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2" r:id="rId4"/>
    <p:sldId id="267" r:id="rId5"/>
    <p:sldId id="265" r:id="rId6"/>
    <p:sldId id="263" r:id="rId7"/>
    <p:sldId id="266" r:id="rId8"/>
    <p:sldId id="264" r:id="rId9"/>
    <p:sldId id="269" r:id="rId10"/>
    <p:sldId id="279" r:id="rId11"/>
    <p:sldId id="286" r:id="rId12"/>
    <p:sldId id="282" r:id="rId13"/>
    <p:sldId id="287" r:id="rId14"/>
    <p:sldId id="270" r:id="rId15"/>
    <p:sldId id="271" r:id="rId16"/>
    <p:sldId id="272" r:id="rId17"/>
    <p:sldId id="273" r:id="rId18"/>
    <p:sldId id="274" r:id="rId19"/>
    <p:sldId id="275" r:id="rId20"/>
    <p:sldId id="284" r:id="rId21"/>
    <p:sldId id="281"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91" d="100"/>
          <a:sy n="91"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23T23:05:21.835"/>
    </inkml:context>
    <inkml:brush xml:id="br0">
      <inkml:brushProperty name="width" value="0.05292" units="cm"/>
      <inkml:brushProperty name="height" value="0.05292" units="cm"/>
      <inkml:brushProperty name="color" value="#FF0000"/>
    </inkml:brush>
  </inkml:definitions>
  <inkml:trace contextRef="#ctx0" brushRef="#br0">952 17103 0,'-21'-21'219,"0"21"-188,21-22-31,-21 22 31,0-21-31,21 0 16,-21 21 0,-1-21-1,1 21 1,0-21 0,0 21-1,0 0 16,21-21-31,-21-1 63,-1 22-47,1 0-1,0 0 1,0 0-1,0 0 1,0 0 0,-1 0 31,1 0-16,0 0 0,0 0 0,0 0-15,0 0 46,-1 0-30,1 0-17,-21 0 1,21 0 0,21 22 15,-21-22-16,-22 0 64,22 0-64,0 0 1,21 21-1,-21-21 1,0 0 15,21 21-15,-22-21 0,22 21-1,-21 0 1,21 0-1,-21-21 1,0 0 15,21 22-31,-21-1 32,21 0-17,-21-21 1,21 21-1,0 0 1,0 0 0,0 1-1,0-1 1,0 0 0,0 0-1,0 0 1,0 0-1,0 1 1,0 20 0,0-21-1,0 0 1,0 0 0,0 1-1,0-1 1,0 0-1,0 0 17,0 0-17,0 0 1,-22-21 0,22 22-1,0-1 1,0 21-1,0-21 17,0 22-17,0-22 1,-21 0 0,21 0 15,0 0-31,0 0 31,0 1 0,0-1-15,0 0 0,0 0 15,0 0 16,0 0-16,0 1-31,0-1 31,0 0 0,21-21-15,-21 21 343,0 0-343,0 0 62,0 1-62,22-22-1,-22 21 1,21 0 0,0 0-1,0-21 1,0 0 15,-21 21 32,21-21-16,1 0-32,-1 0 1,0 21 15,0-21-15,0 22-1,0-22 1,1 0 15,-1 0-15,0 0-1,0 0 1,0 0-16,0 0 47,1 21-31,-1-21-1,0 0 1,0 0-1,0 0 1,0 0 0,-21 21 15,22-21-31,-1 0 47,0 0-32,0 0 1,0 0 0,0 0 62,1 0-78,-1 0 31,0 0 0,0 0 63,0-21-94,0 21 47,-21-21 15,0-1-46,0 1 15,0 0 1,0 0 30,22 0-46,-22 0 15,0-1-15,0 1 77,0 0-61,0 0 14,0 0-30,0 0 15,0-1 1,0 1-17,21 0 63,-21 0-62,21 21 0,-21-21-1,21 0 1,-21-1 78,21 1-79,0 21 16,-21-21 63,0 0-94,22 0 16,-22 0 31,21 21-16,-21-22 0,0 1-15,0 0-1,0 0 17,0 0-17,21 0 1,-21-1 0,0 1 15,0 0-16,0 0 1,0 0 0,0 0 31,0-1 15,0 1-31,0 0-15,0 0 15,0 0 16,0 0 16,0-1-48,0 1 1,0 0 187,0 0-109,0 0-63,0 0-15,0-1 15,0 1 94,0 0-110,-21 21 1,21-21 0,-21 21 93,21-21-93,-22 21 31,22-21-1,0-1-14,-21 22-17,0 0 1,0 0 0,0-21-1,0 21 1,21-21-1,-22 21 1,22-21 109,-21 21 203,0 0-265</inkml:trace>
</inkml:ink>
</file>

<file path=ppt/ink/ink10.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7T13:27:50.840"/>
    </inkml:context>
    <inkml:brush xml:id="br0">
      <inkml:brushProperty name="width" value="0.05292" units="cm"/>
      <inkml:brushProperty name="height" value="0.05292" units="cm"/>
      <inkml:brushProperty name="color" value="#FF0000"/>
    </inkml:brush>
  </inkml:definitions>
  <inkml:trace contextRef="#ctx0" brushRef="#br0">32427 17278 0,'-21'0'313,"-21"0"-313,21 0 16,-22 0-16,-20 0 31,42 24 0,-1-24-15,1 0-1,0 24 1,-21-24 0,-1 0-1,1 0 1,21 0-1,0 0 126,0 0-125,-1 0-16,1 0 15,0 0 32,0 0-31,0 0-1,0 0-15,-1 0 16,1-24 0,-21 24 15,21 0-15,0 0-1,-1 0 1,22-24-1,-42 24 1,21 0 0,21-24-1,-21 24-15,0 0 16,-1 0-16,1 0 47,0 0-16,0 0-15,-21 0-1,20 0 1,1 0 0,0 0 30,0 0-30,-21 0 0,20 0-1,1 0 1,-21 0 15,21 0-15,0 0-1,-1 0 1,1 0 47,0 0-48,21 24 95,-21-24-95,0 0 1,0 24-1,-1 0 1,1-24 0,21 26 31,0 22-47,-21-48 15,21 48 1,0-24-1,0 25 1,0-25 0,0 0-16,0 0 47,0 0-16,0 2-16,0-2 1,0 0-16,0 0 16,0 0-1,0 0 1,0 1 15,0-1 32,0 0-48,0 0 1,21 1 0,0-25-1,1 0 79,20 24-94,0-24 16,43 0 15,-64 0-16,0 25 64,43-25-64,-1 0-15,22 0 16,-64 0-1,0 0 95,43 0-110,-22 0 15,0 0-15,-20 0 16,-1 0 62,0 0-47,0 0-15,21 0 0,-20 0-16,-1 0 15,0 0 1,0 0 78,43 0-94,-43-25 15,0 25 1,0 0 0,0 0 30,22 0-30,-22 0 0,21-24-1,-21 24 1,22 0 109,-22-25-125,0 25 16,0 0 77,0 0-93,22-24 16,-22 24-16,21-24 16,-21 24-1,0-24 126,1 24-126,-22-25 1,21 25 0,-21-24 62,0 0-63,0 0 17,0 0-1,0 0-15,0-2-1,0 2 1,0 0 78,0 0-79,0 0 1,0 0 15,0-1 47,0 1-62,0 0 15,21 24 32,-21-24-63,0 0 31,0 0-16,0-2 64,0 2 30,0 0-93,0 0 140,-21 24 125,0 0-265,-1 0-16,22-24 172</inkml:trace>
</inkml:ink>
</file>

<file path=ppt/ink/ink1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7T13:33:25.535"/>
    </inkml:context>
    <inkml:brush xml:id="br0">
      <inkml:brushProperty name="width" value="0.05292" units="cm"/>
      <inkml:brushProperty name="height" value="0.05292" units="cm"/>
      <inkml:brushProperty name="color" value="#FF0000"/>
    </inkml:brush>
  </inkml:definitions>
  <inkml:trace contextRef="#ctx0" brushRef="#br0">30819 17209 0,'-22'0'250,"1"0"-234,-21 0-16,-191-22 15,-21 22 1,127 0 0,106 0 15,-21 0 31,-1 0-46,22 0-16,0 0 16,-21 0-1,42-21-15,-22 21 16,1 0 15,0 0 63,-42 0-79,-1 0 1,43 0 0,0 0 77,0 0-77,-22 0-16,1 0 16,21 0-1,0 0 1,-1 0 0,1 0-1,0 0-15,0 0 16,0 0-1,0 0 17,-22 0-17,-20 0 1,42 0 0,21 21 77,-22-21-77,22 22-16,0-1 16,0 0-1,0 21 1,0-21-1,0 1 17,0 20-17,0-21 1,0 0 0,-21 0-1,21 1-15,0-1 16,0 0-1,0 0 32,0 0-47,0 0 32,0 1-1,0-1 0,0 0-15,21-21-1,-21 21 1,22 0 0,-1 0-1,0 1-15,21-22 16,-21 21-16,1-21 15,-1 21 1,21 0 0,-21-21 46,22 0-62,-1 0 16,21 0-16,-20 0 15,-22 0 17,21 0 77,22 0-109,-22 0 16,0 0-16,-20 0 15,-1 0 63,21 0-78,22 21 16,-1-21 15,-42 0-15,0 0 0,22 0 93,-1 0-109,-21 0 16,0 0 109,43 0-125,-43 0 15,0 0 1,0 0-16,1 0 140,20-21-140,-21 21 141,21-21-94,-20 21 31,-1 0-78,0 0 16,0 0 15,0 0 94,0-21 0,22 21-109,-22 0 93,0 0-93,0-21-1,0 21 1,1-22 15,-22 1 47,21 0-78,-21-21 31,0 21-15,0-1 78,0 1-79,0 0 1,0 0 0,0 0-1,0 0 110,0-1-93,0 1 14,0 0 48,21 21-31,-21-21-48,0 0 17,0 0 77,0-1-93,0 1 202,0 0-46,0 0-156,-21 21-1,21-21 79,0 0-63,-21-1-15,-1 22 0,22-21-1</inkml:trace>
</inkml:ink>
</file>

<file path=ppt/ink/ink1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13T11:37:56.988"/>
    </inkml:context>
    <inkml:brush xml:id="br0">
      <inkml:brushProperty name="width" value="0.05292" units="cm"/>
      <inkml:brushProperty name="height" value="0.05292" units="cm"/>
      <inkml:brushProperty name="color" value="#FF0000"/>
    </inkml:brush>
  </inkml:definitions>
  <inkml:trace contextRef="#ctx0" brushRef="#br0">30713 16595 0,'-21'21'266,"21"0"-251,-43-21 1,1 0-1,-106 0 1,63 0 0,43 0 109,-22 0-125,22 0 15,21 0-15,-43 0 32,22 0-17,21 0 1,-22 21 15,22-21-15,0 21-1,-21-21-15,-1 0 16,-84 22 0,64-22-16,21 0 0,-43 0 15,21 0 16,43 0-15,0 21 0,0-21-1,-64 0 1,22 21 0,-22 0-1,64-21 1,0 0-1,0 0 1,-1 0 0,-20 0 46,21 0-46,0 0 109,0 21-110,21 0 1,0 1 0,0-1-1,-22 0 17,22 21-17,0-21 1,0 22-1,0-22 1,0 42 0,0-20-1,0 41 1,-21-41 0,21-22-1,0 0 79,21 0-94,22 22 16,-1-43-16,0 42 31,1 0-16,-22-42 64,21 0-64,-21 0-15,1 0 16,20 0-1,0 0 1,-21 21 0,22-21 77,20 0-77,-20 0-16,20 0 16,22-21-1,-64 21-15,42 0 16,-41 0 0,-1 0-1,63 0 48,-20 0-63,-1 0 15,1 0 1,-22 0-16,-21 0 16,1 0-16,-1 0 0,0 0 140,0 0-46,21 0-94,-20 0 16,-1 0-1,0 0 1,0 0-1,0 0 1,22 0 0,-22-21-1,0 21 1,42 0 0,-41 0-1,-1-21 1,0 21-1,-21-21 1,21 21 62,21 0-78,-20 0 16,20 0-1,-21-21 1,0 21 78,43-22-94,-43 22 15,-21-21 1,21 21 78,-21-21-79,0 0 1,0 0 0,0 0-1,21-1 1,0 22 0,-21-42-1,0 21 1,0 0-1,0 0 1,0-1 47,0 1-32,0 0-16,0 0 1,0 0-16,0 0 31,-21 21-15,21-22 15,0 1-15,-21 0-1,0 0 1,21 0 0,0 0 62,-21-1-63,0 22 1,21-21 0,-22 21-1,1-21 79,0 0 15,0 0-93,21 0 0,0-1 31,-21 22 46,0-21-77,21 0 0,0 0 124,-22 21-124,1 0 62,21-21-62,-21 21-16,0 0 31,21-21-31,-21 21 234,0 0-218,-1 0-16,1 0 15</inkml:trace>
</inkml:ink>
</file>

<file path=ppt/ink/ink1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7T11:42:44.164"/>
    </inkml:context>
    <inkml:brush xml:id="br0">
      <inkml:brushProperty name="width" value="0.05292" units="cm"/>
      <inkml:brushProperty name="height" value="0.05292" units="cm"/>
      <inkml:brushProperty name="color" value="#FF0000"/>
    </inkml:brush>
  </inkml:definitions>
  <inkml:trace contextRef="#ctx0" brushRef="#br0">30692 18076 0,'-22'0'250,"1"22"-250,0-22 15,-21 21-15,-1-21 16,-20 0 124,21 0-140,-1 0 32,1 0 46,0 0-78,-1 0 15,1 21-15,-64-21 16,43 0 0,41 0 140,1 0-140,0 21 15,0-21-16,0 0 17,0 0-17,-1 0 17,1 0-17,0 0 1,21 21-1,-21-21 1,0 0 93,-22 0-109,22 0 16,0 0 0,0 0 93,0 0-78,-22 0 126,22 0-157,0 0 15,0 0 16,0 0 94,0 0-125,-1 0 79,1 21-79,0-21 15,0 22 1,0-22 78,21 21-48,-21-21-46,21 21 16,-22-21-16,22 21 31,-21 0-15,21 0 0,0 1-1,0-1 1,-21-21 15,21 21-15,0 0-16,0 0 15,0 0 1,0 1 0,0-1-1,0 0 1,0 21 15,0-21-15,0 22-1,0-1 1,0-21 0,-21 22-1,21-22 1,0 0-1,0 0-15,0 0 47,0 0-31,0 1 0,0-1 30,21-21-30,21 0 0,-20 21-1,-1-21 1,0 0 0,0 0-1,0 0 1,22 0-1,-1 0-15,-21 0 32,21 0-32,-20 0 156,-1 0 31,21-21-171,43 0 0,21 21-1,-85-22 1,0 22 46,0-21-62,21 21 16,1 0 0,-22 0 15,0-21 47,21 21-62,-20-21-1,20 21 1,-21 0 15,21-21-15,-20 21-1,-1 0 1,21 0 15,-21 0-15,22-21 15,-22 21 79,0-22-79,0 22-16,0 0 95,22 0-110,-22 0 15,0 0 1,0 0 62,-21-21-62,42 21-1,-20-21-15,20 21 32,-21 0-32,0 0 93,22-21-77,-1 0-16,0 21 16,-21 0 156,-21-21 15,22 21-171,-1-22 31,-21 1-1,0 0-14,21 21 15,-21-21-32,0 0 32,0 0 0,0-1-31,0 1-1,0 0 1,0 0 15,0 0-15,0 0 46,0-1-46,0 1 78,0 0-63,0 0 63,-21 21-79,0 0 1,21-21-1,-22 21 1,1 0 93,21-21-109,-21 21 32,0-22-17,0 1 1,21 0 62,-21 21-62,21-21-1,-22 21 1,22-21 125,-21 21-126,0 0 1,21-21-1,-21 21 126,0 0-125,0 0 109,-1 0-110,1-22 1,0 22-16,0 0 16,0 0 124,0 0-124,21-21 265</inkml:trace>
</inkml:ink>
</file>

<file path=ppt/ink/ink1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7T13:57:22.271"/>
    </inkml:context>
    <inkml:brush xml:id="br0">
      <inkml:brushProperty name="width" value="0.05292" units="cm"/>
      <inkml:brushProperty name="height" value="0.05292" units="cm"/>
      <inkml:brushProperty name="color" value="#FF0000"/>
    </inkml:brush>
  </inkml:definitions>
  <inkml:trace contextRef="#ctx0" brushRef="#br0">33782 17251 0,'-21'0'281,"-22"-21"-265,22 0-16,-21 21 16,-22 0-1,43 0 1,21-22 93,-21 22-93,0 0-1,0 0 1,0 0 0,-22 0 62,22 0-78,-21 0 15,21 0-15,-22 0 16,22 0 0,-21 0 15,21 0-15,-1 0-1,1 0 1,-21 0 46,21 0-62,0 0 16,-1 0 0,1 0-1,0 0 1,0 0-1,0 0-15,0 0 16,-1 0 140,-20 0-140,21 0 140,0 0-156,0 0 16,-1 0 15,22 22-15,-21-22 62,0 0-63,21 21-15,-21-21 16,0 0 125,21 21-1,-21 0-124,-1-21-16,1 0 16,21 21 140,-21-21-141,0 0 32,21 21 94,-21-21-125,0 0-1,21 22 63,0-1-62,-22 0 0,22 0-1,0 0 1,0 0-1,0 1 1,0-1 0,0 0-1,0 0 17,0 0-17,0 0 16,-21 22 329,21-22-345,0 0 1,0 0 15,0 0-15,0 1 15,0-1-15,0 0-1,0 0 1,64-21 0,-43 0-1,0 0 1,0 0 0,-21 21 62,21-21-63,1 0 1,20 0 0,-21 0-1,0 0 1,22 0-1,-22 0 1,0 0-16,21 21 16,-21-21-16,1 0 15,20 22 17,21-22-17,-20 0 1,-1 0 93,0 0-109,-20 0 16,20 0-1,-21 0 79,21 0-94,22 0 16,-1 0-1,22-22 1,-64 22 0,0 0 62,1 0-63,-1-21-15,21 0 32,0 21-17,-20 0 95,20 0-110,-21 0 15,-21-21-15,0 0 172,21 0-156,-21-1 93,21 1-93,-21 0 93,0 0-93,0 0 109,0 0-110,0-1 79,0 1-78,0 0-1,0 0-15,0 0 94,0 0-78,0-1-1,0 1 79,0 0-78,0 0-1,0 0 17,0 0 108,-21 21-46,0 0-63,0 0 94,0 0-109,21-22 203,0 1-204,0 0 126,-21 21 78,21-21 78</inkml:trace>
</inkml:ink>
</file>

<file path=ppt/ink/ink1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7T12:26:54.528"/>
    </inkml:context>
    <inkml:brush xml:id="br0">
      <inkml:brushProperty name="width" value="0.05292" units="cm"/>
      <inkml:brushProperty name="height" value="0.05292" units="cm"/>
      <inkml:brushProperty name="color" value="#FF0000"/>
    </inkml:brush>
  </inkml:definitions>
  <inkml:trace contextRef="#ctx0" brushRef="#br0">33676 17039 0,'-21'0'375,"0"0"-375,0 0 16,-22 0 109,1 0-110,0 0 1,-1 0 140,22 0-140,0 0-1,-21 0 79,20 0-78,1 0-1,0 0 1,0 0 0,0 0-1,0 0 48,-1 0-48,1 0 1,0 0 0,-21 0-1,21 0 1,-1 0 0,1 0-1,0 0 48,0 0-48,0 0 17,0 0-32,-1 0 15,1 0-15,0 0 16,0 0 31,0 0-32,-22 0 1,-20 21 0,21-21-1,20 0 48,1 0-48,21 22 1,-21-1 0,0-21 15,-21 42-16,20-42 1,-20 42 0,21-20-1,0-1 48,0 0-32,21 0-31,0 0 31,0 0-31,0 1 47,0-1-31,0 0-1,-22-21 1,22 42 0,0-21-1,0 1-15,0 20 16,0-21 0,0 21-1,-21-20 1,21-1-1,0 0 1,0 0 0,0 0-1,0 0 1,0 22 0,0-22 30,-21-21-14,21 21-1,0 0 406,42-21-421,1 0-16,20 21 16,43-21 15,-64 0-15,-20 0-1,20 0 1,-21 22-1,21-22 1,22 21 0,-22-21 15,22 0-15,-43 0-1,21 0 95,-21 0-110,1 0 15,-1 0 1,0 0 46,21 0-62,1 0 16,-1 0 0,21 0-16,1 0 15,-22 0-15,1 0 0,-1 0 16,-21 0-1,0 0 64,43 0-64,-1 0-15,22 0 16,-64 0-1,0 0 142,0-21 30,-21-1-156,0 1 1,0 0-1,0 0-15,0 0-1,0 0 63,0-1-62,0 1 0,0-21 77,0 21-77,0 0 15,0-1 0,0 1-15,0 0 0,0 0-1,0 0 1,0 0 62,0-1-62,0 1-1,0 0 1,0 0 15,0 0 16,0 0-31,0-1-1,0 1 1,0 0 31,0 0 15,0 0-46,0 0 15,0-1 63,0 1-63,0 0-31,0 0 31,0 0 16,0 0 63,0-1-95,-21 22 126,0 0 109,0 0-250,0 0 47,0 0 78,-1 0-125,1 0 15,0 0 1,0 0 0,0 0 109,0 0-125,-1 0 15,1 0 1,0 0 0,0 0 109,21-21-110,-21 21-15,0 0 375,-1 0-359,1 0-1,0 0 1</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21T11:22:35.359"/>
    </inkml:context>
    <inkml:brush xml:id="br0">
      <inkml:brushProperty name="width" value="0.05292" units="cm"/>
      <inkml:brushProperty name="height" value="0.05292" units="cm"/>
      <inkml:brushProperty name="color" value="#FF0000"/>
    </inkml:brush>
  </inkml:definitions>
  <inkml:trace contextRef="#ctx0" brushRef="#br0">27432 7493 0,'0'21'250,"0"-42"-47,-21 21-125,21-21-62,-21 21-16,-1 0 31,22-21-15,-21 0 109,0 21-94,21-22 47,0 1-62,-21 21-16,21-21 15,0 0 110,-21 21-125,21-21 110,-21 0-1,-1 21-46,22-22-32,-21 22 78,0 0-93,0 0-16,0 0 16,0 0-1,-1 0 1,1 0 15,0 0 0,0 0-15,0-21 15,0 21-15,-1 0 312,-20 0-312,21 0-16,0 0 15,0 0 1,-1 0 171,1 0-46,0 0-94,21 21 47,0 1-63,0-1-31,0 0 125,0 0 0,0 0-94,0 0 0,-21-21 16,21 22-47,0-1 31,-21-21 63,21 21-31,-21 0 30,21 0-77,0 0 0,0 1-1,0-1 32,0 0-16,-22 0-15,22 0 0,0 22-1,0-22 1,0 0 125,0 0-110,0 0 125,0 0-47,0 1-77,0-1 15,0 0-16,0 0 78,0 0 47,0 0-93,0 1-47,22-22-1,-22 21 16,21-21 1,-21 21 93,0 0 125,21-21-250,-21 21 15,21 0 95,0-21-110,0 0 15,-21 22-15,22-22 16,-22 21 15,21-21 172,0 0-109,0 0-78,-21 21-1,42-21 1,-20 0 0,-1 0-1,0 0 95,0 0-95,0 0 157,0 0-63,1 0-93,-1 0 0,0 0-16,0 0 125,0 0-110,0 0-15,1 0 47,20 0 47,-42-21-63,21 21-15,-21-21 124,0-1-108,21 22-17,-21-21 17,0 0 30,21 0-46,-21 0 15,22 21-15,-22-21-1,21-1 32,0 22-31,-21-21-1,0 0 17,21 0 46,0 21-63,-21-21 95,0 0-95,0-1 1,21 1 15,-21 0 63,0 0-78,0 0-1,0 0 1,0-1 62,0 1-62,0 0-1,0 0 1,0 0-1,0 0 142,0-1 93,0 1-141,0 0-31,-21 21-31,0 0 94,21-21 31,-21 21 249</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24T15:09:12.335"/>
    </inkml:context>
    <inkml:brush xml:id="br0">
      <inkml:brushProperty name="width" value="0.05292" units="cm"/>
      <inkml:brushProperty name="height" value="0.05292" units="cm"/>
      <inkml:brushProperty name="color" value="#FF0000"/>
    </inkml:brush>
  </inkml:definitions>
  <inkml:trace contextRef="#ctx0" brushRef="#br0">26987 8065 0,'0'42'391,"0"21"-376,0-41-15,0-1 16,0 0 0,-21 0 62,21 21-63,0-20 1,0 20 0,0-21-1,-21 0 95,21 0-95,0 1-15,-21-22 78,21 42-15,0-21-48,0 0-15,0 0 125,0 1-109,0-1 93,0 0 1,0 0-32,0 0-62,-21 0 218,0-21-218,21 22 62,0-1-63,0 0 1,0 0 312,0 0-312,0 0 15,0 1 31,-22-22 1,22 21-47,0 0-1,-42 0 1,21-21-1,21 21 1,0 0 78,0 1-79,0 20 1,0-21 62,0 0 0,0 0-46,0 1-32,0-1 31,0 0 47,0 0-78,0 0 16,-21 43-1,21-43 1,0 0-1,-21 0 485,-1 0-500,1-21 16,21 22 47,-21-22-32,0 0-16,21 21-15,-21 0 16,21 0 0,0 0 62,0 0-47,0 1-15,-21-1-1,21 0 1,0 21 46,0-21-30,-22 1 93,1-22-110,21 21 17,-21-21 30,0 21-62,21 0 531,-21-21-453,0 21-78,21 0 16,0 1 78,-22-22-79,1 21-15,0-21 32,0 0 46,21 21-63,-21-21 1,0 0 47,21 42-48,-22-42-15,22 21 16,-21-21-1,21 22 1,0-1 0,0 0-1,0 0 17,-21-21-32,0 21 15,21 0 1,0 1 437,0 20-422,-21-21-15,21 21-1,0-20 1,0-1 0,0 0-1,0 0 1,0 0 0,0 0 15,-21 1 172,21-1-187,-22-21-1,22 21 79,0 0-78,-21-21 46,21 42-46,0-20-16,0 20 15,0-21 688,0 0-656,0 0-47,0 1 16,0-1 0,0 0 30,0 0 1,0 0-31,0 0 1406,0 1-1391,0-1 188,-21-21-157,21 21 16,0 0-62,0 0 109,-21 0-94,0-21 126,0 22-64,-1-22 48,22 21-94,-21-21-32,0 21 1,0 0 15,21 0 626,-21-21-657,21 21 0,-43 1 15,1-1 16,21-21-15,0 21 0,0-21-1,21 21 17,-22-21-32,22 21 31,-21-21-16,0 0 1,0 21 109,0-21-78,21 22 15,-43-22-62,22 0 16,-42 21 0,42-21 93,21 21-109,-43-21 78,22 0-78,0 0 16,0 0-1,21 21-15,-21-21 110,-1 0-95,1 0-15,0 0 735,21 21-720,-21 0 1,-21-21 0,20 22 15,1-22-15,0 21-1,0-21 1,21 21-1,-21-21 48,0 0-16,-1 0-32,1 0 142,-21 0 30,21 0-171,0 0 109,-1 0-110,-20 0 79,-21 0-94,-1 21 16,22-21-1,21 0-15,-1 0 16,1 21 687,0 0-703,0-21 16,21 22-1,-21-22 95,-43 0-110,1 0 15,20 0-15,1 0 16,0 0 218,-22 0-234,43 0 16,0 0-16,0 0 16,0 0 15,21-22-15,-22 22-1,1 0 1,-42 0 156,20 0-172,22 0 15,0 0 1,0 0 0,0 0 62,0 0-63,-1 0 63,1 0-62,0 0 953,0 0-813,0 0-140,0 0 124,-22 0-124,1 0-16,21 0 156,0 0-140,-1 0-1,1 0 220,0 0-220,-21 0-15,21 0 141,-43 0-125,1 0-16,41 0 31,-20 0 266,21 0-282,0 0-15,0 0 16,21-21 125,-22 21-141,1 0 500,-21 0-500,0 0 15,-1 0-15,1 0 141,-22 0-141,43 0 16,-21 0 234,21 0-235,0 0 1,-1 0 156,-41 0-172,21 0 15,20 0 17,1 21 202,0 1-234,21-1 141,0 0 46,0 0-187,-21 0 16,21 0-1,0 1 79,0-1 250,-21 0 31,21 0-360,-21-21 32,21 21-31,-22 0 0,22 1-1,0-1 595,0 0-579,-21 0-16,21 0 1,0 0 15,0 1 1,0-1-32,0 0 31,0 0 63,-21-21 93,21 21-171,0 0 93,-21 1-31,0-22 250,21 21-265,0 0 265,0 0-312,0 0-1,0 0 1,0 1-1,0-1 1,-21 0 47,21 0-48,0 0 1,0 0 15,0 1 0,0-1 313,-22-21-344,22 21 172,0 0-78,0 0 140,-21-21-218,21 21 15,0 1-15,-21-22-1,21 21 1,0 0-1,0 21 1,0 22 0,0-22-1,0-21 1,0 0 359,-21-21-359,21 22 46,0-1-15,-21-21-16,21 21 63,0 0 1031,0 0-313,-21-21 4329,21-21-5125,0 0-1,0 0 1,0 0 62,0-1-47,-22 22-15,22-21 0,0 0-1,-21 21 16,21-21 32,-21 21-47,0-42-1,0-1 1,0 22 15,21 0 78,-22 21-109,22-21 16,-21 0 0,0-1-1,21 1 1,-21 21 0,21-21-1,0 0 63,-21 21-62,21-21 0,-21 21 187,21 42-203,0-21 15,0 0 1,0 1 0,21-1-1,-21 0 1,21-21-1,0 21 1,-21 0 0,21 0 62,-21 1-47,21-22-31,-21 21 125,22 0 47,-22 0-16,21 0-140,0 22 249,-21-22-233,0 0 61,21-21-93,-21 21 63,0 0-32,21-21 454,0 0-267,1 0-218,-1-21 16,0 21-16,0-21 16,0 21-1,-21-21 126,21 21-16,1 0-110,-22-21-15,42 21 16,-42-22 172,21 22-173,0-21 1,22 21-1,-1-21 1,-21 21 15,0-21 79,-21 0 46,21 21-140,1 0 93,-1 0-93,0 0 124,21-21-140,1 21 16,-22 0-1,0 0 110,-21-22-109,-21 22 562,0 0-562,-22 0-16,22 0 78,0 0-31,0 0-32,0 0 1,-1 0 15,22 22-15,-21-22 62,0 0-47,21 21-31,-21-21 32,0 0 61,0 21-46,21 0 0,-22-21-16,22 21 1,-21-21 61,21 21 1,-21-21-78,0 0 109,21 22-125,-21-22 31,0 0 0</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in="-2.14748E9"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21T11:22:35.359"/>
    </inkml:context>
    <inkml:brush xml:id="br0">
      <inkml:brushProperty name="width" value="0.05292" units="cm"/>
      <inkml:brushProperty name="height" value="0.05292" units="cm"/>
      <inkml:brushProperty name="color" value="#FF0000"/>
    </inkml:brush>
  </inkml:definitions>
  <inkml:trace contextRef="#ctx0" brushRef="#br0">643 217 0,'0'17'250,"0"-34"-47,-19 17-125,19-17-62,-18 17-16,-2 0 31,20-18-15,-18 1 109,-1 17-94,19-18 47,0 1-62,-18 17-16,18-17 15,0 0 110,-19 17-125,19-18 110,-18 1-1,-2 17-46,20-18-32,-18 18 78,-1 0-93,1 0-16,-1 0 16,1 0-1,-2 0 1,1 0 15,1 0 0,-1 0-15,1-17 15,-1 17-15,0 0 312,-18 0-312,18 0-16,1 0 15,-1 0 1,0 0 171,0 0-46,1 0-94,18 17 47,0 1-63,0-1-31,0 1 125,0-1 0,0 0-94,0 0 0,-19-17 16,19 18-47,0-1 31,-18-17 63,18 18-31,-19-1 30,19 0-77,0 0 0,0 1-1,0 0 32,0-1-16,-19 0-15,19 0 0,0 18-1,0-17 1,0-1 125,0 0-110,0 0 125,0 0-47,0 1-77,0 0 15,0-1-16,0 0 78,0 0 47,0 1-93,0 0-47,19-18-1,-19 17 16,19-17 1,-19 17 93,0 0 125,18-17-250,-18 17 15,19 1 95,-1-18-110,1 0 15,-19 18-15,19-18 16,-19 17 15,19-17 172,-1 0-109,1 0-78,-19 17-1,37-17 1,-18 0 0,0 0-1,-1 0 95,1 0-95,-1 0 157,1 0-63,1 0-93,-2 0 0,1 0-16,-1 0 125,1 0-110,-1 0-15,2 0 47,17 0 47,-37-17-63,18 17-15,-18-17 124,0-1-108,19 18-17,-19-18 17,0 1 30,18 0-46,-18 0 15,20 17-15,-20-17-1,18-1 32,1 18-31,-19-18-1,0 1 17,18 0 46,1 17-63,-19-17 95,0-1-95,0 0 1,18 1 15,-18 0 63,0 0-78,0 0-1,0-1 1,0 0 62,0 1-62,0 0-1,0 0 1,0 0-1,0-1 142,0 0 93,0 1-141,0 0-31,-18 17-31,-1 0 94,19-17 31,-18 17 249</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in="-2.14748E9"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24T15:09:12.335"/>
    </inkml:context>
    <inkml:brush xml:id="br0">
      <inkml:brushProperty name="width" value="0.05292" units="cm"/>
      <inkml:brushProperty name="height" value="0.05292" units="cm"/>
      <inkml:brushProperty name="color" value="#FF0000"/>
    </inkml:brush>
  </inkml:definitions>
  <inkml:trace contextRef="#ctx0" brushRef="#br0">4704 26 0,'0'42'391,"0"21"-376,0-42-15,0 1 16,0-1 0,-21 0 62,21 21-63,0-21 1,0 22 0,0-22-1,-21 0 95,21 0-95,0 0-15,-21-21 78,21 43-15,0-22-48,0 0-15,0 0 125,0 0-109,0 0 93,0 1 1,0-1-32,0 0-62,-21 0 218,0-21-218,21 21 62,0 0-63,0 1 1,0-1 312,0 0-312,0 0 15,0 0 31,-22-21 1,22 21-47,0 0-1,-42 1 1,21-22-1,21 21 1,0 0 78,0 0-79,0 21 1,0-20 62,0-1 0,0 0-46,0 0-32,0 0 31,0 0 47,0 1-78,0-1 16,-21 42-1,21-42 1,0 0-1,-21 1 485,-1-1-500,1-21 16,21 21 47,-21-21-32,0 0-16,21 21-15,-21 0 16,21 0 0,0 1 62,0-1-47,0 0-15,-21 0-1,21 0 1,0 21 46,0-20-30,-22-1 93,1-21-110,21 21 17,-21-21 30,0 21-62,21 0 531,-21-21-453,0 21-78,21 1 16,0-1 78,-22-21-79,1 21-15,0-21 32,0 0 46,21 21-63,-21-21 1,0 0 47,21 42-48,-22-42-15,22 22 16,-21-22-1,21 21 1,0 0 0,0 0-1,0 0 17,-21-21-32,0 21 15,21 0 1,0 1 437,0 20-422,-21-21-15,21 21-1,0-20 1,0-1 0,0 0-1,0 0 1,0 0 0,0 0 15,-21 1 172,21-1-187,-22-21-1,22 21 79,0 0-78,-21-21 46,21 42-46,0-21-16,0 22 15,0-22 688,0 0-656,0 0-47,0 0 16,0 1 0,0-1 30,0 0 1,0 0-31,0 0 1406,0 0-1391,0 1 188,-21-22-157,21 21 16,0 0-62,0 0 109,-21 0-94,0-21 126,-1 21-64,1-21 48,21 21-94,-21-21-32,0 22 1,0-1 15,21 0 626,-21-21-657,21 21 0,-43 0 15,1 0 16,21-21-15,0 22 0,-1-22-1,22 21 17,-21-21-32,21 21 31,-21-21-16,0 0 1,0 21 109,0-21-78,21 21 15,-43-21-62,22 0 16,-42 21 0,41-21 93,22 21-109,-42-21 78,21 0-78,0 0 16,0 0-1,21 22-15,-22-22 110,1 0-95,0 0-15,0 0 735,21 21-720,-21 0 1,-22-21 0,22 21 15,0-21-15,0 21-1,0-21 1,21 21-1,-22-21 48,1 0-16,0 0-32,0 0 142,-21 0 30,20 0-171,1 0 109,0 0-110,-21 0 79,-22 0-94,1 22 16,20-22-1,22 0-15,0 0 16,0 21 687,0 0-703,0-21 16,21 21-1,-22-21 95,-41 0-110,-1 0 15,22 0-15,0 0 16,-1 0 218,-20 0-234,42 0 16,-1 0-16,1 0 16,0 0 15,21-21-15,-21 21-1,0 0 1,-43 0 156,22 0-172,21 0 15,0 0 1,-1 0 0,1 0 62,0 0-63,0 0 63,0 0-62,0 0 953,-1 0-813,1 0-140,0 0 124,-21 0-124,-1 0-16,22 0 156,0 0-140,0 0-1,0 0 220,-1 0-220,-20 0-15,21 0 141,-43 0-125,1 0-16,42 0 31,-22 0 266,22 0-282,0 0-15,0 0 16,21-21 125,-21 21-141,0 0 500,-22 0-500,1 0 15,0 0-15,-1 0 141,-20 0-141,42 0 16,-22 0 234,22 0-235,0 0 1,0 0 156,-43 0-172,22 0 15,21 0 17,-1 21 202,1 0-234,21 0 141,0 0 46,0 1-187,-21-1 16,21 0-1,0 0 79,0 0 250,-21 0 31,21 0-360,-21-21 32,21 22-31,-21-1 0,21 0-1,0 0 595,0 0-579,-22 0-16,22 1 1,0-1 15,0 0 1,0 0-32,0 0 31,0 0 63,-21-21 93,21 22-171,0-1 93,-21 0-31,0-21 250,21 21-265,0 0 265,0 0-312,0 0-1,0 1 1,0-1-1,0 0 1,-21 0 47,21 0-48,0 0 1,0 1 15,0-1 0,0 0 313,-21-21-344,21 21 172,0 0-78,0 0 140,-22-21-218,22 21 15,0 1-15,-21-22-1,21 21 1,0 0-1,0 21 1,0 22 0,0-22-1,0-21 1,0 0 359,-21-21-359,21 22 46,0-1-15,-21-21-16,21 21 63,0 0 1031,0 0-313,-21-21 4329,21-21-5125,0 0-1,0 0 1,0 0 62,0-1-47,-21 22-15,21-21 0,0 0-1,-22 21 16,22-21 32,-21 21-47,0-42-1,0-1 1,0 22 15,21 0 78,-21 21-109,21-21 16,-22 0 0,1-1-1,21 1 1,-21 21 0,21-21-1,0 0 63,-21 21-62,21-21 0,-21 21 187,21 42-203,0-21 15,0 0 1,0 1 0,21-1-1,-21 0 1,21-21-1,0 21 1,-21 0 0,21 0 62,-21 1-47,22-22-31,-22 21 125,21 0 47,-21 0-16,21 0-140,0 22 249,-21-22-233,0 0 61,21-21-93,-21 21 63,0 0-32,21-21 454,1 0-267,-1 0-218,0-21 16,0 21-16,0-21 16,0 21-1,-21-21 126,22 21-16,-1 0-110,-21-21-15,42 21 16,-42-22 172,21 22-173,0-21 1,22 21-1,-1-21 1,-21 21 15,0-21 79,-21 0 46,22 21-140,-1 0 93,0 0-93,0 0 124,21-21-140,1 21 16,-22 0-1,0 0 110,-21-22-109,-21 22 562,0 0-562,-22 0-16,22 0 78,0 0-31,0 0-32,0 0 1,0 0 15,21 22-15,-22-22 62,1 0-47,21 21-31,-21-21 32,0 0 61,0 21-46,21 0 0,-21-21-16,21 21 1,-22-21 61,22 21 1,-21-21-78,0 0 109,21 22-125,-21-22 31,0 0 0</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23T23:24:50.464"/>
    </inkml:context>
    <inkml:brush xml:id="br0">
      <inkml:brushProperty name="width" value="0.05292" units="cm"/>
      <inkml:brushProperty name="height" value="0.05292" units="cm"/>
      <inkml:brushProperty name="color" value="#FF0000"/>
    </inkml:brush>
  </inkml:definitions>
  <inkml:trace contextRef="#ctx0" brushRef="#br0">29273 1524 0,'0'21'172,"-21"22"-156,21 20-1,0 22 1,0 21 0,0-1-1,0 22 1,-21 0 0,21-84-16,-21 20 15,21 1-15,0-1 0,0 1 31,-21-1-15,21 22 0,0 0-1,0-1 1,0 1 0,0-43-16,42 43 15,-42-22-15,21-41 16,0 62-1,1-20 1,20 20 0,-42 1-1,42-21 1,-42 41 0,21-83-16,-21-1 15,22 42-15,-22-42 0,21 1 16,0 20-1,21 0 1,-21 1 0,1 20-1,20-21 1,43 1 0,-64-22-1,-21 21 282,0 22-297,0-1 16,21 22-16,21 148 31,-21-85-15,1-42-16,-22-43 15,0-20-15,0 20 0,0-21 16,63 85 15,-42-21-15,0-21-1,1 0 1,-22-22 0,0 22-1,63 21 1,-42-43-1,0 1 1,1-1 0,20-21-1,0-20 1,-21-1 0,-21 0-16,0 0 15,22-21 1,-22 21 15,21 0-15,0-21-1,0 0 1,-21 43 218,0-22-218,0 42-16,0 1 16,0 169-1,0-85 1,0-21-1,0 0 1,0-64 0,0 43-1,0-85 1,0 43 0,0-43-16,0 0 15,0 0-15,0 1 0,0-1 16,0 0-1,21 0 1,-21 21 0,0-20-1,21-1 1,-21 0-16,0 0 16,22 0-1,-22 0-15,21 22 16,0-22 15,21 21-15,-42 1-1,21 20 1,1 1 0,-22-22-16,21-21 15,0 0 1,-21 22-16,21-22 15,0-21-15,-21 21 16,0 42 312,0 22-328,0-21 16,43 84-1,-22 85 1,0-43 0,0 22-1,21-64 1,-20-21 0,20-21-1,-42-85-15,21 42 16,0 1-16,22-22 15,-22 1 1,-21-22 0,0 42-1,21-20 1,-21-22-16,0 0 16,0 0-1,0 21 1,0-20-1,0-1 267,0 0-267,0 0-15,0 43 16,0 63 0,0 84-1,0-63-15,21 22 16,0-1-16,-21-21 0,0 0 15,0 22 1,0-43 0,0 0 15,0 0-15,0-64-1,21-20-15,-21 20 16,22-21-16,-1 1 15,21 41 1,-21-41 0,0-1-1,1 0 1,-22 22 0,21-22-1,0-21-15,-21 1 16,21-1-16,-21 0 0,42 0 15,22 0 17,-43 0-17,21-21 1,-20 0 0,-22 22 202,0-1-202,0 21-16,0 43 16,0-43-16,0 43 15,-22 63-15,22-42 0,0 42 16,0 85-1,22-22 1,-22-62 0,21-44-1,-21 1 1,0-21 0,42-22-1,-42-41-15,21 41 16,0-21-16,1 1 15,-1 20 1,0-20 0,0 41-1,0-20 1,22-22 0,-43-21-16,0 22 15,42-22 1,-42 0-16,42 21 15,1-21 1,-22-21 15,-21 22 219,0-1-250,0 21 16,0 22 0,0 20-1,0-41-15,0 84 16,0-64-16,0 43 15,0 21 1,42-64 15,-42 22-15,42 0 0,-42-22-1,22-20-15,-1-1 16,0 0-16,-21-21 15,21 22 1,-21-1 0,21-21-1,0 0 1,-21 1 0,22-1-1,-22 21 1,0-21-16,42 43 15,-42-43 1,21-21-16,-21 21 31,21 0-15,0 22 0,22-1-1,-22 0 1,-21-21-1,0 1 220,0 20-220,0 106 1,0 64 0,85 21-1,-22-1 1,-21-83 0,-20-44-1,-1 44 1,21-65-1,-42-20 17,42-1-17,1-20 1,-43-22 0,42 21-1,0-21-15,-20 22 16,-1-22-16,-21 0 234,0 21-218,0 1-16,0 20 15,0 43 1,0 63 0,42 1-1,-42-43 1,21-22 0,0-20-1,-21-64-15,0 64 16,0-43-16,22-21 15,-22 22 1,21-22 0,21-21-1,-21 0 1,0 0 93,1 0-93,-1 0 171,0 0-171</inkml:trace>
  <inkml:trace contextRef="#ctx0" brushRef="#br0" timeOffset="10610.8992">33337 1439 0,'0'22'203,"0"20"-187,0-21-16,0 85 15,0-21 1,-21 20 0,21 1-1,0 0 17,-63 21-17,20-21 1,22-64-16,21 1 15,0-22-15,-21 42 0,21-20 16,0 20 0,0 1-1,0-22 1,0 21 0,0 1-1,0-1 1,-21-63-1,21 43 1,0-22 0,0 42 265,0 1-281,0-22 16,-21 106-1,21-84-15,0-1 16,0 22-16,0-21 31,-21-1-31,21 43 16,-22 21-1,1 21 1,-21-21 0,21-21-1,21 0 1,0-64-16,0 22 15,0-22-15,0 0 16,0-21 0,0 22-1,0-22 1,0 21 250,0 22-266,0-22 15,0-21 1,0 85-1,0-85-15,0 22 16,0 62-16,-21-62 16,21 84-1,-22-21 1,1-1 0,21 1-1,0-21 1,-21 42-1,0-21 1,21-43 0,0-20-1,0-1 1,0-21 0,0 0-1,0 0 266,0 1-281,0 41 16,-21 85 0,0-21-1,21 21 1,0-21 0,-22-21-1,1-21 1,21 148-1,-21-127 1,0-1 0,21 1-1,-21-21 1,21-22 0,0-41-1,0-1 1,0 0 265,0 0-281,0 0 16,-21 85-1,21 0 1,-22 0 0,-20-22-1,0 65 1,-1-107-16,22 43 15,21-22 1,0-21-16,-21 64 16,0-21-1,21 21 1,0-64 0,0 43-1,0-43 1,0-21-1,-21 0 1,21 1-16,0-1 0,0 0 16,0 0-1,0 0 251,0 0-250,0 1-16,-21 20 15,21 64 1,0-43-16,-22 64 15,22-63-15,0 20 16,-63 65 0,-43 105-1,-21 21 17,85-127-17,-1-42 1,1-22-1,21-41-15,-21-1 16,20-21-16,1 0 0,21 1 16,-42-22-1,42 21 251,0 0-250,0 0-16,0 21 15,0 22 1,0-22-16,0 22 15,0-22 1,0-21-16,-21 85 16,0 42-1,-1 0 1,22-21 0,0-42-1,-21-43 16,21-20-31,0-1 16,0 21-16,-21 0 0,21-20 16,0 41-1,0-42 1,0 0 0,0 1 280,0 20-296,-21 21 16,21 64 0,-21 0-1,0 0 1,21 22 0,-43-22-1,1-43 1,0-41-16,42-22 15,0 21 1,0-21 15,0 22 282,-22-1-313,22 0 15,0 1 1,-42 62 0,0-41-1,-1 63 1,22-42 0,-21-22-1,21 43 1,21-64-1,0 1 1,0-22 0,0 0 296,0 21-312,-21 43 16,-1-43-16,1 22 15,-21-1-15,21 1 16,21-1-16,-64 85 16,22-42-1,0-21 1,42-64 0,-22 21-1,22-20 1,0-1-1,0 21 251,0-21-250,0 0-16,-63 106 31,-43 22-15,0-22-1,64 0 1,42-64-16,-21 1 15,21-1-15,0 1 0,0-22 16,-21 43 0,21-22-1,0-42 17,-22 0-17,22 1 1,0-1 296,0 21-312,0 64 16,-42-43-16,-21 107 16,20-64-1,22 21 16,0-85-31,21 43 16,-21-1 0,21-41-1,0 41 1,0-63 0,0 43 312,-21-1-328,-1 64 0,22-42 15,-21 127 1,0 42 0,21-43-1,-21-20 1,-43-64-1,1-64 1,42-20-16,-22 20 16,22-63-16,21 21 15,-21-21 1,21 43 390,0-1-406,0-21 16,0 85-1,0 0 1,-21-64-16,0 149 16,21-149-1,0 0-15,-21 22 32,-1-64-17,1 0 16</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4T23:57:13.258"/>
    </inkml:context>
    <inkml:brush xml:id="br0">
      <inkml:brushProperty name="width" value="0.05292" units="cm"/>
      <inkml:brushProperty name="height" value="0.05292" units="cm"/>
      <inkml:brushProperty name="color" value="#FF0000"/>
    </inkml:brush>
  </inkml:definitions>
  <inkml:trace contextRef="#ctx0" brushRef="#br0">30268 17082 0,'-21'0'328,"0"0"-328,0 0 15,-43 0 1,-42 0 0,43 0-1,42 0 1,0 0 0,-1 0-1,-20 0 16,21 0-15,0 0-16,-43 0 31,43-22-15,0 22 0,0 0-1,-22 0 1,22 0-1,0 0 1,0 0 15,0 0-15,0 0 0,-1-21-1,-20 21 1,0 0-1,21 0 1,-1 0 0,-20 0-1,0 0 1,21 0 0,-1 0-1,-20 0 1,21 0-16,0 0 15,0 0-15,-1 0 16,-41 0 15,21 0-15,20 21 0,1 1-1,0-22 1,0 21-1,0 0 1,0-21 0,21 42-1,-22-21 1,1 1 0,21-1-1,-21 0 1,0 0-1,21 0-15,0 0 16,0 1 0,0 20-1,0-21 1,-21 21 0,21-20-1,0-1 16,0 0-15,0 0 0,0 0-1,0 0 17,0 1-17,21-1 1,0-21-16,0 21 15,0 0 17,22 21-17,41 22 1,-20-43 0,21 0-1,-64 0 1,21 1-1,-21-22 1,0 21-16,1-21 16,-1 0-16,0 0 15,21 0 1,1 0 0,20 0-1,-21 0 1,-20 0-1,-1 0 1,0 0 0,0 0-1,64 0 1,-22 0 15,1 0-15,-43 0-1,21 0 1,1 21 0,20 0-1,-21-21 1,1 0 0,41 0-1,-20 0 1,-22 0-16,-21 0 31,1 0 63,-1 0-94,0 0 31,0 0-31,0 0 78,-21-21-62,21 0-1,1 21 1,-1-21 0,0-1 15,0 22 0,-21-21-15,21 0-1,0 21 1,1-21 0,-22 0-1,0 0 1,21-1 0,0 1 15,0 21 0,0-21-31,0 21 47,-21-21-31,0 0-1,0 0 1,0-1 15,0 1-15,0 0-1,0 0 1,0 0 15,0 0 0,-21 21-15,0 0-16,0-43 16,0 22 15,21 0-15,0 0-1,0 0 16,-21 21-15,-1 0 15,1-22-15,-21 1 0,0 0-1,42 0 1,-22 21 78,1 0-79,21-21 1,-21 21 15,21-21-31,0-1 31,0 1 1,0 0-17,-21 21 1,0-21 15,0 21 0,21-21-15,-22 21 0,22-21-1,-21 21 438</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7T13:45:57.634"/>
    </inkml:context>
    <inkml:brush xml:id="br0">
      <inkml:brushProperty name="width" value="0.05292" units="cm"/>
      <inkml:brushProperty name="height" value="0.05292" units="cm"/>
      <inkml:brushProperty name="color" value="#FF0000"/>
    </inkml:brush>
  </inkml:definitions>
  <inkml:trace contextRef="#ctx0" brushRef="#br0">30628 17293 0,'0'21'234,"-63"-21"-218,-1 0 0,22 0-16,21 0 15,-22 0 79,1 0-94,21 0 31,0 0-15,-1 0 15,1 0 0,-21 0-15,21 0 0,-22 0-1,22 0 17,0 0-17,-21 0 1,-22-21-1,43 0 17,0 21-17,0 0 1,0 0 15,-22 0-15,22 0-1,0 0 1,0 0 0,0 0-16,-22-21 15,22 21 1,0 0 31,0 0-32,-22 0-15,-41 0 32,20 0-17,43 0 1,0 21 62,-21-21-62,-1 21-16,22-21 15,0 0 32,21 21-31,0 1-16,-21-1 15,21 21 1,0-21 0,0 22-1,0-22 17,0 0-17,0 0 1,0 0-1,0 0 1,-21-21-16,21 22 16,0-1-16,0 0 15,0 0 1,0 0 0,21 0 15,0-21-16,21 22 1,22 20 0,-1-42-1,1 21 1,-64 0 0,21-21-1,0 0 1,0 0-16,0 0 15,1 0 1,-1 0-16,21 0 0,0 0 16,22 0 15,-22 0-15,1 0 77,-22 0-77,42 0-16,-20 0 16,-1 0 15,0 0 47,1 0-78,-1 0 16,0 0-1,64 21 1,-64-21-1,-20 0-15,20 0 266,-21 0-266,0 0 16,0 0-1,1 0 1,-1-21 62,0 0-62,0 21-1,-21-21 110,21 21-125,-21-21 125,21 21 16,-21-21-141,43-1 16,-22 22-16,0-21 15,0 21 16,0-21-31,1 21 94,-1-21-63,21 21-31,-21-21 16,-21 0 109,0-1-125,0 1 63,-21 21-48,0 0 16,0 0-15,21-42 0,0 21-1,-21 21 63,21-21-62,-22 21 0,22-22-1,0 1 1,-21 21 109,0 0-125,21-21 16,-21 21-1,0-21 1,0 0 78,-1 21-79,22-21-15,-21-1 31,-21 22 407,21 0-438</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7T13:50:54.231"/>
    </inkml:context>
    <inkml:brush xml:id="br0">
      <inkml:brushProperty name="width" value="0.05292" units="cm"/>
      <inkml:brushProperty name="height" value="0.05292" units="cm"/>
      <inkml:brushProperty name="color" value="#FF0000"/>
    </inkml:brush>
  </inkml:definitions>
  <inkml:trace contextRef="#ctx0" brushRef="#br0">30776 18119 0,'-21'0'328,"-21"0"-312,21 0 31,-1 0 0,1 0-47,-21 0 15,0 0 1,20 0 0,-62 0 62,20 0-63,1 21 1,20-21-16,22 0 16,0 0 62,-42 0-63,-22 0-15,0 21 16,-21-21 0,64 0-1,-21 0 79,-43 21-78,0-21-16,42 0 15,22 0 17,21 21 218,0-21-235,21 22-15,-21-22 16,-1 0-1,22 21 1,-21-21-16,0 21 16,0-21 15,0 21-15,0 0-1,-1 0 63,1-21-62,21 22 0,-21-22-1,21 21 95,0 0-95,0 0 1,0 0-1,0 22 48,0-22-47,21 0-1,-21 21 1,21-42-16,-21 21 15,22-21-15,-22 22 0,21-1 16,0-21 0,21 0-1,1 21 1,-1-21 0,-21 21-1,21 0-15,1-21 16,-43 21-1,21-21 1,0 0 62,0 0-78,22 22 16,-22-1 15,0-21-31,21 0 16,22 0-1,-22 0 1,0 0 0,-20 0-1,-1 0 1,0 0-16,64 0 31,-64 0-31,42 21 0,43-21 16,-85 0 15,0 0 110,1 0-48,62 0-93,1 0 16,84-21 0,-105 21-1,-43-21 110,0 21-125,21 0 31,-20-22-31,-1 22 157,-21-42-95,0 21-46,0 0-16,0 0 15,0-1 1,0-20 0,0 21-1,0 0 63,21 0-78,-21-1 16,0 1-16,0 0 16,0 0 15,21 21 47,-21-21-78,21 0 16,-21-1 343,0 1-359,0 0 31,-21 21-31,0 0 47,21-21-31,0 0 15,0 0-15,0-1-1,-21-20 1,21 21 421,-43 0-421,22 21 0,21-21-1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359515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146536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40125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172608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57215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308067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404001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347878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200990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173922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89DE4-BACB-42EA-B021-F60F6F6F9592}"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61B90-F688-44AD-B467-1133C64988DC}" type="slidenum">
              <a:rPr lang="en-US" smtClean="0"/>
              <a:t>‹#›</a:t>
            </a:fld>
            <a:endParaRPr lang="en-US" dirty="0"/>
          </a:p>
        </p:txBody>
      </p:sp>
    </p:spTree>
    <p:extLst>
      <p:ext uri="{BB962C8B-B14F-4D97-AF65-F5344CB8AC3E}">
        <p14:creationId xmlns:p14="http://schemas.microsoft.com/office/powerpoint/2010/main" val="95184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89DE4-BACB-42EA-B021-F60F6F6F9592}"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61B90-F688-44AD-B467-1133C64988DC}" type="slidenum">
              <a:rPr lang="en-US" smtClean="0"/>
              <a:t>‹#›</a:t>
            </a:fld>
            <a:endParaRPr lang="en-US" dirty="0"/>
          </a:p>
        </p:txBody>
      </p:sp>
    </p:spTree>
    <p:extLst>
      <p:ext uri="{BB962C8B-B14F-4D97-AF65-F5344CB8AC3E}">
        <p14:creationId xmlns:p14="http://schemas.microsoft.com/office/powerpoint/2010/main" val="2809336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0.emf"/><Relationship Id="rId5" Type="http://schemas.openxmlformats.org/officeDocument/2006/relationships/customXml" Target="../ink/ink9.xml"/><Relationship Id="rId4" Type="http://schemas.openxmlformats.org/officeDocument/2006/relationships/image" Target="../media/image50.emf"/></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10.xml"/><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0.emf"/><Relationship Id="rId5" Type="http://schemas.openxmlformats.org/officeDocument/2006/relationships/customXml" Target="../ink/ink11.xml"/><Relationship Id="rId4" Type="http://schemas.openxmlformats.org/officeDocument/2006/relationships/image" Target="../media/image7.emf"/><Relationship Id="rId9"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customXml" Target="../ink/ink14.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90.emf"/></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customXml" Target="../ink/ink3.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customXml" Target="../ink/ink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p:cNvSpPr txBox="1"/>
          <p:nvPr/>
        </p:nvSpPr>
        <p:spPr>
          <a:xfrm>
            <a:off x="0" y="-30779"/>
            <a:ext cx="3012856" cy="1200329"/>
          </a:xfrm>
          <a:prstGeom prst="rect">
            <a:avLst/>
          </a:prstGeom>
          <a:noFill/>
        </p:spPr>
        <p:txBody>
          <a:bodyPr wrap="square" rtlCol="0">
            <a:spAutoFit/>
          </a:bodyPr>
          <a:lstStyle/>
          <a:p>
            <a:r>
              <a:rPr lang="en-US" sz="2400" dirty="0" smtClean="0">
                <a:latin typeface="+mj-lt"/>
              </a:rPr>
              <a:t>LESSON 33</a:t>
            </a:r>
            <a:endParaRPr lang="en-US" sz="2400" dirty="0">
              <a:latin typeface="+mj-lt"/>
            </a:endParaRPr>
          </a:p>
          <a:p>
            <a:r>
              <a:rPr lang="en-US" sz="2400" dirty="0" smtClean="0">
                <a:latin typeface="+mj-lt"/>
              </a:rPr>
              <a:t>WEEK 33 </a:t>
            </a:r>
            <a:r>
              <a:rPr lang="en-US" sz="2400" dirty="0">
                <a:latin typeface="+mj-lt"/>
              </a:rPr>
              <a:t>OF </a:t>
            </a:r>
            <a:r>
              <a:rPr lang="en-US" sz="2400" dirty="0" smtClean="0">
                <a:latin typeface="+mj-lt"/>
              </a:rPr>
              <a:t>52</a:t>
            </a:r>
          </a:p>
          <a:p>
            <a:r>
              <a:rPr lang="en-US" sz="2400" dirty="0" smtClean="0">
                <a:latin typeface="+mj-lt"/>
              </a:rPr>
              <a:t>(Jer. 19-40; 2Kg. 24,25)</a:t>
            </a:r>
            <a:endParaRPr lang="en-US" sz="2400" dirty="0">
              <a:latin typeface="+mj-lt"/>
            </a:endParaRPr>
          </a:p>
        </p:txBody>
      </p:sp>
      <p:sp>
        <p:nvSpPr>
          <p:cNvPr id="5" name="Rectangle 4"/>
          <p:cNvSpPr/>
          <p:nvPr/>
        </p:nvSpPr>
        <p:spPr>
          <a:xfrm>
            <a:off x="2917983" y="707886"/>
            <a:ext cx="9207342" cy="461665"/>
          </a:xfrm>
          <a:prstGeom prst="rect">
            <a:avLst/>
          </a:prstGeom>
        </p:spPr>
        <p:txBody>
          <a:bodyPr wrap="square">
            <a:spAutoFit/>
          </a:bodyPr>
          <a:lstStyle/>
          <a:p>
            <a:r>
              <a:rPr lang="en-US" sz="2400" dirty="0" smtClean="0">
                <a:latin typeface="+mj-lt"/>
              </a:rPr>
              <a:t>Last time we saw Judah’s continued decline; this time her destruction.  </a:t>
            </a:r>
          </a:p>
        </p:txBody>
      </p:sp>
      <p:sp>
        <p:nvSpPr>
          <p:cNvPr id="3" name="TextBox 2"/>
          <p:cNvSpPr txBox="1"/>
          <p:nvPr/>
        </p:nvSpPr>
        <p:spPr>
          <a:xfrm>
            <a:off x="438150" y="1819275"/>
            <a:ext cx="184731" cy="369332"/>
          </a:xfrm>
          <a:prstGeom prst="rect">
            <a:avLst/>
          </a:prstGeom>
          <a:noFill/>
        </p:spPr>
        <p:txBody>
          <a:bodyPr wrap="none" rtlCol="0">
            <a:spAutoFit/>
          </a:bodyPr>
          <a:lstStyle/>
          <a:p>
            <a:endParaRPr lang="en-US" dirty="0"/>
          </a:p>
        </p:txBody>
      </p:sp>
      <p:pic>
        <p:nvPicPr>
          <p:cNvPr id="10" name="Picture 9" descr="UFO visits sacred places Dome of the Rock - Temple mou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4" y="1169550"/>
            <a:ext cx="5286375" cy="5688449"/>
          </a:xfrm>
          <a:prstGeom prst="rect">
            <a:avLst/>
          </a:prstGeom>
        </p:spPr>
      </p:pic>
      <p:sp>
        <p:nvSpPr>
          <p:cNvPr id="12" name="TextBox 11"/>
          <p:cNvSpPr txBox="1"/>
          <p:nvPr/>
        </p:nvSpPr>
        <p:spPr>
          <a:xfrm>
            <a:off x="-1" y="1169550"/>
            <a:ext cx="7000497" cy="5386090"/>
          </a:xfrm>
          <a:prstGeom prst="rect">
            <a:avLst/>
          </a:prstGeom>
          <a:noFill/>
        </p:spPr>
        <p:txBody>
          <a:bodyPr wrap="square" rtlCol="0">
            <a:spAutoFit/>
          </a:bodyPr>
          <a:lstStyle/>
          <a:p>
            <a:r>
              <a:rPr lang="en-US" sz="2400" dirty="0" smtClean="0">
                <a:latin typeface="+mj-lt"/>
              </a:rPr>
              <a:t>“Thus saith the LORD, Go and get a potter’s earthen </a:t>
            </a:r>
          </a:p>
          <a:p>
            <a:r>
              <a:rPr lang="en-US" sz="2400" dirty="0" smtClean="0">
                <a:latin typeface="+mj-lt"/>
              </a:rPr>
              <a:t>bottle, and take… and go forth unto </a:t>
            </a:r>
            <a:r>
              <a:rPr lang="en-US" sz="2400" b="1" dirty="0" smtClean="0">
                <a:latin typeface="+mj-lt"/>
              </a:rPr>
              <a:t>the valley of the son of Hinnom</a:t>
            </a:r>
            <a:r>
              <a:rPr lang="en-US" sz="2400" dirty="0" smtClean="0">
                <a:latin typeface="+mj-lt"/>
              </a:rPr>
              <a:t>… and proclaim there the words that I shall tell thee” (19:1,2).</a:t>
            </a:r>
          </a:p>
          <a:p>
            <a:r>
              <a:rPr lang="en-US" sz="2400" dirty="0" smtClean="0">
                <a:latin typeface="+mj-lt"/>
              </a:rPr>
              <a:t>The valley of Hinnom lay southwest of the wall and was the ‘city dump’ where they discarded and burned their garbage.  It was used as a ‘high place’ [worship of fire god </a:t>
            </a:r>
            <a:r>
              <a:rPr lang="en-US" sz="2400" dirty="0" err="1" smtClean="0">
                <a:latin typeface="+mj-lt"/>
              </a:rPr>
              <a:t>Molech</a:t>
            </a:r>
            <a:r>
              <a:rPr lang="en-US" sz="2400" dirty="0" smtClean="0">
                <a:latin typeface="+mj-lt"/>
              </a:rPr>
              <a:t>], and where something else was burned – </a:t>
            </a:r>
          </a:p>
          <a:p>
            <a:endParaRPr lang="en-US" sz="800" dirty="0">
              <a:latin typeface="+mj-lt"/>
            </a:endParaRPr>
          </a:p>
          <a:p>
            <a:r>
              <a:rPr lang="en-US" sz="2400" dirty="0" smtClean="0">
                <a:latin typeface="+mj-lt"/>
              </a:rPr>
              <a:t>“And they build the high place… which is in the valley </a:t>
            </a:r>
          </a:p>
          <a:p>
            <a:r>
              <a:rPr lang="en-US" sz="2400" dirty="0" smtClean="0">
                <a:latin typeface="+mj-lt"/>
              </a:rPr>
              <a:t>of Hinnom, </a:t>
            </a:r>
            <a:r>
              <a:rPr lang="en-US" sz="2400" b="1" u="sng" dirty="0" smtClean="0">
                <a:latin typeface="+mj-lt"/>
              </a:rPr>
              <a:t>to burn their sons and daughters in the fire</a:t>
            </a:r>
            <a:r>
              <a:rPr lang="en-US" sz="2400" dirty="0" smtClean="0">
                <a:latin typeface="+mj-lt"/>
              </a:rPr>
              <a:t>; which I commanded them not…” (Jer. 7:31).</a:t>
            </a:r>
          </a:p>
          <a:p>
            <a:r>
              <a:rPr lang="en-US" sz="2400" dirty="0" smtClean="0">
                <a:latin typeface="+mj-lt"/>
              </a:rPr>
              <a:t>It was at this place that God sent Jeremiah to tell of </a:t>
            </a:r>
          </a:p>
          <a:p>
            <a:r>
              <a:rPr lang="en-US" sz="2400" dirty="0" smtClean="0">
                <a:latin typeface="+mj-lt"/>
              </a:rPr>
              <a:t>the judgment that was about to descend upon them like a tidal wave.</a:t>
            </a:r>
          </a:p>
        </p:txBody>
      </p:sp>
    </p:spTree>
    <p:extLst>
      <p:ext uri="{BB962C8B-B14F-4D97-AF65-F5344CB8AC3E}">
        <p14:creationId xmlns:p14="http://schemas.microsoft.com/office/powerpoint/2010/main" val="3194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fade">
                                      <p:cBhvr>
                                        <p:cTn id="25" dur="500"/>
                                        <p:tgtEl>
                                          <p:spTgt spid="1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fade">
                                      <p:cBhvr>
                                        <p:cTn id="28" dur="500"/>
                                        <p:tgtEl>
                                          <p:spTgt spid="1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Effect transition="in" filter="fade">
                                      <p:cBhvr>
                                        <p:cTn id="33" dur="500"/>
                                        <p:tgtEl>
                                          <p:spTgt spid="1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animEffect transition="in" filter="fade">
                                      <p:cBhvr>
                                        <p:cTn id="36"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86897" cy="7232749"/>
          </a:xfrm>
          <a:prstGeom prst="rect">
            <a:avLst/>
          </a:prstGeom>
          <a:noFill/>
        </p:spPr>
        <p:txBody>
          <a:bodyPr wrap="square" rtlCol="0">
            <a:spAutoFit/>
          </a:bodyPr>
          <a:lstStyle/>
          <a:p>
            <a:r>
              <a:rPr lang="en-US" sz="2400" b="1" dirty="0" smtClean="0">
                <a:latin typeface="+mj-lt"/>
              </a:rPr>
              <a:t>2KINGS’ VERSION</a:t>
            </a:r>
          </a:p>
          <a:p>
            <a:r>
              <a:rPr lang="en-US" sz="2400" dirty="0" smtClean="0">
                <a:latin typeface="+mj-lt"/>
              </a:rPr>
              <a:t>“In his days Nebuchadnezzar king of Babylon came up, and Jehoiakim became his servant [3] years: then he turned and rebelled against him… and God sent  [raiding bands] against Judah to destroy it, according to the word of the LORD, which he </a:t>
            </a:r>
            <a:r>
              <a:rPr lang="en-US" sz="2400" dirty="0" err="1" smtClean="0">
                <a:latin typeface="+mj-lt"/>
              </a:rPr>
              <a:t>spake</a:t>
            </a:r>
            <a:r>
              <a:rPr lang="en-US" sz="2400" dirty="0" smtClean="0">
                <a:latin typeface="+mj-lt"/>
              </a:rPr>
              <a:t> by the prophets” (2Kg. 24:1,2).</a:t>
            </a:r>
          </a:p>
          <a:p>
            <a:r>
              <a:rPr lang="en-US" sz="2400" dirty="0" smtClean="0">
                <a:latin typeface="+mj-lt"/>
              </a:rPr>
              <a:t>The Babylonian king entered Judah in 607 B.C. as leader </a:t>
            </a:r>
          </a:p>
          <a:p>
            <a:r>
              <a:rPr lang="en-US" sz="2400" dirty="0" smtClean="0">
                <a:latin typeface="+mj-lt"/>
              </a:rPr>
              <a:t>of the next world empire and deported some residents </a:t>
            </a:r>
          </a:p>
          <a:p>
            <a:r>
              <a:rPr lang="en-US" sz="2400" dirty="0" smtClean="0">
                <a:latin typeface="+mj-lt"/>
              </a:rPr>
              <a:t>of Judah including Daniel (Dan. 1:1-3). </a:t>
            </a:r>
          </a:p>
          <a:p>
            <a:r>
              <a:rPr lang="en-US" sz="2400" dirty="0" smtClean="0">
                <a:latin typeface="+mj-lt"/>
              </a:rPr>
              <a:t>Jehoakim revolted but was eventually taken prisoner </a:t>
            </a:r>
          </a:p>
          <a:p>
            <a:r>
              <a:rPr lang="en-US" sz="2400" dirty="0" smtClean="0">
                <a:latin typeface="+mj-lt"/>
              </a:rPr>
              <a:t>and deported to Babylon himself, but escaped and </a:t>
            </a:r>
          </a:p>
          <a:p>
            <a:r>
              <a:rPr lang="en-US" sz="2400" dirty="0" smtClean="0">
                <a:latin typeface="+mj-lt"/>
              </a:rPr>
              <a:t>returned to Jerusalem where he died (2Chron. 36:6).</a:t>
            </a:r>
          </a:p>
          <a:p>
            <a:endParaRPr lang="en-US" sz="800" dirty="0" smtClean="0">
              <a:latin typeface="+mj-lt"/>
            </a:endParaRPr>
          </a:p>
          <a:p>
            <a:r>
              <a:rPr lang="en-US" sz="2400" dirty="0" smtClean="0">
                <a:latin typeface="+mj-lt"/>
              </a:rPr>
              <a:t>“</a:t>
            </a:r>
            <a:r>
              <a:rPr lang="en-US" sz="2400" dirty="0">
                <a:latin typeface="+mj-lt"/>
              </a:rPr>
              <a:t>Surely at the commandment of the LORD came this </a:t>
            </a:r>
            <a:endParaRPr lang="en-US" sz="2400" dirty="0" smtClean="0">
              <a:latin typeface="+mj-lt"/>
            </a:endParaRPr>
          </a:p>
          <a:p>
            <a:r>
              <a:rPr lang="en-US" sz="2400" dirty="0" smtClean="0">
                <a:latin typeface="+mj-lt"/>
              </a:rPr>
              <a:t>upon </a:t>
            </a:r>
            <a:r>
              <a:rPr lang="en-US" sz="2400" dirty="0">
                <a:latin typeface="+mj-lt"/>
              </a:rPr>
              <a:t>Judah, to remove them out of his sight, for the </a:t>
            </a:r>
            <a:endParaRPr lang="en-US" sz="2400" dirty="0" smtClean="0">
              <a:latin typeface="+mj-lt"/>
            </a:endParaRPr>
          </a:p>
          <a:p>
            <a:r>
              <a:rPr lang="en-US" sz="2400" dirty="0" smtClean="0">
                <a:latin typeface="+mj-lt"/>
              </a:rPr>
              <a:t>sins </a:t>
            </a:r>
            <a:r>
              <a:rPr lang="en-US" sz="2400" dirty="0">
                <a:latin typeface="+mj-lt"/>
              </a:rPr>
              <a:t>of  [evil king] Manasseh, according to all that he </a:t>
            </a:r>
            <a:endParaRPr lang="en-US" sz="2400" dirty="0" smtClean="0">
              <a:latin typeface="+mj-lt"/>
            </a:endParaRPr>
          </a:p>
          <a:p>
            <a:r>
              <a:rPr lang="en-US" sz="2400" dirty="0" smtClean="0">
                <a:latin typeface="+mj-lt"/>
              </a:rPr>
              <a:t>did</a:t>
            </a:r>
            <a:r>
              <a:rPr lang="en-US" sz="2400" dirty="0">
                <a:latin typeface="+mj-lt"/>
              </a:rPr>
              <a:t>; And also for the innocent blood that he shed: for </a:t>
            </a:r>
            <a:endParaRPr lang="en-US" sz="2400" dirty="0" smtClean="0">
              <a:latin typeface="+mj-lt"/>
            </a:endParaRPr>
          </a:p>
          <a:p>
            <a:r>
              <a:rPr lang="en-US" sz="2400" dirty="0" smtClean="0">
                <a:latin typeface="+mj-lt"/>
              </a:rPr>
              <a:t>he </a:t>
            </a:r>
            <a:r>
              <a:rPr lang="en-US" sz="2400" dirty="0">
                <a:latin typeface="+mj-lt"/>
              </a:rPr>
              <a:t>filled Jerusalem with innocent blood; which the LORD </a:t>
            </a:r>
            <a:endParaRPr lang="en-US" sz="2400" dirty="0" smtClean="0">
              <a:latin typeface="+mj-lt"/>
            </a:endParaRPr>
          </a:p>
          <a:p>
            <a:r>
              <a:rPr lang="en-US" sz="2400" dirty="0" smtClean="0">
                <a:latin typeface="+mj-lt"/>
              </a:rPr>
              <a:t>would </a:t>
            </a:r>
            <a:r>
              <a:rPr lang="en-US" sz="2400" dirty="0">
                <a:latin typeface="+mj-lt"/>
              </a:rPr>
              <a:t>not pardon… So </a:t>
            </a:r>
            <a:r>
              <a:rPr lang="en-US" sz="2400" b="1" dirty="0">
                <a:latin typeface="+mj-lt"/>
              </a:rPr>
              <a:t>Jehoakim slept with his fathers</a:t>
            </a:r>
            <a:r>
              <a:rPr lang="en-US" sz="2400" b="1" dirty="0" smtClean="0">
                <a:latin typeface="+mj-lt"/>
              </a:rPr>
              <a:t>:</a:t>
            </a:r>
          </a:p>
          <a:p>
            <a:r>
              <a:rPr lang="en-US" sz="2400" b="1" dirty="0" smtClean="0">
                <a:latin typeface="+mj-lt"/>
              </a:rPr>
              <a:t>and </a:t>
            </a:r>
            <a:r>
              <a:rPr lang="en-US" sz="2400" b="1" dirty="0">
                <a:latin typeface="+mj-lt"/>
              </a:rPr>
              <a:t>Jeoiachin his son </a:t>
            </a:r>
            <a:r>
              <a:rPr lang="en-US" sz="2400" b="1" dirty="0" smtClean="0">
                <a:latin typeface="+mj-lt"/>
              </a:rPr>
              <a:t>reigned </a:t>
            </a:r>
            <a:r>
              <a:rPr lang="en-US" sz="2400" b="1" dirty="0">
                <a:latin typeface="+mj-lt"/>
              </a:rPr>
              <a:t>in his stead</a:t>
            </a:r>
            <a:r>
              <a:rPr lang="en-US" sz="2400" dirty="0">
                <a:latin typeface="+mj-lt"/>
              </a:rPr>
              <a:t>” </a:t>
            </a:r>
            <a:r>
              <a:rPr lang="en-US" sz="2400" dirty="0" smtClean="0">
                <a:latin typeface="+mj-lt"/>
              </a:rPr>
              <a:t>(2Kg. 24:3-6).</a:t>
            </a:r>
          </a:p>
          <a:p>
            <a:r>
              <a:rPr lang="en-US" sz="2400" dirty="0" smtClean="0">
                <a:latin typeface="+mj-lt"/>
              </a:rPr>
              <a:t> </a:t>
            </a:r>
            <a:endParaRPr lang="en-US" sz="2400" dirty="0">
              <a:latin typeface="+mj-lt"/>
            </a:endParaRPr>
          </a:p>
          <a:p>
            <a:r>
              <a:rPr lang="en-US" sz="2400" dirty="0" smtClean="0">
                <a:latin typeface="+mj-lt"/>
              </a:rPr>
              <a:t>  </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178" y="1415772"/>
            <a:ext cx="5114924" cy="535098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546200" y="6210360"/>
              <a:ext cx="579240" cy="205920"/>
            </p14:xfrm>
          </p:contentPart>
        </mc:Choice>
        <mc:Fallback xmlns="">
          <p:pic>
            <p:nvPicPr>
              <p:cNvPr id="4" name="Ink 3"/>
              <p:cNvPicPr/>
              <p:nvPr/>
            </p:nvPicPr>
            <p:blipFill>
              <a:blip r:embed="rId4"/>
              <a:stretch>
                <a:fillRect/>
              </a:stretch>
            </p:blipFill>
            <p:spPr>
              <a:xfrm>
                <a:off x="10536840" y="6201000"/>
                <a:ext cx="597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0523160" y="6515280"/>
              <a:ext cx="602280" cy="244080"/>
            </p14:xfrm>
          </p:contentPart>
        </mc:Choice>
        <mc:Fallback xmlns="">
          <p:pic>
            <p:nvPicPr>
              <p:cNvPr id="5" name="Ink 4"/>
              <p:cNvPicPr/>
              <p:nvPr/>
            </p:nvPicPr>
            <p:blipFill>
              <a:blip r:embed="rId6"/>
              <a:stretch>
                <a:fillRect/>
              </a:stretch>
            </p:blipFill>
            <p:spPr>
              <a:xfrm>
                <a:off x="10513800" y="6505920"/>
                <a:ext cx="621000" cy="262800"/>
              </a:xfrm>
              <a:prstGeom prst="rect">
                <a:avLst/>
              </a:prstGeom>
            </p:spPr>
          </p:pic>
        </mc:Fallback>
      </mc:AlternateContent>
    </p:spTree>
    <p:extLst>
      <p:ext uri="{BB962C8B-B14F-4D97-AF65-F5344CB8AC3E}">
        <p14:creationId xmlns:p14="http://schemas.microsoft.com/office/powerpoint/2010/main" val="11099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animEffect transition="in" filter="fade">
                                      <p:cBhvr>
                                        <p:cTn id="27" dur="500"/>
                                        <p:tgtEl>
                                          <p:spTgt spid="2">
                                            <p:txEl>
                                              <p:pRg st="16" end="1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500"/>
                                        <p:tgtEl>
                                          <p:spTgt spid="2">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2" end="12"/>
                                            </p:txEl>
                                          </p:spTgt>
                                        </p:tgtEl>
                                        <p:attrNameLst>
                                          <p:attrName>style.visibility</p:attrName>
                                        </p:attrNameLst>
                                      </p:cBhvr>
                                      <p:to>
                                        <p:strVal val="visible"/>
                                      </p:to>
                                    </p:set>
                                    <p:animEffect transition="in" filter="fade">
                                      <p:cBhvr>
                                        <p:cTn id="46" dur="500"/>
                                        <p:tgtEl>
                                          <p:spTgt spid="2">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500"/>
                                        <p:tgtEl>
                                          <p:spTgt spid="2">
                                            <p:txEl>
                                              <p:pRg st="13" end="1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fade">
                                      <p:cBhvr>
                                        <p:cTn id="52" dur="500"/>
                                        <p:tgtEl>
                                          <p:spTgt spid="2">
                                            <p:txEl>
                                              <p:pRg st="14" end="1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animEffect transition="in" filter="fade">
                                      <p:cBhvr>
                                        <p:cTn id="55" dur="500"/>
                                        <p:tgtEl>
                                          <p:spTgt spid="2">
                                            <p:txEl>
                                              <p:pRg st="15" end="1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124"/>
            <a:ext cx="6117021" cy="6494085"/>
          </a:xfrm>
          <a:prstGeom prst="rect">
            <a:avLst/>
          </a:prstGeom>
          <a:noFill/>
        </p:spPr>
        <p:txBody>
          <a:bodyPr wrap="square" rtlCol="0">
            <a:spAutoFit/>
          </a:bodyPr>
          <a:lstStyle/>
          <a:p>
            <a:endParaRPr lang="en-US" sz="800" dirty="0" smtClean="0">
              <a:latin typeface="+mj-lt"/>
            </a:endParaRPr>
          </a:p>
          <a:p>
            <a:r>
              <a:rPr lang="en-US" sz="2400" b="1" dirty="0" smtClean="0">
                <a:latin typeface="+mj-lt"/>
              </a:rPr>
              <a:t>DESTRUCTION OF JERUSALEM</a:t>
            </a:r>
          </a:p>
          <a:p>
            <a:r>
              <a:rPr lang="en-US" sz="2400" dirty="0" smtClean="0">
                <a:latin typeface="+mj-lt"/>
              </a:rPr>
              <a:t>“And in the [5</a:t>
            </a:r>
            <a:r>
              <a:rPr lang="en-US" sz="2400" baseline="30000" dirty="0" smtClean="0">
                <a:latin typeface="+mj-lt"/>
              </a:rPr>
              <a:t>th</a:t>
            </a:r>
            <a:r>
              <a:rPr lang="en-US" sz="2400" dirty="0" smtClean="0">
                <a:latin typeface="+mj-lt"/>
              </a:rPr>
              <a:t>] month, on the [7</a:t>
            </a:r>
            <a:r>
              <a:rPr lang="en-US" sz="2400" baseline="30000" dirty="0" smtClean="0">
                <a:latin typeface="+mj-lt"/>
              </a:rPr>
              <a:t>th</a:t>
            </a:r>
            <a:r>
              <a:rPr lang="en-US" sz="2400" dirty="0" smtClean="0">
                <a:latin typeface="+mj-lt"/>
              </a:rPr>
              <a:t>] day of the month, which is the [19</a:t>
            </a:r>
            <a:r>
              <a:rPr lang="en-US" sz="2400" baseline="30000" dirty="0" smtClean="0">
                <a:latin typeface="+mj-lt"/>
              </a:rPr>
              <a:t>th</a:t>
            </a:r>
            <a:r>
              <a:rPr lang="en-US" sz="2400" dirty="0" smtClean="0">
                <a:latin typeface="+mj-lt"/>
              </a:rPr>
              <a:t>] year of king Nebuchadnezzar king of Babylon, came Nebuzar-adan, captain of the guard… unto Jerusalem… And all the army of the Chaldees, that were with the captain of the guard, brake down the walls of Jerusalem round about…” (2Kg. 25:8-10).</a:t>
            </a:r>
          </a:p>
          <a:p>
            <a:r>
              <a:rPr lang="en-US" sz="2400" dirty="0" smtClean="0">
                <a:latin typeface="+mj-lt"/>
              </a:rPr>
              <a:t>Jerusalem fell for good reason – “And the LORD God of their fathers sent to them by his messengers, rising up betimes, and sending; because he had compassion on his people, and on his dwelling place: But </a:t>
            </a:r>
            <a:r>
              <a:rPr lang="en-US" sz="2400" b="1" u="sng" dirty="0" smtClean="0">
                <a:latin typeface="+mj-lt"/>
              </a:rPr>
              <a:t>they mocked the messengers of God, and despised his words, and misused his prophets, until the wrath of the LORD arose against his people</a:t>
            </a:r>
            <a:r>
              <a:rPr lang="en-US" sz="2400" dirty="0" smtClean="0">
                <a:latin typeface="+mj-lt"/>
              </a:rPr>
              <a:t>” (36:15,16)…    </a:t>
            </a:r>
            <a:endParaRPr lang="en-US" sz="2400" dirty="0">
              <a:latin typeface="+mj-lt"/>
            </a:endParaRPr>
          </a:p>
        </p:txBody>
      </p:sp>
      <p:pic>
        <p:nvPicPr>
          <p:cNvPr id="7" name="Picture 6" descr="File:Babylonians Siege of Jerusal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021" y="0"/>
            <a:ext cx="6074979" cy="6367962"/>
          </a:xfrm>
          <a:prstGeom prst="rect">
            <a:avLst/>
          </a:prstGeom>
        </p:spPr>
      </p:pic>
    </p:spTree>
    <p:extLst>
      <p:ext uri="{BB962C8B-B14F-4D97-AF65-F5344CB8AC3E}">
        <p14:creationId xmlns:p14="http://schemas.microsoft.com/office/powerpoint/2010/main" val="31918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258" y="134386"/>
            <a:ext cx="5114924" cy="6131415"/>
          </a:xfrm>
          <a:prstGeom prst="rect">
            <a:avLst/>
          </a:prstGeom>
        </p:spPr>
      </p:pic>
      <p:sp>
        <p:nvSpPr>
          <p:cNvPr id="8" name="TextBox 7"/>
          <p:cNvSpPr txBox="1"/>
          <p:nvPr/>
        </p:nvSpPr>
        <p:spPr>
          <a:xfrm>
            <a:off x="-1" y="0"/>
            <a:ext cx="6018077" cy="6740307"/>
          </a:xfrm>
          <a:prstGeom prst="rect">
            <a:avLst/>
          </a:prstGeom>
          <a:noFill/>
        </p:spPr>
        <p:txBody>
          <a:bodyPr wrap="square" rtlCol="0">
            <a:spAutoFit/>
          </a:bodyPr>
          <a:lstStyle/>
          <a:p>
            <a:r>
              <a:rPr lang="en-US" sz="2400" b="1" dirty="0" smtClean="0">
                <a:latin typeface="+mj-lt"/>
              </a:rPr>
              <a:t>2CHRONICLES’ VERSION</a:t>
            </a:r>
          </a:p>
          <a:p>
            <a:r>
              <a:rPr lang="en-US" sz="2400" dirty="0" smtClean="0">
                <a:latin typeface="+mj-lt"/>
              </a:rPr>
              <a:t>“Then the people of the land took Jehoahaz the son of Josiah, and made him king in his father’s stead in Jerusalem.  Jehoahaz was [23] years when he began to reign, and he reigned [3] months in Jerusalem” (2Chron. 36:1,2).</a:t>
            </a:r>
          </a:p>
          <a:p>
            <a:r>
              <a:rPr lang="en-US" sz="2400" dirty="0" smtClean="0">
                <a:latin typeface="+mj-lt"/>
              </a:rPr>
              <a:t>After Josiah’s sudden death, the people of Judah placed their favorite son of Josiah, Jehoahaz, on the throne, but he was dethroned by king Neco of Egypt (36:3) after 3-mo. reign, who then put another son, Jehoiakim on the throne (36:4).  </a:t>
            </a:r>
          </a:p>
          <a:p>
            <a:r>
              <a:rPr lang="en-US" sz="2400" dirty="0" smtClean="0">
                <a:latin typeface="+mj-lt"/>
              </a:rPr>
              <a:t>God </a:t>
            </a:r>
            <a:r>
              <a:rPr lang="en-US" sz="2400" dirty="0">
                <a:latin typeface="+mj-lt"/>
              </a:rPr>
              <a:t>had ample evidence to bring judgment upon Judah but, Ahaz &amp; Manasseh were the final straws with their practice of infanticide.  Jehoakim died and replaced by his son, Jehoiachin, who like his father also did evil (24:9). </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1093769" y="5596848"/>
              <a:ext cx="541440" cy="253951"/>
            </p14:xfrm>
          </p:contentPart>
        </mc:Choice>
        <mc:Fallback xmlns="">
          <p:pic>
            <p:nvPicPr>
              <p:cNvPr id="9" name="Ink 8"/>
              <p:cNvPicPr/>
              <p:nvPr/>
            </p:nvPicPr>
            <p:blipFill>
              <a:blip r:embed="rId4"/>
              <a:stretch>
                <a:fillRect/>
              </a:stretch>
            </p:blipFill>
            <p:spPr>
              <a:xfrm>
                <a:off x="11084409" y="5587482"/>
                <a:ext cx="560160" cy="2726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10514169" y="5596848"/>
              <a:ext cx="579600" cy="228960"/>
            </p14:xfrm>
          </p:contentPart>
        </mc:Choice>
        <mc:Fallback xmlns="">
          <p:pic>
            <p:nvPicPr>
              <p:cNvPr id="10" name="Ink 9"/>
              <p:cNvPicPr/>
              <p:nvPr/>
            </p:nvPicPr>
            <p:blipFill>
              <a:blip r:embed="rId6"/>
              <a:stretch>
                <a:fillRect/>
              </a:stretch>
            </p:blipFill>
            <p:spPr>
              <a:xfrm>
                <a:off x="10504809" y="5587488"/>
                <a:ext cx="598320" cy="247680"/>
              </a:xfrm>
              <a:prstGeom prst="rect">
                <a:avLst/>
              </a:prstGeom>
            </p:spPr>
          </p:pic>
        </mc:Fallback>
      </mc:AlternateContent>
      <p:pic>
        <p:nvPicPr>
          <p:cNvPr id="12" name="Picture 11" descr="Hentz-Humanities-Wiki - pyramid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8076" y="-40896"/>
            <a:ext cx="6173924" cy="5496912"/>
          </a:xfrm>
          <a:prstGeom prst="rect">
            <a:avLst/>
          </a:prstGeom>
        </p:spPr>
      </p:pic>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10439280" y="5966640"/>
              <a:ext cx="693720" cy="312480"/>
            </p14:xfrm>
          </p:contentPart>
        </mc:Choice>
        <mc:Fallback xmlns="">
          <p:pic>
            <p:nvPicPr>
              <p:cNvPr id="5" name="Ink 4"/>
              <p:cNvPicPr/>
              <p:nvPr/>
            </p:nvPicPr>
            <p:blipFill>
              <a:blip r:embed="rId9"/>
              <a:stretch>
                <a:fillRect/>
              </a:stretch>
            </p:blipFill>
            <p:spPr>
              <a:xfrm>
                <a:off x="10429920" y="5957280"/>
                <a:ext cx="712440" cy="331200"/>
              </a:xfrm>
              <a:prstGeom prst="rect">
                <a:avLst/>
              </a:prstGeom>
            </p:spPr>
          </p:pic>
        </mc:Fallback>
      </mc:AlternateContent>
    </p:spTree>
    <p:extLst>
      <p:ext uri="{BB962C8B-B14F-4D97-AF65-F5344CB8AC3E}">
        <p14:creationId xmlns:p14="http://schemas.microsoft.com/office/powerpoint/2010/main" val="325260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duct recommendation - Movie picturing the &lt;strong&gt;destruction&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138" y="0"/>
            <a:ext cx="4939862" cy="6370975"/>
          </a:xfrm>
          <a:prstGeom prst="rect">
            <a:avLst/>
          </a:prstGeom>
        </p:spPr>
      </p:pic>
      <p:sp>
        <p:nvSpPr>
          <p:cNvPr id="4" name="TextBox 3"/>
          <p:cNvSpPr txBox="1"/>
          <p:nvPr/>
        </p:nvSpPr>
        <p:spPr>
          <a:xfrm>
            <a:off x="0" y="0"/>
            <a:ext cx="7252138" cy="6740307"/>
          </a:xfrm>
          <a:prstGeom prst="rect">
            <a:avLst/>
          </a:prstGeom>
          <a:noFill/>
        </p:spPr>
        <p:txBody>
          <a:bodyPr wrap="square" rtlCol="0">
            <a:spAutoFit/>
          </a:bodyPr>
          <a:lstStyle/>
          <a:p>
            <a:r>
              <a:rPr lang="en-US" sz="2400" dirty="0" smtClean="0">
                <a:latin typeface="+mj-lt"/>
              </a:rPr>
              <a:t>“…Therefore he brought upon them the king of Chaldees, who slew their young men with the sword… and had no compassion upon young man or maiden, old man, or him that stooped for age: he gave them all into his hand.  And all the vessels of the house, great and small… he brought to Babylon.  And </a:t>
            </a:r>
            <a:r>
              <a:rPr lang="en-US" sz="2400" b="1" u="sng" dirty="0" smtClean="0">
                <a:latin typeface="+mj-lt"/>
              </a:rPr>
              <a:t>they burnt the house of God</a:t>
            </a:r>
            <a:r>
              <a:rPr lang="en-US" sz="2400" dirty="0" smtClean="0">
                <a:latin typeface="+mj-lt"/>
              </a:rPr>
              <a:t>… and burnt all the palaces thereof with fire…” (2Chron. 36:17-19).</a:t>
            </a:r>
          </a:p>
          <a:p>
            <a:r>
              <a:rPr lang="en-US" sz="2400" dirty="0" smtClean="0">
                <a:latin typeface="+mj-lt"/>
              </a:rPr>
              <a:t>For more than 350-years, God had warned the Jews of His sore displeasure at their practice of idolatry through many prophets. As He promised Solomon, that if they did not heed, He would drive them from their land and vacate the temple, and that He did in dramatic fashion.</a:t>
            </a:r>
          </a:p>
          <a:p>
            <a:endParaRPr lang="en-US" sz="800" dirty="0" smtClean="0">
              <a:latin typeface="+mj-lt"/>
            </a:endParaRPr>
          </a:p>
          <a:p>
            <a:r>
              <a:rPr lang="en-US" sz="2400" dirty="0" smtClean="0">
                <a:latin typeface="+mj-lt"/>
              </a:rPr>
              <a:t>“And them that had escaped from the sword carried he away to Babylon; where they were servants to him and his sons until the reign of the kingdom of Persia” </a:t>
            </a:r>
          </a:p>
          <a:p>
            <a:r>
              <a:rPr lang="en-US" sz="2400" dirty="0" smtClean="0">
                <a:latin typeface="+mj-lt"/>
              </a:rPr>
              <a:t>(2Chron. 36:17-20).</a:t>
            </a:r>
          </a:p>
          <a:p>
            <a:r>
              <a:rPr lang="en-US" sz="2400" dirty="0" smtClean="0">
                <a:latin typeface="+mj-lt"/>
              </a:rPr>
              <a:t>Those who didn’t die would be exiled for 70-years.  </a:t>
            </a:r>
          </a:p>
        </p:txBody>
      </p:sp>
      <p:pic>
        <p:nvPicPr>
          <p:cNvPr id="5" name="Picture 4" descr="Ki Tavo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138" y="0"/>
            <a:ext cx="4939862" cy="6370976"/>
          </a:xfrm>
          <a:prstGeom prst="rect">
            <a:avLst/>
          </a:prstGeom>
        </p:spPr>
      </p:pic>
    </p:spTree>
    <p:extLst>
      <p:ext uri="{BB962C8B-B14F-4D97-AF65-F5344CB8AC3E}">
        <p14:creationId xmlns:p14="http://schemas.microsoft.com/office/powerpoint/2010/main" val="11254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157545" cy="6494085"/>
          </a:xfrm>
          <a:prstGeom prst="rect">
            <a:avLst/>
          </a:prstGeom>
          <a:noFill/>
        </p:spPr>
        <p:txBody>
          <a:bodyPr wrap="square" rtlCol="0">
            <a:spAutoFit/>
          </a:bodyPr>
          <a:lstStyle/>
          <a:p>
            <a:r>
              <a:rPr lang="en-US" sz="2400" b="1" dirty="0" smtClean="0">
                <a:latin typeface="+mj-lt"/>
              </a:rPr>
              <a:t>JEREMIAH’S VERSION </a:t>
            </a:r>
            <a:r>
              <a:rPr lang="en-US" sz="2400" dirty="0" smtClean="0">
                <a:latin typeface="+mj-lt"/>
              </a:rPr>
              <a:t>(cont’d)</a:t>
            </a:r>
          </a:p>
          <a:p>
            <a:r>
              <a:rPr lang="en-US" sz="2400" dirty="0" smtClean="0">
                <a:latin typeface="+mj-lt"/>
              </a:rPr>
              <a:t>“Now these are the words of the letter that Jeremiah sent from Jerusalem… to all the people whom Nebuchadnezzar had carried away captive from Jerusalem to Babylon; After that Jehoiachin the king and the queen… were departed from Jerusalem” (Jer. 29:1,2).</a:t>
            </a:r>
          </a:p>
          <a:p>
            <a:r>
              <a:rPr lang="en-US" sz="2400" dirty="0" smtClean="0">
                <a:latin typeface="+mj-lt"/>
              </a:rPr>
              <a:t>In 596 B.C., Jeremiah wrote a letter to all those taken into Babylonian captivity including Judah’s last king &amp; queen.  </a:t>
            </a:r>
            <a:endParaRPr lang="en-US" sz="800" dirty="0" smtClean="0">
              <a:latin typeface="+mj-lt"/>
            </a:endParaRPr>
          </a:p>
          <a:p>
            <a:r>
              <a:rPr lang="en-US" sz="2400" dirty="0" smtClean="0">
                <a:latin typeface="+mj-lt"/>
              </a:rPr>
              <a:t>What did the letter say?  </a:t>
            </a:r>
            <a:r>
              <a:rPr lang="en-US" sz="2400" i="1" dirty="0" smtClean="0">
                <a:latin typeface="+mj-lt"/>
              </a:rPr>
              <a:t>Be prepared for a long stay</a:t>
            </a:r>
            <a:r>
              <a:rPr lang="en-US" sz="2400" dirty="0" smtClean="0">
                <a:latin typeface="+mj-lt"/>
              </a:rPr>
              <a:t>.</a:t>
            </a:r>
          </a:p>
          <a:p>
            <a:endParaRPr lang="en-US" sz="800" dirty="0" smtClean="0">
              <a:latin typeface="+mj-lt"/>
            </a:endParaRPr>
          </a:p>
          <a:p>
            <a:r>
              <a:rPr lang="en-US" sz="2400" dirty="0" smtClean="0">
                <a:latin typeface="+mj-lt"/>
              </a:rPr>
              <a:t>“Thus saith the LORD of hosts… unto all that are carried away captive, whom I have caused to be carried away from Jerusalem unto Babylon; </a:t>
            </a:r>
            <a:r>
              <a:rPr lang="en-US" sz="2400" b="1" dirty="0" smtClean="0">
                <a:latin typeface="+mj-lt"/>
              </a:rPr>
              <a:t>Build ye houses</a:t>
            </a:r>
            <a:r>
              <a:rPr lang="en-US" sz="2400" dirty="0" smtClean="0">
                <a:latin typeface="+mj-lt"/>
              </a:rPr>
              <a:t>, and </a:t>
            </a:r>
          </a:p>
          <a:p>
            <a:r>
              <a:rPr lang="en-US" sz="2400" dirty="0" smtClean="0">
                <a:latin typeface="+mj-lt"/>
              </a:rPr>
              <a:t>dwell in them; and </a:t>
            </a:r>
            <a:r>
              <a:rPr lang="en-US" sz="2400" b="1" dirty="0" smtClean="0">
                <a:latin typeface="+mj-lt"/>
              </a:rPr>
              <a:t>plant gardens</a:t>
            </a:r>
            <a:r>
              <a:rPr lang="en-US" sz="2400" dirty="0" smtClean="0">
                <a:latin typeface="+mj-lt"/>
              </a:rPr>
              <a:t>… </a:t>
            </a:r>
            <a:r>
              <a:rPr lang="en-US" sz="2400" b="1" dirty="0" smtClean="0">
                <a:latin typeface="+mj-lt"/>
              </a:rPr>
              <a:t>take ye wives</a:t>
            </a:r>
            <a:r>
              <a:rPr lang="en-US" sz="2400" dirty="0" smtClean="0">
                <a:latin typeface="+mj-lt"/>
              </a:rPr>
              <a:t>, and </a:t>
            </a:r>
            <a:r>
              <a:rPr lang="en-US" sz="2400" b="1" dirty="0" smtClean="0">
                <a:latin typeface="+mj-lt"/>
              </a:rPr>
              <a:t>beget sons and daughters</a:t>
            </a:r>
            <a:r>
              <a:rPr lang="en-US" sz="2400" dirty="0" smtClean="0">
                <a:latin typeface="+mj-lt"/>
              </a:rPr>
              <a:t>; that </a:t>
            </a:r>
            <a:r>
              <a:rPr lang="en-US" sz="2400" b="1" u="sng" dirty="0" smtClean="0">
                <a:latin typeface="+mj-lt"/>
              </a:rPr>
              <a:t>ye may be increased there, and not diminished</a:t>
            </a:r>
            <a:r>
              <a:rPr lang="en-US" sz="2400" dirty="0" smtClean="0">
                <a:latin typeface="+mj-lt"/>
              </a:rPr>
              <a:t>” (29:4-6).</a:t>
            </a:r>
          </a:p>
          <a:p>
            <a:r>
              <a:rPr lang="en-US" sz="2400" dirty="0" smtClean="0">
                <a:latin typeface="+mj-lt"/>
              </a:rPr>
              <a:t>God told them to continue to live life in a foreign land.   </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p:pic>
        <p:nvPicPr>
          <p:cNvPr id="4" name="Picture 3" descr="250px-Tissot_The_Flight_of_the_Prison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075" y="0"/>
            <a:ext cx="5114924" cy="6768662"/>
          </a:xfrm>
          <a:prstGeom prst="rect">
            <a:avLst/>
          </a:prstGeom>
        </p:spPr>
      </p:pic>
    </p:spTree>
    <p:extLst>
      <p:ext uri="{BB962C8B-B14F-4D97-AF65-F5344CB8AC3E}">
        <p14:creationId xmlns:p14="http://schemas.microsoft.com/office/powerpoint/2010/main" val="31466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252138" cy="7109639"/>
          </a:xfrm>
          <a:prstGeom prst="rect">
            <a:avLst/>
          </a:prstGeom>
          <a:noFill/>
        </p:spPr>
        <p:txBody>
          <a:bodyPr wrap="square" rtlCol="0">
            <a:spAutoFit/>
          </a:bodyPr>
          <a:lstStyle/>
          <a:p>
            <a:r>
              <a:rPr lang="en-US" sz="2400" dirty="0" smtClean="0">
                <a:latin typeface="+mj-lt"/>
              </a:rPr>
              <a:t>Jeremiah again lapsed into a yet future time –</a:t>
            </a:r>
          </a:p>
          <a:p>
            <a:endParaRPr lang="en-US" sz="800" dirty="0" smtClean="0">
              <a:latin typeface="+mj-lt"/>
            </a:endParaRPr>
          </a:p>
          <a:p>
            <a:r>
              <a:rPr lang="en-US" sz="2400" dirty="0" smtClean="0">
                <a:latin typeface="+mj-lt"/>
              </a:rPr>
              <a:t>“Alas! For that day is great, so that none is like it: it is even </a:t>
            </a:r>
            <a:r>
              <a:rPr lang="en-US" sz="2400" b="1" dirty="0" smtClean="0">
                <a:latin typeface="+mj-lt"/>
              </a:rPr>
              <a:t>the time of Jacob’s trouble</a:t>
            </a:r>
            <a:r>
              <a:rPr lang="en-US" sz="2400" dirty="0" smtClean="0">
                <a:latin typeface="+mj-lt"/>
              </a:rPr>
              <a:t>, but </a:t>
            </a:r>
            <a:r>
              <a:rPr lang="en-US" sz="2400" i="1" dirty="0" smtClean="0">
                <a:latin typeface="+mj-lt"/>
              </a:rPr>
              <a:t>he </a:t>
            </a:r>
            <a:r>
              <a:rPr lang="en-US" sz="2400" dirty="0" smtClean="0">
                <a:latin typeface="+mj-lt"/>
              </a:rPr>
              <a:t>[spiritual Israel] </a:t>
            </a:r>
            <a:r>
              <a:rPr lang="en-US" sz="2400" i="1" dirty="0" smtClean="0">
                <a:latin typeface="+mj-lt"/>
              </a:rPr>
              <a:t>shall be saved out of it</a:t>
            </a:r>
            <a:r>
              <a:rPr lang="en-US" sz="2400" dirty="0" smtClean="0">
                <a:latin typeface="+mj-lt"/>
              </a:rPr>
              <a:t>” (30:7).</a:t>
            </a:r>
          </a:p>
          <a:p>
            <a:r>
              <a:rPr lang="en-US" sz="2400" dirty="0" smtClean="0">
                <a:latin typeface="+mj-lt"/>
              </a:rPr>
              <a:t>Jeremiah described that terrible day as the pangs of childbirth –</a:t>
            </a:r>
          </a:p>
          <a:p>
            <a:endParaRPr lang="en-US" sz="800" dirty="0" smtClean="0">
              <a:latin typeface="+mj-lt"/>
            </a:endParaRPr>
          </a:p>
          <a:p>
            <a:r>
              <a:rPr lang="en-US" sz="2400" dirty="0" smtClean="0">
                <a:latin typeface="+mj-lt"/>
              </a:rPr>
              <a:t>“Ask ye now, and see whether a man doth travail with child?  Wherefore do I see every man with his hands on his loins, as a woman in travail, and all faces are turned into paleness” (30:6).</a:t>
            </a:r>
          </a:p>
          <a:p>
            <a:r>
              <a:rPr lang="en-US" sz="2400" dirty="0" smtClean="0">
                <a:latin typeface="+mj-lt"/>
              </a:rPr>
              <a:t>The tribulation will be the unbridled wrath of God on an unbelieving world with Israel being the focus of His chastisement. </a:t>
            </a:r>
          </a:p>
          <a:p>
            <a:endParaRPr lang="en-US" sz="800" dirty="0" smtClean="0">
              <a:latin typeface="+mj-lt"/>
            </a:endParaRPr>
          </a:p>
          <a:p>
            <a:r>
              <a:rPr lang="en-US" sz="2400" dirty="0" smtClean="0">
                <a:latin typeface="+mj-lt"/>
              </a:rPr>
              <a:t>“For it shall come to pass in that day… that I will break the yoke from off thy neck… for I am with thee” (30:8).</a:t>
            </a:r>
          </a:p>
          <a:p>
            <a:r>
              <a:rPr lang="en-US" sz="2400" dirty="0" smtClean="0">
                <a:latin typeface="+mj-lt"/>
              </a:rPr>
              <a:t>Only Christ’s return will bring the tribulation to a close. </a:t>
            </a:r>
          </a:p>
          <a:p>
            <a:r>
              <a:rPr lang="en-US" sz="2400" dirty="0" smtClean="0">
                <a:latin typeface="+mj-lt"/>
              </a:rPr>
              <a:t> </a:t>
            </a:r>
          </a:p>
          <a:p>
            <a:r>
              <a:rPr lang="en-US" sz="2400" dirty="0" smtClean="0">
                <a:latin typeface="+mj-lt"/>
              </a:rPr>
              <a:t> </a:t>
            </a:r>
          </a:p>
        </p:txBody>
      </p:sp>
      <p:pic>
        <p:nvPicPr>
          <p:cNvPr id="3" name="Picture 2" descr="The Great &lt;strong&gt;Tribulation&lt;/strong&gt; | Echo Of Restoration Trut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
            <a:ext cx="4800600" cy="6358759"/>
          </a:xfrm>
          <a:prstGeom prst="rect">
            <a:avLst/>
          </a:prstGeom>
        </p:spPr>
      </p:pic>
      <p:pic>
        <p:nvPicPr>
          <p:cNvPr id="4" name="Picture 3" descr="File:Free Awesome Girl With Braces Close Up.jp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
            <a:ext cx="4800600" cy="6358759"/>
          </a:xfrm>
          <a:prstGeom prst="rect">
            <a:avLst/>
          </a:prstGeom>
        </p:spPr>
      </p:pic>
    </p:spTree>
    <p:extLst>
      <p:ext uri="{BB962C8B-B14F-4D97-AF65-F5344CB8AC3E}">
        <p14:creationId xmlns:p14="http://schemas.microsoft.com/office/powerpoint/2010/main" val="60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int the &lt;strong&gt;Sky&lt;/strong&gt; &lt;strong&gt;Red&lt;/strong&gt; by golebara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434" cy="6858320"/>
          </a:xfrm>
          <a:prstGeom prst="rect">
            <a:avLst/>
          </a:prstGeom>
        </p:spPr>
      </p:pic>
      <p:sp>
        <p:nvSpPr>
          <p:cNvPr id="2" name="TextBox 1"/>
          <p:cNvSpPr txBox="1"/>
          <p:nvPr/>
        </p:nvSpPr>
        <p:spPr>
          <a:xfrm>
            <a:off x="10513" y="0"/>
            <a:ext cx="12107916" cy="7094250"/>
          </a:xfrm>
          <a:prstGeom prst="rect">
            <a:avLst/>
          </a:prstGeom>
          <a:noFill/>
        </p:spPr>
        <p:txBody>
          <a:bodyPr wrap="square" rtlCol="0">
            <a:spAutoFit/>
          </a:bodyPr>
          <a:lstStyle/>
          <a:p>
            <a:pPr algn="just"/>
            <a:r>
              <a:rPr lang="en-US" sz="3400" b="1" dirty="0" smtClean="0">
                <a:solidFill>
                  <a:schemeClr val="bg1"/>
                </a:solidFill>
                <a:latin typeface="+mj-lt"/>
              </a:rPr>
              <a:t>NEW COVENANT</a:t>
            </a:r>
          </a:p>
          <a:p>
            <a:pPr algn="just"/>
            <a:r>
              <a:rPr lang="en-US" sz="3400" b="1" dirty="0" smtClean="0">
                <a:solidFill>
                  <a:schemeClr val="bg1"/>
                </a:solidFill>
                <a:latin typeface="+mj-lt"/>
              </a:rPr>
              <a:t>“Behold the days come, saith the LORD, that I will make a new covenant with the house of Israel, and with the house of Judah: Not according to the covenant that I made with their fathers in the day that I took them by the hand to bring them out of the land of Egypt; which my covenant they brake, although I was an husband unto them… this shall be the covenant… After those days… I will put my law in their inward parts, and write it in their hearts; and will be their God, and they shall be my people.  And they </a:t>
            </a:r>
            <a:r>
              <a:rPr lang="en-US" sz="3400" b="1" dirty="0" smtClean="0">
                <a:latin typeface="+mj-lt"/>
              </a:rPr>
              <a:t>shall</a:t>
            </a:r>
            <a:r>
              <a:rPr lang="en-US" sz="3400" b="1" dirty="0" smtClean="0">
                <a:solidFill>
                  <a:schemeClr val="bg1"/>
                </a:solidFill>
                <a:latin typeface="+mj-lt"/>
              </a:rPr>
              <a:t> </a:t>
            </a:r>
            <a:r>
              <a:rPr lang="en-US" sz="3400" b="1" dirty="0" smtClean="0">
                <a:latin typeface="+mj-lt"/>
              </a:rPr>
              <a:t>teach no more </a:t>
            </a:r>
            <a:r>
              <a:rPr lang="en-US" sz="3400" b="1" dirty="0" smtClean="0">
                <a:solidFill>
                  <a:schemeClr val="bg1"/>
                </a:solidFill>
                <a:latin typeface="+mj-lt"/>
              </a:rPr>
              <a:t>every man his neighbor, and every man </a:t>
            </a:r>
            <a:r>
              <a:rPr lang="en-US" sz="3400" b="1" dirty="0" smtClean="0">
                <a:latin typeface="+mj-lt"/>
              </a:rPr>
              <a:t>his</a:t>
            </a:r>
            <a:r>
              <a:rPr lang="en-US" sz="3400" b="1" dirty="0" smtClean="0">
                <a:solidFill>
                  <a:schemeClr val="bg1"/>
                </a:solidFill>
                <a:latin typeface="+mj-lt"/>
              </a:rPr>
              <a:t> </a:t>
            </a:r>
            <a:r>
              <a:rPr lang="en-US" sz="3400" b="1" dirty="0" smtClean="0">
                <a:latin typeface="+mj-lt"/>
              </a:rPr>
              <a:t>brother, saying, Know the </a:t>
            </a:r>
            <a:r>
              <a:rPr lang="en-US" sz="3400" b="1" dirty="0" smtClean="0">
                <a:solidFill>
                  <a:schemeClr val="bg1"/>
                </a:solidFill>
                <a:latin typeface="+mj-lt"/>
              </a:rPr>
              <a:t>LORD: for they shall all </a:t>
            </a:r>
            <a:r>
              <a:rPr lang="en-US" sz="3400" b="1" dirty="0" smtClean="0">
                <a:latin typeface="+mj-lt"/>
              </a:rPr>
              <a:t>know me, from the least to the greatest of </a:t>
            </a:r>
            <a:r>
              <a:rPr lang="en-US" sz="3400" b="1" dirty="0" smtClean="0">
                <a:solidFill>
                  <a:schemeClr val="bg1"/>
                </a:solidFill>
                <a:latin typeface="+mj-lt"/>
              </a:rPr>
              <a:t>them… for I will</a:t>
            </a:r>
            <a:r>
              <a:rPr lang="en-US" sz="3400" b="1" dirty="0" smtClean="0">
                <a:latin typeface="+mj-lt"/>
              </a:rPr>
              <a:t> forgive</a:t>
            </a:r>
            <a:r>
              <a:rPr lang="en-US" sz="3400" b="1" dirty="0">
                <a:latin typeface="+mj-lt"/>
              </a:rPr>
              <a:t> </a:t>
            </a:r>
            <a:r>
              <a:rPr lang="en-US" sz="3400" b="1" dirty="0" smtClean="0">
                <a:latin typeface="+mj-lt"/>
              </a:rPr>
              <a:t>their iniquity, and I will remember their sin no </a:t>
            </a:r>
            <a:r>
              <a:rPr lang="en-US" sz="3400" b="1" dirty="0" smtClean="0">
                <a:solidFill>
                  <a:schemeClr val="bg1"/>
                </a:solidFill>
                <a:latin typeface="+mj-lt"/>
              </a:rPr>
              <a:t>more</a:t>
            </a:r>
            <a:r>
              <a:rPr lang="en-US" sz="3400" dirty="0" smtClean="0">
                <a:solidFill>
                  <a:schemeClr val="bg1"/>
                </a:solidFill>
                <a:latin typeface="+mj-lt"/>
              </a:rPr>
              <a:t>” (31:31-34). </a:t>
            </a:r>
          </a:p>
        </p:txBody>
      </p:sp>
    </p:spTree>
    <p:extLst>
      <p:ext uri="{BB962C8B-B14F-4D97-AF65-F5344CB8AC3E}">
        <p14:creationId xmlns:p14="http://schemas.microsoft.com/office/powerpoint/2010/main" val="348989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86897" cy="6494085"/>
          </a:xfrm>
          <a:prstGeom prst="rect">
            <a:avLst/>
          </a:prstGeom>
          <a:noFill/>
        </p:spPr>
        <p:txBody>
          <a:bodyPr wrap="square" rtlCol="0">
            <a:spAutoFit/>
          </a:bodyPr>
          <a:lstStyle/>
          <a:p>
            <a:r>
              <a:rPr lang="en-US" sz="2400" b="1" dirty="0" smtClean="0">
                <a:latin typeface="+mj-lt"/>
              </a:rPr>
              <a:t>ISRAEL’S HEART TRANSPLANT</a:t>
            </a:r>
          </a:p>
          <a:p>
            <a:r>
              <a:rPr lang="en-US" sz="2400" dirty="0" smtClean="0">
                <a:latin typeface="+mj-lt"/>
              </a:rPr>
              <a:t>Perhaps the greatest good news of all for Israel.  </a:t>
            </a:r>
          </a:p>
          <a:p>
            <a:r>
              <a:rPr lang="en-US" sz="2400" dirty="0" smtClean="0">
                <a:latin typeface="+mj-lt"/>
              </a:rPr>
              <a:t>Despite their pitiful attempt at keeping the Law of </a:t>
            </a:r>
          </a:p>
          <a:p>
            <a:r>
              <a:rPr lang="en-US" sz="2400" dirty="0" smtClean="0">
                <a:latin typeface="+mj-lt"/>
              </a:rPr>
              <a:t>Moses, God will give them a NEW covenant, one </a:t>
            </a:r>
          </a:p>
          <a:p>
            <a:r>
              <a:rPr lang="en-US" sz="2400" dirty="0" smtClean="0">
                <a:latin typeface="+mj-lt"/>
              </a:rPr>
              <a:t>which will not be written on tablets of stone, which </a:t>
            </a:r>
          </a:p>
          <a:p>
            <a:r>
              <a:rPr lang="en-US" sz="2400" dirty="0" smtClean="0">
                <a:latin typeface="+mj-lt"/>
              </a:rPr>
              <a:t>THEY COULD NOT KEEP.  This time He will write it on </a:t>
            </a:r>
          </a:p>
          <a:p>
            <a:r>
              <a:rPr lang="en-US" sz="2400" dirty="0">
                <a:latin typeface="+mj-lt"/>
              </a:rPr>
              <a:t>t</a:t>
            </a:r>
            <a:r>
              <a:rPr lang="en-US" sz="2400" dirty="0" smtClean="0">
                <a:latin typeface="+mj-lt"/>
              </a:rPr>
              <a:t>heir new hearts [spiritual heart transplant], and </a:t>
            </a:r>
          </a:p>
          <a:p>
            <a:r>
              <a:rPr lang="en-US" sz="2400" dirty="0" smtClean="0">
                <a:latin typeface="+mj-lt"/>
              </a:rPr>
              <a:t>then, and only then, will they be able to obey God.  </a:t>
            </a:r>
          </a:p>
          <a:p>
            <a:r>
              <a:rPr lang="en-US" sz="2400" dirty="0" smtClean="0">
                <a:latin typeface="+mj-lt"/>
              </a:rPr>
              <a:t>For 1,000 years every Jew given this new covenant </a:t>
            </a:r>
          </a:p>
          <a:p>
            <a:r>
              <a:rPr lang="en-US" sz="2400" dirty="0" smtClean="0">
                <a:latin typeface="+mj-lt"/>
              </a:rPr>
              <a:t>will obey every command of God—</a:t>
            </a:r>
            <a:r>
              <a:rPr lang="en-US" sz="2400" i="1" dirty="0" smtClean="0">
                <a:latin typeface="+mj-lt"/>
              </a:rPr>
              <a:t>EVERY ONE!  </a:t>
            </a:r>
          </a:p>
          <a:p>
            <a:r>
              <a:rPr lang="en-US" sz="2400" dirty="0" smtClean="0">
                <a:latin typeface="+mj-lt"/>
              </a:rPr>
              <a:t>Finally, they will be a ‘</a:t>
            </a:r>
            <a:r>
              <a:rPr lang="en-US" sz="2400" b="1" u="sng" dirty="0" smtClean="0">
                <a:latin typeface="+mj-lt"/>
              </a:rPr>
              <a:t>holy nation</a:t>
            </a:r>
            <a:r>
              <a:rPr lang="en-US" sz="2400" dirty="0" smtClean="0">
                <a:latin typeface="+mj-lt"/>
              </a:rPr>
              <a:t>’ (Exo. 19:6).</a:t>
            </a:r>
          </a:p>
          <a:p>
            <a:r>
              <a:rPr lang="en-US" sz="2400" dirty="0" smtClean="0">
                <a:latin typeface="+mj-lt"/>
              </a:rPr>
              <a:t>How sure is God that He is able to do it?</a:t>
            </a:r>
          </a:p>
          <a:p>
            <a:endParaRPr lang="en-US" sz="800" dirty="0" smtClean="0">
              <a:latin typeface="+mj-lt"/>
            </a:endParaRPr>
          </a:p>
          <a:p>
            <a:r>
              <a:rPr lang="en-US" sz="2400" dirty="0" smtClean="0">
                <a:latin typeface="+mj-lt"/>
              </a:rPr>
              <a:t>“… the sun for a light by day… moon and stars for a </a:t>
            </a:r>
          </a:p>
          <a:p>
            <a:r>
              <a:rPr lang="en-US" sz="2400" dirty="0" smtClean="0">
                <a:latin typeface="+mj-lt"/>
              </a:rPr>
              <a:t>light by night… if these ordinances depart from </a:t>
            </a:r>
          </a:p>
          <a:p>
            <a:r>
              <a:rPr lang="en-US" sz="2400" dirty="0" smtClean="0">
                <a:latin typeface="+mj-lt"/>
              </a:rPr>
              <a:t>before me, saith the LORD, then the seed of Israel also shall cease from being a nation before me for ever” (31:35,36).</a:t>
            </a:r>
          </a:p>
          <a:p>
            <a:r>
              <a:rPr lang="en-US" sz="2400" dirty="0" smtClean="0">
                <a:latin typeface="+mj-lt"/>
              </a:rPr>
              <a:t>If the celestial bodies stop giving their light, then God will stop making Israel His covenant nation.    </a:t>
            </a:r>
            <a:endParaRPr lang="en-US" sz="2400" dirty="0">
              <a:latin typeface="+mj-lt"/>
            </a:endParaRPr>
          </a:p>
        </p:txBody>
      </p:sp>
      <p:pic>
        <p:nvPicPr>
          <p:cNvPr id="4" name="Picture 3" descr="Everything's Corner: December 20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720" y="0"/>
            <a:ext cx="5572280" cy="5244662"/>
          </a:xfrm>
          <a:prstGeom prst="rect">
            <a:avLst/>
          </a:prstGeom>
        </p:spPr>
      </p:pic>
      <p:pic>
        <p:nvPicPr>
          <p:cNvPr id="5" name="Picture 4" descr="File:ESO- &lt;strong&gt;Celestial&lt;/strong&gt; Objects in the Capodimonte Deep Fie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720" y="0"/>
            <a:ext cx="5572280" cy="5244662"/>
          </a:xfrm>
          <a:prstGeom prst="rect">
            <a:avLst/>
          </a:prstGeom>
        </p:spPr>
      </p:pic>
    </p:spTree>
    <p:extLst>
      <p:ext uri="{BB962C8B-B14F-4D97-AF65-F5344CB8AC3E}">
        <p14:creationId xmlns:p14="http://schemas.microsoft.com/office/powerpoint/2010/main" val="23862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fade">
                                      <p:cBhvr>
                                        <p:cTn id="7" dur="500"/>
                                        <p:tgtEl>
                                          <p:spTgt spid="2">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3" end="13"/>
                                            </p:txEl>
                                          </p:spTgt>
                                        </p:tgtEl>
                                        <p:attrNameLst>
                                          <p:attrName>style.visibility</p:attrName>
                                        </p:attrNameLst>
                                      </p:cBhvr>
                                      <p:to>
                                        <p:strVal val="visible"/>
                                      </p:to>
                                    </p:set>
                                    <p:animEffect transition="in" filter="fade">
                                      <p:cBhvr>
                                        <p:cTn id="12" dur="500"/>
                                        <p:tgtEl>
                                          <p:spTgt spid="2">
                                            <p:txEl>
                                              <p:pRg st="13" end="1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animEffect transition="in" filter="fade">
                                      <p:cBhvr>
                                        <p:cTn id="15" dur="500"/>
                                        <p:tgtEl>
                                          <p:spTgt spid="2">
                                            <p:txEl>
                                              <p:pRg st="14" end="1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5" end="15"/>
                                            </p:txEl>
                                          </p:spTgt>
                                        </p:tgtEl>
                                        <p:attrNameLst>
                                          <p:attrName>style.visibility</p:attrName>
                                        </p:attrNameLst>
                                      </p:cBhvr>
                                      <p:to>
                                        <p:strVal val="visible"/>
                                      </p:to>
                                    </p:set>
                                    <p:animEffect transition="in" filter="fade">
                                      <p:cBhvr>
                                        <p:cTn id="18" dur="500"/>
                                        <p:tgtEl>
                                          <p:spTgt spid="2">
                                            <p:txEl>
                                              <p:pRg st="15" end="1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6" end="16"/>
                                            </p:txEl>
                                          </p:spTgt>
                                        </p:tgtEl>
                                        <p:attrNameLst>
                                          <p:attrName>style.visibility</p:attrName>
                                        </p:attrNameLst>
                                      </p:cBhvr>
                                      <p:to>
                                        <p:strVal val="visible"/>
                                      </p:to>
                                    </p:set>
                                    <p:animEffect transition="in" filter="fade">
                                      <p:cBhvr>
                                        <p:cTn id="28"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082" y="0"/>
            <a:ext cx="6534833" cy="6370975"/>
          </a:xfrm>
          <a:prstGeom prst="rect">
            <a:avLst/>
          </a:prstGeom>
          <a:noFill/>
        </p:spPr>
        <p:txBody>
          <a:bodyPr wrap="square" rtlCol="0">
            <a:spAutoFit/>
          </a:bodyPr>
          <a:lstStyle/>
          <a:p>
            <a:r>
              <a:rPr lang="en-US" sz="2400" b="1" dirty="0" smtClean="0">
                <a:latin typeface="+mj-lt"/>
              </a:rPr>
              <a:t>JEREMIAH’S IMPRISONMENTS</a:t>
            </a:r>
          </a:p>
          <a:p>
            <a:r>
              <a:rPr lang="en-US" sz="2400" i="1" dirty="0" smtClean="0">
                <a:latin typeface="+mj-lt"/>
              </a:rPr>
              <a:t>“Five phases of Jeremiah’s prison experiences are recorded: (1)  He is arrested in the gate and committed to a dungeon on the false charge of treason (Jer. 37:11-15); (2) he is released from the dungeon, but restrained to the court of the prison; (3) He is imprisoned in the miry dungeon of Malchiah (Jer. 38:1-6); (4) he is again released from the dungeon and kept in the prison court (Jer. 38:13-28) until the capture of the city; (5) carried in chains from the city by Nebuzar-adan, captain of the guard, he is finally released at Ramah (Jer. 40:1-4) – </a:t>
            </a:r>
            <a:r>
              <a:rPr lang="en-US" sz="2400" dirty="0" smtClean="0">
                <a:latin typeface="+mj-lt"/>
              </a:rPr>
              <a:t>(Old Scofield, p. 814). </a:t>
            </a:r>
          </a:p>
          <a:p>
            <a:r>
              <a:rPr lang="en-US" sz="2400" dirty="0" smtClean="0">
                <a:latin typeface="+mj-lt"/>
              </a:rPr>
              <a:t>One of his several imprisonments was in a cistern used to gather rainwater and was deep enough they had to lower him with ropes.  With no water in it, he was forced to drink the slime on the bottom.  </a:t>
            </a:r>
            <a:endParaRPr lang="en-US" sz="2400" dirty="0">
              <a:latin typeface="+mj-lt"/>
            </a:endParaRPr>
          </a:p>
        </p:txBody>
      </p:sp>
      <p:pic>
        <p:nvPicPr>
          <p:cNvPr id="3" name="Picture 2" descr="File:Book of &lt;strong&gt;Jeremiah&lt;/strong&gt; Chapter 38-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996" y="-1"/>
            <a:ext cx="5355004" cy="4340773"/>
          </a:xfrm>
          <a:prstGeom prst="rect">
            <a:avLst/>
          </a:prstGeom>
        </p:spPr>
      </p:pic>
      <p:sp>
        <p:nvSpPr>
          <p:cNvPr id="4" name="TextBox 3"/>
          <p:cNvSpPr txBox="1"/>
          <p:nvPr/>
        </p:nvSpPr>
        <p:spPr>
          <a:xfrm>
            <a:off x="6836995" y="4340772"/>
            <a:ext cx="5081735" cy="1938992"/>
          </a:xfrm>
          <a:prstGeom prst="rect">
            <a:avLst/>
          </a:prstGeom>
          <a:noFill/>
        </p:spPr>
        <p:txBody>
          <a:bodyPr wrap="square" rtlCol="0">
            <a:spAutoFit/>
          </a:bodyPr>
          <a:lstStyle/>
          <a:p>
            <a:r>
              <a:rPr lang="en-US" sz="2400" dirty="0" smtClean="0">
                <a:latin typeface="+mj-lt"/>
              </a:rPr>
              <a:t>“Then took they Jeremiah, and cast him into the dungeon of Malchiah… they let down Jeremiah with cords.  And In the dungeon there was no water, but mire: </a:t>
            </a:r>
            <a:r>
              <a:rPr lang="en-US" sz="2400" b="1" dirty="0" smtClean="0">
                <a:latin typeface="+mj-lt"/>
              </a:rPr>
              <a:t>so Jeremiah drank the mire</a:t>
            </a:r>
            <a:r>
              <a:rPr lang="en-US" sz="2400" dirty="0" smtClean="0">
                <a:latin typeface="+mj-lt"/>
              </a:rPr>
              <a:t>” (38:6). </a:t>
            </a:r>
            <a:endParaRPr lang="en-US" sz="2400" dirty="0">
              <a:latin typeface="+mj-lt"/>
            </a:endParaRPr>
          </a:p>
        </p:txBody>
      </p:sp>
      <p:pic>
        <p:nvPicPr>
          <p:cNvPr id="5" name="Picture 4" descr="File:Book of &lt;strong&gt;Jeremiah&lt;/strong&gt; Chapter 38-2 (Bible Illustration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6996" y="-1"/>
            <a:ext cx="5355004" cy="4340773"/>
          </a:xfrm>
          <a:prstGeom prst="rect">
            <a:avLst/>
          </a:prstGeom>
        </p:spPr>
      </p:pic>
    </p:spTree>
    <p:extLst>
      <p:ext uri="{BB962C8B-B14F-4D97-AF65-F5344CB8AC3E}">
        <p14:creationId xmlns:p14="http://schemas.microsoft.com/office/powerpoint/2010/main" val="32719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7325709" cy="6494085"/>
          </a:xfrm>
          <a:prstGeom prst="rect">
            <a:avLst/>
          </a:prstGeom>
          <a:noFill/>
        </p:spPr>
        <p:txBody>
          <a:bodyPr wrap="square" rtlCol="0">
            <a:spAutoFit/>
          </a:bodyPr>
          <a:lstStyle/>
          <a:p>
            <a:r>
              <a:rPr lang="en-US" sz="2400" dirty="0" smtClean="0">
                <a:latin typeface="+mj-lt"/>
              </a:rPr>
              <a:t>“Thine enemies roar in the midst of thy congregations … they have cast fire unto the sanctuary…” (Psa. 74:4,7).</a:t>
            </a:r>
          </a:p>
          <a:p>
            <a:r>
              <a:rPr lang="en-US" sz="2400" dirty="0" smtClean="0">
                <a:latin typeface="+mj-lt"/>
              </a:rPr>
              <a:t>This psalm likely referred to Nebuchadnezzar’s invasion and destruction of Jerusalem. </a:t>
            </a:r>
          </a:p>
          <a:p>
            <a:endParaRPr lang="en-US" sz="800" dirty="0" smtClean="0">
              <a:latin typeface="+mj-lt"/>
            </a:endParaRPr>
          </a:p>
          <a:p>
            <a:r>
              <a:rPr lang="en-US" sz="2400" dirty="0" smtClean="0">
                <a:latin typeface="+mj-lt"/>
              </a:rPr>
              <a:t>“</a:t>
            </a:r>
            <a:r>
              <a:rPr lang="en-US" sz="2400" dirty="0">
                <a:latin typeface="+mj-lt"/>
              </a:rPr>
              <a:t>O God, the heathen are come into thine inheritance; thy holy temple have they defiled; they have laid Jerusalem on heaps.  The dead bodies of thy servants have been given meat unto the fowls of the heaven, the flesh of thy saints unto the beasts of the earth.  Their blood have they shed like water round about Jerusalem; and there was none to bury them.  We are become a reproach to our neighbors, a scorn and derision to them that are round about us.  </a:t>
            </a:r>
            <a:r>
              <a:rPr lang="en-US" sz="2400" b="1" dirty="0">
                <a:latin typeface="+mj-lt"/>
              </a:rPr>
              <a:t>How long LORD? </a:t>
            </a:r>
            <a:r>
              <a:rPr lang="en-US" sz="2400" dirty="0">
                <a:latin typeface="+mj-lt"/>
              </a:rPr>
              <a:t> </a:t>
            </a:r>
            <a:r>
              <a:rPr lang="en-US" sz="2400" b="1" dirty="0">
                <a:latin typeface="+mj-lt"/>
              </a:rPr>
              <a:t>Wilt thou be angry for ever?</a:t>
            </a:r>
            <a:r>
              <a:rPr lang="en-US" sz="2400" dirty="0">
                <a:latin typeface="+mj-lt"/>
              </a:rPr>
              <a:t>... We are brought very low</a:t>
            </a:r>
            <a:r>
              <a:rPr lang="en-US" sz="2400" dirty="0" smtClean="0">
                <a:latin typeface="+mj-lt"/>
              </a:rPr>
              <a:t>” (</a:t>
            </a:r>
            <a:r>
              <a:rPr lang="en-US" sz="2400" dirty="0">
                <a:latin typeface="+mj-lt"/>
              </a:rPr>
              <a:t>Psa. 79:1-3</a:t>
            </a:r>
            <a:r>
              <a:rPr lang="en-US" sz="2400" dirty="0" smtClean="0">
                <a:latin typeface="+mj-lt"/>
              </a:rPr>
              <a:t>).</a:t>
            </a:r>
          </a:p>
          <a:p>
            <a:r>
              <a:rPr lang="en-US" sz="2400" dirty="0">
                <a:latin typeface="+mj-lt"/>
              </a:rPr>
              <a:t>The assault on Jerusalem by the Babylonian army was </a:t>
            </a:r>
            <a:r>
              <a:rPr lang="en-US" sz="2400" dirty="0" smtClean="0">
                <a:latin typeface="+mj-lt"/>
              </a:rPr>
              <a:t>devastating.  Everything </a:t>
            </a:r>
            <a:r>
              <a:rPr lang="en-US" sz="2400" dirty="0">
                <a:latin typeface="+mj-lt"/>
              </a:rPr>
              <a:t>that God had given Israel </a:t>
            </a:r>
            <a:r>
              <a:rPr lang="en-US" sz="2400" dirty="0" smtClean="0">
                <a:latin typeface="+mj-lt"/>
              </a:rPr>
              <a:t>was now gone, but His anger would not last forever. </a:t>
            </a:r>
            <a:endParaRPr lang="en-US" sz="2400" dirty="0">
              <a:latin typeface="+mj-lt"/>
            </a:endParaRPr>
          </a:p>
        </p:txBody>
      </p:sp>
      <p:pic>
        <p:nvPicPr>
          <p:cNvPr id="5" name="Picture 4" descr="File:(Mesopotamia) Nabucodonosor II.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710" y="-1"/>
            <a:ext cx="4866289" cy="6370976"/>
          </a:xfrm>
          <a:prstGeom prst="rect">
            <a:avLst/>
          </a:prstGeom>
        </p:spPr>
      </p:pic>
      <p:pic>
        <p:nvPicPr>
          <p:cNvPr id="6" name="Picture 5" descr="File:Circle of Juan de la Corte - The Burning of Jerusale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5710" y="0"/>
            <a:ext cx="4866290" cy="6535506"/>
          </a:xfrm>
          <a:prstGeom prst="rect">
            <a:avLst/>
          </a:prstGeom>
        </p:spPr>
      </p:pic>
    </p:spTree>
    <p:extLst>
      <p:ext uri="{BB962C8B-B14F-4D97-AF65-F5344CB8AC3E}">
        <p14:creationId xmlns:p14="http://schemas.microsoft.com/office/powerpoint/2010/main" val="31300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12192001" cy="6617196"/>
          </a:xfrm>
          <a:prstGeom prst="rect">
            <a:avLst/>
          </a:prstGeom>
        </p:spPr>
        <p:txBody>
          <a:bodyPr wrap="square">
            <a:spAutoFit/>
          </a:bodyPr>
          <a:lstStyle/>
          <a:p>
            <a:r>
              <a:rPr lang="en-US" sz="2400" dirty="0">
                <a:latin typeface="+mj-lt"/>
              </a:rPr>
              <a:t>Because </a:t>
            </a:r>
            <a:r>
              <a:rPr lang="en-US" sz="2400" dirty="0" smtClean="0">
                <a:latin typeface="+mj-lt"/>
              </a:rPr>
              <a:t>the city dump </a:t>
            </a:r>
            <a:r>
              <a:rPr lang="en-US" sz="2400" dirty="0">
                <a:latin typeface="+mj-lt"/>
              </a:rPr>
              <a:t>fires </a:t>
            </a:r>
            <a:r>
              <a:rPr lang="en-US" sz="2400" dirty="0" smtClean="0">
                <a:latin typeface="+mj-lt"/>
              </a:rPr>
              <a:t>burned continuously in the valley of Hinnom, </a:t>
            </a:r>
            <a:r>
              <a:rPr lang="en-US" sz="2400" dirty="0">
                <a:latin typeface="+mj-lt"/>
              </a:rPr>
              <a:t>it became </a:t>
            </a:r>
            <a:r>
              <a:rPr lang="en-US" sz="2400" dirty="0" smtClean="0">
                <a:latin typeface="+mj-lt"/>
              </a:rPr>
              <a:t>known </a:t>
            </a:r>
            <a:r>
              <a:rPr lang="en-US" sz="2400" dirty="0">
                <a:latin typeface="+mj-lt"/>
              </a:rPr>
              <a:t>as ‘</a:t>
            </a:r>
            <a:r>
              <a:rPr lang="en-US" sz="2400" i="1" dirty="0">
                <a:latin typeface="+mj-lt"/>
              </a:rPr>
              <a:t>Gehenna,</a:t>
            </a:r>
            <a:r>
              <a:rPr lang="en-US" sz="2400" dirty="0">
                <a:latin typeface="+mj-lt"/>
              </a:rPr>
              <a:t>’ a </a:t>
            </a:r>
            <a:r>
              <a:rPr lang="en-US" sz="2400" dirty="0" smtClean="0">
                <a:latin typeface="+mj-lt"/>
              </a:rPr>
              <a:t>picture [foretaste] </a:t>
            </a:r>
            <a:r>
              <a:rPr lang="en-US" sz="2400" dirty="0">
                <a:latin typeface="+mj-lt"/>
              </a:rPr>
              <a:t>of the sites &amp; smells </a:t>
            </a:r>
            <a:r>
              <a:rPr lang="en-US" sz="2400" dirty="0" smtClean="0">
                <a:latin typeface="+mj-lt"/>
              </a:rPr>
              <a:t>of </a:t>
            </a:r>
            <a:r>
              <a:rPr lang="en-US" sz="2400" b="1" dirty="0" smtClean="0">
                <a:latin typeface="+mj-lt"/>
              </a:rPr>
              <a:t>‘HELL’, </a:t>
            </a:r>
            <a:r>
              <a:rPr lang="en-US" sz="2400" dirty="0">
                <a:latin typeface="+mj-lt"/>
              </a:rPr>
              <a:t>which Christ used as </a:t>
            </a:r>
            <a:r>
              <a:rPr lang="en-US" sz="2400" dirty="0" smtClean="0">
                <a:latin typeface="+mj-lt"/>
              </a:rPr>
              <a:t>an illustration </a:t>
            </a:r>
            <a:r>
              <a:rPr lang="en-US" sz="2400" dirty="0">
                <a:latin typeface="+mj-lt"/>
              </a:rPr>
              <a:t>– </a:t>
            </a:r>
            <a:endParaRPr lang="en-US" sz="2400" dirty="0" smtClean="0">
              <a:latin typeface="+mj-lt"/>
            </a:endParaRPr>
          </a:p>
          <a:p>
            <a:endParaRPr lang="en-US" sz="800" dirty="0">
              <a:latin typeface="+mj-lt"/>
            </a:endParaRPr>
          </a:p>
          <a:p>
            <a:r>
              <a:rPr lang="en-US" sz="2400" dirty="0" smtClean="0">
                <a:latin typeface="+mj-lt"/>
              </a:rPr>
              <a:t>“Ye have heard that it was said by them of old time, </a:t>
            </a:r>
          </a:p>
          <a:p>
            <a:r>
              <a:rPr lang="en-US" sz="2400" dirty="0" smtClean="0">
                <a:latin typeface="+mj-lt"/>
              </a:rPr>
              <a:t>Thou shalt not kill; and whosoever shall kill shall be </a:t>
            </a:r>
          </a:p>
          <a:p>
            <a:r>
              <a:rPr lang="en-US" sz="2400" dirty="0" smtClean="0">
                <a:latin typeface="+mj-lt"/>
              </a:rPr>
              <a:t>in danger of the judgment.  But I say unto you, That </a:t>
            </a:r>
          </a:p>
          <a:p>
            <a:r>
              <a:rPr lang="en-US" sz="2400" dirty="0" smtClean="0">
                <a:latin typeface="+mj-lt"/>
              </a:rPr>
              <a:t>whosoever is angry with his brother without cause </a:t>
            </a:r>
          </a:p>
          <a:p>
            <a:r>
              <a:rPr lang="en-US" sz="2400" dirty="0" smtClean="0">
                <a:latin typeface="+mj-lt"/>
              </a:rPr>
              <a:t>shall be in danger of the judgment… whosoever shall </a:t>
            </a:r>
          </a:p>
          <a:p>
            <a:r>
              <a:rPr lang="en-US" sz="2400" dirty="0" smtClean="0">
                <a:latin typeface="+mj-lt"/>
              </a:rPr>
              <a:t>say, Thou </a:t>
            </a:r>
            <a:r>
              <a:rPr lang="en-US" sz="2400" dirty="0">
                <a:latin typeface="+mj-lt"/>
              </a:rPr>
              <a:t>fool, </a:t>
            </a:r>
            <a:r>
              <a:rPr lang="en-US" sz="2400" b="1" u="sng" dirty="0">
                <a:latin typeface="+mj-lt"/>
              </a:rPr>
              <a:t>shall be in danger of </a:t>
            </a:r>
            <a:r>
              <a:rPr lang="en-US" sz="2400" b="1" u="sng" dirty="0" smtClean="0">
                <a:latin typeface="+mj-lt"/>
              </a:rPr>
              <a:t>hell</a:t>
            </a:r>
            <a:r>
              <a:rPr lang="en-US" sz="2400" u="sng" dirty="0" smtClean="0">
                <a:latin typeface="+mj-lt"/>
              </a:rPr>
              <a:t> </a:t>
            </a:r>
            <a:r>
              <a:rPr lang="en-US" sz="2400" b="1" u="sng" dirty="0" smtClean="0">
                <a:latin typeface="+mj-lt"/>
              </a:rPr>
              <a:t>fire</a:t>
            </a:r>
            <a:r>
              <a:rPr lang="en-US" sz="2400" dirty="0">
                <a:latin typeface="+mj-lt"/>
              </a:rPr>
              <a:t>… Where </a:t>
            </a:r>
            <a:endParaRPr lang="en-US" sz="2400" dirty="0" smtClean="0">
              <a:latin typeface="+mj-lt"/>
            </a:endParaRPr>
          </a:p>
          <a:p>
            <a:r>
              <a:rPr lang="en-US" sz="2400" dirty="0" smtClean="0">
                <a:latin typeface="+mj-lt"/>
              </a:rPr>
              <a:t>the </a:t>
            </a:r>
            <a:r>
              <a:rPr lang="en-US" sz="2400" dirty="0">
                <a:latin typeface="+mj-lt"/>
              </a:rPr>
              <a:t>worm dieth not, and the fire is </a:t>
            </a:r>
            <a:r>
              <a:rPr lang="en-US" sz="2400" dirty="0" smtClean="0">
                <a:latin typeface="+mj-lt"/>
              </a:rPr>
              <a:t>not quenched” </a:t>
            </a:r>
          </a:p>
          <a:p>
            <a:r>
              <a:rPr lang="en-US" sz="2400" dirty="0" smtClean="0">
                <a:latin typeface="+mj-lt"/>
              </a:rPr>
              <a:t>(</a:t>
            </a:r>
            <a:r>
              <a:rPr lang="en-US" sz="2400" dirty="0">
                <a:latin typeface="+mj-lt"/>
              </a:rPr>
              <a:t>Mt. 5:22; Mk. 9:48</a:t>
            </a:r>
            <a:r>
              <a:rPr lang="en-US" sz="2400" dirty="0" smtClean="0">
                <a:latin typeface="+mj-lt"/>
              </a:rPr>
              <a:t>).</a:t>
            </a:r>
          </a:p>
          <a:p>
            <a:r>
              <a:rPr lang="en-US" sz="2400" dirty="0" smtClean="0">
                <a:latin typeface="+mj-lt"/>
              </a:rPr>
              <a:t>Christ used the valley of Hinnom as a back drop for </a:t>
            </a:r>
          </a:p>
          <a:p>
            <a:r>
              <a:rPr lang="en-US" sz="2400" dirty="0" smtClean="0">
                <a:latin typeface="+mj-lt"/>
              </a:rPr>
              <a:t>His teaching on man’s sinful nature.  One can sin </a:t>
            </a:r>
          </a:p>
          <a:p>
            <a:r>
              <a:rPr lang="en-US" sz="2400" dirty="0" smtClean="0">
                <a:latin typeface="+mj-lt"/>
              </a:rPr>
              <a:t>outwardly [commit murder] or inwardly [harbor </a:t>
            </a:r>
          </a:p>
          <a:p>
            <a:r>
              <a:rPr lang="en-US" sz="2400" dirty="0" smtClean="0">
                <a:latin typeface="+mj-lt"/>
              </a:rPr>
              <a:t>anger], both of which endangered his immortal soul</a:t>
            </a:r>
            <a:r>
              <a:rPr lang="en-US" sz="2400" dirty="0">
                <a:latin typeface="+mj-lt"/>
              </a:rPr>
              <a:t> </a:t>
            </a:r>
            <a:r>
              <a:rPr lang="en-US" sz="2400" dirty="0" smtClean="0">
                <a:latin typeface="+mj-lt"/>
              </a:rPr>
              <a:t>–</a:t>
            </a:r>
          </a:p>
          <a:p>
            <a:endParaRPr lang="en-US" sz="800" dirty="0" smtClean="0">
              <a:latin typeface="+mj-lt"/>
            </a:endParaRPr>
          </a:p>
          <a:p>
            <a:r>
              <a:rPr lang="en-US" sz="2400" dirty="0" smtClean="0">
                <a:latin typeface="+mj-lt"/>
              </a:rPr>
              <a:t>“… the soul that sinneth, </a:t>
            </a:r>
            <a:r>
              <a:rPr lang="en-US" sz="2400" b="1" u="sng" dirty="0" smtClean="0">
                <a:latin typeface="+mj-lt"/>
              </a:rPr>
              <a:t>it shall die</a:t>
            </a:r>
            <a:r>
              <a:rPr lang="en-US" sz="2400" b="1" dirty="0" smtClean="0">
                <a:latin typeface="+mj-lt"/>
              </a:rPr>
              <a:t>”</a:t>
            </a:r>
            <a:r>
              <a:rPr lang="en-US" sz="2400" dirty="0" smtClean="0">
                <a:latin typeface="+mj-lt"/>
              </a:rPr>
              <a:t> (Ezek. 18:4); </a:t>
            </a:r>
          </a:p>
          <a:p>
            <a:r>
              <a:rPr lang="en-US" sz="2400" dirty="0">
                <a:latin typeface="+mj-lt"/>
              </a:rPr>
              <a:t>w</a:t>
            </a:r>
            <a:r>
              <a:rPr lang="en-US" sz="2400" dirty="0" smtClean="0">
                <a:latin typeface="+mj-lt"/>
              </a:rPr>
              <a:t>hich is the </a:t>
            </a:r>
            <a:r>
              <a:rPr lang="en-US" sz="2400" b="1" u="sng" dirty="0" smtClean="0">
                <a:latin typeface="+mj-lt"/>
              </a:rPr>
              <a:t>2</a:t>
            </a:r>
            <a:r>
              <a:rPr lang="en-US" sz="2400" b="1" u="sng" baseline="30000" dirty="0" smtClean="0">
                <a:latin typeface="+mj-lt"/>
              </a:rPr>
              <a:t>nd</a:t>
            </a:r>
            <a:r>
              <a:rPr lang="en-US" sz="2400" b="1" u="sng" dirty="0" smtClean="0">
                <a:latin typeface="+mj-lt"/>
              </a:rPr>
              <a:t> death in the lake of fire</a:t>
            </a:r>
            <a:r>
              <a:rPr lang="en-US" sz="2400" dirty="0" smtClean="0">
                <a:latin typeface="+mj-lt"/>
              </a:rPr>
              <a:t> (Rev. 20:14).</a:t>
            </a:r>
          </a:p>
          <a:p>
            <a:r>
              <a:rPr lang="en-US" sz="2400" dirty="0" smtClean="0">
                <a:latin typeface="+mj-lt"/>
              </a:rPr>
              <a:t>T. or F. One sin can send the sinner to hell for eternity.     </a:t>
            </a:r>
            <a:endParaRPr lang="en-US" sz="2400" dirty="0">
              <a:latin typeface="+mj-lt"/>
            </a:endParaRPr>
          </a:p>
        </p:txBody>
      </p:sp>
      <p:pic>
        <p:nvPicPr>
          <p:cNvPr id="5" name="Picture 4" descr="UFO visits sacred places Dome of the Rock - Temple mou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4" y="1169550"/>
            <a:ext cx="5286375" cy="568844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5120" y="6095880"/>
              <a:ext cx="351000" cy="480600"/>
            </p14:xfrm>
          </p:contentPart>
        </mc:Choice>
        <mc:Fallback xmlns="">
          <p:pic>
            <p:nvPicPr>
              <p:cNvPr id="3" name="Ink 2"/>
              <p:cNvPicPr/>
              <p:nvPr/>
            </p:nvPicPr>
            <p:blipFill>
              <a:blip r:embed="rId4"/>
              <a:stretch>
                <a:fillRect/>
              </a:stretch>
            </p:blipFill>
            <p:spPr>
              <a:xfrm>
                <a:off x="5760" y="6086520"/>
                <a:ext cx="369720" cy="499320"/>
              </a:xfrm>
              <a:prstGeom prst="rect">
                <a:avLst/>
              </a:prstGeom>
            </p:spPr>
          </p:pic>
        </mc:Fallback>
      </mc:AlternateContent>
    </p:spTree>
    <p:extLst>
      <p:ext uri="{BB962C8B-B14F-4D97-AF65-F5344CB8AC3E}">
        <p14:creationId xmlns:p14="http://schemas.microsoft.com/office/powerpoint/2010/main" val="209820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fade">
                                      <p:cBhvr>
                                        <p:cTn id="39" dur="500"/>
                                        <p:tgtEl>
                                          <p:spTgt spid="2">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fade">
                                      <p:cBhvr>
                                        <p:cTn id="42" dur="500"/>
                                        <p:tgtEl>
                                          <p:spTgt spid="2">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animEffect transition="in" filter="fade">
                                      <p:cBhvr>
                                        <p:cTn id="47" dur="500"/>
                                        <p:tgtEl>
                                          <p:spTgt spid="2">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fade">
                                      <p:cBhvr>
                                        <p:cTn id="52" dur="500"/>
                                        <p:tgtEl>
                                          <p:spTgt spid="2">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fade">
                                      <p:cBhvr>
                                        <p:cTn id="57" dur="500"/>
                                        <p:tgtEl>
                                          <p:spTgt spid="2">
                                            <p:txEl>
                                              <p:pRg st="17" end="1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7144"/>
            <a:ext cx="6954022" cy="7355860"/>
          </a:xfrm>
          <a:prstGeom prst="rect">
            <a:avLst/>
          </a:prstGeom>
          <a:noFill/>
        </p:spPr>
        <p:txBody>
          <a:bodyPr wrap="square" rtlCol="0">
            <a:spAutoFit/>
          </a:bodyPr>
          <a:lstStyle/>
          <a:p>
            <a:endParaRPr lang="en-US" sz="800" dirty="0" smtClean="0">
              <a:latin typeface="+mj-lt"/>
            </a:endParaRPr>
          </a:p>
          <a:p>
            <a:r>
              <a:rPr lang="en-US" sz="2400" b="1" dirty="0" smtClean="0">
                <a:latin typeface="+mj-lt"/>
              </a:rPr>
              <a:t>2KINGS’ VERSION </a:t>
            </a:r>
            <a:r>
              <a:rPr lang="en-US" sz="2400" dirty="0" smtClean="0">
                <a:latin typeface="+mj-lt"/>
              </a:rPr>
              <a:t>(Cont’d)</a:t>
            </a:r>
          </a:p>
          <a:p>
            <a:r>
              <a:rPr lang="en-US" sz="2400" dirty="0" smtClean="0">
                <a:latin typeface="+mj-lt"/>
              </a:rPr>
              <a:t>“And Nebuchadnezzar king of Babylon came against the city, and his servants did besiege it.  And Jehoachin … went out to the king of Babylon… and took him in the [8</a:t>
            </a:r>
            <a:r>
              <a:rPr lang="en-US" sz="2400" baseline="30000" dirty="0" smtClean="0">
                <a:latin typeface="+mj-lt"/>
              </a:rPr>
              <a:t>th</a:t>
            </a:r>
            <a:r>
              <a:rPr lang="en-US" sz="2400" dirty="0" smtClean="0">
                <a:latin typeface="+mj-lt"/>
              </a:rPr>
              <a:t>] year of his reign.  And he carried out thence </a:t>
            </a:r>
          </a:p>
          <a:p>
            <a:r>
              <a:rPr lang="en-US" sz="2400" dirty="0" smtClean="0">
                <a:latin typeface="+mj-lt"/>
              </a:rPr>
              <a:t>all the treasures of the king’s house… [and] which Solomon had made in the temple of the LORD… he carried away all Jerusalem…[10,000] captives… none remained, save the poorest sort of the people of the land” (24:11,12).</a:t>
            </a:r>
          </a:p>
          <a:p>
            <a:r>
              <a:rPr lang="en-US" sz="2400" dirty="0" smtClean="0">
                <a:latin typeface="+mj-lt"/>
              </a:rPr>
              <a:t>Nebuchadnezzar looted Jerusalem &amp; began the Jewish deportation to Babylon.</a:t>
            </a:r>
          </a:p>
          <a:p>
            <a:endParaRPr lang="en-US" sz="800" dirty="0" smtClean="0">
              <a:latin typeface="+mj-lt"/>
            </a:endParaRPr>
          </a:p>
          <a:p>
            <a:r>
              <a:rPr lang="en-US" sz="2400" dirty="0" smtClean="0">
                <a:latin typeface="+mj-lt"/>
              </a:rPr>
              <a:t>“</a:t>
            </a:r>
            <a:r>
              <a:rPr lang="en-US" sz="2400" dirty="0">
                <a:latin typeface="+mj-lt"/>
              </a:rPr>
              <a:t>And the king of Babylon made his father’s brother king… </a:t>
            </a:r>
            <a:r>
              <a:rPr lang="en-US" sz="2400" dirty="0" smtClean="0">
                <a:latin typeface="+mj-lt"/>
              </a:rPr>
              <a:t>Zedekiah </a:t>
            </a:r>
            <a:r>
              <a:rPr lang="en-US" sz="2400" dirty="0">
                <a:latin typeface="+mj-lt"/>
              </a:rPr>
              <a:t>was [21]… and he reigned [11] years in </a:t>
            </a:r>
            <a:endParaRPr lang="en-US" sz="2400" dirty="0" smtClean="0">
              <a:latin typeface="+mj-lt"/>
            </a:endParaRPr>
          </a:p>
          <a:p>
            <a:r>
              <a:rPr lang="en-US" sz="2400" dirty="0" smtClean="0">
                <a:latin typeface="+mj-lt"/>
              </a:rPr>
              <a:t>Jerusalem</a:t>
            </a:r>
            <a:r>
              <a:rPr lang="en-US" sz="2400" dirty="0">
                <a:latin typeface="+mj-lt"/>
              </a:rPr>
              <a:t>… and </a:t>
            </a:r>
            <a:r>
              <a:rPr lang="en-US" sz="2400" b="1" dirty="0">
                <a:latin typeface="+mj-lt"/>
              </a:rPr>
              <a:t>he did that which was evil in the sight </a:t>
            </a:r>
            <a:endParaRPr lang="en-US" sz="2400" b="1" dirty="0" smtClean="0">
              <a:latin typeface="+mj-lt"/>
            </a:endParaRPr>
          </a:p>
          <a:p>
            <a:r>
              <a:rPr lang="en-US" sz="2400" b="1" dirty="0" smtClean="0">
                <a:latin typeface="+mj-lt"/>
              </a:rPr>
              <a:t>of </a:t>
            </a:r>
            <a:r>
              <a:rPr lang="en-US" sz="2400" b="1" dirty="0">
                <a:latin typeface="+mj-lt"/>
              </a:rPr>
              <a:t>the LORD</a:t>
            </a:r>
            <a:r>
              <a:rPr lang="en-US" sz="2400" dirty="0">
                <a:latin typeface="+mj-lt"/>
              </a:rPr>
              <a:t>, according to all that Jehoiakim had done” </a:t>
            </a:r>
            <a:endParaRPr lang="en-US" sz="2400" dirty="0" smtClean="0">
              <a:latin typeface="+mj-lt"/>
            </a:endParaRPr>
          </a:p>
          <a:p>
            <a:r>
              <a:rPr lang="en-US" sz="2400" dirty="0" smtClean="0">
                <a:latin typeface="+mj-lt"/>
              </a:rPr>
              <a:t>(</a:t>
            </a:r>
            <a:r>
              <a:rPr lang="en-US" sz="2400" dirty="0">
                <a:latin typeface="+mj-lt"/>
              </a:rPr>
              <a:t>24:17-19).</a:t>
            </a:r>
          </a:p>
          <a:p>
            <a:r>
              <a:rPr lang="en-US" sz="2400" dirty="0" smtClean="0">
                <a:latin typeface="+mj-lt"/>
              </a:rPr>
              <a:t>    </a:t>
            </a:r>
          </a:p>
          <a:p>
            <a:endParaRPr lang="en-US" sz="2400" dirty="0">
              <a:latin typeface="+mj-lt"/>
            </a:endParaRPr>
          </a:p>
        </p:txBody>
      </p:sp>
      <p:pic>
        <p:nvPicPr>
          <p:cNvPr id="4" name="Picture 3"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6" y="-1"/>
            <a:ext cx="5114924" cy="636926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0424685" y="6063988"/>
              <a:ext cx="594720" cy="305280"/>
            </p14:xfrm>
          </p:contentPart>
        </mc:Choice>
        <mc:Fallback xmlns="">
          <p:pic>
            <p:nvPicPr>
              <p:cNvPr id="5" name="Ink 4"/>
              <p:cNvPicPr/>
              <p:nvPr/>
            </p:nvPicPr>
            <p:blipFill>
              <a:blip r:embed="rId4"/>
              <a:stretch>
                <a:fillRect/>
              </a:stretch>
            </p:blipFill>
            <p:spPr>
              <a:xfrm>
                <a:off x="10415325" y="6054628"/>
                <a:ext cx="61344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11572295" y="5693335"/>
              <a:ext cx="465120" cy="236880"/>
            </p14:xfrm>
          </p:contentPart>
        </mc:Choice>
        <mc:Fallback xmlns="">
          <p:pic>
            <p:nvPicPr>
              <p:cNvPr id="9" name="Ink 8"/>
              <p:cNvPicPr/>
              <p:nvPr/>
            </p:nvPicPr>
            <p:blipFill>
              <a:blip r:embed="rId6"/>
              <a:stretch>
                <a:fillRect/>
              </a:stretch>
            </p:blipFill>
            <p:spPr>
              <a:xfrm>
                <a:off x="11562935" y="5683975"/>
                <a:ext cx="483840" cy="255600"/>
              </a:xfrm>
              <a:prstGeom prst="rect">
                <a:avLst/>
              </a:prstGeom>
            </p:spPr>
          </p:pic>
        </mc:Fallback>
      </mc:AlternateContent>
    </p:spTree>
    <p:extLst>
      <p:ext uri="{BB962C8B-B14F-4D97-AF65-F5344CB8AC3E}">
        <p14:creationId xmlns:p14="http://schemas.microsoft.com/office/powerpoint/2010/main" val="41618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297102" cy="7725192"/>
          </a:xfrm>
          <a:prstGeom prst="rect">
            <a:avLst/>
          </a:prstGeom>
          <a:noFill/>
        </p:spPr>
        <p:txBody>
          <a:bodyPr wrap="square" rtlCol="0">
            <a:spAutoFit/>
          </a:bodyPr>
          <a:lstStyle/>
          <a:p>
            <a:r>
              <a:rPr lang="en-US" sz="2400" dirty="0" smtClean="0">
                <a:latin typeface="+mj-lt"/>
              </a:rPr>
              <a:t>After Jehoiakin’s deportation to Babylon, the Babylonians installed Jehoiakim’s brother [Zedekiah] as puppet king of Judah (but not recognized by the Jewish people as their king).  Despite Babylon’s total domination of Judah, “… </a:t>
            </a:r>
            <a:r>
              <a:rPr lang="en-US" sz="2400" b="1" dirty="0" smtClean="0">
                <a:latin typeface="+mj-lt"/>
              </a:rPr>
              <a:t>Zedekiah</a:t>
            </a:r>
            <a:r>
              <a:rPr lang="en-US" sz="2400" dirty="0" smtClean="0">
                <a:latin typeface="+mj-lt"/>
              </a:rPr>
              <a:t> </a:t>
            </a:r>
            <a:r>
              <a:rPr lang="en-US" sz="2400" b="1" dirty="0" smtClean="0">
                <a:latin typeface="+mj-lt"/>
              </a:rPr>
              <a:t>rebelled against the king of Babylon</a:t>
            </a:r>
            <a:r>
              <a:rPr lang="en-US" sz="2400" dirty="0" smtClean="0">
                <a:latin typeface="+mj-lt"/>
              </a:rPr>
              <a:t>” (2Kg. 24:20).</a:t>
            </a:r>
          </a:p>
          <a:p>
            <a:endParaRPr lang="en-US" sz="800" dirty="0" smtClean="0">
              <a:latin typeface="+mj-lt"/>
            </a:endParaRPr>
          </a:p>
          <a:p>
            <a:r>
              <a:rPr lang="en-US" sz="2400" dirty="0" smtClean="0">
                <a:latin typeface="+mj-lt"/>
              </a:rPr>
              <a:t>“And it came to pass… that Nebuchadnezzar king of </a:t>
            </a:r>
          </a:p>
          <a:p>
            <a:r>
              <a:rPr lang="en-US" sz="2400" dirty="0" smtClean="0">
                <a:latin typeface="+mj-lt"/>
              </a:rPr>
              <a:t>Babylon</a:t>
            </a:r>
            <a:r>
              <a:rPr lang="en-US" sz="2400" dirty="0">
                <a:latin typeface="+mj-lt"/>
              </a:rPr>
              <a:t> </a:t>
            </a:r>
            <a:r>
              <a:rPr lang="en-US" sz="2400" dirty="0" smtClean="0">
                <a:latin typeface="+mj-lt"/>
              </a:rPr>
              <a:t>came… against Jerusalem, and pitched </a:t>
            </a:r>
          </a:p>
          <a:p>
            <a:r>
              <a:rPr lang="en-US" sz="2400" dirty="0" smtClean="0">
                <a:latin typeface="+mj-lt"/>
              </a:rPr>
              <a:t>against it; and they built forts against it round about.  </a:t>
            </a:r>
          </a:p>
          <a:p>
            <a:r>
              <a:rPr lang="en-US" sz="2400" dirty="0" smtClean="0">
                <a:latin typeface="+mj-lt"/>
              </a:rPr>
              <a:t>And the city was besieged… the famine prevailed in </a:t>
            </a:r>
          </a:p>
          <a:p>
            <a:r>
              <a:rPr lang="en-US" sz="2400" dirty="0" smtClean="0">
                <a:latin typeface="+mj-lt"/>
              </a:rPr>
              <a:t>the city, and there was no bread for the people of </a:t>
            </a:r>
          </a:p>
          <a:p>
            <a:r>
              <a:rPr lang="en-US" sz="2400" dirty="0" smtClean="0">
                <a:latin typeface="+mj-lt"/>
              </a:rPr>
              <a:t>the land… and the king [Zedekiah] went the way </a:t>
            </a:r>
          </a:p>
          <a:p>
            <a:r>
              <a:rPr lang="en-US" sz="2400" dirty="0" smtClean="0">
                <a:latin typeface="+mj-lt"/>
              </a:rPr>
              <a:t>toward the plain.  And the army of the Chaldees </a:t>
            </a:r>
          </a:p>
          <a:p>
            <a:r>
              <a:rPr lang="en-US" sz="2400" dirty="0" smtClean="0">
                <a:latin typeface="+mj-lt"/>
              </a:rPr>
              <a:t>pursued the king, and overtook him in the plains of </a:t>
            </a:r>
          </a:p>
          <a:p>
            <a:r>
              <a:rPr lang="en-US" sz="2400" dirty="0" smtClean="0">
                <a:latin typeface="+mj-lt"/>
              </a:rPr>
              <a:t>Jericho… and gave judgment upon him.  </a:t>
            </a:r>
            <a:r>
              <a:rPr lang="en-US" sz="2400" b="1" u="sng" dirty="0" smtClean="0">
                <a:latin typeface="+mj-lt"/>
              </a:rPr>
              <a:t>And they</a:t>
            </a:r>
          </a:p>
          <a:p>
            <a:r>
              <a:rPr lang="en-US" sz="2400" b="1" u="sng" dirty="0" smtClean="0">
                <a:latin typeface="+mj-lt"/>
              </a:rPr>
              <a:t>slew the sons of Zedekiah </a:t>
            </a:r>
            <a:r>
              <a:rPr lang="en-US" sz="2400" b="1" u="sng" dirty="0">
                <a:latin typeface="+mj-lt"/>
              </a:rPr>
              <a:t>before his </a:t>
            </a:r>
            <a:r>
              <a:rPr lang="en-US" sz="2400" b="1" u="sng" dirty="0" smtClean="0">
                <a:latin typeface="+mj-lt"/>
              </a:rPr>
              <a:t>eyes, and put</a:t>
            </a:r>
          </a:p>
          <a:p>
            <a:r>
              <a:rPr lang="en-US" sz="2400" b="1" u="sng" dirty="0" smtClean="0">
                <a:latin typeface="+mj-lt"/>
              </a:rPr>
              <a:t>out </a:t>
            </a:r>
            <a:r>
              <a:rPr lang="en-US" sz="2400" b="1" u="sng" dirty="0">
                <a:latin typeface="+mj-lt"/>
              </a:rPr>
              <a:t>the </a:t>
            </a:r>
            <a:r>
              <a:rPr lang="en-US" sz="2400" b="1" u="sng" dirty="0" smtClean="0">
                <a:latin typeface="+mj-lt"/>
              </a:rPr>
              <a:t>eyes of Zedekiah</a:t>
            </a:r>
            <a:r>
              <a:rPr lang="en-US" sz="2400" b="1" u="sng" dirty="0">
                <a:latin typeface="+mj-lt"/>
              </a:rPr>
              <a:t>, and bound </a:t>
            </a:r>
            <a:r>
              <a:rPr lang="en-US" sz="2400" b="1" u="sng" dirty="0" smtClean="0">
                <a:latin typeface="+mj-lt"/>
              </a:rPr>
              <a:t>him… and</a:t>
            </a:r>
          </a:p>
          <a:p>
            <a:r>
              <a:rPr lang="en-US" sz="2400" b="1" u="sng" dirty="0" smtClean="0">
                <a:latin typeface="+mj-lt"/>
              </a:rPr>
              <a:t>carried him </a:t>
            </a:r>
            <a:r>
              <a:rPr lang="en-US" sz="2400" b="1" u="sng" dirty="0">
                <a:latin typeface="+mj-lt"/>
              </a:rPr>
              <a:t>to Babylon</a:t>
            </a:r>
            <a:r>
              <a:rPr lang="en-US" sz="2400" dirty="0">
                <a:latin typeface="+mj-lt"/>
              </a:rPr>
              <a:t>” </a:t>
            </a:r>
            <a:r>
              <a:rPr lang="en-US" sz="2400" dirty="0" smtClean="0">
                <a:latin typeface="+mj-lt"/>
              </a:rPr>
              <a:t>(25:1-7</a:t>
            </a:r>
            <a:r>
              <a:rPr lang="en-US" sz="2400" dirty="0">
                <a:latin typeface="+mj-lt"/>
              </a:rPr>
              <a:t>).</a:t>
            </a:r>
          </a:p>
          <a:p>
            <a:r>
              <a:rPr lang="en-US" sz="2400" dirty="0">
                <a:latin typeface="+mj-lt"/>
              </a:rPr>
              <a:t>The last </a:t>
            </a:r>
            <a:r>
              <a:rPr lang="en-US" sz="2400" dirty="0" smtClean="0">
                <a:latin typeface="+mj-lt"/>
              </a:rPr>
              <a:t>thing Zedekiah </a:t>
            </a:r>
            <a:r>
              <a:rPr lang="en-US" sz="2400" dirty="0">
                <a:latin typeface="+mj-lt"/>
              </a:rPr>
              <a:t>saw before he was </a:t>
            </a:r>
            <a:r>
              <a:rPr lang="en-US" sz="2400" dirty="0" smtClean="0">
                <a:latin typeface="+mj-lt"/>
              </a:rPr>
              <a:t>blinded </a:t>
            </a:r>
          </a:p>
          <a:p>
            <a:r>
              <a:rPr lang="en-US" sz="2400" dirty="0" smtClean="0">
                <a:latin typeface="+mj-lt"/>
              </a:rPr>
              <a:t>and deported, was the </a:t>
            </a:r>
            <a:r>
              <a:rPr lang="en-US" sz="2400" dirty="0">
                <a:latin typeface="+mj-lt"/>
              </a:rPr>
              <a:t>murder of </a:t>
            </a:r>
            <a:r>
              <a:rPr lang="en-US" sz="2400" dirty="0" smtClean="0">
                <a:latin typeface="+mj-lt"/>
              </a:rPr>
              <a:t>his </a:t>
            </a:r>
            <a:r>
              <a:rPr lang="en-US" sz="2400" dirty="0">
                <a:latin typeface="+mj-lt"/>
              </a:rPr>
              <a:t>sons</a:t>
            </a:r>
            <a:r>
              <a:rPr lang="en-US" sz="2400" dirty="0" smtClean="0">
                <a:latin typeface="+mj-lt"/>
              </a:rPr>
              <a:t>.</a:t>
            </a:r>
          </a:p>
          <a:p>
            <a:endParaRPr lang="en-US" sz="800" dirty="0" smtClean="0">
              <a:latin typeface="+mj-lt"/>
            </a:endParaRPr>
          </a:p>
          <a:p>
            <a:endParaRPr lang="en-US" sz="2400" dirty="0">
              <a:latin typeface="+mj-lt"/>
            </a:endParaRPr>
          </a:p>
          <a:p>
            <a:r>
              <a:rPr lang="en-US" sz="2400" dirty="0" smtClean="0">
                <a:latin typeface="+mj-lt"/>
              </a:rPr>
              <a:t> </a:t>
            </a:r>
          </a:p>
          <a:p>
            <a:r>
              <a:rPr lang="en-US" sz="2400" dirty="0" smtClean="0">
                <a:latin typeface="+mj-lt"/>
              </a:rPr>
              <a:t>  </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282" y="1352710"/>
            <a:ext cx="4897819" cy="535098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1666160" y="6134040"/>
              <a:ext cx="518400" cy="297720"/>
            </p14:xfrm>
          </p:contentPart>
        </mc:Choice>
        <mc:Fallback xmlns="">
          <p:pic>
            <p:nvPicPr>
              <p:cNvPr id="4" name="Ink 3"/>
              <p:cNvPicPr/>
              <p:nvPr/>
            </p:nvPicPr>
            <p:blipFill>
              <a:blip r:embed="rId4"/>
              <a:stretch>
                <a:fillRect/>
              </a:stretch>
            </p:blipFill>
            <p:spPr>
              <a:xfrm>
                <a:off x="11656800" y="6124680"/>
                <a:ext cx="537120" cy="316440"/>
              </a:xfrm>
              <a:prstGeom prst="rect">
                <a:avLst/>
              </a:prstGeom>
            </p:spPr>
          </p:pic>
        </mc:Fallback>
      </mc:AlternateContent>
      <p:pic>
        <p:nvPicPr>
          <p:cNvPr id="5" name="Picture 4" descr="File:&lt;strong&gt;Zedekiah&lt;/strong&gt; Taken Prisoner 001.jpg - The Work of God's ..."/>
          <p:cNvPicPr>
            <a:picLocks noChangeAspect="1"/>
          </p:cNvPicPr>
          <p:nvPr/>
        </p:nvPicPr>
        <p:blipFill rotWithShape="1">
          <a:blip r:embed="rId5" cstate="print">
            <a:extLst>
              <a:ext uri="{28A0092B-C50C-407E-A947-70E740481C1C}">
                <a14:useLocalDpi xmlns:a14="http://schemas.microsoft.com/office/drawing/2010/main" val="0"/>
              </a:ext>
            </a:extLst>
          </a:blip>
          <a:srcRect b="13410"/>
          <a:stretch/>
        </p:blipFill>
        <p:spPr>
          <a:xfrm>
            <a:off x="6674069" y="1352710"/>
            <a:ext cx="5510491" cy="5258297"/>
          </a:xfrm>
          <a:prstGeom prst="rect">
            <a:avLst/>
          </a:prstGeom>
        </p:spPr>
      </p:pic>
    </p:spTree>
    <p:extLst>
      <p:ext uri="{BB962C8B-B14F-4D97-AF65-F5344CB8AC3E}">
        <p14:creationId xmlns:p14="http://schemas.microsoft.com/office/powerpoint/2010/main" val="92733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500"/>
                                        <p:tgtEl>
                                          <p:spTgt spid="2">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fade">
                                      <p:cBhvr>
                                        <p:cTn id="45" dur="500"/>
                                        <p:tgtEl>
                                          <p:spTgt spid="2">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Effect transition="in" filter="fade">
                                      <p:cBhvr>
                                        <p:cTn id="55" dur="500"/>
                                        <p:tgtEl>
                                          <p:spTgt spid="2">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5" end="15"/>
                                            </p:txEl>
                                          </p:spTgt>
                                        </p:tgtEl>
                                        <p:attrNameLst>
                                          <p:attrName>style.visibility</p:attrName>
                                        </p:attrNameLst>
                                      </p:cBhvr>
                                      <p:to>
                                        <p:strVal val="visible"/>
                                      </p:to>
                                    </p:set>
                                    <p:animEffect transition="in" filter="fade">
                                      <p:cBhvr>
                                        <p:cTn id="58"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7998488" cy="6124754"/>
          </a:xfrm>
          <a:prstGeom prst="rect">
            <a:avLst/>
          </a:prstGeom>
          <a:noFill/>
        </p:spPr>
        <p:txBody>
          <a:bodyPr wrap="square" rtlCol="0">
            <a:spAutoFit/>
          </a:bodyPr>
          <a:lstStyle/>
          <a:p>
            <a:r>
              <a:rPr lang="en-US" sz="2400" b="1" dirty="0" smtClean="0">
                <a:latin typeface="+mj-lt"/>
              </a:rPr>
              <a:t>JEREMIAH’S RELEASE</a:t>
            </a:r>
          </a:p>
          <a:p>
            <a:r>
              <a:rPr lang="en-US" sz="2400" dirty="0" smtClean="0">
                <a:latin typeface="+mj-lt"/>
              </a:rPr>
              <a:t>“The word that came to Jeremiah from the LORD, after that Nebuzar-adan had let him go from Ramah, when he had taken him being bound in chains among all that were carried away captive of Jerusalem and Judah, which were carried away captive into Babylon” (Jer. 40:1).</a:t>
            </a:r>
          </a:p>
          <a:p>
            <a:r>
              <a:rPr lang="en-US" sz="2400" dirty="0" smtClean="0">
                <a:latin typeface="+mj-lt"/>
              </a:rPr>
              <a:t>The Babylonian captain of the guard released Jeremiah, acknowledging that he had accurately prophesied these events as God’s chastisement on the Jewish people (40:2).  He told him he could go wherever he wanted—he could stay in the land of Israel, or he could go with the rest of the captives to Babylon, where he would be protected and cared for (40:4). </a:t>
            </a:r>
          </a:p>
          <a:p>
            <a:r>
              <a:rPr lang="en-US" sz="2400" dirty="0" smtClean="0">
                <a:latin typeface="+mj-lt"/>
              </a:rPr>
              <a:t>Jeremiah decided to go to Mizpah, temporary capital after Jerusalem was destroyed (40:6).</a:t>
            </a:r>
          </a:p>
          <a:p>
            <a:r>
              <a:rPr lang="en-US" sz="2400" dirty="0" smtClean="0">
                <a:latin typeface="+mj-lt"/>
              </a:rPr>
              <a:t>For the moment, Jeremiah was alive and safe, but for how long? </a:t>
            </a:r>
          </a:p>
          <a:p>
            <a:endParaRPr lang="en-US" sz="800" dirty="0" smtClean="0">
              <a:latin typeface="+mj-lt"/>
            </a:endParaRPr>
          </a:p>
          <a:p>
            <a:r>
              <a:rPr lang="en-US" sz="2400" dirty="0" smtClean="0">
                <a:latin typeface="+mj-lt"/>
              </a:rPr>
              <a:t>Next time – Jeremiah’s Lamentations; the prophet Habakkuk</a:t>
            </a:r>
          </a:p>
        </p:txBody>
      </p:sp>
      <p:pic>
        <p:nvPicPr>
          <p:cNvPr id="3" name="Picture 2" descr="File:Book of &lt;strong&gt;Jeremiah&lt;/strong&gt; Chapter 36-2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488" y="0"/>
            <a:ext cx="4193512" cy="6040671"/>
          </a:xfrm>
          <a:prstGeom prst="rect">
            <a:avLst/>
          </a:prstGeom>
        </p:spPr>
      </p:pic>
    </p:spTree>
    <p:extLst>
      <p:ext uri="{BB962C8B-B14F-4D97-AF65-F5344CB8AC3E}">
        <p14:creationId xmlns:p14="http://schemas.microsoft.com/office/powerpoint/2010/main" val="18510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3825"/>
            <a:ext cx="12086897" cy="6740307"/>
          </a:xfrm>
          <a:prstGeom prst="rect">
            <a:avLst/>
          </a:prstGeom>
          <a:noFill/>
        </p:spPr>
        <p:txBody>
          <a:bodyPr wrap="square" rtlCol="0">
            <a:spAutoFit/>
          </a:bodyPr>
          <a:lstStyle/>
          <a:p>
            <a:endParaRPr lang="en-US" sz="800" dirty="0" smtClean="0">
              <a:latin typeface="+mj-lt"/>
            </a:endParaRPr>
          </a:p>
          <a:p>
            <a:r>
              <a:rPr lang="en-US" sz="2400" dirty="0" smtClean="0">
                <a:latin typeface="+mj-lt"/>
              </a:rPr>
              <a:t>The Potsherd Gate opened to the valley of Hinnom where people would carry their broken pieces of pottery and dispose of them at the city dump.  It was at this place of fire, stench, and death that Jeremiah was called to forecast the will of God.  One of the reasons of His judgment on them</a:t>
            </a:r>
          </a:p>
          <a:p>
            <a:r>
              <a:rPr lang="en-US" sz="2400" dirty="0">
                <a:latin typeface="+mj-lt"/>
              </a:rPr>
              <a:t>w</a:t>
            </a:r>
            <a:r>
              <a:rPr lang="en-US" sz="2400" dirty="0" smtClean="0">
                <a:latin typeface="+mj-lt"/>
              </a:rPr>
              <a:t>as for their inhumane treatment of children –</a:t>
            </a:r>
          </a:p>
          <a:p>
            <a:endParaRPr lang="en-US" sz="800" dirty="0" smtClean="0">
              <a:latin typeface="+mj-lt"/>
            </a:endParaRPr>
          </a:p>
          <a:p>
            <a:r>
              <a:rPr lang="en-US" sz="2400" dirty="0" smtClean="0">
                <a:latin typeface="+mj-lt"/>
              </a:rPr>
              <a:t>“… Hear ye the word of the LORD, O kings of Judah, </a:t>
            </a:r>
          </a:p>
          <a:p>
            <a:r>
              <a:rPr lang="en-US" sz="2400" dirty="0" smtClean="0">
                <a:latin typeface="+mj-lt"/>
              </a:rPr>
              <a:t>and inhabitants of Jerusalem;  Thus saith the LORD of </a:t>
            </a:r>
          </a:p>
          <a:p>
            <a:r>
              <a:rPr lang="en-US" sz="2400" dirty="0">
                <a:latin typeface="+mj-lt"/>
              </a:rPr>
              <a:t>h</a:t>
            </a:r>
            <a:r>
              <a:rPr lang="en-US" sz="2400" dirty="0" smtClean="0">
                <a:latin typeface="+mj-lt"/>
              </a:rPr>
              <a:t>osts, the God of Israel;  Behold, I will bring  evil upon </a:t>
            </a:r>
          </a:p>
          <a:p>
            <a:r>
              <a:rPr lang="en-US" sz="2400" dirty="0" smtClean="0">
                <a:latin typeface="+mj-lt"/>
              </a:rPr>
              <a:t>this place, the which whosoever heareth, his ears </a:t>
            </a:r>
          </a:p>
          <a:p>
            <a:r>
              <a:rPr lang="en-US" sz="2400" dirty="0" smtClean="0">
                <a:latin typeface="+mj-lt"/>
              </a:rPr>
              <a:t>shall tingle.  Because they have forsaken me and </a:t>
            </a:r>
          </a:p>
          <a:p>
            <a:r>
              <a:rPr lang="en-US" sz="2400" dirty="0" smtClean="0">
                <a:latin typeface="+mj-lt"/>
              </a:rPr>
              <a:t>estranged this place, and have burned incense in it </a:t>
            </a:r>
          </a:p>
          <a:p>
            <a:r>
              <a:rPr lang="en-US" sz="2400" dirty="0" smtClean="0">
                <a:latin typeface="+mj-lt"/>
              </a:rPr>
              <a:t>unto other gods, whom neither they nor their fathers</a:t>
            </a:r>
          </a:p>
          <a:p>
            <a:r>
              <a:rPr lang="en-US" sz="2400" dirty="0">
                <a:latin typeface="+mj-lt"/>
              </a:rPr>
              <a:t>h</a:t>
            </a:r>
            <a:r>
              <a:rPr lang="en-US" sz="2400" dirty="0" smtClean="0">
                <a:latin typeface="+mj-lt"/>
              </a:rPr>
              <a:t>ave known… </a:t>
            </a:r>
            <a:r>
              <a:rPr lang="en-US" sz="2400" b="1" dirty="0" smtClean="0">
                <a:latin typeface="+mj-lt"/>
              </a:rPr>
              <a:t>and filled this place with the blood of</a:t>
            </a:r>
          </a:p>
          <a:p>
            <a:r>
              <a:rPr lang="en-US" sz="2400" b="1" dirty="0" smtClean="0">
                <a:latin typeface="+mj-lt"/>
              </a:rPr>
              <a:t>innocents… built also the high places… </a:t>
            </a:r>
            <a:r>
              <a:rPr lang="en-US" sz="2400" b="1" u="sng" dirty="0" smtClean="0">
                <a:latin typeface="+mj-lt"/>
              </a:rPr>
              <a:t>to burn their</a:t>
            </a:r>
          </a:p>
          <a:p>
            <a:r>
              <a:rPr lang="en-US" sz="2400" b="1" u="sng" dirty="0" smtClean="0">
                <a:latin typeface="+mj-lt"/>
              </a:rPr>
              <a:t>sons with fire for burnt-offerings</a:t>
            </a:r>
            <a:r>
              <a:rPr lang="en-US" sz="2400" dirty="0" smtClean="0">
                <a:latin typeface="+mj-lt"/>
              </a:rPr>
              <a:t>...” (19:3-5).</a:t>
            </a:r>
          </a:p>
          <a:p>
            <a:r>
              <a:rPr lang="en-US" sz="2400" dirty="0">
                <a:latin typeface="+mj-lt"/>
              </a:rPr>
              <a:t>It must have been these </a:t>
            </a:r>
            <a:r>
              <a:rPr lang="en-US" sz="2400" dirty="0" smtClean="0">
                <a:latin typeface="+mj-lt"/>
              </a:rPr>
              <a:t>of which </a:t>
            </a:r>
            <a:r>
              <a:rPr lang="en-US" sz="2400" dirty="0">
                <a:latin typeface="+mj-lt"/>
              </a:rPr>
              <a:t>the prophet </a:t>
            </a:r>
            <a:r>
              <a:rPr lang="en-US" sz="2400" dirty="0" smtClean="0">
                <a:latin typeface="+mj-lt"/>
              </a:rPr>
              <a:t>wrote –</a:t>
            </a:r>
          </a:p>
          <a:p>
            <a:endParaRPr lang="en-US" sz="800" dirty="0" smtClean="0">
              <a:latin typeface="+mj-lt"/>
            </a:endParaRPr>
          </a:p>
          <a:p>
            <a:r>
              <a:rPr lang="en-US" sz="2400" dirty="0" smtClean="0">
                <a:latin typeface="+mj-lt"/>
              </a:rPr>
              <a:t>“The heart is deceitful above all things, and </a:t>
            </a:r>
          </a:p>
          <a:p>
            <a:r>
              <a:rPr lang="en-US" sz="2400" b="1" dirty="0">
                <a:latin typeface="+mj-lt"/>
              </a:rPr>
              <a:t>d</a:t>
            </a:r>
            <a:r>
              <a:rPr lang="en-US" sz="2400" b="1" dirty="0" smtClean="0">
                <a:latin typeface="+mj-lt"/>
              </a:rPr>
              <a:t>esperately wicked</a:t>
            </a:r>
            <a:r>
              <a:rPr lang="en-US" sz="2400" dirty="0" smtClean="0">
                <a:latin typeface="+mj-lt"/>
              </a:rPr>
              <a:t>: who can know it?”</a:t>
            </a:r>
            <a:r>
              <a:rPr lang="en-US" sz="2400" dirty="0">
                <a:latin typeface="+mj-lt"/>
              </a:rPr>
              <a:t> </a:t>
            </a:r>
            <a:r>
              <a:rPr lang="en-US" sz="2400" dirty="0" smtClean="0">
                <a:latin typeface="+mj-lt"/>
              </a:rPr>
              <a:t>(</a:t>
            </a:r>
            <a:r>
              <a:rPr lang="en-US" sz="2400" dirty="0">
                <a:latin typeface="+mj-lt"/>
              </a:rPr>
              <a:t>17:9). </a:t>
            </a:r>
          </a:p>
        </p:txBody>
      </p:sp>
      <p:pic>
        <p:nvPicPr>
          <p:cNvPr id="4" name="Picture 3" descr="UFO visits sacred places Dome of the Rock - Temple mou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4" y="1169550"/>
            <a:ext cx="5286375" cy="568844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790064" y="2613600"/>
              <a:ext cx="274680" cy="305280"/>
            </p14:xfrm>
          </p:contentPart>
        </mc:Choice>
        <mc:Fallback xmlns="">
          <p:pic>
            <p:nvPicPr>
              <p:cNvPr id="3" name="Ink 2"/>
              <p:cNvPicPr/>
              <p:nvPr/>
            </p:nvPicPr>
            <p:blipFill>
              <a:blip r:embed="rId4"/>
              <a:stretch>
                <a:fillRect/>
              </a:stretch>
            </p:blipFill>
            <p:spPr>
              <a:xfrm>
                <a:off x="8780704" y="2604240"/>
                <a:ext cx="2934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190773" y="2918880"/>
              <a:ext cx="1684080" cy="1585080"/>
            </p14:xfrm>
          </p:contentPart>
        </mc:Choice>
        <mc:Fallback xmlns="">
          <p:pic>
            <p:nvPicPr>
              <p:cNvPr id="5" name="Ink 4"/>
              <p:cNvPicPr/>
              <p:nvPr/>
            </p:nvPicPr>
            <p:blipFill>
              <a:blip r:embed="rId6"/>
              <a:stretch>
                <a:fillRect/>
              </a:stretch>
            </p:blipFill>
            <p:spPr>
              <a:xfrm>
                <a:off x="7181413" y="2909520"/>
                <a:ext cx="1702800" cy="1603800"/>
              </a:xfrm>
              <a:prstGeom prst="rect">
                <a:avLst/>
              </a:prstGeom>
            </p:spPr>
          </p:pic>
        </mc:Fallback>
      </mc:AlternateContent>
    </p:spTree>
    <p:extLst>
      <p:ext uri="{BB962C8B-B14F-4D97-AF65-F5344CB8AC3E}">
        <p14:creationId xmlns:p14="http://schemas.microsoft.com/office/powerpoint/2010/main" val="65662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fade">
                                      <p:cBhvr>
                                        <p:cTn id="44" dur="500"/>
                                        <p:tgtEl>
                                          <p:spTgt spid="2">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500"/>
                                        <p:tgtEl>
                                          <p:spTgt spid="2">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6" end="16"/>
                                            </p:txEl>
                                          </p:spTgt>
                                        </p:tgtEl>
                                        <p:attrNameLst>
                                          <p:attrName>style.visibility</p:attrName>
                                        </p:attrNameLst>
                                      </p:cBhvr>
                                      <p:to>
                                        <p:strVal val="visible"/>
                                      </p:to>
                                    </p:set>
                                    <p:animEffect transition="in" filter="fade">
                                      <p:cBhvr>
                                        <p:cTn id="54" dur="500"/>
                                        <p:tgtEl>
                                          <p:spTgt spid="2">
                                            <p:txEl>
                                              <p:pRg st="16" end="16"/>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fade">
                                      <p:cBhvr>
                                        <p:cTn id="57"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67538"/>
            <a:ext cx="11992303" cy="6617196"/>
          </a:xfrm>
          <a:prstGeom prst="rect">
            <a:avLst/>
          </a:prstGeom>
        </p:spPr>
        <p:txBody>
          <a:bodyPr wrap="square">
            <a:spAutoFit/>
          </a:bodyPr>
          <a:lstStyle/>
          <a:p>
            <a:endParaRPr lang="en-US" sz="800" dirty="0" smtClean="0">
              <a:latin typeface="+mj-lt"/>
            </a:endParaRPr>
          </a:p>
          <a:p>
            <a:r>
              <a:rPr lang="en-US" sz="2400" dirty="0" smtClean="0">
                <a:latin typeface="+mj-lt"/>
              </a:rPr>
              <a:t>“</a:t>
            </a:r>
            <a:r>
              <a:rPr lang="en-US" sz="2400" dirty="0">
                <a:latin typeface="+mj-lt"/>
              </a:rPr>
              <a:t>Therefore, the days come, that this place shall no more be called the valley of Hinnom, but the </a:t>
            </a:r>
            <a:r>
              <a:rPr lang="en-US" sz="2400" b="1" dirty="0">
                <a:latin typeface="+mj-lt"/>
              </a:rPr>
              <a:t>valley of slaughter</a:t>
            </a:r>
            <a:r>
              <a:rPr lang="en-US" sz="2400" dirty="0">
                <a:latin typeface="+mj-lt"/>
              </a:rPr>
              <a:t>… </a:t>
            </a:r>
            <a:r>
              <a:rPr lang="en-US" sz="2400" b="1" dirty="0">
                <a:latin typeface="+mj-lt"/>
              </a:rPr>
              <a:t>I will cause them to fall by the sword before their  </a:t>
            </a:r>
            <a:r>
              <a:rPr lang="en-US" sz="2400" b="1" dirty="0" smtClean="0">
                <a:latin typeface="+mj-lt"/>
              </a:rPr>
              <a:t>enemies, and by the hands of them that seek their lives </a:t>
            </a:r>
            <a:r>
              <a:rPr lang="en-US" sz="2400" dirty="0" smtClean="0">
                <a:latin typeface="+mj-lt"/>
              </a:rPr>
              <a:t>[Babylonian army]: and their carcasses will I give to be meat for the fowls of the air, and the beasts of the earth.  And I will </a:t>
            </a:r>
          </a:p>
          <a:p>
            <a:r>
              <a:rPr lang="en-US" sz="2400" dirty="0" smtClean="0">
                <a:latin typeface="+mj-lt"/>
              </a:rPr>
              <a:t>make this </a:t>
            </a:r>
            <a:r>
              <a:rPr lang="en-US" sz="2400" dirty="0">
                <a:latin typeface="+mj-lt"/>
              </a:rPr>
              <a:t>city </a:t>
            </a:r>
            <a:r>
              <a:rPr lang="en-US" sz="2400" dirty="0" smtClean="0">
                <a:latin typeface="+mj-lt"/>
              </a:rPr>
              <a:t>desolate… </a:t>
            </a:r>
            <a:r>
              <a:rPr lang="en-US" sz="2400" dirty="0">
                <a:latin typeface="+mj-lt"/>
              </a:rPr>
              <a:t>I will cause them to eat the </a:t>
            </a:r>
            <a:endParaRPr lang="en-US" sz="2400" dirty="0" smtClean="0">
              <a:latin typeface="+mj-lt"/>
            </a:endParaRPr>
          </a:p>
          <a:p>
            <a:r>
              <a:rPr lang="en-US" sz="2400" dirty="0" smtClean="0">
                <a:latin typeface="+mj-lt"/>
              </a:rPr>
              <a:t>flesh </a:t>
            </a:r>
            <a:r>
              <a:rPr lang="en-US" sz="2400" dirty="0">
                <a:latin typeface="+mj-lt"/>
              </a:rPr>
              <a:t>of </a:t>
            </a:r>
            <a:r>
              <a:rPr lang="en-US" sz="2400" dirty="0" smtClean="0">
                <a:latin typeface="+mj-lt"/>
              </a:rPr>
              <a:t>their sons and the flesh of their daughters</a:t>
            </a:r>
            <a:r>
              <a:rPr lang="en-US" sz="2400" dirty="0">
                <a:latin typeface="+mj-lt"/>
              </a:rPr>
              <a:t>... </a:t>
            </a:r>
            <a:endParaRPr lang="en-US" sz="2400" dirty="0" smtClean="0">
              <a:latin typeface="+mj-lt"/>
            </a:endParaRPr>
          </a:p>
          <a:p>
            <a:r>
              <a:rPr lang="en-US" sz="2400" dirty="0" smtClean="0">
                <a:latin typeface="+mj-lt"/>
              </a:rPr>
              <a:t>I will </a:t>
            </a:r>
            <a:r>
              <a:rPr lang="en-US" sz="2400" dirty="0">
                <a:latin typeface="+mj-lt"/>
              </a:rPr>
              <a:t>break </a:t>
            </a:r>
            <a:r>
              <a:rPr lang="en-US" sz="2400" dirty="0" smtClean="0">
                <a:latin typeface="+mj-lt"/>
              </a:rPr>
              <a:t>this </a:t>
            </a:r>
            <a:r>
              <a:rPr lang="en-US" sz="2400" dirty="0">
                <a:latin typeface="+mj-lt"/>
              </a:rPr>
              <a:t>people </a:t>
            </a:r>
            <a:r>
              <a:rPr lang="en-US" sz="2400" dirty="0" smtClean="0">
                <a:latin typeface="+mj-lt"/>
              </a:rPr>
              <a:t>and this </a:t>
            </a:r>
            <a:r>
              <a:rPr lang="en-US" sz="2400" dirty="0">
                <a:latin typeface="+mj-lt"/>
              </a:rPr>
              <a:t>city, </a:t>
            </a:r>
            <a:r>
              <a:rPr lang="en-US" sz="2400" dirty="0" smtClean="0">
                <a:latin typeface="+mj-lt"/>
              </a:rPr>
              <a:t>as one </a:t>
            </a:r>
            <a:r>
              <a:rPr lang="en-US" sz="2400" dirty="0" err="1">
                <a:latin typeface="+mj-lt"/>
              </a:rPr>
              <a:t>breaketh</a:t>
            </a:r>
            <a:r>
              <a:rPr lang="en-US" sz="2400" dirty="0">
                <a:latin typeface="+mj-lt"/>
              </a:rPr>
              <a:t> </a:t>
            </a:r>
            <a:endParaRPr lang="en-US" sz="2400" dirty="0" smtClean="0">
              <a:latin typeface="+mj-lt"/>
            </a:endParaRPr>
          </a:p>
          <a:p>
            <a:r>
              <a:rPr lang="en-US" sz="2400" dirty="0" smtClean="0">
                <a:latin typeface="+mj-lt"/>
              </a:rPr>
              <a:t>a </a:t>
            </a:r>
            <a:r>
              <a:rPr lang="en-US" sz="2400" i="1" dirty="0" smtClean="0">
                <a:latin typeface="+mj-lt"/>
              </a:rPr>
              <a:t>potter’s</a:t>
            </a:r>
            <a:r>
              <a:rPr lang="en-US" sz="2400" dirty="0" smtClean="0">
                <a:latin typeface="+mj-lt"/>
              </a:rPr>
              <a:t> </a:t>
            </a:r>
            <a:r>
              <a:rPr lang="en-US" sz="2400" i="1" dirty="0" smtClean="0">
                <a:latin typeface="+mj-lt"/>
              </a:rPr>
              <a:t>vessel</a:t>
            </a:r>
            <a:r>
              <a:rPr lang="en-US" sz="2400" dirty="0">
                <a:latin typeface="+mj-lt"/>
              </a:rPr>
              <a:t>…” </a:t>
            </a:r>
            <a:r>
              <a:rPr lang="en-US" sz="2400" dirty="0" smtClean="0">
                <a:latin typeface="+mj-lt"/>
              </a:rPr>
              <a:t>(19:6-11</a:t>
            </a:r>
            <a:r>
              <a:rPr lang="en-US" sz="2400" dirty="0">
                <a:latin typeface="+mj-lt"/>
              </a:rPr>
              <a:t>).</a:t>
            </a:r>
          </a:p>
          <a:p>
            <a:r>
              <a:rPr lang="en-US" sz="2400" dirty="0">
                <a:latin typeface="+mj-lt"/>
              </a:rPr>
              <a:t>As Jeremiah announced God’s judgment, he broke </a:t>
            </a:r>
            <a:endParaRPr lang="en-US" sz="2400" dirty="0" smtClean="0">
              <a:latin typeface="+mj-lt"/>
            </a:endParaRPr>
          </a:p>
          <a:p>
            <a:r>
              <a:rPr lang="en-US" sz="2400" dirty="0" smtClean="0">
                <a:latin typeface="+mj-lt"/>
              </a:rPr>
              <a:t>a pot (19:10), </a:t>
            </a:r>
            <a:r>
              <a:rPr lang="en-US" sz="2400" dirty="0">
                <a:latin typeface="+mj-lt"/>
              </a:rPr>
              <a:t>which represented the upcoming </a:t>
            </a:r>
            <a:endParaRPr lang="en-US" sz="2400" dirty="0" smtClean="0">
              <a:latin typeface="+mj-lt"/>
            </a:endParaRPr>
          </a:p>
          <a:p>
            <a:r>
              <a:rPr lang="en-US" sz="2400" dirty="0" smtClean="0">
                <a:latin typeface="+mj-lt"/>
              </a:rPr>
              <a:t>destruction </a:t>
            </a:r>
            <a:r>
              <a:rPr lang="en-US" sz="2400" dirty="0">
                <a:latin typeface="+mj-lt"/>
              </a:rPr>
              <a:t>of Jerusalem and </a:t>
            </a:r>
            <a:r>
              <a:rPr lang="en-US" sz="2400" dirty="0" smtClean="0">
                <a:latin typeface="+mj-lt"/>
              </a:rPr>
              <a:t>Judah.  God would </a:t>
            </a:r>
          </a:p>
          <a:p>
            <a:r>
              <a:rPr lang="en-US" sz="2400" dirty="0" smtClean="0">
                <a:latin typeface="+mj-lt"/>
              </a:rPr>
              <a:t>also send a famine into the land, which would result </a:t>
            </a:r>
          </a:p>
          <a:p>
            <a:r>
              <a:rPr lang="en-US" sz="2400" dirty="0" smtClean="0">
                <a:latin typeface="+mj-lt"/>
              </a:rPr>
              <a:t>in severe food shortages.  As the Babylonian army </a:t>
            </a:r>
          </a:p>
          <a:p>
            <a:r>
              <a:rPr lang="en-US" sz="2400" dirty="0" smtClean="0">
                <a:latin typeface="+mj-lt"/>
              </a:rPr>
              <a:t>laid siege to Jerusalem, famine would be so horrific</a:t>
            </a:r>
            <a:r>
              <a:rPr lang="en-US" sz="2400" dirty="0">
                <a:latin typeface="+mj-lt"/>
              </a:rPr>
              <a:t>, </a:t>
            </a:r>
            <a:endParaRPr lang="en-US" sz="2400" dirty="0" smtClean="0">
              <a:latin typeface="+mj-lt"/>
            </a:endParaRPr>
          </a:p>
          <a:p>
            <a:r>
              <a:rPr lang="en-US" sz="2400" dirty="0" smtClean="0">
                <a:latin typeface="+mj-lt"/>
              </a:rPr>
              <a:t>that its </a:t>
            </a:r>
            <a:r>
              <a:rPr lang="en-US" sz="2400" dirty="0">
                <a:latin typeface="+mj-lt"/>
              </a:rPr>
              <a:t>inhabitants </a:t>
            </a:r>
            <a:r>
              <a:rPr lang="en-US" sz="2400" dirty="0" smtClean="0">
                <a:latin typeface="+mj-lt"/>
              </a:rPr>
              <a:t>would be forced to resort </a:t>
            </a:r>
            <a:r>
              <a:rPr lang="en-US" sz="2400" dirty="0">
                <a:latin typeface="+mj-lt"/>
              </a:rPr>
              <a:t>to </a:t>
            </a:r>
            <a:endParaRPr lang="en-US" sz="2400" dirty="0" smtClean="0">
              <a:latin typeface="+mj-lt"/>
            </a:endParaRPr>
          </a:p>
          <a:p>
            <a:r>
              <a:rPr lang="en-US" sz="2400" dirty="0" smtClean="0">
                <a:latin typeface="+mj-lt"/>
              </a:rPr>
              <a:t>cannibalism.</a:t>
            </a:r>
            <a:endParaRPr lang="en-US" sz="2400" dirty="0">
              <a:latin typeface="+mj-lt"/>
            </a:endParaRPr>
          </a:p>
          <a:p>
            <a:endParaRPr lang="en-US" sz="800" dirty="0" smtClean="0">
              <a:latin typeface="+mj-lt"/>
            </a:endParaRPr>
          </a:p>
          <a:p>
            <a:r>
              <a:rPr lang="en-US" sz="2400" dirty="0" smtClean="0">
                <a:latin typeface="+mj-lt"/>
              </a:rPr>
              <a:t>God’s judgment in the O.T. took on many forms. </a:t>
            </a:r>
            <a:endParaRPr lang="en-US" sz="2400" dirty="0">
              <a:latin typeface="+mj-lt"/>
            </a:endParaRPr>
          </a:p>
        </p:txBody>
      </p:sp>
      <p:pic>
        <p:nvPicPr>
          <p:cNvPr id="5" name="Picture 4" descr="UFO visits sacred places Dome of the Rock - Temple mou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4" y="1169550"/>
            <a:ext cx="5286375" cy="568844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796049" y="2596470"/>
              <a:ext cx="241945" cy="250371"/>
            </p14:xfrm>
          </p:contentPart>
        </mc:Choice>
        <mc:Fallback xmlns="">
          <p:pic>
            <p:nvPicPr>
              <p:cNvPr id="2" name="Ink 1"/>
              <p:cNvPicPr/>
              <p:nvPr/>
            </p:nvPicPr>
            <p:blipFill>
              <a:blip r:embed="rId4"/>
              <a:stretch>
                <a:fillRect/>
              </a:stretch>
            </p:blipFill>
            <p:spPr>
              <a:xfrm>
                <a:off x="8786702" y="2587104"/>
                <a:ext cx="260639" cy="2691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7232684" y="2846841"/>
              <a:ext cx="1684337" cy="1584325"/>
            </p14:xfrm>
          </p:contentPart>
        </mc:Choice>
        <mc:Fallback xmlns="">
          <p:pic>
            <p:nvPicPr>
              <p:cNvPr id="4" name="Ink 3"/>
              <p:cNvPicPr/>
              <p:nvPr/>
            </p:nvPicPr>
            <p:blipFill>
              <a:blip r:embed="rId6"/>
              <a:stretch>
                <a:fillRect/>
              </a:stretch>
            </p:blipFill>
            <p:spPr>
              <a:xfrm>
                <a:off x="7223325" y="2837481"/>
                <a:ext cx="1703056" cy="1603045"/>
              </a:xfrm>
              <a:prstGeom prst="rect">
                <a:avLst/>
              </a:prstGeom>
            </p:spPr>
          </p:pic>
        </mc:Fallback>
      </mc:AlternateContent>
    </p:spTree>
    <p:extLst>
      <p:ext uri="{BB962C8B-B14F-4D97-AF65-F5344CB8AC3E}">
        <p14:creationId xmlns:p14="http://schemas.microsoft.com/office/powerpoint/2010/main" val="42368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fade">
                                      <p:cBhvr>
                                        <p:cTn id="25" dur="500"/>
                                        <p:tgtEl>
                                          <p:spTgt spid="3">
                                            <p:txEl>
                                              <p:pRg st="12" end="1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500"/>
                                        <p:tgtEl>
                                          <p:spTgt spid="3">
                                            <p:txEl>
                                              <p:pRg st="13" end="1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animEffect transition="in" filter="fade">
                                      <p:cBhvr>
                                        <p:cTn id="3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02036"/>
            <a:ext cx="11866179" cy="8340745"/>
          </a:xfrm>
          <a:prstGeom prst="rect">
            <a:avLst/>
          </a:prstGeom>
        </p:spPr>
        <p:txBody>
          <a:bodyPr wrap="square">
            <a:spAutoFit/>
          </a:bodyPr>
          <a:lstStyle/>
          <a:p>
            <a:r>
              <a:rPr lang="en-US" sz="2400" dirty="0" smtClean="0">
                <a:latin typeface="+mj-lt"/>
              </a:rPr>
              <a:t>In </a:t>
            </a:r>
            <a:r>
              <a:rPr lang="en-US" sz="2400" dirty="0">
                <a:latin typeface="+mj-lt"/>
              </a:rPr>
              <a:t>a short time, the Babylonians would exact God’s punishment on those who perpetrated this heinous </a:t>
            </a:r>
            <a:r>
              <a:rPr lang="en-US" sz="2400" dirty="0" smtClean="0">
                <a:latin typeface="+mj-lt"/>
              </a:rPr>
              <a:t>act of infanticide –</a:t>
            </a:r>
          </a:p>
          <a:p>
            <a:endParaRPr lang="en-US" sz="800" i="1" dirty="0" smtClean="0">
              <a:latin typeface="+mj-lt"/>
            </a:endParaRPr>
          </a:p>
          <a:p>
            <a:r>
              <a:rPr lang="en-US" sz="2400" i="1" dirty="0" smtClean="0">
                <a:latin typeface="+mj-lt"/>
              </a:rPr>
              <a:t>“… </a:t>
            </a:r>
            <a:r>
              <a:rPr lang="en-US" sz="2400" i="1" dirty="0">
                <a:latin typeface="+mj-lt"/>
              </a:rPr>
              <a:t>and there were they justly punished for the blood </a:t>
            </a:r>
            <a:endParaRPr lang="en-US" sz="2400" i="1" dirty="0" smtClean="0">
              <a:latin typeface="+mj-lt"/>
            </a:endParaRPr>
          </a:p>
          <a:p>
            <a:r>
              <a:rPr lang="en-US" sz="2400" i="1" dirty="0" smtClean="0">
                <a:latin typeface="+mj-lt"/>
              </a:rPr>
              <a:t>of the </a:t>
            </a:r>
            <a:r>
              <a:rPr lang="en-US" sz="2400" i="1" dirty="0">
                <a:latin typeface="+mj-lt"/>
              </a:rPr>
              <a:t>tortured children burned alive in sacrifice to </a:t>
            </a:r>
            <a:endParaRPr lang="en-US" sz="2400" i="1" dirty="0" smtClean="0">
              <a:latin typeface="+mj-lt"/>
            </a:endParaRPr>
          </a:p>
          <a:p>
            <a:r>
              <a:rPr lang="en-US" sz="2400" i="1" dirty="0" smtClean="0">
                <a:latin typeface="+mj-lt"/>
              </a:rPr>
              <a:t>Molech</a:t>
            </a:r>
            <a:r>
              <a:rPr lang="en-US" sz="2400" i="1" dirty="0">
                <a:latin typeface="+mj-lt"/>
              </a:rPr>
              <a:t>.  Such cruelty to children never contemplated </a:t>
            </a:r>
            <a:endParaRPr lang="en-US" sz="2400" i="1" dirty="0" smtClean="0">
              <a:latin typeface="+mj-lt"/>
            </a:endParaRPr>
          </a:p>
          <a:p>
            <a:r>
              <a:rPr lang="en-US" sz="2400" i="1" dirty="0" smtClean="0">
                <a:latin typeface="+mj-lt"/>
              </a:rPr>
              <a:t>by </a:t>
            </a:r>
            <a:r>
              <a:rPr lang="en-US" sz="2400" i="1" dirty="0">
                <a:latin typeface="+mj-lt"/>
              </a:rPr>
              <a:t>the loving heart of God” </a:t>
            </a:r>
          </a:p>
          <a:p>
            <a:r>
              <a:rPr lang="en-US" sz="2400" dirty="0">
                <a:latin typeface="+mj-lt"/>
              </a:rPr>
              <a:t>(Williams Bible Commentary, p. 542</a:t>
            </a:r>
            <a:r>
              <a:rPr lang="en-US" sz="2400" dirty="0" smtClean="0">
                <a:latin typeface="+mj-lt"/>
              </a:rPr>
              <a:t>).</a:t>
            </a:r>
          </a:p>
          <a:p>
            <a:endParaRPr lang="en-US" sz="800" dirty="0" smtClean="0">
              <a:latin typeface="+mj-lt"/>
            </a:endParaRPr>
          </a:p>
          <a:p>
            <a:r>
              <a:rPr lang="en-US" sz="2400" dirty="0" smtClean="0">
                <a:latin typeface="+mj-lt"/>
              </a:rPr>
              <a:t>“</a:t>
            </a:r>
            <a:r>
              <a:rPr lang="en-US" sz="2400" dirty="0">
                <a:latin typeface="+mj-lt"/>
              </a:rPr>
              <a:t>Thus will I do unto this place, saith the LORD, and to </a:t>
            </a:r>
            <a:endParaRPr lang="en-US" sz="2400" dirty="0" smtClean="0">
              <a:latin typeface="+mj-lt"/>
            </a:endParaRPr>
          </a:p>
          <a:p>
            <a:r>
              <a:rPr lang="en-US" sz="2400" dirty="0" smtClean="0">
                <a:latin typeface="+mj-lt"/>
              </a:rPr>
              <a:t>the </a:t>
            </a:r>
            <a:r>
              <a:rPr lang="en-US" sz="2400" dirty="0">
                <a:latin typeface="+mj-lt"/>
              </a:rPr>
              <a:t>inhabitants thereof, and even make this city as </a:t>
            </a:r>
            <a:endParaRPr lang="en-US" sz="2400" dirty="0" smtClean="0">
              <a:latin typeface="+mj-lt"/>
            </a:endParaRPr>
          </a:p>
          <a:p>
            <a:r>
              <a:rPr lang="en-US" sz="2400" b="1" dirty="0" smtClean="0">
                <a:latin typeface="+mj-lt"/>
              </a:rPr>
              <a:t>Tophet</a:t>
            </a:r>
            <a:r>
              <a:rPr lang="en-US" sz="2400" dirty="0">
                <a:latin typeface="+mj-lt"/>
              </a:rPr>
              <a:t>” (19:12).</a:t>
            </a:r>
          </a:p>
          <a:p>
            <a:r>
              <a:rPr lang="en-US" sz="2400" dirty="0">
                <a:latin typeface="+mj-lt"/>
              </a:rPr>
              <a:t>What is Tophet?  </a:t>
            </a:r>
            <a:endParaRPr lang="en-US" sz="2400" dirty="0" smtClean="0">
              <a:latin typeface="+mj-lt"/>
            </a:endParaRPr>
          </a:p>
          <a:p>
            <a:endParaRPr lang="en-US" sz="800" dirty="0" smtClean="0">
              <a:latin typeface="+mj-lt"/>
            </a:endParaRPr>
          </a:p>
          <a:p>
            <a:r>
              <a:rPr lang="en-US" sz="2400" dirty="0" smtClean="0">
                <a:latin typeface="+mj-lt"/>
              </a:rPr>
              <a:t>Williams Commentary </a:t>
            </a:r>
            <a:r>
              <a:rPr lang="en-US" sz="2400" dirty="0">
                <a:latin typeface="+mj-lt"/>
              </a:rPr>
              <a:t>–</a:t>
            </a:r>
          </a:p>
          <a:p>
            <a:endParaRPr lang="en-US" sz="800" dirty="0">
              <a:latin typeface="+mj-lt"/>
            </a:endParaRPr>
          </a:p>
          <a:p>
            <a:r>
              <a:rPr lang="en-US" sz="2400" i="1" dirty="0">
                <a:latin typeface="+mj-lt"/>
              </a:rPr>
              <a:t>“Tophet, so-called from Toph, a drum, which was </a:t>
            </a:r>
            <a:endParaRPr lang="en-US" sz="2400" i="1" dirty="0" smtClean="0">
              <a:latin typeface="+mj-lt"/>
            </a:endParaRPr>
          </a:p>
          <a:p>
            <a:r>
              <a:rPr lang="en-US" sz="2400" i="1" dirty="0" smtClean="0">
                <a:latin typeface="+mj-lt"/>
              </a:rPr>
              <a:t>beaten </a:t>
            </a:r>
            <a:r>
              <a:rPr lang="en-US" sz="2400" i="1" u="sng" dirty="0">
                <a:latin typeface="+mj-lt"/>
              </a:rPr>
              <a:t>to drown the agonizing cries of the burning </a:t>
            </a:r>
            <a:endParaRPr lang="en-US" sz="2400" i="1" u="sng" dirty="0" smtClean="0">
              <a:latin typeface="+mj-lt"/>
            </a:endParaRPr>
          </a:p>
          <a:p>
            <a:r>
              <a:rPr lang="en-US" sz="2400" i="1" u="sng" dirty="0" smtClean="0">
                <a:latin typeface="+mj-lt"/>
              </a:rPr>
              <a:t>children</a:t>
            </a:r>
            <a:r>
              <a:rPr lang="en-US" sz="2400" i="1" dirty="0">
                <a:latin typeface="+mj-lt"/>
              </a:rPr>
              <a:t>.  They were innocent, but their murderers </a:t>
            </a:r>
            <a:endParaRPr lang="en-US" sz="2400" i="1" dirty="0" smtClean="0">
              <a:latin typeface="+mj-lt"/>
            </a:endParaRPr>
          </a:p>
          <a:p>
            <a:r>
              <a:rPr lang="en-US" sz="2400" i="1" dirty="0" smtClean="0">
                <a:latin typeface="+mj-lt"/>
              </a:rPr>
              <a:t>were </a:t>
            </a:r>
            <a:r>
              <a:rPr lang="en-US" sz="2400" i="1" dirty="0">
                <a:latin typeface="+mj-lt"/>
              </a:rPr>
              <a:t>guilty, and therefore, judged</a:t>
            </a:r>
            <a:r>
              <a:rPr lang="en-US" sz="2400" i="1" dirty="0" smtClean="0">
                <a:latin typeface="+mj-lt"/>
              </a:rPr>
              <a:t>” </a:t>
            </a:r>
            <a:r>
              <a:rPr lang="en-US" sz="2400" dirty="0" smtClean="0">
                <a:latin typeface="+mj-lt"/>
              </a:rPr>
              <a:t>(</a:t>
            </a:r>
            <a:r>
              <a:rPr lang="en-US" sz="2400" dirty="0">
                <a:latin typeface="+mj-lt"/>
              </a:rPr>
              <a:t>Ibid, p. 542).</a:t>
            </a:r>
          </a:p>
          <a:p>
            <a:endParaRPr lang="en-US" sz="2400" dirty="0">
              <a:latin typeface="+mj-lt"/>
            </a:endParaRPr>
          </a:p>
          <a:p>
            <a:endParaRPr lang="en-US" sz="2400" dirty="0" smtClean="0">
              <a:latin typeface="+mj-lt"/>
            </a:endParaRPr>
          </a:p>
          <a:p>
            <a:endParaRPr lang="en-US" sz="800" dirty="0" smtClean="0">
              <a:latin typeface="+mj-lt"/>
            </a:endParaRPr>
          </a:p>
          <a:p>
            <a:endParaRPr lang="en-US" sz="2400" dirty="0">
              <a:latin typeface="+mj-lt"/>
            </a:endParaRPr>
          </a:p>
          <a:p>
            <a:r>
              <a:rPr lang="en-US" sz="2400" dirty="0" smtClean="0">
                <a:latin typeface="+mj-lt"/>
              </a:rPr>
              <a:t>    </a:t>
            </a:r>
            <a:endParaRPr lang="en-US" sz="2400" dirty="0">
              <a:latin typeface="+mj-lt"/>
            </a:endParaRPr>
          </a:p>
        </p:txBody>
      </p:sp>
      <p:pic>
        <p:nvPicPr>
          <p:cNvPr id="5" name="Picture 4" descr="UFO visits sacred places Dome of the Rock - Temple mou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4" y="1169550"/>
            <a:ext cx="5286375" cy="5688449"/>
          </a:xfrm>
          <a:prstGeom prst="rect">
            <a:avLst/>
          </a:prstGeom>
        </p:spPr>
      </p:pic>
    </p:spTree>
    <p:extLst>
      <p:ext uri="{BB962C8B-B14F-4D97-AF65-F5344CB8AC3E}">
        <p14:creationId xmlns:p14="http://schemas.microsoft.com/office/powerpoint/2010/main" val="24742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500"/>
                                        <p:tgtEl>
                                          <p:spTgt spid="2">
                                            <p:txEl>
                                              <p:pRg st="13" end="1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animEffect transition="in" filter="fade">
                                      <p:cBhvr>
                                        <p:cTn id="45" dur="500"/>
                                        <p:tgtEl>
                                          <p:spTgt spid="2">
                                            <p:txEl>
                                              <p:pRg st="15" end="1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6" end="16"/>
                                            </p:txEl>
                                          </p:spTgt>
                                        </p:tgtEl>
                                        <p:attrNameLst>
                                          <p:attrName>style.visibility</p:attrName>
                                        </p:attrNameLst>
                                      </p:cBhvr>
                                      <p:to>
                                        <p:strVal val="visible"/>
                                      </p:to>
                                    </p:set>
                                    <p:animEffect transition="in" filter="fade">
                                      <p:cBhvr>
                                        <p:cTn id="48" dur="500"/>
                                        <p:tgtEl>
                                          <p:spTgt spid="2">
                                            <p:txEl>
                                              <p:pRg st="16" end="1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7" end="17"/>
                                            </p:txEl>
                                          </p:spTgt>
                                        </p:tgtEl>
                                        <p:attrNameLst>
                                          <p:attrName>style.visibility</p:attrName>
                                        </p:attrNameLst>
                                      </p:cBhvr>
                                      <p:to>
                                        <p:strVal val="visible"/>
                                      </p:to>
                                    </p:set>
                                    <p:animEffect transition="in" filter="fade">
                                      <p:cBhvr>
                                        <p:cTn id="51" dur="500"/>
                                        <p:tgtEl>
                                          <p:spTgt spid="2">
                                            <p:txEl>
                                              <p:pRg st="17" end="1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8" end="18"/>
                                            </p:txEl>
                                          </p:spTgt>
                                        </p:tgtEl>
                                        <p:attrNameLst>
                                          <p:attrName>style.visibility</p:attrName>
                                        </p:attrNameLst>
                                      </p:cBhvr>
                                      <p:to>
                                        <p:strVal val="visible"/>
                                      </p:to>
                                    </p:set>
                                    <p:animEffect transition="in" filter="fade">
                                      <p:cBhvr>
                                        <p:cTn id="54"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753224" cy="6247864"/>
          </a:xfrm>
          <a:prstGeom prst="rect">
            <a:avLst/>
          </a:prstGeom>
          <a:noFill/>
        </p:spPr>
        <p:txBody>
          <a:bodyPr wrap="square" rtlCol="0">
            <a:spAutoFit/>
          </a:bodyPr>
          <a:lstStyle/>
          <a:p>
            <a:r>
              <a:rPr lang="en-US" sz="2400" dirty="0" smtClean="0">
                <a:latin typeface="+mj-lt"/>
              </a:rPr>
              <a:t>The reaction of Jeremiah’s indictment?</a:t>
            </a:r>
          </a:p>
          <a:p>
            <a:endParaRPr lang="en-US" sz="800" dirty="0" smtClean="0">
              <a:latin typeface="+mj-lt"/>
            </a:endParaRPr>
          </a:p>
          <a:p>
            <a:r>
              <a:rPr lang="en-US" sz="2400" dirty="0" smtClean="0">
                <a:latin typeface="+mj-lt"/>
              </a:rPr>
              <a:t>“Now Pashur</a:t>
            </a:r>
            <a:r>
              <a:rPr lang="en-US" sz="2400" dirty="0">
                <a:latin typeface="+mj-lt"/>
              </a:rPr>
              <a:t> </a:t>
            </a:r>
            <a:r>
              <a:rPr lang="en-US" sz="2400" dirty="0" smtClean="0">
                <a:latin typeface="+mj-lt"/>
              </a:rPr>
              <a:t>[head of temple security]… heard that Jeremiah prophesied these things.  Then Pashur smote Jeremiah the prophet, and put him in the stocks…” (20:1,2).</a:t>
            </a:r>
          </a:p>
          <a:p>
            <a:r>
              <a:rPr lang="en-US" sz="2400" dirty="0" smtClean="0">
                <a:latin typeface="+mj-lt"/>
              </a:rPr>
              <a:t>Jeremiah was arrested, flogged and shackled.  He was released the next day, but not before pronouncing judgment on the officer who would watch in terror all the things of which Jeremiah had spoken  –</a:t>
            </a:r>
          </a:p>
          <a:p>
            <a:endParaRPr lang="en-US" sz="800" dirty="0" smtClean="0">
              <a:latin typeface="+mj-lt"/>
            </a:endParaRPr>
          </a:p>
          <a:p>
            <a:r>
              <a:rPr lang="en-US" sz="2400" dirty="0" smtClean="0">
                <a:latin typeface="+mj-lt"/>
              </a:rPr>
              <a:t>“… I will make thee a terror to thyself, and to all thy friends: and they shall fall by the sword of their enemies… </a:t>
            </a:r>
            <a:r>
              <a:rPr lang="en-US" sz="2400" b="1" dirty="0" smtClean="0">
                <a:latin typeface="+mj-lt"/>
              </a:rPr>
              <a:t>I will give all Judah into the hand of the king of Babylon, and he shall carry them captive into Babylon</a:t>
            </a:r>
            <a:r>
              <a:rPr lang="en-US" sz="2400" dirty="0" smtClean="0">
                <a:latin typeface="+mj-lt"/>
              </a:rPr>
              <a:t>…” (20:4).</a:t>
            </a:r>
          </a:p>
          <a:p>
            <a:r>
              <a:rPr lang="en-US" sz="2400" dirty="0" smtClean="0">
                <a:latin typeface="+mj-lt"/>
              </a:rPr>
              <a:t>Pashur, and all those like him, would either die during the invasion or be carried into Babylonian captivity.   </a:t>
            </a:r>
            <a:endParaRPr lang="en-US" sz="2400" dirty="0">
              <a:latin typeface="+mj-lt"/>
            </a:endParaRPr>
          </a:p>
        </p:txBody>
      </p:sp>
      <p:pic>
        <p:nvPicPr>
          <p:cNvPr id="3" name="Picture 2" descr="File:Book of &lt;strong&gt;Jeremiah&lt;/strong&gt; Chapter 37-2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3224" y="-1"/>
            <a:ext cx="5438775" cy="6247865"/>
          </a:xfrm>
          <a:prstGeom prst="rect">
            <a:avLst/>
          </a:prstGeom>
        </p:spPr>
      </p:pic>
    </p:spTree>
    <p:extLst>
      <p:ext uri="{BB962C8B-B14F-4D97-AF65-F5344CB8AC3E}">
        <p14:creationId xmlns:p14="http://schemas.microsoft.com/office/powerpoint/2010/main" val="243526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538"/>
            <a:ext cx="6096000" cy="461665"/>
          </a:xfrm>
          <a:prstGeom prst="rect">
            <a:avLst/>
          </a:prstGeom>
        </p:spPr>
        <p:txBody>
          <a:bodyPr>
            <a:spAutoFit/>
          </a:bodyPr>
          <a:lstStyle/>
          <a:p>
            <a:r>
              <a:rPr lang="en-US" sz="2400" dirty="0" smtClean="0">
                <a:latin typeface="+mj-lt"/>
              </a:rPr>
              <a:t>    </a:t>
            </a:r>
            <a:endParaRPr lang="en-US" sz="2400" dirty="0">
              <a:latin typeface="+mj-lt"/>
            </a:endParaRPr>
          </a:p>
        </p:txBody>
      </p:sp>
      <p:sp>
        <p:nvSpPr>
          <p:cNvPr id="3" name="TextBox 2"/>
          <p:cNvSpPr txBox="1"/>
          <p:nvPr/>
        </p:nvSpPr>
        <p:spPr>
          <a:xfrm>
            <a:off x="0" y="0"/>
            <a:ext cx="7219950" cy="6494085"/>
          </a:xfrm>
          <a:prstGeom prst="rect">
            <a:avLst/>
          </a:prstGeom>
          <a:noFill/>
        </p:spPr>
        <p:txBody>
          <a:bodyPr wrap="square" rtlCol="0">
            <a:spAutoFit/>
          </a:bodyPr>
          <a:lstStyle/>
          <a:p>
            <a:r>
              <a:rPr lang="en-US" sz="2400" dirty="0" smtClean="0">
                <a:latin typeface="+mj-lt"/>
              </a:rPr>
              <a:t>After denouncing a series of evil kings (Ch. 21,22) who had ruled Judah, Jeremiah spoke of a righteous King –</a:t>
            </a:r>
          </a:p>
          <a:p>
            <a:endParaRPr lang="en-US" sz="800" dirty="0" smtClean="0">
              <a:latin typeface="+mj-lt"/>
            </a:endParaRPr>
          </a:p>
          <a:p>
            <a:r>
              <a:rPr lang="en-US" sz="2400" dirty="0" smtClean="0">
                <a:latin typeface="+mj-lt"/>
              </a:rPr>
              <a:t>“Behold, the days come, saith the LORD, that I will raise unto David </a:t>
            </a:r>
            <a:r>
              <a:rPr lang="en-US" sz="2400" b="1" dirty="0" smtClean="0">
                <a:latin typeface="+mj-lt"/>
              </a:rPr>
              <a:t>a righteous Branch</a:t>
            </a:r>
            <a:r>
              <a:rPr lang="en-US" sz="2400" dirty="0" smtClean="0">
                <a:latin typeface="+mj-lt"/>
              </a:rPr>
              <a:t>, and a </a:t>
            </a:r>
            <a:r>
              <a:rPr lang="en-US" sz="2400" b="1" dirty="0" smtClean="0">
                <a:latin typeface="+mj-lt"/>
              </a:rPr>
              <a:t>King shall reign </a:t>
            </a:r>
            <a:r>
              <a:rPr lang="en-US" sz="2400" dirty="0" smtClean="0">
                <a:latin typeface="+mj-lt"/>
              </a:rPr>
              <a:t>and </a:t>
            </a:r>
            <a:r>
              <a:rPr lang="en-US" sz="2400" b="1" dirty="0" smtClean="0">
                <a:latin typeface="+mj-lt"/>
              </a:rPr>
              <a:t>prosper</a:t>
            </a:r>
            <a:r>
              <a:rPr lang="en-US" sz="2400" dirty="0" smtClean="0">
                <a:latin typeface="+mj-lt"/>
              </a:rPr>
              <a:t>, and </a:t>
            </a:r>
            <a:r>
              <a:rPr lang="en-US" sz="2400" b="1" dirty="0" smtClean="0">
                <a:latin typeface="+mj-lt"/>
              </a:rPr>
              <a:t>execute judgment </a:t>
            </a:r>
            <a:r>
              <a:rPr lang="en-US" sz="2400" dirty="0" smtClean="0">
                <a:latin typeface="+mj-lt"/>
              </a:rPr>
              <a:t>and </a:t>
            </a:r>
            <a:r>
              <a:rPr lang="en-US" sz="2400" b="1" dirty="0" smtClean="0">
                <a:latin typeface="+mj-lt"/>
              </a:rPr>
              <a:t>justice in the earth</a:t>
            </a:r>
            <a:r>
              <a:rPr lang="en-US" sz="2400" dirty="0" smtClean="0">
                <a:latin typeface="+mj-lt"/>
              </a:rPr>
              <a:t>.  In his days Judah shall be saved, and Israel shall dwell safely: and this is his name whereby he shall be called, </a:t>
            </a:r>
            <a:r>
              <a:rPr lang="en-US" sz="2400" b="1" dirty="0" smtClean="0">
                <a:latin typeface="+mj-lt"/>
              </a:rPr>
              <a:t>THE LORD OUR RIGHTEOUSNESS</a:t>
            </a:r>
            <a:r>
              <a:rPr lang="en-US" sz="2400" dirty="0" smtClean="0">
                <a:latin typeface="+mj-lt"/>
              </a:rPr>
              <a:t>” (Jer. 23:5,6).</a:t>
            </a:r>
          </a:p>
          <a:p>
            <a:r>
              <a:rPr lang="en-US" sz="2400" dirty="0" smtClean="0">
                <a:latin typeface="+mj-lt"/>
              </a:rPr>
              <a:t>God had promised Israel through the Davidic Covenant (2Sam. 7:16), that a king would sit on the throne in Jerusalem, but that promise came to an end as David’s branch was ‘cut off’ as the last king of Judah was carried into captivity by the Babylonians.</a:t>
            </a:r>
            <a:r>
              <a:rPr lang="en-US" sz="2400" dirty="0">
                <a:latin typeface="+mj-lt"/>
              </a:rPr>
              <a:t> </a:t>
            </a:r>
            <a:r>
              <a:rPr lang="en-US" sz="2400" dirty="0" smtClean="0">
                <a:latin typeface="+mj-lt"/>
              </a:rPr>
              <a:t> So what did God do?</a:t>
            </a:r>
          </a:p>
          <a:p>
            <a:r>
              <a:rPr lang="en-US" sz="2400" dirty="0" smtClean="0">
                <a:latin typeface="+mj-lt"/>
              </a:rPr>
              <a:t>God would fulfil His promise through a </a:t>
            </a:r>
            <a:r>
              <a:rPr lang="en-US" sz="2400" b="1" dirty="0" smtClean="0">
                <a:latin typeface="+mj-lt"/>
              </a:rPr>
              <a:t>righteous Branch</a:t>
            </a:r>
            <a:r>
              <a:rPr lang="en-US" sz="2400" dirty="0" smtClean="0">
                <a:latin typeface="+mj-lt"/>
              </a:rPr>
              <a:t>.</a:t>
            </a:r>
          </a:p>
          <a:p>
            <a:r>
              <a:rPr lang="en-US" sz="2400" dirty="0" smtClean="0">
                <a:latin typeface="+mj-lt"/>
              </a:rPr>
              <a:t>In the future, there would be another KING to come—</a:t>
            </a:r>
          </a:p>
          <a:p>
            <a:r>
              <a:rPr lang="en-US" sz="2400" b="1" u="sng" dirty="0">
                <a:latin typeface="+mj-lt"/>
              </a:rPr>
              <a:t>T</a:t>
            </a:r>
            <a:r>
              <a:rPr lang="en-US" sz="2400" b="1" u="sng" dirty="0" smtClean="0">
                <a:latin typeface="+mj-lt"/>
              </a:rPr>
              <a:t>he Lord Jesus Christ</a:t>
            </a:r>
            <a:r>
              <a:rPr lang="en-US" sz="2400" b="1" u="sng" dirty="0">
                <a:latin typeface="+mj-lt"/>
              </a:rPr>
              <a:t> </a:t>
            </a:r>
            <a:r>
              <a:rPr lang="en-US" sz="2400" b="1" u="sng" dirty="0" smtClean="0">
                <a:latin typeface="+mj-lt"/>
              </a:rPr>
              <a:t>and of His reign and His kingdom there would be no end</a:t>
            </a:r>
            <a:r>
              <a:rPr lang="en-US" sz="2400" dirty="0" smtClean="0">
                <a:latin typeface="+mj-lt"/>
              </a:rPr>
              <a:t>. </a:t>
            </a:r>
            <a:endParaRPr lang="en-US" sz="2400" dirty="0">
              <a:latin typeface="+mj-lt"/>
            </a:endParaRPr>
          </a:p>
        </p:txBody>
      </p:sp>
      <p:pic>
        <p:nvPicPr>
          <p:cNvPr id="5" name="Picture 4"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508040" y="518040"/>
              <a:ext cx="1493640" cy="6332760"/>
            </p14:xfrm>
          </p:contentPart>
        </mc:Choice>
        <mc:Fallback xmlns="">
          <p:pic>
            <p:nvPicPr>
              <p:cNvPr id="4" name="Ink 3"/>
              <p:cNvPicPr/>
              <p:nvPr/>
            </p:nvPicPr>
            <p:blipFill>
              <a:blip r:embed="rId4"/>
              <a:stretch>
                <a:fillRect/>
              </a:stretch>
            </p:blipFill>
            <p:spPr>
              <a:xfrm>
                <a:off x="10498680" y="508680"/>
                <a:ext cx="1512360" cy="6351480"/>
              </a:xfrm>
              <a:prstGeom prst="rect">
                <a:avLst/>
              </a:prstGeom>
            </p:spPr>
          </p:pic>
        </mc:Fallback>
      </mc:AlternateContent>
      <p:pic>
        <p:nvPicPr>
          <p:cNvPr id="10" name="Picture 9" descr="OMG Dear Tolkien…were Men supposed to be immortal? | Quenya10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4786" y="0"/>
            <a:ext cx="5007213" cy="6858002"/>
          </a:xfrm>
          <a:prstGeom prst="rect">
            <a:avLst/>
          </a:prstGeom>
        </p:spPr>
      </p:pic>
    </p:spTree>
    <p:extLst>
      <p:ext uri="{BB962C8B-B14F-4D97-AF65-F5344CB8AC3E}">
        <p14:creationId xmlns:p14="http://schemas.microsoft.com/office/powerpoint/2010/main" val="44039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
            <a:ext cx="7199587" cy="6863417"/>
          </a:xfrm>
          <a:prstGeom prst="rect">
            <a:avLst/>
          </a:prstGeom>
          <a:noFill/>
        </p:spPr>
        <p:txBody>
          <a:bodyPr wrap="square" rtlCol="0">
            <a:spAutoFit/>
          </a:bodyPr>
          <a:lstStyle/>
          <a:p>
            <a:r>
              <a:rPr lang="en-US" sz="2400" b="1" dirty="0" smtClean="0">
                <a:latin typeface="+mj-lt"/>
              </a:rPr>
              <a:t>JEREMIAH’S VERSION</a:t>
            </a:r>
          </a:p>
          <a:p>
            <a:r>
              <a:rPr lang="en-US" sz="2400" dirty="0" smtClean="0">
                <a:latin typeface="+mj-lt"/>
              </a:rPr>
              <a:t>“The Word that came to Jeremiah concerning all the people of Judah in the [4</a:t>
            </a:r>
            <a:r>
              <a:rPr lang="en-US" sz="2400" baseline="30000" dirty="0" smtClean="0">
                <a:latin typeface="+mj-lt"/>
              </a:rPr>
              <a:t>th</a:t>
            </a:r>
            <a:r>
              <a:rPr lang="en-US" sz="2400" dirty="0" smtClean="0">
                <a:latin typeface="+mj-lt"/>
              </a:rPr>
              <a:t>] year of Jehoikim the son </a:t>
            </a:r>
          </a:p>
          <a:p>
            <a:r>
              <a:rPr lang="en-US" sz="2400" dirty="0" smtClean="0">
                <a:latin typeface="+mj-lt"/>
              </a:rPr>
              <a:t>of Josiah king of Judah, that was the first year of Nebuchadnezzar king of Babylon” (Jer. 25:1).</a:t>
            </a:r>
          </a:p>
          <a:p>
            <a:r>
              <a:rPr lang="en-US" sz="2400" dirty="0" smtClean="0">
                <a:latin typeface="+mj-lt"/>
              </a:rPr>
              <a:t>Now in Jeremiah’s 23</a:t>
            </a:r>
            <a:r>
              <a:rPr lang="en-US" sz="2400" baseline="30000" dirty="0" smtClean="0">
                <a:latin typeface="+mj-lt"/>
              </a:rPr>
              <a:t>rd</a:t>
            </a:r>
            <a:r>
              <a:rPr lang="en-US" sz="2400" dirty="0" smtClean="0">
                <a:latin typeface="+mj-lt"/>
              </a:rPr>
              <a:t> year of ministry (25:3), Jehoikim was the king of Judah and Nebuchadnezzar the king of Babylon, the year 607 B.C. [Ussher].   God would use the Babylonian king to carry out His judgment on the southern kingdom –</a:t>
            </a:r>
          </a:p>
          <a:p>
            <a:endParaRPr lang="en-US" sz="800" dirty="0" smtClean="0">
              <a:latin typeface="+mj-lt"/>
            </a:endParaRPr>
          </a:p>
          <a:p>
            <a:r>
              <a:rPr lang="en-US" sz="2400" dirty="0" smtClean="0">
                <a:latin typeface="+mj-lt"/>
              </a:rPr>
              <a:t>“Behold, I will send and take all the families of the north, saith the LORD, and Nebuchadnezzar the king of Babylon, my servant, and will bring them against this land… and will utterly destroy them… And this whole land shall be a desolation… and these nations shall serve the king of Babylon [70] years” (Jer. 25:9-11).</a:t>
            </a:r>
          </a:p>
          <a:p>
            <a:r>
              <a:rPr lang="en-US" sz="2400" dirty="0" smtClean="0">
                <a:latin typeface="+mj-lt"/>
              </a:rPr>
              <a:t>God’s hammer was about to fall on Judah, but, 70 years?</a:t>
            </a:r>
          </a:p>
          <a:p>
            <a:r>
              <a:rPr lang="en-US" sz="2400" dirty="0" smtClean="0">
                <a:latin typeface="+mj-lt"/>
              </a:rPr>
              <a:t> </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370880" y="6134040"/>
              <a:ext cx="670680" cy="312840"/>
            </p14:xfrm>
          </p:contentPart>
        </mc:Choice>
        <mc:Fallback xmlns="">
          <p:pic>
            <p:nvPicPr>
              <p:cNvPr id="4" name="Ink 3"/>
              <p:cNvPicPr/>
              <p:nvPr/>
            </p:nvPicPr>
            <p:blipFill>
              <a:blip r:embed="rId4"/>
              <a:stretch>
                <a:fillRect/>
              </a:stretch>
            </p:blipFill>
            <p:spPr>
              <a:xfrm>
                <a:off x="10361520" y="6124680"/>
                <a:ext cx="689400" cy="331560"/>
              </a:xfrm>
              <a:prstGeom prst="rect">
                <a:avLst/>
              </a:prstGeom>
            </p:spPr>
          </p:pic>
        </mc:Fallback>
      </mc:AlternateContent>
    </p:spTree>
    <p:extLst>
      <p:ext uri="{BB962C8B-B14F-4D97-AF65-F5344CB8AC3E}">
        <p14:creationId xmlns:p14="http://schemas.microsoft.com/office/powerpoint/2010/main" val="270541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115504" cy="6124754"/>
          </a:xfrm>
          <a:prstGeom prst="rect">
            <a:avLst/>
          </a:prstGeom>
          <a:noFill/>
        </p:spPr>
        <p:txBody>
          <a:bodyPr wrap="square" rtlCol="0">
            <a:spAutoFit/>
          </a:bodyPr>
          <a:lstStyle/>
          <a:p>
            <a:r>
              <a:rPr lang="en-US" sz="2400" dirty="0" smtClean="0">
                <a:latin typeface="+mj-lt"/>
              </a:rPr>
              <a:t>“And I will bring the land into desolation: and your enemies which dwell therein shall be astonished at it.  And I will scatter you among the heathen, and will draw out a sword after you: and your land shall be desolate, and your cities waste.  </a:t>
            </a:r>
            <a:r>
              <a:rPr lang="en-US" sz="2400" b="1" dirty="0" smtClean="0">
                <a:latin typeface="+mj-lt"/>
              </a:rPr>
              <a:t>Then</a:t>
            </a:r>
            <a:r>
              <a:rPr lang="en-US" sz="2400" dirty="0" smtClean="0">
                <a:latin typeface="+mj-lt"/>
              </a:rPr>
              <a:t> </a:t>
            </a:r>
            <a:r>
              <a:rPr lang="en-US" sz="2400" b="1" dirty="0" smtClean="0">
                <a:latin typeface="+mj-lt"/>
              </a:rPr>
              <a:t>shall the land enjoy her Sabbaths, as long as it lieth desolate… even then shall the land rest, and enjoy her Sabbaths</a:t>
            </a:r>
            <a:r>
              <a:rPr lang="en-US" sz="2400" dirty="0" smtClean="0">
                <a:latin typeface="+mj-lt"/>
              </a:rPr>
              <a:t>… Because it did not rest in your Sabbaths, when ye dwelt upon it” </a:t>
            </a:r>
            <a:endParaRPr lang="en-US" sz="2400" dirty="0">
              <a:latin typeface="+mj-lt"/>
            </a:endParaRPr>
          </a:p>
          <a:p>
            <a:r>
              <a:rPr lang="en-US" sz="2400" dirty="0" smtClean="0">
                <a:latin typeface="+mj-lt"/>
              </a:rPr>
              <a:t>(Lev. 26:32-35).</a:t>
            </a:r>
          </a:p>
          <a:p>
            <a:r>
              <a:rPr lang="en-US" sz="2400" dirty="0" smtClean="0">
                <a:latin typeface="+mj-lt"/>
              </a:rPr>
              <a:t>Under the Law of Moses, the land was to remain uncultivated [fallow] every 7</a:t>
            </a:r>
            <a:r>
              <a:rPr lang="en-US" sz="2400" baseline="30000" dirty="0" smtClean="0">
                <a:latin typeface="+mj-lt"/>
              </a:rPr>
              <a:t>th</a:t>
            </a:r>
            <a:r>
              <a:rPr lang="en-US" sz="2400" dirty="0" smtClean="0">
                <a:latin typeface="+mj-lt"/>
              </a:rPr>
              <a:t> year (Lev. 25:3-5), which was a Sabbath’s rest for the land, but Israel did not heed this admonition.  </a:t>
            </a:r>
            <a:r>
              <a:rPr lang="en-US" sz="2400" dirty="0">
                <a:latin typeface="+mj-lt"/>
              </a:rPr>
              <a:t>P</a:t>
            </a:r>
            <a:r>
              <a:rPr lang="en-US" sz="2400" dirty="0" smtClean="0">
                <a:latin typeface="+mj-lt"/>
              </a:rPr>
              <a:t>art of Israel’s upcoming punishment was to have the land to rest for all the previous years this law had not been observed, i.e. 70-years. </a:t>
            </a:r>
          </a:p>
          <a:p>
            <a:endParaRPr lang="en-US" sz="800" dirty="0" smtClean="0">
              <a:latin typeface="+mj-lt"/>
            </a:endParaRPr>
          </a:p>
          <a:p>
            <a:r>
              <a:rPr lang="en-US" sz="2400" dirty="0" smtClean="0">
                <a:latin typeface="+mj-lt"/>
              </a:rPr>
              <a:t>Eventually, God’s laws are always carried out.    </a:t>
            </a:r>
            <a:endParaRPr lang="en-US" sz="2400" dirty="0">
              <a:latin typeface="+mj-lt"/>
            </a:endParaRPr>
          </a:p>
        </p:txBody>
      </p:sp>
      <p:pic>
        <p:nvPicPr>
          <p:cNvPr id="3" name="Picture 2" descr="The End Times Passover: New (not Old) Jerusalem Is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503" y="0"/>
            <a:ext cx="5076497" cy="6370975"/>
          </a:xfrm>
          <a:prstGeom prst="rect">
            <a:avLst/>
          </a:prstGeom>
        </p:spPr>
      </p:pic>
    </p:spTree>
    <p:extLst>
      <p:ext uri="{BB962C8B-B14F-4D97-AF65-F5344CB8AC3E}">
        <p14:creationId xmlns:p14="http://schemas.microsoft.com/office/powerpoint/2010/main" val="85091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4280</TotalTime>
  <Words>4001</Words>
  <Application>Microsoft Office PowerPoint</Application>
  <PresentationFormat>Widescreen</PresentationFormat>
  <Paragraphs>235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130</cp:revision>
  <dcterms:created xsi:type="dcterms:W3CDTF">2018-07-23T14:25:10Z</dcterms:created>
  <dcterms:modified xsi:type="dcterms:W3CDTF">2019-06-28T14:11:04Z</dcterms:modified>
</cp:coreProperties>
</file>