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0" autoAdjust="0"/>
    <p:restoredTop sz="94660"/>
  </p:normalViewPr>
  <p:slideViewPr>
    <p:cSldViewPr snapToGrid="0">
      <p:cViewPr varScale="1">
        <p:scale>
          <a:sx n="100" d="100"/>
          <a:sy n="100" d="100"/>
        </p:scale>
        <p:origin x="2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5-16T12:09:12.946"/>
    </inkml:context>
    <inkml:brush xml:id="br0">
      <inkml:brushProperty name="width" value="0.05292" units="cm"/>
      <inkml:brushProperty name="height" value="0.05292" units="cm"/>
      <inkml:brushProperty name="color" value="#FF0000"/>
    </inkml:brush>
  </inkml:definitions>
  <inkml:trace contextRef="#ctx0" brushRef="#br0">25569 13068 0,'-21'0'281,"-21"0"-249,-1 0-32,-20 0 15,-64 0 1,85 0-1,20 0 1,-20 0 0,-64 0-1,22 0 17,20 0-17,43 0 1,-21 0-1,20 0 1,1 0 0,-21 0-1,21 0 1,-43 0 0,1 0-1,42 0 1,-22 0-1,-20 0 1,42 0 15,-22 0-15,-20 22 0,-43 0-1,64-22 1,-1 0-1,22 0 1,0 0 0,-21 0-1,20 0 1,1 0 31,0 0-47,0 0 15,0 0 17,0 0-1,-1 0 0,1 0-31,0 0 47,0 0 0,21-22-31,0 0-16,-21 44 265,0 22-249,-22-44-1,-20 23-15,-1-1 16,43-22-16,-64 0 16,43 0-1,21 0-15,-43 23 32,22-23-17,42 22 1,-21-22-1,21 22 79,0 1-78,0-1-1,-21-22 1,21 22 0,-21-22-16,21 23 15,0-1 32,0 1-31,0-1-1,0 0-15,0 0 16,0 1 0,-22 44-1,22-45 1,0 24 0,0-24-1,0 0 1,0 22-1,0 46 17,0-46-32,-21-21 15,21 0 1,0-1 15,0 22-15,0 1-1,0 0-15,0 22 16,0-45 0,0 23-16,0-22 15,0 43 1,0 2 0,0-24-1,0-22 1,0 1-1,0 0 1,0-1 281,0 22-297,0 2 16,0-2-1,0 46 1,-21-46-16,21-22 15,0 1-15,0 22 16,0-23-16,0 45 16,0 22 15,0-44-15,0-23-1,0 1 1,0 22-1,0-1 17,0-22-17,0 1 1,0 0 15,21-1 0,-21 0-15,21 0-16,22 24 16,-1-24-16,-21 22 15,0 1 1,1-22 0,-1 21-1,-21-22 1,0 0-1,0 1 1,21-23 0,-21 23 15,21-23-15,-21 22 265,0 0-266,0 0 1,21 68 0,64-45-16,0 22 15,-64-45 1,0-22-16,0 23 16,0-1-1,0 0 1,-21 0-1,43 1 1,-22 0 0,0-23-1,21 0 1,-20 22 0,-1-22 15,0 0 16,0 0-32,85 22 1,-64-22 0,22 0-1,-43 0 1,42 0 78,-20 0-79,-22 0-15,21 0 31,-21 0 126,1 0-142,-1 0 1,21 0 0,-21 0-1,22 0 1,-22 0-1,0 0 1,0 0-16,0 0 16,-21-22-1,21 22 17,22 0-17,20-22-15,-20 22 16,-1 0-1,-21 0 79,21-23-94,1 0 16,-22 23-1,21-22 1,-21 22-16,1-22 16,-1 0-1,0 22 79,-21-23-78,0 1-16,21 22 375,-21-23-360,21 23-15,-21-22 16,0 0 0,21-45-1,22-1 1,-1 46-1,-21 22 1,0 0 15,1-22 1,-22 0-17,21-1 1,0-22-1,0 23 1,-21 0-16,21 0 16,-21-1 46,21 0-46,1 1-16,-22-44 15,0-114 1,21 180 250,-21-22-251,42 0 17,0-23-17,-42-22 1,22 0-1,-1 0 1,-21 44-16,0-21 16,0-24-16,0 24 15,0-1-15,0-44 16,0 43 0,21 46 390,0 0-406,0-22 15,-21 0 17,0 0-32,0 0 15,0-1 1,21 23 15,1-23-31,-1 23 141,-21-22-141,21 0 94,0 0-79,0 0 1,-21-1 78,0-22-79,0 23-15,0 0 16,0-1-1,43 1 1,-22-1-16,0 1 31,0-23 32,-21 23-63,21 0 15,-21-23-15,0-112 16,0 113 15,0 22 47,0-2-78,0 2 313,0-22-313,21 0 16,-21-2-1,22 24 1,-22 0 62,0 0-47,-22 22 94,22-23-109,-21 23-16,0-45 15,0 23 1,21 0 15,-21 22-15,21-23 0,-21 1-1,-1 22 16,22-23 1,0 1 61,-21 22-77,21-22 0,0-1 46,0 1-31,-21 0-15,21-1 31,0 1-31,-21 22-16,21-23 31,-21 23 63,0 0 62,-1 0 16,1 0-141,0 0 63,0 0-79,21-22 142,-21 22-157,0 0 328,21-22-203,-22 0-125,1 22 15,21-23-15</inkml:trace>
  <inkml:trace contextRef="#ctx0" brushRef="#br0" timeOffset="19316.7791">24024 1909 0,'0'-44'219,"42"22"-203,22-46-16,-22 46 15,22 0 1,-22 0 0,-21 0-1,0-1-15,22 0 16,-22 1-16,21 22 16,43-22-1,-43 0 1,-21 22-1,-21-23 1,0-22 0,0 23-1,0 0-15,22 22 16,-22-23 0,42 23-16,-21-22 15,0-23 16,-21 23-15,0-1 0,43 23 187,41 0-203,-20-22 15,-1 22 1,1-22 0,-43 22-1,0 0 1,21-22 46,22 22-46,-43 0-16,0 0 141,0 0-141,22 0 15,-43-23 1,0 0 31,0 1-32,21 0 32,0 22-15,0-22-32,-21 0 15,21 22-15,22-23 16,-22 0 93,0 23-93,-21-22-1,0 0 95,21 22-110,-21-22 15,21 0 1,-21-2 31,0 2 281,0 0-312,22 0-1,-22 0 1,0-1 15,0 0 0,0 1-15,0 0 0,0 0-1,0-1 1,0 1 93,42-1-93,-21 1 0,0 22-16,-21-22 78,0-1-63,0 1 1,0 0 0,21-23-1,-21 0 1,0 23-1,0 0 64,0-1-64,-21 1 1,21-1-1,-21 1 1,-21 22 93,-1 0-109,22 0 16,0-22 0,0 22-1,-21-22 1,20 22 0,1 0-1,0 0 1,0 0-1,0 0 1,-64 0 0,0 0-1,43 0 17,0 0 77,21-23-109,-1 0 16,1 23-16,0 0 359,0 0-359,0 0 16,-43 0-1,-63 23 1,-21 0-1,85-23 1,-1 0 0,43 0-1,0 22 1,0-22 0,-1 0 15,1 0-16,0 0 1,0 0 0,0 0 15,21-22-15,-21-1-1,21 0 1,-43 23 171,-20 0-171,-1 0-16,1 0 16,20 0-1,1 0 1,0 0-1,-1 23 1,-20-23 0,42 23-1,-22-23 1,22 0 15,0 0-15,0 0-1,0 0 17,0 0-17,21-23 1,-22-22 0,1 45 218,-42 0-218,20 0-16,-62 0 15,20 0 16,43 0-15,20 0 0,-41 0-1,-22 0 1,43 0-16,-64 0 16,85 0-16,0 0 31,0 0-16,-1 0 17,1 0-17,0 0 1,0 0 0,0 0-1,-22 0 48,22 0-48,-21 0-15,21 0 16,0 0 0,-1 0 15,-20 0-16,-21 0 1,20 0 0,-20 0-1,20-22 1,22 22-16,0 0 16,0 0 390,0 0-391,0 22-15,-1-22 16,-20 22 0,-43-22-1,-20 0 1,41 0-16,-21 23 16,64-23-16,-21 0 15,0 0 1,20 0-1,22 23 1,-21-23 0,-21 0 15,21 0-31,-22 0 16,22 0-16,-21 0 15,21 0-15,0 0 31,-1 0-15,1 0 0,-21 0 265,0 0-265,-22 0-16,1 0 15,-22 0 1,-21 0-1,0 0 1,43 0 0,-1 0-1,43 0 1,-21 22 0,21-22-1,-22 0 16,22 0 16,0 0-31,0 0 234,-64 0-234,-42 0-16,-106 0 15,85 0 1,106 0-1,21 0 1,-22 0 0,22 0-1,-21 0 1,-1 0 0,22-22-1,0-1 1,21 0 15,-21 23 188,0 0-219,-22 0 15,22 23 1,-42-23 0,-1 0-1,-20 23 1,41-23-16,-20 0 16,-1 0-16,22 0 0,21 0 15,-22 0 1,1 0-1,21 22 298,0-22-282,21 22-31,-43-22 31,-20 0-15,21 0 0,-22 0-1,43 0 1,-43 0 0,22 0-16,-21 0 15,41 0-15,1 0 16,0 22 328,0 1-313,0-23-31,21 22 31,-21 1-15,-1-1-1,22 0 1,0 1 0,0-1-16,-21-22 93,21 22-93,-21-22 16,21 23 0,0-1 77,0 0-93,0 1 16,0-1 15,0 0-15,-21 1-1,0-1 1,0 1-16,21 43 16,-43 2 15,43-24-15,-21 46 15,0-46-16,21-21 1,-21 0 0,21-1-1,-21 22 1,21 1 0,0-22-16,0-1 15,0 0-15,0 23 31,0-23-15,0 1 0,0-1-1,0 45 1,0 0 0,0-44-1,0-1 220,0 22-204,0-21-16,0 22 1,0-1 15,0 24-31,21-46 32,0-22-17,0 22-15,0 0 16,22 0-1,-22 2-15,0-2 16,0 0 0,-21 0-1,21-22 1,22 0 0,-22 0-1,0 0 16,0 22-15,0-22 0,0 23-1,22-23 1,-22 23 15,0-23-15,43 0-1,-43 0 1,0 0 0,21 0-1,-21 0 1,43 0 0,-22 22-1,43-22 1,-22 0 15,1 0-15,-22 0-1,22 0 1,-22-22 0,0-1 46,22 23-62,-22 0 16,1 0-16,-1 0 15,-21-23 1,0 23 46,0-22-46,1 0-16,20 22 16,0-44-1,-21 44 360,22 0-359,84 0 0,-43 22 15,22 0-16,-21-22 1,21 0 0,-22 0-1,-20 0 1,-22 0 31,43 0-32,-43 0-15,22 0 16,-22 0 109,-21 0-125,0 0 16,1 0-1,-1 0 48,21 0-48,-21-22-15,0 22 16,22 0 0,-1-22-1,-21 22 1,0 0 15,22 0 0,41 0-31,-41 0 16,-1 0 437,85 0-453,0 22 16,42 22-1,-42 1 1,-42-45 0,-21 0-1,20 0 1,-41 0-16,-22 0 16,0 0 93,0 0-15,0 0 218,22 0-312,-22 0 16,0 0-16,64 23 15,-1-1 1,22-22 0,0 0-1,-64 0-15,-21 0 16,1 0-16,-1 0 16,0 0-1,0 0 79,0 0-78,0 0-1,-21-22 298,43 22-313,41 0 15,-20 0-15,-1 0 32,-20 0-17,-22 0 16,42 0-15,-20 0 0,-22-23-1,0 23 1,0 0 0,22 0-1,-22 0 1,0 0-16,21 0 312,-21 0-312,22 0 16,-1-23 0,-21 23-16,0 0 15,1 0 32,20-22-31,0 22-1,-21 0 1,1 0 0,-1 0-1,0 0 1,0 0-1,0-22 1,0 22 93,1 0-109,-1 0 16,21 0 250,-21-22-251,0 22-15,1 0 16,-22-22 140,21 22-156,-21-24 235,21 24-32,-21-22 94</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5-18T11:40:52.650"/>
    </inkml:context>
    <inkml:brush xml:id="br0">
      <inkml:brushProperty name="width" value="0.05292" units="cm"/>
      <inkml:brushProperty name="height" value="0.05292" units="cm"/>
      <inkml:brushProperty name="color" value="#FF0000"/>
    </inkml:brush>
  </inkml:definitions>
  <inkml:trace contextRef="#ctx0" brushRef="#br0">25294 8731 0,'0'-31'781,"21"31"-766,0 0 17,0 0-17,0 0 267,21 0-267,-22 0-15,44-32 31,-44 32-15,1 0 0,43-32-1,-44 32 110,1 0-109,0-32-16,0 32 156,-1 0-156,23-32 172,-22 32-172,0-33 109,-1 33-93,1-32 0,1 32 109,-1 0-110,-21-32 1,20 32 296,1-32-312,0 32 16,0 0 0,0 0 249,0 0-30,0 0-220,0 0 376,-21-32-375,21 32-16,-1 0 15,-20-32 1,22 32-1,-1 0 48,0-33 203,41 33-251,-40 0-15,-2 0 141,1 0-126,-21-32-15,21 32 391,0-32-203,0 32-173,-21-32-15,21 32 344,0 0-282,-21-32 1,21 32-47,0 0-16,-1 0 93,1 0-77,22 0 0,-22 0-1,20 0 110,-20 0-109,21 0-1,-42-32 142,0-1-126,21 33 641,0 0-672,0 0 15,-1 0 1,2 0 0,-1-32-1,0 0 1,0 32-16,-1 0 31,1-32-31,1 32 188,19 0-188,-20 0 62,0 0-46,0 0 234,21 0-235,0 0 1,-1 0 0,-19 0 93,-1-32 47,20 32 1,1 0-157,-20 0 15,-2 0 220,1 0-220,0 0 1,0 0 140,0-32-31,0 32 172,0 0-281,0 0 171,0 0-171,20 0 687,-19 0-703,-22-33 1047,21 33-1047,0 0 703,-1 0-219,1-32-109,0 32-94,1 0-265,-22-32-16,20 32 297,22 0-281,-21 0 15,-21-32 484,20 32 1,2 0-500,-22-32-16,21 32 31</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5-18T11:50:00.932"/>
    </inkml:context>
    <inkml:brush xml:id="br0">
      <inkml:brushProperty name="width" value="0.05292" units="cm"/>
      <inkml:brushProperty name="height" value="0.05292" units="cm"/>
      <inkml:brushProperty name="color" value="#FF0000"/>
    </inkml:brush>
  </inkml:definitions>
  <inkml:trace contextRef="#ctx0" brushRef="#br0">25315 8446 0,'0'-22'1469,"0"1"-1422,21 21 15,1-21 110,-1 21-156,0-21 124,0 21-140,0-21 141,0 21-141,1-21 15,-22-1 1,21 22 109,0 0-125,0-21 16,0 21 124,0-21-124,1 21 718,-22-21-734,21 21 16,0 0 15,-21-21-15,21 21 31,0 0-32,-21-21 1,21 21 140,1-22-140,-1 22-16,-21-21 62,21 21-46,0 0 78,-21-21-79,21 21 32,0 0-47,1 0 63,-1 0-48,0 0-15,0-21 16,21 21 109,1 0-109,-22 0-1,0 0 1,0 0 640,0-21-656,1 21 16,-1-21 62,0 21-47,0-22-15,0 22-1,0-21 126,1 21 62,-1 0 31,21 0-218,0-21 172,-42 0-95,22 21-93,-1 0 188,0 0-188,0 0 15,0-21 657,0 0-672,1 21 16,-1-22 46,0 22-46,0 0 0,-21-21-1,21 21 173,0 0-173,1-21 17,-1 0-17,0 21-15,-21-21 16,21 21 109,0 0 156,-21-21-281,0-1 16,21 22-1,-21-21 1,0 0 31,22 21-31,20-42-1,0 21 1,-21-1-1,1 22 1,-22-21 47,0-21-48,0 21 1,21 21-1,-21-21 79,0-1-63,21 22-15,0 0 0,0-21-1,0 21 626,-21-21-625,0 0-1,0 0 1,0 0-1,22 21 1,-22-22 0,21 22-1,-21-21 48,0 0-63,0 0 31,21 21-15,-21-21 46,21 0-62,21-1 16,-20 22-1,-22-42 1,0 21 78,0 0-79,0 0-15,0-1 16,21 1 0,-21 0 15,0-21 63,0 21-79,21 21 63,-21-22-46,0 1-17,0 0 1,0 0 0,0 0 93,0 0-93,21-1 577,-21 1-593,0 0 16,21 21 15,-21-21 16,21 21-31,-21-21 15,0 0-15,22 21-1,-22-22 79,0 1-94,0 0 16,0 0 15,0 0-16,0 0 64,21-22-64,-21 22 1,0 0 15,0 0-31,0 0 31,21 21-15,-21-22-16,0 1 31,0-21-15,0 21-1,0 0 1,0-1 0,21 1-1,-21 0 1,0 0 0,0 0 15,0 0-16,0-1 32,0-20-15,0 21-17,21-43 1,-21 43 546,0 0-546,0 0 0,0 0-1,0 0 1,0-1 15,0 1 32,0 0-48,0 0-15,0 0 31,0 0-31,21 21 79,1-43-64,-1 43 1,-21-42-1,0 0 1,0 20 15,0 1-15,0 0 62,0 0-62,0 0-16,21-43 15,-21 43 1,0 0 93,0 0-93,21 21 0,-21-21-16,0-1 468,0-20-452,0 21 0,0-21-1,0 20 1,0-20-1,0 21 1,0 0 0,21 0-1,-21-1 1,0 1 0,0 0-1,0 0 1,0 0-1,0 0 1,0-1 0,0 1-1,21 0 1,1 0 0,-1 0 15,-21-22-16,0 22 1,21-42 0,-21 20-1,0 22 1,0 0 62,0-21-62,0 21-1,0-22-15,0 22 16,0 0 0,0 0-16,0 0 125,21 21-110,-21-22-15,0 1 16,0-21-1,0 0 1,0 20 0,0 1 452,0 0-452,21 0 0,-21 0-1,0 0-15,0-1 32,0 1 30,21 0-46,1 0-1,-1 0 1,0-22 0,-21 22-1,0 0 16,0 0-15,0-43 0,21 43-1,0 0-15,-21 0 16,0 0 15,0-22-15,0 1-1,0 0 1,21 21 0,-21-1-1,0-20 1,0 21 0,0-21-1,0 20 1,0 1 109,22 0-110,-22 0 1,0 0-16,0 0 516,0-1-516,0 1 15,0 0-15,0 0 16,0 0-16,21 21 94,0-43-79,0 43-15,0 0 16,-21-21 62,21 0-31,1 21 0,-22-21-16,0 0-31,21 21 16,0-21 62,0-1-63,0 1 110,-21 0-125,0 0 32,0 0-1,21 21-31,-21-21 94,0-1-79,22 1 1,-22 0 140,21 0-46,0 21-95,-21-21 1,0 0 218,0-1-218,0 1-1,0 0 3017,0 0-3032,21 21 15,-21-21 1,21 21 0,0-21 77,1 21-93,-22-22 63,21 22-48,-21-21 1,0 0-16,21 21 31,-21-21-15,0-21 0,0 20-1,42 1 1,-42 0-1,21 21 1,-21-21 47,0 0 608,0 0-655,0-22 0,0 22-1,43 0 1,-22 0 0,0 0-1,0 21 1,0-64-1,1 22 17,-1 21-17,0-22 1,-21 22 0,0 0-1,0 0 1,21-43-1,-21 43 1,21-21 0,0 21-1,-21-1 1,22 1 78,-22 0-79,0 0 1,0 0-16,0 0 16,21-1 374,0 22-390,0-21 16,0 21-1,0 0 1,-21-21 0,22 21 15,-1-21 47,0 0-62,0 21 109,-21-21-110,42-1 110,-20 1-125,-1 21 16,0-21-16,-21 0 16,21 21-1,-21-21 48,42 21-48,-20-43-15,20 22 32,-21 21-17,-21-21 141,0 0-124,21 21 390,-21-21-407,21 21 126,1-21-141,-1 21 140,-21-22-140,21 22 16,0 0 31,0 0-47,-21-21 94,21 21-79,1-21 48,-22 0 202,21 21-249,0 0 31,0-21-31,0 21 140,0-21-62,1 21-94,-1 0 31,-21-22 94,21 1-125,0 21 15,0-21 298,22 0-297,-22 21-1,0 0 282,0 0-297,-21-21 31,21 21-15,-21-21 312,21 21-265,1 0-32,-22-22 47,0 1 78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77A89-D5E4-4E8D-830B-D8CA3C7552A0}"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9A071-C0B3-4473-AA70-44630F52EA91}" type="slidenum">
              <a:rPr lang="en-US" smtClean="0"/>
              <a:t>‹#›</a:t>
            </a:fld>
            <a:endParaRPr lang="en-US" dirty="0"/>
          </a:p>
        </p:txBody>
      </p:sp>
    </p:spTree>
    <p:extLst>
      <p:ext uri="{BB962C8B-B14F-4D97-AF65-F5344CB8AC3E}">
        <p14:creationId xmlns:p14="http://schemas.microsoft.com/office/powerpoint/2010/main" val="3677745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77A89-D5E4-4E8D-830B-D8CA3C7552A0}"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9A071-C0B3-4473-AA70-44630F52EA91}" type="slidenum">
              <a:rPr lang="en-US" smtClean="0"/>
              <a:t>‹#›</a:t>
            </a:fld>
            <a:endParaRPr lang="en-US" dirty="0"/>
          </a:p>
        </p:txBody>
      </p:sp>
    </p:spTree>
    <p:extLst>
      <p:ext uri="{BB962C8B-B14F-4D97-AF65-F5344CB8AC3E}">
        <p14:creationId xmlns:p14="http://schemas.microsoft.com/office/powerpoint/2010/main" val="2292705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77A89-D5E4-4E8D-830B-D8CA3C7552A0}"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9A071-C0B3-4473-AA70-44630F52EA91}" type="slidenum">
              <a:rPr lang="en-US" smtClean="0"/>
              <a:t>‹#›</a:t>
            </a:fld>
            <a:endParaRPr lang="en-US" dirty="0"/>
          </a:p>
        </p:txBody>
      </p:sp>
    </p:spTree>
    <p:extLst>
      <p:ext uri="{BB962C8B-B14F-4D97-AF65-F5344CB8AC3E}">
        <p14:creationId xmlns:p14="http://schemas.microsoft.com/office/powerpoint/2010/main" val="165359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77A89-D5E4-4E8D-830B-D8CA3C7552A0}"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9A071-C0B3-4473-AA70-44630F52EA91}" type="slidenum">
              <a:rPr lang="en-US" smtClean="0"/>
              <a:t>‹#›</a:t>
            </a:fld>
            <a:endParaRPr lang="en-US" dirty="0"/>
          </a:p>
        </p:txBody>
      </p:sp>
    </p:spTree>
    <p:extLst>
      <p:ext uri="{BB962C8B-B14F-4D97-AF65-F5344CB8AC3E}">
        <p14:creationId xmlns:p14="http://schemas.microsoft.com/office/powerpoint/2010/main" val="3454176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277A89-D5E4-4E8D-830B-D8CA3C7552A0}"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99A071-C0B3-4473-AA70-44630F52EA91}" type="slidenum">
              <a:rPr lang="en-US" smtClean="0"/>
              <a:t>‹#›</a:t>
            </a:fld>
            <a:endParaRPr lang="en-US" dirty="0"/>
          </a:p>
        </p:txBody>
      </p:sp>
    </p:spTree>
    <p:extLst>
      <p:ext uri="{BB962C8B-B14F-4D97-AF65-F5344CB8AC3E}">
        <p14:creationId xmlns:p14="http://schemas.microsoft.com/office/powerpoint/2010/main" val="337636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77A89-D5E4-4E8D-830B-D8CA3C7552A0}"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99A071-C0B3-4473-AA70-44630F52EA91}" type="slidenum">
              <a:rPr lang="en-US" smtClean="0"/>
              <a:t>‹#›</a:t>
            </a:fld>
            <a:endParaRPr lang="en-US" dirty="0"/>
          </a:p>
        </p:txBody>
      </p:sp>
    </p:spTree>
    <p:extLst>
      <p:ext uri="{BB962C8B-B14F-4D97-AF65-F5344CB8AC3E}">
        <p14:creationId xmlns:p14="http://schemas.microsoft.com/office/powerpoint/2010/main" val="74991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77A89-D5E4-4E8D-830B-D8CA3C7552A0}" type="datetimeFigureOut">
              <a:rPr lang="en-US" smtClean="0"/>
              <a:t>7/19/2018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99A071-C0B3-4473-AA70-44630F52EA91}" type="slidenum">
              <a:rPr lang="en-US" smtClean="0"/>
              <a:t>‹#›</a:t>
            </a:fld>
            <a:endParaRPr lang="en-US" dirty="0"/>
          </a:p>
        </p:txBody>
      </p:sp>
    </p:spTree>
    <p:extLst>
      <p:ext uri="{BB962C8B-B14F-4D97-AF65-F5344CB8AC3E}">
        <p14:creationId xmlns:p14="http://schemas.microsoft.com/office/powerpoint/2010/main" val="136953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77A89-D5E4-4E8D-830B-D8CA3C7552A0}" type="datetimeFigureOut">
              <a:rPr lang="en-US" smtClean="0"/>
              <a:t>7/19/2018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99A071-C0B3-4473-AA70-44630F52EA91}" type="slidenum">
              <a:rPr lang="en-US" smtClean="0"/>
              <a:t>‹#›</a:t>
            </a:fld>
            <a:endParaRPr lang="en-US" dirty="0"/>
          </a:p>
        </p:txBody>
      </p:sp>
    </p:spTree>
    <p:extLst>
      <p:ext uri="{BB962C8B-B14F-4D97-AF65-F5344CB8AC3E}">
        <p14:creationId xmlns:p14="http://schemas.microsoft.com/office/powerpoint/2010/main" val="144143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77A89-D5E4-4E8D-830B-D8CA3C7552A0}" type="datetimeFigureOut">
              <a:rPr lang="en-US" smtClean="0"/>
              <a:t>7/19/2018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99A071-C0B3-4473-AA70-44630F52EA91}" type="slidenum">
              <a:rPr lang="en-US" smtClean="0"/>
              <a:t>‹#›</a:t>
            </a:fld>
            <a:endParaRPr lang="en-US" dirty="0"/>
          </a:p>
        </p:txBody>
      </p:sp>
    </p:spTree>
    <p:extLst>
      <p:ext uri="{BB962C8B-B14F-4D97-AF65-F5344CB8AC3E}">
        <p14:creationId xmlns:p14="http://schemas.microsoft.com/office/powerpoint/2010/main" val="428848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277A89-D5E4-4E8D-830B-D8CA3C7552A0}"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99A071-C0B3-4473-AA70-44630F52EA91}" type="slidenum">
              <a:rPr lang="en-US" smtClean="0"/>
              <a:t>‹#›</a:t>
            </a:fld>
            <a:endParaRPr lang="en-US" dirty="0"/>
          </a:p>
        </p:txBody>
      </p:sp>
    </p:spTree>
    <p:extLst>
      <p:ext uri="{BB962C8B-B14F-4D97-AF65-F5344CB8AC3E}">
        <p14:creationId xmlns:p14="http://schemas.microsoft.com/office/powerpoint/2010/main" val="293824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277A89-D5E4-4E8D-830B-D8CA3C7552A0}"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99A071-C0B3-4473-AA70-44630F52EA91}" type="slidenum">
              <a:rPr lang="en-US" smtClean="0"/>
              <a:t>‹#›</a:t>
            </a:fld>
            <a:endParaRPr lang="en-US" dirty="0"/>
          </a:p>
        </p:txBody>
      </p:sp>
    </p:spTree>
    <p:extLst>
      <p:ext uri="{BB962C8B-B14F-4D97-AF65-F5344CB8AC3E}">
        <p14:creationId xmlns:p14="http://schemas.microsoft.com/office/powerpoint/2010/main" val="156733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77A89-D5E4-4E8D-830B-D8CA3C7552A0}" type="datetimeFigureOut">
              <a:rPr lang="en-US" smtClean="0"/>
              <a:t>7/19/2018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9A071-C0B3-4473-AA70-44630F52EA91}" type="slidenum">
              <a:rPr lang="en-US" smtClean="0"/>
              <a:t>‹#›</a:t>
            </a:fld>
            <a:endParaRPr lang="en-US" dirty="0"/>
          </a:p>
        </p:txBody>
      </p:sp>
    </p:spTree>
    <p:extLst>
      <p:ext uri="{BB962C8B-B14F-4D97-AF65-F5344CB8AC3E}">
        <p14:creationId xmlns:p14="http://schemas.microsoft.com/office/powerpoint/2010/main" val="39265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1431" y="968498"/>
            <a:ext cx="3544731" cy="1200329"/>
          </a:xfrm>
          <a:prstGeom prst="rect">
            <a:avLst/>
          </a:prstGeom>
          <a:noFill/>
        </p:spPr>
        <p:txBody>
          <a:bodyPr wrap="square" rtlCol="0">
            <a:spAutoFit/>
          </a:bodyPr>
          <a:lstStyle/>
          <a:p>
            <a:r>
              <a:rPr lang="en-US" sz="2400" dirty="0">
                <a:latin typeface="+mj-lt"/>
              </a:rPr>
              <a:t>LESSON </a:t>
            </a:r>
            <a:r>
              <a:rPr lang="en-US" sz="2400" dirty="0" smtClean="0">
                <a:latin typeface="+mj-lt"/>
              </a:rPr>
              <a:t>19</a:t>
            </a:r>
            <a:endParaRPr lang="en-US" sz="2400" dirty="0">
              <a:latin typeface="+mj-lt"/>
            </a:endParaRPr>
          </a:p>
          <a:p>
            <a:r>
              <a:rPr lang="en-US" sz="2400" dirty="0">
                <a:latin typeface="+mj-lt"/>
              </a:rPr>
              <a:t>WEEK </a:t>
            </a:r>
            <a:r>
              <a:rPr lang="en-US" sz="2400" dirty="0" smtClean="0">
                <a:latin typeface="+mj-lt"/>
              </a:rPr>
              <a:t>19 </a:t>
            </a:r>
            <a:r>
              <a:rPr lang="en-US" sz="2400" dirty="0">
                <a:latin typeface="+mj-lt"/>
              </a:rPr>
              <a:t>OF </a:t>
            </a:r>
            <a:r>
              <a:rPr lang="en-US" sz="2400" dirty="0" smtClean="0">
                <a:latin typeface="+mj-lt"/>
              </a:rPr>
              <a:t>52</a:t>
            </a:r>
          </a:p>
          <a:p>
            <a:r>
              <a:rPr lang="en-US" sz="2400" dirty="0" smtClean="0">
                <a:latin typeface="+mj-lt"/>
              </a:rPr>
              <a:t>(2Sam.6-12–1Chron.17-19)</a:t>
            </a:r>
            <a:endParaRPr lang="en-US" sz="2400" dirty="0">
              <a:latin typeface="+mj-lt"/>
            </a:endParaRPr>
          </a:p>
        </p:txBody>
      </p:sp>
      <p:sp>
        <p:nvSpPr>
          <p:cNvPr id="4" name="Rectangle 3"/>
          <p:cNvSpPr/>
          <p:nvPr/>
        </p:nvSpPr>
        <p:spPr>
          <a:xfrm>
            <a:off x="2917983" y="707886"/>
            <a:ext cx="9207342" cy="830997"/>
          </a:xfrm>
          <a:prstGeom prst="rect">
            <a:avLst/>
          </a:prstGeom>
        </p:spPr>
        <p:txBody>
          <a:bodyPr wrap="square">
            <a:spAutoFit/>
          </a:bodyPr>
          <a:lstStyle/>
          <a:p>
            <a:r>
              <a:rPr lang="en-US" sz="2400" dirty="0" smtClean="0">
                <a:latin typeface="+mj-lt"/>
              </a:rPr>
              <a:t>Last time we saw the coronation of Israel’s greatest king, David.  This time, we see God implement the Davidic Covenant.</a:t>
            </a:r>
          </a:p>
        </p:txBody>
      </p:sp>
      <p:sp>
        <p:nvSpPr>
          <p:cNvPr id="5" name="TextBox 4"/>
          <p:cNvSpPr txBox="1"/>
          <p:nvPr/>
        </p:nvSpPr>
        <p:spPr>
          <a:xfrm>
            <a:off x="8095" y="2246769"/>
            <a:ext cx="6716555" cy="4154984"/>
          </a:xfrm>
          <a:prstGeom prst="rect">
            <a:avLst/>
          </a:prstGeom>
          <a:noFill/>
        </p:spPr>
        <p:txBody>
          <a:bodyPr wrap="square" rtlCol="0">
            <a:spAutoFit/>
          </a:bodyPr>
          <a:lstStyle/>
          <a:p>
            <a:r>
              <a:rPr lang="en-US" sz="2400" dirty="0" smtClean="0">
                <a:latin typeface="+mj-lt"/>
              </a:rPr>
              <a:t>“When it came to pass, when the king sat in his house, and the LORD had given him rest round about from all his enemies; that the king said unto Nathan the prophet, See now, I dwell in an house of cedar, but the ark of God dwelleth within curtains.  And Nathan said to the king, </a:t>
            </a:r>
            <a:r>
              <a:rPr lang="en-US" sz="2400" i="1" dirty="0" smtClean="0">
                <a:latin typeface="+mj-lt"/>
              </a:rPr>
              <a:t>Go, do all that is in thine heart; for the LORD is with thee</a:t>
            </a:r>
            <a:r>
              <a:rPr lang="en-US" sz="2400" dirty="0" smtClean="0">
                <a:latin typeface="+mj-lt"/>
              </a:rPr>
              <a:t>” (2Sam. 7:1-3; 1Chron. 17:2).</a:t>
            </a:r>
          </a:p>
          <a:p>
            <a:r>
              <a:rPr lang="en-US" sz="2400" dirty="0" smtClean="0">
                <a:latin typeface="+mj-lt"/>
              </a:rPr>
              <a:t>Nathan initially told David to go ahead with his plans for building a permanent structure for the ark in Jerusalem, but he spoke prematurely.   </a:t>
            </a:r>
          </a:p>
        </p:txBody>
      </p:sp>
      <p:pic>
        <p:nvPicPr>
          <p:cNvPr id="7" name="Picture 6" descr="Leap of faith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325" y="1695449"/>
            <a:ext cx="5400676" cy="4706303"/>
          </a:xfrm>
          <a:prstGeom prst="rect">
            <a:avLst/>
          </a:prstGeom>
        </p:spPr>
      </p:pic>
    </p:spTree>
    <p:extLst>
      <p:ext uri="{BB962C8B-B14F-4D97-AF65-F5344CB8AC3E}">
        <p14:creationId xmlns:p14="http://schemas.microsoft.com/office/powerpoint/2010/main" val="1016908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525" y="428625"/>
            <a:ext cx="184731" cy="369332"/>
          </a:xfrm>
          <a:prstGeom prst="rect">
            <a:avLst/>
          </a:prstGeom>
          <a:noFill/>
        </p:spPr>
        <p:txBody>
          <a:bodyPr wrap="none" rtlCol="0">
            <a:spAutoFit/>
          </a:bodyPr>
          <a:lstStyle/>
          <a:p>
            <a:endParaRPr lang="en-US" dirty="0"/>
          </a:p>
        </p:txBody>
      </p:sp>
      <p:sp>
        <p:nvSpPr>
          <p:cNvPr id="4" name="TextBox 3"/>
          <p:cNvSpPr txBox="1"/>
          <p:nvPr/>
        </p:nvSpPr>
        <p:spPr>
          <a:xfrm>
            <a:off x="0" y="66675"/>
            <a:ext cx="6238875" cy="6494085"/>
          </a:xfrm>
          <a:prstGeom prst="rect">
            <a:avLst/>
          </a:prstGeom>
          <a:noFill/>
        </p:spPr>
        <p:txBody>
          <a:bodyPr wrap="square" rtlCol="0">
            <a:spAutoFit/>
          </a:bodyPr>
          <a:lstStyle/>
          <a:p>
            <a:r>
              <a:rPr lang="en-US" sz="2400" dirty="0" smtClean="0">
                <a:latin typeface="+mj-lt"/>
              </a:rPr>
              <a:t>“That thy beloved may be delivered; save with thy right hand, and hear me… Gildead is mine, and Manasseh is mine… Moab is my washpot; over Edom will I cast out my shoe, Philistia, triumph thou because of me.  Who will bring me into the strong city? Who will lead me into Edom?... </a:t>
            </a:r>
            <a:r>
              <a:rPr lang="en-US" sz="2400" b="1" u="sng" dirty="0" smtClean="0">
                <a:latin typeface="+mj-lt"/>
              </a:rPr>
              <a:t>Through God we shall do valiantly: for he it is that shall tread down our enemies</a:t>
            </a:r>
            <a:r>
              <a:rPr lang="en-US" sz="2400" dirty="0" smtClean="0">
                <a:latin typeface="+mj-lt"/>
              </a:rPr>
              <a:t>” (60:6-12).</a:t>
            </a:r>
          </a:p>
          <a:p>
            <a:r>
              <a:rPr lang="en-US" sz="2400" dirty="0" smtClean="0">
                <a:latin typeface="+mj-lt"/>
              </a:rPr>
              <a:t>This psalm was written at the time David was fighting his enemies in order to give Israel rest from war which God had promised.  It is clear that David depended totally on God for his victories.</a:t>
            </a:r>
          </a:p>
          <a:p>
            <a:endParaRPr lang="en-US" sz="800" dirty="0" smtClean="0">
              <a:latin typeface="+mj-lt"/>
            </a:endParaRPr>
          </a:p>
          <a:p>
            <a:r>
              <a:rPr lang="en-US" sz="2400" dirty="0" smtClean="0">
                <a:latin typeface="+mj-lt"/>
              </a:rPr>
              <a:t>“Unto thee, O God, do we give thanks… [for our victories over the enemies of Israel]” (75:1).</a:t>
            </a:r>
          </a:p>
          <a:p>
            <a:r>
              <a:rPr lang="en-US" sz="2400" dirty="0" smtClean="0">
                <a:latin typeface="+mj-lt"/>
              </a:rPr>
              <a:t>Not only did David ask God for help, he was careful to thank Him when it came.  </a:t>
            </a:r>
            <a:r>
              <a:rPr lang="en-US" sz="2400" i="1" dirty="0" smtClean="0">
                <a:latin typeface="+mj-lt"/>
              </a:rPr>
              <a:t>Do you?     </a:t>
            </a:r>
            <a:endParaRPr lang="en-US" sz="2400" i="1" dirty="0">
              <a:latin typeface="+mj-lt"/>
            </a:endParaRPr>
          </a:p>
        </p:txBody>
      </p:sp>
      <p:pic>
        <p:nvPicPr>
          <p:cNvPr id="5" name="Picture 4" descr="MACKGAHYE, John - I44080 - Joseph Smith wik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5575" y="0"/>
            <a:ext cx="5686424" cy="6560760"/>
          </a:xfrm>
          <a:prstGeom prst="rect">
            <a:avLst/>
          </a:prstGeom>
        </p:spPr>
      </p:pic>
    </p:spTree>
    <p:extLst>
      <p:ext uri="{BB962C8B-B14F-4D97-AF65-F5344CB8AC3E}">
        <p14:creationId xmlns:p14="http://schemas.microsoft.com/office/powerpoint/2010/main" val="1258873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6675"/>
            <a:ext cx="6848475" cy="6494085"/>
          </a:xfrm>
          <a:prstGeom prst="rect">
            <a:avLst/>
          </a:prstGeom>
          <a:noFill/>
        </p:spPr>
        <p:txBody>
          <a:bodyPr wrap="square" rtlCol="0">
            <a:spAutoFit/>
          </a:bodyPr>
          <a:lstStyle/>
          <a:p>
            <a:r>
              <a:rPr lang="en-US" sz="2400" b="1" dirty="0" smtClean="0">
                <a:latin typeface="+mj-lt"/>
              </a:rPr>
              <a:t>DAVID’S DIPLOMACY</a:t>
            </a:r>
          </a:p>
          <a:p>
            <a:r>
              <a:rPr lang="en-US" sz="2400" dirty="0" smtClean="0">
                <a:latin typeface="+mj-lt"/>
              </a:rPr>
              <a:t>Not only was David a brilliant military commander, he was not above using diplomacy to avoid war when possible.  Here is a case in point –</a:t>
            </a:r>
          </a:p>
          <a:p>
            <a:endParaRPr lang="en-US" sz="800" dirty="0" smtClean="0">
              <a:latin typeface="+mj-lt"/>
            </a:endParaRPr>
          </a:p>
          <a:p>
            <a:r>
              <a:rPr lang="en-US" sz="2400" dirty="0" smtClean="0">
                <a:latin typeface="+mj-lt"/>
              </a:rPr>
              <a:t>“And it came to pass after this, that the king of the children of Ammon died, and Hanun his son reigned in his stead.  Than said David, I will shew kindness unto Hanun… as his father shewed [unspecified] kindness unto me.  And David sent to comfort him by the hand of his servants… And David’s servants came into the land of the children of Ammon” (2Sam. 10:1,2).</a:t>
            </a:r>
          </a:p>
          <a:p>
            <a:r>
              <a:rPr lang="en-US" sz="2400" dirty="0" smtClean="0">
                <a:latin typeface="+mj-lt"/>
              </a:rPr>
              <a:t>David the diplomat sent an envoy to the new king [</a:t>
            </a:r>
            <a:r>
              <a:rPr lang="en-US" sz="2400" dirty="0" err="1" smtClean="0">
                <a:latin typeface="+mj-lt"/>
              </a:rPr>
              <a:t>Hanun</a:t>
            </a:r>
            <a:r>
              <a:rPr lang="en-US" sz="2400" dirty="0" smtClean="0">
                <a:latin typeface="+mj-lt"/>
              </a:rPr>
              <a:t>] of Ammon, to bring about a treaty that would ensure a friendly neighbor on his eastern border, but because Israel had earlier defeated them during the period of the Judges, they were skeptical of David’s intentions.  </a:t>
            </a:r>
            <a:endParaRPr lang="en-US" sz="2400" dirty="0">
              <a:latin typeface="+mj-lt"/>
            </a:endParaRPr>
          </a:p>
        </p:txBody>
      </p:sp>
      <p:pic>
        <p:nvPicPr>
          <p:cNvPr id="4" name="Picture 3" descr="Tobiads in the Lachish ostraca - Alsadiqin Englis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150" y="0"/>
            <a:ext cx="5276850" cy="642741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8848724" y="3018442"/>
              <a:ext cx="890055" cy="323850"/>
            </p14:xfrm>
          </p:contentPart>
        </mc:Choice>
        <mc:Fallback>
          <p:pic>
            <p:nvPicPr>
              <p:cNvPr id="3" name="Ink 2"/>
              <p:cNvPicPr/>
              <p:nvPr/>
            </p:nvPicPr>
            <p:blipFill>
              <a:blip r:embed="rId4"/>
              <a:stretch>
                <a:fillRect/>
              </a:stretch>
            </p:blipFill>
            <p:spPr>
              <a:xfrm>
                <a:off x="8839363" y="3009086"/>
                <a:ext cx="908778" cy="342561"/>
              </a:xfrm>
              <a:prstGeom prst="rect">
                <a:avLst/>
              </a:prstGeom>
            </p:spPr>
          </p:pic>
        </mc:Fallback>
      </mc:AlternateContent>
    </p:spTree>
    <p:extLst>
      <p:ext uri="{BB962C8B-B14F-4D97-AF65-F5344CB8AC3E}">
        <p14:creationId xmlns:p14="http://schemas.microsoft.com/office/powerpoint/2010/main" val="132760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200776" cy="6494085"/>
          </a:xfrm>
          <a:prstGeom prst="rect">
            <a:avLst/>
          </a:prstGeom>
          <a:noFill/>
        </p:spPr>
        <p:txBody>
          <a:bodyPr wrap="square" rtlCol="0">
            <a:spAutoFit/>
          </a:bodyPr>
          <a:lstStyle/>
          <a:p>
            <a:r>
              <a:rPr lang="en-US" sz="2400" dirty="0" smtClean="0">
                <a:latin typeface="+mj-lt"/>
              </a:rPr>
              <a:t>“And the princes of the children of Ammon said… hath not David rather sent his servants unto thee, to search the city, and to spy it out, and to overthrow it?  Wherefore Hanun took David’s servants, and shaved off one half of their beards, and cut off their garments in the middle, even to their buttocks, and sent them away” (10:3,4).</a:t>
            </a:r>
          </a:p>
          <a:p>
            <a:r>
              <a:rPr lang="en-US" sz="2400" dirty="0" smtClean="0">
                <a:latin typeface="+mj-lt"/>
              </a:rPr>
              <a:t>The Israelite envoy was mis-treated and disgraced by cutting their beards and partially removing their modest apparel. </a:t>
            </a:r>
          </a:p>
          <a:p>
            <a:endParaRPr lang="en-US" sz="800" dirty="0" smtClean="0">
              <a:latin typeface="+mj-lt"/>
            </a:endParaRPr>
          </a:p>
          <a:p>
            <a:r>
              <a:rPr lang="en-US" sz="2400" dirty="0" smtClean="0">
                <a:latin typeface="+mj-lt"/>
              </a:rPr>
              <a:t>Knowing this was tantamount to a declaration of war, Hanun gathered as many other forces of neighboring kingdoms as he could muster, to await the assault of the Israeli army—a total of [33,000] mercenary soldiers to fight with him (10:6-10), but they were soundly defeated by Israel (10:14,15). </a:t>
            </a:r>
            <a:endParaRPr lang="en-US" sz="2400" dirty="0">
              <a:latin typeface="+mj-lt"/>
            </a:endParaRPr>
          </a:p>
        </p:txBody>
      </p:sp>
      <p:pic>
        <p:nvPicPr>
          <p:cNvPr id="4" name="Picture 3" descr="Tobiads in the Lachish ostraca - Alsadiqin Englis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150" y="0"/>
            <a:ext cx="5657850" cy="6494085"/>
          </a:xfrm>
          <a:prstGeom prst="rect">
            <a:avLst/>
          </a:prstGeom>
        </p:spPr>
      </p:pic>
    </p:spTree>
    <p:extLst>
      <p:ext uri="{BB962C8B-B14F-4D97-AF65-F5344CB8AC3E}">
        <p14:creationId xmlns:p14="http://schemas.microsoft.com/office/powerpoint/2010/main" val="379449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6600825" cy="6740307"/>
          </a:xfrm>
          <a:prstGeom prst="rect">
            <a:avLst/>
          </a:prstGeom>
          <a:noFill/>
        </p:spPr>
        <p:txBody>
          <a:bodyPr wrap="square" rtlCol="0">
            <a:spAutoFit/>
          </a:bodyPr>
          <a:lstStyle/>
          <a:p>
            <a:r>
              <a:rPr lang="en-US" sz="2400" dirty="0" smtClean="0">
                <a:latin typeface="+mj-lt"/>
              </a:rPr>
              <a:t>The Ammonites accepted defeat but the Arameans [Sryia] did not – “And when the Syrians saw that they were smitten before Israel, they gathered themselves together” (10:15). </a:t>
            </a:r>
          </a:p>
          <a:p>
            <a:r>
              <a:rPr lang="en-US" sz="2400" dirty="0" smtClean="0">
                <a:latin typeface="+mj-lt"/>
              </a:rPr>
              <a:t>This time David led the battle himself –</a:t>
            </a:r>
          </a:p>
          <a:p>
            <a:endParaRPr lang="en-US" sz="800" dirty="0" smtClean="0">
              <a:latin typeface="+mj-lt"/>
            </a:endParaRPr>
          </a:p>
          <a:p>
            <a:r>
              <a:rPr lang="en-US" sz="2400" dirty="0" smtClean="0">
                <a:latin typeface="+mj-lt"/>
              </a:rPr>
              <a:t>“And when it was told David, he gathered all Israel together, and passed over Jordan… And the Syrians </a:t>
            </a:r>
          </a:p>
          <a:p>
            <a:r>
              <a:rPr lang="en-US" sz="2400" dirty="0" smtClean="0">
                <a:latin typeface="+mj-lt"/>
              </a:rPr>
              <a:t>set themselves… against David, and fought with him” (10:17).  What happened?</a:t>
            </a:r>
          </a:p>
          <a:p>
            <a:endParaRPr lang="en-US" sz="800" dirty="0" smtClean="0">
              <a:latin typeface="+mj-lt"/>
            </a:endParaRPr>
          </a:p>
          <a:p>
            <a:r>
              <a:rPr lang="en-US" sz="2400" dirty="0" smtClean="0">
                <a:latin typeface="+mj-lt"/>
              </a:rPr>
              <a:t>“And the Syrians fled before Israel; and David slew…” [7,000] foot soldiers riding chariots </a:t>
            </a:r>
            <a:endParaRPr lang="en-US" sz="2400" dirty="0" smtClean="0">
              <a:latin typeface="+mj-lt"/>
            </a:endParaRPr>
          </a:p>
          <a:p>
            <a:r>
              <a:rPr lang="en-US" sz="2400" dirty="0" smtClean="0">
                <a:latin typeface="+mj-lt"/>
              </a:rPr>
              <a:t>(</a:t>
            </a:r>
            <a:r>
              <a:rPr lang="en-US" sz="2400" dirty="0" smtClean="0">
                <a:latin typeface="+mj-lt"/>
              </a:rPr>
              <a:t>1Chron. 19:18). </a:t>
            </a:r>
          </a:p>
          <a:p>
            <a:r>
              <a:rPr lang="en-US" sz="2400" dirty="0" smtClean="0">
                <a:latin typeface="+mj-lt"/>
              </a:rPr>
              <a:t>The larger message?</a:t>
            </a:r>
          </a:p>
          <a:p>
            <a:endParaRPr lang="en-US" sz="800" dirty="0" smtClean="0">
              <a:latin typeface="+mj-lt"/>
            </a:endParaRPr>
          </a:p>
          <a:p>
            <a:r>
              <a:rPr lang="en-US" sz="2400" dirty="0" smtClean="0">
                <a:latin typeface="+mj-lt"/>
              </a:rPr>
              <a:t>“And when all the kings that were servants to Hadarezer saw they were smitten before Israel, </a:t>
            </a:r>
            <a:r>
              <a:rPr lang="en-US" sz="2400" b="1" u="sng" dirty="0" smtClean="0">
                <a:latin typeface="+mj-lt"/>
              </a:rPr>
              <a:t>they</a:t>
            </a:r>
            <a:r>
              <a:rPr lang="en-US" sz="2400" dirty="0" smtClean="0">
                <a:latin typeface="+mj-lt"/>
              </a:rPr>
              <a:t> </a:t>
            </a:r>
            <a:r>
              <a:rPr lang="en-US" sz="2400" b="1" u="sng" dirty="0" smtClean="0">
                <a:latin typeface="+mj-lt"/>
              </a:rPr>
              <a:t>made peace with Israel</a:t>
            </a:r>
            <a:r>
              <a:rPr lang="en-US" sz="2400" b="1" dirty="0" smtClean="0">
                <a:latin typeface="+mj-lt"/>
              </a:rPr>
              <a:t>…” </a:t>
            </a:r>
            <a:r>
              <a:rPr lang="en-US" sz="2400" dirty="0" smtClean="0">
                <a:latin typeface="+mj-lt"/>
              </a:rPr>
              <a:t>(10:19). </a:t>
            </a:r>
          </a:p>
          <a:p>
            <a:r>
              <a:rPr lang="en-US" sz="2400" dirty="0" smtClean="0">
                <a:latin typeface="+mj-lt"/>
              </a:rPr>
              <a:t>Want peace?  Have a strong military!</a:t>
            </a:r>
            <a:endParaRPr lang="en-US" sz="2400" dirty="0">
              <a:latin typeface="+mj-lt"/>
            </a:endParaRPr>
          </a:p>
        </p:txBody>
      </p:sp>
      <p:pic>
        <p:nvPicPr>
          <p:cNvPr id="5" name="Picture 4" descr="Tobiads in the Lachish ostraca - Alsadiqin Englis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825" y="0"/>
            <a:ext cx="5591175" cy="6654582"/>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8634112" y="753988"/>
              <a:ext cx="1524600" cy="2530440"/>
            </p14:xfrm>
          </p:contentPart>
        </mc:Choice>
        <mc:Fallback>
          <p:pic>
            <p:nvPicPr>
              <p:cNvPr id="3" name="Ink 2"/>
              <p:cNvPicPr/>
              <p:nvPr/>
            </p:nvPicPr>
            <p:blipFill>
              <a:blip r:embed="rId4"/>
              <a:stretch>
                <a:fillRect/>
              </a:stretch>
            </p:blipFill>
            <p:spPr>
              <a:xfrm>
                <a:off x="8624752" y="744628"/>
                <a:ext cx="1543320" cy="2549160"/>
              </a:xfrm>
              <a:prstGeom prst="rect">
                <a:avLst/>
              </a:prstGeom>
            </p:spPr>
          </p:pic>
        </mc:Fallback>
      </mc:AlternateContent>
    </p:spTree>
    <p:extLst>
      <p:ext uri="{BB962C8B-B14F-4D97-AF65-F5344CB8AC3E}">
        <p14:creationId xmlns:p14="http://schemas.microsoft.com/office/powerpoint/2010/main" val="330725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fade">
                                      <p:cBhvr>
                                        <p:cTn id="38" dur="500"/>
                                        <p:tgtEl>
                                          <p:spTgt spid="2">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Effect transition="in" filter="fade">
                                      <p:cBhvr>
                                        <p:cTn id="43"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5676901" cy="6494085"/>
          </a:xfrm>
          <a:prstGeom prst="rect">
            <a:avLst/>
          </a:prstGeom>
          <a:noFill/>
        </p:spPr>
        <p:txBody>
          <a:bodyPr wrap="square" rtlCol="0">
            <a:spAutoFit/>
          </a:bodyPr>
          <a:lstStyle/>
          <a:p>
            <a:r>
              <a:rPr lang="en-US" sz="2400" dirty="0" smtClean="0">
                <a:latin typeface="+mj-lt"/>
              </a:rPr>
              <a:t>“Some trust in chariots, and some in horses: </a:t>
            </a:r>
            <a:r>
              <a:rPr lang="en-US" sz="2400" b="1" u="sng" dirty="0" smtClean="0">
                <a:latin typeface="+mj-lt"/>
              </a:rPr>
              <a:t>but we will remember the name of the LORD our God</a:t>
            </a:r>
            <a:r>
              <a:rPr lang="en-US" sz="2400" dirty="0" smtClean="0">
                <a:latin typeface="+mj-lt"/>
              </a:rPr>
              <a:t>.  They are brought down and fallen: but we are risen, and stand upright” </a:t>
            </a:r>
          </a:p>
          <a:p>
            <a:r>
              <a:rPr lang="en-US" sz="2400" dirty="0" smtClean="0">
                <a:latin typeface="+mj-lt"/>
              </a:rPr>
              <a:t>(Psa. 20:8).</a:t>
            </a:r>
          </a:p>
          <a:p>
            <a:r>
              <a:rPr lang="en-US" sz="2400" dirty="0" smtClean="0">
                <a:latin typeface="+mj-lt"/>
              </a:rPr>
              <a:t>This psalm of David fits perfectly with the Ammonite–Syrian war.  David did not win because he had more soldiers or chariots—</a:t>
            </a:r>
          </a:p>
          <a:p>
            <a:r>
              <a:rPr lang="en-US" sz="2400" u="sng" dirty="0" smtClean="0">
                <a:latin typeface="+mj-lt"/>
              </a:rPr>
              <a:t>he won because God was on his side</a:t>
            </a:r>
            <a:r>
              <a:rPr lang="en-US" sz="2400" dirty="0" smtClean="0">
                <a:latin typeface="+mj-lt"/>
              </a:rPr>
              <a:t>.</a:t>
            </a:r>
          </a:p>
          <a:p>
            <a:endParaRPr lang="en-US" sz="800" dirty="0" smtClean="0">
              <a:latin typeface="+mj-lt"/>
            </a:endParaRPr>
          </a:p>
          <a:p>
            <a:r>
              <a:rPr lang="en-US" sz="2400" dirty="0" smtClean="0">
                <a:latin typeface="+mj-lt"/>
              </a:rPr>
              <a:t>“Thou waterest the ridges thereof abundantly: thou settlest the furrows thereof: thou makest it soft with showers… the pastures are clothed with flocks; the valleys also are covered over with corn…” (65:10-15). </a:t>
            </a:r>
          </a:p>
          <a:p>
            <a:r>
              <a:rPr lang="en-US" sz="2400" dirty="0" smtClean="0">
                <a:latin typeface="+mj-lt"/>
              </a:rPr>
              <a:t>David praised God for His abundant provisions in their land of promise.   </a:t>
            </a:r>
            <a:endParaRPr lang="en-US" sz="2400" dirty="0">
              <a:latin typeface="+mj-lt"/>
            </a:endParaRPr>
          </a:p>
        </p:txBody>
      </p:sp>
      <p:pic>
        <p:nvPicPr>
          <p:cNvPr id="4" name="Picture 3" descr="MACKGAHYE, John - I44080 - Joseph Smith wik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900" y="-1"/>
            <a:ext cx="6515099" cy="6494085"/>
          </a:xfrm>
          <a:prstGeom prst="rect">
            <a:avLst/>
          </a:prstGeom>
        </p:spPr>
      </p:pic>
      <p:pic>
        <p:nvPicPr>
          <p:cNvPr id="2" name="Picture 1" descr="פיקיוויקי – מאגר תמונות שיתופי לשימוש חופשי - כרמים בלבלוב"/>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6900" y="0"/>
            <a:ext cx="6515100" cy="6494084"/>
          </a:xfrm>
          <a:prstGeom prst="rect">
            <a:avLst/>
          </a:prstGeom>
        </p:spPr>
      </p:pic>
    </p:spTree>
    <p:extLst>
      <p:ext uri="{BB962C8B-B14F-4D97-AF65-F5344CB8AC3E}">
        <p14:creationId xmlns:p14="http://schemas.microsoft.com/office/powerpoint/2010/main" val="153527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6686550" cy="6494085"/>
          </a:xfrm>
          <a:prstGeom prst="rect">
            <a:avLst/>
          </a:prstGeom>
          <a:noFill/>
        </p:spPr>
        <p:txBody>
          <a:bodyPr wrap="square" rtlCol="0">
            <a:spAutoFit/>
          </a:bodyPr>
          <a:lstStyle/>
          <a:p>
            <a:r>
              <a:rPr lang="en-US" sz="2400" dirty="0">
                <a:latin typeface="+mj-lt"/>
              </a:rPr>
              <a:t>My Dad used to quote this psalm almost </a:t>
            </a:r>
            <a:r>
              <a:rPr lang="en-US" sz="2400" dirty="0" smtClean="0">
                <a:latin typeface="+mj-lt"/>
              </a:rPr>
              <a:t>every time we played bluegrass music in public—</a:t>
            </a:r>
            <a:endParaRPr lang="en-US" sz="2400" i="1" dirty="0">
              <a:latin typeface="+mj-lt"/>
            </a:endParaRPr>
          </a:p>
          <a:p>
            <a:endParaRPr lang="en-US" sz="800" dirty="0">
              <a:latin typeface="+mj-lt"/>
            </a:endParaRPr>
          </a:p>
          <a:p>
            <a:r>
              <a:rPr lang="en-US" sz="2400" b="1" dirty="0" smtClean="0">
                <a:latin typeface="+mj-lt"/>
              </a:rPr>
              <a:t>“Make a joyful </a:t>
            </a:r>
            <a:r>
              <a:rPr lang="en-US" sz="2400" b="1" u="sng" dirty="0" smtClean="0">
                <a:latin typeface="+mj-lt"/>
              </a:rPr>
              <a:t>noise</a:t>
            </a:r>
            <a:r>
              <a:rPr lang="en-US" sz="2400" b="1" dirty="0" smtClean="0">
                <a:latin typeface="+mj-lt"/>
              </a:rPr>
              <a:t> unto the LORD…” </a:t>
            </a:r>
            <a:r>
              <a:rPr lang="en-US" sz="2400" dirty="0" smtClean="0">
                <a:latin typeface="+mj-lt"/>
              </a:rPr>
              <a:t>(66:1), with an emphasis on </a:t>
            </a:r>
            <a:r>
              <a:rPr lang="en-US" sz="2400" i="1" dirty="0" smtClean="0">
                <a:latin typeface="+mj-lt"/>
              </a:rPr>
              <a:t>noise.  </a:t>
            </a:r>
            <a:r>
              <a:rPr lang="en-US" sz="2400" dirty="0" smtClean="0">
                <a:latin typeface="+mj-lt"/>
              </a:rPr>
              <a:t>And, the next psalm when we finished – </a:t>
            </a:r>
            <a:r>
              <a:rPr lang="en-US" sz="2400" b="1" dirty="0" smtClean="0">
                <a:latin typeface="+mj-lt"/>
              </a:rPr>
              <a:t>“God be merciful…” </a:t>
            </a:r>
            <a:r>
              <a:rPr lang="en-US" sz="2400" dirty="0" smtClean="0">
                <a:latin typeface="+mj-lt"/>
              </a:rPr>
              <a:t>[on our audience] (67:1).</a:t>
            </a:r>
          </a:p>
          <a:p>
            <a:endParaRPr lang="en-US" sz="800" dirty="0" smtClean="0">
              <a:latin typeface="+mj-lt"/>
            </a:endParaRPr>
          </a:p>
          <a:p>
            <a:r>
              <a:rPr lang="en-US" sz="2400" dirty="0" smtClean="0">
                <a:latin typeface="+mj-lt"/>
              </a:rPr>
              <a:t>Next David wrote of the yet future time when Christ would agonize on the Cross –</a:t>
            </a:r>
          </a:p>
          <a:p>
            <a:endParaRPr lang="en-US" sz="800" dirty="0" smtClean="0">
              <a:latin typeface="+mj-lt"/>
            </a:endParaRPr>
          </a:p>
          <a:p>
            <a:r>
              <a:rPr lang="en-US" sz="2400" dirty="0" smtClean="0">
                <a:latin typeface="+mj-lt"/>
              </a:rPr>
              <a:t>“They gave me also gall for my meat: </a:t>
            </a:r>
            <a:r>
              <a:rPr lang="en-US" sz="2400" b="1" u="sng" dirty="0" smtClean="0">
                <a:latin typeface="+mj-lt"/>
              </a:rPr>
              <a:t>and in my </a:t>
            </a:r>
          </a:p>
          <a:p>
            <a:r>
              <a:rPr lang="en-US" sz="2400" b="1" u="sng" dirty="0" smtClean="0">
                <a:latin typeface="+mj-lt"/>
              </a:rPr>
              <a:t>thirst they gave me vinegar to drink</a:t>
            </a:r>
            <a:r>
              <a:rPr lang="en-US" sz="2400" dirty="0" smtClean="0">
                <a:latin typeface="+mj-lt"/>
              </a:rPr>
              <a:t>” (69:21).  </a:t>
            </a:r>
          </a:p>
          <a:p>
            <a:r>
              <a:rPr lang="en-US" sz="2400" dirty="0" smtClean="0">
                <a:latin typeface="+mj-lt"/>
              </a:rPr>
              <a:t>And, prophecy of Judas’ demise which Luke quoted – </a:t>
            </a:r>
          </a:p>
          <a:p>
            <a:endParaRPr lang="en-US" sz="800" dirty="0">
              <a:latin typeface="+mj-lt"/>
            </a:endParaRPr>
          </a:p>
          <a:p>
            <a:r>
              <a:rPr lang="en-US" sz="2400" dirty="0" smtClean="0">
                <a:latin typeface="+mj-lt"/>
              </a:rPr>
              <a:t>“For it is written in the book of Psalms, Let his habitation be desolate… </a:t>
            </a:r>
            <a:r>
              <a:rPr lang="en-US" sz="2400" b="1" u="sng" dirty="0" smtClean="0">
                <a:latin typeface="+mj-lt"/>
              </a:rPr>
              <a:t>his bishoprick </a:t>
            </a:r>
            <a:r>
              <a:rPr lang="en-US" sz="2400" dirty="0" smtClean="0">
                <a:latin typeface="+mj-lt"/>
              </a:rPr>
              <a:t>[position of authority] </a:t>
            </a:r>
            <a:r>
              <a:rPr lang="en-US" sz="2400" b="1" u="sng" dirty="0" smtClean="0">
                <a:latin typeface="+mj-lt"/>
              </a:rPr>
              <a:t>let another take</a:t>
            </a:r>
            <a:r>
              <a:rPr lang="en-US" sz="2400" dirty="0" smtClean="0">
                <a:latin typeface="+mj-lt"/>
              </a:rPr>
              <a:t>” (Acts 1:20 c.f. Psa. 69:25), i.e. Matthias who replaced Judas as one of the 12 </a:t>
            </a:r>
          </a:p>
          <a:p>
            <a:r>
              <a:rPr lang="en-US" sz="2400" dirty="0" smtClean="0">
                <a:latin typeface="+mj-lt"/>
              </a:rPr>
              <a:t>(Acts 1:26). </a:t>
            </a:r>
            <a:endParaRPr lang="en-US" sz="2400" dirty="0">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6574" y="-1"/>
            <a:ext cx="5305425" cy="6417885"/>
          </a:xfrm>
          <a:prstGeom prst="rect">
            <a:avLst/>
          </a:prstGeom>
        </p:spPr>
      </p:pic>
      <p:pic>
        <p:nvPicPr>
          <p:cNvPr id="4" name="Picture 3" descr="Faith of the Fathers: March 20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575" y="506"/>
            <a:ext cx="5305426" cy="6417378"/>
          </a:xfrm>
          <a:prstGeom prst="rect">
            <a:avLst/>
          </a:prstGeom>
        </p:spPr>
      </p:pic>
    </p:spTree>
    <p:extLst>
      <p:ext uri="{BB962C8B-B14F-4D97-AF65-F5344CB8AC3E}">
        <p14:creationId xmlns:p14="http://schemas.microsoft.com/office/powerpoint/2010/main" val="322218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fade">
                                      <p:cBhvr>
                                        <p:cTn id="38" dur="500"/>
                                        <p:tgtEl>
                                          <p:spTgt spid="2">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Effect transition="in" filter="fade">
                                      <p:cBhvr>
                                        <p:cTn id="41"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324600" cy="6494085"/>
          </a:xfrm>
          <a:prstGeom prst="rect">
            <a:avLst/>
          </a:prstGeom>
          <a:noFill/>
        </p:spPr>
        <p:txBody>
          <a:bodyPr wrap="square" rtlCol="0">
            <a:spAutoFit/>
          </a:bodyPr>
          <a:lstStyle/>
          <a:p>
            <a:r>
              <a:rPr lang="en-US" sz="2400" b="1" dirty="0" smtClean="0">
                <a:latin typeface="+mj-lt"/>
              </a:rPr>
              <a:t>DAVID’S GREAT SIN</a:t>
            </a:r>
          </a:p>
          <a:p>
            <a:r>
              <a:rPr lang="en-US" sz="2400" dirty="0" smtClean="0">
                <a:latin typeface="+mj-lt"/>
              </a:rPr>
              <a:t>“And it came to pass, after the year expired, at the time when kings go forth to battle, that David sent Joab and his servants with him, and all Israel; and they destroyed the children of Ammon… but David tarried still at Jerusalem” (2Sam. 11:1).</a:t>
            </a:r>
          </a:p>
          <a:p>
            <a:r>
              <a:rPr lang="en-US" sz="2400" dirty="0" smtClean="0">
                <a:latin typeface="+mj-lt"/>
              </a:rPr>
              <a:t>David had previously defeated the Ammonites, but they continued to be hostile toward Israel, so in the spring of the year [1,035 B.C.] David sent his commander, Joab, to fight them again.  For some unknown reason, David remained in Jerusalem. </a:t>
            </a:r>
          </a:p>
          <a:p>
            <a:endParaRPr lang="en-US" sz="800" dirty="0" smtClean="0">
              <a:latin typeface="+mj-lt"/>
            </a:endParaRPr>
          </a:p>
          <a:p>
            <a:r>
              <a:rPr lang="en-US" sz="2400" dirty="0" smtClean="0">
                <a:latin typeface="+mj-lt"/>
              </a:rPr>
              <a:t>“And it came to pass in an evening tide, that David arose from his bed, and walked upon the roof of the king’s house: and from the roof he saw a woman washing herself; and </a:t>
            </a:r>
            <a:r>
              <a:rPr lang="en-US" sz="2400" b="1" u="sng" dirty="0" smtClean="0">
                <a:latin typeface="+mj-lt"/>
              </a:rPr>
              <a:t>the woman was very beautiful to look upon</a:t>
            </a:r>
            <a:r>
              <a:rPr lang="en-US" sz="2400" dirty="0" smtClean="0">
                <a:latin typeface="+mj-lt"/>
              </a:rPr>
              <a:t>” (11:2). </a:t>
            </a:r>
          </a:p>
        </p:txBody>
      </p:sp>
      <p:pic>
        <p:nvPicPr>
          <p:cNvPr id="3" name="Picture 2" descr="Tobiads in the Lachish ostraca - Alsadiqin Englis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
            <a:ext cx="5867400" cy="6494085"/>
          </a:xfrm>
          <a:prstGeom prst="rect">
            <a:avLst/>
          </a:prstGeom>
        </p:spPr>
      </p:pic>
      <p:pic>
        <p:nvPicPr>
          <p:cNvPr id="4" name="Picture 3" descr="Bible Drive-Thr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1" y="0"/>
            <a:ext cx="5849624" cy="6494084"/>
          </a:xfrm>
          <a:prstGeom prst="rect">
            <a:avLst/>
          </a:prstGeom>
        </p:spPr>
      </p:pic>
      <p:pic>
        <p:nvPicPr>
          <p:cNvPr id="5" name="Picture 4" descr="Booktalk &amp; More: Review: &lt;strong&gt;Bathsheba&lt;/strong&gt; by Jill Eileen Smit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599" y="0"/>
            <a:ext cx="5849624" cy="6494084"/>
          </a:xfrm>
          <a:prstGeom prst="rect">
            <a:avLst/>
          </a:prstGeom>
        </p:spPr>
      </p:pic>
    </p:spTree>
    <p:extLst>
      <p:ext uri="{BB962C8B-B14F-4D97-AF65-F5344CB8AC3E}">
        <p14:creationId xmlns:p14="http://schemas.microsoft.com/office/powerpoint/2010/main" val="210455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344275" cy="6494085"/>
          </a:xfrm>
          <a:prstGeom prst="rect">
            <a:avLst/>
          </a:prstGeom>
          <a:noFill/>
        </p:spPr>
        <p:txBody>
          <a:bodyPr wrap="square" rtlCol="0">
            <a:spAutoFit/>
          </a:bodyPr>
          <a:lstStyle/>
          <a:p>
            <a:r>
              <a:rPr lang="en-US" sz="2400" dirty="0" smtClean="0">
                <a:latin typeface="+mj-lt"/>
              </a:rPr>
              <a:t>“And David sent and enquired after the woman… Is </a:t>
            </a:r>
          </a:p>
          <a:p>
            <a:r>
              <a:rPr lang="en-US" sz="2400" dirty="0" smtClean="0">
                <a:latin typeface="+mj-lt"/>
              </a:rPr>
              <a:t>not this Bath-sheba… the wife of Uriah the Hittite?  </a:t>
            </a:r>
          </a:p>
          <a:p>
            <a:r>
              <a:rPr lang="en-US" sz="2400" dirty="0" smtClean="0">
                <a:latin typeface="+mj-lt"/>
              </a:rPr>
              <a:t>And David sent messengers, and took her; and she </a:t>
            </a:r>
          </a:p>
          <a:p>
            <a:r>
              <a:rPr lang="en-US" sz="2400" dirty="0" smtClean="0">
                <a:latin typeface="+mj-lt"/>
              </a:rPr>
              <a:t>came in unto him, and he lay with her… and she </a:t>
            </a:r>
          </a:p>
          <a:p>
            <a:r>
              <a:rPr lang="en-US" sz="2400" dirty="0" smtClean="0">
                <a:latin typeface="+mj-lt"/>
              </a:rPr>
              <a:t>returned to her house” (11:3,4).  </a:t>
            </a:r>
          </a:p>
          <a:p>
            <a:r>
              <a:rPr lang="en-US" sz="2400" i="1" dirty="0" smtClean="0">
                <a:latin typeface="+mj-lt"/>
              </a:rPr>
              <a:t>David, what were you thinking??!!</a:t>
            </a:r>
          </a:p>
          <a:p>
            <a:endParaRPr lang="en-US" sz="800" dirty="0" smtClean="0">
              <a:latin typeface="+mj-lt"/>
            </a:endParaRPr>
          </a:p>
          <a:p>
            <a:r>
              <a:rPr lang="en-US" sz="2400" dirty="0" smtClean="0">
                <a:latin typeface="+mj-lt"/>
              </a:rPr>
              <a:t>“</a:t>
            </a:r>
            <a:r>
              <a:rPr lang="en-US" sz="2400" dirty="0">
                <a:latin typeface="+mj-lt"/>
              </a:rPr>
              <a:t>Let no man say when he is tempted, I am tempted </a:t>
            </a:r>
            <a:endParaRPr lang="en-US" sz="2400" dirty="0" smtClean="0">
              <a:latin typeface="+mj-lt"/>
            </a:endParaRPr>
          </a:p>
          <a:p>
            <a:r>
              <a:rPr lang="en-US" sz="2400" dirty="0" smtClean="0">
                <a:latin typeface="+mj-lt"/>
              </a:rPr>
              <a:t>of </a:t>
            </a:r>
            <a:r>
              <a:rPr lang="en-US" sz="2400" dirty="0">
                <a:latin typeface="+mj-lt"/>
              </a:rPr>
              <a:t>God; for God cannot be tempted with evil, neither </a:t>
            </a:r>
            <a:endParaRPr lang="en-US" sz="2400" dirty="0" smtClean="0">
              <a:latin typeface="+mj-lt"/>
            </a:endParaRPr>
          </a:p>
          <a:p>
            <a:r>
              <a:rPr lang="en-US" sz="2400" dirty="0" err="1" smtClean="0">
                <a:latin typeface="+mj-lt"/>
              </a:rPr>
              <a:t>tempteth</a:t>
            </a:r>
            <a:r>
              <a:rPr lang="en-US" sz="2400" dirty="0" smtClean="0">
                <a:latin typeface="+mj-lt"/>
              </a:rPr>
              <a:t> </a:t>
            </a:r>
            <a:r>
              <a:rPr lang="en-US" sz="2400" dirty="0">
                <a:latin typeface="+mj-lt"/>
              </a:rPr>
              <a:t>he any man.  But every man is tempted, </a:t>
            </a:r>
            <a:endParaRPr lang="en-US" sz="2400" dirty="0" smtClean="0">
              <a:latin typeface="+mj-lt"/>
            </a:endParaRPr>
          </a:p>
          <a:p>
            <a:r>
              <a:rPr lang="en-US" sz="2400" dirty="0" smtClean="0">
                <a:latin typeface="+mj-lt"/>
              </a:rPr>
              <a:t>when </a:t>
            </a:r>
            <a:r>
              <a:rPr lang="en-US" sz="2400" dirty="0">
                <a:latin typeface="+mj-lt"/>
              </a:rPr>
              <a:t>he is drawn away of his own lust, and enticed.  </a:t>
            </a:r>
            <a:endParaRPr lang="en-US" sz="2400" dirty="0" smtClean="0">
              <a:latin typeface="+mj-lt"/>
            </a:endParaRPr>
          </a:p>
          <a:p>
            <a:r>
              <a:rPr lang="en-US" sz="2400" dirty="0" smtClean="0">
                <a:latin typeface="+mj-lt"/>
              </a:rPr>
              <a:t>Then </a:t>
            </a:r>
            <a:r>
              <a:rPr lang="en-US" sz="2400" dirty="0">
                <a:latin typeface="+mj-lt"/>
              </a:rPr>
              <a:t>when lust hath conceived, it bringeth forth sin: </a:t>
            </a:r>
            <a:endParaRPr lang="en-US" sz="2400" dirty="0" smtClean="0">
              <a:latin typeface="+mj-lt"/>
            </a:endParaRPr>
          </a:p>
          <a:p>
            <a:r>
              <a:rPr lang="en-US" sz="2400" dirty="0" smtClean="0">
                <a:latin typeface="+mj-lt"/>
              </a:rPr>
              <a:t>and </a:t>
            </a:r>
            <a:r>
              <a:rPr lang="en-US" sz="2400" dirty="0">
                <a:latin typeface="+mj-lt"/>
              </a:rPr>
              <a:t>sin, when it is finished, bringeth forth </a:t>
            </a:r>
            <a:r>
              <a:rPr lang="en-US" sz="2400" dirty="0" smtClean="0">
                <a:latin typeface="+mj-lt"/>
              </a:rPr>
              <a:t>death </a:t>
            </a:r>
          </a:p>
          <a:p>
            <a:r>
              <a:rPr lang="en-US" sz="2400" dirty="0" smtClean="0">
                <a:latin typeface="+mj-lt"/>
              </a:rPr>
              <a:t>[condemnation]” (</a:t>
            </a:r>
            <a:r>
              <a:rPr lang="en-US" sz="2400" dirty="0">
                <a:latin typeface="+mj-lt"/>
              </a:rPr>
              <a:t>Jas. 1:13-15).</a:t>
            </a:r>
          </a:p>
          <a:p>
            <a:r>
              <a:rPr lang="en-US" sz="2400" dirty="0">
                <a:latin typeface="+mj-lt"/>
              </a:rPr>
              <a:t>David’s sin nature caused him to look at Bath-</a:t>
            </a:r>
            <a:r>
              <a:rPr lang="en-US" sz="2400" dirty="0" err="1">
                <a:latin typeface="+mj-lt"/>
              </a:rPr>
              <a:t>sheba</a:t>
            </a:r>
            <a:r>
              <a:rPr lang="en-US" sz="2400" dirty="0">
                <a:latin typeface="+mj-lt"/>
              </a:rPr>
              <a:t> </a:t>
            </a:r>
            <a:endParaRPr lang="en-US" sz="2400" dirty="0" smtClean="0">
              <a:latin typeface="+mj-lt"/>
            </a:endParaRPr>
          </a:p>
          <a:p>
            <a:r>
              <a:rPr lang="en-US" sz="2400" dirty="0" smtClean="0">
                <a:latin typeface="+mj-lt"/>
              </a:rPr>
              <a:t>which </a:t>
            </a:r>
            <a:r>
              <a:rPr lang="en-US" sz="2400" dirty="0">
                <a:latin typeface="+mj-lt"/>
              </a:rPr>
              <a:t>aroused </a:t>
            </a:r>
            <a:r>
              <a:rPr lang="en-US" sz="2400" dirty="0" smtClean="0">
                <a:latin typeface="+mj-lt"/>
              </a:rPr>
              <a:t>[lust </a:t>
            </a:r>
            <a:r>
              <a:rPr lang="en-US" sz="2400" dirty="0">
                <a:latin typeface="+mj-lt"/>
              </a:rPr>
              <a:t>and </a:t>
            </a:r>
            <a:r>
              <a:rPr lang="en-US" sz="2400" dirty="0" smtClean="0">
                <a:latin typeface="+mj-lt"/>
              </a:rPr>
              <a:t>enticement].   </a:t>
            </a:r>
            <a:r>
              <a:rPr lang="en-US" sz="2400" dirty="0">
                <a:latin typeface="+mj-lt"/>
              </a:rPr>
              <a:t>He </a:t>
            </a:r>
            <a:r>
              <a:rPr lang="en-US" sz="2400" dirty="0" smtClean="0">
                <a:latin typeface="+mj-lt"/>
              </a:rPr>
              <a:t>could </a:t>
            </a:r>
          </a:p>
          <a:p>
            <a:r>
              <a:rPr lang="en-US" sz="2400" dirty="0" smtClean="0">
                <a:latin typeface="+mj-lt"/>
              </a:rPr>
              <a:t>have</a:t>
            </a:r>
            <a:r>
              <a:rPr lang="en-US" sz="2400" dirty="0" smtClean="0">
                <a:latin typeface="+mj-lt"/>
              </a:rPr>
              <a:t>, </a:t>
            </a:r>
            <a:r>
              <a:rPr lang="en-US" sz="2400" i="1" dirty="0" smtClean="0">
                <a:latin typeface="+mj-lt"/>
              </a:rPr>
              <a:t>he </a:t>
            </a:r>
            <a:r>
              <a:rPr lang="en-US" sz="2400" i="1" dirty="0" smtClean="0">
                <a:latin typeface="+mj-lt"/>
              </a:rPr>
              <a:t>should have</a:t>
            </a:r>
            <a:r>
              <a:rPr lang="en-US" sz="2400" i="1" dirty="0">
                <a:latin typeface="+mj-lt"/>
              </a:rPr>
              <a:t>,</a:t>
            </a:r>
            <a:r>
              <a:rPr lang="en-US" sz="2400" dirty="0" smtClean="0">
                <a:latin typeface="+mj-lt"/>
              </a:rPr>
              <a:t> </a:t>
            </a:r>
            <a:r>
              <a:rPr lang="en-US" sz="2400" dirty="0">
                <a:latin typeface="+mj-lt"/>
              </a:rPr>
              <a:t>stopped, but he didn’t because he acted and had her brought to him [sin], which </a:t>
            </a:r>
            <a:r>
              <a:rPr lang="en-US" sz="2400" dirty="0" smtClean="0">
                <a:latin typeface="+mj-lt"/>
              </a:rPr>
              <a:t>brought condemnation/separation </a:t>
            </a:r>
            <a:r>
              <a:rPr lang="en-US" sz="2400" dirty="0">
                <a:latin typeface="+mj-lt"/>
              </a:rPr>
              <a:t>of a righteous relationship with </a:t>
            </a:r>
            <a:r>
              <a:rPr lang="en-US" sz="2400" dirty="0" smtClean="0">
                <a:latin typeface="+mj-lt"/>
              </a:rPr>
              <a:t>God [state].</a:t>
            </a:r>
            <a:endParaRPr lang="en-US" sz="2400" dirty="0">
              <a:latin typeface="+mj-lt"/>
            </a:endParaRPr>
          </a:p>
        </p:txBody>
      </p:sp>
      <p:pic>
        <p:nvPicPr>
          <p:cNvPr id="4" name="Picture 3" descr="Kind &lt;strong&gt;David &amp; Bathsheba&lt;/strong&gt; V | Explore Cea.'s photos on Flick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175" y="-1"/>
            <a:ext cx="5457825" cy="5524501"/>
          </a:xfrm>
          <a:prstGeom prst="rect">
            <a:avLst/>
          </a:prstGeom>
        </p:spPr>
      </p:pic>
    </p:spTree>
    <p:extLst>
      <p:ext uri="{BB962C8B-B14F-4D97-AF65-F5344CB8AC3E}">
        <p14:creationId xmlns:p14="http://schemas.microsoft.com/office/powerpoint/2010/main" val="252407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500"/>
                                        <p:tgtEl>
                                          <p:spTgt spid="2">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fade">
                                      <p:cBhvr>
                                        <p:cTn id="15" dur="500"/>
                                        <p:tgtEl>
                                          <p:spTgt spid="2">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fade">
                                      <p:cBhvr>
                                        <p:cTn id="18" dur="500"/>
                                        <p:tgtEl>
                                          <p:spTgt spid="2">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animEffect transition="in" filter="fade">
                                      <p:cBhvr>
                                        <p:cTn id="21" dur="500"/>
                                        <p:tgtEl>
                                          <p:spTgt spid="2">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1" end="11"/>
                                            </p:txEl>
                                          </p:spTgt>
                                        </p:tgtEl>
                                        <p:attrNameLst>
                                          <p:attrName>style.visibility</p:attrName>
                                        </p:attrNameLst>
                                      </p:cBhvr>
                                      <p:to>
                                        <p:strVal val="visible"/>
                                      </p:to>
                                    </p:set>
                                    <p:animEffect transition="in" filter="fade">
                                      <p:cBhvr>
                                        <p:cTn id="24" dur="500"/>
                                        <p:tgtEl>
                                          <p:spTgt spid="2">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fade">
                                      <p:cBhvr>
                                        <p:cTn id="27" dur="500"/>
                                        <p:tgtEl>
                                          <p:spTgt spid="2">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3" end="13"/>
                                            </p:txEl>
                                          </p:spTgt>
                                        </p:tgtEl>
                                        <p:attrNameLst>
                                          <p:attrName>style.visibility</p:attrName>
                                        </p:attrNameLst>
                                      </p:cBhvr>
                                      <p:to>
                                        <p:strVal val="visible"/>
                                      </p:to>
                                    </p:set>
                                    <p:animEffect transition="in" filter="fade">
                                      <p:cBhvr>
                                        <p:cTn id="30" dur="500"/>
                                        <p:tgtEl>
                                          <p:spTgt spid="2">
                                            <p:txEl>
                                              <p:pRg st="13" end="1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animEffect transition="in" filter="fade">
                                      <p:cBhvr>
                                        <p:cTn id="35" dur="500"/>
                                        <p:tgtEl>
                                          <p:spTgt spid="2">
                                            <p:txEl>
                                              <p:pRg st="14" end="1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5" end="15"/>
                                            </p:txEl>
                                          </p:spTgt>
                                        </p:tgtEl>
                                        <p:attrNameLst>
                                          <p:attrName>style.visibility</p:attrName>
                                        </p:attrNameLst>
                                      </p:cBhvr>
                                      <p:to>
                                        <p:strVal val="visible"/>
                                      </p:to>
                                    </p:set>
                                    <p:animEffect transition="in" filter="fade">
                                      <p:cBhvr>
                                        <p:cTn id="38" dur="500"/>
                                        <p:tgtEl>
                                          <p:spTgt spid="2">
                                            <p:txEl>
                                              <p:pRg st="15" end="1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6" end="16"/>
                                            </p:txEl>
                                          </p:spTgt>
                                        </p:tgtEl>
                                        <p:attrNameLst>
                                          <p:attrName>style.visibility</p:attrName>
                                        </p:attrNameLst>
                                      </p:cBhvr>
                                      <p:to>
                                        <p:strVal val="visible"/>
                                      </p:to>
                                    </p:set>
                                    <p:animEffect transition="in" filter="fade">
                                      <p:cBhvr>
                                        <p:cTn id="41"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991226" cy="6494085"/>
          </a:xfrm>
          <a:prstGeom prst="rect">
            <a:avLst/>
          </a:prstGeom>
          <a:noFill/>
        </p:spPr>
        <p:txBody>
          <a:bodyPr wrap="square" rtlCol="0">
            <a:spAutoFit/>
          </a:bodyPr>
          <a:lstStyle/>
          <a:p>
            <a:r>
              <a:rPr lang="en-US" sz="2400" dirty="0" smtClean="0">
                <a:latin typeface="+mj-lt"/>
              </a:rPr>
              <a:t>“And the woman conceived, and sent and told David, and said, I am with child.  And David sent to Joab, saying, Send me Uriah the Hittite.  And Joab sent Uriah to David” (11:5,6).</a:t>
            </a:r>
          </a:p>
          <a:p>
            <a:r>
              <a:rPr lang="en-US" sz="2400" dirty="0" smtClean="0">
                <a:latin typeface="+mj-lt"/>
              </a:rPr>
              <a:t>Then David compounded his sin. </a:t>
            </a:r>
          </a:p>
          <a:p>
            <a:endParaRPr lang="en-US" sz="800" dirty="0" smtClean="0">
              <a:latin typeface="+mj-lt"/>
            </a:endParaRPr>
          </a:p>
          <a:p>
            <a:r>
              <a:rPr lang="en-US" sz="2400" dirty="0" smtClean="0">
                <a:latin typeface="+mj-lt"/>
              </a:rPr>
              <a:t>“And when Uriah was come unto him, David demanded of him how Joab did… how the war prospered.  And David said to Uriah, Go down to thy house… And Uriah departed out of the king’s house, and there followed a mess of meat from the king.  But Uriah slept at the door of the king’s house with all the servants of his lord, and </a:t>
            </a:r>
            <a:r>
              <a:rPr lang="en-US" sz="2400" u="sng" dirty="0" smtClean="0">
                <a:latin typeface="+mj-lt"/>
              </a:rPr>
              <a:t>went not down to his house</a:t>
            </a:r>
            <a:r>
              <a:rPr lang="en-US" sz="2400" dirty="0" smtClean="0">
                <a:latin typeface="+mj-lt"/>
              </a:rPr>
              <a:t>” (11:7-9).</a:t>
            </a:r>
          </a:p>
          <a:p>
            <a:r>
              <a:rPr lang="en-US" sz="2400" dirty="0" smtClean="0">
                <a:latin typeface="+mj-lt"/>
              </a:rPr>
              <a:t>Upon meeting Uriah, David made small talk and then bribed him to go home [to be with his wife], but Uriah’s honor would not permit him to do so.</a:t>
            </a:r>
            <a:endParaRPr lang="en-US" sz="2400" dirty="0">
              <a:latin typeface="+mj-lt"/>
            </a:endParaRPr>
          </a:p>
        </p:txBody>
      </p:sp>
      <p:pic>
        <p:nvPicPr>
          <p:cNvPr id="5" name="Picture 4" descr="File:Nathan and King &lt;strong&gt;David&lt;/strong&gt; 001.jpg - The Work of God'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1226" y="-1"/>
            <a:ext cx="6200773" cy="6494085"/>
          </a:xfrm>
          <a:prstGeom prst="rect">
            <a:avLst/>
          </a:prstGeom>
        </p:spPr>
      </p:pic>
    </p:spTree>
    <p:extLst>
      <p:ext uri="{BB962C8B-B14F-4D97-AF65-F5344CB8AC3E}">
        <p14:creationId xmlns:p14="http://schemas.microsoft.com/office/powerpoint/2010/main" val="208404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5991226" cy="6494085"/>
          </a:xfrm>
          <a:prstGeom prst="rect">
            <a:avLst/>
          </a:prstGeom>
          <a:noFill/>
        </p:spPr>
        <p:txBody>
          <a:bodyPr wrap="square" rtlCol="0">
            <a:spAutoFit/>
          </a:bodyPr>
          <a:lstStyle/>
          <a:p>
            <a:r>
              <a:rPr lang="en-US" sz="2400" dirty="0" smtClean="0">
                <a:latin typeface="+mj-lt"/>
              </a:rPr>
              <a:t>“And Uriah said unto David, The ark, and Israel, and Judah, abide in tents; and my lord Joab… in the open fields; Shall I then go into mine house, to eat and to drink, and to lie with my wife?... </a:t>
            </a:r>
            <a:r>
              <a:rPr lang="en-US" sz="2400" b="1" u="sng" dirty="0" smtClean="0">
                <a:latin typeface="+mj-lt"/>
              </a:rPr>
              <a:t>I will not do this thing</a:t>
            </a:r>
            <a:r>
              <a:rPr lang="en-US" sz="2400" dirty="0" smtClean="0">
                <a:latin typeface="+mj-lt"/>
              </a:rPr>
              <a:t>… David called him; and he made him drunk…” (11:11,13).</a:t>
            </a:r>
          </a:p>
          <a:p>
            <a:r>
              <a:rPr lang="en-US" sz="2400" dirty="0" smtClean="0">
                <a:latin typeface="+mj-lt"/>
              </a:rPr>
              <a:t>David’s conspiracy grew deeper until he committed the unthinkable –</a:t>
            </a:r>
          </a:p>
          <a:p>
            <a:endParaRPr lang="en-US" sz="800" dirty="0" smtClean="0">
              <a:latin typeface="+mj-lt"/>
            </a:endParaRPr>
          </a:p>
          <a:p>
            <a:r>
              <a:rPr lang="en-US" sz="2400" dirty="0" smtClean="0">
                <a:latin typeface="+mj-lt"/>
              </a:rPr>
              <a:t>“… David wrote a letter to Joab… set ye Uriah in the forefront of the hottest battle… that he may be smitten, and die… And when the wife of Uriah heard that Uriah her husband was dead, she mourned… when the mourning was past, David sent and fetched her to his house, and she became his wife, and bare him a son.  </a:t>
            </a:r>
            <a:r>
              <a:rPr lang="en-US" sz="2400" b="1" u="sng" dirty="0" smtClean="0">
                <a:latin typeface="+mj-lt"/>
              </a:rPr>
              <a:t>But the thing that David had done displeased the LORD</a:t>
            </a:r>
            <a:r>
              <a:rPr lang="en-US" sz="2400" dirty="0" smtClean="0">
                <a:latin typeface="+mj-lt"/>
              </a:rPr>
              <a:t>” (11:14,15,26,27). </a:t>
            </a:r>
          </a:p>
        </p:txBody>
      </p:sp>
      <p:pic>
        <p:nvPicPr>
          <p:cNvPr id="4" name="Picture 3" descr="File:Nathan and King &lt;strong&gt;David&lt;/strong&gt; 001.jpg - The Work of God'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1226" y="-1"/>
            <a:ext cx="6200773" cy="6494085"/>
          </a:xfrm>
          <a:prstGeom prst="rect">
            <a:avLst/>
          </a:prstGeom>
        </p:spPr>
      </p:pic>
    </p:spTree>
    <p:extLst>
      <p:ext uri="{BB962C8B-B14F-4D97-AF65-F5344CB8AC3E}">
        <p14:creationId xmlns:p14="http://schemas.microsoft.com/office/powerpoint/2010/main" val="29314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2389"/>
            <a:ext cx="7448550" cy="6617196"/>
          </a:xfrm>
          <a:prstGeom prst="rect">
            <a:avLst/>
          </a:prstGeom>
          <a:noFill/>
        </p:spPr>
        <p:txBody>
          <a:bodyPr wrap="square" rtlCol="0">
            <a:spAutoFit/>
          </a:bodyPr>
          <a:lstStyle/>
          <a:p>
            <a:r>
              <a:rPr lang="en-US" sz="2400" dirty="0" smtClean="0">
                <a:latin typeface="+mj-lt"/>
              </a:rPr>
              <a:t>“And it came to pass that night, that the word of the LORD came unto Nathan, saying, Go and tell my servant David, Thus Saith the LORD, Shalt thou build me an house for me to dwell in?  Whereas I have not dwelt in any house since the time that I brought up the children of Israel out of Egypt, even to this day, but have walked in a tent and in a tabernacle” (7:4-6).</a:t>
            </a:r>
          </a:p>
          <a:p>
            <a:r>
              <a:rPr lang="en-US" sz="2400" dirty="0" smtClean="0">
                <a:latin typeface="+mj-lt"/>
              </a:rPr>
              <a:t>That same night, God spoke to the prophet Nathan and told him it was not His priority at the moment to build a house for the ark, but </a:t>
            </a:r>
            <a:r>
              <a:rPr lang="en-US" sz="2400" u="sng" dirty="0" smtClean="0">
                <a:latin typeface="+mj-lt"/>
              </a:rPr>
              <a:t>He wanted David to build a different house</a:t>
            </a:r>
            <a:r>
              <a:rPr lang="en-US" sz="2400" dirty="0" smtClean="0">
                <a:latin typeface="+mj-lt"/>
              </a:rPr>
              <a:t>!</a:t>
            </a:r>
          </a:p>
          <a:p>
            <a:endParaRPr lang="en-US" sz="800" dirty="0" smtClean="0">
              <a:latin typeface="+mj-lt"/>
            </a:endParaRPr>
          </a:p>
          <a:p>
            <a:r>
              <a:rPr lang="en-US" sz="2400" dirty="0" smtClean="0">
                <a:latin typeface="+mj-lt"/>
              </a:rPr>
              <a:t>“Now therefore so shalt thou say unto my servant David… I took thee from the sheepcote… to be ruler over my people … Israel.  And I was with thee whithersoever thou wentest, and have cut off all thine enemies out of thy sight, and have made thee a great name…” (7:8,9).</a:t>
            </a:r>
          </a:p>
          <a:p>
            <a:endParaRPr lang="en-US" sz="800" dirty="0" smtClean="0">
              <a:latin typeface="+mj-lt"/>
            </a:endParaRPr>
          </a:p>
          <a:p>
            <a:r>
              <a:rPr lang="en-US" sz="2400" dirty="0" smtClean="0">
                <a:latin typeface="+mj-lt"/>
              </a:rPr>
              <a:t>What was the LORD trying to tell David?  </a:t>
            </a:r>
            <a:endParaRPr lang="en-US" sz="2400" dirty="0">
              <a:latin typeface="+mj-lt"/>
            </a:endParaRPr>
          </a:p>
        </p:txBody>
      </p:sp>
      <p:pic>
        <p:nvPicPr>
          <p:cNvPr id="3" name="Picture 2" descr="Other Food: daily devos: Praying before giving your answ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752" y="-1"/>
            <a:ext cx="4667248" cy="6564808"/>
          </a:xfrm>
          <a:prstGeom prst="rect">
            <a:avLst/>
          </a:prstGeom>
        </p:spPr>
      </p:pic>
    </p:spTree>
    <p:extLst>
      <p:ext uri="{BB962C8B-B14F-4D97-AF65-F5344CB8AC3E}">
        <p14:creationId xmlns:p14="http://schemas.microsoft.com/office/powerpoint/2010/main" val="113880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
            <a:ext cx="12191999" cy="6617196"/>
          </a:xfrm>
          <a:prstGeom prst="rect">
            <a:avLst/>
          </a:prstGeom>
          <a:noFill/>
        </p:spPr>
        <p:txBody>
          <a:bodyPr wrap="square" rtlCol="0">
            <a:spAutoFit/>
          </a:bodyPr>
          <a:lstStyle/>
          <a:p>
            <a:r>
              <a:rPr lang="en-US" sz="2400" dirty="0" smtClean="0">
                <a:latin typeface="+mj-lt"/>
              </a:rPr>
              <a:t>“And the LORD sent Nathan unto David” (12:1).</a:t>
            </a:r>
          </a:p>
          <a:p>
            <a:r>
              <a:rPr lang="en-US" sz="2400" dirty="0" smtClean="0">
                <a:latin typeface="+mj-lt"/>
              </a:rPr>
              <a:t>Nathan told David a story of a rich man who stole a </a:t>
            </a:r>
          </a:p>
          <a:p>
            <a:r>
              <a:rPr lang="en-US" sz="2400" dirty="0" smtClean="0">
                <a:latin typeface="+mj-lt"/>
              </a:rPr>
              <a:t>poor person’s only lamb, which angered David who </a:t>
            </a:r>
          </a:p>
          <a:p>
            <a:r>
              <a:rPr lang="en-US" sz="2400" dirty="0" smtClean="0">
                <a:latin typeface="+mj-lt"/>
              </a:rPr>
              <a:t>said the thief should die (12:3-5)!  And then Nathan </a:t>
            </a:r>
          </a:p>
          <a:p>
            <a:r>
              <a:rPr lang="en-US" sz="2400" dirty="0" smtClean="0">
                <a:latin typeface="+mj-lt"/>
              </a:rPr>
              <a:t>dropped a bombshell –</a:t>
            </a:r>
          </a:p>
          <a:p>
            <a:endParaRPr lang="en-US" sz="800" dirty="0" smtClean="0">
              <a:latin typeface="+mj-lt"/>
            </a:endParaRPr>
          </a:p>
          <a:p>
            <a:r>
              <a:rPr lang="en-US" sz="2400" dirty="0" smtClean="0">
                <a:latin typeface="+mj-lt"/>
              </a:rPr>
              <a:t>“And Nathan said to David, </a:t>
            </a:r>
            <a:r>
              <a:rPr lang="en-US" sz="2400" b="1" u="sng" dirty="0" smtClean="0">
                <a:latin typeface="+mj-lt"/>
              </a:rPr>
              <a:t>Thou art the man</a:t>
            </a:r>
            <a:r>
              <a:rPr lang="en-US" sz="2400" dirty="0" smtClean="0">
                <a:latin typeface="+mj-lt"/>
              </a:rPr>
              <a:t>…” (12:7).</a:t>
            </a:r>
          </a:p>
          <a:p>
            <a:r>
              <a:rPr lang="en-US" sz="2400" dirty="0" smtClean="0">
                <a:latin typeface="+mj-lt"/>
              </a:rPr>
              <a:t>Nathan told David all the LORD had given him – </a:t>
            </a:r>
          </a:p>
          <a:p>
            <a:endParaRPr lang="en-US" sz="800" dirty="0" smtClean="0">
              <a:latin typeface="+mj-lt"/>
            </a:endParaRPr>
          </a:p>
          <a:p>
            <a:r>
              <a:rPr lang="en-US" sz="2400" dirty="0" smtClean="0">
                <a:latin typeface="+mj-lt"/>
              </a:rPr>
              <a:t>“I anointed the king over Israel, and I delivered thee </a:t>
            </a:r>
          </a:p>
          <a:p>
            <a:r>
              <a:rPr lang="en-US" sz="2400" dirty="0" smtClean="0">
                <a:latin typeface="+mj-lt"/>
              </a:rPr>
              <a:t>out of the hand of Saul; And I gave thee thy master’s</a:t>
            </a:r>
          </a:p>
          <a:p>
            <a:r>
              <a:rPr lang="en-US" sz="2400" dirty="0">
                <a:latin typeface="+mj-lt"/>
              </a:rPr>
              <a:t>h</a:t>
            </a:r>
            <a:r>
              <a:rPr lang="en-US" sz="2400" dirty="0" smtClean="0">
                <a:latin typeface="+mj-lt"/>
              </a:rPr>
              <a:t>ouse… wives…” (12:7,8).</a:t>
            </a:r>
          </a:p>
          <a:p>
            <a:r>
              <a:rPr lang="en-US" sz="2400" dirty="0" smtClean="0">
                <a:latin typeface="+mj-lt"/>
              </a:rPr>
              <a:t>But, his sin nature was not satisfied—he had taken </a:t>
            </a:r>
          </a:p>
          <a:p>
            <a:r>
              <a:rPr lang="en-US" sz="2400" dirty="0" smtClean="0">
                <a:latin typeface="+mj-lt"/>
              </a:rPr>
              <a:t>something that didn’t belong to him.  David could </a:t>
            </a:r>
          </a:p>
          <a:p>
            <a:r>
              <a:rPr lang="en-US" sz="2400" dirty="0" smtClean="0">
                <a:latin typeface="+mj-lt"/>
              </a:rPr>
              <a:t>have [</a:t>
            </a:r>
            <a:r>
              <a:rPr lang="en-US" sz="2400" i="1" dirty="0" smtClean="0">
                <a:latin typeface="+mj-lt"/>
              </a:rPr>
              <a:t>should have</a:t>
            </a:r>
            <a:r>
              <a:rPr lang="en-US" sz="2400" dirty="0" smtClean="0">
                <a:latin typeface="+mj-lt"/>
              </a:rPr>
              <a:t>] been put to death for having </a:t>
            </a:r>
          </a:p>
          <a:p>
            <a:r>
              <a:rPr lang="en-US" sz="2400" dirty="0" smtClean="0">
                <a:latin typeface="+mj-lt"/>
              </a:rPr>
              <a:t>committed adultery &amp; murder (Exo. 21:12: Lev. 20:10), </a:t>
            </a:r>
          </a:p>
          <a:p>
            <a:r>
              <a:rPr lang="en-US" sz="2400" dirty="0" smtClean="0">
                <a:latin typeface="+mj-lt"/>
              </a:rPr>
              <a:t>but he wasn’t because of his heartfelt repentance.  </a:t>
            </a:r>
            <a:endParaRPr lang="en-US" sz="2400" dirty="0" smtClean="0">
              <a:latin typeface="+mj-lt"/>
            </a:endParaRPr>
          </a:p>
          <a:p>
            <a:r>
              <a:rPr lang="en-US" sz="2400" dirty="0" smtClean="0">
                <a:latin typeface="+mj-lt"/>
              </a:rPr>
              <a:t>However</a:t>
            </a:r>
            <a:r>
              <a:rPr lang="en-US" sz="2400" dirty="0" smtClean="0">
                <a:latin typeface="+mj-lt"/>
              </a:rPr>
              <a:t>, his actions and consequences thereof would impact the remainder of his life and that of Israel in the future. </a:t>
            </a:r>
            <a:endParaRPr lang="en-US" sz="2400" dirty="0">
              <a:latin typeface="+mj-lt"/>
            </a:endParaRPr>
          </a:p>
        </p:txBody>
      </p:sp>
      <p:pic>
        <p:nvPicPr>
          <p:cNvPr id="3" name="Picture 2" descr="Leap of faith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475" y="0"/>
            <a:ext cx="5343525" cy="5676900"/>
          </a:xfrm>
          <a:prstGeom prst="rect">
            <a:avLst/>
          </a:prstGeom>
        </p:spPr>
      </p:pic>
    </p:spTree>
    <p:extLst>
      <p:ext uri="{BB962C8B-B14F-4D97-AF65-F5344CB8AC3E}">
        <p14:creationId xmlns:p14="http://schemas.microsoft.com/office/powerpoint/2010/main" val="225382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animEffect transition="in" filter="fade">
                                      <p:cBhvr>
                                        <p:cTn id="15" dur="500"/>
                                        <p:tgtEl>
                                          <p:spTgt spid="2">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0" end="10"/>
                                            </p:txEl>
                                          </p:spTgt>
                                        </p:tgtEl>
                                        <p:attrNameLst>
                                          <p:attrName>style.visibility</p:attrName>
                                        </p:attrNameLst>
                                      </p:cBhvr>
                                      <p:to>
                                        <p:strVal val="visible"/>
                                      </p:to>
                                    </p:set>
                                    <p:animEffect transition="in" filter="fade">
                                      <p:cBhvr>
                                        <p:cTn id="18" dur="500"/>
                                        <p:tgtEl>
                                          <p:spTgt spid="2">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animEffect transition="in" filter="fade">
                                      <p:cBhvr>
                                        <p:cTn id="21" dur="500"/>
                                        <p:tgtEl>
                                          <p:spTgt spid="2">
                                            <p:txEl>
                                              <p:pRg st="11" end="1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2" end="12"/>
                                            </p:txEl>
                                          </p:spTgt>
                                        </p:tgtEl>
                                        <p:attrNameLst>
                                          <p:attrName>style.visibility</p:attrName>
                                        </p:attrNameLst>
                                      </p:cBhvr>
                                      <p:to>
                                        <p:strVal val="visible"/>
                                      </p:to>
                                    </p:set>
                                    <p:animEffect transition="in" filter="fade">
                                      <p:cBhvr>
                                        <p:cTn id="26" dur="500"/>
                                        <p:tgtEl>
                                          <p:spTgt spid="2">
                                            <p:txEl>
                                              <p:pRg st="12" end="1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animEffect transition="in" filter="fade">
                                      <p:cBhvr>
                                        <p:cTn id="29" dur="500"/>
                                        <p:tgtEl>
                                          <p:spTgt spid="2">
                                            <p:txEl>
                                              <p:pRg st="13" end="1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4" end="14"/>
                                            </p:txEl>
                                          </p:spTgt>
                                        </p:tgtEl>
                                        <p:attrNameLst>
                                          <p:attrName>style.visibility</p:attrName>
                                        </p:attrNameLst>
                                      </p:cBhvr>
                                      <p:to>
                                        <p:strVal val="visible"/>
                                      </p:to>
                                    </p:set>
                                    <p:animEffect transition="in" filter="fade">
                                      <p:cBhvr>
                                        <p:cTn id="32" dur="500"/>
                                        <p:tgtEl>
                                          <p:spTgt spid="2">
                                            <p:txEl>
                                              <p:pRg st="14" end="1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animEffect transition="in" filter="fade">
                                      <p:cBhvr>
                                        <p:cTn id="35" dur="500"/>
                                        <p:tgtEl>
                                          <p:spTgt spid="2">
                                            <p:txEl>
                                              <p:pRg st="15" end="1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6" end="16"/>
                                            </p:txEl>
                                          </p:spTgt>
                                        </p:tgtEl>
                                        <p:attrNameLst>
                                          <p:attrName>style.visibility</p:attrName>
                                        </p:attrNameLst>
                                      </p:cBhvr>
                                      <p:to>
                                        <p:strVal val="visible"/>
                                      </p:to>
                                    </p:set>
                                    <p:animEffect transition="in" filter="fade">
                                      <p:cBhvr>
                                        <p:cTn id="38" dur="500"/>
                                        <p:tgtEl>
                                          <p:spTgt spid="2">
                                            <p:txEl>
                                              <p:pRg st="16" end="1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7" end="17"/>
                                            </p:txEl>
                                          </p:spTgt>
                                        </p:tgtEl>
                                        <p:attrNameLst>
                                          <p:attrName>style.visibility</p:attrName>
                                        </p:attrNameLst>
                                      </p:cBhvr>
                                      <p:to>
                                        <p:strVal val="visible"/>
                                      </p:to>
                                    </p:set>
                                    <p:animEffect transition="in" filter="fade">
                                      <p:cBhvr>
                                        <p:cTn id="41"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5250"/>
            <a:ext cx="11344275" cy="6986528"/>
          </a:xfrm>
          <a:prstGeom prst="rect">
            <a:avLst/>
          </a:prstGeom>
          <a:noFill/>
        </p:spPr>
        <p:txBody>
          <a:bodyPr wrap="square" rtlCol="0">
            <a:spAutoFit/>
          </a:bodyPr>
          <a:lstStyle/>
          <a:p>
            <a:r>
              <a:rPr lang="en-US" sz="2400" b="1" dirty="0" smtClean="0">
                <a:latin typeface="+mj-lt"/>
              </a:rPr>
              <a:t>DAVID’S PUNISHMENT</a:t>
            </a:r>
            <a:endParaRPr lang="en-US" sz="2400" dirty="0" smtClean="0">
              <a:latin typeface="+mj-lt"/>
            </a:endParaRPr>
          </a:p>
          <a:p>
            <a:r>
              <a:rPr lang="en-US" sz="2400" dirty="0" smtClean="0">
                <a:latin typeface="+mj-lt"/>
              </a:rPr>
              <a:t>“And David said unto Nathan, I have sinned against the </a:t>
            </a:r>
          </a:p>
          <a:p>
            <a:r>
              <a:rPr lang="en-US" sz="2400" dirty="0" smtClean="0">
                <a:latin typeface="+mj-lt"/>
              </a:rPr>
              <a:t>LORD.  And Nathan said…thou shalt not die… </a:t>
            </a:r>
            <a:r>
              <a:rPr lang="en-US" sz="2400" b="1" u="sng" dirty="0" smtClean="0">
                <a:latin typeface="+mj-lt"/>
              </a:rPr>
              <a:t>the child </a:t>
            </a:r>
          </a:p>
          <a:p>
            <a:r>
              <a:rPr lang="en-US" sz="2400" b="1" u="sng" dirty="0" smtClean="0">
                <a:latin typeface="+mj-lt"/>
              </a:rPr>
              <a:t>shall surely die</a:t>
            </a:r>
            <a:r>
              <a:rPr lang="en-US" sz="2400" dirty="0" smtClean="0">
                <a:latin typeface="+mj-lt"/>
              </a:rPr>
              <a:t>” (12:13,14).</a:t>
            </a:r>
          </a:p>
          <a:p>
            <a:r>
              <a:rPr lang="en-US" sz="2400" dirty="0" smtClean="0">
                <a:latin typeface="+mj-lt"/>
              </a:rPr>
              <a:t>David was beside himself with grief – “David besought </a:t>
            </a:r>
          </a:p>
          <a:p>
            <a:r>
              <a:rPr lang="en-US" sz="2400" dirty="0" smtClean="0">
                <a:latin typeface="+mj-lt"/>
              </a:rPr>
              <a:t>God for the child… lay all night upon the earth… neither </a:t>
            </a:r>
          </a:p>
          <a:p>
            <a:r>
              <a:rPr lang="en-US" sz="2400" dirty="0" smtClean="0">
                <a:latin typeface="+mj-lt"/>
              </a:rPr>
              <a:t>did he eat bread… </a:t>
            </a:r>
            <a:r>
              <a:rPr lang="en-US" sz="2400" b="1" u="sng" dirty="0" smtClean="0">
                <a:latin typeface="+mj-lt"/>
              </a:rPr>
              <a:t>on the</a:t>
            </a:r>
            <a:r>
              <a:rPr lang="en-US" sz="2400" b="1" dirty="0" smtClean="0">
                <a:latin typeface="+mj-lt"/>
              </a:rPr>
              <a:t> </a:t>
            </a:r>
            <a:r>
              <a:rPr lang="en-US" sz="2400" dirty="0" smtClean="0">
                <a:latin typeface="+mj-lt"/>
              </a:rPr>
              <a:t>[7</a:t>
            </a:r>
            <a:r>
              <a:rPr lang="en-US" sz="2400" baseline="30000" dirty="0" smtClean="0">
                <a:latin typeface="+mj-lt"/>
              </a:rPr>
              <a:t>th</a:t>
            </a:r>
            <a:r>
              <a:rPr lang="en-US" sz="2400" dirty="0" smtClean="0">
                <a:latin typeface="+mj-lt"/>
              </a:rPr>
              <a:t>] </a:t>
            </a:r>
            <a:r>
              <a:rPr lang="en-US" sz="2400" b="1" u="sng" dirty="0" smtClean="0">
                <a:latin typeface="+mj-lt"/>
              </a:rPr>
              <a:t>day, the child died</a:t>
            </a:r>
            <a:r>
              <a:rPr lang="en-US" sz="2400" dirty="0" smtClean="0">
                <a:latin typeface="+mj-lt"/>
              </a:rPr>
              <a:t>…” </a:t>
            </a:r>
          </a:p>
          <a:p>
            <a:r>
              <a:rPr lang="en-US" sz="2400" dirty="0" smtClean="0">
                <a:latin typeface="+mj-lt"/>
              </a:rPr>
              <a:t>(12:16-19).</a:t>
            </a:r>
          </a:p>
          <a:p>
            <a:r>
              <a:rPr lang="en-US" sz="2400" dirty="0" smtClean="0">
                <a:latin typeface="+mj-lt"/>
              </a:rPr>
              <a:t>Those around him were astonished at David’s quick</a:t>
            </a:r>
          </a:p>
          <a:p>
            <a:r>
              <a:rPr lang="en-US" sz="2400" dirty="0" smtClean="0">
                <a:latin typeface="+mj-lt"/>
              </a:rPr>
              <a:t>recovery from the infant’s death, but he answered –</a:t>
            </a:r>
          </a:p>
          <a:p>
            <a:endParaRPr lang="en-US" sz="800" dirty="0" smtClean="0">
              <a:latin typeface="+mj-lt"/>
            </a:endParaRPr>
          </a:p>
          <a:p>
            <a:r>
              <a:rPr lang="en-US" sz="2400" dirty="0" smtClean="0">
                <a:latin typeface="+mj-lt"/>
              </a:rPr>
              <a:t>“While the child was yet alive, I fasted and wept… who </a:t>
            </a:r>
          </a:p>
          <a:p>
            <a:r>
              <a:rPr lang="en-US" sz="2400" dirty="0" smtClean="0">
                <a:latin typeface="+mj-lt"/>
              </a:rPr>
              <a:t>can tell whether God will be gracious to me, that the </a:t>
            </a:r>
          </a:p>
          <a:p>
            <a:r>
              <a:rPr lang="en-US" sz="2400" dirty="0" smtClean="0">
                <a:latin typeface="+mj-lt"/>
              </a:rPr>
              <a:t>child may live?  But now he is dead, wherefore should I </a:t>
            </a:r>
          </a:p>
          <a:p>
            <a:r>
              <a:rPr lang="en-US" sz="2400" dirty="0" smtClean="0">
                <a:latin typeface="+mj-lt"/>
              </a:rPr>
              <a:t>fast?  Can I bring him back again? </a:t>
            </a:r>
            <a:r>
              <a:rPr lang="en-US" sz="2400" b="1" u="sng" dirty="0" smtClean="0">
                <a:latin typeface="+mj-lt"/>
              </a:rPr>
              <a:t>I shall go to him, but </a:t>
            </a:r>
            <a:endParaRPr lang="en-US" sz="2400" b="1" u="sng" dirty="0" smtClean="0">
              <a:latin typeface="+mj-lt"/>
            </a:endParaRPr>
          </a:p>
          <a:p>
            <a:r>
              <a:rPr lang="en-US" sz="2400" b="1" u="sng" dirty="0" smtClean="0">
                <a:latin typeface="+mj-lt"/>
              </a:rPr>
              <a:t>he </a:t>
            </a:r>
            <a:r>
              <a:rPr lang="en-US" sz="2400" b="1" u="sng" dirty="0" smtClean="0">
                <a:latin typeface="+mj-lt"/>
              </a:rPr>
              <a:t>shall not return to me</a:t>
            </a:r>
            <a:r>
              <a:rPr lang="en-US" sz="2400" dirty="0" smtClean="0">
                <a:latin typeface="+mj-lt"/>
              </a:rPr>
              <a:t>” (12:22,23).  </a:t>
            </a:r>
          </a:p>
          <a:p>
            <a:r>
              <a:rPr lang="en-US" sz="2400" dirty="0" smtClean="0">
                <a:latin typeface="+mj-lt"/>
              </a:rPr>
              <a:t>David understood he could only see the child in the next eternal life.  What did God do next?  He gave him another son, Solomon (12:24) to continue the DAVIDIC COVENANT. </a:t>
            </a:r>
          </a:p>
          <a:p>
            <a:endParaRPr lang="en-US" sz="800" dirty="0" smtClean="0">
              <a:latin typeface="+mj-lt"/>
            </a:endParaRPr>
          </a:p>
          <a:p>
            <a:r>
              <a:rPr lang="en-US" sz="2400" dirty="0" smtClean="0">
                <a:latin typeface="+mj-lt"/>
              </a:rPr>
              <a:t>Next time – David’s son Absalom attempts a coup  </a:t>
            </a:r>
            <a:endParaRPr lang="en-US" sz="2400" dirty="0">
              <a:latin typeface="+mj-lt"/>
            </a:endParaRPr>
          </a:p>
        </p:txBody>
      </p:sp>
      <p:pic>
        <p:nvPicPr>
          <p:cNvPr id="4" name="Picture 3" descr="File:Emanuel Granberg &lt;strong&gt;Nathan&lt;/strong&gt; confronts &lt;strong&gt;David&lt;/strong&gt;.jpg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925" y="0"/>
            <a:ext cx="5172075" cy="5476875"/>
          </a:xfrm>
          <a:prstGeom prst="rect">
            <a:avLst/>
          </a:prstGeom>
        </p:spPr>
      </p:pic>
    </p:spTree>
    <p:extLst>
      <p:ext uri="{BB962C8B-B14F-4D97-AF65-F5344CB8AC3E}">
        <p14:creationId xmlns:p14="http://schemas.microsoft.com/office/powerpoint/2010/main" val="15466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500"/>
                                        <p:tgtEl>
                                          <p:spTgt spid="2">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animEffect transition="in" filter="fade">
                                      <p:cBhvr>
                                        <p:cTn id="24" dur="500"/>
                                        <p:tgtEl>
                                          <p:spTgt spid="2">
                                            <p:txEl>
                                              <p:pRg st="9" end="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animEffect transition="in" filter="fade">
                                      <p:cBhvr>
                                        <p:cTn id="29" dur="500"/>
                                        <p:tgtEl>
                                          <p:spTgt spid="2">
                                            <p:txEl>
                                              <p:pRg st="11" end="1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fade">
                                      <p:cBhvr>
                                        <p:cTn id="32" dur="500"/>
                                        <p:tgtEl>
                                          <p:spTgt spid="2">
                                            <p:txEl>
                                              <p:pRg st="12" end="1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animEffect transition="in" filter="fade">
                                      <p:cBhvr>
                                        <p:cTn id="35" dur="500"/>
                                        <p:tgtEl>
                                          <p:spTgt spid="2">
                                            <p:txEl>
                                              <p:pRg st="13" end="1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4" end="14"/>
                                            </p:txEl>
                                          </p:spTgt>
                                        </p:tgtEl>
                                        <p:attrNameLst>
                                          <p:attrName>style.visibility</p:attrName>
                                        </p:attrNameLst>
                                      </p:cBhvr>
                                      <p:to>
                                        <p:strVal val="visible"/>
                                      </p:to>
                                    </p:set>
                                    <p:animEffect transition="in" filter="fade">
                                      <p:cBhvr>
                                        <p:cTn id="38" dur="500"/>
                                        <p:tgtEl>
                                          <p:spTgt spid="2">
                                            <p:txEl>
                                              <p:pRg st="14" end="1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5" end="15"/>
                                            </p:txEl>
                                          </p:spTgt>
                                        </p:tgtEl>
                                        <p:attrNameLst>
                                          <p:attrName>style.visibility</p:attrName>
                                        </p:attrNameLst>
                                      </p:cBhvr>
                                      <p:to>
                                        <p:strVal val="visible"/>
                                      </p:to>
                                    </p:set>
                                    <p:animEffect transition="in" filter="fade">
                                      <p:cBhvr>
                                        <p:cTn id="41" dur="500"/>
                                        <p:tgtEl>
                                          <p:spTgt spid="2">
                                            <p:txEl>
                                              <p:pRg st="15" end="1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16" end="16"/>
                                            </p:txEl>
                                          </p:spTgt>
                                        </p:tgtEl>
                                        <p:attrNameLst>
                                          <p:attrName>style.visibility</p:attrName>
                                        </p:attrNameLst>
                                      </p:cBhvr>
                                      <p:to>
                                        <p:strVal val="visible"/>
                                      </p:to>
                                    </p:set>
                                    <p:animEffect transition="in" filter="fade">
                                      <p:cBhvr>
                                        <p:cTn id="46" dur="500"/>
                                        <p:tgtEl>
                                          <p:spTgt spid="2">
                                            <p:txEl>
                                              <p:pRg st="16" end="1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xEl>
                                              <p:pRg st="18" end="18"/>
                                            </p:txEl>
                                          </p:spTgt>
                                        </p:tgtEl>
                                        <p:attrNameLst>
                                          <p:attrName>style.visibility</p:attrName>
                                        </p:attrNameLst>
                                      </p:cBhvr>
                                      <p:to>
                                        <p:strVal val="visible"/>
                                      </p:to>
                                    </p:set>
                                    <p:animEffect transition="in" filter="fade">
                                      <p:cBhvr>
                                        <p:cTn id="51"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76201"/>
            <a:ext cx="6381751" cy="6494085"/>
          </a:xfrm>
          <a:prstGeom prst="rect">
            <a:avLst/>
          </a:prstGeom>
          <a:noFill/>
        </p:spPr>
        <p:txBody>
          <a:bodyPr wrap="square" rtlCol="0">
            <a:spAutoFit/>
          </a:bodyPr>
          <a:lstStyle/>
          <a:p>
            <a:r>
              <a:rPr lang="en-US" sz="2400" b="1" dirty="0" smtClean="0">
                <a:latin typeface="+mj-lt"/>
              </a:rPr>
              <a:t>THE HOUSE OF DAVID</a:t>
            </a:r>
          </a:p>
          <a:p>
            <a:r>
              <a:rPr lang="en-US" sz="2400" dirty="0" smtClean="0">
                <a:latin typeface="+mj-lt"/>
              </a:rPr>
              <a:t>“And when thy [David’s] days be fulfilled, and thou [David] shalt sleep with thy fathers [David’s death], </a:t>
            </a:r>
          </a:p>
          <a:p>
            <a:r>
              <a:rPr lang="en-US" sz="2400" dirty="0" smtClean="0">
                <a:latin typeface="+mj-lt"/>
              </a:rPr>
              <a:t>I [Christ] will set up thy [David’s] seed after thee [David]… and I [Christ] will establish his [David’s] kingdom.  </a:t>
            </a:r>
            <a:r>
              <a:rPr lang="en-US" sz="2400" b="1" u="sng" dirty="0" smtClean="0">
                <a:latin typeface="+mj-lt"/>
              </a:rPr>
              <a:t>He</a:t>
            </a:r>
            <a:r>
              <a:rPr lang="en-US" sz="2400" b="1" dirty="0" smtClean="0">
                <a:latin typeface="+mj-lt"/>
              </a:rPr>
              <a:t> </a:t>
            </a:r>
            <a:r>
              <a:rPr lang="en-US" sz="2400" dirty="0" smtClean="0">
                <a:latin typeface="+mj-lt"/>
              </a:rPr>
              <a:t>[David] </a:t>
            </a:r>
            <a:r>
              <a:rPr lang="en-US" sz="2400" b="1" u="sng" dirty="0" smtClean="0">
                <a:latin typeface="+mj-lt"/>
              </a:rPr>
              <a:t>shall build an house for my name</a:t>
            </a:r>
            <a:r>
              <a:rPr lang="en-US" sz="2400" b="1" dirty="0" smtClean="0">
                <a:latin typeface="+mj-lt"/>
              </a:rPr>
              <a:t> </a:t>
            </a:r>
            <a:r>
              <a:rPr lang="en-US" sz="2400" dirty="0" smtClean="0">
                <a:latin typeface="+mj-lt"/>
              </a:rPr>
              <a:t>[Christ’s], </a:t>
            </a:r>
            <a:r>
              <a:rPr lang="en-US" sz="2400" b="1" u="sng" dirty="0" smtClean="0">
                <a:latin typeface="+mj-lt"/>
              </a:rPr>
              <a:t>and I</a:t>
            </a:r>
            <a:r>
              <a:rPr lang="en-US" sz="2400" b="1" dirty="0" smtClean="0">
                <a:latin typeface="+mj-lt"/>
              </a:rPr>
              <a:t> </a:t>
            </a:r>
            <a:r>
              <a:rPr lang="en-US" sz="2400" dirty="0" smtClean="0">
                <a:latin typeface="+mj-lt"/>
              </a:rPr>
              <a:t>[Christ] </a:t>
            </a:r>
            <a:r>
              <a:rPr lang="en-US" sz="2400" b="1" u="sng" dirty="0" smtClean="0">
                <a:latin typeface="+mj-lt"/>
              </a:rPr>
              <a:t>will establish the throne of his</a:t>
            </a:r>
            <a:r>
              <a:rPr lang="en-US" sz="2400" b="1" dirty="0" smtClean="0">
                <a:latin typeface="+mj-lt"/>
              </a:rPr>
              <a:t> </a:t>
            </a:r>
            <a:r>
              <a:rPr lang="en-US" sz="2400" dirty="0" smtClean="0">
                <a:latin typeface="+mj-lt"/>
              </a:rPr>
              <a:t>[David’s] </a:t>
            </a:r>
            <a:r>
              <a:rPr lang="en-US" sz="2400" b="1" u="sng" dirty="0" smtClean="0">
                <a:latin typeface="+mj-lt"/>
              </a:rPr>
              <a:t>kingdom for ever</a:t>
            </a:r>
            <a:r>
              <a:rPr lang="en-US" sz="2400" dirty="0" smtClean="0">
                <a:latin typeface="+mj-lt"/>
              </a:rPr>
              <a:t>.  I [Christ] will be his [David’s] father, and he [David] shall be my son…” (7:12-14). </a:t>
            </a:r>
          </a:p>
          <a:p>
            <a:r>
              <a:rPr lang="en-US" sz="2400" dirty="0" smtClean="0">
                <a:latin typeface="+mj-lt"/>
              </a:rPr>
              <a:t>The LORD laid out the plans to built an eternal and royal house of David, that is, a kingdom would begin under David as the king of God’s chosen nation Israel, and after David’s death, it would continue without end until the final </a:t>
            </a:r>
            <a:r>
              <a:rPr lang="en-US" sz="2400" b="1" dirty="0" smtClean="0">
                <a:latin typeface="+mj-lt"/>
              </a:rPr>
              <a:t>KING </a:t>
            </a:r>
            <a:r>
              <a:rPr lang="en-US" sz="2400" dirty="0" smtClean="0">
                <a:latin typeface="+mj-lt"/>
              </a:rPr>
              <a:t>sat on the throne of David ruling over the entire earth—</a:t>
            </a:r>
          </a:p>
          <a:p>
            <a:endParaRPr lang="en-US" sz="800" dirty="0" smtClean="0">
              <a:latin typeface="+mj-lt"/>
            </a:endParaRPr>
          </a:p>
          <a:p>
            <a:r>
              <a:rPr lang="en-US" sz="2400" dirty="0" smtClean="0">
                <a:latin typeface="+mj-lt"/>
              </a:rPr>
              <a:t>The Son of God, the LORD Jesus Christ!  </a:t>
            </a:r>
          </a:p>
        </p:txBody>
      </p:sp>
      <p:pic>
        <p:nvPicPr>
          <p:cNvPr id="5" name="Picture 4" descr="Epitome: Psalm 72 – God’s Anointed Ruler – The Just &lt;strong&gt;King&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750" y="0"/>
            <a:ext cx="5810251" cy="6494086"/>
          </a:xfrm>
          <a:prstGeom prst="rect">
            <a:avLst/>
          </a:prstGeom>
        </p:spPr>
      </p:pic>
      <p:pic>
        <p:nvPicPr>
          <p:cNvPr id="4" name="Picture 3" descr="OMG Dear Tolkien…were Men supposed to be immortal? | Quenya101"/>
          <p:cNvPicPr>
            <a:picLocks noChangeAspect="1"/>
          </p:cNvPicPr>
          <p:nvPr/>
        </p:nvPicPr>
        <p:blipFill rotWithShape="1">
          <a:blip r:embed="rId3">
            <a:extLst>
              <a:ext uri="{28A0092B-C50C-407E-A947-70E740481C1C}">
                <a14:useLocalDpi xmlns:a14="http://schemas.microsoft.com/office/drawing/2010/main" val="0"/>
              </a:ext>
            </a:extLst>
          </a:blip>
          <a:srcRect b="2784"/>
          <a:stretch/>
        </p:blipFill>
        <p:spPr>
          <a:xfrm>
            <a:off x="6381751" y="1"/>
            <a:ext cx="5810250" cy="6494084"/>
          </a:xfrm>
          <a:prstGeom prst="rect">
            <a:avLst/>
          </a:prstGeom>
        </p:spPr>
      </p:pic>
    </p:spTree>
    <p:extLst>
      <p:ext uri="{BB962C8B-B14F-4D97-AF65-F5344CB8AC3E}">
        <p14:creationId xmlns:p14="http://schemas.microsoft.com/office/powerpoint/2010/main" val="83591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pitome: Psalm 72 – God’s Anointed Ruler – The Just &lt;strong&gt;King&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175" y="0"/>
            <a:ext cx="5076825" cy="5924550"/>
          </a:xfrm>
          <a:prstGeom prst="rect">
            <a:avLst/>
          </a:prstGeom>
        </p:spPr>
      </p:pic>
      <p:pic>
        <p:nvPicPr>
          <p:cNvPr id="2" name="Picture 1" descr="Jesus Christ claims His Throne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175" y="0"/>
            <a:ext cx="5076825" cy="5924549"/>
          </a:xfrm>
          <a:prstGeom prst="rect">
            <a:avLst/>
          </a:prstGeom>
        </p:spPr>
      </p:pic>
      <p:sp>
        <p:nvSpPr>
          <p:cNvPr id="3" name="TextBox 2"/>
          <p:cNvSpPr txBox="1"/>
          <p:nvPr/>
        </p:nvSpPr>
        <p:spPr>
          <a:xfrm>
            <a:off x="0" y="-95250"/>
            <a:ext cx="11077575" cy="6617196"/>
          </a:xfrm>
          <a:prstGeom prst="rect">
            <a:avLst/>
          </a:prstGeom>
          <a:noFill/>
        </p:spPr>
        <p:txBody>
          <a:bodyPr wrap="square" rtlCol="0">
            <a:spAutoFit/>
          </a:bodyPr>
          <a:lstStyle/>
          <a:p>
            <a:r>
              <a:rPr lang="en-US" sz="2400" b="1" dirty="0" smtClean="0">
                <a:latin typeface="+mj-lt"/>
              </a:rPr>
              <a:t>THE DAVIDIC COVENANT</a:t>
            </a:r>
          </a:p>
          <a:p>
            <a:r>
              <a:rPr lang="en-US" sz="2400" dirty="0" smtClean="0">
                <a:latin typeface="+mj-lt"/>
              </a:rPr>
              <a:t>God added the DAVIDIC COVENANT to the previous </a:t>
            </a:r>
            <a:endParaRPr lang="en-US" sz="2400" dirty="0">
              <a:latin typeface="+mj-lt"/>
            </a:endParaRPr>
          </a:p>
          <a:p>
            <a:r>
              <a:rPr lang="en-US" sz="2400" dirty="0" smtClean="0">
                <a:latin typeface="+mj-lt"/>
              </a:rPr>
              <a:t>‘</a:t>
            </a:r>
            <a:r>
              <a:rPr lang="en-US" sz="2400" dirty="0">
                <a:latin typeface="+mj-lt"/>
              </a:rPr>
              <a:t>Abrahamic </a:t>
            </a:r>
            <a:r>
              <a:rPr lang="en-US" sz="2400" dirty="0" smtClean="0">
                <a:latin typeface="+mj-lt"/>
              </a:rPr>
              <a:t>Covenant,’ a holy beginning </a:t>
            </a:r>
            <a:r>
              <a:rPr lang="en-US" sz="2400" dirty="0">
                <a:latin typeface="+mj-lt"/>
              </a:rPr>
              <a:t>[Abraham] of a </a:t>
            </a:r>
            <a:endParaRPr lang="en-US" sz="2400" dirty="0" smtClean="0">
              <a:latin typeface="+mj-lt"/>
            </a:endParaRPr>
          </a:p>
          <a:p>
            <a:r>
              <a:rPr lang="en-US" sz="2400" dirty="0">
                <a:latin typeface="+mj-lt"/>
              </a:rPr>
              <a:t>h</a:t>
            </a:r>
            <a:r>
              <a:rPr lang="en-US" sz="2400" dirty="0" smtClean="0">
                <a:latin typeface="+mj-lt"/>
              </a:rPr>
              <a:t>oly nation </a:t>
            </a:r>
            <a:r>
              <a:rPr lang="en-US" sz="2400" dirty="0">
                <a:latin typeface="+mj-lt"/>
              </a:rPr>
              <a:t>[Israel</a:t>
            </a:r>
            <a:r>
              <a:rPr lang="en-US" sz="2400" dirty="0" smtClean="0">
                <a:latin typeface="+mj-lt"/>
              </a:rPr>
              <a:t>].  The addition of a </a:t>
            </a:r>
            <a:r>
              <a:rPr lang="en-US" sz="2400" dirty="0">
                <a:latin typeface="+mj-lt"/>
              </a:rPr>
              <a:t>h</a:t>
            </a:r>
            <a:r>
              <a:rPr lang="en-US" sz="2400" dirty="0" smtClean="0">
                <a:latin typeface="+mj-lt"/>
              </a:rPr>
              <a:t>oly </a:t>
            </a:r>
            <a:r>
              <a:rPr lang="en-US" sz="2400" dirty="0">
                <a:latin typeface="+mj-lt"/>
              </a:rPr>
              <a:t>King [David] </a:t>
            </a:r>
            <a:endParaRPr lang="en-US" sz="2400" dirty="0" smtClean="0">
              <a:latin typeface="+mj-lt"/>
            </a:endParaRPr>
          </a:p>
          <a:p>
            <a:r>
              <a:rPr lang="en-US" sz="2400" dirty="0" smtClean="0">
                <a:latin typeface="+mj-lt"/>
              </a:rPr>
              <a:t>to </a:t>
            </a:r>
            <a:r>
              <a:rPr lang="en-US" sz="2400" dirty="0">
                <a:latin typeface="+mj-lt"/>
              </a:rPr>
              <a:t>reign </a:t>
            </a:r>
            <a:r>
              <a:rPr lang="en-US" sz="2400" dirty="0" smtClean="0">
                <a:latin typeface="+mj-lt"/>
              </a:rPr>
              <a:t>over a holy Kingdom is in preparation for…   </a:t>
            </a:r>
          </a:p>
          <a:p>
            <a:endParaRPr lang="en-US" sz="800" dirty="0" smtClean="0">
              <a:latin typeface="+mj-lt"/>
            </a:endParaRPr>
          </a:p>
          <a:p>
            <a:r>
              <a:rPr lang="en-US" sz="2400" dirty="0" smtClean="0">
                <a:latin typeface="+mj-lt"/>
              </a:rPr>
              <a:t>… </a:t>
            </a:r>
            <a:r>
              <a:rPr lang="en-US" sz="2400" b="1" u="sng" dirty="0" smtClean="0">
                <a:latin typeface="+mj-lt"/>
              </a:rPr>
              <a:t>the King of kings to return to establish THE KINGDOM</a:t>
            </a:r>
          </a:p>
          <a:p>
            <a:r>
              <a:rPr lang="en-US" sz="2400" b="1" u="sng" dirty="0" smtClean="0">
                <a:latin typeface="+mj-lt"/>
              </a:rPr>
              <a:t>OF</a:t>
            </a:r>
            <a:r>
              <a:rPr lang="en-US" sz="2400" b="1" u="sng" dirty="0">
                <a:latin typeface="+mj-lt"/>
              </a:rPr>
              <a:t> </a:t>
            </a:r>
            <a:r>
              <a:rPr lang="en-US" sz="2400" b="1" u="sng" dirty="0" smtClean="0">
                <a:latin typeface="+mj-lt"/>
              </a:rPr>
              <a:t>HEAVEN on earth </a:t>
            </a:r>
            <a:r>
              <a:rPr lang="en-US" sz="2400" dirty="0" smtClean="0">
                <a:latin typeface="+mj-lt"/>
              </a:rPr>
              <a:t>(Rev. 19:11).</a:t>
            </a:r>
          </a:p>
          <a:p>
            <a:endParaRPr lang="en-US" sz="800" dirty="0" smtClean="0">
              <a:latin typeface="+mj-lt"/>
            </a:endParaRPr>
          </a:p>
          <a:p>
            <a:r>
              <a:rPr lang="en-US" sz="2400" dirty="0" smtClean="0">
                <a:latin typeface="+mj-lt"/>
              </a:rPr>
              <a:t>“… If he [David and future kings who sit on David’s </a:t>
            </a:r>
          </a:p>
          <a:p>
            <a:r>
              <a:rPr lang="en-US" sz="2400" dirty="0" smtClean="0">
                <a:latin typeface="+mj-lt"/>
              </a:rPr>
              <a:t>throne] commit iniquity, </a:t>
            </a:r>
            <a:r>
              <a:rPr lang="en-US" sz="2400" b="1" u="sng" dirty="0" smtClean="0">
                <a:latin typeface="+mj-lt"/>
              </a:rPr>
              <a:t>I</a:t>
            </a:r>
            <a:r>
              <a:rPr lang="en-US" sz="2400" dirty="0" smtClean="0">
                <a:latin typeface="+mj-lt"/>
              </a:rPr>
              <a:t> [Christ] </a:t>
            </a:r>
            <a:r>
              <a:rPr lang="en-US" sz="2400" b="1" u="sng" dirty="0" smtClean="0">
                <a:latin typeface="+mj-lt"/>
              </a:rPr>
              <a:t>will chasten him </a:t>
            </a:r>
          </a:p>
          <a:p>
            <a:r>
              <a:rPr lang="en-US" sz="2400" dirty="0" smtClean="0">
                <a:latin typeface="+mj-lt"/>
              </a:rPr>
              <a:t>[them] </a:t>
            </a:r>
            <a:r>
              <a:rPr lang="en-US" sz="2400" b="1" u="sng" dirty="0" smtClean="0">
                <a:latin typeface="+mj-lt"/>
              </a:rPr>
              <a:t>with the rod of men, and with the stripes of the</a:t>
            </a:r>
          </a:p>
          <a:p>
            <a:r>
              <a:rPr lang="en-US" sz="2400" b="1" u="sng" dirty="0" smtClean="0">
                <a:latin typeface="+mj-lt"/>
              </a:rPr>
              <a:t>children of men:  But my mercy shall not depart from</a:t>
            </a:r>
          </a:p>
          <a:p>
            <a:r>
              <a:rPr lang="en-US" sz="2400" b="1" u="sng" dirty="0" smtClean="0">
                <a:latin typeface="+mj-lt"/>
              </a:rPr>
              <a:t>him</a:t>
            </a:r>
            <a:r>
              <a:rPr lang="en-US" sz="2400" dirty="0" smtClean="0">
                <a:latin typeface="+mj-lt"/>
              </a:rPr>
              <a:t> [them], as I took it [the promise of a kingdom]</a:t>
            </a:r>
          </a:p>
          <a:p>
            <a:r>
              <a:rPr lang="en-US" sz="2400" dirty="0" smtClean="0">
                <a:latin typeface="+mj-lt"/>
              </a:rPr>
              <a:t>from Saul, whom I put away before thee” (7:14,15).</a:t>
            </a:r>
          </a:p>
          <a:p>
            <a:r>
              <a:rPr lang="en-US" sz="2400" dirty="0" smtClean="0">
                <a:latin typeface="+mj-lt"/>
              </a:rPr>
              <a:t>Christ promised David that He would never wrench the </a:t>
            </a:r>
          </a:p>
          <a:p>
            <a:r>
              <a:rPr lang="en-US" sz="2400" dirty="0" smtClean="0">
                <a:latin typeface="+mj-lt"/>
              </a:rPr>
              <a:t>kingdom away from him like He did Saul, that He would </a:t>
            </a:r>
            <a:endParaRPr lang="en-US" sz="2400" dirty="0" smtClean="0">
              <a:latin typeface="+mj-lt"/>
            </a:endParaRPr>
          </a:p>
          <a:p>
            <a:r>
              <a:rPr lang="en-US" sz="2400" dirty="0" smtClean="0">
                <a:latin typeface="+mj-lt"/>
              </a:rPr>
              <a:t>show </a:t>
            </a:r>
            <a:r>
              <a:rPr lang="en-US" sz="2400" dirty="0" smtClean="0">
                <a:latin typeface="+mj-lt"/>
              </a:rPr>
              <a:t>incredible mercy to him and his successors, but </a:t>
            </a:r>
            <a:endParaRPr lang="en-US" sz="2400" dirty="0" smtClean="0">
              <a:latin typeface="+mj-lt"/>
            </a:endParaRPr>
          </a:p>
          <a:p>
            <a:r>
              <a:rPr lang="en-US" sz="2400" dirty="0" smtClean="0">
                <a:latin typeface="+mj-lt"/>
              </a:rPr>
              <a:t>He would </a:t>
            </a:r>
            <a:r>
              <a:rPr lang="en-US" sz="2400" dirty="0" smtClean="0">
                <a:latin typeface="+mj-lt"/>
              </a:rPr>
              <a:t>hold David and the kings to follow accountable for their actions [sins]. </a:t>
            </a:r>
          </a:p>
        </p:txBody>
      </p:sp>
    </p:spTree>
    <p:extLst>
      <p:ext uri="{BB962C8B-B14F-4D97-AF65-F5344CB8AC3E}">
        <p14:creationId xmlns:p14="http://schemas.microsoft.com/office/powerpoint/2010/main" val="69257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500"/>
                                        <p:tgtEl>
                                          <p:spTgt spid="3">
                                            <p:txEl>
                                              <p:pRg st="12" end="1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3" end="13"/>
                                            </p:txEl>
                                          </p:spTgt>
                                        </p:tgtEl>
                                        <p:attrNameLst>
                                          <p:attrName>style.visibility</p:attrName>
                                        </p:attrNameLst>
                                      </p:cBhvr>
                                      <p:to>
                                        <p:strVal val="visible"/>
                                      </p:to>
                                    </p:set>
                                    <p:animEffect transition="in" filter="fade">
                                      <p:cBhvr>
                                        <p:cTn id="34" dur="500"/>
                                        <p:tgtEl>
                                          <p:spTgt spid="3">
                                            <p:txEl>
                                              <p:pRg st="13" end="1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Effect transition="in" filter="fade">
                                      <p:cBhvr>
                                        <p:cTn id="37" dur="500"/>
                                        <p:tgtEl>
                                          <p:spTgt spid="3">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5" end="15"/>
                                            </p:txEl>
                                          </p:spTgt>
                                        </p:tgtEl>
                                        <p:attrNameLst>
                                          <p:attrName>style.visibility</p:attrName>
                                        </p:attrNameLst>
                                      </p:cBhvr>
                                      <p:to>
                                        <p:strVal val="visible"/>
                                      </p:to>
                                    </p:set>
                                    <p:animEffect transition="in" filter="fade">
                                      <p:cBhvr>
                                        <p:cTn id="42" dur="500"/>
                                        <p:tgtEl>
                                          <p:spTgt spid="3">
                                            <p:txEl>
                                              <p:pRg st="15" end="1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animEffect transition="in" filter="fade">
                                      <p:cBhvr>
                                        <p:cTn id="45" dur="500"/>
                                        <p:tgtEl>
                                          <p:spTgt spid="3">
                                            <p:txEl>
                                              <p:pRg st="16" end="1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7" end="17"/>
                                            </p:txEl>
                                          </p:spTgt>
                                        </p:tgtEl>
                                        <p:attrNameLst>
                                          <p:attrName>style.visibility</p:attrName>
                                        </p:attrNameLst>
                                      </p:cBhvr>
                                      <p:to>
                                        <p:strVal val="visible"/>
                                      </p:to>
                                    </p:set>
                                    <p:animEffect transition="in" filter="fade">
                                      <p:cBhvr>
                                        <p:cTn id="48" dur="500"/>
                                        <p:tgtEl>
                                          <p:spTgt spid="3">
                                            <p:txEl>
                                              <p:pRg st="17" end="17"/>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8" end="18"/>
                                            </p:txEl>
                                          </p:spTgt>
                                        </p:tgtEl>
                                        <p:attrNameLst>
                                          <p:attrName>style.visibility</p:attrName>
                                        </p:attrNameLst>
                                      </p:cBhvr>
                                      <p:to>
                                        <p:strVal val="visible"/>
                                      </p:to>
                                    </p:set>
                                    <p:animEffect transition="in" filter="fade">
                                      <p:cBhvr>
                                        <p:cTn id="51"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7591425" cy="6740307"/>
          </a:xfrm>
          <a:prstGeom prst="rect">
            <a:avLst/>
          </a:prstGeom>
          <a:noFill/>
        </p:spPr>
        <p:txBody>
          <a:bodyPr wrap="square" rtlCol="0">
            <a:spAutoFit/>
          </a:bodyPr>
          <a:lstStyle/>
          <a:p>
            <a:r>
              <a:rPr lang="en-US" sz="2400" b="1" dirty="0" smtClean="0">
                <a:latin typeface="+mj-lt"/>
              </a:rPr>
              <a:t>ETERNAL HOUSE OF DAVID</a:t>
            </a:r>
          </a:p>
          <a:p>
            <a:r>
              <a:rPr lang="en-US" sz="2400" b="1" dirty="0" smtClean="0">
                <a:latin typeface="+mj-lt"/>
              </a:rPr>
              <a:t>“</a:t>
            </a:r>
            <a:r>
              <a:rPr lang="en-US" sz="2400" b="1" u="sng" dirty="0" smtClean="0">
                <a:latin typeface="+mj-lt"/>
              </a:rPr>
              <a:t>And thine house and thy kingdom shall be established for ever before thee: thy throne shall be established for ever</a:t>
            </a:r>
            <a:r>
              <a:rPr lang="en-US" sz="2400" b="1" dirty="0" smtClean="0">
                <a:latin typeface="+mj-lt"/>
              </a:rPr>
              <a:t>.  </a:t>
            </a:r>
            <a:r>
              <a:rPr lang="en-US" sz="2400" dirty="0" smtClean="0">
                <a:latin typeface="+mj-lt"/>
              </a:rPr>
              <a:t>According to all these words, and according to all this vision, so did Nathan speak unto David” (7:17,18).  </a:t>
            </a:r>
          </a:p>
          <a:p>
            <a:endParaRPr lang="en-US" sz="800" dirty="0" smtClean="0">
              <a:latin typeface="+mj-lt"/>
            </a:endParaRPr>
          </a:p>
          <a:p>
            <a:r>
              <a:rPr lang="en-US" sz="2400" dirty="0" smtClean="0">
                <a:latin typeface="+mj-lt"/>
              </a:rPr>
              <a:t>David’s reaction?</a:t>
            </a:r>
          </a:p>
          <a:p>
            <a:endParaRPr lang="en-US" sz="800" dirty="0" smtClean="0">
              <a:latin typeface="+mj-lt"/>
            </a:endParaRPr>
          </a:p>
          <a:p>
            <a:r>
              <a:rPr lang="en-US" sz="2400" dirty="0" smtClean="0">
                <a:latin typeface="+mj-lt"/>
              </a:rPr>
              <a:t>“Then went king David in, and sat before the LORD, and he said, Who am I, O Lord God? And what is my house, that thou hast brought me hitherto?... Thou hast done these great things, to make thy servant know them” (7:18-21).</a:t>
            </a:r>
          </a:p>
          <a:p>
            <a:r>
              <a:rPr lang="en-US" sz="2400" dirty="0" smtClean="0">
                <a:latin typeface="+mj-lt"/>
              </a:rPr>
              <a:t>Ever the humble servant, David can’t believe God had chosen him for such a great honor, but he accepted it with grace –</a:t>
            </a:r>
          </a:p>
          <a:p>
            <a:endParaRPr lang="en-US" sz="800" dirty="0" smtClean="0">
              <a:latin typeface="+mj-lt"/>
            </a:endParaRPr>
          </a:p>
          <a:p>
            <a:r>
              <a:rPr lang="en-US" sz="2400" dirty="0" smtClean="0">
                <a:latin typeface="+mj-lt"/>
              </a:rPr>
              <a:t>“Therefore now let it please thee to bless the house of thy servant, that it may continue forever before thee: for thou, O Lord God, hast spoken it: </a:t>
            </a:r>
            <a:r>
              <a:rPr lang="en-US" sz="2400" b="1" u="sng" dirty="0" smtClean="0">
                <a:latin typeface="+mj-lt"/>
              </a:rPr>
              <a:t>and with thy blessing let the house of thy servant be blessed for ever</a:t>
            </a:r>
            <a:r>
              <a:rPr lang="en-US" sz="2400" dirty="0" smtClean="0">
                <a:latin typeface="+mj-lt"/>
              </a:rPr>
              <a:t>” (9:29). </a:t>
            </a:r>
            <a:endParaRPr lang="en-US" sz="2400" dirty="0">
              <a:latin typeface="+mj-lt"/>
            </a:endParaRPr>
          </a:p>
        </p:txBody>
      </p:sp>
      <p:pic>
        <p:nvPicPr>
          <p:cNvPr id="3" name="Picture 2" descr="Other Food: daily devos: Praying before giving your answ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1425" y="-1"/>
            <a:ext cx="4600575" cy="6654583"/>
          </a:xfrm>
          <a:prstGeom prst="rect">
            <a:avLst/>
          </a:prstGeom>
        </p:spPr>
      </p:pic>
    </p:spTree>
    <p:extLst>
      <p:ext uri="{BB962C8B-B14F-4D97-AF65-F5344CB8AC3E}">
        <p14:creationId xmlns:p14="http://schemas.microsoft.com/office/powerpoint/2010/main" val="308376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6675"/>
            <a:ext cx="6677025" cy="6740307"/>
          </a:xfrm>
          <a:prstGeom prst="rect">
            <a:avLst/>
          </a:prstGeom>
          <a:noFill/>
        </p:spPr>
        <p:txBody>
          <a:bodyPr wrap="square" rtlCol="0">
            <a:spAutoFit/>
          </a:bodyPr>
          <a:lstStyle/>
          <a:p>
            <a:r>
              <a:rPr lang="en-US" sz="2400" dirty="0" smtClean="0">
                <a:latin typeface="+mj-lt"/>
              </a:rPr>
              <a:t>“Lead me in thy </a:t>
            </a:r>
            <a:r>
              <a:rPr lang="en-US" sz="2400" b="1" dirty="0" smtClean="0">
                <a:latin typeface="+mj-lt"/>
              </a:rPr>
              <a:t>truth</a:t>
            </a:r>
            <a:r>
              <a:rPr lang="en-US" sz="2400" dirty="0" smtClean="0">
                <a:latin typeface="+mj-lt"/>
              </a:rPr>
              <a:t>, and </a:t>
            </a:r>
            <a:r>
              <a:rPr lang="en-US" sz="2400" b="1" dirty="0" smtClean="0">
                <a:latin typeface="+mj-lt"/>
              </a:rPr>
              <a:t>teach</a:t>
            </a:r>
            <a:r>
              <a:rPr lang="en-US" sz="2400" dirty="0" smtClean="0">
                <a:latin typeface="+mj-lt"/>
              </a:rPr>
              <a:t> me: for thou art the God of my </a:t>
            </a:r>
            <a:r>
              <a:rPr lang="en-US" sz="2400" b="1" dirty="0" smtClean="0">
                <a:latin typeface="+mj-lt"/>
              </a:rPr>
              <a:t>salvation</a:t>
            </a:r>
            <a:r>
              <a:rPr lang="en-US" sz="2400" dirty="0" smtClean="0">
                <a:latin typeface="+mj-lt"/>
              </a:rPr>
              <a:t>; on thee do I </a:t>
            </a:r>
            <a:r>
              <a:rPr lang="en-US" sz="2400" b="1" dirty="0" smtClean="0">
                <a:latin typeface="+mj-lt"/>
              </a:rPr>
              <a:t>wait</a:t>
            </a:r>
            <a:r>
              <a:rPr lang="en-US" sz="2400" dirty="0" smtClean="0">
                <a:latin typeface="+mj-lt"/>
              </a:rPr>
              <a:t> all the day (Psa. 25:5); The LORD will give </a:t>
            </a:r>
            <a:r>
              <a:rPr lang="en-US" sz="2400" b="1" dirty="0" smtClean="0">
                <a:latin typeface="+mj-lt"/>
              </a:rPr>
              <a:t>strength</a:t>
            </a:r>
            <a:r>
              <a:rPr lang="en-US" sz="2400" dirty="0" smtClean="0">
                <a:latin typeface="+mj-lt"/>
              </a:rPr>
              <a:t> unto his people; the LORD will bless his people with </a:t>
            </a:r>
            <a:r>
              <a:rPr lang="en-US" sz="2400" b="1" dirty="0" smtClean="0">
                <a:latin typeface="+mj-lt"/>
              </a:rPr>
              <a:t>peace</a:t>
            </a:r>
            <a:r>
              <a:rPr lang="en-US" sz="2400" dirty="0" smtClean="0">
                <a:latin typeface="+mj-lt"/>
              </a:rPr>
              <a:t> (29:11); Blessed is the nation whose God is the </a:t>
            </a:r>
            <a:r>
              <a:rPr lang="en-US" sz="2400" b="1" dirty="0" smtClean="0">
                <a:latin typeface="+mj-lt"/>
              </a:rPr>
              <a:t>LORD</a:t>
            </a:r>
            <a:r>
              <a:rPr lang="en-US" sz="2400" dirty="0" smtClean="0">
                <a:latin typeface="+mj-lt"/>
              </a:rPr>
              <a:t>; and the people whom he hath chosen for his own </a:t>
            </a:r>
            <a:r>
              <a:rPr lang="en-US" sz="2400" b="1" dirty="0" smtClean="0">
                <a:latin typeface="+mj-lt"/>
              </a:rPr>
              <a:t>inheritance</a:t>
            </a:r>
            <a:r>
              <a:rPr lang="en-US" sz="2400" dirty="0" smtClean="0">
                <a:latin typeface="+mj-lt"/>
              </a:rPr>
              <a:t> (33:12). O continue thy </a:t>
            </a:r>
            <a:r>
              <a:rPr lang="en-US" sz="2400" b="1" dirty="0" smtClean="0">
                <a:latin typeface="+mj-lt"/>
              </a:rPr>
              <a:t>lovingkindness</a:t>
            </a:r>
            <a:r>
              <a:rPr lang="en-US" sz="2400" dirty="0" smtClean="0">
                <a:latin typeface="+mj-lt"/>
              </a:rPr>
              <a:t> unto them that know thee; and thy</a:t>
            </a:r>
            <a:r>
              <a:rPr lang="en-US" sz="2400" b="1" dirty="0" smtClean="0">
                <a:latin typeface="+mj-lt"/>
              </a:rPr>
              <a:t> righteousness </a:t>
            </a:r>
            <a:r>
              <a:rPr lang="en-US" sz="2400" dirty="0" smtClean="0">
                <a:latin typeface="+mj-lt"/>
              </a:rPr>
              <a:t>to the upright in heart (36:10).  LORD, make me to know mine </a:t>
            </a:r>
            <a:r>
              <a:rPr lang="en-US" sz="2400" b="1" dirty="0" smtClean="0">
                <a:latin typeface="+mj-lt"/>
              </a:rPr>
              <a:t>end</a:t>
            </a:r>
            <a:r>
              <a:rPr lang="en-US" sz="2400" dirty="0" smtClean="0">
                <a:latin typeface="+mj-lt"/>
              </a:rPr>
              <a:t>, and the measure of my </a:t>
            </a:r>
            <a:r>
              <a:rPr lang="en-US" sz="2400" b="1" dirty="0" smtClean="0">
                <a:latin typeface="+mj-lt"/>
              </a:rPr>
              <a:t>days</a:t>
            </a:r>
            <a:r>
              <a:rPr lang="en-US" sz="2400" dirty="0" smtClean="0">
                <a:latin typeface="+mj-lt"/>
              </a:rPr>
              <a:t>, what it is; that I may know how </a:t>
            </a:r>
            <a:r>
              <a:rPr lang="en-US" sz="2400" b="1" dirty="0" smtClean="0">
                <a:latin typeface="+mj-lt"/>
              </a:rPr>
              <a:t>frail</a:t>
            </a:r>
            <a:r>
              <a:rPr lang="en-US" sz="2400" dirty="0" smtClean="0">
                <a:latin typeface="+mj-lt"/>
              </a:rPr>
              <a:t> I am” (39:4).</a:t>
            </a:r>
          </a:p>
          <a:p>
            <a:r>
              <a:rPr lang="en-US" sz="2400" dirty="0" smtClean="0">
                <a:latin typeface="+mj-lt"/>
              </a:rPr>
              <a:t>After receiving news of the ‘Davidic Covenant,’ David turned his thoughts to learning more about God, developing a heart bent toward the Creator, the brevity of his own life compared to the eternal state of God, and how frail he was in contrast to the omnipotence [all power] of God. </a:t>
            </a:r>
            <a:endParaRPr lang="en-US" sz="2400" dirty="0">
              <a:latin typeface="+mj-lt"/>
            </a:endParaRPr>
          </a:p>
        </p:txBody>
      </p:sp>
      <p:pic>
        <p:nvPicPr>
          <p:cNvPr id="4" name="Picture 3" descr="Vivir la FE es Posible...Reflexiones prácticas para l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7025" y="0"/>
            <a:ext cx="5514977" cy="6673632"/>
          </a:xfrm>
          <a:prstGeom prst="rect">
            <a:avLst/>
          </a:prstGeom>
        </p:spPr>
      </p:pic>
    </p:spTree>
    <p:extLst>
      <p:ext uri="{BB962C8B-B14F-4D97-AF65-F5344CB8AC3E}">
        <p14:creationId xmlns:p14="http://schemas.microsoft.com/office/powerpoint/2010/main" val="149896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5972175" cy="6494085"/>
          </a:xfrm>
          <a:prstGeom prst="rect">
            <a:avLst/>
          </a:prstGeom>
          <a:noFill/>
        </p:spPr>
        <p:txBody>
          <a:bodyPr wrap="square" rtlCol="0">
            <a:spAutoFit/>
          </a:bodyPr>
          <a:lstStyle/>
          <a:p>
            <a:r>
              <a:rPr lang="en-US" sz="2400" dirty="0" smtClean="0">
                <a:latin typeface="+mj-lt"/>
              </a:rPr>
              <a:t>“And after this it came to pass, that David smote the Philistines, and subdued them… and he </a:t>
            </a:r>
            <a:r>
              <a:rPr lang="en-US" sz="2400" dirty="0" smtClean="0">
                <a:latin typeface="+mj-lt"/>
              </a:rPr>
              <a:t>smote </a:t>
            </a:r>
            <a:r>
              <a:rPr lang="en-US" sz="2400" dirty="0" smtClean="0">
                <a:latin typeface="+mj-lt"/>
              </a:rPr>
              <a:t>Moab… and so the Moabites became David’s servants… David smote also Hadadezer… as he went to recover his border at the river Euphrates… and when the Syrians of Damascus came to succor Hadadezer… David slew the Syrians [22,000] </a:t>
            </a:r>
            <a:r>
              <a:rPr lang="en-US" sz="2400" dirty="0" smtClean="0">
                <a:latin typeface="+mj-lt"/>
              </a:rPr>
              <a:t>men”</a:t>
            </a:r>
          </a:p>
          <a:p>
            <a:r>
              <a:rPr lang="en-US" sz="2400" dirty="0" smtClean="0">
                <a:latin typeface="+mj-lt"/>
              </a:rPr>
              <a:t>(2Sam</a:t>
            </a:r>
            <a:r>
              <a:rPr lang="en-US" sz="2400" dirty="0" smtClean="0">
                <a:latin typeface="+mj-lt"/>
              </a:rPr>
              <a:t>. 8:1-5).</a:t>
            </a:r>
          </a:p>
          <a:p>
            <a:r>
              <a:rPr lang="en-US" sz="2400" dirty="0" smtClean="0">
                <a:latin typeface="+mj-lt"/>
              </a:rPr>
              <a:t>The Davidic Covenant promised that David and </a:t>
            </a:r>
          </a:p>
          <a:p>
            <a:r>
              <a:rPr lang="en-US" sz="2400" dirty="0" smtClean="0">
                <a:latin typeface="+mj-lt"/>
              </a:rPr>
              <a:t>his kingdom would have ‘rest’ from his enemies (7:11), so </a:t>
            </a:r>
            <a:r>
              <a:rPr lang="en-US" sz="2400" i="1" u="sng" dirty="0" smtClean="0">
                <a:latin typeface="+mj-lt"/>
              </a:rPr>
              <a:t>he defeated them all</a:t>
            </a:r>
            <a:r>
              <a:rPr lang="en-US" sz="2400" i="1" dirty="0" smtClean="0">
                <a:latin typeface="+mj-lt"/>
              </a:rPr>
              <a:t>!</a:t>
            </a:r>
          </a:p>
          <a:p>
            <a:endParaRPr lang="en-US" sz="800" dirty="0" smtClean="0">
              <a:latin typeface="+mj-lt"/>
            </a:endParaRPr>
          </a:p>
          <a:p>
            <a:r>
              <a:rPr lang="en-US" sz="2400" dirty="0" smtClean="0">
                <a:latin typeface="+mj-lt"/>
              </a:rPr>
              <a:t>“And he put garrisons in Edom… and all they of Edom became David’s servants.  </a:t>
            </a:r>
            <a:r>
              <a:rPr lang="en-US" sz="2400" b="1" u="sng" dirty="0" smtClean="0">
                <a:latin typeface="+mj-lt"/>
              </a:rPr>
              <a:t>And the LORD preserved David whithersoever he went,  And David reigned over all Israel… executed judgment and justice unto all his people</a:t>
            </a:r>
            <a:r>
              <a:rPr lang="en-US" sz="2400" dirty="0" smtClean="0">
                <a:latin typeface="+mj-lt"/>
              </a:rPr>
              <a:t>” (8:14).</a:t>
            </a:r>
            <a:endParaRPr lang="en-US" sz="2400" dirty="0">
              <a:latin typeface="+mj-lt"/>
            </a:endParaRPr>
          </a:p>
        </p:txBody>
      </p:sp>
      <p:pic>
        <p:nvPicPr>
          <p:cNvPr id="4" name="Picture 3" descr="File:&lt;strong&gt;Davids-kingdom&lt;/strong&gt;.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176" y="0"/>
            <a:ext cx="6219824" cy="6427410"/>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6207083" y="112455"/>
              <a:ext cx="2789280" cy="5707320"/>
            </p14:xfrm>
          </p:contentPart>
        </mc:Choice>
        <mc:Fallback>
          <p:pic>
            <p:nvPicPr>
              <p:cNvPr id="5" name="Ink 4"/>
              <p:cNvPicPr/>
              <p:nvPr/>
            </p:nvPicPr>
            <p:blipFill>
              <a:blip r:embed="rId4"/>
              <a:stretch>
                <a:fillRect/>
              </a:stretch>
            </p:blipFill>
            <p:spPr>
              <a:xfrm>
                <a:off x="6197723" y="103095"/>
                <a:ext cx="2808000" cy="5726040"/>
              </a:xfrm>
              <a:prstGeom prst="rect">
                <a:avLst/>
              </a:prstGeom>
            </p:spPr>
          </p:pic>
        </mc:Fallback>
      </mc:AlternateContent>
    </p:spTree>
    <p:extLst>
      <p:ext uri="{BB962C8B-B14F-4D97-AF65-F5344CB8AC3E}">
        <p14:creationId xmlns:p14="http://schemas.microsoft.com/office/powerpoint/2010/main" val="291659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5250"/>
            <a:ext cx="6800852" cy="6617196"/>
          </a:xfrm>
          <a:prstGeom prst="rect">
            <a:avLst/>
          </a:prstGeom>
          <a:noFill/>
        </p:spPr>
        <p:txBody>
          <a:bodyPr wrap="square" rtlCol="0">
            <a:spAutoFit/>
          </a:bodyPr>
          <a:lstStyle/>
          <a:p>
            <a:r>
              <a:rPr lang="en-US" sz="2400" b="1" dirty="0" smtClean="0">
                <a:latin typeface="+mj-lt"/>
              </a:rPr>
              <a:t>DAVID’S KINDNESS</a:t>
            </a:r>
          </a:p>
          <a:p>
            <a:r>
              <a:rPr lang="en-US" sz="2400" dirty="0" smtClean="0">
                <a:latin typeface="+mj-lt"/>
              </a:rPr>
              <a:t>Not only was David a powerful warrior, but he also</a:t>
            </a:r>
          </a:p>
          <a:p>
            <a:r>
              <a:rPr lang="en-US" sz="2400" dirty="0">
                <a:latin typeface="+mj-lt"/>
              </a:rPr>
              <a:t>h</a:t>
            </a:r>
            <a:r>
              <a:rPr lang="en-US" sz="2400" dirty="0" smtClean="0">
                <a:latin typeface="+mj-lt"/>
              </a:rPr>
              <a:t>ad a heart of gold.  As a youth, he had sworn a </a:t>
            </a:r>
          </a:p>
          <a:p>
            <a:r>
              <a:rPr lang="en-US" sz="2400" dirty="0" smtClean="0">
                <a:latin typeface="+mj-lt"/>
              </a:rPr>
              <a:t>lifelong friendship with Jonathan, Saul’s son, and </a:t>
            </a:r>
          </a:p>
          <a:p>
            <a:r>
              <a:rPr lang="en-US" sz="2400" dirty="0" smtClean="0">
                <a:latin typeface="+mj-lt"/>
              </a:rPr>
              <a:t>now that Saul &amp; Jonathan were both dead, he asked </a:t>
            </a:r>
          </a:p>
          <a:p>
            <a:r>
              <a:rPr lang="en-US" sz="2400" dirty="0" smtClean="0">
                <a:latin typeface="+mj-lt"/>
              </a:rPr>
              <a:t>whether there was anyone left of their family that </a:t>
            </a:r>
          </a:p>
          <a:p>
            <a:r>
              <a:rPr lang="en-US" sz="2400" dirty="0" smtClean="0">
                <a:latin typeface="+mj-lt"/>
              </a:rPr>
              <a:t>he could show kindness to –</a:t>
            </a:r>
          </a:p>
          <a:p>
            <a:endParaRPr lang="en-US" sz="800" dirty="0" smtClean="0">
              <a:latin typeface="+mj-lt"/>
            </a:endParaRPr>
          </a:p>
          <a:p>
            <a:r>
              <a:rPr lang="en-US" sz="2400" dirty="0" smtClean="0">
                <a:latin typeface="+mj-lt"/>
              </a:rPr>
              <a:t>“And David said, Is there yet any that is left of the </a:t>
            </a:r>
          </a:p>
          <a:p>
            <a:r>
              <a:rPr lang="en-US" sz="2400" dirty="0" smtClean="0">
                <a:latin typeface="+mj-lt"/>
              </a:rPr>
              <a:t>house of Saul, that I may shew him kindness for </a:t>
            </a:r>
          </a:p>
          <a:p>
            <a:r>
              <a:rPr lang="en-US" sz="2400" dirty="0" smtClean="0">
                <a:latin typeface="+mj-lt"/>
              </a:rPr>
              <a:t>Jonathan’s sake?” (9:1).  </a:t>
            </a:r>
          </a:p>
          <a:p>
            <a:r>
              <a:rPr lang="en-US" sz="2400" dirty="0" smtClean="0">
                <a:latin typeface="+mj-lt"/>
              </a:rPr>
              <a:t>Mephibosheth was Jonathan’s  lame son, so David </a:t>
            </a:r>
          </a:p>
          <a:p>
            <a:r>
              <a:rPr lang="en-US" sz="2400" dirty="0" smtClean="0">
                <a:latin typeface="+mj-lt"/>
              </a:rPr>
              <a:t>cared for and treated him like his own son – </a:t>
            </a:r>
          </a:p>
          <a:p>
            <a:endParaRPr lang="en-US" sz="800" dirty="0" smtClean="0">
              <a:latin typeface="+mj-lt"/>
            </a:endParaRPr>
          </a:p>
          <a:p>
            <a:r>
              <a:rPr lang="en-US" sz="2400" dirty="0" smtClean="0">
                <a:latin typeface="+mj-lt"/>
              </a:rPr>
              <a:t>“Thou therefore… shall till the land for him… bring </a:t>
            </a:r>
          </a:p>
          <a:p>
            <a:r>
              <a:rPr lang="en-US" sz="2400" dirty="0" smtClean="0">
                <a:latin typeface="+mj-lt"/>
              </a:rPr>
              <a:t>in the fruits… shall eat bread always at my table… </a:t>
            </a:r>
          </a:p>
          <a:p>
            <a:r>
              <a:rPr lang="en-US" sz="2400" u="sng" dirty="0" smtClean="0">
                <a:latin typeface="+mj-lt"/>
              </a:rPr>
              <a:t>So Mephibosheth dwelt in Jerusalem: for he did eat continually at the king’s table; and was lame on both his feet</a:t>
            </a:r>
            <a:r>
              <a:rPr lang="en-US" sz="2400" dirty="0" smtClean="0">
                <a:latin typeface="+mj-lt"/>
              </a:rPr>
              <a:t>” (9:10,13). </a:t>
            </a:r>
            <a:endParaRPr lang="en-US" sz="2400" dirty="0">
              <a:latin typeface="+mj-lt"/>
            </a:endParaRPr>
          </a:p>
        </p:txBody>
      </p:sp>
      <p:pic>
        <p:nvPicPr>
          <p:cNvPr id="3" name="Picture 2" descr="Bible Drive-Thr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851" y="0"/>
            <a:ext cx="5391149" cy="6521946"/>
          </a:xfrm>
          <a:prstGeom prst="rect">
            <a:avLst/>
          </a:prstGeom>
        </p:spPr>
      </p:pic>
      <p:pic>
        <p:nvPicPr>
          <p:cNvPr id="4" name="Picture 3" descr="Other Food: daily devos: Hospitable Mach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850" y="1"/>
            <a:ext cx="5391151" cy="6521945"/>
          </a:xfrm>
          <a:prstGeom prst="rect">
            <a:avLst/>
          </a:prstGeom>
        </p:spPr>
      </p:pic>
    </p:spTree>
    <p:extLst>
      <p:ext uri="{BB962C8B-B14F-4D97-AF65-F5344CB8AC3E}">
        <p14:creationId xmlns:p14="http://schemas.microsoft.com/office/powerpoint/2010/main" val="265665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Effect transition="in" filter="fade">
                                      <p:cBhvr>
                                        <p:cTn id="13" dur="500"/>
                                        <p:tgtEl>
                                          <p:spTgt spid="2">
                                            <p:txEl>
                                              <p:pRg st="10" end="1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1" end="11"/>
                                            </p:txEl>
                                          </p:spTgt>
                                        </p:tgtEl>
                                        <p:attrNameLst>
                                          <p:attrName>style.visibility</p:attrName>
                                        </p:attrNameLst>
                                      </p:cBhvr>
                                      <p:to>
                                        <p:strVal val="visible"/>
                                      </p:to>
                                    </p:set>
                                    <p:animEffect transition="in" filter="fade">
                                      <p:cBhvr>
                                        <p:cTn id="18" dur="500"/>
                                        <p:tgtEl>
                                          <p:spTgt spid="2">
                                            <p:txEl>
                                              <p:pRg st="11" end="1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animEffect transition="in" filter="fade">
                                      <p:cBhvr>
                                        <p:cTn id="21" dur="500"/>
                                        <p:tgtEl>
                                          <p:spTgt spid="2">
                                            <p:txEl>
                                              <p:pRg st="12" end="1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animEffect transition="in" filter="fade">
                                      <p:cBhvr>
                                        <p:cTn id="31" dur="500"/>
                                        <p:tgtEl>
                                          <p:spTgt spid="2">
                                            <p:txEl>
                                              <p:pRg st="14" end="1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5" end="15"/>
                                            </p:txEl>
                                          </p:spTgt>
                                        </p:tgtEl>
                                        <p:attrNameLst>
                                          <p:attrName>style.visibility</p:attrName>
                                        </p:attrNameLst>
                                      </p:cBhvr>
                                      <p:to>
                                        <p:strVal val="visible"/>
                                      </p:to>
                                    </p:set>
                                    <p:animEffect transition="in" filter="fade">
                                      <p:cBhvr>
                                        <p:cTn id="34" dur="500"/>
                                        <p:tgtEl>
                                          <p:spTgt spid="2">
                                            <p:txEl>
                                              <p:pRg st="15" end="1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6" end="16"/>
                                            </p:txEl>
                                          </p:spTgt>
                                        </p:tgtEl>
                                        <p:attrNameLst>
                                          <p:attrName>style.visibility</p:attrName>
                                        </p:attrNameLst>
                                      </p:cBhvr>
                                      <p:to>
                                        <p:strVal val="visible"/>
                                      </p:to>
                                    </p:set>
                                    <p:animEffect transition="in" filter="fade">
                                      <p:cBhvr>
                                        <p:cTn id="37"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1191876" cy="6617196"/>
          </a:xfrm>
          <a:prstGeom prst="rect">
            <a:avLst/>
          </a:prstGeom>
          <a:noFill/>
        </p:spPr>
        <p:txBody>
          <a:bodyPr wrap="square" rtlCol="0">
            <a:spAutoFit/>
          </a:bodyPr>
          <a:lstStyle/>
          <a:p>
            <a:r>
              <a:rPr lang="en-US" sz="2400" dirty="0" smtClean="0">
                <a:latin typeface="+mj-lt"/>
              </a:rPr>
              <a:t>“Gather my saints together unto me; those that </a:t>
            </a:r>
          </a:p>
          <a:p>
            <a:r>
              <a:rPr lang="en-US" sz="2400" dirty="0" smtClean="0">
                <a:latin typeface="+mj-lt"/>
              </a:rPr>
              <a:t>have made a covenant with me by sacrifice” </a:t>
            </a:r>
          </a:p>
          <a:p>
            <a:r>
              <a:rPr lang="en-US" sz="2400" dirty="0" smtClean="0">
                <a:latin typeface="+mj-lt"/>
              </a:rPr>
              <a:t>(Psa. 50:5).</a:t>
            </a:r>
          </a:p>
          <a:p>
            <a:r>
              <a:rPr lang="en-US" sz="2400" dirty="0" smtClean="0">
                <a:latin typeface="+mj-lt"/>
              </a:rPr>
              <a:t>A psalm by Asaph, a Levite and musician, who </a:t>
            </a:r>
          </a:p>
          <a:p>
            <a:r>
              <a:rPr lang="en-US" sz="2400" dirty="0" smtClean="0">
                <a:latin typeface="+mj-lt"/>
              </a:rPr>
              <a:t>reminded Israel they had two obligations: 1</a:t>
            </a:r>
            <a:r>
              <a:rPr lang="en-US" sz="2400" baseline="30000" dirty="0" smtClean="0">
                <a:latin typeface="+mj-lt"/>
              </a:rPr>
              <a:t>st</a:t>
            </a:r>
            <a:r>
              <a:rPr lang="en-US" sz="2400" dirty="0" smtClean="0">
                <a:latin typeface="+mj-lt"/>
              </a:rPr>
              <a:t> </a:t>
            </a:r>
          </a:p>
          <a:p>
            <a:r>
              <a:rPr lang="en-US" sz="2400" dirty="0" smtClean="0">
                <a:latin typeface="+mj-lt"/>
              </a:rPr>
              <a:t>to their God [</a:t>
            </a:r>
            <a:r>
              <a:rPr lang="en-US" sz="2400" b="1" dirty="0" smtClean="0">
                <a:latin typeface="+mj-lt"/>
              </a:rPr>
              <a:t>faith</a:t>
            </a:r>
            <a:r>
              <a:rPr lang="en-US" sz="2400" dirty="0" smtClean="0">
                <a:latin typeface="+mj-lt"/>
              </a:rPr>
              <a:t>]; and 2</a:t>
            </a:r>
            <a:r>
              <a:rPr lang="en-US" sz="2400" baseline="30000" dirty="0" smtClean="0">
                <a:latin typeface="+mj-lt"/>
              </a:rPr>
              <a:t>nd</a:t>
            </a:r>
            <a:r>
              <a:rPr lang="en-US" sz="2400" dirty="0" smtClean="0">
                <a:latin typeface="+mj-lt"/>
              </a:rPr>
              <a:t> to man [</a:t>
            </a:r>
            <a:r>
              <a:rPr lang="en-US" sz="2400" b="1" dirty="0" smtClean="0">
                <a:latin typeface="+mj-lt"/>
              </a:rPr>
              <a:t>works</a:t>
            </a:r>
            <a:r>
              <a:rPr lang="en-US" sz="2400" dirty="0" smtClean="0">
                <a:latin typeface="+mj-lt"/>
              </a:rPr>
              <a:t>], </a:t>
            </a:r>
          </a:p>
          <a:p>
            <a:r>
              <a:rPr lang="en-US" sz="2400" dirty="0" smtClean="0">
                <a:latin typeface="+mj-lt"/>
              </a:rPr>
              <a:t>as instructed in keeping the two sets of </a:t>
            </a:r>
            <a:endParaRPr lang="en-US" sz="2400" dirty="0">
              <a:latin typeface="+mj-lt"/>
            </a:endParaRPr>
          </a:p>
          <a:p>
            <a:r>
              <a:rPr lang="en-US" sz="2400" dirty="0">
                <a:latin typeface="+mj-lt"/>
              </a:rPr>
              <a:t>c</a:t>
            </a:r>
            <a:r>
              <a:rPr lang="en-US" sz="2400" dirty="0" smtClean="0">
                <a:latin typeface="+mj-lt"/>
              </a:rPr>
              <a:t>ommandments.  He wanted them to know </a:t>
            </a:r>
          </a:p>
          <a:p>
            <a:r>
              <a:rPr lang="en-US" sz="2400" dirty="0" smtClean="0">
                <a:latin typeface="+mj-lt"/>
              </a:rPr>
              <a:t>they will be judged on both and to demonstrate </a:t>
            </a:r>
          </a:p>
          <a:p>
            <a:r>
              <a:rPr lang="en-US" sz="2400" dirty="0" smtClean="0">
                <a:latin typeface="+mj-lt"/>
              </a:rPr>
              <a:t>their love by bringing a sacrifice to God.  </a:t>
            </a:r>
          </a:p>
          <a:p>
            <a:endParaRPr lang="en-US" sz="800" dirty="0" smtClean="0">
              <a:latin typeface="+mj-lt"/>
            </a:endParaRPr>
          </a:p>
          <a:p>
            <a:r>
              <a:rPr lang="en-US" sz="2400" dirty="0" smtClean="0">
                <a:latin typeface="+mj-lt"/>
              </a:rPr>
              <a:t>“God looked down from heaven upon the </a:t>
            </a:r>
          </a:p>
          <a:p>
            <a:r>
              <a:rPr lang="en-US" sz="2400" dirty="0" smtClean="0">
                <a:latin typeface="+mj-lt"/>
              </a:rPr>
              <a:t>children of men, to see if there were any that </a:t>
            </a:r>
          </a:p>
          <a:p>
            <a:r>
              <a:rPr lang="en-US" sz="2400" dirty="0" smtClean="0">
                <a:latin typeface="+mj-lt"/>
              </a:rPr>
              <a:t>did understand, that did seek God” (53:2).</a:t>
            </a:r>
          </a:p>
          <a:p>
            <a:r>
              <a:rPr lang="en-US" sz="2400" dirty="0" smtClean="0">
                <a:latin typeface="+mj-lt"/>
              </a:rPr>
              <a:t>This psalmist spoke for God asking, </a:t>
            </a:r>
            <a:r>
              <a:rPr lang="en-US" sz="2400" i="1" u="sng" dirty="0" smtClean="0">
                <a:latin typeface="+mj-lt"/>
              </a:rPr>
              <a:t>Is there </a:t>
            </a:r>
            <a:endParaRPr lang="en-US" sz="2400" i="1" u="sng" dirty="0" smtClean="0">
              <a:latin typeface="+mj-lt"/>
            </a:endParaRPr>
          </a:p>
          <a:p>
            <a:r>
              <a:rPr lang="en-US" sz="2400" i="1" u="sng" dirty="0" smtClean="0">
                <a:latin typeface="+mj-lt"/>
              </a:rPr>
              <a:t>anyone </a:t>
            </a:r>
            <a:r>
              <a:rPr lang="en-US" sz="2400" i="1" u="sng" dirty="0" smtClean="0">
                <a:latin typeface="+mj-lt"/>
              </a:rPr>
              <a:t>down there listening to Me</a:t>
            </a:r>
            <a:r>
              <a:rPr lang="en-US" sz="2400" i="1" dirty="0" smtClean="0">
                <a:latin typeface="+mj-lt"/>
              </a:rPr>
              <a:t>?</a:t>
            </a:r>
          </a:p>
          <a:p>
            <a:endParaRPr lang="en-US" sz="800" dirty="0" smtClean="0">
              <a:latin typeface="+mj-lt"/>
            </a:endParaRPr>
          </a:p>
          <a:p>
            <a:r>
              <a:rPr lang="en-US" sz="2400" dirty="0" smtClean="0">
                <a:latin typeface="+mj-lt"/>
              </a:rPr>
              <a:t>Can we not ask the same question during this present dispensation of the grace of God?</a:t>
            </a:r>
          </a:p>
          <a:p>
            <a:pPr algn="ctr"/>
            <a:r>
              <a:rPr lang="en-US" sz="2400" b="1" u="sng" dirty="0" smtClean="0">
                <a:latin typeface="+mj-lt"/>
              </a:rPr>
              <a:t>IS THERE ANYONE DOWN THERE LISTENING TO ME</a:t>
            </a:r>
            <a:r>
              <a:rPr lang="en-US" sz="2400" b="1" dirty="0" smtClean="0">
                <a:latin typeface="+mj-lt"/>
              </a:rPr>
              <a:t>??!!!</a:t>
            </a:r>
            <a:endParaRPr lang="en-US" sz="2400" b="1" dirty="0">
              <a:latin typeface="+mj-lt"/>
            </a:endParaRPr>
          </a:p>
        </p:txBody>
      </p:sp>
      <p:pic>
        <p:nvPicPr>
          <p:cNvPr id="3" name="Picture 2" descr="File:David Playing the Harp 1670 Jan de Bray.jp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1" y="0"/>
            <a:ext cx="6096000" cy="5695950"/>
          </a:xfrm>
          <a:prstGeom prst="rect">
            <a:avLst/>
          </a:prstGeom>
        </p:spPr>
      </p:pic>
    </p:spTree>
    <p:extLst>
      <p:ext uri="{BB962C8B-B14F-4D97-AF65-F5344CB8AC3E}">
        <p14:creationId xmlns:p14="http://schemas.microsoft.com/office/powerpoint/2010/main" val="40940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500"/>
                                        <p:tgtEl>
                                          <p:spTgt spid="2">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fade">
                                      <p:cBhvr>
                                        <p:cTn id="25" dur="500"/>
                                        <p:tgtEl>
                                          <p:spTgt spid="2">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1" end="11"/>
                                            </p:txEl>
                                          </p:spTgt>
                                        </p:tgtEl>
                                        <p:attrNameLst>
                                          <p:attrName>style.visibility</p:attrName>
                                        </p:attrNameLst>
                                      </p:cBhvr>
                                      <p:to>
                                        <p:strVal val="visible"/>
                                      </p:to>
                                    </p:set>
                                    <p:animEffect transition="in" filter="fade">
                                      <p:cBhvr>
                                        <p:cTn id="30" dur="500"/>
                                        <p:tgtEl>
                                          <p:spTgt spid="2">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animEffect transition="in" filter="fade">
                                      <p:cBhvr>
                                        <p:cTn id="33" dur="500"/>
                                        <p:tgtEl>
                                          <p:spTgt spid="2">
                                            <p:txEl>
                                              <p:pRg st="12" end="1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3" end="13"/>
                                            </p:txEl>
                                          </p:spTgt>
                                        </p:tgtEl>
                                        <p:attrNameLst>
                                          <p:attrName>style.visibility</p:attrName>
                                        </p:attrNameLst>
                                      </p:cBhvr>
                                      <p:to>
                                        <p:strVal val="visible"/>
                                      </p:to>
                                    </p:set>
                                    <p:animEffect transition="in" filter="fade">
                                      <p:cBhvr>
                                        <p:cTn id="36" dur="500"/>
                                        <p:tgtEl>
                                          <p:spTgt spid="2">
                                            <p:txEl>
                                              <p:pRg st="13" end="1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4" end="14"/>
                                            </p:txEl>
                                          </p:spTgt>
                                        </p:tgtEl>
                                        <p:attrNameLst>
                                          <p:attrName>style.visibility</p:attrName>
                                        </p:attrNameLst>
                                      </p:cBhvr>
                                      <p:to>
                                        <p:strVal val="visible"/>
                                      </p:to>
                                    </p:set>
                                    <p:animEffect transition="in" filter="fade">
                                      <p:cBhvr>
                                        <p:cTn id="39" dur="500"/>
                                        <p:tgtEl>
                                          <p:spTgt spid="2">
                                            <p:txEl>
                                              <p:pRg st="14" end="1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15" end="15"/>
                                            </p:txEl>
                                          </p:spTgt>
                                        </p:tgtEl>
                                        <p:attrNameLst>
                                          <p:attrName>style.visibility</p:attrName>
                                        </p:attrNameLst>
                                      </p:cBhvr>
                                      <p:to>
                                        <p:strVal val="visible"/>
                                      </p:to>
                                    </p:set>
                                    <p:animEffect transition="in" filter="fade">
                                      <p:cBhvr>
                                        <p:cTn id="42" dur="500"/>
                                        <p:tgtEl>
                                          <p:spTgt spid="2">
                                            <p:txEl>
                                              <p:pRg st="15" end="1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7" end="17"/>
                                            </p:txEl>
                                          </p:spTgt>
                                        </p:tgtEl>
                                        <p:attrNameLst>
                                          <p:attrName>style.visibility</p:attrName>
                                        </p:attrNameLst>
                                      </p:cBhvr>
                                      <p:to>
                                        <p:strVal val="visible"/>
                                      </p:to>
                                    </p:set>
                                    <p:animEffect transition="in" filter="fade">
                                      <p:cBhvr>
                                        <p:cTn id="47" dur="500"/>
                                        <p:tgtEl>
                                          <p:spTgt spid="2">
                                            <p:txEl>
                                              <p:pRg st="17" end="1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
                                            <p:txEl>
                                              <p:pRg st="18" end="18"/>
                                            </p:txEl>
                                          </p:spTgt>
                                        </p:tgtEl>
                                        <p:attrNameLst>
                                          <p:attrName>style.visibility</p:attrName>
                                        </p:attrNameLst>
                                      </p:cBhvr>
                                      <p:to>
                                        <p:strVal val="visible"/>
                                      </p:to>
                                    </p:set>
                                    <p:anim calcmode="lin" valueType="num">
                                      <p:cBhvr>
                                        <p:cTn id="52" dur="500" fill="hold"/>
                                        <p:tgtEl>
                                          <p:spTgt spid="2">
                                            <p:txEl>
                                              <p:pRg st="18" end="18"/>
                                            </p:txEl>
                                          </p:spTgt>
                                        </p:tgtEl>
                                        <p:attrNameLst>
                                          <p:attrName>ppt_w</p:attrName>
                                        </p:attrNameLst>
                                      </p:cBhvr>
                                      <p:tavLst>
                                        <p:tav tm="0">
                                          <p:val>
                                            <p:fltVal val="0"/>
                                          </p:val>
                                        </p:tav>
                                        <p:tav tm="100000">
                                          <p:val>
                                            <p:strVal val="#ppt_w"/>
                                          </p:val>
                                        </p:tav>
                                      </p:tavLst>
                                    </p:anim>
                                    <p:anim calcmode="lin" valueType="num">
                                      <p:cBhvr>
                                        <p:cTn id="53" dur="500" fill="hold"/>
                                        <p:tgtEl>
                                          <p:spTgt spid="2">
                                            <p:txEl>
                                              <p:pRg st="18" end="18"/>
                                            </p:txEl>
                                          </p:spTgt>
                                        </p:tgtEl>
                                        <p:attrNameLst>
                                          <p:attrName>ppt_h</p:attrName>
                                        </p:attrNameLst>
                                      </p:cBhvr>
                                      <p:tavLst>
                                        <p:tav tm="0">
                                          <p:val>
                                            <p:fltVal val="0"/>
                                          </p:val>
                                        </p:tav>
                                        <p:tav tm="100000">
                                          <p:val>
                                            <p:strVal val="#ppt_h"/>
                                          </p:val>
                                        </p:tav>
                                      </p:tavLst>
                                    </p:anim>
                                    <p:animEffect transition="in" filter="fade">
                                      <p:cBhvr>
                                        <p:cTn id="54"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2134</TotalTime>
  <Words>3553</Words>
  <Application>Microsoft Office PowerPoint</Application>
  <PresentationFormat>Widescreen</PresentationFormat>
  <Paragraphs>204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106</cp:revision>
  <dcterms:created xsi:type="dcterms:W3CDTF">2018-04-23T11:05:30Z</dcterms:created>
  <dcterms:modified xsi:type="dcterms:W3CDTF">2018-07-19T14:53:07Z</dcterms:modified>
</cp:coreProperties>
</file>