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0" r:id="rId10"/>
    <p:sldId id="265" r:id="rId11"/>
    <p:sldId id="266" r:id="rId12"/>
    <p:sldId id="268" r:id="rId13"/>
    <p:sldId id="267" r:id="rId14"/>
    <p:sldId id="269"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9003AD-0CB3-4499-ABDB-B7D35BB7D381}"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A738A-5D63-4B7C-98FE-38A20CC734BA}" type="slidenum">
              <a:rPr lang="en-US" smtClean="0"/>
              <a:t>‹#›</a:t>
            </a:fld>
            <a:endParaRPr lang="en-US" dirty="0"/>
          </a:p>
        </p:txBody>
      </p:sp>
    </p:spTree>
    <p:extLst>
      <p:ext uri="{BB962C8B-B14F-4D97-AF65-F5344CB8AC3E}">
        <p14:creationId xmlns:p14="http://schemas.microsoft.com/office/powerpoint/2010/main" val="232158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003AD-0CB3-4499-ABDB-B7D35BB7D381}"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A738A-5D63-4B7C-98FE-38A20CC734BA}" type="slidenum">
              <a:rPr lang="en-US" smtClean="0"/>
              <a:t>‹#›</a:t>
            </a:fld>
            <a:endParaRPr lang="en-US" dirty="0"/>
          </a:p>
        </p:txBody>
      </p:sp>
    </p:spTree>
    <p:extLst>
      <p:ext uri="{BB962C8B-B14F-4D97-AF65-F5344CB8AC3E}">
        <p14:creationId xmlns:p14="http://schemas.microsoft.com/office/powerpoint/2010/main" val="370870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003AD-0CB3-4499-ABDB-B7D35BB7D381}"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A738A-5D63-4B7C-98FE-38A20CC734BA}" type="slidenum">
              <a:rPr lang="en-US" smtClean="0"/>
              <a:t>‹#›</a:t>
            </a:fld>
            <a:endParaRPr lang="en-US" dirty="0"/>
          </a:p>
        </p:txBody>
      </p:sp>
    </p:spTree>
    <p:extLst>
      <p:ext uri="{BB962C8B-B14F-4D97-AF65-F5344CB8AC3E}">
        <p14:creationId xmlns:p14="http://schemas.microsoft.com/office/powerpoint/2010/main" val="39272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003AD-0CB3-4499-ABDB-B7D35BB7D381}"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A738A-5D63-4B7C-98FE-38A20CC734BA}" type="slidenum">
              <a:rPr lang="en-US" smtClean="0"/>
              <a:t>‹#›</a:t>
            </a:fld>
            <a:endParaRPr lang="en-US" dirty="0"/>
          </a:p>
        </p:txBody>
      </p:sp>
    </p:spTree>
    <p:extLst>
      <p:ext uri="{BB962C8B-B14F-4D97-AF65-F5344CB8AC3E}">
        <p14:creationId xmlns:p14="http://schemas.microsoft.com/office/powerpoint/2010/main" val="123782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9003AD-0CB3-4499-ABDB-B7D35BB7D381}"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A738A-5D63-4B7C-98FE-38A20CC734BA}" type="slidenum">
              <a:rPr lang="en-US" smtClean="0"/>
              <a:t>‹#›</a:t>
            </a:fld>
            <a:endParaRPr lang="en-US" dirty="0"/>
          </a:p>
        </p:txBody>
      </p:sp>
    </p:spTree>
    <p:extLst>
      <p:ext uri="{BB962C8B-B14F-4D97-AF65-F5344CB8AC3E}">
        <p14:creationId xmlns:p14="http://schemas.microsoft.com/office/powerpoint/2010/main" val="416399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9003AD-0CB3-4499-ABDB-B7D35BB7D381}"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A738A-5D63-4B7C-98FE-38A20CC734BA}" type="slidenum">
              <a:rPr lang="en-US" smtClean="0"/>
              <a:t>‹#›</a:t>
            </a:fld>
            <a:endParaRPr lang="en-US" dirty="0"/>
          </a:p>
        </p:txBody>
      </p:sp>
    </p:spTree>
    <p:extLst>
      <p:ext uri="{BB962C8B-B14F-4D97-AF65-F5344CB8AC3E}">
        <p14:creationId xmlns:p14="http://schemas.microsoft.com/office/powerpoint/2010/main" val="426356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9003AD-0CB3-4499-ABDB-B7D35BB7D381}"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3A738A-5D63-4B7C-98FE-38A20CC734BA}" type="slidenum">
              <a:rPr lang="en-US" smtClean="0"/>
              <a:t>‹#›</a:t>
            </a:fld>
            <a:endParaRPr lang="en-US" dirty="0"/>
          </a:p>
        </p:txBody>
      </p:sp>
    </p:spTree>
    <p:extLst>
      <p:ext uri="{BB962C8B-B14F-4D97-AF65-F5344CB8AC3E}">
        <p14:creationId xmlns:p14="http://schemas.microsoft.com/office/powerpoint/2010/main" val="357858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9003AD-0CB3-4499-ABDB-B7D35BB7D381}"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3A738A-5D63-4B7C-98FE-38A20CC734BA}" type="slidenum">
              <a:rPr lang="en-US" smtClean="0"/>
              <a:t>‹#›</a:t>
            </a:fld>
            <a:endParaRPr lang="en-US" dirty="0"/>
          </a:p>
        </p:txBody>
      </p:sp>
    </p:spTree>
    <p:extLst>
      <p:ext uri="{BB962C8B-B14F-4D97-AF65-F5344CB8AC3E}">
        <p14:creationId xmlns:p14="http://schemas.microsoft.com/office/powerpoint/2010/main" val="186076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003AD-0CB3-4499-ABDB-B7D35BB7D381}"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3A738A-5D63-4B7C-98FE-38A20CC734BA}" type="slidenum">
              <a:rPr lang="en-US" smtClean="0"/>
              <a:t>‹#›</a:t>
            </a:fld>
            <a:endParaRPr lang="en-US" dirty="0"/>
          </a:p>
        </p:txBody>
      </p:sp>
    </p:spTree>
    <p:extLst>
      <p:ext uri="{BB962C8B-B14F-4D97-AF65-F5344CB8AC3E}">
        <p14:creationId xmlns:p14="http://schemas.microsoft.com/office/powerpoint/2010/main" val="419042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9003AD-0CB3-4499-ABDB-B7D35BB7D381}"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A738A-5D63-4B7C-98FE-38A20CC734BA}" type="slidenum">
              <a:rPr lang="en-US" smtClean="0"/>
              <a:t>‹#›</a:t>
            </a:fld>
            <a:endParaRPr lang="en-US" dirty="0"/>
          </a:p>
        </p:txBody>
      </p:sp>
    </p:spTree>
    <p:extLst>
      <p:ext uri="{BB962C8B-B14F-4D97-AF65-F5344CB8AC3E}">
        <p14:creationId xmlns:p14="http://schemas.microsoft.com/office/powerpoint/2010/main" val="178756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9003AD-0CB3-4499-ABDB-B7D35BB7D381}"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A738A-5D63-4B7C-98FE-38A20CC734BA}" type="slidenum">
              <a:rPr lang="en-US" smtClean="0"/>
              <a:t>‹#›</a:t>
            </a:fld>
            <a:endParaRPr lang="en-US" dirty="0"/>
          </a:p>
        </p:txBody>
      </p:sp>
    </p:spTree>
    <p:extLst>
      <p:ext uri="{BB962C8B-B14F-4D97-AF65-F5344CB8AC3E}">
        <p14:creationId xmlns:p14="http://schemas.microsoft.com/office/powerpoint/2010/main" val="389783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003AD-0CB3-4499-ABDB-B7D35BB7D381}"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A738A-5D63-4B7C-98FE-38A20CC734BA}" type="slidenum">
              <a:rPr lang="en-US" smtClean="0"/>
              <a:t>‹#›</a:t>
            </a:fld>
            <a:endParaRPr lang="en-US" dirty="0"/>
          </a:p>
        </p:txBody>
      </p:sp>
    </p:spTree>
    <p:extLst>
      <p:ext uri="{BB962C8B-B14F-4D97-AF65-F5344CB8AC3E}">
        <p14:creationId xmlns:p14="http://schemas.microsoft.com/office/powerpoint/2010/main" val="2430834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 y="0"/>
            <a:ext cx="2974429" cy="1569660"/>
          </a:xfrm>
          <a:prstGeom prst="rect">
            <a:avLst/>
          </a:prstGeom>
          <a:noFill/>
        </p:spPr>
        <p:txBody>
          <a:bodyPr wrap="square" rtlCol="0">
            <a:spAutoFit/>
          </a:bodyPr>
          <a:lstStyle/>
          <a:p>
            <a:r>
              <a:rPr lang="en-US" sz="2400" dirty="0" smtClean="0">
                <a:latin typeface="+mj-lt"/>
              </a:rPr>
              <a:t>LESSON 44</a:t>
            </a:r>
            <a:endParaRPr lang="en-US" sz="2400" dirty="0">
              <a:latin typeface="+mj-lt"/>
            </a:endParaRPr>
          </a:p>
          <a:p>
            <a:r>
              <a:rPr lang="en-US" sz="2400" dirty="0" smtClean="0">
                <a:latin typeface="+mj-lt"/>
              </a:rPr>
              <a:t>WEEK 44 </a:t>
            </a:r>
            <a:r>
              <a:rPr lang="en-US" sz="2400" dirty="0">
                <a:latin typeface="+mj-lt"/>
              </a:rPr>
              <a:t>OF </a:t>
            </a:r>
            <a:r>
              <a:rPr lang="en-US" sz="2400" dirty="0" smtClean="0">
                <a:latin typeface="+mj-lt"/>
              </a:rPr>
              <a:t>52</a:t>
            </a:r>
          </a:p>
          <a:p>
            <a:r>
              <a:rPr lang="en-US" sz="2400" dirty="0" smtClean="0">
                <a:latin typeface="+mj-lt"/>
              </a:rPr>
              <a:t>(Mt. 19-22; Mk. 10-12; Lk. 18,19; Jn. 11,12)</a:t>
            </a:r>
            <a:endParaRPr lang="en-US" sz="2400" dirty="0">
              <a:latin typeface="+mj-lt"/>
            </a:endParaRPr>
          </a:p>
        </p:txBody>
      </p:sp>
      <p:sp>
        <p:nvSpPr>
          <p:cNvPr id="4" name="Rectangle 3"/>
          <p:cNvSpPr/>
          <p:nvPr/>
        </p:nvSpPr>
        <p:spPr>
          <a:xfrm>
            <a:off x="2974428" y="673230"/>
            <a:ext cx="3394841" cy="830997"/>
          </a:xfrm>
          <a:prstGeom prst="rect">
            <a:avLst/>
          </a:prstGeom>
        </p:spPr>
        <p:txBody>
          <a:bodyPr wrap="square">
            <a:spAutoFit/>
          </a:bodyPr>
          <a:lstStyle/>
          <a:p>
            <a:r>
              <a:rPr lang="en-US" sz="2400" dirty="0" smtClean="0">
                <a:latin typeface="+mj-lt"/>
              </a:rPr>
              <a:t>Jesus nears the end of His earthly ministry. </a:t>
            </a:r>
            <a:endParaRPr lang="en-US" sz="2400" dirty="0">
              <a:latin typeface="+mj-lt"/>
            </a:endParaRPr>
          </a:p>
        </p:txBody>
      </p:sp>
      <p:sp>
        <p:nvSpPr>
          <p:cNvPr id="5" name="TextBox 4"/>
          <p:cNvSpPr txBox="1"/>
          <p:nvPr/>
        </p:nvSpPr>
        <p:spPr>
          <a:xfrm>
            <a:off x="-1" y="1649387"/>
            <a:ext cx="7157545" cy="4893647"/>
          </a:xfrm>
          <a:prstGeom prst="rect">
            <a:avLst/>
          </a:prstGeom>
          <a:noFill/>
        </p:spPr>
        <p:txBody>
          <a:bodyPr wrap="square" rtlCol="0">
            <a:spAutoFit/>
          </a:bodyPr>
          <a:lstStyle/>
          <a:p>
            <a:r>
              <a:rPr lang="en-US" sz="2400" b="1" dirty="0" smtClean="0">
                <a:latin typeface="+mj-lt"/>
              </a:rPr>
              <a:t>RAISING OF LAZARUS</a:t>
            </a:r>
          </a:p>
          <a:p>
            <a:r>
              <a:rPr lang="en-US" sz="2400" dirty="0" smtClean="0">
                <a:latin typeface="+mj-lt"/>
              </a:rPr>
              <a:t>“Now a certain man was sick, named Lazarus, of Bethany, the town of Mary and her sister Martha… whose brother Lazarus was sick.  Therefore his sisters sent unto him, saying, Lord, behold he whom thou lovest is sick.  When Jesus heard that, he said, This sickness is not unto death, but for the glory of God, that the Son of God might be glorified thereby.  Now Jesus loved Martha, and her sister, and Lazarus” (Jn. 11:1-5).</a:t>
            </a:r>
          </a:p>
          <a:p>
            <a:r>
              <a:rPr lang="en-US" sz="2400" dirty="0" smtClean="0">
                <a:latin typeface="+mj-lt"/>
              </a:rPr>
              <a:t>An important and well known event nearing the end of</a:t>
            </a:r>
          </a:p>
          <a:p>
            <a:r>
              <a:rPr lang="en-US" sz="2400" dirty="0" smtClean="0">
                <a:latin typeface="+mj-lt"/>
              </a:rPr>
              <a:t>Christ’s earthly ministry and sign #7 in the Book of John.  Jesus had become friends with this family and now one is nigh unto death so word is sent to Jesus. </a:t>
            </a:r>
            <a:endParaRPr lang="en-US" sz="2400" dirty="0">
              <a:latin typeface="+mj-lt"/>
            </a:endParaRPr>
          </a:p>
        </p:txBody>
      </p:sp>
      <p:pic>
        <p:nvPicPr>
          <p:cNvPr id="9" name="Picture 8" descr="File:Bethany3.jpg - Wikimedia Commons"/>
          <p:cNvPicPr>
            <a:picLocks noChangeAspect="1"/>
          </p:cNvPicPr>
          <p:nvPr/>
        </p:nvPicPr>
        <p:blipFill rotWithShape="1">
          <a:blip r:embed="rId2">
            <a:extLst>
              <a:ext uri="{28A0092B-C50C-407E-A947-70E740481C1C}">
                <a14:useLocalDpi xmlns:a14="http://schemas.microsoft.com/office/drawing/2010/main" val="0"/>
              </a:ext>
            </a:extLst>
          </a:blip>
          <a:srcRect t="6612"/>
          <a:stretch/>
        </p:blipFill>
        <p:spPr>
          <a:xfrm>
            <a:off x="7213989" y="707886"/>
            <a:ext cx="4978011" cy="5835148"/>
          </a:xfrm>
          <a:prstGeom prst="rect">
            <a:avLst/>
          </a:prstGeom>
        </p:spPr>
      </p:pic>
    </p:spTree>
    <p:extLst>
      <p:ext uri="{BB962C8B-B14F-4D97-AF65-F5344CB8AC3E}">
        <p14:creationId xmlns:p14="http://schemas.microsoft.com/office/powerpoint/2010/main" val="56610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2"/>
            <a:ext cx="6666614" cy="6740307"/>
          </a:xfrm>
          <a:prstGeom prst="rect">
            <a:avLst/>
          </a:prstGeom>
          <a:noFill/>
        </p:spPr>
        <p:txBody>
          <a:bodyPr wrap="square" rtlCol="0">
            <a:spAutoFit/>
          </a:bodyPr>
          <a:lstStyle/>
          <a:p>
            <a:r>
              <a:rPr lang="en-US" sz="2400" b="1" dirty="0" smtClean="0">
                <a:latin typeface="+mj-lt"/>
              </a:rPr>
              <a:t>THE 12 QUESTION JESUS</a:t>
            </a:r>
          </a:p>
          <a:p>
            <a:r>
              <a:rPr lang="en-US" sz="2400" dirty="0" smtClean="0">
                <a:latin typeface="+mj-lt"/>
              </a:rPr>
              <a:t>“Then answered Peter and said unto him, Behold, we have forsaken all, and followed thee; what shall we have thereof?  And Jesus said unto them… ye which have followed me, in the regeneration when the Son of man shall sit in the throne of his glory, ye also shall sit upon 12-thrones, judging the 12-tribes of Israel” (Mt. 19:27,28).</a:t>
            </a:r>
          </a:p>
          <a:p>
            <a:r>
              <a:rPr lang="en-US" sz="2400" dirty="0" smtClean="0">
                <a:latin typeface="+mj-lt"/>
              </a:rPr>
              <a:t>Unlike the rich, young ruler, the 12 Disciples </a:t>
            </a:r>
            <a:r>
              <a:rPr lang="en-US" sz="2400" i="1" dirty="0" smtClean="0">
                <a:latin typeface="+mj-lt"/>
              </a:rPr>
              <a:t>had</a:t>
            </a:r>
            <a:r>
              <a:rPr lang="en-US" sz="2400" dirty="0" smtClean="0">
                <a:latin typeface="+mj-lt"/>
              </a:rPr>
              <a:t> given up everything and followed Jesus, so they asked Him to what could they look forward?  He answered that they were going to be part of His millennial government—Theocracy.  As God, He would rule as King over the earthly kingdom.  They, too would be given important responsibility, sitting on thrones, ruling over the nation of Israel.  They will largely be figureheads, however, as Israel will have a pure heart, and be obedient to the will of God.    </a:t>
            </a:r>
            <a:endParaRPr lang="en-US" sz="2400" dirty="0">
              <a:latin typeface="+mj-lt"/>
            </a:endParaRPr>
          </a:p>
        </p:txBody>
      </p:sp>
      <p:pic>
        <p:nvPicPr>
          <p:cNvPr id="3" name="Picture 2" descr="Jesus Ascension to Heaven 25 | Forty days after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497" y="0"/>
            <a:ext cx="5591502" cy="6666735"/>
          </a:xfrm>
          <a:prstGeom prst="rect">
            <a:avLst/>
          </a:prstGeom>
        </p:spPr>
      </p:pic>
      <p:pic>
        <p:nvPicPr>
          <p:cNvPr id="4" name="Picture 3" descr="File:&lt;strong&gt;Throne&lt;/strong&gt; of Kings William II, William III and of Quee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497" y="1"/>
            <a:ext cx="5591502" cy="6666734"/>
          </a:xfrm>
          <a:prstGeom prst="rect">
            <a:avLst/>
          </a:prstGeom>
        </p:spPr>
      </p:pic>
    </p:spTree>
    <p:extLst>
      <p:ext uri="{BB962C8B-B14F-4D97-AF65-F5344CB8AC3E}">
        <p14:creationId xmlns:p14="http://schemas.microsoft.com/office/powerpoint/2010/main" val="15668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4593"/>
            <a:ext cx="5980386" cy="6740307"/>
          </a:xfrm>
          <a:prstGeom prst="rect">
            <a:avLst/>
          </a:prstGeom>
          <a:noFill/>
        </p:spPr>
        <p:txBody>
          <a:bodyPr wrap="square" rtlCol="0">
            <a:spAutoFit/>
          </a:bodyPr>
          <a:lstStyle/>
          <a:p>
            <a:r>
              <a:rPr lang="en-US" sz="2400" b="1" dirty="0" smtClean="0">
                <a:latin typeface="+mj-lt"/>
              </a:rPr>
              <a:t>TO MINISTER—NOT TO BE MINISTERD TO</a:t>
            </a:r>
          </a:p>
          <a:p>
            <a:r>
              <a:rPr lang="en-US" sz="2400" dirty="0" smtClean="0">
                <a:latin typeface="+mj-lt"/>
              </a:rPr>
              <a:t>“Then came to him the mother of Zebedee’s children with her sons… desiring a certain thing of him… Grant that these my 2-sons may sit, the one on thy right hand, and the other on the left, in the kingdom… [Jesus] Ye know not what ye ask… it shall be given to them for whom it is prepared of my Father… whosoever will be great among you, let him be your minister; and whosoever will be chief among you, let him be your servant:  </a:t>
            </a:r>
            <a:r>
              <a:rPr lang="en-US" sz="2400" b="1" dirty="0" smtClean="0">
                <a:latin typeface="+mj-lt"/>
              </a:rPr>
              <a:t>Even as the Son of man came not to be ministered unto, but to minister</a:t>
            </a:r>
            <a:r>
              <a:rPr lang="en-US" sz="2400" dirty="0" smtClean="0">
                <a:latin typeface="+mj-lt"/>
              </a:rPr>
              <a:t>, and to give his life a ransom for man” (21:20-28).</a:t>
            </a:r>
          </a:p>
          <a:p>
            <a:r>
              <a:rPr lang="en-US" sz="2400" dirty="0" smtClean="0">
                <a:latin typeface="+mj-lt"/>
              </a:rPr>
              <a:t>Jesus had already told them of their privileged position in the kingdom [thrones], but here tells them to get busy and do what it is they have been called for in this life—servanthood. </a:t>
            </a:r>
          </a:p>
        </p:txBody>
      </p:sp>
      <p:pic>
        <p:nvPicPr>
          <p:cNvPr id="3" name="Picture 2" descr="File:Request by &lt;strong&gt;Mother&lt;/strong&gt; &lt;strong&gt;of James&lt;/strong&gt; and &lt;strong&gt;John&lt;/strong&gt; - Matthew 20 20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387" y="-1"/>
            <a:ext cx="6211613" cy="6645715"/>
          </a:xfrm>
          <a:prstGeom prst="rect">
            <a:avLst/>
          </a:prstGeom>
        </p:spPr>
      </p:pic>
    </p:spTree>
    <p:extLst>
      <p:ext uri="{BB962C8B-B14F-4D97-AF65-F5344CB8AC3E}">
        <p14:creationId xmlns:p14="http://schemas.microsoft.com/office/powerpoint/2010/main" val="254741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593"/>
            <a:ext cx="11981794" cy="6863417"/>
          </a:xfrm>
          <a:prstGeom prst="rect">
            <a:avLst/>
          </a:prstGeom>
          <a:noFill/>
        </p:spPr>
        <p:txBody>
          <a:bodyPr wrap="square" rtlCol="0">
            <a:spAutoFit/>
          </a:bodyPr>
          <a:lstStyle/>
          <a:p>
            <a:r>
              <a:rPr lang="en-US" sz="2400" b="1" dirty="0" smtClean="0">
                <a:latin typeface="+mj-lt"/>
              </a:rPr>
              <a:t>THE POSTPONED KINGDOM</a:t>
            </a:r>
          </a:p>
          <a:p>
            <a:r>
              <a:rPr lang="en-US" sz="2400" dirty="0" smtClean="0">
                <a:latin typeface="+mj-lt"/>
              </a:rPr>
              <a:t>“… he added a parable, because he was nigh to </a:t>
            </a:r>
          </a:p>
          <a:p>
            <a:r>
              <a:rPr lang="en-US" sz="2400" dirty="0" smtClean="0">
                <a:latin typeface="+mj-lt"/>
              </a:rPr>
              <a:t>Jerusalem, and because </a:t>
            </a:r>
            <a:r>
              <a:rPr lang="en-US" sz="2400" b="1" dirty="0" smtClean="0">
                <a:latin typeface="+mj-lt"/>
              </a:rPr>
              <a:t>they thought the kingdom of </a:t>
            </a:r>
          </a:p>
          <a:p>
            <a:r>
              <a:rPr lang="en-US" sz="2400" b="1" dirty="0" smtClean="0">
                <a:latin typeface="+mj-lt"/>
              </a:rPr>
              <a:t>God should immediately appear</a:t>
            </a:r>
            <a:r>
              <a:rPr lang="en-US" sz="2400" dirty="0" smtClean="0">
                <a:latin typeface="+mj-lt"/>
              </a:rPr>
              <a:t>… a certain nobleman </a:t>
            </a:r>
          </a:p>
          <a:p>
            <a:r>
              <a:rPr lang="en-US" sz="2400" dirty="0" smtClean="0">
                <a:latin typeface="+mj-lt"/>
              </a:rPr>
              <a:t>went into a far country to receive for himself a kingdom,</a:t>
            </a:r>
          </a:p>
          <a:p>
            <a:r>
              <a:rPr lang="en-US" sz="2400" dirty="0" smtClean="0">
                <a:latin typeface="+mj-lt"/>
              </a:rPr>
              <a:t>and to return… Occupy till I come.  But his citizens </a:t>
            </a:r>
          </a:p>
          <a:p>
            <a:r>
              <a:rPr lang="en-US" sz="2400" dirty="0" smtClean="0">
                <a:latin typeface="+mj-lt"/>
              </a:rPr>
              <a:t>hated him… We will not have this man to reign over us” </a:t>
            </a:r>
          </a:p>
          <a:p>
            <a:r>
              <a:rPr lang="en-US" sz="2400" dirty="0" smtClean="0">
                <a:latin typeface="+mj-lt"/>
              </a:rPr>
              <a:t>(Lk. 19:11-14).</a:t>
            </a:r>
          </a:p>
          <a:p>
            <a:r>
              <a:rPr lang="en-US" sz="2400" dirty="0" smtClean="0">
                <a:latin typeface="+mj-lt"/>
              </a:rPr>
              <a:t>The nobleman</a:t>
            </a:r>
            <a:r>
              <a:rPr lang="en-US" sz="2400" dirty="0">
                <a:latin typeface="+mj-lt"/>
              </a:rPr>
              <a:t> </a:t>
            </a:r>
            <a:r>
              <a:rPr lang="en-US" sz="2400" dirty="0" smtClean="0">
                <a:latin typeface="+mj-lt"/>
              </a:rPr>
              <a:t>was Christ who went to a far country </a:t>
            </a:r>
          </a:p>
          <a:p>
            <a:r>
              <a:rPr lang="en-US" sz="2400" dirty="0" smtClean="0">
                <a:latin typeface="+mj-lt"/>
              </a:rPr>
              <a:t>[heaven], which meant </a:t>
            </a:r>
            <a:r>
              <a:rPr lang="en-US" sz="2400" i="1" dirty="0" smtClean="0">
                <a:latin typeface="+mj-lt"/>
              </a:rPr>
              <a:t>the kingdom would be delayed</a:t>
            </a:r>
            <a:r>
              <a:rPr lang="en-US" sz="2400" dirty="0" smtClean="0">
                <a:latin typeface="+mj-lt"/>
              </a:rPr>
              <a:t> </a:t>
            </a:r>
          </a:p>
          <a:p>
            <a:r>
              <a:rPr lang="en-US" sz="2400" dirty="0" smtClean="0">
                <a:latin typeface="+mj-lt"/>
              </a:rPr>
              <a:t>and Israel was to be in charge until He returned with the </a:t>
            </a:r>
          </a:p>
          <a:p>
            <a:r>
              <a:rPr lang="en-US" sz="2400" dirty="0" smtClean="0">
                <a:latin typeface="+mj-lt"/>
              </a:rPr>
              <a:t>kingdom.  But, the [unsaved] citizens of the nation </a:t>
            </a:r>
          </a:p>
          <a:p>
            <a:r>
              <a:rPr lang="en-US" sz="2400" dirty="0">
                <a:latin typeface="+mj-lt"/>
              </a:rPr>
              <a:t>h</a:t>
            </a:r>
            <a:r>
              <a:rPr lang="en-US" sz="2400" dirty="0" smtClean="0">
                <a:latin typeface="+mj-lt"/>
              </a:rPr>
              <a:t>ated the nobleman [Christ], and declared they didn’t </a:t>
            </a:r>
          </a:p>
          <a:p>
            <a:r>
              <a:rPr lang="en-US" sz="2400" dirty="0" smtClean="0">
                <a:latin typeface="+mj-lt"/>
              </a:rPr>
              <a:t>not want Him to reign over them in the kingdom.  Christ</a:t>
            </a:r>
          </a:p>
          <a:p>
            <a:r>
              <a:rPr lang="en-US" sz="2400" dirty="0" smtClean="0">
                <a:latin typeface="+mj-lt"/>
              </a:rPr>
              <a:t>was telling them, the kingdom would not only be delayed </a:t>
            </a:r>
          </a:p>
          <a:p>
            <a:r>
              <a:rPr lang="en-US" sz="2400" i="1" dirty="0">
                <a:latin typeface="+mj-lt"/>
              </a:rPr>
              <a:t>b</a:t>
            </a:r>
            <a:r>
              <a:rPr lang="en-US" sz="2400" i="1" dirty="0" smtClean="0">
                <a:latin typeface="+mj-lt"/>
              </a:rPr>
              <a:t>ut,</a:t>
            </a:r>
            <a:r>
              <a:rPr lang="en-US" sz="2400" dirty="0" smtClean="0">
                <a:latin typeface="+mj-lt"/>
              </a:rPr>
              <a:t> </a:t>
            </a:r>
            <a:r>
              <a:rPr lang="en-US" sz="2400" u="sng" dirty="0" smtClean="0">
                <a:latin typeface="+mj-lt"/>
              </a:rPr>
              <a:t>He had taken it from them and given it to others</a:t>
            </a:r>
            <a:r>
              <a:rPr lang="en-US" sz="2400" dirty="0" smtClean="0">
                <a:latin typeface="+mj-lt"/>
              </a:rPr>
              <a:t> –</a:t>
            </a:r>
          </a:p>
          <a:p>
            <a:endParaRPr lang="en-US" sz="800" dirty="0" smtClean="0">
              <a:latin typeface="+mj-lt"/>
            </a:endParaRPr>
          </a:p>
          <a:p>
            <a:r>
              <a:rPr lang="en-US" sz="2400" dirty="0" smtClean="0">
                <a:latin typeface="+mj-lt"/>
              </a:rPr>
              <a:t>“Therefore I say unto you, </a:t>
            </a:r>
            <a:r>
              <a:rPr lang="en-US" sz="2400" b="1" dirty="0" smtClean="0">
                <a:latin typeface="+mj-lt"/>
              </a:rPr>
              <a:t>The kingdom of God shall be taken from you, and given to a nation </a:t>
            </a:r>
            <a:r>
              <a:rPr lang="en-US" sz="2400" dirty="0" smtClean="0">
                <a:latin typeface="+mj-lt"/>
              </a:rPr>
              <a:t>[true, spiritual Israel] </a:t>
            </a:r>
            <a:r>
              <a:rPr lang="en-US" sz="2400" b="1" dirty="0" smtClean="0">
                <a:latin typeface="+mj-lt"/>
              </a:rPr>
              <a:t>bringing forth fruits thereof</a:t>
            </a:r>
            <a:r>
              <a:rPr lang="en-US" sz="2400" dirty="0" smtClean="0">
                <a:latin typeface="+mj-lt"/>
              </a:rPr>
              <a:t>” (Mt. 21:43). </a:t>
            </a:r>
            <a:endParaRPr lang="en-US" sz="2400" dirty="0">
              <a:latin typeface="+mj-lt"/>
            </a:endParaRPr>
          </a:p>
        </p:txBody>
      </p:sp>
      <p:pic>
        <p:nvPicPr>
          <p:cNvPr id="4" name="Picture 3" descr="301 Moved Permanent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977" y="0"/>
            <a:ext cx="5015022" cy="5858540"/>
          </a:xfrm>
          <a:prstGeom prst="rect">
            <a:avLst/>
          </a:prstGeom>
        </p:spPr>
      </p:pic>
    </p:spTree>
    <p:extLst>
      <p:ext uri="{BB962C8B-B14F-4D97-AF65-F5344CB8AC3E}">
        <p14:creationId xmlns:p14="http://schemas.microsoft.com/office/powerpoint/2010/main" val="124355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fade">
                                      <p:cBhvr>
                                        <p:cTn id="16" dur="500"/>
                                        <p:tgtEl>
                                          <p:spTgt spid="2">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animEffect transition="in" filter="fade">
                                      <p:cBhvr>
                                        <p:cTn id="19" dur="500"/>
                                        <p:tgtEl>
                                          <p:spTgt spid="2">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animEffect transition="in" filter="fade">
                                      <p:cBhvr>
                                        <p:cTn id="22" dur="500"/>
                                        <p:tgtEl>
                                          <p:spTgt spid="2">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animEffect transition="in" filter="fade">
                                      <p:cBhvr>
                                        <p:cTn id="25" dur="500"/>
                                        <p:tgtEl>
                                          <p:spTgt spid="2">
                                            <p:txEl>
                                              <p:pRg st="14" end="1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5" end="15"/>
                                            </p:txEl>
                                          </p:spTgt>
                                        </p:tgtEl>
                                        <p:attrNameLst>
                                          <p:attrName>style.visibility</p:attrName>
                                        </p:attrNameLst>
                                      </p:cBhvr>
                                      <p:to>
                                        <p:strVal val="visible"/>
                                      </p:to>
                                    </p:set>
                                    <p:animEffect transition="in" filter="fade">
                                      <p:cBhvr>
                                        <p:cTn id="28" dur="500"/>
                                        <p:tgtEl>
                                          <p:spTgt spid="2">
                                            <p:txEl>
                                              <p:pRg st="15" end="1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7" end="17"/>
                                            </p:txEl>
                                          </p:spTgt>
                                        </p:tgtEl>
                                        <p:attrNameLst>
                                          <p:attrName>style.visibility</p:attrName>
                                        </p:attrNameLst>
                                      </p:cBhvr>
                                      <p:to>
                                        <p:strVal val="visible"/>
                                      </p:to>
                                    </p:set>
                                    <p:animEffect transition="in" filter="fade">
                                      <p:cBhvr>
                                        <p:cTn id="33"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2"/>
            <a:ext cx="7378262" cy="6494085"/>
          </a:xfrm>
          <a:prstGeom prst="rect">
            <a:avLst/>
          </a:prstGeom>
          <a:noFill/>
        </p:spPr>
        <p:txBody>
          <a:bodyPr wrap="square" rtlCol="0">
            <a:spAutoFit/>
          </a:bodyPr>
          <a:lstStyle/>
          <a:p>
            <a:r>
              <a:rPr lang="en-US" sz="2400" b="1" dirty="0" smtClean="0">
                <a:latin typeface="+mj-lt"/>
              </a:rPr>
              <a:t>THE KING COMETH</a:t>
            </a:r>
          </a:p>
          <a:p>
            <a:r>
              <a:rPr lang="en-US" sz="2400" dirty="0" smtClean="0">
                <a:latin typeface="+mj-lt"/>
              </a:rPr>
              <a:t>“And when they drew nigh unto Jerusalem… unto the mount of Olives, then sent Jesus 2-disciples, saying unto them, Go into the village… ye shall find a ass tied, and a colt with her: loose them, and bring them unto me… All this was done, that it might be fulfilled which was spoken by the prophet… </a:t>
            </a:r>
            <a:r>
              <a:rPr lang="en-US" sz="2400" b="1" dirty="0" smtClean="0">
                <a:latin typeface="+mj-lt"/>
              </a:rPr>
              <a:t>Behold, thy King cometh unto thee</a:t>
            </a:r>
            <a:r>
              <a:rPr lang="en-US" sz="2400" dirty="0" smtClean="0">
                <a:latin typeface="+mj-lt"/>
              </a:rPr>
              <a:t>, meek, and sitting upon an ass, and a colt the foal of an ass” (Mt. 21:1-5).</a:t>
            </a:r>
          </a:p>
          <a:p>
            <a:r>
              <a:rPr lang="en-US" sz="2400" dirty="0" smtClean="0">
                <a:latin typeface="+mj-lt"/>
              </a:rPr>
              <a:t>Zechariah prophesied that Jesus would enter Jerusalem on a previously unridden colt, and He did.</a:t>
            </a:r>
          </a:p>
          <a:p>
            <a:endParaRPr lang="en-US" sz="800" b="1" dirty="0">
              <a:latin typeface="+mj-lt"/>
            </a:endParaRPr>
          </a:p>
          <a:p>
            <a:r>
              <a:rPr lang="en-US" sz="2400" b="1" dirty="0" smtClean="0">
                <a:latin typeface="+mj-lt"/>
              </a:rPr>
              <a:t>THE BARREN FIG TREE</a:t>
            </a:r>
          </a:p>
          <a:p>
            <a:r>
              <a:rPr lang="en-US" sz="2400" dirty="0" smtClean="0">
                <a:latin typeface="+mj-lt"/>
              </a:rPr>
              <a:t>“… as he returned to the city, he hungered.  And when he saw a fig tree, he came to it, and found nothing thereon, but leaves only… the fig tree withered away” (21:18,19).</a:t>
            </a:r>
          </a:p>
          <a:p>
            <a:r>
              <a:rPr lang="en-US" sz="2400" dirty="0" smtClean="0">
                <a:latin typeface="+mj-lt"/>
              </a:rPr>
              <a:t>The fig tree represented fruitless Israel who, after her rejection of Messiah, would wither away until His return.  </a:t>
            </a:r>
            <a:endParaRPr lang="en-US" sz="2400" dirty="0">
              <a:latin typeface="+mj-lt"/>
            </a:endParaRPr>
          </a:p>
        </p:txBody>
      </p:sp>
      <p:pic>
        <p:nvPicPr>
          <p:cNvPr id="3" name="Picture 2" descr="What do you need? | Wonderings of aSacredReb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855" y="-1"/>
            <a:ext cx="4719145" cy="6410003"/>
          </a:xfrm>
          <a:prstGeom prst="rect">
            <a:avLst/>
          </a:prstGeom>
        </p:spPr>
      </p:pic>
      <p:pic>
        <p:nvPicPr>
          <p:cNvPr id="4" name="Picture 3" descr="File:Brooklyn Museum - The Accursed &lt;strong&gt;Fig&lt;/strong&gt; &lt;strong&gt;Tree&lt;/strong&gt; (Le figui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854" y="-2"/>
            <a:ext cx="4719145" cy="6410003"/>
          </a:xfrm>
          <a:prstGeom prst="rect">
            <a:avLst/>
          </a:prstGeom>
        </p:spPr>
      </p:pic>
    </p:spTree>
    <p:extLst>
      <p:ext uri="{BB962C8B-B14F-4D97-AF65-F5344CB8AC3E}">
        <p14:creationId xmlns:p14="http://schemas.microsoft.com/office/powerpoint/2010/main" val="255322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3"/>
            <a:ext cx="12192000" cy="3539430"/>
          </a:xfrm>
          <a:prstGeom prst="rect">
            <a:avLst/>
          </a:prstGeom>
          <a:noFill/>
        </p:spPr>
        <p:txBody>
          <a:bodyPr wrap="square" rtlCol="0">
            <a:spAutoFit/>
          </a:bodyPr>
          <a:lstStyle/>
          <a:p>
            <a:r>
              <a:rPr lang="en-US" sz="2400" b="1" dirty="0" smtClean="0">
                <a:latin typeface="+mj-lt"/>
              </a:rPr>
              <a:t>JESUS WEEPS OVER JERUSALEM</a:t>
            </a:r>
          </a:p>
          <a:p>
            <a:r>
              <a:rPr lang="en-US" sz="2400" dirty="0" smtClean="0">
                <a:latin typeface="+mj-lt"/>
              </a:rPr>
              <a:t>“And when he was come near, he beheld the city, and wept over it, Saying, If thou hadst known… the things which belong unto thy peace!  But, now they are hid from thine eyes” (Lk. 19:41).</a:t>
            </a:r>
          </a:p>
          <a:p>
            <a:r>
              <a:rPr lang="en-US" sz="2400" dirty="0" smtClean="0">
                <a:latin typeface="+mj-lt"/>
              </a:rPr>
              <a:t>He felt not only the pain of His own rejection, but the devastation that would fall upon the city</a:t>
            </a:r>
          </a:p>
          <a:p>
            <a:r>
              <a:rPr lang="en-US" sz="2400" dirty="0" smtClean="0">
                <a:latin typeface="+mj-lt"/>
              </a:rPr>
              <a:t>in the future because of Israel’s rejection of Him –</a:t>
            </a:r>
          </a:p>
          <a:p>
            <a:endParaRPr lang="en-US" sz="800" dirty="0" smtClean="0">
              <a:latin typeface="+mj-lt"/>
            </a:endParaRPr>
          </a:p>
          <a:p>
            <a:r>
              <a:rPr lang="en-US" sz="2400" dirty="0" smtClean="0">
                <a:latin typeface="+mj-lt"/>
              </a:rPr>
              <a:t>“For the days shall come upon thee, that thine enemies shall cast a trench about thee, and compass thee round… on every side.  And shall lay thee even with the ground… not leave one stone upon the other; because thou knewest not the time of thy visitation” (19:43,44). </a:t>
            </a:r>
          </a:p>
          <a:p>
            <a:r>
              <a:rPr lang="en-US" sz="2400" dirty="0" smtClean="0">
                <a:latin typeface="+mj-lt"/>
              </a:rPr>
              <a:t>In A.D. 70, General Titus of the 10</a:t>
            </a:r>
            <a:r>
              <a:rPr lang="en-US" sz="2400" baseline="30000" dirty="0" smtClean="0">
                <a:latin typeface="+mj-lt"/>
              </a:rPr>
              <a:t>th</a:t>
            </a:r>
            <a:r>
              <a:rPr lang="en-US" sz="2400" dirty="0" smtClean="0">
                <a:latin typeface="+mj-lt"/>
              </a:rPr>
              <a:t> Roman Legion destroyed the city of Jerusalem as Christ said.  </a:t>
            </a:r>
            <a:endParaRPr lang="en-US" sz="2400" dirty="0">
              <a:latin typeface="+mj-lt"/>
            </a:endParaRPr>
          </a:p>
        </p:txBody>
      </p:sp>
      <p:pic>
        <p:nvPicPr>
          <p:cNvPr id="3" name="Picture 2" descr="The heart of a true prophet | Laymanoint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342746"/>
            <a:ext cx="12192001" cy="3515253"/>
          </a:xfrm>
          <a:prstGeom prst="rect">
            <a:avLst/>
          </a:prstGeom>
        </p:spPr>
      </p:pic>
    </p:spTree>
    <p:extLst>
      <p:ext uri="{BB962C8B-B14F-4D97-AF65-F5344CB8AC3E}">
        <p14:creationId xmlns:p14="http://schemas.microsoft.com/office/powerpoint/2010/main" val="21258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3573"/>
            <a:ext cx="12107918" cy="6740307"/>
          </a:xfrm>
          <a:prstGeom prst="rect">
            <a:avLst/>
          </a:prstGeom>
          <a:noFill/>
        </p:spPr>
        <p:txBody>
          <a:bodyPr wrap="square" rtlCol="0">
            <a:spAutoFit/>
          </a:bodyPr>
          <a:lstStyle/>
          <a:p>
            <a:r>
              <a:rPr lang="en-US" sz="2400" b="1" dirty="0" smtClean="0">
                <a:latin typeface="+mj-lt"/>
              </a:rPr>
              <a:t>THE WEDDING FEAST</a:t>
            </a:r>
          </a:p>
          <a:p>
            <a:r>
              <a:rPr lang="en-US" sz="2400" dirty="0" smtClean="0">
                <a:latin typeface="+mj-lt"/>
              </a:rPr>
              <a:t>“The kingdom of heaven is like unto a certain king [God], </a:t>
            </a:r>
          </a:p>
          <a:p>
            <a:r>
              <a:rPr lang="en-US" sz="2400" dirty="0" smtClean="0">
                <a:latin typeface="+mj-lt"/>
              </a:rPr>
              <a:t>which made a </a:t>
            </a:r>
            <a:r>
              <a:rPr lang="en-US" sz="2400" b="1" dirty="0" smtClean="0">
                <a:latin typeface="+mj-lt"/>
              </a:rPr>
              <a:t>marriage</a:t>
            </a:r>
            <a:r>
              <a:rPr lang="en-US" sz="2400" dirty="0" smtClean="0">
                <a:latin typeface="+mj-lt"/>
              </a:rPr>
              <a:t> for his son [Christ], and sent forth </a:t>
            </a:r>
          </a:p>
          <a:p>
            <a:r>
              <a:rPr lang="en-US" sz="2400" dirty="0" smtClean="0">
                <a:latin typeface="+mj-lt"/>
              </a:rPr>
              <a:t>his servants to call them [Israel] that were bidden to the </a:t>
            </a:r>
          </a:p>
          <a:p>
            <a:r>
              <a:rPr lang="en-US" sz="2400" dirty="0" smtClean="0">
                <a:latin typeface="+mj-lt"/>
              </a:rPr>
              <a:t>wedding: </a:t>
            </a:r>
            <a:r>
              <a:rPr lang="en-US" sz="2400" b="1" dirty="0" smtClean="0">
                <a:latin typeface="+mj-lt"/>
              </a:rPr>
              <a:t>and they would not come… they made light of it, </a:t>
            </a:r>
          </a:p>
          <a:p>
            <a:r>
              <a:rPr lang="en-US" sz="2400" b="1" dirty="0" smtClean="0">
                <a:latin typeface="+mj-lt"/>
              </a:rPr>
              <a:t>an went their ways </a:t>
            </a:r>
            <a:r>
              <a:rPr lang="en-US" sz="2400" dirty="0" smtClean="0">
                <a:latin typeface="+mj-lt"/>
              </a:rPr>
              <a:t>[mocked &amp; rejected Messiah]… when </a:t>
            </a:r>
          </a:p>
          <a:p>
            <a:r>
              <a:rPr lang="en-US" sz="2400" dirty="0" smtClean="0">
                <a:latin typeface="+mj-lt"/>
              </a:rPr>
              <a:t>the king [God] heard thereof, he was wroth: and sent</a:t>
            </a:r>
          </a:p>
          <a:p>
            <a:r>
              <a:rPr lang="en-US" sz="2400" dirty="0" smtClean="0">
                <a:latin typeface="+mj-lt"/>
              </a:rPr>
              <a:t>forth his armies [10</a:t>
            </a:r>
            <a:r>
              <a:rPr lang="en-US" sz="2400" baseline="30000" dirty="0" smtClean="0">
                <a:latin typeface="+mj-lt"/>
              </a:rPr>
              <a:t>th</a:t>
            </a:r>
            <a:r>
              <a:rPr lang="en-US" sz="2400" dirty="0" smtClean="0">
                <a:latin typeface="+mj-lt"/>
              </a:rPr>
              <a:t> Roman legion], and </a:t>
            </a:r>
            <a:r>
              <a:rPr lang="en-US" sz="2400" b="1" dirty="0" smtClean="0">
                <a:latin typeface="+mj-lt"/>
              </a:rPr>
              <a:t>destroyed those </a:t>
            </a:r>
          </a:p>
          <a:p>
            <a:r>
              <a:rPr lang="en-US" sz="2400" b="1" dirty="0">
                <a:latin typeface="+mj-lt"/>
              </a:rPr>
              <a:t>m</a:t>
            </a:r>
            <a:r>
              <a:rPr lang="en-US" sz="2400" b="1" dirty="0" smtClean="0">
                <a:latin typeface="+mj-lt"/>
              </a:rPr>
              <a:t>urderers</a:t>
            </a:r>
            <a:r>
              <a:rPr lang="en-US" sz="2400" dirty="0" smtClean="0">
                <a:latin typeface="+mj-lt"/>
              </a:rPr>
              <a:t> [Jews], </a:t>
            </a:r>
            <a:r>
              <a:rPr lang="en-US" sz="2400" b="1" dirty="0" smtClean="0">
                <a:latin typeface="+mj-lt"/>
              </a:rPr>
              <a:t>and burned up their city </a:t>
            </a:r>
            <a:r>
              <a:rPr lang="en-US" sz="2400" dirty="0" smtClean="0">
                <a:latin typeface="+mj-lt"/>
              </a:rPr>
              <a:t>[Jerusalem]… </a:t>
            </a:r>
          </a:p>
          <a:p>
            <a:r>
              <a:rPr lang="en-US" sz="2400" dirty="0" smtClean="0">
                <a:latin typeface="+mj-lt"/>
              </a:rPr>
              <a:t>they which were bidden were </a:t>
            </a:r>
            <a:r>
              <a:rPr lang="en-US" sz="2400" b="1" dirty="0" smtClean="0">
                <a:latin typeface="+mj-lt"/>
              </a:rPr>
              <a:t>not worthy </a:t>
            </a:r>
            <a:r>
              <a:rPr lang="en-US" sz="2400" dirty="0" smtClean="0">
                <a:latin typeface="+mj-lt"/>
              </a:rPr>
              <a:t>[1</a:t>
            </a:r>
            <a:r>
              <a:rPr lang="en-US" sz="2400" baseline="30000" dirty="0" smtClean="0">
                <a:latin typeface="+mj-lt"/>
              </a:rPr>
              <a:t>st</a:t>
            </a:r>
            <a:r>
              <a:rPr lang="en-US" sz="2400" dirty="0" smtClean="0">
                <a:latin typeface="+mj-lt"/>
              </a:rPr>
              <a:t> century </a:t>
            </a:r>
          </a:p>
          <a:p>
            <a:r>
              <a:rPr lang="en-US" sz="2400" dirty="0" smtClean="0">
                <a:latin typeface="+mj-lt"/>
              </a:rPr>
              <a:t>Israel]… So [in the future] the </a:t>
            </a:r>
            <a:r>
              <a:rPr lang="en-US" sz="2400" b="1" dirty="0" smtClean="0">
                <a:latin typeface="+mj-lt"/>
              </a:rPr>
              <a:t>servants</a:t>
            </a:r>
            <a:r>
              <a:rPr lang="en-US" sz="2400" dirty="0" smtClean="0">
                <a:latin typeface="+mj-lt"/>
              </a:rPr>
              <a:t> [144,000 Jews] </a:t>
            </a:r>
          </a:p>
          <a:p>
            <a:r>
              <a:rPr lang="en-US" sz="2400" dirty="0" smtClean="0">
                <a:latin typeface="+mj-lt"/>
              </a:rPr>
              <a:t>went out into the highways [tribulation]… they found both </a:t>
            </a:r>
          </a:p>
          <a:p>
            <a:r>
              <a:rPr lang="en-US" sz="2400" b="1" dirty="0" smtClean="0">
                <a:latin typeface="+mj-lt"/>
              </a:rPr>
              <a:t>good</a:t>
            </a:r>
            <a:r>
              <a:rPr lang="en-US" sz="2400" dirty="0" smtClean="0">
                <a:latin typeface="+mj-lt"/>
              </a:rPr>
              <a:t> [saved] and</a:t>
            </a:r>
            <a:r>
              <a:rPr lang="en-US" sz="2400" b="1" dirty="0" smtClean="0">
                <a:latin typeface="+mj-lt"/>
              </a:rPr>
              <a:t> bad </a:t>
            </a:r>
            <a:r>
              <a:rPr lang="en-US" sz="2400" dirty="0" smtClean="0">
                <a:latin typeface="+mj-lt"/>
              </a:rPr>
              <a:t>[unsaved]… a man which had </a:t>
            </a:r>
            <a:r>
              <a:rPr lang="en-US" sz="2400" b="1" i="1" dirty="0" smtClean="0">
                <a:latin typeface="+mj-lt"/>
              </a:rPr>
              <a:t>not</a:t>
            </a:r>
            <a:r>
              <a:rPr lang="en-US" sz="2400" b="1" dirty="0" smtClean="0">
                <a:latin typeface="+mj-lt"/>
              </a:rPr>
              <a:t> on </a:t>
            </a:r>
          </a:p>
          <a:p>
            <a:r>
              <a:rPr lang="en-US" sz="2400" b="1" dirty="0" smtClean="0">
                <a:latin typeface="+mj-lt"/>
              </a:rPr>
              <a:t>a wedding garment</a:t>
            </a:r>
            <a:r>
              <a:rPr lang="en-US" sz="2400" dirty="0" smtClean="0">
                <a:latin typeface="+mj-lt"/>
              </a:rPr>
              <a:t>… bind </a:t>
            </a:r>
            <a:r>
              <a:rPr lang="en-US" sz="2400" dirty="0">
                <a:latin typeface="+mj-lt"/>
              </a:rPr>
              <a:t>h</a:t>
            </a:r>
            <a:r>
              <a:rPr lang="en-US" sz="2400" dirty="0" smtClean="0">
                <a:latin typeface="+mj-lt"/>
              </a:rPr>
              <a:t>im [antichrist] hand and foot… </a:t>
            </a:r>
          </a:p>
          <a:p>
            <a:r>
              <a:rPr lang="en-US" sz="2400" dirty="0" smtClean="0">
                <a:latin typeface="+mj-lt"/>
              </a:rPr>
              <a:t>cast him into outer darkness… weeping and gnashing of </a:t>
            </a:r>
          </a:p>
          <a:p>
            <a:r>
              <a:rPr lang="en-US" sz="2400" dirty="0" smtClean="0">
                <a:latin typeface="+mj-lt"/>
              </a:rPr>
              <a:t>teeth” (Mt. 22:1-14).  The 1</a:t>
            </a:r>
            <a:r>
              <a:rPr lang="en-US" sz="2400" baseline="30000" dirty="0" smtClean="0">
                <a:latin typeface="+mj-lt"/>
              </a:rPr>
              <a:t>st</a:t>
            </a:r>
            <a:r>
              <a:rPr lang="en-US" sz="2400" dirty="0" smtClean="0">
                <a:latin typeface="+mj-lt"/>
              </a:rPr>
              <a:t> [John Baptist] and 2</a:t>
            </a:r>
            <a:r>
              <a:rPr lang="en-US" sz="2400" baseline="30000" dirty="0" smtClean="0">
                <a:latin typeface="+mj-lt"/>
              </a:rPr>
              <a:t>nd</a:t>
            </a:r>
            <a:r>
              <a:rPr lang="en-US" sz="2400" dirty="0" smtClean="0">
                <a:latin typeface="+mj-lt"/>
              </a:rPr>
              <a:t> [Christ’s ministry] invitations to Israel were rejected and ended in A.D. 70 when Jerusalem was destroyed.  In the tribulation, new invitations will be sent for the wedding, but a false bridegroom will be apprehended and cast into hell.     </a:t>
            </a:r>
            <a:endParaRPr lang="en-US" sz="2400" dirty="0">
              <a:latin typeface="+mj-lt"/>
            </a:endParaRPr>
          </a:p>
        </p:txBody>
      </p:sp>
      <p:pic>
        <p:nvPicPr>
          <p:cNvPr id="4" name="Picture 3" descr="hearing Archives - Plain Bible Teach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710" y="0"/>
            <a:ext cx="4866288" cy="5422606"/>
          </a:xfrm>
          <a:prstGeom prst="rect">
            <a:avLst/>
          </a:prstGeom>
        </p:spPr>
      </p:pic>
    </p:spTree>
    <p:extLst>
      <p:ext uri="{BB962C8B-B14F-4D97-AF65-F5344CB8AC3E}">
        <p14:creationId xmlns:p14="http://schemas.microsoft.com/office/powerpoint/2010/main" val="59010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929241" cy="7232749"/>
          </a:xfrm>
          <a:prstGeom prst="rect">
            <a:avLst/>
          </a:prstGeom>
          <a:noFill/>
        </p:spPr>
        <p:txBody>
          <a:bodyPr wrap="square" rtlCol="0">
            <a:spAutoFit/>
          </a:bodyPr>
          <a:lstStyle/>
          <a:p>
            <a:r>
              <a:rPr lang="en-US" sz="2400" b="1" dirty="0" smtClean="0">
                <a:latin typeface="+mj-lt"/>
              </a:rPr>
              <a:t>RENDER UNTO CAESAR</a:t>
            </a:r>
          </a:p>
          <a:p>
            <a:r>
              <a:rPr lang="en-US" sz="2400" dirty="0" smtClean="0">
                <a:latin typeface="+mj-lt"/>
              </a:rPr>
              <a:t>“Then went the Pharisees, and took counsel how they might </a:t>
            </a:r>
          </a:p>
          <a:p>
            <a:r>
              <a:rPr lang="en-US" sz="2400" dirty="0" smtClean="0">
                <a:latin typeface="+mj-lt"/>
              </a:rPr>
              <a:t>entangle him in his talk… Tell us… Is it lawful to give tribute to </a:t>
            </a:r>
          </a:p>
          <a:p>
            <a:r>
              <a:rPr lang="en-US" sz="2400" dirty="0" smtClean="0">
                <a:latin typeface="+mj-lt"/>
              </a:rPr>
              <a:t>Caesar, or not…” (Mt. 23:15-17).</a:t>
            </a:r>
          </a:p>
          <a:p>
            <a:r>
              <a:rPr lang="en-US" sz="2400" dirty="0" smtClean="0">
                <a:latin typeface="+mj-lt"/>
              </a:rPr>
              <a:t>Again they tried to trap Him, this time in opposition to those </a:t>
            </a:r>
          </a:p>
          <a:p>
            <a:r>
              <a:rPr lang="en-US" sz="2400" dirty="0" smtClean="0">
                <a:latin typeface="+mj-lt"/>
              </a:rPr>
              <a:t>who supported king Herod.  If Jesus said no, then He would </a:t>
            </a:r>
          </a:p>
          <a:p>
            <a:r>
              <a:rPr lang="en-US" sz="2400" dirty="0" smtClean="0">
                <a:latin typeface="+mj-lt"/>
              </a:rPr>
              <a:t>be defying their king; if He said yes, then He would be going </a:t>
            </a:r>
          </a:p>
          <a:p>
            <a:r>
              <a:rPr lang="en-US" sz="2400" dirty="0" smtClean="0">
                <a:latin typeface="+mj-lt"/>
              </a:rPr>
              <a:t>against God.  They had Him cornered, right?  </a:t>
            </a:r>
          </a:p>
          <a:p>
            <a:endParaRPr lang="en-US" sz="800" dirty="0" smtClean="0">
              <a:latin typeface="+mj-lt"/>
            </a:endParaRPr>
          </a:p>
          <a:p>
            <a:r>
              <a:rPr lang="en-US" sz="2400" dirty="0" smtClean="0">
                <a:latin typeface="+mj-lt"/>
              </a:rPr>
              <a:t>“But Jesus perceived their wickedness… Why tempt ye me, </a:t>
            </a:r>
          </a:p>
          <a:p>
            <a:r>
              <a:rPr lang="en-US" sz="2400" dirty="0" smtClean="0">
                <a:latin typeface="+mj-lt"/>
              </a:rPr>
              <a:t>ye hypocrites? Shew me the tribute money… Whose is this </a:t>
            </a:r>
          </a:p>
          <a:p>
            <a:r>
              <a:rPr lang="en-US" sz="2400" dirty="0" smtClean="0">
                <a:latin typeface="+mj-lt"/>
              </a:rPr>
              <a:t>image?... Caesar’s… </a:t>
            </a:r>
            <a:r>
              <a:rPr lang="en-US" sz="2400" b="1" dirty="0" smtClean="0">
                <a:latin typeface="+mj-lt"/>
              </a:rPr>
              <a:t>Render therefore unto Caesar the things </a:t>
            </a:r>
          </a:p>
          <a:p>
            <a:r>
              <a:rPr lang="en-US" sz="2400" b="1" dirty="0" smtClean="0">
                <a:latin typeface="+mj-lt"/>
              </a:rPr>
              <a:t>that are Caesar’s; and unto God the things that are God’s</a:t>
            </a:r>
            <a:r>
              <a:rPr lang="en-US" sz="2400" dirty="0" smtClean="0">
                <a:latin typeface="+mj-lt"/>
              </a:rPr>
              <a:t>” </a:t>
            </a:r>
          </a:p>
          <a:p>
            <a:r>
              <a:rPr lang="en-US" sz="2400" dirty="0" smtClean="0">
                <a:latin typeface="+mj-lt"/>
              </a:rPr>
              <a:t>(Mt. 22:15-21).</a:t>
            </a:r>
          </a:p>
          <a:p>
            <a:r>
              <a:rPr lang="en-US" sz="2400" dirty="0" smtClean="0">
                <a:latin typeface="+mj-lt"/>
              </a:rPr>
              <a:t>Christ told them they were required to support the </a:t>
            </a:r>
          </a:p>
          <a:p>
            <a:r>
              <a:rPr lang="en-US" sz="2400" dirty="0" smtClean="0">
                <a:latin typeface="+mj-lt"/>
              </a:rPr>
              <a:t>government [taxes], which God had introduced during Noah’s</a:t>
            </a:r>
          </a:p>
          <a:p>
            <a:r>
              <a:rPr lang="en-US" sz="2400" dirty="0" smtClean="0">
                <a:latin typeface="+mj-lt"/>
              </a:rPr>
              <a:t>day, and which Paul later confirmed – “Render to all their </a:t>
            </a:r>
          </a:p>
          <a:p>
            <a:r>
              <a:rPr lang="en-US" sz="2400" dirty="0" smtClean="0">
                <a:latin typeface="+mj-lt"/>
              </a:rPr>
              <a:t>dues: tribute to whom tribute is due” (Rom. 13:7).  </a:t>
            </a:r>
          </a:p>
          <a:p>
            <a:r>
              <a:rPr lang="en-US" sz="2400" dirty="0" smtClean="0">
                <a:latin typeface="+mj-lt"/>
              </a:rPr>
              <a:t>To God we owe everything else.  </a:t>
            </a:r>
          </a:p>
          <a:p>
            <a:r>
              <a:rPr lang="en-US" sz="2400" dirty="0" smtClean="0">
                <a:latin typeface="+mj-lt"/>
              </a:rPr>
              <a:t> </a:t>
            </a:r>
          </a:p>
        </p:txBody>
      </p:sp>
      <p:pic>
        <p:nvPicPr>
          <p:cNvPr id="3" name="Picture 2" descr="&lt;strong&gt;Render unto Caesar&lt;/strong&gt; - Wikipedia"/>
          <p:cNvPicPr>
            <a:picLocks noChangeAspect="1"/>
          </p:cNvPicPr>
          <p:nvPr/>
        </p:nvPicPr>
        <p:blipFill rotWithShape="1">
          <a:blip r:embed="rId2">
            <a:extLst>
              <a:ext uri="{28A0092B-C50C-407E-A947-70E740481C1C}">
                <a14:useLocalDpi xmlns:a14="http://schemas.microsoft.com/office/drawing/2010/main" val="0"/>
              </a:ext>
            </a:extLst>
          </a:blip>
          <a:srcRect t="1118" b="1"/>
          <a:stretch/>
        </p:blipFill>
        <p:spPr>
          <a:xfrm>
            <a:off x="7672552" y="0"/>
            <a:ext cx="4519448" cy="6505905"/>
          </a:xfrm>
          <a:prstGeom prst="rect">
            <a:avLst/>
          </a:prstGeom>
        </p:spPr>
      </p:pic>
      <p:pic>
        <p:nvPicPr>
          <p:cNvPr id="4" name="Picture 3" descr="&lt;strong&gt;Caesar&lt;/strong&gt; Augustus coin | Jim Forest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552" y="0"/>
            <a:ext cx="4519448" cy="6579476"/>
          </a:xfrm>
          <a:prstGeom prst="rect">
            <a:avLst/>
          </a:prstGeom>
        </p:spPr>
      </p:pic>
    </p:spTree>
    <p:extLst>
      <p:ext uri="{BB962C8B-B14F-4D97-AF65-F5344CB8AC3E}">
        <p14:creationId xmlns:p14="http://schemas.microsoft.com/office/powerpoint/2010/main" val="39441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fade">
                                      <p:cBhvr>
                                        <p:cTn id="30" dur="500"/>
                                        <p:tgtEl>
                                          <p:spTgt spid="2">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animEffect transition="in" filter="fade">
                                      <p:cBhvr>
                                        <p:cTn id="33" dur="500"/>
                                        <p:tgtEl>
                                          <p:spTgt spid="2">
                                            <p:txEl>
                                              <p:pRg st="13" end="1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Effect transition="in" filter="fade">
                                      <p:cBhvr>
                                        <p:cTn id="43" dur="500"/>
                                        <p:tgtEl>
                                          <p:spTgt spid="2">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fade">
                                      <p:cBhvr>
                                        <p:cTn id="46" dur="500"/>
                                        <p:tgtEl>
                                          <p:spTgt spid="2">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500"/>
                                        <p:tgtEl>
                                          <p:spTgt spid="2">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7" end="17"/>
                                            </p:txEl>
                                          </p:spTgt>
                                        </p:tgtEl>
                                        <p:attrNameLst>
                                          <p:attrName>style.visibility</p:attrName>
                                        </p:attrNameLst>
                                      </p:cBhvr>
                                      <p:to>
                                        <p:strVal val="visible"/>
                                      </p:to>
                                    </p:set>
                                    <p:animEffect transition="in" filter="fade">
                                      <p:cBhvr>
                                        <p:cTn id="52" dur="500"/>
                                        <p:tgtEl>
                                          <p:spTgt spid="2">
                                            <p:txEl>
                                              <p:pRg st="17" end="1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8" end="18"/>
                                            </p:txEl>
                                          </p:spTgt>
                                        </p:tgtEl>
                                        <p:attrNameLst>
                                          <p:attrName>style.visibility</p:attrName>
                                        </p:attrNameLst>
                                      </p:cBhvr>
                                      <p:to>
                                        <p:strVal val="visible"/>
                                      </p:to>
                                    </p:set>
                                    <p:animEffect transition="in" filter="fade">
                                      <p:cBhvr>
                                        <p:cTn id="57"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914291" cy="6740307"/>
          </a:xfrm>
          <a:prstGeom prst="rect">
            <a:avLst/>
          </a:prstGeom>
          <a:noFill/>
        </p:spPr>
        <p:txBody>
          <a:bodyPr wrap="square" rtlCol="0">
            <a:spAutoFit/>
          </a:bodyPr>
          <a:lstStyle/>
          <a:p>
            <a:r>
              <a:rPr lang="en-US" sz="2400" b="1" dirty="0" smtClean="0">
                <a:latin typeface="+mj-lt"/>
              </a:rPr>
              <a:t>THE RESURRECTION</a:t>
            </a:r>
          </a:p>
          <a:p>
            <a:r>
              <a:rPr lang="en-US" sz="2400" dirty="0" smtClean="0">
                <a:latin typeface="+mj-lt"/>
              </a:rPr>
              <a:t>“The same day came to him the Sadducees, which say there is no resurrection, and asked him, Saying, Master, Moses said, If a man die, having no children, his brother shall marry his wife, and raise up seed unto his brother (Deut. 25:5).  Now there were with 7-brethren: and the 1</a:t>
            </a:r>
            <a:r>
              <a:rPr lang="en-US" sz="2400" baseline="30000" dirty="0" smtClean="0">
                <a:latin typeface="+mj-lt"/>
              </a:rPr>
              <a:t>st</a:t>
            </a:r>
            <a:r>
              <a:rPr lang="en-US" sz="2400" dirty="0" smtClean="0">
                <a:latin typeface="+mj-lt"/>
              </a:rPr>
              <a:t>, when he had married a wife, deceased… let his wife to his brother.  Likewise, the 2</a:t>
            </a:r>
            <a:r>
              <a:rPr lang="en-US" sz="2400" baseline="30000" dirty="0" smtClean="0">
                <a:latin typeface="+mj-lt"/>
              </a:rPr>
              <a:t>nd</a:t>
            </a:r>
            <a:r>
              <a:rPr lang="en-US" sz="2400" dirty="0" smtClean="0">
                <a:latin typeface="+mj-lt"/>
              </a:rPr>
              <a:t> also, and the 3</a:t>
            </a:r>
            <a:r>
              <a:rPr lang="en-US" sz="2400" baseline="30000" dirty="0" smtClean="0">
                <a:latin typeface="+mj-lt"/>
              </a:rPr>
              <a:t>rd</a:t>
            </a:r>
            <a:r>
              <a:rPr lang="en-US" sz="2400" dirty="0" smtClean="0">
                <a:latin typeface="+mj-lt"/>
              </a:rPr>
              <a:t>… unto the 7</a:t>
            </a:r>
            <a:r>
              <a:rPr lang="en-US" sz="2400" baseline="30000" dirty="0" smtClean="0">
                <a:latin typeface="+mj-lt"/>
              </a:rPr>
              <a:t>th</a:t>
            </a:r>
            <a:r>
              <a:rPr lang="en-US" sz="2400" dirty="0" smtClean="0">
                <a:latin typeface="+mj-lt"/>
              </a:rPr>
              <a:t>.  Therefore in the resurrection whose wife shall she be of the 7? For they all had her” (22:23-28).</a:t>
            </a:r>
          </a:p>
          <a:p>
            <a:r>
              <a:rPr lang="en-US" sz="2400" dirty="0" smtClean="0">
                <a:latin typeface="+mj-lt"/>
              </a:rPr>
              <a:t>The harder they tried to stump Him, the more ignorant they looked.  Jesus told them that procreation was for this life only, that when saved Jews would be resurrected in the kingdom there wouldn’t be marriage nor childbearing, but rather have resurrected bodies like that of angels.  </a:t>
            </a:r>
          </a:p>
          <a:p>
            <a:r>
              <a:rPr lang="en-US" sz="2400" dirty="0" smtClean="0">
                <a:latin typeface="+mj-lt"/>
              </a:rPr>
              <a:t>The Sadducees denied the resurrection and accepted only the Pentateuch [1</a:t>
            </a:r>
            <a:r>
              <a:rPr lang="en-US" sz="2400" baseline="30000" dirty="0" smtClean="0">
                <a:latin typeface="+mj-lt"/>
              </a:rPr>
              <a:t>st</a:t>
            </a:r>
            <a:r>
              <a:rPr lang="en-US" sz="2400" dirty="0" smtClean="0">
                <a:latin typeface="+mj-lt"/>
              </a:rPr>
              <a:t> five books].  What did Jesus do?  He quoted</a:t>
            </a:r>
          </a:p>
          <a:p>
            <a:r>
              <a:rPr lang="en-US" sz="2400" dirty="0" smtClean="0">
                <a:latin typeface="+mj-lt"/>
              </a:rPr>
              <a:t>Moses, that He was the God of the living, so that the Patriarchs then must be alive [Paradise] and will be part of the kingdom.   </a:t>
            </a:r>
          </a:p>
        </p:txBody>
      </p:sp>
      <p:pic>
        <p:nvPicPr>
          <p:cNvPr id="5" name="Picture 4" descr="Homosexuality in the New Testamen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290" y="0"/>
            <a:ext cx="4277709" cy="6779172"/>
          </a:xfrm>
          <a:prstGeom prst="rect">
            <a:avLst/>
          </a:prstGeom>
        </p:spPr>
      </p:pic>
    </p:spTree>
    <p:extLst>
      <p:ext uri="{BB962C8B-B14F-4D97-AF65-F5344CB8AC3E}">
        <p14:creationId xmlns:p14="http://schemas.microsoft.com/office/powerpoint/2010/main" val="16773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7399283" cy="6740307"/>
          </a:xfrm>
          <a:prstGeom prst="rect">
            <a:avLst/>
          </a:prstGeom>
          <a:noFill/>
        </p:spPr>
        <p:txBody>
          <a:bodyPr wrap="square" rtlCol="0">
            <a:spAutoFit/>
          </a:bodyPr>
          <a:lstStyle/>
          <a:p>
            <a:r>
              <a:rPr lang="en-US" sz="2400" b="1" dirty="0" smtClean="0">
                <a:latin typeface="+mj-lt"/>
              </a:rPr>
              <a:t>THE GREATEST COMMANDMENT</a:t>
            </a:r>
          </a:p>
          <a:p>
            <a:r>
              <a:rPr lang="en-US" sz="2400" dirty="0" smtClean="0">
                <a:latin typeface="+mj-lt"/>
              </a:rPr>
              <a:t>“… a lawyer, asked him a question… Master, which is the great commandment in the law?  Jesus said unto them, Thou shalt</a:t>
            </a:r>
            <a:r>
              <a:rPr lang="en-US" sz="2400" b="1" dirty="0" smtClean="0">
                <a:latin typeface="+mj-lt"/>
              </a:rPr>
              <a:t> love the Lord thy God </a:t>
            </a:r>
            <a:r>
              <a:rPr lang="en-US" sz="2400" dirty="0" smtClean="0">
                <a:latin typeface="+mj-lt"/>
              </a:rPr>
              <a:t>with all thy heart, and with all thy soul, and with all thy mind.  This is the 1</a:t>
            </a:r>
            <a:r>
              <a:rPr lang="en-US" sz="2400" baseline="30000" dirty="0" smtClean="0">
                <a:latin typeface="+mj-lt"/>
              </a:rPr>
              <a:t>st</a:t>
            </a:r>
            <a:r>
              <a:rPr lang="en-US" sz="2400" dirty="0" smtClean="0">
                <a:latin typeface="+mj-lt"/>
              </a:rPr>
              <a:t> and great commandment.  And the 2</a:t>
            </a:r>
            <a:r>
              <a:rPr lang="en-US" sz="2400" baseline="30000" dirty="0" smtClean="0">
                <a:latin typeface="+mj-lt"/>
              </a:rPr>
              <a:t>nd</a:t>
            </a:r>
            <a:r>
              <a:rPr lang="en-US" sz="2400" dirty="0" smtClean="0">
                <a:latin typeface="+mj-lt"/>
              </a:rPr>
              <a:t> is like unto it, Thou shalt </a:t>
            </a:r>
            <a:r>
              <a:rPr lang="en-US" sz="2400" b="1" dirty="0" smtClean="0">
                <a:latin typeface="+mj-lt"/>
              </a:rPr>
              <a:t>love</a:t>
            </a:r>
            <a:r>
              <a:rPr lang="en-US" sz="2400" dirty="0" smtClean="0">
                <a:latin typeface="+mj-lt"/>
              </a:rPr>
              <a:t> </a:t>
            </a:r>
            <a:r>
              <a:rPr lang="en-US" sz="2400" b="1" dirty="0" smtClean="0">
                <a:latin typeface="+mj-lt"/>
              </a:rPr>
              <a:t>thy neighbor </a:t>
            </a:r>
            <a:r>
              <a:rPr lang="en-US" sz="2400" dirty="0" smtClean="0">
                <a:latin typeface="+mj-lt"/>
              </a:rPr>
              <a:t>as thyself.  On these two commandments hang all the law and the prophets” (Mt. 22:35-40).</a:t>
            </a:r>
          </a:p>
          <a:p>
            <a:r>
              <a:rPr lang="en-US" sz="2400" dirty="0" smtClean="0">
                <a:latin typeface="+mj-lt"/>
              </a:rPr>
              <a:t>The common denominator is</a:t>
            </a:r>
            <a:r>
              <a:rPr lang="en-US" sz="2400" b="1" dirty="0" smtClean="0">
                <a:latin typeface="+mj-lt"/>
              </a:rPr>
              <a:t> love</a:t>
            </a:r>
            <a:r>
              <a:rPr lang="en-US" sz="2400" dirty="0" smtClean="0">
                <a:latin typeface="+mj-lt"/>
              </a:rPr>
              <a:t>:  love God with every thing you have; love your fellowman the same.  The lawyer agreed with Jesus, “Master, thou hast said the truth… And to love him with all the heart… and to love his neighbor as himself, is more than all whole burnt-offerings and sacrifices” (Mk. 12:32,33).</a:t>
            </a:r>
          </a:p>
          <a:p>
            <a:r>
              <a:rPr lang="en-US" sz="2400" dirty="0" smtClean="0">
                <a:latin typeface="+mj-lt"/>
              </a:rPr>
              <a:t>Jesus commended him, “… Thou art not far from the kingdom of God” (12:24), but did </a:t>
            </a:r>
            <a:r>
              <a:rPr lang="en-US" sz="2400" i="1" dirty="0" smtClean="0">
                <a:latin typeface="+mj-lt"/>
              </a:rPr>
              <a:t>he</a:t>
            </a:r>
            <a:r>
              <a:rPr lang="en-US" sz="2400" dirty="0" smtClean="0">
                <a:latin typeface="+mj-lt"/>
              </a:rPr>
              <a:t> love </a:t>
            </a:r>
            <a:r>
              <a:rPr lang="en-US" sz="2400" i="1" dirty="0" smtClean="0">
                <a:latin typeface="+mj-lt"/>
              </a:rPr>
              <a:t>Messiah</a:t>
            </a:r>
            <a:r>
              <a:rPr lang="en-US" sz="2400" dirty="0" smtClean="0">
                <a:latin typeface="+mj-lt"/>
              </a:rPr>
              <a:t>?  </a:t>
            </a:r>
          </a:p>
          <a:p>
            <a:r>
              <a:rPr lang="en-US" sz="2400" dirty="0" smtClean="0">
                <a:latin typeface="+mj-lt"/>
              </a:rPr>
              <a:t>They didn’t ask Him any more questions.</a:t>
            </a:r>
            <a:endParaRPr lang="en-US" sz="2400" dirty="0">
              <a:latin typeface="+mj-lt"/>
            </a:endParaRPr>
          </a:p>
        </p:txBody>
      </p:sp>
      <p:pic>
        <p:nvPicPr>
          <p:cNvPr id="3" name="Picture 2" descr="March 5, 2012 – In Caelo et in T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283" y="-1"/>
            <a:ext cx="4792717" cy="6656225"/>
          </a:xfrm>
          <a:prstGeom prst="rect">
            <a:avLst/>
          </a:prstGeom>
        </p:spPr>
      </p:pic>
    </p:spTree>
    <p:extLst>
      <p:ext uri="{BB962C8B-B14F-4D97-AF65-F5344CB8AC3E}">
        <p14:creationId xmlns:p14="http://schemas.microsoft.com/office/powerpoint/2010/main" val="302922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756634" cy="6740307"/>
          </a:xfrm>
          <a:prstGeom prst="rect">
            <a:avLst/>
          </a:prstGeom>
          <a:noFill/>
        </p:spPr>
        <p:txBody>
          <a:bodyPr wrap="square" rtlCol="0">
            <a:spAutoFit/>
          </a:bodyPr>
          <a:lstStyle/>
          <a:p>
            <a:r>
              <a:rPr lang="en-US" sz="2400" b="1" dirty="0" smtClean="0">
                <a:latin typeface="+mj-lt"/>
              </a:rPr>
              <a:t>THE WIDOW’S MITE</a:t>
            </a:r>
          </a:p>
          <a:p>
            <a:r>
              <a:rPr lang="en-US" sz="2400" dirty="0" smtClean="0">
                <a:latin typeface="+mj-lt"/>
              </a:rPr>
              <a:t>“And Jesus sat over against the treasury, and beheld how the people cast money into the treasury: and many that were rich cast in much.  And there came a certain poor widow, and she threw in 2-mites, which make a farthing.  And he called unto him the disciples, and </a:t>
            </a:r>
            <a:r>
              <a:rPr lang="en-US" sz="2400" dirty="0" err="1" smtClean="0">
                <a:latin typeface="+mj-lt"/>
              </a:rPr>
              <a:t>saith</a:t>
            </a:r>
            <a:r>
              <a:rPr lang="en-US" sz="2400" dirty="0" smtClean="0">
                <a:latin typeface="+mj-lt"/>
              </a:rPr>
              <a:t> unto them, Verily I say unto you, That </a:t>
            </a:r>
            <a:r>
              <a:rPr lang="en-US" sz="2400" dirty="0">
                <a:latin typeface="+mj-lt"/>
              </a:rPr>
              <a:t>t</a:t>
            </a:r>
            <a:r>
              <a:rPr lang="en-US" sz="2400" dirty="0" smtClean="0">
                <a:latin typeface="+mj-lt"/>
              </a:rPr>
              <a:t>his poor widow hath cast more in, than all they which have cast into the treasury:  For all they did cast in of their abundance; but she of her want… even all her living” </a:t>
            </a:r>
          </a:p>
          <a:p>
            <a:r>
              <a:rPr lang="en-US" sz="2400" dirty="0" smtClean="0">
                <a:latin typeface="+mj-lt"/>
              </a:rPr>
              <a:t>(Mk. 12:41-44).</a:t>
            </a:r>
          </a:p>
          <a:p>
            <a:r>
              <a:rPr lang="en-US" sz="2400" dirty="0" smtClean="0">
                <a:latin typeface="+mj-lt"/>
              </a:rPr>
              <a:t>The tithe [10%] was mandated under the Law but here Jesus saw a poor widow give more than required, someone who had good reason to give little—gave exceedingly.  Why?</a:t>
            </a:r>
          </a:p>
          <a:p>
            <a:r>
              <a:rPr lang="en-US" sz="2400" dirty="0" smtClean="0">
                <a:latin typeface="+mj-lt"/>
              </a:rPr>
              <a:t>Undoubtedly, she gave out of love.  She didn’t give to be noticed, </a:t>
            </a:r>
            <a:r>
              <a:rPr lang="en-US" sz="2400" dirty="0">
                <a:latin typeface="+mj-lt"/>
              </a:rPr>
              <a:t>p</a:t>
            </a:r>
            <a:r>
              <a:rPr lang="en-US" sz="2400" dirty="0" smtClean="0">
                <a:latin typeface="+mj-lt"/>
              </a:rPr>
              <a:t>erhaps she gave her all because she had enough to eat that day or because she had love for the Messiah who was sent to save her from her sin.  She was a type of every saved Jew receiving a heart transplant in the kingdom. </a:t>
            </a:r>
          </a:p>
        </p:txBody>
      </p:sp>
      <p:pic>
        <p:nvPicPr>
          <p:cNvPr id="3" name="Picture 2" descr="compassion | Theosophy Wat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634" y="0"/>
            <a:ext cx="4435367" cy="6666734"/>
          </a:xfrm>
          <a:prstGeom prst="rect">
            <a:avLst/>
          </a:prstGeom>
        </p:spPr>
      </p:pic>
    </p:spTree>
    <p:extLst>
      <p:ext uri="{BB962C8B-B14F-4D97-AF65-F5344CB8AC3E}">
        <p14:creationId xmlns:p14="http://schemas.microsoft.com/office/powerpoint/2010/main" val="24705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304690" cy="6617196"/>
          </a:xfrm>
          <a:prstGeom prst="rect">
            <a:avLst/>
          </a:prstGeom>
          <a:noFill/>
        </p:spPr>
        <p:txBody>
          <a:bodyPr wrap="square" rtlCol="0">
            <a:spAutoFit/>
          </a:bodyPr>
          <a:lstStyle/>
          <a:p>
            <a:r>
              <a:rPr lang="en-US" sz="2400" b="1" dirty="0" smtClean="0">
                <a:latin typeface="+mj-lt"/>
              </a:rPr>
              <a:t>RAISING OF LAZARUS </a:t>
            </a:r>
            <a:r>
              <a:rPr lang="en-US" sz="2400" dirty="0" smtClean="0">
                <a:latin typeface="+mj-lt"/>
              </a:rPr>
              <a:t>(cont’d)</a:t>
            </a:r>
          </a:p>
          <a:p>
            <a:r>
              <a:rPr lang="en-US" sz="2400" dirty="0" smtClean="0">
                <a:latin typeface="+mj-lt"/>
              </a:rPr>
              <a:t>Because of His love for their brother, the sisters believed Jesus would immediately come to him.  When Jesus received the news, He said something unexpected – </a:t>
            </a:r>
          </a:p>
          <a:p>
            <a:endParaRPr lang="en-US" sz="800" dirty="0">
              <a:latin typeface="+mj-lt"/>
            </a:endParaRPr>
          </a:p>
          <a:p>
            <a:r>
              <a:rPr lang="en-US" sz="2400" dirty="0" smtClean="0">
                <a:latin typeface="+mj-lt"/>
              </a:rPr>
              <a:t>“This sickness is not unto death, but for the glory of God, that the son of God might be glorified” (11:4).  </a:t>
            </a:r>
          </a:p>
          <a:p>
            <a:r>
              <a:rPr lang="en-US" sz="2400" dirty="0" smtClean="0">
                <a:latin typeface="+mj-lt"/>
              </a:rPr>
              <a:t>Jesus didn’t mean Lazarus was not sick enough to die [he did die!], but rather his sickness and death would be used, again, to show that Jesus was the promised Son of God.</a:t>
            </a:r>
          </a:p>
          <a:p>
            <a:endParaRPr lang="en-US" sz="800" dirty="0" smtClean="0">
              <a:latin typeface="+mj-lt"/>
            </a:endParaRPr>
          </a:p>
          <a:p>
            <a:r>
              <a:rPr lang="en-US" sz="2400" dirty="0" smtClean="0">
                <a:latin typeface="+mj-lt"/>
              </a:rPr>
              <a:t>“When he heard… that he was sick, he abode 2-days still… then after that… Let us go into Judea again” (11:6,7).</a:t>
            </a:r>
          </a:p>
          <a:p>
            <a:r>
              <a:rPr lang="en-US" sz="2400" dirty="0" smtClean="0">
                <a:latin typeface="+mj-lt"/>
              </a:rPr>
              <a:t>When Jesus received the news of Lazarus, He waited 2-more days before going to Bethany.  </a:t>
            </a:r>
            <a:r>
              <a:rPr lang="en-US" sz="2400" i="1" dirty="0" smtClean="0">
                <a:latin typeface="+mj-lt"/>
              </a:rPr>
              <a:t>What?</a:t>
            </a:r>
          </a:p>
          <a:p>
            <a:r>
              <a:rPr lang="en-US" sz="2400" dirty="0" smtClean="0">
                <a:latin typeface="+mj-lt"/>
              </a:rPr>
              <a:t>He wanted to make sure Lazarus was DEAD!  </a:t>
            </a:r>
            <a:r>
              <a:rPr lang="en-US" sz="2400" i="1" dirty="0" smtClean="0">
                <a:latin typeface="+mj-lt"/>
              </a:rPr>
              <a:t>But why??</a:t>
            </a:r>
          </a:p>
          <a:p>
            <a:r>
              <a:rPr lang="en-US" sz="2400" dirty="0" smtClean="0">
                <a:latin typeface="+mj-lt"/>
              </a:rPr>
              <a:t>Didn’t He love him like He said?  He could have healed him before he died, but He didn’t.</a:t>
            </a:r>
          </a:p>
          <a:p>
            <a:r>
              <a:rPr lang="en-US" sz="2400" dirty="0" smtClean="0">
                <a:latin typeface="+mj-lt"/>
              </a:rPr>
              <a:t>He </a:t>
            </a:r>
            <a:r>
              <a:rPr lang="en-US" sz="2400" i="1" dirty="0" smtClean="0">
                <a:latin typeface="+mj-lt"/>
              </a:rPr>
              <a:t>could</a:t>
            </a:r>
            <a:r>
              <a:rPr lang="en-US" sz="2400" dirty="0" smtClean="0">
                <a:latin typeface="+mj-lt"/>
              </a:rPr>
              <a:t> have healed him, but He didn’t</a:t>
            </a:r>
            <a:r>
              <a:rPr lang="en-US" sz="2400" i="1" dirty="0" smtClean="0">
                <a:latin typeface="+mj-lt"/>
              </a:rPr>
              <a:t> want </a:t>
            </a:r>
            <a:r>
              <a:rPr lang="en-US" sz="2400" dirty="0" smtClean="0">
                <a:latin typeface="+mj-lt"/>
              </a:rPr>
              <a:t>to heal him.  </a:t>
            </a:r>
            <a:endParaRPr lang="en-US" sz="2400" dirty="0">
              <a:latin typeface="+mj-lt"/>
            </a:endParaRPr>
          </a:p>
        </p:txBody>
      </p:sp>
      <p:pic>
        <p:nvPicPr>
          <p:cNvPr id="4" name="Picture 3" descr="File:Sebastiano del Piombo, The &lt;strong&gt;Raising of Lazarus&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690" y="-1"/>
            <a:ext cx="4887310" cy="6663559"/>
          </a:xfrm>
          <a:prstGeom prst="rect">
            <a:avLst/>
          </a:prstGeom>
        </p:spPr>
      </p:pic>
    </p:spTree>
    <p:extLst>
      <p:ext uri="{BB962C8B-B14F-4D97-AF65-F5344CB8AC3E}">
        <p14:creationId xmlns:p14="http://schemas.microsoft.com/office/powerpoint/2010/main" val="203034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33907" cy="6617196"/>
          </a:xfrm>
          <a:prstGeom prst="rect">
            <a:avLst/>
          </a:prstGeom>
        </p:spPr>
        <p:txBody>
          <a:bodyPr wrap="square">
            <a:spAutoFit/>
          </a:bodyPr>
          <a:lstStyle/>
          <a:p>
            <a:r>
              <a:rPr lang="en-US" sz="2400" b="1" dirty="0" smtClean="0">
                <a:latin typeface="+mj-lt"/>
              </a:rPr>
              <a:t>GIVING UNDER GRACE</a:t>
            </a:r>
            <a:endParaRPr lang="en-US" sz="2400" dirty="0">
              <a:latin typeface="+mj-lt"/>
            </a:endParaRPr>
          </a:p>
          <a:p>
            <a:r>
              <a:rPr lang="en-US" sz="2400" dirty="0" smtClean="0">
                <a:latin typeface="+mj-lt"/>
              </a:rPr>
              <a:t>That system of giving has changed during the dispensation of grace.  One was REQUIRED to give under Law, but Paul says that command has been dropped –</a:t>
            </a:r>
          </a:p>
          <a:p>
            <a:endParaRPr lang="en-US" sz="800" dirty="0" smtClean="0">
              <a:latin typeface="+mj-lt"/>
            </a:endParaRPr>
          </a:p>
          <a:p>
            <a:r>
              <a:rPr lang="en-US" sz="2400" dirty="0" smtClean="0">
                <a:latin typeface="+mj-lt"/>
              </a:rPr>
              <a:t>“</a:t>
            </a:r>
            <a:r>
              <a:rPr lang="en-US" sz="2400" b="1" dirty="0" smtClean="0">
                <a:latin typeface="+mj-lt"/>
              </a:rPr>
              <a:t>I </a:t>
            </a:r>
            <a:r>
              <a:rPr lang="en-US" sz="2400" b="1" dirty="0">
                <a:latin typeface="+mj-lt"/>
              </a:rPr>
              <a:t>speak not by </a:t>
            </a:r>
            <a:r>
              <a:rPr lang="en-US" sz="2400" b="1" dirty="0" smtClean="0">
                <a:latin typeface="+mj-lt"/>
              </a:rPr>
              <a:t>commandment </a:t>
            </a:r>
            <a:r>
              <a:rPr lang="en-US" sz="2400" dirty="0" smtClean="0">
                <a:latin typeface="+mj-lt"/>
              </a:rPr>
              <a:t>[to give]… For ye know the grace of our Lord Jesus Christ, that, though he was rich, yet for your sakes he became poor, that ye through his poverty might be rich” (2Cor. 8:8,9).  Here Paul reveals the updated truth on giving under grace—Christ was rich [heaven] but became poor [earth, cross], so that we who are poor [earth] could be rich [heaven].</a:t>
            </a:r>
          </a:p>
          <a:p>
            <a:endParaRPr lang="en-US" sz="800" dirty="0" smtClean="0">
              <a:latin typeface="+mj-lt"/>
            </a:endParaRPr>
          </a:p>
          <a:p>
            <a:r>
              <a:rPr lang="en-US" sz="2400" dirty="0" smtClean="0">
                <a:latin typeface="+mj-lt"/>
              </a:rPr>
              <a:t>“For if there be first a willing mind, it is accepted according to that a man hath… not according to that he hath not (8:12)… </a:t>
            </a:r>
            <a:r>
              <a:rPr lang="en-US" sz="2400" b="1" dirty="0" smtClean="0">
                <a:latin typeface="+mj-lt"/>
              </a:rPr>
              <a:t>Every man according as he </a:t>
            </a:r>
            <a:r>
              <a:rPr lang="en-US" sz="2400" b="1" dirty="0" err="1" smtClean="0">
                <a:latin typeface="+mj-lt"/>
              </a:rPr>
              <a:t>purposeth</a:t>
            </a:r>
            <a:r>
              <a:rPr lang="en-US" sz="2400" b="1" dirty="0" smtClean="0">
                <a:latin typeface="+mj-lt"/>
              </a:rPr>
              <a:t> in his heart, so let him give; not grudgingly, or of necessity, for God </a:t>
            </a:r>
            <a:r>
              <a:rPr lang="en-US" sz="2400" b="1" dirty="0" err="1" smtClean="0">
                <a:latin typeface="+mj-lt"/>
              </a:rPr>
              <a:t>loveth</a:t>
            </a:r>
            <a:r>
              <a:rPr lang="en-US" sz="2400" b="1" dirty="0" smtClean="0">
                <a:latin typeface="+mj-lt"/>
              </a:rPr>
              <a:t> a cheerful giver</a:t>
            </a:r>
            <a:r>
              <a:rPr lang="en-US" sz="2400" dirty="0" smtClean="0">
                <a:latin typeface="+mj-lt"/>
              </a:rPr>
              <a:t>” (9:7).  The widow gave out of what she didn’t have; God doesn’t ask us to do that, but rather out of what He has so graciously given us – </a:t>
            </a:r>
            <a:r>
              <a:rPr lang="en-US" sz="2400" i="1" u="sng" dirty="0" smtClean="0">
                <a:latin typeface="+mj-lt"/>
              </a:rPr>
              <a:t>YOU DECIDE HOW MUCH HE HAS GIVEN YOU</a:t>
            </a:r>
            <a:r>
              <a:rPr lang="en-US" sz="2400" i="1" dirty="0" smtClean="0">
                <a:latin typeface="+mj-lt"/>
              </a:rPr>
              <a:t>! </a:t>
            </a:r>
          </a:p>
        </p:txBody>
      </p:sp>
      <p:pic>
        <p:nvPicPr>
          <p:cNvPr id="6" name="Picture 5" descr="&lt;strong&gt;Paul the Apostle&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907" y="0"/>
            <a:ext cx="4058093" cy="6522604"/>
          </a:xfrm>
          <a:prstGeom prst="rect">
            <a:avLst/>
          </a:prstGeom>
        </p:spPr>
      </p:pic>
    </p:spTree>
    <p:extLst>
      <p:ext uri="{BB962C8B-B14F-4D97-AF65-F5344CB8AC3E}">
        <p14:creationId xmlns:p14="http://schemas.microsoft.com/office/powerpoint/2010/main" val="26003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965" y="25400"/>
            <a:ext cx="5657639" cy="1077218"/>
          </a:xfrm>
          <a:prstGeom prst="rect">
            <a:avLst/>
          </a:prstGeom>
          <a:noFill/>
        </p:spPr>
        <p:txBody>
          <a:bodyPr wrap="none" rtlCol="0">
            <a:spAutoFit/>
          </a:bodyPr>
          <a:lstStyle/>
          <a:p>
            <a:r>
              <a:rPr lang="en-US" sz="3200" dirty="0" smtClean="0">
                <a:latin typeface="+mj-lt"/>
              </a:rPr>
              <a:t>Next time – The Olivet Discourse:</a:t>
            </a:r>
          </a:p>
          <a:p>
            <a:r>
              <a:rPr lang="en-US" sz="3200" dirty="0">
                <a:latin typeface="+mj-lt"/>
              </a:rPr>
              <a:t>t</a:t>
            </a:r>
            <a:r>
              <a:rPr lang="en-US" sz="3200" dirty="0" smtClean="0">
                <a:latin typeface="+mj-lt"/>
              </a:rPr>
              <a:t>he tribulation and 2</a:t>
            </a:r>
            <a:r>
              <a:rPr lang="en-US" sz="3200" baseline="30000" dirty="0" smtClean="0">
                <a:latin typeface="+mj-lt"/>
              </a:rPr>
              <a:t>nd</a:t>
            </a:r>
            <a:r>
              <a:rPr lang="en-US" sz="3200" dirty="0" smtClean="0">
                <a:latin typeface="+mj-lt"/>
              </a:rPr>
              <a:t> coming. </a:t>
            </a:r>
            <a:endParaRPr lang="en-US" sz="3200" dirty="0">
              <a:latin typeface="+mj-lt"/>
            </a:endParaRPr>
          </a:p>
        </p:txBody>
      </p:sp>
      <p:pic>
        <p:nvPicPr>
          <p:cNvPr id="3" name="Picture 2" descr="Beißen Gedanken: Holy Week 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924" y="105102"/>
            <a:ext cx="5580993" cy="6663559"/>
          </a:xfrm>
          <a:prstGeom prst="rect">
            <a:avLst/>
          </a:prstGeom>
        </p:spPr>
      </p:pic>
      <p:pic>
        <p:nvPicPr>
          <p:cNvPr id="4" name="Picture 3" descr="Rapture - Wikipedia"/>
          <p:cNvPicPr>
            <a:picLocks noChangeAspect="1"/>
          </p:cNvPicPr>
          <p:nvPr/>
        </p:nvPicPr>
        <p:blipFill rotWithShape="1">
          <a:blip r:embed="rId3">
            <a:extLst>
              <a:ext uri="{28A0092B-C50C-407E-A947-70E740481C1C}">
                <a14:useLocalDpi xmlns:a14="http://schemas.microsoft.com/office/drawing/2010/main" val="0"/>
              </a:ext>
            </a:extLst>
          </a:blip>
          <a:srcRect t="4551" b="65435"/>
          <a:stretch/>
        </p:blipFill>
        <p:spPr>
          <a:xfrm>
            <a:off x="-189187" y="1880914"/>
            <a:ext cx="6621517" cy="3121572"/>
          </a:xfrm>
          <a:prstGeom prst="rect">
            <a:avLst/>
          </a:prstGeom>
        </p:spPr>
      </p:pic>
    </p:spTree>
    <p:extLst>
      <p:ext uri="{BB962C8B-B14F-4D97-AF65-F5344CB8AC3E}">
        <p14:creationId xmlns:p14="http://schemas.microsoft.com/office/powerpoint/2010/main" val="1653275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17"/>
            <a:ext cx="7073462" cy="6863417"/>
          </a:xfrm>
          <a:prstGeom prst="rect">
            <a:avLst/>
          </a:prstGeom>
          <a:noFill/>
        </p:spPr>
        <p:txBody>
          <a:bodyPr wrap="square" rtlCol="0">
            <a:spAutoFit/>
          </a:bodyPr>
          <a:lstStyle/>
          <a:p>
            <a:r>
              <a:rPr lang="en-US" sz="2400" b="1" dirty="0" smtClean="0">
                <a:latin typeface="+mj-lt"/>
              </a:rPr>
              <a:t>RAISING OF LAZARUS </a:t>
            </a:r>
            <a:r>
              <a:rPr lang="en-US" sz="2400" dirty="0" smtClean="0">
                <a:latin typeface="+mj-lt"/>
              </a:rPr>
              <a:t>(cont’d)</a:t>
            </a:r>
          </a:p>
          <a:p>
            <a:r>
              <a:rPr lang="en-US" sz="2400" dirty="0" smtClean="0">
                <a:latin typeface="+mj-lt"/>
              </a:rPr>
              <a:t>“Then said Jesus unto them plainly, Lazarus is dead.  And I am glad for your sakes that I was not there, to the intent ye may believe… let us go to him” (11:14,15).</a:t>
            </a:r>
          </a:p>
          <a:p>
            <a:r>
              <a:rPr lang="en-US" sz="2400" i="1" dirty="0" smtClean="0">
                <a:latin typeface="+mj-lt"/>
              </a:rPr>
              <a:t>He didn’t want to heal him, raise him from the dead. </a:t>
            </a:r>
          </a:p>
          <a:p>
            <a:endParaRPr lang="en-US" sz="800" dirty="0" smtClean="0">
              <a:latin typeface="+mj-lt"/>
            </a:endParaRPr>
          </a:p>
          <a:p>
            <a:r>
              <a:rPr lang="en-US" sz="2400" dirty="0" smtClean="0">
                <a:latin typeface="+mj-lt"/>
              </a:rPr>
              <a:t>“Then when Jesus came , he found that he had lain in the grave 4-days already… many Jews came to Martha and Mary, to comfort them… then Martha, as soon as she heard that Jesus was coming, went… said unto Jesus, Lord, if thou hadst been here, my brother had not died… Jesus saith unto her, Thy brother shall rise again.  Martha saith… </a:t>
            </a:r>
            <a:r>
              <a:rPr lang="en-US" sz="2400" b="1" dirty="0" smtClean="0">
                <a:latin typeface="+mj-lt"/>
              </a:rPr>
              <a:t>I know that he shall rise again in the resurrection at the last day</a:t>
            </a:r>
            <a:r>
              <a:rPr lang="en-US" sz="2400" dirty="0" smtClean="0">
                <a:latin typeface="+mj-lt"/>
              </a:rPr>
              <a:t>” (11:17-24).</a:t>
            </a:r>
          </a:p>
          <a:p>
            <a:r>
              <a:rPr lang="en-US" sz="2400" dirty="0" smtClean="0">
                <a:latin typeface="+mj-lt"/>
              </a:rPr>
              <a:t>Upon arrival in Bethany, Martha mildly chastised Jesus, but He comforted her by saying Lazarus would raise from death, but she thought that He was talking about the 1</a:t>
            </a:r>
            <a:r>
              <a:rPr lang="en-US" sz="2400" baseline="30000" dirty="0" smtClean="0">
                <a:latin typeface="+mj-lt"/>
              </a:rPr>
              <a:t>st</a:t>
            </a:r>
            <a:r>
              <a:rPr lang="en-US" sz="2400" dirty="0" smtClean="0">
                <a:latin typeface="+mj-lt"/>
              </a:rPr>
              <a:t> resurrection (Rev. 20:5) at the beginning of the millennial kingdom.  Jesus meant something different.  </a:t>
            </a:r>
            <a:endParaRPr lang="en-US" sz="2400" dirty="0">
              <a:latin typeface="+mj-lt"/>
            </a:endParaRPr>
          </a:p>
        </p:txBody>
      </p:sp>
      <p:pic>
        <p:nvPicPr>
          <p:cNvPr id="4" name="Picture 3" descr="File:Sebastiano del Piombo, The &lt;strong&gt;Raising of Lazarus&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690" y="-1"/>
            <a:ext cx="4887310" cy="6663559"/>
          </a:xfrm>
          <a:prstGeom prst="rect">
            <a:avLst/>
          </a:prstGeom>
        </p:spPr>
      </p:pic>
    </p:spTree>
    <p:extLst>
      <p:ext uri="{BB962C8B-B14F-4D97-AF65-F5344CB8AC3E}">
        <p14:creationId xmlns:p14="http://schemas.microsoft.com/office/powerpoint/2010/main" val="361960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935"/>
            <a:ext cx="7062951" cy="6617196"/>
          </a:xfrm>
          <a:prstGeom prst="rect">
            <a:avLst/>
          </a:prstGeom>
        </p:spPr>
        <p:txBody>
          <a:bodyPr wrap="square">
            <a:spAutoFit/>
          </a:bodyPr>
          <a:lstStyle/>
          <a:p>
            <a:r>
              <a:rPr lang="en-US" sz="2400" b="1" dirty="0">
                <a:latin typeface="+mj-lt"/>
              </a:rPr>
              <a:t>RAISING OF LAZARUS </a:t>
            </a:r>
            <a:r>
              <a:rPr lang="en-US" sz="2400" dirty="0">
                <a:latin typeface="+mj-lt"/>
              </a:rPr>
              <a:t>(cont’d</a:t>
            </a:r>
            <a:r>
              <a:rPr lang="en-US" sz="2400" dirty="0" smtClean="0">
                <a:latin typeface="+mj-lt"/>
              </a:rPr>
              <a:t>)</a:t>
            </a:r>
          </a:p>
          <a:p>
            <a:r>
              <a:rPr lang="en-US" sz="2400" dirty="0" smtClean="0">
                <a:latin typeface="+mj-lt"/>
              </a:rPr>
              <a:t>“Jesus said unto her, I am the resurrection, and the life: </a:t>
            </a:r>
            <a:r>
              <a:rPr lang="en-US" sz="2400" b="1" dirty="0" smtClean="0">
                <a:latin typeface="+mj-lt"/>
              </a:rPr>
              <a:t>he that  believeth in me</a:t>
            </a:r>
            <a:r>
              <a:rPr lang="en-US" sz="2400" dirty="0" smtClean="0">
                <a:latin typeface="+mj-lt"/>
              </a:rPr>
              <a:t>, though he were dead, </a:t>
            </a:r>
            <a:r>
              <a:rPr lang="en-US" sz="2400" dirty="0">
                <a:latin typeface="+mj-lt"/>
              </a:rPr>
              <a:t>y</a:t>
            </a:r>
            <a:r>
              <a:rPr lang="en-US" sz="2400" dirty="0" smtClean="0">
                <a:latin typeface="+mj-lt"/>
              </a:rPr>
              <a:t>et shall he live… Believeth thou this?” (11:25,26).</a:t>
            </a:r>
          </a:p>
          <a:p>
            <a:r>
              <a:rPr lang="en-US" sz="2400" dirty="0" smtClean="0">
                <a:latin typeface="+mj-lt"/>
              </a:rPr>
              <a:t>Jesus told Martha what Jews AT THAT TIME needed to believe in to be saved, Him, and that if they did, they would have eternal life.  Martha’s response?</a:t>
            </a:r>
          </a:p>
          <a:p>
            <a:endParaRPr lang="en-US" sz="800" dirty="0" smtClean="0">
              <a:latin typeface="+mj-lt"/>
            </a:endParaRPr>
          </a:p>
          <a:p>
            <a:r>
              <a:rPr lang="en-US" sz="2400" dirty="0" smtClean="0">
                <a:latin typeface="+mj-lt"/>
              </a:rPr>
              <a:t>“… Yea Lord: </a:t>
            </a:r>
            <a:r>
              <a:rPr lang="en-US" sz="2400" b="1" u="sng" dirty="0" smtClean="0">
                <a:latin typeface="+mj-lt"/>
              </a:rPr>
              <a:t>I believe that thou art the Christ, the son of God, which should come into the world</a:t>
            </a:r>
            <a:r>
              <a:rPr lang="en-US" sz="2400" dirty="0" smtClean="0">
                <a:latin typeface="+mj-lt"/>
              </a:rPr>
              <a:t>” (11:27).</a:t>
            </a:r>
          </a:p>
          <a:p>
            <a:r>
              <a:rPr lang="en-US" sz="2400" dirty="0" smtClean="0">
                <a:latin typeface="+mj-lt"/>
              </a:rPr>
              <a:t>Anything there about His death, burial, &amp; resurrection?</a:t>
            </a:r>
          </a:p>
          <a:p>
            <a:r>
              <a:rPr lang="en-US" sz="2400" dirty="0" smtClean="0">
                <a:latin typeface="+mj-lt"/>
              </a:rPr>
              <a:t>No, then it was</a:t>
            </a:r>
            <a:r>
              <a:rPr lang="en-US" sz="2400" i="1" dirty="0" smtClean="0">
                <a:latin typeface="+mj-lt"/>
              </a:rPr>
              <a:t> their </a:t>
            </a:r>
            <a:r>
              <a:rPr lang="en-US" sz="2400" dirty="0" smtClean="0">
                <a:latin typeface="+mj-lt"/>
              </a:rPr>
              <a:t>gospel, but not</a:t>
            </a:r>
            <a:r>
              <a:rPr lang="en-US" sz="2400" i="1" dirty="0" smtClean="0">
                <a:latin typeface="+mj-lt"/>
              </a:rPr>
              <a:t> our </a:t>
            </a:r>
            <a:r>
              <a:rPr lang="en-US" sz="2400" dirty="0" smtClean="0">
                <a:latin typeface="+mj-lt"/>
              </a:rPr>
              <a:t>gospel.</a:t>
            </a:r>
          </a:p>
          <a:p>
            <a:endParaRPr lang="en-US" sz="800" dirty="0" smtClean="0">
              <a:latin typeface="+mj-lt"/>
            </a:endParaRPr>
          </a:p>
          <a:p>
            <a:r>
              <a:rPr lang="en-US" sz="2400" dirty="0" smtClean="0">
                <a:latin typeface="+mj-lt"/>
              </a:rPr>
              <a:t>“When Jesus therefore saw her weeping… he groaned in the spirit, and was troubled… Where have ye laid him?... Come and see.  Jesus wept… this man should not have died” (11:33-37)?</a:t>
            </a:r>
          </a:p>
          <a:p>
            <a:r>
              <a:rPr lang="en-US" sz="2400" dirty="0" smtClean="0">
                <a:latin typeface="+mj-lt"/>
              </a:rPr>
              <a:t>Jesus was stirred seeing their grief; but, some in the crowd still blamed Him for Lazarus’ death. </a:t>
            </a:r>
            <a:endParaRPr lang="en-US" sz="2400" dirty="0">
              <a:latin typeface="+mj-lt"/>
            </a:endParaRPr>
          </a:p>
        </p:txBody>
      </p:sp>
      <p:pic>
        <p:nvPicPr>
          <p:cNvPr id="4" name="Picture 3" descr="Road to Calvary 20: &lt;strong&gt;Jesus&lt;/strong&gt; &lt;strong&gt;raises&lt;/strong&gt; &lt;strong&gt;Lazarus&lt;/strong&gt; from the dea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691" y="0"/>
            <a:ext cx="4887310" cy="6768661"/>
          </a:xfrm>
          <a:prstGeom prst="rect">
            <a:avLst/>
          </a:prstGeom>
        </p:spPr>
      </p:pic>
    </p:spTree>
    <p:extLst>
      <p:ext uri="{BB962C8B-B14F-4D97-AF65-F5344CB8AC3E}">
        <p14:creationId xmlns:p14="http://schemas.microsoft.com/office/powerpoint/2010/main" val="340761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mb of Lazaru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6344" y="-1"/>
            <a:ext cx="5025656" cy="6740307"/>
          </a:xfrm>
          <a:prstGeom prst="rect">
            <a:avLst/>
          </a:prstGeom>
        </p:spPr>
      </p:pic>
      <p:sp>
        <p:nvSpPr>
          <p:cNvPr id="3" name="TextBox 2"/>
          <p:cNvSpPr txBox="1"/>
          <p:nvPr/>
        </p:nvSpPr>
        <p:spPr>
          <a:xfrm>
            <a:off x="0" y="-84082"/>
            <a:ext cx="7060019" cy="6740307"/>
          </a:xfrm>
          <a:prstGeom prst="rect">
            <a:avLst/>
          </a:prstGeom>
          <a:noFill/>
        </p:spPr>
        <p:txBody>
          <a:bodyPr wrap="square" rtlCol="0">
            <a:spAutoFit/>
          </a:bodyPr>
          <a:lstStyle/>
          <a:p>
            <a:r>
              <a:rPr lang="en-US" sz="2400" b="1" dirty="0" smtClean="0">
                <a:latin typeface="+mj-lt"/>
              </a:rPr>
              <a:t>JESUS AT LAZARUS’ GRAVE</a:t>
            </a:r>
          </a:p>
          <a:p>
            <a:r>
              <a:rPr lang="en-US" sz="2400" dirty="0" smtClean="0">
                <a:latin typeface="+mj-lt"/>
              </a:rPr>
              <a:t>“… Lord, by this time he stinketh: for he hath been dead 4-days… Lazarus, come forth… he that was dead came forth, bound hand and foot with graveclothes… Loose him, and let him go” (11:39-44).</a:t>
            </a:r>
          </a:p>
          <a:p>
            <a:r>
              <a:rPr lang="en-US" sz="2400" dirty="0" smtClean="0">
                <a:latin typeface="+mj-lt"/>
              </a:rPr>
              <a:t>It has been said that if Jesus had not called Lazarus by name, every dead person in Jerusalem would have come from the grave.  Why was this a resuscitation and not a resurrection?  Jesus called Lazarus from the grave, but he again died or he would still be living in Jerusalem.  One never dies again after a resurrection.</a:t>
            </a:r>
          </a:p>
          <a:p>
            <a:r>
              <a:rPr lang="en-US" sz="2400" dirty="0" smtClean="0">
                <a:latin typeface="+mj-lt"/>
              </a:rPr>
              <a:t>Why is this such an important event?</a:t>
            </a:r>
          </a:p>
          <a:p>
            <a:r>
              <a:rPr lang="en-US" sz="2400" dirty="0" smtClean="0">
                <a:latin typeface="+mj-lt"/>
              </a:rPr>
              <a:t>The raising of Lazarus is a preview of Christ as </a:t>
            </a:r>
            <a:r>
              <a:rPr lang="en-US" sz="2400" i="1" dirty="0" smtClean="0">
                <a:latin typeface="+mj-lt"/>
              </a:rPr>
              <a:t>He was raised from the dead—a </a:t>
            </a:r>
            <a:r>
              <a:rPr lang="en-US" sz="2400" dirty="0" smtClean="0">
                <a:latin typeface="+mj-lt"/>
              </a:rPr>
              <a:t>resurrection [not a resuscitation] because He is still alive, sitting at the right hand of the Father where He currently dispenses His grace to all who believe, not just in Him, but in His finished work of salvation. </a:t>
            </a:r>
            <a:endParaRPr lang="en-US" sz="2400" dirty="0">
              <a:latin typeface="+mj-lt"/>
            </a:endParaRPr>
          </a:p>
        </p:txBody>
      </p:sp>
      <p:pic>
        <p:nvPicPr>
          <p:cNvPr id="4" name="Picture 3" descr="File:Duccio di Buoninsegna - The &lt;strong&gt;Raising of Lazarus&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6344" y="1"/>
            <a:ext cx="5025656" cy="6740306"/>
          </a:xfrm>
          <a:prstGeom prst="rect">
            <a:avLst/>
          </a:prstGeom>
        </p:spPr>
      </p:pic>
    </p:spTree>
    <p:extLst>
      <p:ext uri="{BB962C8B-B14F-4D97-AF65-F5344CB8AC3E}">
        <p14:creationId xmlns:p14="http://schemas.microsoft.com/office/powerpoint/2010/main" val="174541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593"/>
            <a:ext cx="7010400" cy="6863417"/>
          </a:xfrm>
          <a:prstGeom prst="rect">
            <a:avLst/>
          </a:prstGeom>
          <a:noFill/>
        </p:spPr>
        <p:txBody>
          <a:bodyPr wrap="square" rtlCol="0">
            <a:spAutoFit/>
          </a:bodyPr>
          <a:lstStyle/>
          <a:p>
            <a:r>
              <a:rPr lang="en-US" sz="2400" b="1" dirty="0" smtClean="0">
                <a:latin typeface="+mj-lt"/>
              </a:rPr>
              <a:t>THE PHARISEES PLOT</a:t>
            </a:r>
          </a:p>
          <a:p>
            <a:r>
              <a:rPr lang="en-US" sz="2400" dirty="0" smtClean="0">
                <a:latin typeface="+mj-lt"/>
              </a:rPr>
              <a:t>“Then gathered the chief priests and the Pharisees a council… for this man doeth many miracles.  If we let him thus alone, </a:t>
            </a:r>
            <a:r>
              <a:rPr lang="en-US" sz="2400" i="1" dirty="0" smtClean="0">
                <a:latin typeface="+mj-lt"/>
              </a:rPr>
              <a:t>all men will believe on him</a:t>
            </a:r>
            <a:r>
              <a:rPr lang="en-US" sz="2400" dirty="0" smtClean="0">
                <a:latin typeface="+mj-lt"/>
              </a:rPr>
              <a:t>: and the Romans shall come and take away both our place and nation… Caiaphas, being the high priest [said]… one man should die for the people, and that the whole nation perish not…</a:t>
            </a:r>
            <a:r>
              <a:rPr lang="en-US" sz="2400" b="1" dirty="0" smtClean="0">
                <a:latin typeface="+mj-lt"/>
              </a:rPr>
              <a:t> he prophesied that Jesus should die for that</a:t>
            </a:r>
            <a:r>
              <a:rPr lang="en-US" sz="2400" dirty="0" smtClean="0">
                <a:latin typeface="+mj-lt"/>
              </a:rPr>
              <a:t> </a:t>
            </a:r>
            <a:r>
              <a:rPr lang="en-US" sz="2400" b="1" dirty="0" smtClean="0">
                <a:latin typeface="+mj-lt"/>
              </a:rPr>
              <a:t>nation</a:t>
            </a:r>
            <a:r>
              <a:rPr lang="en-US" sz="2400" dirty="0" smtClean="0">
                <a:latin typeface="+mj-lt"/>
              </a:rPr>
              <a:t>” (11:47-51).</a:t>
            </a:r>
          </a:p>
          <a:p>
            <a:r>
              <a:rPr lang="en-US" sz="2400" dirty="0" smtClean="0">
                <a:latin typeface="+mj-lt"/>
              </a:rPr>
              <a:t>The plot thickens as Jesus avoided Jerusalem [Judea] –</a:t>
            </a:r>
          </a:p>
          <a:p>
            <a:endParaRPr lang="en-US" sz="800" dirty="0" smtClean="0">
              <a:latin typeface="+mj-lt"/>
            </a:endParaRPr>
          </a:p>
          <a:p>
            <a:r>
              <a:rPr lang="en-US" sz="2400" dirty="0" smtClean="0">
                <a:latin typeface="+mj-lt"/>
              </a:rPr>
              <a:t>“Then from that day forth they took counsel together for to put him to death.  Jesus therefore walked no more openly among the Jews… went thus… Ephraim… [Pharisees said] What think ye, that he will not come to the feast [Passover]” (11:53-56)?</a:t>
            </a:r>
          </a:p>
          <a:p>
            <a:r>
              <a:rPr lang="en-US" sz="2400" dirty="0" smtClean="0">
                <a:latin typeface="+mj-lt"/>
              </a:rPr>
              <a:t>If Jesus came to the upcoming Passover, which was required of every Jew, there they would take him (11:57).  </a:t>
            </a:r>
            <a:endParaRPr lang="en-US" sz="2400" dirty="0">
              <a:latin typeface="+mj-lt"/>
            </a:endParaRPr>
          </a:p>
        </p:txBody>
      </p:sp>
      <p:pic>
        <p:nvPicPr>
          <p:cNvPr id="3" name="Picture 2" descr="Playing the Pharisee Card | THE WORD on The Word of Fait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
            <a:ext cx="5181600" cy="6768825"/>
          </a:xfrm>
          <a:prstGeom prst="rect">
            <a:avLst/>
          </a:prstGeom>
        </p:spPr>
      </p:pic>
    </p:spTree>
    <p:extLst>
      <p:ext uri="{BB962C8B-B14F-4D97-AF65-F5344CB8AC3E}">
        <p14:creationId xmlns:p14="http://schemas.microsoft.com/office/powerpoint/2010/main" val="348441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3"/>
            <a:ext cx="6900530" cy="6740307"/>
          </a:xfrm>
          <a:prstGeom prst="rect">
            <a:avLst/>
          </a:prstGeom>
          <a:noFill/>
        </p:spPr>
        <p:txBody>
          <a:bodyPr wrap="square" rtlCol="0">
            <a:spAutoFit/>
          </a:bodyPr>
          <a:lstStyle/>
          <a:p>
            <a:r>
              <a:rPr lang="en-US" sz="2400" b="1" dirty="0" smtClean="0">
                <a:latin typeface="+mj-lt"/>
              </a:rPr>
              <a:t>THE PHARISEE &amp; THE PUBLICAN</a:t>
            </a:r>
          </a:p>
          <a:p>
            <a:r>
              <a:rPr lang="en-US" sz="2400" dirty="0" smtClean="0">
                <a:latin typeface="+mj-lt"/>
              </a:rPr>
              <a:t>“And he spake this parable… Two men went up into the temple to pray; the one a Pharisee [self righteous], and the other a publican [sinner]… The Pharisee [said] … God, I thank thee, that I am not as… this publican.  I fast twice in the week, I give tithes… the publican… would not lift up so much as his eyes unto heaven, but smote upon his breast, saying, God be merciful to me a sinner” (Lk. 18:9-13).</a:t>
            </a:r>
          </a:p>
          <a:p>
            <a:r>
              <a:rPr lang="en-US" sz="2400" dirty="0" smtClean="0">
                <a:latin typeface="+mj-lt"/>
              </a:rPr>
              <a:t>This prayer has become known as the “sinner’s prayer” and is used by many in Christendom to bring the lost to Christ.   </a:t>
            </a:r>
          </a:p>
          <a:p>
            <a:r>
              <a:rPr lang="en-US" sz="2400" dirty="0" smtClean="0">
                <a:latin typeface="+mj-lt"/>
              </a:rPr>
              <a:t>In it’s setting under Law, the publican was petitioning [begging] God for mercy as did every Jew who brought his blood sacrifice to the temple.  </a:t>
            </a:r>
          </a:p>
          <a:p>
            <a:r>
              <a:rPr lang="en-US" sz="2400" dirty="0" smtClean="0">
                <a:latin typeface="+mj-lt"/>
              </a:rPr>
              <a:t>Today under grace, Christ’s sacrifice secured, we appropriate it by faith, “For by grace are ye saved… through faith… not of works [begging]…” (Eph. 2:8,9).   </a:t>
            </a:r>
            <a:endParaRPr lang="en-US" sz="2400" dirty="0">
              <a:latin typeface="+mj-lt"/>
            </a:endParaRPr>
          </a:p>
        </p:txBody>
      </p:sp>
      <p:pic>
        <p:nvPicPr>
          <p:cNvPr id="3" name="Picture 2" descr="Aloha Friday Message – October 21, 2016 – Now what! | Mo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530" y="0"/>
            <a:ext cx="5291470" cy="6666734"/>
          </a:xfrm>
          <a:prstGeom prst="rect">
            <a:avLst/>
          </a:prstGeom>
        </p:spPr>
      </p:pic>
    </p:spTree>
    <p:extLst>
      <p:ext uri="{BB962C8B-B14F-4D97-AF65-F5344CB8AC3E}">
        <p14:creationId xmlns:p14="http://schemas.microsoft.com/office/powerpoint/2010/main" val="37194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2"/>
            <a:ext cx="12318124" cy="6863417"/>
          </a:xfrm>
          <a:prstGeom prst="rect">
            <a:avLst/>
          </a:prstGeom>
          <a:noFill/>
        </p:spPr>
        <p:txBody>
          <a:bodyPr wrap="square" rtlCol="0">
            <a:spAutoFit/>
          </a:bodyPr>
          <a:lstStyle/>
          <a:p>
            <a:r>
              <a:rPr lang="en-US" sz="2400" b="1" dirty="0" smtClean="0">
                <a:latin typeface="+mj-lt"/>
              </a:rPr>
              <a:t>THE RICH YOUNG RULER</a:t>
            </a:r>
          </a:p>
          <a:p>
            <a:r>
              <a:rPr lang="en-US" sz="2400" dirty="0" smtClean="0">
                <a:latin typeface="+mj-lt"/>
              </a:rPr>
              <a:t>“And a certain ruler asked him, saying, Good Master, </a:t>
            </a:r>
          </a:p>
          <a:p>
            <a:r>
              <a:rPr lang="en-US" sz="2400" dirty="0" smtClean="0">
                <a:latin typeface="+mj-lt"/>
              </a:rPr>
              <a:t>what shall I do to inherit eternal life?... All these [laws] </a:t>
            </a:r>
          </a:p>
          <a:p>
            <a:r>
              <a:rPr lang="en-US" sz="2400" dirty="0" smtClean="0">
                <a:latin typeface="+mj-lt"/>
              </a:rPr>
              <a:t>have I kept from my youth up… Yet lackest thou one </a:t>
            </a:r>
          </a:p>
          <a:p>
            <a:r>
              <a:rPr lang="en-US" sz="2400" dirty="0" smtClean="0">
                <a:latin typeface="+mj-lt"/>
              </a:rPr>
              <a:t>thing: sell all that thou hast, and distribute unto the </a:t>
            </a:r>
          </a:p>
          <a:p>
            <a:r>
              <a:rPr lang="en-US" sz="2400" dirty="0" smtClean="0">
                <a:latin typeface="+mj-lt"/>
              </a:rPr>
              <a:t>poor… when he heard this he was very sorrowful: for </a:t>
            </a:r>
          </a:p>
          <a:p>
            <a:r>
              <a:rPr lang="en-US" sz="2400" dirty="0" smtClean="0">
                <a:latin typeface="+mj-lt"/>
              </a:rPr>
              <a:t>he was very rich” (Lk. 19:18-23).</a:t>
            </a:r>
          </a:p>
          <a:p>
            <a:r>
              <a:rPr lang="en-US" sz="2400" dirty="0" smtClean="0">
                <a:latin typeface="+mj-lt"/>
              </a:rPr>
              <a:t>This is an important dispensational illustration.  A rich, </a:t>
            </a:r>
          </a:p>
          <a:p>
            <a:r>
              <a:rPr lang="en-US" sz="2400" dirty="0" smtClean="0">
                <a:latin typeface="+mj-lt"/>
              </a:rPr>
              <a:t>young, Jewish ruler asked Jesus about obtaining eternal </a:t>
            </a:r>
          </a:p>
          <a:p>
            <a:r>
              <a:rPr lang="en-US" sz="2400" dirty="0" smtClean="0">
                <a:latin typeface="+mj-lt"/>
              </a:rPr>
              <a:t>life.  His response?  Keep the Law!  The young man </a:t>
            </a:r>
          </a:p>
          <a:p>
            <a:r>
              <a:rPr lang="en-US" sz="2400" dirty="0" smtClean="0">
                <a:latin typeface="+mj-lt"/>
              </a:rPr>
              <a:t>thought he had done so, but was ‘laying up treasures </a:t>
            </a:r>
          </a:p>
          <a:p>
            <a:r>
              <a:rPr lang="en-US" sz="2400" dirty="0" smtClean="0">
                <a:latin typeface="+mj-lt"/>
              </a:rPr>
              <a:t>on the earth’ (Mt. 6:19).  Asking what else he could do, </a:t>
            </a:r>
          </a:p>
          <a:p>
            <a:r>
              <a:rPr lang="en-US" sz="2400" dirty="0" smtClean="0">
                <a:latin typeface="+mj-lt"/>
              </a:rPr>
              <a:t>Jesus said, </a:t>
            </a:r>
            <a:r>
              <a:rPr lang="en-US" sz="2400" i="1" dirty="0" smtClean="0">
                <a:latin typeface="+mj-lt"/>
              </a:rPr>
              <a:t>sell everything and give it to the poor. </a:t>
            </a:r>
            <a:r>
              <a:rPr lang="en-US" sz="2400" dirty="0" smtClean="0">
                <a:latin typeface="+mj-lt"/>
              </a:rPr>
              <a:t>He </a:t>
            </a:r>
          </a:p>
          <a:p>
            <a:r>
              <a:rPr lang="en-US" sz="2400" dirty="0" smtClean="0">
                <a:latin typeface="+mj-lt"/>
              </a:rPr>
              <a:t>couldn’t [wouldn’t] do that –</a:t>
            </a:r>
          </a:p>
          <a:p>
            <a:endParaRPr lang="en-US" sz="800" dirty="0" smtClean="0">
              <a:latin typeface="+mj-lt"/>
            </a:endParaRPr>
          </a:p>
          <a:p>
            <a:r>
              <a:rPr lang="en-US" sz="2400" dirty="0" smtClean="0">
                <a:latin typeface="+mj-lt"/>
              </a:rPr>
              <a:t>“It is easier for a camel to go through an eye of a </a:t>
            </a:r>
          </a:p>
          <a:p>
            <a:r>
              <a:rPr lang="en-US" sz="2400" dirty="0" smtClean="0">
                <a:latin typeface="+mj-lt"/>
              </a:rPr>
              <a:t>needle than a rich man to enter into the kingdom of God” (18:25).</a:t>
            </a:r>
          </a:p>
          <a:p>
            <a:r>
              <a:rPr lang="en-US" sz="2400" dirty="0" smtClean="0">
                <a:latin typeface="+mj-lt"/>
              </a:rPr>
              <a:t>The young ruler proved He didn’t believe in Jesus nor His kingdom where everything would be </a:t>
            </a:r>
          </a:p>
          <a:p>
            <a:r>
              <a:rPr lang="en-US" sz="2400" dirty="0">
                <a:latin typeface="+mj-lt"/>
              </a:rPr>
              <a:t>p</a:t>
            </a:r>
            <a:r>
              <a:rPr lang="en-US" sz="2400" dirty="0" smtClean="0">
                <a:latin typeface="+mj-lt"/>
              </a:rPr>
              <a:t>rovided to those who were part of it.  </a:t>
            </a:r>
          </a:p>
        </p:txBody>
      </p:sp>
      <p:pic>
        <p:nvPicPr>
          <p:cNvPr id="3" name="Picture 2" descr="March | 2014 | fivefoldministryireland.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378" y="0"/>
            <a:ext cx="5202622" cy="5486400"/>
          </a:xfrm>
          <a:prstGeom prst="rect">
            <a:avLst/>
          </a:prstGeom>
        </p:spPr>
      </p:pic>
      <p:pic>
        <p:nvPicPr>
          <p:cNvPr id="4" name="Picture 3" descr="Road to Calvary 14: the &lt;strong&gt;Rich young ruler&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378" y="0"/>
            <a:ext cx="5202621" cy="5486400"/>
          </a:xfrm>
          <a:prstGeom prst="rect">
            <a:avLst/>
          </a:prstGeom>
        </p:spPr>
      </p:pic>
    </p:spTree>
    <p:extLst>
      <p:ext uri="{BB962C8B-B14F-4D97-AF65-F5344CB8AC3E}">
        <p14:creationId xmlns:p14="http://schemas.microsoft.com/office/powerpoint/2010/main" val="377578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fade">
                                      <p:cBhvr>
                                        <p:cTn id="16" dur="500"/>
                                        <p:tgtEl>
                                          <p:spTgt spid="2">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Effect transition="in" filter="fade">
                                      <p:cBhvr>
                                        <p:cTn id="19" dur="500"/>
                                        <p:tgtEl>
                                          <p:spTgt spid="2">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fade">
                                      <p:cBhvr>
                                        <p:cTn id="22" dur="500"/>
                                        <p:tgtEl>
                                          <p:spTgt spid="2">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animEffect transition="in" filter="fade">
                                      <p:cBhvr>
                                        <p:cTn id="25" dur="500"/>
                                        <p:tgtEl>
                                          <p:spTgt spid="2">
                                            <p:txEl>
                                              <p:pRg st="13" end="1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animEffect transition="in" filter="fade">
                                      <p:cBhvr>
                                        <p:cTn id="35" dur="500"/>
                                        <p:tgtEl>
                                          <p:spTgt spid="2">
                                            <p:txEl>
                                              <p:pRg st="15" end="1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6" end="16"/>
                                            </p:txEl>
                                          </p:spTgt>
                                        </p:tgtEl>
                                        <p:attrNameLst>
                                          <p:attrName>style.visibility</p:attrName>
                                        </p:attrNameLst>
                                      </p:cBhvr>
                                      <p:to>
                                        <p:strVal val="visible"/>
                                      </p:to>
                                    </p:set>
                                    <p:animEffect transition="in" filter="fade">
                                      <p:cBhvr>
                                        <p:cTn id="38" dur="500"/>
                                        <p:tgtEl>
                                          <p:spTgt spid="2">
                                            <p:txEl>
                                              <p:pRg st="16" end="1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7" end="17"/>
                                            </p:txEl>
                                          </p:spTgt>
                                        </p:tgtEl>
                                        <p:attrNameLst>
                                          <p:attrName>style.visibility</p:attrName>
                                        </p:attrNameLst>
                                      </p:cBhvr>
                                      <p:to>
                                        <p:strVal val="visible"/>
                                      </p:to>
                                    </p:set>
                                    <p:animEffect transition="in" filter="fade">
                                      <p:cBhvr>
                                        <p:cTn id="43" dur="500"/>
                                        <p:tgtEl>
                                          <p:spTgt spid="2">
                                            <p:txEl>
                                              <p:pRg st="17" end="1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8" end="18"/>
                                            </p:txEl>
                                          </p:spTgt>
                                        </p:tgtEl>
                                        <p:attrNameLst>
                                          <p:attrName>style.visibility</p:attrName>
                                        </p:attrNameLst>
                                      </p:cBhvr>
                                      <p:to>
                                        <p:strVal val="visible"/>
                                      </p:to>
                                    </p:set>
                                    <p:animEffect transition="in" filter="fade">
                                      <p:cBhvr>
                                        <p:cTn id="46"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2"/>
            <a:ext cx="11866179" cy="6986528"/>
          </a:xfrm>
          <a:prstGeom prst="rect">
            <a:avLst/>
          </a:prstGeom>
          <a:noFill/>
        </p:spPr>
        <p:txBody>
          <a:bodyPr wrap="square" rtlCol="0">
            <a:spAutoFit/>
          </a:bodyPr>
          <a:lstStyle/>
          <a:p>
            <a:r>
              <a:rPr lang="en-US" sz="2400" b="1" dirty="0" smtClean="0">
                <a:latin typeface="+mj-lt"/>
              </a:rPr>
              <a:t>CHRIST’S DEATH FORETOLD</a:t>
            </a:r>
          </a:p>
          <a:p>
            <a:r>
              <a:rPr lang="en-US" sz="2400" dirty="0" smtClean="0">
                <a:latin typeface="+mj-lt"/>
              </a:rPr>
              <a:t>“Behold, we go up to Jerusalem, and all things that are </a:t>
            </a:r>
          </a:p>
          <a:p>
            <a:r>
              <a:rPr lang="en-US" sz="2400" dirty="0" smtClean="0">
                <a:latin typeface="+mj-lt"/>
              </a:rPr>
              <a:t>written by the prophets concerning the Son of man shall</a:t>
            </a:r>
          </a:p>
          <a:p>
            <a:r>
              <a:rPr lang="en-US" sz="2400" dirty="0" smtClean="0">
                <a:latin typeface="+mj-lt"/>
              </a:rPr>
              <a:t>be accomplished… delivered to the Gentiles… mocked… </a:t>
            </a:r>
          </a:p>
          <a:p>
            <a:r>
              <a:rPr lang="en-US" sz="2400" dirty="0" smtClean="0">
                <a:latin typeface="+mj-lt"/>
              </a:rPr>
              <a:t>spitefully entreated… spitted on… they shall scourge him, </a:t>
            </a:r>
          </a:p>
          <a:p>
            <a:r>
              <a:rPr lang="en-US" sz="2400" dirty="0" smtClean="0">
                <a:latin typeface="+mj-lt"/>
              </a:rPr>
              <a:t>and </a:t>
            </a:r>
            <a:r>
              <a:rPr lang="en-US" sz="2400" b="1" u="sng" dirty="0" smtClean="0">
                <a:latin typeface="+mj-lt"/>
              </a:rPr>
              <a:t>put him to death… 3</a:t>
            </a:r>
            <a:r>
              <a:rPr lang="en-US" sz="2400" b="1" u="sng" baseline="30000" dirty="0" smtClean="0">
                <a:latin typeface="+mj-lt"/>
              </a:rPr>
              <a:t>rd</a:t>
            </a:r>
            <a:r>
              <a:rPr lang="en-US" sz="2400" b="1" u="sng" dirty="0" smtClean="0">
                <a:latin typeface="+mj-lt"/>
              </a:rPr>
              <a:t> day he shall rise again</a:t>
            </a:r>
            <a:r>
              <a:rPr lang="en-US" sz="2400" dirty="0" smtClean="0">
                <a:latin typeface="+mj-lt"/>
              </a:rPr>
              <a:t>” </a:t>
            </a:r>
          </a:p>
          <a:p>
            <a:r>
              <a:rPr lang="en-US" sz="2400" dirty="0" smtClean="0">
                <a:latin typeface="+mj-lt"/>
              </a:rPr>
              <a:t>(Lk. 18:31-33).</a:t>
            </a:r>
          </a:p>
          <a:p>
            <a:r>
              <a:rPr lang="en-US" sz="2400" dirty="0" smtClean="0">
                <a:latin typeface="+mj-lt"/>
              </a:rPr>
              <a:t>Nearing the end of His ministry, Christ told the 12 what </a:t>
            </a:r>
          </a:p>
          <a:p>
            <a:r>
              <a:rPr lang="en-US" sz="2400" dirty="0" smtClean="0">
                <a:latin typeface="+mj-lt"/>
              </a:rPr>
              <a:t>was imminent—His death, burial, and resurrection.  </a:t>
            </a:r>
          </a:p>
          <a:p>
            <a:r>
              <a:rPr lang="en-US" sz="2400" dirty="0" smtClean="0">
                <a:latin typeface="+mj-lt"/>
              </a:rPr>
              <a:t>That’s the gospel Paul later preached –</a:t>
            </a:r>
          </a:p>
          <a:p>
            <a:endParaRPr lang="en-US" sz="800" dirty="0" smtClean="0">
              <a:latin typeface="+mj-lt"/>
            </a:endParaRPr>
          </a:p>
          <a:p>
            <a:r>
              <a:rPr lang="en-US" sz="2400" dirty="0" smtClean="0">
                <a:latin typeface="+mj-lt"/>
              </a:rPr>
              <a:t>“Moreover, brethren, I declare unto you the gospel which</a:t>
            </a:r>
          </a:p>
          <a:p>
            <a:r>
              <a:rPr lang="en-US" sz="2400" dirty="0" smtClean="0">
                <a:latin typeface="+mj-lt"/>
              </a:rPr>
              <a:t>I preached unto you, which also ye have received… stand</a:t>
            </a:r>
          </a:p>
          <a:p>
            <a:r>
              <a:rPr lang="en-US" sz="2400" dirty="0" smtClean="0">
                <a:latin typeface="+mj-lt"/>
              </a:rPr>
              <a:t>… ye are saved… </a:t>
            </a:r>
            <a:r>
              <a:rPr lang="en-US" sz="2400" b="1" u="sng" dirty="0" smtClean="0">
                <a:latin typeface="+mj-lt"/>
              </a:rPr>
              <a:t>Christ died for our sins… was buried… he</a:t>
            </a:r>
          </a:p>
          <a:p>
            <a:r>
              <a:rPr lang="en-US" sz="2400" b="1" u="sng" dirty="0" smtClean="0">
                <a:latin typeface="+mj-lt"/>
              </a:rPr>
              <a:t> rose from the dead</a:t>
            </a:r>
            <a:r>
              <a:rPr lang="en-US" sz="2400" dirty="0" smtClean="0">
                <a:latin typeface="+mj-lt"/>
              </a:rPr>
              <a:t>” (1Cor. 15:1-4).</a:t>
            </a:r>
          </a:p>
          <a:p>
            <a:r>
              <a:rPr lang="en-US" sz="2400" dirty="0" smtClean="0">
                <a:latin typeface="+mj-lt"/>
              </a:rPr>
              <a:t>How much of Christ’s 3-year earthly ministry did the 12 </a:t>
            </a:r>
          </a:p>
          <a:p>
            <a:r>
              <a:rPr lang="en-US" sz="2400" dirty="0" smtClean="0">
                <a:latin typeface="+mj-lt"/>
              </a:rPr>
              <a:t>preach</a:t>
            </a:r>
            <a:r>
              <a:rPr lang="en-US" sz="2400" i="1" dirty="0" smtClean="0">
                <a:latin typeface="+mj-lt"/>
              </a:rPr>
              <a:t> that </a:t>
            </a:r>
            <a:r>
              <a:rPr lang="en-US" sz="2400" dirty="0" smtClean="0">
                <a:latin typeface="+mj-lt"/>
              </a:rPr>
              <a:t>gospel? </a:t>
            </a:r>
          </a:p>
          <a:p>
            <a:endParaRPr lang="en-US" sz="800" dirty="0" smtClean="0">
              <a:latin typeface="+mj-lt"/>
            </a:endParaRPr>
          </a:p>
          <a:p>
            <a:r>
              <a:rPr lang="en-US" sz="2400" dirty="0" smtClean="0">
                <a:latin typeface="+mj-lt"/>
              </a:rPr>
              <a:t>“And they understood </a:t>
            </a:r>
            <a:r>
              <a:rPr lang="en-US" sz="2400" i="1" dirty="0" smtClean="0">
                <a:latin typeface="+mj-lt"/>
              </a:rPr>
              <a:t>none</a:t>
            </a:r>
            <a:r>
              <a:rPr lang="en-US" sz="2400" dirty="0" smtClean="0">
                <a:latin typeface="+mj-lt"/>
              </a:rPr>
              <a:t> of these things: and this saying was</a:t>
            </a:r>
            <a:r>
              <a:rPr lang="en-US" sz="2400" i="1" dirty="0" smtClean="0">
                <a:latin typeface="+mj-lt"/>
              </a:rPr>
              <a:t> hid </a:t>
            </a:r>
            <a:r>
              <a:rPr lang="en-US" sz="2400" dirty="0" smtClean="0">
                <a:latin typeface="+mj-lt"/>
              </a:rPr>
              <a:t>from them…” (Lk. 18:34).</a:t>
            </a:r>
          </a:p>
          <a:p>
            <a:r>
              <a:rPr lang="en-US" sz="2400" dirty="0" smtClean="0">
                <a:latin typeface="+mj-lt"/>
              </a:rPr>
              <a:t>They </a:t>
            </a:r>
            <a:r>
              <a:rPr lang="en-US" sz="2400" u="sng" dirty="0" smtClean="0">
                <a:latin typeface="+mj-lt"/>
              </a:rPr>
              <a:t>never</a:t>
            </a:r>
            <a:r>
              <a:rPr lang="en-US" sz="2400" dirty="0" smtClean="0">
                <a:latin typeface="+mj-lt"/>
              </a:rPr>
              <a:t> preached Paul’s gospel during Christ’s earthly ministry because it </a:t>
            </a:r>
            <a:r>
              <a:rPr lang="en-US" sz="2400" i="1" dirty="0" smtClean="0">
                <a:latin typeface="+mj-lt"/>
              </a:rPr>
              <a:t>wasn’t</a:t>
            </a:r>
            <a:r>
              <a:rPr lang="en-US" sz="2400" dirty="0" smtClean="0">
                <a:latin typeface="+mj-lt"/>
              </a:rPr>
              <a:t> theirs. </a:t>
            </a:r>
            <a:endParaRPr lang="en-US" sz="2400" dirty="0">
              <a:latin typeface="+mj-lt"/>
            </a:endParaRPr>
          </a:p>
        </p:txBody>
      </p:sp>
      <p:pic>
        <p:nvPicPr>
          <p:cNvPr id="3" name="Picture 2" descr="&lt;strong&gt;Jesus&lt;/strong&gt; Wounds Apostles Mormon | Flickr - Photo Sharing!"/>
          <p:cNvPicPr>
            <a:picLocks noChangeAspect="1"/>
          </p:cNvPicPr>
          <p:nvPr/>
        </p:nvPicPr>
        <p:blipFill rotWithShape="1">
          <a:blip r:embed="rId2">
            <a:extLst>
              <a:ext uri="{28A0092B-C50C-407E-A947-70E740481C1C}">
                <a14:useLocalDpi xmlns:a14="http://schemas.microsoft.com/office/drawing/2010/main" val="0"/>
              </a:ext>
            </a:extLst>
          </a:blip>
          <a:srcRect b="1582"/>
          <a:stretch/>
        </p:blipFill>
        <p:spPr>
          <a:xfrm>
            <a:off x="7168055" y="1"/>
            <a:ext cx="5023944" cy="6011916"/>
          </a:xfrm>
          <a:prstGeom prst="rect">
            <a:avLst/>
          </a:prstGeom>
        </p:spPr>
      </p:pic>
    </p:spTree>
    <p:extLst>
      <p:ext uri="{BB962C8B-B14F-4D97-AF65-F5344CB8AC3E}">
        <p14:creationId xmlns:p14="http://schemas.microsoft.com/office/powerpoint/2010/main" val="171002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Effect transition="in" filter="fade">
                                      <p:cBhvr>
                                        <p:cTn id="15" dur="500"/>
                                        <p:tgtEl>
                                          <p:spTgt spid="2">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1" end="11"/>
                                            </p:txEl>
                                          </p:spTgt>
                                        </p:tgtEl>
                                        <p:attrNameLst>
                                          <p:attrName>style.visibility</p:attrName>
                                        </p:attrNameLst>
                                      </p:cBhvr>
                                      <p:to>
                                        <p:strVal val="visible"/>
                                      </p:to>
                                    </p:set>
                                    <p:animEffect transition="in" filter="fade">
                                      <p:cBhvr>
                                        <p:cTn id="20" dur="500"/>
                                        <p:tgtEl>
                                          <p:spTgt spid="2">
                                            <p:txEl>
                                              <p:pRg st="11" end="1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animEffect transition="in" filter="fade">
                                      <p:cBhvr>
                                        <p:cTn id="23" dur="500"/>
                                        <p:tgtEl>
                                          <p:spTgt spid="2">
                                            <p:txEl>
                                              <p:pRg st="12" end="1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3" end="13"/>
                                            </p:txEl>
                                          </p:spTgt>
                                        </p:tgtEl>
                                        <p:attrNameLst>
                                          <p:attrName>style.visibility</p:attrName>
                                        </p:attrNameLst>
                                      </p:cBhvr>
                                      <p:to>
                                        <p:strVal val="visible"/>
                                      </p:to>
                                    </p:set>
                                    <p:animEffect transition="in" filter="fade">
                                      <p:cBhvr>
                                        <p:cTn id="26" dur="500"/>
                                        <p:tgtEl>
                                          <p:spTgt spid="2">
                                            <p:txEl>
                                              <p:pRg st="13" end="1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animEffect transition="in" filter="fade">
                                      <p:cBhvr>
                                        <p:cTn id="29" dur="500"/>
                                        <p:tgtEl>
                                          <p:spTgt spid="2">
                                            <p:txEl>
                                              <p:pRg st="14" end="1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5" end="15"/>
                                            </p:txEl>
                                          </p:spTgt>
                                        </p:tgtEl>
                                        <p:attrNameLst>
                                          <p:attrName>style.visibility</p:attrName>
                                        </p:attrNameLst>
                                      </p:cBhvr>
                                      <p:to>
                                        <p:strVal val="visible"/>
                                      </p:to>
                                    </p:set>
                                    <p:animEffect transition="in" filter="fade">
                                      <p:cBhvr>
                                        <p:cTn id="34" dur="500"/>
                                        <p:tgtEl>
                                          <p:spTgt spid="2">
                                            <p:txEl>
                                              <p:pRg st="15" end="1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animEffect transition="in" filter="fade">
                                      <p:cBhvr>
                                        <p:cTn id="37" dur="500"/>
                                        <p:tgtEl>
                                          <p:spTgt spid="2">
                                            <p:txEl>
                                              <p:pRg st="16" end="1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8" end="18"/>
                                            </p:txEl>
                                          </p:spTgt>
                                        </p:tgtEl>
                                        <p:attrNameLst>
                                          <p:attrName>style.visibility</p:attrName>
                                        </p:attrNameLst>
                                      </p:cBhvr>
                                      <p:to>
                                        <p:strVal val="visible"/>
                                      </p:to>
                                    </p:set>
                                    <p:animEffect transition="in" filter="fade">
                                      <p:cBhvr>
                                        <p:cTn id="42" dur="500"/>
                                        <p:tgtEl>
                                          <p:spTgt spid="2">
                                            <p:txEl>
                                              <p:pRg st="18" end="1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9" end="19"/>
                                            </p:txEl>
                                          </p:spTgt>
                                        </p:tgtEl>
                                        <p:attrNameLst>
                                          <p:attrName>style.visibility</p:attrName>
                                        </p:attrNameLst>
                                      </p:cBhvr>
                                      <p:to>
                                        <p:strVal val="visible"/>
                                      </p:to>
                                    </p:set>
                                    <p:animEffect transition="in" filter="fade">
                                      <p:cBhvr>
                                        <p:cTn id="45"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4272</TotalTime>
  <Words>3926</Words>
  <Application>Microsoft Office PowerPoint</Application>
  <PresentationFormat>Widescreen</PresentationFormat>
  <Paragraphs>188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98</cp:revision>
  <dcterms:created xsi:type="dcterms:W3CDTF">2018-09-09T19:51:23Z</dcterms:created>
  <dcterms:modified xsi:type="dcterms:W3CDTF">2019-06-28T17:24:11Z</dcterms:modified>
</cp:coreProperties>
</file>