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8" r:id="rId3"/>
    <p:sldId id="297" r:id="rId4"/>
    <p:sldId id="299" r:id="rId5"/>
    <p:sldId id="315"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90"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094303-97BF-44FC-8D6E-83300B407CBA}"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46586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94303-97BF-44FC-8D6E-83300B407CBA}"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160654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94303-97BF-44FC-8D6E-83300B407CBA}"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381988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94303-97BF-44FC-8D6E-83300B407CBA}"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328491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094303-97BF-44FC-8D6E-83300B407CBA}"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114162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094303-97BF-44FC-8D6E-83300B407CBA}" type="datetimeFigureOut">
              <a:rPr lang="en-US" smtClean="0"/>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351203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094303-97BF-44FC-8D6E-83300B407CBA}" type="datetimeFigureOut">
              <a:rPr lang="en-US" smtClean="0"/>
              <a:t>7/17/2018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331035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094303-97BF-44FC-8D6E-83300B407CBA}" type="datetimeFigureOut">
              <a:rPr lang="en-US" smtClean="0"/>
              <a:t>7/17/2018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45939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94303-97BF-44FC-8D6E-83300B407CBA}" type="datetimeFigureOut">
              <a:rPr lang="en-US" smtClean="0"/>
              <a:t>7/17/2018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336908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094303-97BF-44FC-8D6E-83300B407CBA}" type="datetimeFigureOut">
              <a:rPr lang="en-US" smtClean="0"/>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83902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094303-97BF-44FC-8D6E-83300B407CBA}" type="datetimeFigureOut">
              <a:rPr lang="en-US" smtClean="0"/>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10A2A-8AB1-4587-866A-D57A1A495254}" type="slidenum">
              <a:rPr lang="en-US" smtClean="0"/>
              <a:t>‹#›</a:t>
            </a:fld>
            <a:endParaRPr lang="en-US"/>
          </a:p>
        </p:txBody>
      </p:sp>
    </p:spTree>
    <p:extLst>
      <p:ext uri="{BB962C8B-B14F-4D97-AF65-F5344CB8AC3E}">
        <p14:creationId xmlns:p14="http://schemas.microsoft.com/office/powerpoint/2010/main" val="335041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94303-97BF-44FC-8D6E-83300B407CBA}" type="datetimeFigureOut">
              <a:rPr lang="en-US" smtClean="0"/>
              <a:t>7/17/2018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10A2A-8AB1-4587-866A-D57A1A495254}" type="slidenum">
              <a:rPr lang="en-US" smtClean="0"/>
              <a:t>‹#›</a:t>
            </a:fld>
            <a:endParaRPr lang="en-US"/>
          </a:p>
        </p:txBody>
      </p:sp>
    </p:spTree>
    <p:extLst>
      <p:ext uri="{BB962C8B-B14F-4D97-AF65-F5344CB8AC3E}">
        <p14:creationId xmlns:p14="http://schemas.microsoft.com/office/powerpoint/2010/main" val="2158882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245428" y="1522775"/>
            <a:ext cx="6042249" cy="3416320"/>
          </a:xfrm>
          <a:prstGeom prst="rect">
            <a:avLst/>
          </a:prstGeom>
          <a:noFill/>
        </p:spPr>
        <p:txBody>
          <a:bodyPr wrap="square" rtlCol="0">
            <a:spAutoFit/>
          </a:bodyPr>
          <a:lstStyle/>
          <a:p>
            <a:r>
              <a:rPr lang="en-US" sz="2400" dirty="0" smtClean="0">
                <a:ln w="0"/>
                <a:effectLst>
                  <a:outerShdw blurRad="38100" dist="19050" dir="2700000" algn="tl" rotWithShape="0">
                    <a:schemeClr val="dk1">
                      <a:alpha val="40000"/>
                    </a:schemeClr>
                  </a:outerShdw>
                </a:effectLst>
                <a:latin typeface="+mj-lt"/>
                <a:cs typeface="Courier New" panose="02070309020205020404" pitchFamily="49" charset="0"/>
              </a:rPr>
              <a:t>Lesson 1</a:t>
            </a:r>
          </a:p>
          <a:p>
            <a:r>
              <a:rPr lang="en-US" sz="2400" dirty="0" smtClean="0">
                <a:ln w="0"/>
                <a:effectLst>
                  <a:outerShdw blurRad="38100" dist="19050" dir="2700000" algn="tl" rotWithShape="0">
                    <a:schemeClr val="dk1">
                      <a:alpha val="40000"/>
                    </a:schemeClr>
                  </a:outerShdw>
                </a:effectLst>
                <a:latin typeface="+mj-lt"/>
                <a:cs typeface="Courier New" panose="02070309020205020404" pitchFamily="49" charset="0"/>
              </a:rPr>
              <a:t>Week 1 of 52</a:t>
            </a:r>
          </a:p>
          <a:p>
            <a:r>
              <a:rPr lang="en-US" sz="2400" dirty="0" smtClean="0">
                <a:ln w="0"/>
                <a:effectLst>
                  <a:outerShdw blurRad="38100" dist="19050" dir="2700000" algn="tl" rotWithShape="0">
                    <a:schemeClr val="dk1">
                      <a:alpha val="40000"/>
                    </a:schemeClr>
                  </a:outerShdw>
                </a:effectLst>
                <a:latin typeface="+mj-lt"/>
                <a:cs typeface="Courier New" panose="02070309020205020404" pitchFamily="49" charset="0"/>
              </a:rPr>
              <a:t>Gen. 3-11; Job 1,2</a:t>
            </a:r>
          </a:p>
          <a:p>
            <a:endParaRPr lang="en-US" sz="2400" dirty="0" smtClean="0">
              <a:ln w="0"/>
              <a:effectLst>
                <a:outerShdw blurRad="38100" dist="19050" dir="2700000" algn="tl" rotWithShape="0">
                  <a:schemeClr val="dk1">
                    <a:alpha val="40000"/>
                  </a:schemeClr>
                </a:outerShdw>
              </a:effectLst>
              <a:latin typeface="+mj-lt"/>
              <a:cs typeface="Courier New" panose="02070309020205020404" pitchFamily="49" charset="0"/>
            </a:endParaRPr>
          </a:p>
          <a:p>
            <a:r>
              <a:rPr lang="en-US" sz="2400" dirty="0" smtClean="0">
                <a:ln w="0"/>
                <a:effectLst>
                  <a:outerShdw blurRad="38100" dist="19050" dir="2700000" algn="tl" rotWithShape="0">
                    <a:schemeClr val="dk1">
                      <a:alpha val="40000"/>
                    </a:schemeClr>
                  </a:outerShdw>
                </a:effectLst>
                <a:latin typeface="+mj-lt"/>
                <a:cs typeface="Courier New" panose="02070309020205020404" pitchFamily="49" charset="0"/>
              </a:rPr>
              <a:t>Last time we studied: </a:t>
            </a:r>
          </a:p>
          <a:p>
            <a:pPr marL="342900" indent="-342900">
              <a:buFont typeface="Arial" panose="020B0604020202020204" pitchFamily="34" charset="0"/>
              <a:buChar char="•"/>
            </a:pPr>
            <a:r>
              <a:rPr lang="en-US" sz="2400" dirty="0">
                <a:ln w="0"/>
                <a:effectLst>
                  <a:outerShdw blurRad="38100" dist="19050" dir="2700000" algn="tl" rotWithShape="0">
                    <a:schemeClr val="dk1">
                      <a:alpha val="40000"/>
                    </a:schemeClr>
                  </a:outerShdw>
                </a:effectLst>
                <a:latin typeface="+mj-lt"/>
                <a:cs typeface="Courier New" panose="02070309020205020404" pitchFamily="49" charset="0"/>
              </a:rPr>
              <a:t>T</a:t>
            </a:r>
            <a:r>
              <a:rPr lang="en-US" sz="2400" dirty="0" smtClean="0">
                <a:ln w="0"/>
                <a:effectLst>
                  <a:outerShdw blurRad="38100" dist="19050" dir="2700000" algn="tl" rotWithShape="0">
                    <a:schemeClr val="dk1">
                      <a:alpha val="40000"/>
                    </a:schemeClr>
                  </a:outerShdw>
                </a:effectLst>
                <a:latin typeface="+mj-lt"/>
                <a:cs typeface="Courier New" panose="02070309020205020404" pitchFamily="49" charset="0"/>
              </a:rPr>
              <a:t>he 6 days of creation (Gen. 1:1-31)</a:t>
            </a:r>
          </a:p>
          <a:p>
            <a:pPr marL="342900" indent="-342900">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latin typeface="+mj-lt"/>
                <a:cs typeface="Courier New" panose="02070309020205020404" pitchFamily="49" charset="0"/>
              </a:rPr>
              <a:t>Man’s test, failure, and means of redemption </a:t>
            </a:r>
          </a:p>
          <a:p>
            <a:r>
              <a:rPr lang="en-US" sz="2400" dirty="0">
                <a:ln w="0"/>
                <a:effectLst>
                  <a:outerShdw blurRad="38100" dist="19050" dir="2700000" algn="tl" rotWithShape="0">
                    <a:schemeClr val="dk1">
                      <a:alpha val="40000"/>
                    </a:schemeClr>
                  </a:outerShdw>
                </a:effectLst>
                <a:latin typeface="+mj-lt"/>
                <a:cs typeface="Courier New" panose="02070309020205020404" pitchFamily="49" charset="0"/>
              </a:rPr>
              <a:t> </a:t>
            </a:r>
            <a:r>
              <a:rPr lang="en-US" sz="2400" dirty="0" smtClean="0">
                <a:ln w="0"/>
                <a:effectLst>
                  <a:outerShdw blurRad="38100" dist="19050" dir="2700000" algn="tl" rotWithShape="0">
                    <a:schemeClr val="dk1">
                      <a:alpha val="40000"/>
                    </a:schemeClr>
                  </a:outerShdw>
                </a:effectLst>
                <a:latin typeface="+mj-lt"/>
                <a:cs typeface="Courier New" panose="02070309020205020404" pitchFamily="49" charset="0"/>
              </a:rPr>
              <a:t>    (Gen. 2:7-3:7)</a:t>
            </a:r>
          </a:p>
          <a:p>
            <a:pPr marL="342900" indent="-342900">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latin typeface="+mj-lt"/>
                <a:cs typeface="Courier New" panose="02070309020205020404" pitchFamily="49" charset="0"/>
              </a:rPr>
              <a:t>Expulsion from paradise (Gen. 3:23,24)</a:t>
            </a:r>
            <a:endParaRPr lang="en-US" sz="2400" dirty="0">
              <a:ln w="0"/>
              <a:effectLst>
                <a:outerShdw blurRad="38100" dist="19050" dir="2700000" algn="tl" rotWithShape="0">
                  <a:schemeClr val="dk1">
                    <a:alpha val="40000"/>
                  </a:schemeClr>
                </a:outerShdw>
              </a:effectLst>
              <a:latin typeface="+mj-lt"/>
              <a:cs typeface="Courier New" panose="02070309020205020404" pitchFamily="49" charset="0"/>
            </a:endParaRPr>
          </a:p>
        </p:txBody>
      </p:sp>
      <p:pic>
        <p:nvPicPr>
          <p:cNvPr id="4" name="Picture 3" descr="ARRA News Service: Juan Capistrano, CA Demands Christia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360" y="1522775"/>
            <a:ext cx="5421562" cy="43735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361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840" y="0"/>
            <a:ext cx="6202837" cy="6370975"/>
          </a:xfrm>
          <a:prstGeom prst="rect">
            <a:avLst/>
          </a:prstGeom>
          <a:noFill/>
        </p:spPr>
        <p:txBody>
          <a:bodyPr wrap="square" rtlCol="0">
            <a:spAutoFit/>
          </a:bodyPr>
          <a:lstStyle/>
          <a:p>
            <a:r>
              <a:rPr lang="en-US" sz="2400" dirty="0" smtClean="0">
                <a:latin typeface="+mj-lt"/>
              </a:rPr>
              <a:t>“And the LORD came down to see the city and the tower, which the children of men </a:t>
            </a:r>
            <a:r>
              <a:rPr lang="en-US" sz="2400" dirty="0" err="1" smtClean="0">
                <a:latin typeface="+mj-lt"/>
              </a:rPr>
              <a:t>builded</a:t>
            </a:r>
            <a:r>
              <a:rPr lang="en-US" sz="2400" dirty="0" smtClean="0">
                <a:latin typeface="+mj-lt"/>
              </a:rPr>
              <a:t>… Behold, the people is one… now </a:t>
            </a:r>
            <a:r>
              <a:rPr lang="en-US" sz="2400" b="1" dirty="0" smtClean="0">
                <a:latin typeface="+mj-lt"/>
              </a:rPr>
              <a:t>nothing will be restrained from them, which they have imagined to do</a:t>
            </a:r>
            <a:r>
              <a:rPr lang="en-US" sz="2400" dirty="0" smtClean="0">
                <a:latin typeface="+mj-lt"/>
              </a:rPr>
              <a:t>” (Gen. 11:5,6).</a:t>
            </a:r>
          </a:p>
          <a:p>
            <a:r>
              <a:rPr lang="en-US" sz="2400" dirty="0" smtClean="0">
                <a:latin typeface="+mj-lt"/>
              </a:rPr>
              <a:t>God knew He had to do something or else things would be exactly as they were before the flood.</a:t>
            </a:r>
          </a:p>
          <a:p>
            <a:endParaRPr lang="en-US" sz="800" dirty="0" smtClean="0">
              <a:latin typeface="+mj-lt"/>
            </a:endParaRPr>
          </a:p>
          <a:p>
            <a:r>
              <a:rPr lang="en-US" sz="2400" dirty="0" smtClean="0">
                <a:latin typeface="+mj-lt"/>
              </a:rPr>
              <a:t>“… Let us go down there </a:t>
            </a:r>
            <a:r>
              <a:rPr lang="en-US" sz="2400" b="1" dirty="0" smtClean="0">
                <a:latin typeface="+mj-lt"/>
              </a:rPr>
              <a:t>confound their language</a:t>
            </a:r>
            <a:r>
              <a:rPr lang="en-US" sz="2400" dirty="0" smtClean="0">
                <a:latin typeface="+mj-lt"/>
              </a:rPr>
              <a:t>, that they may not understand one another’s speech” (Gen. 11:7).</a:t>
            </a:r>
          </a:p>
          <a:p>
            <a:r>
              <a:rPr lang="en-US" sz="2400" dirty="0" smtClean="0">
                <a:latin typeface="+mj-lt"/>
              </a:rPr>
              <a:t>He confounded their language so that they were forced to stop construction.</a:t>
            </a:r>
          </a:p>
          <a:p>
            <a:endParaRPr lang="en-US" sz="800" dirty="0" smtClean="0">
              <a:latin typeface="+mj-lt"/>
            </a:endParaRPr>
          </a:p>
          <a:p>
            <a:r>
              <a:rPr lang="en-US" sz="2400" dirty="0" smtClean="0">
                <a:latin typeface="+mj-lt"/>
              </a:rPr>
              <a:t>Eventually they dispersed, “… and from thence did the LORD </a:t>
            </a:r>
            <a:r>
              <a:rPr lang="en-US" sz="2400" b="1" dirty="0" smtClean="0">
                <a:latin typeface="+mj-lt"/>
              </a:rPr>
              <a:t>scatter them abroad upon the face of all the earth</a:t>
            </a:r>
            <a:r>
              <a:rPr lang="en-US" sz="2400" dirty="0" smtClean="0">
                <a:latin typeface="+mj-lt"/>
              </a:rPr>
              <a:t>” (Gen. 11:9). </a:t>
            </a:r>
          </a:p>
          <a:p>
            <a:endParaRPr lang="en-US" sz="800" dirty="0">
              <a:latin typeface="+mj-lt"/>
            </a:endParaRPr>
          </a:p>
          <a:p>
            <a:r>
              <a:rPr lang="en-US" sz="2400" i="1" dirty="0">
                <a:latin typeface="+mj-lt"/>
              </a:rPr>
              <a:t>B</a:t>
            </a:r>
            <a:r>
              <a:rPr lang="en-US" sz="2400" i="1" dirty="0" smtClean="0">
                <a:latin typeface="+mj-lt"/>
              </a:rPr>
              <a:t>ut their rebellion didn’t end</a:t>
            </a:r>
            <a:r>
              <a:rPr lang="en-US" sz="2400" dirty="0" smtClean="0">
                <a:latin typeface="+mj-lt"/>
              </a:rPr>
              <a:t>.   </a:t>
            </a:r>
          </a:p>
        </p:txBody>
      </p:sp>
      <p:pic>
        <p:nvPicPr>
          <p:cNvPr id="4" name="Picture 3" descr="Teaching Skit – &lt;strong&gt;Tower of Babel&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775" y="0"/>
            <a:ext cx="5659223" cy="6370975"/>
          </a:xfrm>
          <a:prstGeom prst="rect">
            <a:avLst/>
          </a:prstGeom>
        </p:spPr>
      </p:pic>
    </p:spTree>
    <p:extLst>
      <p:ext uri="{BB962C8B-B14F-4D97-AF65-F5344CB8AC3E}">
        <p14:creationId xmlns:p14="http://schemas.microsoft.com/office/powerpoint/2010/main" val="71489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ypteduc1049 - &lt;strong&gt;Pyramids&lt;/strong&gt;"/>
          <p:cNvPicPr>
            <a:picLocks noChangeAspect="1"/>
          </p:cNvPicPr>
          <p:nvPr/>
        </p:nvPicPr>
        <p:blipFill rotWithShape="1">
          <a:blip r:embed="rId2">
            <a:extLst>
              <a:ext uri="{28A0092B-C50C-407E-A947-70E740481C1C}">
                <a14:useLocalDpi xmlns:a14="http://schemas.microsoft.com/office/drawing/2010/main" val="0"/>
              </a:ext>
            </a:extLst>
          </a:blip>
          <a:srcRect l="7308" t="22406" r="6111" b="22061"/>
          <a:stretch/>
        </p:blipFill>
        <p:spPr>
          <a:xfrm>
            <a:off x="6212263" y="0"/>
            <a:ext cx="5979737" cy="3308808"/>
          </a:xfrm>
          <a:prstGeom prst="rect">
            <a:avLst/>
          </a:prstGeom>
        </p:spPr>
      </p:pic>
      <p:pic>
        <p:nvPicPr>
          <p:cNvPr id="5" name="Picture 4" descr="Learner-CenteredHistory - Chapt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02"/>
            <a:ext cx="6211729" cy="3175644"/>
          </a:xfrm>
          <a:prstGeom prst="rect">
            <a:avLst/>
          </a:prstGeom>
        </p:spPr>
      </p:pic>
      <p:pic>
        <p:nvPicPr>
          <p:cNvPr id="7" name="Picture 6" descr="Pagode - Wikipedia"/>
          <p:cNvPicPr>
            <a:picLocks noChangeAspect="1"/>
          </p:cNvPicPr>
          <p:nvPr/>
        </p:nvPicPr>
        <p:blipFill rotWithShape="1">
          <a:blip r:embed="rId4" cstate="print">
            <a:extLst>
              <a:ext uri="{28A0092B-C50C-407E-A947-70E740481C1C}">
                <a14:useLocalDpi xmlns:a14="http://schemas.microsoft.com/office/drawing/2010/main" val="0"/>
              </a:ext>
            </a:extLst>
          </a:blip>
          <a:srcRect t="9484"/>
          <a:stretch/>
        </p:blipFill>
        <p:spPr>
          <a:xfrm>
            <a:off x="8822117" y="3308808"/>
            <a:ext cx="3370417" cy="3549192"/>
          </a:xfrm>
          <a:prstGeom prst="rect">
            <a:avLst/>
          </a:prstGeom>
        </p:spPr>
      </p:pic>
      <p:pic>
        <p:nvPicPr>
          <p:cNvPr id="8" name="Picture 7" descr="Andreas - Midlertidi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778" y="3186260"/>
            <a:ext cx="3114339" cy="3676453"/>
          </a:xfrm>
          <a:prstGeom prst="rect">
            <a:avLst/>
          </a:prstGeom>
        </p:spPr>
      </p:pic>
      <p:pic>
        <p:nvPicPr>
          <p:cNvPr id="9" name="Picture 8" descr="History 30 Borden School - People of the North Woods"/>
          <p:cNvPicPr>
            <a:picLocks noChangeAspect="1"/>
          </p:cNvPicPr>
          <p:nvPr/>
        </p:nvPicPr>
        <p:blipFill rotWithShape="1">
          <a:blip r:embed="rId6">
            <a:extLst>
              <a:ext uri="{28A0092B-C50C-407E-A947-70E740481C1C}">
                <a14:useLocalDpi xmlns:a14="http://schemas.microsoft.com/office/drawing/2010/main" val="0"/>
              </a:ext>
            </a:extLst>
          </a:blip>
          <a:srcRect l="52195" r="3374"/>
          <a:stretch/>
        </p:blipFill>
        <p:spPr>
          <a:xfrm>
            <a:off x="3171434" y="3657600"/>
            <a:ext cx="2535810" cy="3202239"/>
          </a:xfrm>
          <a:prstGeom prst="rect">
            <a:avLst/>
          </a:prstGeom>
        </p:spPr>
      </p:pic>
      <p:pic>
        <p:nvPicPr>
          <p:cNvPr id="10" name="Picture 9" descr="A Place of Brightness: The Tallest People in the Worl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654726"/>
            <a:ext cx="3170899" cy="3203273"/>
          </a:xfrm>
          <a:prstGeom prst="rect">
            <a:avLst/>
          </a:prstGeom>
        </p:spPr>
      </p:pic>
      <p:sp>
        <p:nvSpPr>
          <p:cNvPr id="3" name="TextBox 2"/>
          <p:cNvSpPr txBox="1"/>
          <p:nvPr/>
        </p:nvSpPr>
        <p:spPr>
          <a:xfrm>
            <a:off x="0" y="94268"/>
            <a:ext cx="7795967" cy="461665"/>
          </a:xfrm>
          <a:prstGeom prst="rect">
            <a:avLst/>
          </a:prstGeom>
          <a:noFill/>
        </p:spPr>
        <p:txBody>
          <a:bodyPr wrap="square" rtlCol="0">
            <a:spAutoFit/>
          </a:bodyPr>
          <a:lstStyle/>
          <a:p>
            <a:r>
              <a:rPr lang="en-US" sz="2400" dirty="0" smtClean="0">
                <a:latin typeface="+mj-lt"/>
              </a:rPr>
              <a:t>Their rebellion against God went with them all over the earth. </a:t>
            </a:r>
            <a:endParaRPr lang="en-US" sz="2400" dirty="0">
              <a:latin typeface="+mj-lt"/>
            </a:endParaRPr>
          </a:p>
        </p:txBody>
      </p:sp>
    </p:spTree>
    <p:extLst>
      <p:ext uri="{BB962C8B-B14F-4D97-AF65-F5344CB8AC3E}">
        <p14:creationId xmlns:p14="http://schemas.microsoft.com/office/powerpoint/2010/main" val="332899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13" y="0"/>
            <a:ext cx="7588577" cy="6494085"/>
          </a:xfrm>
          <a:prstGeom prst="rect">
            <a:avLst/>
          </a:prstGeom>
          <a:noFill/>
        </p:spPr>
        <p:txBody>
          <a:bodyPr wrap="square" rtlCol="0">
            <a:spAutoFit/>
          </a:bodyPr>
          <a:lstStyle/>
          <a:p>
            <a:r>
              <a:rPr lang="en-US" sz="2400" dirty="0" smtClean="0">
                <a:latin typeface="+mj-lt"/>
              </a:rPr>
              <a:t>The rebellion that began at the tower of Babel was the beginning of a world-wide Satan induced practice of idolatry that began with one man –</a:t>
            </a:r>
          </a:p>
          <a:p>
            <a:endParaRPr lang="en-US" sz="800" dirty="0" smtClean="0">
              <a:latin typeface="+mj-lt"/>
            </a:endParaRPr>
          </a:p>
          <a:p>
            <a:r>
              <a:rPr lang="en-US" sz="2400" dirty="0" smtClean="0">
                <a:latin typeface="+mj-lt"/>
              </a:rPr>
              <a:t>“And Cush begat </a:t>
            </a:r>
            <a:r>
              <a:rPr lang="en-US" sz="2400" b="1" dirty="0" smtClean="0">
                <a:latin typeface="+mj-lt"/>
              </a:rPr>
              <a:t>Nimrod</a:t>
            </a:r>
            <a:r>
              <a:rPr lang="en-US" sz="2400" dirty="0" smtClean="0">
                <a:latin typeface="+mj-lt"/>
              </a:rPr>
              <a:t>: he began to be a mighty one in </a:t>
            </a:r>
          </a:p>
          <a:p>
            <a:r>
              <a:rPr lang="en-US" sz="2400" dirty="0" smtClean="0">
                <a:latin typeface="+mj-lt"/>
              </a:rPr>
              <a:t>the earth… And the beginning of his [Satan’s] kingdom was </a:t>
            </a:r>
            <a:r>
              <a:rPr lang="en-US" sz="2400" b="1" dirty="0" smtClean="0">
                <a:latin typeface="+mj-lt"/>
              </a:rPr>
              <a:t>Babel</a:t>
            </a:r>
            <a:r>
              <a:rPr lang="en-US" sz="2400" dirty="0" smtClean="0">
                <a:latin typeface="+mj-lt"/>
              </a:rPr>
              <a:t>…” (Gen. 10:8,10).</a:t>
            </a:r>
          </a:p>
          <a:p>
            <a:endParaRPr lang="en-US" sz="800" dirty="0" smtClean="0">
              <a:latin typeface="+mj-lt"/>
            </a:endParaRPr>
          </a:p>
          <a:p>
            <a:r>
              <a:rPr lang="en-US" sz="2400" dirty="0" smtClean="0">
                <a:latin typeface="+mj-lt"/>
              </a:rPr>
              <a:t>The Apostle Paul cited this fact, “For the mystery of iniquity </a:t>
            </a:r>
            <a:r>
              <a:rPr lang="en-US" sz="2400" b="1" dirty="0" smtClean="0">
                <a:latin typeface="+mj-lt"/>
              </a:rPr>
              <a:t>doth already work</a:t>
            </a:r>
            <a:r>
              <a:rPr lang="en-US" sz="2400" dirty="0" smtClean="0">
                <a:latin typeface="+mj-lt"/>
              </a:rPr>
              <a:t>…” (2Thess. 2:7).</a:t>
            </a:r>
          </a:p>
          <a:p>
            <a:r>
              <a:rPr lang="en-US" sz="2400" dirty="0" smtClean="0">
                <a:latin typeface="+mj-lt"/>
              </a:rPr>
              <a:t>Not only does Satan’s rebellion continue in the world today, but it will culminate in a yet future day –</a:t>
            </a:r>
          </a:p>
          <a:p>
            <a:endParaRPr lang="en-US" sz="800" dirty="0" smtClean="0">
              <a:latin typeface="+mj-lt"/>
            </a:endParaRPr>
          </a:p>
          <a:p>
            <a:r>
              <a:rPr lang="en-US" sz="2400" dirty="0" smtClean="0">
                <a:latin typeface="+mj-lt"/>
              </a:rPr>
              <a:t>“… then shall that </a:t>
            </a:r>
            <a:r>
              <a:rPr lang="en-US" sz="2400" b="1" dirty="0" smtClean="0">
                <a:latin typeface="+mj-lt"/>
              </a:rPr>
              <a:t>Wicked</a:t>
            </a:r>
            <a:r>
              <a:rPr lang="en-US" sz="2400" dirty="0" smtClean="0">
                <a:latin typeface="+mj-lt"/>
              </a:rPr>
              <a:t> [</a:t>
            </a:r>
            <a:r>
              <a:rPr lang="en-US" sz="2400" b="1" dirty="0" smtClean="0">
                <a:latin typeface="+mj-lt"/>
              </a:rPr>
              <a:t>one</a:t>
            </a:r>
            <a:r>
              <a:rPr lang="en-US" sz="2400" dirty="0" smtClean="0">
                <a:latin typeface="+mj-lt"/>
              </a:rPr>
              <a:t>] be revealed…” (2Thess. 2:8).</a:t>
            </a:r>
          </a:p>
          <a:p>
            <a:r>
              <a:rPr lang="en-US" sz="2400" dirty="0" smtClean="0">
                <a:latin typeface="+mj-lt"/>
              </a:rPr>
              <a:t>Satan’s influence in the world that began at Babel will culminate when the Antichrist manifests himself at the ½ point of the tribulation – </a:t>
            </a:r>
          </a:p>
          <a:p>
            <a:endParaRPr lang="en-US" sz="800" dirty="0" smtClean="0">
              <a:latin typeface="+mj-lt"/>
            </a:endParaRPr>
          </a:p>
          <a:p>
            <a:r>
              <a:rPr lang="en-US" sz="2400" dirty="0" smtClean="0">
                <a:latin typeface="+mj-lt"/>
              </a:rPr>
              <a:t>“… so that he [Antichrist] as God </a:t>
            </a:r>
            <a:r>
              <a:rPr lang="en-US" sz="2400" dirty="0" err="1" smtClean="0">
                <a:latin typeface="+mj-lt"/>
              </a:rPr>
              <a:t>sitteth</a:t>
            </a:r>
            <a:r>
              <a:rPr lang="en-US" sz="2400" dirty="0" smtClean="0">
                <a:latin typeface="+mj-lt"/>
              </a:rPr>
              <a:t> in the temple of God, shewing himself that </a:t>
            </a:r>
            <a:r>
              <a:rPr lang="en-US" sz="2400" b="1" i="1" u="sng" dirty="0" smtClean="0">
                <a:latin typeface="+mj-lt"/>
              </a:rPr>
              <a:t>HE IS GOD</a:t>
            </a:r>
            <a:r>
              <a:rPr lang="en-US" sz="2400" dirty="0" smtClean="0">
                <a:latin typeface="+mj-lt"/>
              </a:rPr>
              <a:t>” (2Thess. 2:4).    </a:t>
            </a:r>
            <a:endParaRPr lang="en-US" sz="2400" dirty="0">
              <a:latin typeface="+mj-lt"/>
            </a:endParaRPr>
          </a:p>
        </p:txBody>
      </p:sp>
      <p:pic>
        <p:nvPicPr>
          <p:cNvPr id="3" name="Picture 2" descr="AS ESCOLAS DE MISTÉRIOS : A ESCOLA DOS ANTIGOS MISTÉRI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3118" y="141400"/>
            <a:ext cx="4828882" cy="6352685"/>
          </a:xfrm>
          <a:prstGeom prst="rect">
            <a:avLst/>
          </a:prstGeom>
        </p:spPr>
      </p:pic>
    </p:spTree>
    <p:extLst>
      <p:ext uri="{BB962C8B-B14F-4D97-AF65-F5344CB8AC3E}">
        <p14:creationId xmlns:p14="http://schemas.microsoft.com/office/powerpoint/2010/main" val="354029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39" y="0"/>
            <a:ext cx="6287679" cy="6617196"/>
          </a:xfrm>
          <a:prstGeom prst="rect">
            <a:avLst/>
          </a:prstGeom>
          <a:noFill/>
        </p:spPr>
        <p:txBody>
          <a:bodyPr wrap="square" rtlCol="0">
            <a:spAutoFit/>
          </a:bodyPr>
          <a:lstStyle/>
          <a:p>
            <a:r>
              <a:rPr lang="en-US" sz="2400" dirty="0" smtClean="0">
                <a:latin typeface="+mj-lt"/>
              </a:rPr>
              <a:t>After God created man [4,000 B.C.], </a:t>
            </a:r>
            <a:r>
              <a:rPr lang="en-US" sz="2400" dirty="0">
                <a:latin typeface="+mj-lt"/>
              </a:rPr>
              <a:t>i</a:t>
            </a:r>
            <a:r>
              <a:rPr lang="en-US" sz="2400" dirty="0" smtClean="0">
                <a:latin typeface="+mj-lt"/>
              </a:rPr>
              <a:t>t took mankind 1,600 years to rebel against God </a:t>
            </a:r>
          </a:p>
          <a:p>
            <a:r>
              <a:rPr lang="en-US" sz="2400" dirty="0" smtClean="0">
                <a:latin typeface="+mj-lt"/>
              </a:rPr>
              <a:t>before He destroyed them with a flood </a:t>
            </a:r>
          </a:p>
          <a:p>
            <a:r>
              <a:rPr lang="en-US" sz="2400" dirty="0" smtClean="0">
                <a:latin typeface="+mj-lt"/>
              </a:rPr>
              <a:t>[2,400 B.C.].  It took less than 400 years after </a:t>
            </a:r>
          </a:p>
          <a:p>
            <a:r>
              <a:rPr lang="en-US" sz="2400" dirty="0" smtClean="0">
                <a:latin typeface="+mj-lt"/>
              </a:rPr>
              <a:t>the flood to have the whole human race rebel against God a </a:t>
            </a:r>
            <a:r>
              <a:rPr lang="en-US" sz="2400" i="1" dirty="0" smtClean="0">
                <a:latin typeface="+mj-lt"/>
              </a:rPr>
              <a:t>second</a:t>
            </a:r>
            <a:r>
              <a:rPr lang="en-US" sz="2400" dirty="0" smtClean="0">
                <a:latin typeface="+mj-lt"/>
              </a:rPr>
              <a:t> time.</a:t>
            </a:r>
          </a:p>
          <a:p>
            <a:endParaRPr lang="en-US" sz="800" dirty="0" smtClean="0">
              <a:latin typeface="+mj-lt"/>
            </a:endParaRPr>
          </a:p>
          <a:p>
            <a:r>
              <a:rPr lang="en-US" sz="2400" dirty="0" smtClean="0">
                <a:latin typeface="+mj-lt"/>
              </a:rPr>
              <a:t>The descendants of Noah formed unholy </a:t>
            </a:r>
          </a:p>
          <a:p>
            <a:r>
              <a:rPr lang="en-US" sz="2400" dirty="0" smtClean="0">
                <a:latin typeface="+mj-lt"/>
              </a:rPr>
              <a:t>nations after their own name.</a:t>
            </a:r>
          </a:p>
          <a:p>
            <a:endParaRPr lang="en-US" sz="800" dirty="0" smtClean="0">
              <a:latin typeface="+mj-lt"/>
            </a:endParaRPr>
          </a:p>
          <a:p>
            <a:r>
              <a:rPr lang="en-US" sz="2400" dirty="0" smtClean="0">
                <a:latin typeface="+mj-lt"/>
              </a:rPr>
              <a:t>What would God do?</a:t>
            </a:r>
          </a:p>
          <a:p>
            <a:endParaRPr lang="en-US" sz="800" dirty="0" smtClean="0">
              <a:latin typeface="+mj-lt"/>
            </a:endParaRPr>
          </a:p>
          <a:p>
            <a:r>
              <a:rPr lang="en-US" sz="2400" dirty="0" smtClean="0">
                <a:latin typeface="+mj-lt"/>
              </a:rPr>
              <a:t>God would search the world until He found </a:t>
            </a:r>
          </a:p>
          <a:p>
            <a:r>
              <a:rPr lang="en-US" sz="2400" dirty="0" smtClean="0">
                <a:latin typeface="+mj-lt"/>
              </a:rPr>
              <a:t>the right man through whom He would form </a:t>
            </a:r>
          </a:p>
          <a:p>
            <a:r>
              <a:rPr lang="en-US" sz="2400" dirty="0" smtClean="0">
                <a:latin typeface="+mj-lt"/>
              </a:rPr>
              <a:t>a Holy nation after </a:t>
            </a:r>
            <a:r>
              <a:rPr lang="en-US" sz="2400" b="1" u="sng" dirty="0" smtClean="0">
                <a:latin typeface="+mj-lt"/>
              </a:rPr>
              <a:t>His</a:t>
            </a:r>
            <a:r>
              <a:rPr lang="en-US" sz="2400" u="sng" dirty="0" smtClean="0">
                <a:latin typeface="+mj-lt"/>
              </a:rPr>
              <a:t> </a:t>
            </a:r>
            <a:r>
              <a:rPr lang="en-US" sz="2400" b="1" u="sng" dirty="0" smtClean="0">
                <a:latin typeface="+mj-lt"/>
              </a:rPr>
              <a:t>Name</a:t>
            </a:r>
            <a:r>
              <a:rPr lang="en-US" sz="2400" dirty="0" smtClean="0">
                <a:latin typeface="+mj-lt"/>
              </a:rPr>
              <a:t>.</a:t>
            </a:r>
          </a:p>
          <a:p>
            <a:endParaRPr lang="en-US" sz="800" dirty="0" smtClean="0">
              <a:latin typeface="+mj-lt"/>
            </a:endParaRPr>
          </a:p>
          <a:p>
            <a:r>
              <a:rPr lang="en-US" sz="2400" dirty="0" smtClean="0">
                <a:latin typeface="+mj-lt"/>
              </a:rPr>
              <a:t>That man would be ABRAHAM (Gen. 11:25-27</a:t>
            </a:r>
            <a:r>
              <a:rPr lang="en-US" sz="2400" dirty="0" smtClean="0">
                <a:latin typeface="+mj-lt"/>
              </a:rPr>
              <a:t>).</a:t>
            </a:r>
          </a:p>
          <a:p>
            <a:r>
              <a:rPr lang="en-US" sz="2400" dirty="0" smtClean="0">
                <a:latin typeface="+mj-lt"/>
              </a:rPr>
              <a:t>Sorry, wrong Abraham. </a:t>
            </a:r>
            <a:endParaRPr lang="en-US" sz="2400" dirty="0" smtClean="0">
              <a:latin typeface="+mj-lt"/>
            </a:endParaRPr>
          </a:p>
          <a:p>
            <a:endParaRPr lang="en-US" sz="800" dirty="0" smtClean="0">
              <a:latin typeface="+mj-lt"/>
            </a:endParaRPr>
          </a:p>
          <a:p>
            <a:r>
              <a:rPr lang="en-US" sz="2400" dirty="0" smtClean="0">
                <a:latin typeface="+mj-lt"/>
              </a:rPr>
              <a:t>But before that we are going to study the</a:t>
            </a:r>
          </a:p>
          <a:p>
            <a:r>
              <a:rPr lang="en-US" sz="2400" dirty="0" smtClean="0">
                <a:latin typeface="+mj-lt"/>
              </a:rPr>
              <a:t>BOOK OF JOB. </a:t>
            </a:r>
            <a:endParaRPr lang="en-US" sz="2400" dirty="0">
              <a:latin typeface="+mj-lt"/>
            </a:endParaRPr>
          </a:p>
        </p:txBody>
      </p:sp>
      <p:pic>
        <p:nvPicPr>
          <p:cNvPr id="3" name="Picture 2" descr="Not A Potted Plant: Beardru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118" y="0"/>
            <a:ext cx="5960883" cy="6247864"/>
          </a:xfrm>
          <a:prstGeom prst="rect">
            <a:avLst/>
          </a:prstGeom>
        </p:spPr>
      </p:pic>
      <p:pic>
        <p:nvPicPr>
          <p:cNvPr id="4" name="Picture 3" descr="foot talk: December 20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118" y="0"/>
            <a:ext cx="5960882" cy="6247864"/>
          </a:xfrm>
          <a:prstGeom prst="rect">
            <a:avLst/>
          </a:prstGeom>
        </p:spPr>
      </p:pic>
    </p:spTree>
    <p:extLst>
      <p:ext uri="{BB962C8B-B14F-4D97-AF65-F5344CB8AC3E}">
        <p14:creationId xmlns:p14="http://schemas.microsoft.com/office/powerpoint/2010/main" val="36075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0" end="10"/>
                                            </p:txEl>
                                          </p:spTgt>
                                        </p:tgtEl>
                                        <p:attrNameLst>
                                          <p:attrName>style.visibility</p:attrName>
                                        </p:attrNameLst>
                                      </p:cBhvr>
                                      <p:to>
                                        <p:strVal val="visible"/>
                                      </p:to>
                                    </p:set>
                                    <p:animEffect transition="in" filter="fade">
                                      <p:cBhvr>
                                        <p:cTn id="20" dur="500"/>
                                        <p:tgtEl>
                                          <p:spTgt spid="2">
                                            <p:txEl>
                                              <p:pRg st="10" end="1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Effect transition="in" filter="fade">
                                      <p:cBhvr>
                                        <p:cTn id="23" dur="500"/>
                                        <p:tgtEl>
                                          <p:spTgt spid="2">
                                            <p:txEl>
                                              <p:pRg st="11" end="1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animEffect transition="in" filter="fade">
                                      <p:cBhvr>
                                        <p:cTn id="31" dur="500"/>
                                        <p:tgtEl>
                                          <p:spTgt spid="2">
                                            <p:txEl>
                                              <p:pRg st="14" end="1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animEffect transition="in" filter="fade">
                                      <p:cBhvr>
                                        <p:cTn id="41" dur="500"/>
                                        <p:tgtEl>
                                          <p:spTgt spid="2">
                                            <p:txEl>
                                              <p:pRg st="15" end="1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17" end="17"/>
                                            </p:txEl>
                                          </p:spTgt>
                                        </p:tgtEl>
                                        <p:attrNameLst>
                                          <p:attrName>style.visibility</p:attrName>
                                        </p:attrNameLst>
                                      </p:cBhvr>
                                      <p:to>
                                        <p:strVal val="visible"/>
                                      </p:to>
                                    </p:set>
                                    <p:animEffect transition="in" filter="fade">
                                      <p:cBhvr>
                                        <p:cTn id="51" dur="500"/>
                                        <p:tgtEl>
                                          <p:spTgt spid="2">
                                            <p:txEl>
                                              <p:pRg st="17" end="1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8" end="18"/>
                                            </p:txEl>
                                          </p:spTgt>
                                        </p:tgtEl>
                                        <p:attrNameLst>
                                          <p:attrName>style.visibility</p:attrName>
                                        </p:attrNameLst>
                                      </p:cBhvr>
                                      <p:to>
                                        <p:strVal val="visible"/>
                                      </p:to>
                                    </p:set>
                                    <p:animEffect transition="in" filter="fade">
                                      <p:cBhvr>
                                        <p:cTn id="54"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28" y="1474619"/>
            <a:ext cx="5750352" cy="3908762"/>
          </a:xfrm>
          <a:prstGeom prst="rect">
            <a:avLst/>
          </a:prstGeom>
          <a:noFill/>
        </p:spPr>
        <p:txBody>
          <a:bodyPr wrap="square" rtlCol="0">
            <a:spAutoFit/>
          </a:bodyPr>
          <a:lstStyle/>
          <a:p>
            <a:r>
              <a:rPr lang="en-US" sz="2400" dirty="0" smtClean="0">
                <a:latin typeface="+mj-lt"/>
              </a:rPr>
              <a:t>Why the Book of Job now?</a:t>
            </a:r>
          </a:p>
          <a:p>
            <a:endParaRPr lang="en-US" sz="800" dirty="0" smtClean="0">
              <a:latin typeface="+mj-lt"/>
            </a:endParaRPr>
          </a:p>
          <a:p>
            <a:r>
              <a:rPr lang="en-US" sz="2400" dirty="0" smtClean="0">
                <a:latin typeface="+mj-lt"/>
              </a:rPr>
              <a:t>Because we are studying the Bible chronologically and Job is believed to have lived just before God’s call of Abraham.</a:t>
            </a:r>
          </a:p>
          <a:p>
            <a:endParaRPr lang="en-US" sz="800" dirty="0" smtClean="0">
              <a:latin typeface="+mj-lt"/>
            </a:endParaRPr>
          </a:p>
          <a:p>
            <a:r>
              <a:rPr lang="en-US" sz="2400" dirty="0" smtClean="0">
                <a:latin typeface="+mj-lt"/>
              </a:rPr>
              <a:t>The Book of Job is considered ‘wisdom literature’ like Psalms (praise); Proverbs (divine wisdom); Ecclesiastes (life); Song </a:t>
            </a:r>
          </a:p>
          <a:p>
            <a:r>
              <a:rPr lang="en-US" sz="2400" dirty="0" smtClean="0">
                <a:latin typeface="+mj-lt"/>
              </a:rPr>
              <a:t>of Solomon (marriage), etc.</a:t>
            </a:r>
          </a:p>
          <a:p>
            <a:endParaRPr lang="en-US" sz="800" dirty="0" smtClean="0">
              <a:latin typeface="+mj-lt"/>
            </a:endParaRPr>
          </a:p>
          <a:p>
            <a:r>
              <a:rPr lang="en-US" sz="2400" dirty="0" smtClean="0">
                <a:latin typeface="+mj-lt"/>
              </a:rPr>
              <a:t>The overriding theme of Job is </a:t>
            </a:r>
            <a:r>
              <a:rPr lang="en-US" sz="2400" i="1" dirty="0" smtClean="0">
                <a:latin typeface="+mj-lt"/>
              </a:rPr>
              <a:t>suffering</a:t>
            </a:r>
            <a:r>
              <a:rPr lang="en-US" sz="2400" dirty="0" smtClean="0">
                <a:latin typeface="+mj-lt"/>
              </a:rPr>
              <a:t>. </a:t>
            </a:r>
            <a:endParaRPr lang="en-US" sz="2400" dirty="0">
              <a:latin typeface="+mj-lt"/>
            </a:endParaRPr>
          </a:p>
        </p:txBody>
      </p:sp>
      <p:pic>
        <p:nvPicPr>
          <p:cNvPr id="3" name="Picture 2" descr="At or with me : Žižek, Česterton i Jov: smisao patnj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5791200" cy="6858000"/>
          </a:xfrm>
          <a:prstGeom prst="rect">
            <a:avLst/>
          </a:prstGeom>
        </p:spPr>
      </p:pic>
    </p:spTree>
    <p:extLst>
      <p:ext uri="{BB962C8B-B14F-4D97-AF65-F5344CB8AC3E}">
        <p14:creationId xmlns:p14="http://schemas.microsoft.com/office/powerpoint/2010/main" val="38711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72350" cy="6494085"/>
          </a:xfrm>
          <a:prstGeom prst="rect">
            <a:avLst/>
          </a:prstGeom>
        </p:spPr>
        <p:txBody>
          <a:bodyPr wrap="square">
            <a:spAutoFit/>
          </a:bodyPr>
          <a:lstStyle/>
          <a:p>
            <a:r>
              <a:rPr lang="en-US" sz="2400" dirty="0" smtClean="0">
                <a:latin typeface="+mj-lt"/>
                <a:ea typeface="Times New Roman" panose="02020603050405020304" pitchFamily="18" charset="0"/>
              </a:rPr>
              <a:t>Why </a:t>
            </a:r>
            <a:r>
              <a:rPr lang="en-US" sz="2400" dirty="0">
                <a:latin typeface="+mj-lt"/>
                <a:ea typeface="Times New Roman" panose="02020603050405020304" pitchFamily="18" charset="0"/>
              </a:rPr>
              <a:t>does a book belong in the Bible that records the seemingly undeserved suffering of </a:t>
            </a:r>
            <a:r>
              <a:rPr lang="en-US" sz="2400" dirty="0" smtClean="0">
                <a:latin typeface="+mj-lt"/>
                <a:ea typeface="Times New Roman" panose="02020603050405020304" pitchFamily="18" charset="0"/>
              </a:rPr>
              <a:t>a </a:t>
            </a:r>
            <a:r>
              <a:rPr lang="en-US" sz="2400" dirty="0">
                <a:latin typeface="+mj-lt"/>
                <a:ea typeface="Times New Roman" panose="02020603050405020304" pitchFamily="18" charset="0"/>
              </a:rPr>
              <a:t>righteous man who loses his material wealth, children, and health, whose wife tells him to curse God and die, whose friends condemn rather than console him, and to whom God appears to turn a deaf ear</a:t>
            </a:r>
            <a:r>
              <a:rPr lang="en-US" sz="2400" dirty="0" smtClean="0">
                <a:latin typeface="+mj-lt"/>
                <a:ea typeface="Times New Roman" panose="02020603050405020304" pitchFamily="18" charset="0"/>
              </a:rPr>
              <a:t>?  </a:t>
            </a:r>
            <a:endParaRPr lang="en-US" sz="2400" dirty="0">
              <a:latin typeface="+mj-lt"/>
              <a:ea typeface="Times New Roman" panose="02020603050405020304" pitchFamily="18" charset="0"/>
            </a:endParaRPr>
          </a:p>
          <a:p>
            <a:endParaRPr lang="en-US" sz="800" dirty="0">
              <a:latin typeface="+mj-lt"/>
              <a:ea typeface="Times New Roman" panose="02020603050405020304" pitchFamily="18" charset="0"/>
            </a:endParaRPr>
          </a:p>
          <a:p>
            <a:r>
              <a:rPr lang="en-US" sz="2400" dirty="0" smtClean="0">
                <a:latin typeface="+mj-lt"/>
                <a:ea typeface="Times New Roman" panose="02020603050405020304" pitchFamily="18" charset="0"/>
              </a:rPr>
              <a:t>For </a:t>
            </a:r>
            <a:r>
              <a:rPr lang="en-US" sz="2400" dirty="0">
                <a:latin typeface="+mj-lt"/>
                <a:ea typeface="Times New Roman" panose="02020603050405020304" pitchFamily="18" charset="0"/>
              </a:rPr>
              <a:t>our study.  Though written in antiquity, this story </a:t>
            </a:r>
            <a:r>
              <a:rPr lang="en-US" sz="2400" dirty="0" smtClean="0">
                <a:latin typeface="+mj-lt"/>
                <a:ea typeface="Times New Roman" panose="02020603050405020304" pitchFamily="18" charset="0"/>
              </a:rPr>
              <a:t>is still relevant today.  </a:t>
            </a:r>
            <a:r>
              <a:rPr lang="en-US" sz="2400" dirty="0">
                <a:latin typeface="+mj-lt"/>
                <a:ea typeface="Times New Roman" panose="02020603050405020304" pitchFamily="18" charset="0"/>
              </a:rPr>
              <a:t>Job’s predicament often mirrors situations we find ourselves </a:t>
            </a:r>
            <a:r>
              <a:rPr lang="en-US" sz="2400" dirty="0" smtClean="0">
                <a:latin typeface="+mj-lt"/>
                <a:ea typeface="Times New Roman" panose="02020603050405020304" pitchFamily="18" charset="0"/>
              </a:rPr>
              <a:t>today–financially</a:t>
            </a:r>
            <a:r>
              <a:rPr lang="en-US" sz="2400" dirty="0">
                <a:latin typeface="+mj-lt"/>
                <a:ea typeface="Times New Roman" panose="02020603050405020304" pitchFamily="18" charset="0"/>
              </a:rPr>
              <a:t>, </a:t>
            </a:r>
            <a:r>
              <a:rPr lang="en-US" sz="2400" dirty="0" smtClean="0">
                <a:latin typeface="+mj-lt"/>
                <a:ea typeface="Times New Roman" panose="02020603050405020304" pitchFamily="18" charset="0"/>
              </a:rPr>
              <a:t>emotionally, physically</a:t>
            </a:r>
            <a:r>
              <a:rPr lang="en-US" sz="2400" dirty="0">
                <a:latin typeface="+mj-lt"/>
                <a:ea typeface="Times New Roman" panose="02020603050405020304" pitchFamily="18" charset="0"/>
              </a:rPr>
              <a:t>, spiritually.  He seems alone in his despair, and it seems Satan is attacking and God is no where to be found.  Like Job, we often ask why life is so unfair, why bad things happen to good people who are trying their best to live a godly life.  We know we should not curse God, but is it wrong to question God and His doings?  But should we demand anything of God?  This book will help us to answer these and many other questions. </a:t>
            </a:r>
            <a:endParaRPr lang="en-US" sz="2400" dirty="0">
              <a:effectLst/>
              <a:latin typeface="+mj-lt"/>
              <a:ea typeface="Times New Roman" panose="02020603050405020304" pitchFamily="18" charset="0"/>
            </a:endParaRPr>
          </a:p>
        </p:txBody>
      </p:sp>
      <p:pic>
        <p:nvPicPr>
          <p:cNvPr id="3" name="Picture 2" descr="bearsenglishpage2011-2012 - &lt;strong&gt;Job&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2850" y="0"/>
            <a:ext cx="4629150" cy="6858000"/>
          </a:xfrm>
          <a:prstGeom prst="rect">
            <a:avLst/>
          </a:prstGeom>
        </p:spPr>
      </p:pic>
    </p:spTree>
    <p:extLst>
      <p:ext uri="{BB962C8B-B14F-4D97-AF65-F5344CB8AC3E}">
        <p14:creationId xmlns:p14="http://schemas.microsoft.com/office/powerpoint/2010/main" val="279187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410" y="0"/>
            <a:ext cx="11978325" cy="7232749"/>
          </a:xfrm>
          <a:prstGeom prst="rect">
            <a:avLst/>
          </a:prstGeom>
        </p:spPr>
        <p:txBody>
          <a:bodyPr wrap="square">
            <a:spAutoFit/>
          </a:bodyPr>
          <a:lstStyle/>
          <a:p>
            <a:r>
              <a:rPr lang="en-US" sz="2400" u="sng" dirty="0">
                <a:latin typeface="+mj-lt"/>
                <a:ea typeface="Times New Roman" panose="02020603050405020304" pitchFamily="18" charset="0"/>
              </a:rPr>
              <a:t>Author</a:t>
            </a:r>
            <a:endParaRPr lang="en-US" sz="2400" dirty="0">
              <a:latin typeface="+mj-lt"/>
              <a:ea typeface="Times New Roman" panose="02020603050405020304" pitchFamily="18" charset="0"/>
            </a:endParaRPr>
          </a:p>
          <a:p>
            <a:r>
              <a:rPr lang="en-US" sz="2400" dirty="0" smtClean="0">
                <a:latin typeface="+mj-lt"/>
                <a:ea typeface="Times New Roman" panose="02020603050405020304" pitchFamily="18" charset="0"/>
              </a:rPr>
              <a:t>The </a:t>
            </a:r>
            <a:r>
              <a:rPr lang="en-US" sz="2400" dirty="0">
                <a:latin typeface="+mj-lt"/>
                <a:ea typeface="Times New Roman" panose="02020603050405020304" pitchFamily="18" charset="0"/>
              </a:rPr>
              <a:t>author is unknown.  Some believe it to be Job himself, </a:t>
            </a:r>
            <a:r>
              <a:rPr lang="en-US" sz="2400" dirty="0" err="1">
                <a:latin typeface="+mj-lt"/>
                <a:ea typeface="Times New Roman" panose="02020603050405020304" pitchFamily="18" charset="0"/>
              </a:rPr>
              <a:t>Elihu</a:t>
            </a:r>
            <a:r>
              <a:rPr lang="en-US" sz="2400" dirty="0">
                <a:latin typeface="+mj-lt"/>
                <a:ea typeface="Times New Roman" panose="02020603050405020304" pitchFamily="18" charset="0"/>
              </a:rPr>
              <a:t> </a:t>
            </a:r>
            <a:endParaRPr lang="en-US" sz="24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a:t>
            </a:r>
            <a:r>
              <a:rPr lang="en-US" sz="2400" dirty="0">
                <a:latin typeface="+mj-lt"/>
                <a:ea typeface="Times New Roman" panose="02020603050405020304" pitchFamily="18" charset="0"/>
              </a:rPr>
              <a:t>the 4</a:t>
            </a:r>
            <a:r>
              <a:rPr lang="en-US" sz="2400" baseline="30000" dirty="0">
                <a:latin typeface="+mj-lt"/>
                <a:ea typeface="Times New Roman" panose="02020603050405020304" pitchFamily="18" charset="0"/>
              </a:rPr>
              <a:t>th</a:t>
            </a:r>
            <a:r>
              <a:rPr lang="en-US" sz="2400" dirty="0">
                <a:latin typeface="+mj-lt"/>
                <a:ea typeface="Times New Roman" panose="02020603050405020304" pitchFamily="18" charset="0"/>
              </a:rPr>
              <a:t> friend), Moses, Solomon, Hezekiah, Isaiah, Ezra, or an </a:t>
            </a:r>
            <a:endParaRPr lang="en-US" sz="24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eye witness </a:t>
            </a:r>
            <a:r>
              <a:rPr lang="en-US" sz="2400" dirty="0">
                <a:latin typeface="+mj-lt"/>
                <a:ea typeface="Times New Roman" panose="02020603050405020304" pitchFamily="18" charset="0"/>
              </a:rPr>
              <a:t>to the story (Job lived 140 years after being restored </a:t>
            </a:r>
            <a:endParaRPr lang="en-US" sz="24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to good </a:t>
            </a:r>
            <a:r>
              <a:rPr lang="en-US" sz="2400" dirty="0">
                <a:latin typeface="+mj-lt"/>
                <a:ea typeface="Times New Roman" panose="02020603050405020304" pitchFamily="18" charset="0"/>
              </a:rPr>
              <a:t>health [Job 42:16] which would have allowed plenty of </a:t>
            </a:r>
            <a:endParaRPr lang="en-US" sz="24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time for </a:t>
            </a:r>
            <a:r>
              <a:rPr lang="en-US" sz="2400" dirty="0">
                <a:latin typeface="+mj-lt"/>
                <a:ea typeface="Times New Roman" panose="02020603050405020304" pitchFamily="18" charset="0"/>
              </a:rPr>
              <a:t>the events to be recorded by inspiration for future </a:t>
            </a:r>
            <a:endParaRPr lang="en-US" sz="2400" dirty="0" smtClean="0">
              <a:latin typeface="+mj-lt"/>
              <a:ea typeface="Times New Roman" panose="02020603050405020304" pitchFamily="18" charset="0"/>
            </a:endParaRPr>
          </a:p>
          <a:p>
            <a:r>
              <a:rPr lang="en-US" sz="2400" dirty="0" smtClean="0">
                <a:latin typeface="+mj-lt"/>
                <a:ea typeface="Times New Roman" panose="02020603050405020304" pitchFamily="18" charset="0"/>
              </a:rPr>
              <a:t>canonization).</a:t>
            </a:r>
          </a:p>
          <a:p>
            <a:endParaRPr lang="en-US" sz="800" u="sng" dirty="0" smtClean="0">
              <a:latin typeface="+mj-lt"/>
            </a:endParaRPr>
          </a:p>
          <a:p>
            <a:r>
              <a:rPr lang="en-US" sz="2400" u="sng" dirty="0" smtClean="0">
                <a:latin typeface="+mj-lt"/>
              </a:rPr>
              <a:t>Date</a:t>
            </a:r>
            <a:endParaRPr lang="en-US" sz="2400" dirty="0">
              <a:latin typeface="+mj-lt"/>
            </a:endParaRPr>
          </a:p>
          <a:p>
            <a:r>
              <a:rPr lang="en-US" sz="2400" dirty="0" smtClean="0">
                <a:latin typeface="+mj-lt"/>
              </a:rPr>
              <a:t>The </a:t>
            </a:r>
            <a:r>
              <a:rPr lang="en-US" sz="2400" dirty="0">
                <a:latin typeface="+mj-lt"/>
              </a:rPr>
              <a:t>date Job lived is unknown.  Most scholars believe it was </a:t>
            </a:r>
            <a:endParaRPr lang="en-US" sz="2400" dirty="0" smtClean="0">
              <a:latin typeface="+mj-lt"/>
            </a:endParaRPr>
          </a:p>
          <a:p>
            <a:r>
              <a:rPr lang="en-US" sz="2400" b="1" dirty="0" smtClean="0">
                <a:latin typeface="+mj-lt"/>
              </a:rPr>
              <a:t>slightly before the </a:t>
            </a:r>
            <a:r>
              <a:rPr lang="en-US" sz="2400" b="1" dirty="0">
                <a:latin typeface="+mj-lt"/>
              </a:rPr>
              <a:t>patriarchal period </a:t>
            </a:r>
            <a:r>
              <a:rPr lang="en-US" sz="2400" dirty="0">
                <a:latin typeface="+mj-lt"/>
              </a:rPr>
              <a:t>(</a:t>
            </a:r>
            <a:r>
              <a:rPr lang="en-US" sz="2400" dirty="0" smtClean="0">
                <a:latin typeface="+mj-lt"/>
              </a:rPr>
              <a:t>2,000 </a:t>
            </a:r>
            <a:r>
              <a:rPr lang="en-US" sz="2400" dirty="0">
                <a:latin typeface="+mj-lt"/>
              </a:rPr>
              <a:t>B.C</a:t>
            </a:r>
            <a:r>
              <a:rPr lang="en-US" sz="2400" dirty="0" smtClean="0">
                <a:latin typeface="+mj-lt"/>
              </a:rPr>
              <a:t>.-2,200 </a:t>
            </a:r>
            <a:r>
              <a:rPr lang="en-US" sz="2400" dirty="0">
                <a:latin typeface="+mj-lt"/>
              </a:rPr>
              <a:t>B.C.), </a:t>
            </a:r>
            <a:r>
              <a:rPr lang="en-US" sz="2400" dirty="0" smtClean="0">
                <a:latin typeface="+mj-lt"/>
              </a:rPr>
              <a:t>the </a:t>
            </a:r>
          </a:p>
          <a:p>
            <a:r>
              <a:rPr lang="en-US" sz="2400" dirty="0" smtClean="0">
                <a:latin typeface="+mj-lt"/>
              </a:rPr>
              <a:t>time </a:t>
            </a:r>
            <a:r>
              <a:rPr lang="en-US" sz="2400" dirty="0">
                <a:latin typeface="+mj-lt"/>
              </a:rPr>
              <a:t>of Abraham, Isaac, and Jacob.  The reason is that Job lived </a:t>
            </a:r>
            <a:r>
              <a:rPr lang="en-US" sz="2400" dirty="0" smtClean="0">
                <a:latin typeface="+mj-lt"/>
              </a:rPr>
              <a:t>140 </a:t>
            </a:r>
            <a:r>
              <a:rPr lang="en-US" sz="2400" dirty="0">
                <a:latin typeface="+mj-lt"/>
              </a:rPr>
              <a:t>years after these events happened he would have most likely </a:t>
            </a:r>
            <a:r>
              <a:rPr lang="en-US" sz="2400" dirty="0" smtClean="0">
                <a:latin typeface="+mj-lt"/>
              </a:rPr>
              <a:t>lived </a:t>
            </a:r>
            <a:r>
              <a:rPr lang="en-US" sz="2400" dirty="0">
                <a:latin typeface="+mj-lt"/>
              </a:rPr>
              <a:t>over 200 years which corresponds to the life spans of others during that time</a:t>
            </a:r>
            <a:r>
              <a:rPr lang="en-US" sz="2400" dirty="0" smtClean="0">
                <a:latin typeface="+mj-lt"/>
              </a:rPr>
              <a:t>: Noah 950 years (Gen. 9:29); </a:t>
            </a:r>
            <a:r>
              <a:rPr lang="en-US" sz="2400" dirty="0" err="1" smtClean="0">
                <a:latin typeface="+mj-lt"/>
              </a:rPr>
              <a:t>Terah</a:t>
            </a:r>
            <a:r>
              <a:rPr lang="en-US" sz="2400" dirty="0" smtClean="0">
                <a:latin typeface="+mj-lt"/>
              </a:rPr>
              <a:t> </a:t>
            </a:r>
            <a:r>
              <a:rPr lang="en-US" sz="2400" dirty="0">
                <a:latin typeface="+mj-lt"/>
              </a:rPr>
              <a:t>(Abram’s father) 205 years (Gen</a:t>
            </a:r>
            <a:r>
              <a:rPr lang="en-US" sz="2400" dirty="0" smtClean="0">
                <a:latin typeface="+mj-lt"/>
              </a:rPr>
              <a:t>. 11:32</a:t>
            </a:r>
            <a:r>
              <a:rPr lang="en-US" sz="2400" dirty="0">
                <a:latin typeface="+mj-lt"/>
              </a:rPr>
              <a:t>); Abraham 175 (Gen</a:t>
            </a:r>
            <a:r>
              <a:rPr lang="en-US" sz="2400" dirty="0" smtClean="0">
                <a:latin typeface="+mj-lt"/>
              </a:rPr>
              <a:t>. 25:7</a:t>
            </a:r>
            <a:r>
              <a:rPr lang="en-US" sz="2400" dirty="0">
                <a:latin typeface="+mj-lt"/>
              </a:rPr>
              <a:t>); Isaac 180 (Gen</a:t>
            </a:r>
            <a:r>
              <a:rPr lang="en-US" sz="2400" dirty="0" smtClean="0">
                <a:latin typeface="+mj-lt"/>
              </a:rPr>
              <a:t>. 35:28</a:t>
            </a:r>
            <a:r>
              <a:rPr lang="en-US" sz="2400" dirty="0">
                <a:latin typeface="+mj-lt"/>
              </a:rPr>
              <a:t>); Jacob 147 (Gen</a:t>
            </a:r>
            <a:r>
              <a:rPr lang="en-US" sz="2400" dirty="0" smtClean="0">
                <a:latin typeface="+mj-lt"/>
              </a:rPr>
              <a:t>. 48:28</a:t>
            </a:r>
            <a:r>
              <a:rPr lang="en-US" sz="2400" dirty="0">
                <a:latin typeface="+mj-lt"/>
              </a:rPr>
              <a:t>).  </a:t>
            </a:r>
          </a:p>
          <a:p>
            <a:r>
              <a:rPr lang="en-US" sz="2400" dirty="0">
                <a:latin typeface="+mj-lt"/>
              </a:rPr>
              <a:t>     Another indication that Job took place in the post-flood patriarchal period is that his wealth was accrued in</a:t>
            </a:r>
            <a:r>
              <a:rPr lang="en-US" sz="2400" b="1" dirty="0">
                <a:latin typeface="+mj-lt"/>
              </a:rPr>
              <a:t> livestock </a:t>
            </a:r>
            <a:r>
              <a:rPr lang="en-US" sz="2400" dirty="0">
                <a:latin typeface="+mj-lt"/>
              </a:rPr>
              <a:t>(</a:t>
            </a:r>
            <a:r>
              <a:rPr lang="en-US" sz="2400" dirty="0" smtClean="0">
                <a:latin typeface="+mj-lt"/>
              </a:rPr>
              <a:t>Job 1:3</a:t>
            </a:r>
            <a:r>
              <a:rPr lang="en-US" sz="2400" dirty="0">
                <a:latin typeface="+mj-lt"/>
              </a:rPr>
              <a:t>; 42:12) which was the same for </a:t>
            </a:r>
            <a:r>
              <a:rPr lang="en-US" sz="2400" b="1" dirty="0">
                <a:latin typeface="+mj-lt"/>
              </a:rPr>
              <a:t>Abraham</a:t>
            </a:r>
            <a:r>
              <a:rPr lang="en-US" sz="2400" dirty="0">
                <a:latin typeface="+mj-lt"/>
              </a:rPr>
              <a:t> (Gen.12:16; 13:2) and </a:t>
            </a:r>
            <a:r>
              <a:rPr lang="en-US" sz="2400" b="1" dirty="0">
                <a:latin typeface="+mj-lt"/>
              </a:rPr>
              <a:t>Jacob</a:t>
            </a:r>
            <a:r>
              <a:rPr lang="en-US" sz="2400" dirty="0">
                <a:latin typeface="+mj-lt"/>
              </a:rPr>
              <a:t> (Gen.30:43; 32:5).  There are </a:t>
            </a:r>
            <a:r>
              <a:rPr lang="en-US" sz="2400" i="1" dirty="0">
                <a:latin typeface="+mj-lt"/>
              </a:rPr>
              <a:t>no</a:t>
            </a:r>
            <a:r>
              <a:rPr lang="en-US" sz="2400" dirty="0">
                <a:latin typeface="+mj-lt"/>
              </a:rPr>
              <a:t> references to the </a:t>
            </a:r>
            <a:r>
              <a:rPr lang="en-US" sz="2400" b="1" dirty="0">
                <a:latin typeface="+mj-lt"/>
              </a:rPr>
              <a:t>Mosaic law</a:t>
            </a:r>
            <a:r>
              <a:rPr lang="en-US" sz="2400" dirty="0">
                <a:latin typeface="+mj-lt"/>
              </a:rPr>
              <a:t>, </a:t>
            </a:r>
            <a:r>
              <a:rPr lang="en-US" sz="2400" b="1" dirty="0">
                <a:latin typeface="+mj-lt"/>
              </a:rPr>
              <a:t>holy days</a:t>
            </a:r>
            <a:r>
              <a:rPr lang="en-US" sz="2400" dirty="0">
                <a:latin typeface="+mj-lt"/>
              </a:rPr>
              <a:t>, </a:t>
            </a:r>
            <a:r>
              <a:rPr lang="en-US" sz="2400" b="1" dirty="0">
                <a:latin typeface="+mj-lt"/>
              </a:rPr>
              <a:t>tabernacle</a:t>
            </a:r>
            <a:r>
              <a:rPr lang="en-US" sz="2400" dirty="0">
                <a:latin typeface="+mj-lt"/>
              </a:rPr>
              <a:t>, etc.  Job was a common 2</a:t>
            </a:r>
            <a:r>
              <a:rPr lang="en-US" sz="2400" baseline="30000" dirty="0">
                <a:latin typeface="+mj-lt"/>
              </a:rPr>
              <a:t>nd</a:t>
            </a:r>
            <a:r>
              <a:rPr lang="en-US" sz="2400" dirty="0">
                <a:latin typeface="+mj-lt"/>
              </a:rPr>
              <a:t> millennium B.C. </a:t>
            </a:r>
            <a:r>
              <a:rPr lang="en-US" sz="2400" dirty="0" err="1">
                <a:latin typeface="+mj-lt"/>
              </a:rPr>
              <a:t>Semetic</a:t>
            </a:r>
            <a:r>
              <a:rPr lang="en-US" sz="2400" dirty="0">
                <a:latin typeface="+mj-lt"/>
              </a:rPr>
              <a:t> name. </a:t>
            </a:r>
          </a:p>
          <a:p>
            <a:r>
              <a:rPr lang="en-US" sz="2400" dirty="0" smtClean="0">
                <a:latin typeface="+mj-lt"/>
                <a:ea typeface="Times New Roman" panose="02020603050405020304" pitchFamily="18" charset="0"/>
              </a:rPr>
              <a:t>  </a:t>
            </a:r>
            <a:endParaRPr lang="en-US" sz="2400" dirty="0">
              <a:effectLst/>
              <a:latin typeface="+mj-lt"/>
              <a:ea typeface="Times New Roman" panose="02020603050405020304" pitchFamily="18" charset="0"/>
            </a:endParaRPr>
          </a:p>
        </p:txBody>
      </p:sp>
      <p:pic>
        <p:nvPicPr>
          <p:cNvPr id="3" name="Picture 2" descr="It's Like Herding Cats: Beginning A Bible Study &lt;strong&gt;of Job&lt;/strong&gt; Ton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1"/>
            <a:ext cx="3810000" cy="3619501"/>
          </a:xfrm>
          <a:prstGeom prst="rect">
            <a:avLst/>
          </a:prstGeom>
        </p:spPr>
      </p:pic>
    </p:spTree>
    <p:extLst>
      <p:ext uri="{BB962C8B-B14F-4D97-AF65-F5344CB8AC3E}">
        <p14:creationId xmlns:p14="http://schemas.microsoft.com/office/powerpoint/2010/main" val="236959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3824" y="520840"/>
            <a:ext cx="7277101"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strike="noStrike" cap="none" normalizeH="0" baseline="0" dirty="0" smtClean="0">
                <a:ln>
                  <a:noFill/>
                </a:ln>
                <a:solidFill>
                  <a:schemeClr val="tx1"/>
                </a:solidFill>
                <a:effectLst/>
                <a:latin typeface="+mj-lt"/>
                <a:ea typeface="Times New Roman" panose="02020603050405020304" pitchFamily="18" charset="0"/>
              </a:rPr>
              <a:t>Location</a:t>
            </a:r>
            <a:endParaRPr kumimoji="0" lang="en-US" altLang="en-US" sz="2400" b="1" i="0"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Job lived in the </a:t>
            </a:r>
            <a:r>
              <a:rPr kumimoji="0" lang="en-US" altLang="en-US" sz="2400" b="1" i="0" u="none" strike="noStrike" cap="none" normalizeH="0" baseline="0" dirty="0" smtClean="0">
                <a:ln>
                  <a:noFill/>
                </a:ln>
                <a:solidFill>
                  <a:schemeClr val="tx1"/>
                </a:solidFill>
                <a:effectLst/>
                <a:latin typeface="+mj-lt"/>
                <a:ea typeface="Times New Roman" panose="02020603050405020304" pitchFamily="18" charset="0"/>
              </a:rPr>
              <a:t>land of </a:t>
            </a:r>
            <a:r>
              <a:rPr kumimoji="0" lang="en-US" altLang="en-US" sz="2400" b="1" i="0" u="none" strike="noStrike" cap="none" normalizeH="0" baseline="0" dirty="0" err="1" smtClean="0">
                <a:ln>
                  <a:noFill/>
                </a:ln>
                <a:solidFill>
                  <a:schemeClr val="tx1"/>
                </a:solidFill>
                <a:effectLst/>
                <a:latin typeface="+mj-lt"/>
                <a:ea typeface="Times New Roman" panose="02020603050405020304" pitchFamily="18" charset="0"/>
              </a:rPr>
              <a:t>Uz</a:t>
            </a:r>
            <a:r>
              <a:rPr kumimoji="0" lang="en-US" altLang="en-US" sz="2400" b="1" i="0" u="none" strike="noStrike" cap="none" normalizeH="0" baseline="0" dirty="0" smtClean="0">
                <a:ln>
                  <a:noFill/>
                </a:ln>
                <a:solidFill>
                  <a:schemeClr val="tx1"/>
                </a:solidFill>
                <a:effectLst/>
                <a:latin typeface="+mj-lt"/>
                <a:ea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(Job 1:1), which scholars believe predated</a:t>
            </a:r>
            <a:r>
              <a:rPr kumimoji="0" lang="en-US" altLang="en-US" sz="2400" b="0" i="0" u="none" strike="noStrike" cap="none" normalizeH="0" dirty="0" smtClean="0">
                <a:ln>
                  <a:noFill/>
                </a:ln>
                <a:solidFill>
                  <a:schemeClr val="tx1"/>
                </a:solidFill>
                <a:effectLst/>
                <a:latin typeface="+mj-lt"/>
                <a:ea typeface="Times New Roman" panose="02020603050405020304" pitchFamily="18" charset="0"/>
              </a:rPr>
              <a:t> and then conquered by</a:t>
            </a:r>
            <a:r>
              <a:rPr lang="en-US" altLang="en-US" sz="2400" dirty="0">
                <a:latin typeface="+mj-lt"/>
                <a:ea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Edom (Oba. 1:1) being directly West across the Arabian desert from Ur of the Chaldees (Babylon).</a:t>
            </a:r>
          </a:p>
          <a:p>
            <a:endParaRPr lang="en-US" sz="800" u="sng" dirty="0" smtClean="0">
              <a:latin typeface="+mj-lt"/>
            </a:endParaRPr>
          </a:p>
          <a:p>
            <a:r>
              <a:rPr lang="en-US" sz="2400" b="1" dirty="0" smtClean="0">
                <a:latin typeface="+mj-lt"/>
              </a:rPr>
              <a:t>Oldest </a:t>
            </a:r>
            <a:r>
              <a:rPr lang="en-US" sz="2400" b="1" dirty="0">
                <a:latin typeface="+mj-lt"/>
              </a:rPr>
              <a:t>book in the Bible</a:t>
            </a:r>
          </a:p>
          <a:p>
            <a:r>
              <a:rPr lang="en-US" sz="2400" dirty="0" smtClean="0">
                <a:latin typeface="+mj-lt"/>
              </a:rPr>
              <a:t>Job </a:t>
            </a:r>
            <a:r>
              <a:rPr lang="en-US" sz="2400" dirty="0">
                <a:latin typeface="+mj-lt"/>
              </a:rPr>
              <a:t>is believed to be the oldest of the canonized </a:t>
            </a:r>
            <a:r>
              <a:rPr lang="en-US" sz="2400" dirty="0" smtClean="0">
                <a:latin typeface="+mj-lt"/>
              </a:rPr>
              <a:t>Scriptures.</a:t>
            </a:r>
          </a:p>
          <a:p>
            <a:endParaRPr lang="en-US" sz="800" dirty="0">
              <a:latin typeface="+mj-lt"/>
            </a:endParaRPr>
          </a:p>
          <a:p>
            <a:r>
              <a:rPr lang="en-US" sz="2400" dirty="0" smtClean="0">
                <a:latin typeface="+mj-lt"/>
              </a:rPr>
              <a:t>The </a:t>
            </a:r>
            <a:r>
              <a:rPr lang="en-US" sz="2400" dirty="0">
                <a:latin typeface="+mj-lt"/>
              </a:rPr>
              <a:t>1</a:t>
            </a:r>
            <a:r>
              <a:rPr lang="en-US" sz="2400" baseline="30000" dirty="0">
                <a:latin typeface="+mj-lt"/>
              </a:rPr>
              <a:t>st</a:t>
            </a:r>
            <a:r>
              <a:rPr lang="en-US" sz="2400" dirty="0">
                <a:latin typeface="+mj-lt"/>
              </a:rPr>
              <a:t> five books of the Bible [</a:t>
            </a:r>
            <a:r>
              <a:rPr lang="en-US" sz="2400" dirty="0" err="1">
                <a:latin typeface="+mj-lt"/>
              </a:rPr>
              <a:t>Penteteuch</a:t>
            </a:r>
            <a:r>
              <a:rPr lang="en-US" sz="2400" dirty="0">
                <a:latin typeface="+mj-lt"/>
              </a:rPr>
              <a:t>] were written by Moses (Josh</a:t>
            </a:r>
            <a:r>
              <a:rPr lang="en-US" sz="2400" dirty="0" smtClean="0">
                <a:latin typeface="+mj-lt"/>
              </a:rPr>
              <a:t>. 8:31</a:t>
            </a:r>
            <a:r>
              <a:rPr lang="en-US" sz="2400" dirty="0">
                <a:latin typeface="+mj-lt"/>
              </a:rPr>
              <a:t>; 1Kg</a:t>
            </a:r>
            <a:r>
              <a:rPr lang="en-US" sz="2400" dirty="0" smtClean="0">
                <a:latin typeface="+mj-lt"/>
              </a:rPr>
              <a:t>. 2:3</a:t>
            </a:r>
            <a:r>
              <a:rPr lang="en-US" sz="2400" dirty="0">
                <a:latin typeface="+mj-lt"/>
              </a:rPr>
              <a:t>; Lk</a:t>
            </a:r>
            <a:r>
              <a:rPr lang="en-US" sz="2400" dirty="0" smtClean="0">
                <a:latin typeface="+mj-lt"/>
              </a:rPr>
              <a:t>. 2:22</a:t>
            </a:r>
            <a:r>
              <a:rPr lang="en-US" sz="2400" dirty="0">
                <a:latin typeface="+mj-lt"/>
              </a:rPr>
              <a:t>) during his lifetime (</a:t>
            </a:r>
            <a:r>
              <a:rPr lang="en-US" sz="2400" dirty="0" smtClean="0">
                <a:latin typeface="+mj-lt"/>
              </a:rPr>
              <a:t>1,400-1,500 </a:t>
            </a:r>
            <a:r>
              <a:rPr lang="en-US" sz="2400" dirty="0">
                <a:latin typeface="+mj-lt"/>
              </a:rPr>
              <a:t>B.C.), by the inspiration of God (2Tim</a:t>
            </a:r>
            <a:r>
              <a:rPr lang="en-US" sz="2400" dirty="0" smtClean="0">
                <a:latin typeface="+mj-lt"/>
              </a:rPr>
              <a:t>. 3:16</a:t>
            </a:r>
            <a:r>
              <a:rPr lang="en-US" sz="2400" dirty="0">
                <a:latin typeface="+mj-lt"/>
              </a:rPr>
              <a:t>; 2Pet</a:t>
            </a:r>
            <a:r>
              <a:rPr lang="en-US" sz="2400" dirty="0" smtClean="0">
                <a:latin typeface="+mj-lt"/>
              </a:rPr>
              <a:t>. 1:21).</a:t>
            </a:r>
          </a:p>
          <a:p>
            <a:endParaRPr lang="en-US" sz="800" dirty="0" smtClean="0">
              <a:latin typeface="+mj-lt"/>
            </a:endParaRPr>
          </a:p>
          <a:p>
            <a:r>
              <a:rPr lang="en-US" sz="2400" dirty="0" smtClean="0">
                <a:latin typeface="+mj-lt"/>
              </a:rPr>
              <a:t>It </a:t>
            </a:r>
            <a:r>
              <a:rPr lang="en-US" sz="2400" dirty="0">
                <a:latin typeface="+mj-lt"/>
              </a:rPr>
              <a:t>is believed that Job was </a:t>
            </a:r>
            <a:r>
              <a:rPr lang="en-US" sz="2400" dirty="0" smtClean="0">
                <a:latin typeface="+mj-lt"/>
              </a:rPr>
              <a:t>written </a:t>
            </a:r>
            <a:r>
              <a:rPr lang="en-US" sz="2400" dirty="0">
                <a:latin typeface="+mj-lt"/>
              </a:rPr>
              <a:t>at the time the events took place during Job’s lifetime (2,000-2,200 B.C</a:t>
            </a:r>
            <a:r>
              <a:rPr lang="en-US" sz="2400" dirty="0" smtClean="0">
                <a:latin typeface="+mj-lt"/>
              </a:rPr>
              <a:t>.).</a:t>
            </a:r>
            <a:endParaRPr lang="en-US" sz="2400" dirty="0">
              <a:latin typeface="+mj-lt"/>
            </a:endParaRPr>
          </a:p>
        </p:txBody>
      </p:sp>
      <p:pic>
        <p:nvPicPr>
          <p:cNvPr id="3" name="Picture 2" descr="File:&lt;strong&gt;Edom&lt;/strong&gt;-Moab-830BC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925" y="0"/>
            <a:ext cx="4791075" cy="5715000"/>
          </a:xfrm>
          <a:prstGeom prst="rect">
            <a:avLst/>
          </a:prstGeom>
        </p:spPr>
      </p:pic>
    </p:spTree>
    <p:extLst>
      <p:ext uri="{BB962C8B-B14F-4D97-AF65-F5344CB8AC3E}">
        <p14:creationId xmlns:p14="http://schemas.microsoft.com/office/powerpoint/2010/main" val="43829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08" y="0"/>
            <a:ext cx="11706225" cy="6620723"/>
          </a:xfrm>
          <a:prstGeom prst="rect">
            <a:avLst/>
          </a:prstGeom>
        </p:spPr>
        <p:txBody>
          <a:bodyPr wrap="square">
            <a:spAutoFit/>
          </a:bodyPr>
          <a:lstStyle/>
          <a:p>
            <a:pPr eaLnBrk="0" fontAlgn="base" hangingPunct="0">
              <a:lnSpc>
                <a:spcPct val="107000"/>
              </a:lnSpc>
            </a:pPr>
            <a:r>
              <a:rPr lang="en-US" sz="2400" b="1" dirty="0">
                <a:solidFill>
                  <a:srgbClr val="000000"/>
                </a:solidFill>
                <a:latin typeface="+mj-lt"/>
                <a:ea typeface="Times New Roman" panose="02020603050405020304" pitchFamily="18" charset="0"/>
                <a:cs typeface="Times New Roman" panose="02020603050405020304" pitchFamily="18" charset="0"/>
              </a:rPr>
              <a:t>PROLOGUE</a:t>
            </a:r>
            <a:endParaRPr lang="en-US" sz="2400" b="1" dirty="0">
              <a:latin typeface="+mj-lt"/>
              <a:ea typeface="Calibri" panose="020F0502020204030204" pitchFamily="34" charset="0"/>
              <a:cs typeface="Times New Roman" panose="02020603050405020304" pitchFamily="18" charset="0"/>
            </a:endParaRPr>
          </a:p>
          <a:p>
            <a:pPr eaLnBrk="0" fontAlgn="base" hangingPunct="0">
              <a:lnSpc>
                <a:spcPct val="107000"/>
              </a:lnSpc>
            </a:pPr>
            <a:r>
              <a:rPr lang="en-US" sz="2400" dirty="0">
                <a:solidFill>
                  <a:srgbClr val="000000"/>
                </a:solidFill>
                <a:latin typeface="+mj-lt"/>
                <a:ea typeface="Times New Roman" panose="02020603050405020304" pitchFamily="18" charset="0"/>
                <a:cs typeface="Times New Roman" panose="02020603050405020304" pitchFamily="18" charset="0"/>
              </a:rPr>
              <a:t>The book of Job begins with one of the oldest and most important lessons in the Bible, yet it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eaLnBrk="0" fontAlgn="base" hangingPunct="0">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is </a:t>
            </a:r>
            <a:r>
              <a:rPr lang="en-US" sz="2400" dirty="0">
                <a:solidFill>
                  <a:srgbClr val="000000"/>
                </a:solidFill>
                <a:latin typeface="+mj-lt"/>
                <a:ea typeface="Times New Roman" panose="02020603050405020304" pitchFamily="18" charset="0"/>
                <a:cs typeface="Times New Roman" panose="02020603050405020304" pitchFamily="18" charset="0"/>
              </a:rPr>
              <a:t>one of the most important today = </a:t>
            </a:r>
            <a:r>
              <a:rPr lang="en-US" sz="2400" u="sng" dirty="0">
                <a:solidFill>
                  <a:srgbClr val="000000"/>
                </a:solidFill>
                <a:latin typeface="+mj-lt"/>
                <a:ea typeface="Times New Roman" panose="02020603050405020304" pitchFamily="18" charset="0"/>
                <a:cs typeface="Times New Roman" panose="02020603050405020304" pitchFamily="18" charset="0"/>
              </a:rPr>
              <a:t>the righteousness of man</a:t>
            </a:r>
            <a:r>
              <a:rPr lang="en-US" sz="2400" dirty="0">
                <a:solidFill>
                  <a:srgbClr val="000000"/>
                </a:solidFill>
                <a:latin typeface="+mj-lt"/>
                <a:ea typeface="Times New Roman" panose="02020603050405020304" pitchFamily="18" charset="0"/>
                <a:cs typeface="Times New Roman" panose="02020603050405020304" pitchFamily="18" charset="0"/>
              </a:rPr>
              <a:t>.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eaLnBrk="0" fontAlgn="base" hangingPunct="0">
              <a:lnSpc>
                <a:spcPct val="107000"/>
              </a:lnSpc>
            </a:pPr>
            <a:endParaRPr lang="en-US" sz="800" dirty="0">
              <a:solidFill>
                <a:srgbClr val="000000"/>
              </a:solidFill>
              <a:latin typeface="+mj-lt"/>
              <a:ea typeface="Times New Roman" panose="02020603050405020304" pitchFamily="18" charset="0"/>
              <a:cs typeface="Times New Roman" panose="02020603050405020304" pitchFamily="18" charset="0"/>
            </a:endParaRPr>
          </a:p>
          <a:p>
            <a:pPr eaLnBrk="0" fontAlgn="base" hangingPunct="0">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Genesis </a:t>
            </a:r>
            <a:r>
              <a:rPr lang="en-US" sz="2400" dirty="0">
                <a:solidFill>
                  <a:srgbClr val="000000"/>
                </a:solidFill>
                <a:latin typeface="+mj-lt"/>
                <a:ea typeface="Times New Roman" panose="02020603050405020304" pitchFamily="18" charset="0"/>
                <a:cs typeface="Times New Roman" panose="02020603050405020304" pitchFamily="18" charset="0"/>
              </a:rPr>
              <a:t>1 (Gen. 1:26,27) &amp; 2 (Gen. 2:7) describe </a:t>
            </a:r>
            <a:r>
              <a:rPr lang="en-US" sz="2400" b="1" dirty="0">
                <a:solidFill>
                  <a:srgbClr val="000000"/>
                </a:solidFill>
                <a:latin typeface="+mj-lt"/>
                <a:ea typeface="Times New Roman" panose="02020603050405020304" pitchFamily="18" charset="0"/>
                <a:cs typeface="Times New Roman" panose="02020603050405020304" pitchFamily="18" charset="0"/>
              </a:rPr>
              <a:t>creation</a:t>
            </a:r>
            <a:r>
              <a:rPr lang="en-US" sz="2400" dirty="0">
                <a:solidFill>
                  <a:srgbClr val="000000"/>
                </a:solidFill>
                <a:latin typeface="+mj-lt"/>
                <a:ea typeface="Times New Roman" panose="02020603050405020304" pitchFamily="18" charset="0"/>
                <a:cs typeface="Times New Roman" panose="02020603050405020304" pitchFamily="18" charset="0"/>
              </a:rPr>
              <a:t> of mankind, Gen. 3 the </a:t>
            </a:r>
            <a:r>
              <a:rPr lang="en-US" sz="2400" b="1" dirty="0">
                <a:solidFill>
                  <a:srgbClr val="000000"/>
                </a:solidFill>
                <a:latin typeface="+mj-lt"/>
                <a:ea typeface="Times New Roman" panose="02020603050405020304" pitchFamily="18" charset="0"/>
                <a:cs typeface="Times New Roman" panose="02020603050405020304" pitchFamily="18" charset="0"/>
              </a:rPr>
              <a:t>fall</a:t>
            </a:r>
            <a:r>
              <a:rPr lang="en-US" sz="2400" dirty="0">
                <a:solidFill>
                  <a:srgbClr val="000000"/>
                </a:solidFill>
                <a:latin typeface="+mj-lt"/>
                <a:ea typeface="Times New Roman" panose="02020603050405020304" pitchFamily="18" charset="0"/>
                <a:cs typeface="Times New Roman" panose="02020603050405020304" pitchFamily="18" charset="0"/>
              </a:rPr>
              <a:t> (Gen. 3:6,7) and</a:t>
            </a:r>
            <a:r>
              <a:rPr lang="en-US" sz="2400" b="1" dirty="0">
                <a:solidFill>
                  <a:srgbClr val="000000"/>
                </a:solidFill>
                <a:latin typeface="+mj-lt"/>
                <a:ea typeface="Times New Roman" panose="02020603050405020304" pitchFamily="18" charset="0"/>
                <a:cs typeface="Times New Roman" panose="02020603050405020304" pitchFamily="18" charset="0"/>
              </a:rPr>
              <a:t> banishment </a:t>
            </a:r>
            <a:r>
              <a:rPr lang="en-US" sz="2400" dirty="0">
                <a:solidFill>
                  <a:srgbClr val="000000"/>
                </a:solidFill>
                <a:latin typeface="+mj-lt"/>
                <a:ea typeface="Times New Roman" panose="02020603050405020304" pitchFamily="18" charset="0"/>
                <a:cs typeface="Times New Roman" panose="02020603050405020304" pitchFamily="18" charset="0"/>
              </a:rPr>
              <a:t>from Eden (Gen. 3:23,24).  Gen. 4 shows the </a:t>
            </a:r>
            <a:r>
              <a:rPr lang="en-US" sz="2400" b="1" dirty="0" smtClean="0">
                <a:solidFill>
                  <a:srgbClr val="000000"/>
                </a:solidFill>
                <a:latin typeface="+mj-lt"/>
                <a:ea typeface="Times New Roman" panose="02020603050405020304" pitchFamily="18" charset="0"/>
                <a:cs typeface="Times New Roman" panose="02020603050405020304" pitchFamily="18" charset="0"/>
              </a:rPr>
              <a:t>mercy</a:t>
            </a:r>
            <a:r>
              <a:rPr lang="en-US" sz="2400" dirty="0" smtClean="0">
                <a:solidFill>
                  <a:srgbClr val="000000"/>
                </a:solidFill>
                <a:latin typeface="+mj-lt"/>
                <a:ea typeface="Times New Roman" panose="02020603050405020304" pitchFamily="18" charset="0"/>
                <a:cs typeface="Times New Roman" panose="02020603050405020304" pitchFamily="18" charset="0"/>
              </a:rPr>
              <a:t> </a:t>
            </a:r>
            <a:r>
              <a:rPr lang="en-US" sz="2400" dirty="0">
                <a:solidFill>
                  <a:srgbClr val="000000"/>
                </a:solidFill>
                <a:latin typeface="+mj-lt"/>
                <a:ea typeface="Times New Roman" panose="02020603050405020304" pitchFamily="18" charset="0"/>
                <a:cs typeface="Times New Roman" panose="02020603050405020304" pitchFamily="18" charset="0"/>
              </a:rPr>
              <a:t>of God as He pointed man back to God –  one </a:t>
            </a:r>
            <a:r>
              <a:rPr lang="en-US" sz="2400" b="1" dirty="0" smtClean="0">
                <a:solidFill>
                  <a:srgbClr val="000000"/>
                </a:solidFill>
                <a:latin typeface="+mj-lt"/>
                <a:ea typeface="Times New Roman" panose="02020603050405020304" pitchFamily="18" charset="0"/>
                <a:cs typeface="Times New Roman" panose="02020603050405020304" pitchFamily="18" charset="0"/>
              </a:rPr>
              <a:t>accepted</a:t>
            </a:r>
            <a:r>
              <a:rPr lang="en-US" sz="2400" dirty="0" smtClean="0">
                <a:solidFill>
                  <a:srgbClr val="000000"/>
                </a:solidFill>
                <a:latin typeface="+mj-lt"/>
                <a:ea typeface="Times New Roman" panose="02020603050405020304" pitchFamily="18" charset="0"/>
                <a:cs typeface="Times New Roman" panose="02020603050405020304" pitchFamily="18" charset="0"/>
              </a:rPr>
              <a:t> </a:t>
            </a:r>
            <a:r>
              <a:rPr lang="en-US" sz="2400" dirty="0">
                <a:solidFill>
                  <a:srgbClr val="000000"/>
                </a:solidFill>
                <a:latin typeface="+mj-lt"/>
                <a:ea typeface="Times New Roman" panose="02020603050405020304" pitchFamily="18" charset="0"/>
                <a:cs typeface="Times New Roman" panose="02020603050405020304" pitchFamily="18" charset="0"/>
              </a:rPr>
              <a:t>(Gen. 4:4), one </a:t>
            </a:r>
            <a:r>
              <a:rPr lang="en-US" sz="2400" b="1" dirty="0" smtClean="0">
                <a:solidFill>
                  <a:srgbClr val="000000"/>
                </a:solidFill>
                <a:latin typeface="+mj-lt"/>
                <a:ea typeface="Times New Roman" panose="02020603050405020304" pitchFamily="18" charset="0"/>
                <a:cs typeface="Times New Roman" panose="02020603050405020304" pitchFamily="18" charset="0"/>
              </a:rPr>
              <a:t>rejected</a:t>
            </a:r>
            <a:r>
              <a:rPr lang="en-US" sz="2400" dirty="0" smtClean="0">
                <a:solidFill>
                  <a:srgbClr val="000000"/>
                </a:solidFill>
                <a:latin typeface="+mj-lt"/>
                <a:ea typeface="Times New Roman" panose="02020603050405020304" pitchFamily="18" charset="0"/>
                <a:cs typeface="Times New Roman" panose="02020603050405020304" pitchFamily="18" charset="0"/>
              </a:rPr>
              <a:t> (</a:t>
            </a:r>
            <a:r>
              <a:rPr lang="en-US" sz="2400" dirty="0">
                <a:solidFill>
                  <a:srgbClr val="000000"/>
                </a:solidFill>
                <a:latin typeface="+mj-lt"/>
                <a:ea typeface="Times New Roman" panose="02020603050405020304" pitchFamily="18" charset="0"/>
                <a:cs typeface="Times New Roman" panose="02020603050405020304" pitchFamily="18" charset="0"/>
              </a:rPr>
              <a:t>Gen. 4:5).  </a:t>
            </a:r>
            <a:r>
              <a:rPr lang="en-US" sz="2400" b="1" dirty="0">
                <a:solidFill>
                  <a:srgbClr val="000000"/>
                </a:solidFill>
                <a:latin typeface="+mj-lt"/>
                <a:ea typeface="Times New Roman" panose="02020603050405020304" pitchFamily="18" charset="0"/>
                <a:cs typeface="Times New Roman" panose="02020603050405020304" pitchFamily="18" charset="0"/>
              </a:rPr>
              <a:t>Abel’s</a:t>
            </a:r>
            <a:r>
              <a:rPr lang="en-US" sz="2400" dirty="0">
                <a:solidFill>
                  <a:srgbClr val="000000"/>
                </a:solidFill>
                <a:latin typeface="+mj-lt"/>
                <a:ea typeface="Times New Roman" panose="02020603050405020304" pitchFamily="18" charset="0"/>
                <a:cs typeface="Times New Roman" panose="02020603050405020304" pitchFamily="18" charset="0"/>
              </a:rPr>
              <a:t> was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eaLnBrk="0" fontAlgn="base" hangingPunct="0">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God’s </a:t>
            </a:r>
            <a:r>
              <a:rPr lang="en-US" sz="2400" dirty="0">
                <a:solidFill>
                  <a:srgbClr val="000000"/>
                </a:solidFill>
                <a:latin typeface="+mj-lt"/>
                <a:ea typeface="Times New Roman" panose="02020603050405020304" pitchFamily="18" charset="0"/>
                <a:cs typeface="Times New Roman" panose="02020603050405020304" pitchFamily="18" charset="0"/>
              </a:rPr>
              <a:t>way, </a:t>
            </a:r>
            <a:r>
              <a:rPr lang="en-US" sz="2400" b="1" dirty="0">
                <a:solidFill>
                  <a:srgbClr val="000000"/>
                </a:solidFill>
                <a:latin typeface="+mj-lt"/>
                <a:ea typeface="Times New Roman" panose="02020603050405020304" pitchFamily="18" charset="0"/>
                <a:cs typeface="Times New Roman" panose="02020603050405020304" pitchFamily="18" charset="0"/>
              </a:rPr>
              <a:t>Cain’s</a:t>
            </a:r>
            <a:r>
              <a:rPr lang="en-US" sz="2400" dirty="0">
                <a:solidFill>
                  <a:srgbClr val="000000"/>
                </a:solidFill>
                <a:latin typeface="+mj-lt"/>
                <a:ea typeface="Times New Roman" panose="02020603050405020304" pitchFamily="18" charset="0"/>
                <a:cs typeface="Times New Roman" panose="02020603050405020304" pitchFamily="18" charset="0"/>
              </a:rPr>
              <a:t> man’s way.  Prior to the flood the </a:t>
            </a:r>
            <a:r>
              <a:rPr lang="en-US" sz="2400" dirty="0" smtClean="0">
                <a:solidFill>
                  <a:srgbClr val="000000"/>
                </a:solidFill>
                <a:latin typeface="+mj-lt"/>
                <a:ea typeface="Times New Roman" panose="02020603050405020304" pitchFamily="18" charset="0"/>
                <a:cs typeface="Times New Roman" panose="02020603050405020304" pitchFamily="18" charset="0"/>
              </a:rPr>
              <a:t>overwhelming </a:t>
            </a:r>
            <a:r>
              <a:rPr lang="en-US" sz="2400" dirty="0">
                <a:solidFill>
                  <a:srgbClr val="000000"/>
                </a:solidFill>
                <a:latin typeface="+mj-lt"/>
                <a:ea typeface="Times New Roman" panose="02020603050405020304" pitchFamily="18" charset="0"/>
                <a:cs typeface="Times New Roman" panose="02020603050405020304" pitchFamily="18" charset="0"/>
              </a:rPr>
              <a:t>majority elected to follow Cain’s way, few God’s way.  After the flood and the tower of Babel, that rebellion continued.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eaLnBrk="0" fontAlgn="base" hangingPunct="0">
              <a:lnSpc>
                <a:spcPct val="107000"/>
              </a:lnSpc>
            </a:pPr>
            <a:endParaRPr lang="en-US" sz="800" dirty="0" smtClean="0">
              <a:solidFill>
                <a:srgbClr val="000000"/>
              </a:solidFill>
              <a:latin typeface="+mj-lt"/>
              <a:ea typeface="Times New Roman" panose="02020603050405020304" pitchFamily="18" charset="0"/>
              <a:cs typeface="Times New Roman" panose="02020603050405020304" pitchFamily="18" charset="0"/>
            </a:endParaRPr>
          </a:p>
          <a:p>
            <a:pPr eaLnBrk="0" fontAlgn="base" hangingPunct="0">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In </a:t>
            </a:r>
            <a:r>
              <a:rPr lang="en-US" sz="2400" dirty="0">
                <a:solidFill>
                  <a:srgbClr val="000000"/>
                </a:solidFill>
                <a:latin typeface="+mj-lt"/>
                <a:ea typeface="Times New Roman" panose="02020603050405020304" pitchFamily="18" charset="0"/>
                <a:cs typeface="Times New Roman" panose="02020603050405020304" pitchFamily="18" charset="0"/>
              </a:rPr>
              <a:t>the book of Job we pick up the same </a:t>
            </a:r>
            <a:r>
              <a:rPr lang="en-US" sz="2400" dirty="0" smtClean="0">
                <a:solidFill>
                  <a:srgbClr val="000000"/>
                </a:solidFill>
                <a:latin typeface="+mj-lt"/>
                <a:ea typeface="Times New Roman" panose="02020603050405020304" pitchFamily="18" charset="0"/>
                <a:cs typeface="Times New Roman" panose="02020603050405020304" pitchFamily="18" charset="0"/>
              </a:rPr>
              <a:t>theme</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smtClean="0">
                <a:solidFill>
                  <a:srgbClr val="000000"/>
                </a:solidFill>
                <a:latin typeface="+mj-lt"/>
                <a:ea typeface="Times New Roman" panose="02020603050405020304" pitchFamily="18" charset="0"/>
                <a:cs typeface="Times New Roman" panose="02020603050405020304" pitchFamily="18" charset="0"/>
              </a:rPr>
              <a:t>– a righteous man living in an evil world. </a:t>
            </a:r>
          </a:p>
          <a:p>
            <a:pPr eaLnBrk="0" fontAlgn="base" hangingPunct="0"/>
            <a:endParaRPr lang="en-US" sz="800" dirty="0">
              <a:latin typeface="+mj-lt"/>
            </a:endParaRPr>
          </a:p>
          <a:p>
            <a:pPr eaLnBrk="0" fontAlgn="base" hangingPunct="0"/>
            <a:r>
              <a:rPr lang="en-US" sz="2400" dirty="0" smtClean="0">
                <a:latin typeface="+mj-lt"/>
              </a:rPr>
              <a:t>Job </a:t>
            </a:r>
            <a:r>
              <a:rPr lang="en-US" sz="2400" dirty="0">
                <a:latin typeface="+mj-lt"/>
              </a:rPr>
              <a:t>had a large family (1:2), considered to be a divine blessing (Ruth 4:15; 1Sam</a:t>
            </a:r>
            <a:r>
              <a:rPr lang="en-US" sz="2400" dirty="0" smtClean="0">
                <a:latin typeface="+mj-lt"/>
              </a:rPr>
              <a:t>. 2:5).  Job </a:t>
            </a:r>
          </a:p>
          <a:p>
            <a:pPr eaLnBrk="0" fontAlgn="base" hangingPunct="0"/>
            <a:r>
              <a:rPr lang="en-US" sz="2400" dirty="0" smtClean="0">
                <a:latin typeface="+mj-lt"/>
              </a:rPr>
              <a:t>was </a:t>
            </a:r>
            <a:r>
              <a:rPr lang="en-US" sz="2400" dirty="0">
                <a:latin typeface="+mj-lt"/>
              </a:rPr>
              <a:t>the greatest of all men in the east and incredibly wealthy </a:t>
            </a:r>
            <a:r>
              <a:rPr lang="en-US" sz="2400" dirty="0" smtClean="0">
                <a:latin typeface="+mj-lt"/>
              </a:rPr>
              <a:t>(1:3).  Job </a:t>
            </a:r>
            <a:r>
              <a:rPr lang="en-US" sz="2400" dirty="0">
                <a:latin typeface="+mj-lt"/>
              </a:rPr>
              <a:t>was the most influential  and respected person in that area.  Job offered </a:t>
            </a:r>
            <a:r>
              <a:rPr lang="en-US" sz="2400" b="1" dirty="0" smtClean="0">
                <a:latin typeface="+mj-lt"/>
              </a:rPr>
              <a:t>burnt offerings </a:t>
            </a:r>
            <a:r>
              <a:rPr lang="en-US" sz="2400" dirty="0" smtClean="0">
                <a:latin typeface="+mj-lt"/>
              </a:rPr>
              <a:t>(</a:t>
            </a:r>
            <a:r>
              <a:rPr lang="en-US" sz="2400" dirty="0">
                <a:latin typeface="+mj-lt"/>
              </a:rPr>
              <a:t>1:4,5) for his rebellious children. </a:t>
            </a:r>
            <a:endParaRPr lang="en-US" sz="2400" dirty="0" smtClean="0">
              <a:latin typeface="+mj-lt"/>
            </a:endParaRPr>
          </a:p>
          <a:p>
            <a:pPr eaLnBrk="0" fontAlgn="base" hangingPunct="0"/>
            <a:r>
              <a:rPr lang="en-US" sz="2400" dirty="0">
                <a:latin typeface="+mj-lt"/>
              </a:rPr>
              <a:t> </a:t>
            </a:r>
            <a:r>
              <a:rPr lang="en-US" sz="2400" dirty="0" smtClean="0">
                <a:latin typeface="+mj-lt"/>
              </a:rPr>
              <a:t>    He </a:t>
            </a:r>
            <a:r>
              <a:rPr lang="en-US" sz="2400" dirty="0">
                <a:latin typeface="+mj-lt"/>
              </a:rPr>
              <a:t>was a beckon of light in an otherwise dark world with his endurance and perseverance through suffering</a:t>
            </a:r>
            <a:r>
              <a:rPr lang="en-US" sz="2400" b="1" dirty="0">
                <a:latin typeface="+mj-lt"/>
              </a:rPr>
              <a:t> </a:t>
            </a:r>
            <a:r>
              <a:rPr lang="en-US" sz="2400" dirty="0">
                <a:latin typeface="+mj-lt"/>
              </a:rPr>
              <a:t>(Jas. </a:t>
            </a:r>
            <a:r>
              <a:rPr lang="en-US" sz="2400" dirty="0" smtClean="0">
                <a:latin typeface="+mj-lt"/>
              </a:rPr>
              <a:t>5:11).  </a:t>
            </a:r>
            <a:r>
              <a:rPr lang="en-US" sz="2400" dirty="0">
                <a:latin typeface="+mj-lt"/>
              </a:rPr>
              <a:t>T</a:t>
            </a:r>
            <a:r>
              <a:rPr lang="en-US" sz="2400" dirty="0" smtClean="0">
                <a:latin typeface="+mj-lt"/>
              </a:rPr>
              <a:t>he </a:t>
            </a:r>
            <a:r>
              <a:rPr lang="en-US" sz="2400" dirty="0">
                <a:latin typeface="+mj-lt"/>
              </a:rPr>
              <a:t>reader also should not be ignorant of God’s importance, or His intended end – that </a:t>
            </a:r>
            <a:r>
              <a:rPr lang="en-US" sz="2400" b="1" u="sng" dirty="0">
                <a:latin typeface="+mj-lt"/>
              </a:rPr>
              <a:t>His mercy &amp; compassion toward mankind is the ultimate lesson taught</a:t>
            </a:r>
            <a:r>
              <a:rPr lang="en-US" sz="2400" b="1" dirty="0">
                <a:latin typeface="+mj-lt"/>
              </a:rPr>
              <a:t>. </a:t>
            </a:r>
            <a:endParaRPr lang="en-US" sz="24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9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animEffect transition="in" filter="fade">
                                      <p:cBhvr>
                                        <p:cTn id="20" dur="500"/>
                                        <p:tgtEl>
                                          <p:spTgt spid="2">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Effect transition="in" filter="fade">
                                      <p:cBhvr>
                                        <p:cTn id="23" dur="500"/>
                                        <p:tgtEl>
                                          <p:spTgt spid="2">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1" end="11"/>
                                            </p:txEl>
                                          </p:spTgt>
                                        </p:tgtEl>
                                        <p:attrNameLst>
                                          <p:attrName>style.visibility</p:attrName>
                                        </p:attrNameLst>
                                      </p:cBhvr>
                                      <p:to>
                                        <p:strVal val="visible"/>
                                      </p:to>
                                    </p:set>
                                    <p:animEffect transition="in" filter="fade">
                                      <p:cBhvr>
                                        <p:cTn id="2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73172"/>
            <a:ext cx="11925300" cy="6546792"/>
          </a:xfrm>
          <a:prstGeom prst="rect">
            <a:avLst/>
          </a:prstGeom>
        </p:spPr>
        <p:txBody>
          <a:bodyPr wrap="square">
            <a:spAutoFit/>
          </a:bodyPr>
          <a:lstStyle/>
          <a:p>
            <a:pPr>
              <a:lnSpc>
                <a:spcPct val="107000"/>
              </a:lnSpc>
            </a:pPr>
            <a:r>
              <a:rPr lang="en-US" sz="2400" dirty="0">
                <a:solidFill>
                  <a:srgbClr val="000000"/>
                </a:solidFill>
                <a:latin typeface="+mj-lt"/>
                <a:ea typeface="Times New Roman" panose="02020603050405020304" pitchFamily="18" charset="0"/>
                <a:cs typeface="Times New Roman" panose="02020603050405020304" pitchFamily="18" charset="0"/>
              </a:rPr>
              <a:t> One day angels (38:7) come to appear before God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a:t>
            </a:r>
            <a:r>
              <a:rPr lang="en-US" sz="2400" dirty="0">
                <a:solidFill>
                  <a:srgbClr val="000000"/>
                </a:solidFill>
                <a:latin typeface="+mj-lt"/>
                <a:ea typeface="Times New Roman" panose="02020603050405020304" pitchFamily="18" charset="0"/>
                <a:cs typeface="Times New Roman" panose="02020603050405020304" pitchFamily="18" charset="0"/>
              </a:rPr>
              <a:t>1:6) and Satan (lit., </a:t>
            </a:r>
            <a:r>
              <a:rPr lang="en-US" sz="2400" i="1" dirty="0">
                <a:solidFill>
                  <a:srgbClr val="000000"/>
                </a:solidFill>
                <a:latin typeface="+mj-lt"/>
                <a:ea typeface="Times New Roman" panose="02020603050405020304" pitchFamily="18" charset="0"/>
                <a:cs typeface="Times New Roman" panose="02020603050405020304" pitchFamily="18" charset="0"/>
              </a:rPr>
              <a:t>the accuser</a:t>
            </a:r>
            <a:r>
              <a:rPr lang="en-US" sz="2400" dirty="0">
                <a:solidFill>
                  <a:srgbClr val="000000"/>
                </a:solidFill>
                <a:latin typeface="+mj-lt"/>
                <a:ea typeface="Times New Roman" panose="02020603050405020304" pitchFamily="18" charset="0"/>
                <a:cs typeface="Times New Roman" panose="02020603050405020304" pitchFamily="18" charset="0"/>
              </a:rPr>
              <a:t>) came along.  We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see </a:t>
            </a:r>
            <a:r>
              <a:rPr lang="en-US" sz="2400" dirty="0">
                <a:solidFill>
                  <a:srgbClr val="000000"/>
                </a:solidFill>
                <a:latin typeface="+mj-lt"/>
                <a:ea typeface="Times New Roman" panose="02020603050405020304" pitchFamily="18" charset="0"/>
                <a:cs typeface="Times New Roman" panose="02020603050405020304" pitchFamily="18" charset="0"/>
              </a:rPr>
              <a:t>that Satan had access to </a:t>
            </a:r>
            <a:r>
              <a:rPr lang="en-US" sz="2400" dirty="0" smtClean="0">
                <a:solidFill>
                  <a:srgbClr val="000000"/>
                </a:solidFill>
                <a:latin typeface="+mj-lt"/>
                <a:ea typeface="Times New Roman" panose="02020603050405020304" pitchFamily="18" charset="0"/>
                <a:cs typeface="Times New Roman" panose="02020603050405020304" pitchFamily="18" charset="0"/>
              </a:rPr>
              <a:t>heaven.  God </a:t>
            </a:r>
            <a:r>
              <a:rPr lang="en-US" sz="2400" dirty="0">
                <a:solidFill>
                  <a:srgbClr val="000000"/>
                </a:solidFill>
                <a:latin typeface="+mj-lt"/>
                <a:ea typeface="Times New Roman" panose="02020603050405020304" pitchFamily="18" charset="0"/>
                <a:cs typeface="Times New Roman" panose="02020603050405020304" pitchFamily="18" charset="0"/>
              </a:rPr>
              <a:t>speaks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to </a:t>
            </a:r>
            <a:r>
              <a:rPr lang="en-US" sz="2400" dirty="0">
                <a:solidFill>
                  <a:srgbClr val="000000"/>
                </a:solidFill>
                <a:latin typeface="+mj-lt"/>
                <a:ea typeface="Times New Roman" panose="02020603050405020304" pitchFamily="18" charset="0"/>
                <a:cs typeface="Times New Roman" panose="02020603050405020304" pitchFamily="18" charset="0"/>
              </a:rPr>
              <a:t>Satan (1:7,8),  Satan answers (</a:t>
            </a:r>
            <a:r>
              <a:rPr lang="en-US" sz="2400" dirty="0" smtClean="0">
                <a:solidFill>
                  <a:srgbClr val="000000"/>
                </a:solidFill>
                <a:latin typeface="+mj-lt"/>
                <a:ea typeface="Times New Roman" panose="02020603050405020304" pitchFamily="18" charset="0"/>
                <a:cs typeface="Times New Roman" panose="02020603050405020304" pitchFamily="18" charset="0"/>
              </a:rPr>
              <a:t>1:9). </a:t>
            </a:r>
            <a:endParaRPr lang="en-US" sz="2400" dirty="0">
              <a:latin typeface="+mj-lt"/>
              <a:ea typeface="Calibri" panose="020F0502020204030204" pitchFamily="34" charset="0"/>
              <a:cs typeface="Times New Roman" panose="02020603050405020304" pitchFamily="18" charset="0"/>
            </a:endParaRPr>
          </a:p>
          <a:p>
            <a:pPr>
              <a:lnSpc>
                <a:spcPct val="107000"/>
              </a:lnSpc>
            </a:pPr>
            <a:r>
              <a:rPr lang="en-US" sz="2400" dirty="0">
                <a:solidFill>
                  <a:srgbClr val="000000"/>
                </a:solidFill>
                <a:latin typeface="+mj-lt"/>
                <a:ea typeface="Times New Roman" panose="02020603050405020304" pitchFamily="18" charset="0"/>
                <a:cs typeface="Times New Roman" panose="02020603050405020304" pitchFamily="18" charset="0"/>
              </a:rPr>
              <a:t>     God points out the virtue of Job but Satan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answered </a:t>
            </a:r>
            <a:r>
              <a:rPr lang="en-US" sz="2400" dirty="0">
                <a:solidFill>
                  <a:srgbClr val="000000"/>
                </a:solidFill>
                <a:latin typeface="+mj-lt"/>
                <a:ea typeface="Times New Roman" panose="02020603050405020304" pitchFamily="18" charset="0"/>
                <a:cs typeface="Times New Roman" panose="02020603050405020304" pitchFamily="18" charset="0"/>
              </a:rPr>
              <a:t>God, pointing an accusing finger toward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Job </a:t>
            </a:r>
            <a:r>
              <a:rPr lang="en-US" sz="2400" dirty="0">
                <a:solidFill>
                  <a:srgbClr val="000000"/>
                </a:solidFill>
                <a:latin typeface="+mj-lt"/>
                <a:ea typeface="Times New Roman" panose="02020603050405020304" pitchFamily="18" charset="0"/>
                <a:cs typeface="Times New Roman" panose="02020603050405020304" pitchFamily="18" charset="0"/>
              </a:rPr>
              <a:t>(1:9).  Satan doesn’t refute the fact that Job is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a </a:t>
            </a:r>
            <a:r>
              <a:rPr lang="en-US" sz="2400" dirty="0">
                <a:solidFill>
                  <a:srgbClr val="000000"/>
                </a:solidFill>
                <a:latin typeface="+mj-lt"/>
                <a:ea typeface="Times New Roman" panose="02020603050405020304" pitchFamily="18" charset="0"/>
                <a:cs typeface="Times New Roman" panose="02020603050405020304" pitchFamily="18" charset="0"/>
              </a:rPr>
              <a:t>righteous man, but implies that Job is following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God </a:t>
            </a:r>
            <a:r>
              <a:rPr lang="en-US" sz="2400" dirty="0">
                <a:solidFill>
                  <a:srgbClr val="000000"/>
                </a:solidFill>
                <a:latin typeface="+mj-lt"/>
                <a:ea typeface="Times New Roman" panose="02020603050405020304" pitchFamily="18" charset="0"/>
                <a:cs typeface="Times New Roman" panose="02020603050405020304" pitchFamily="18" charset="0"/>
              </a:rPr>
              <a:t>not because of pure motives (he really loves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Him</a:t>
            </a:r>
            <a:r>
              <a:rPr lang="en-US" sz="2400" dirty="0">
                <a:solidFill>
                  <a:srgbClr val="000000"/>
                </a:solidFill>
                <a:latin typeface="+mj-lt"/>
                <a:ea typeface="Times New Roman" panose="02020603050405020304" pitchFamily="18" charset="0"/>
                <a:cs typeface="Times New Roman" panose="02020603050405020304" pitchFamily="18" charset="0"/>
              </a:rPr>
              <a:t>), but rather only for </a:t>
            </a:r>
            <a:r>
              <a:rPr lang="en-US" sz="2400" u="sng" dirty="0">
                <a:solidFill>
                  <a:srgbClr val="000000"/>
                </a:solidFill>
                <a:latin typeface="+mj-lt"/>
                <a:ea typeface="Times New Roman" panose="02020603050405020304" pitchFamily="18" charset="0"/>
                <a:cs typeface="Times New Roman" panose="02020603050405020304" pitchFamily="18" charset="0"/>
              </a:rPr>
              <a:t>what he receives from </a:t>
            </a:r>
            <a:endParaRPr lang="en-US" sz="2400" u="sng" dirty="0" smtClean="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r>
              <a:rPr lang="en-US" sz="2400" u="sng" dirty="0" smtClean="0">
                <a:solidFill>
                  <a:srgbClr val="000000"/>
                </a:solidFill>
                <a:latin typeface="+mj-lt"/>
                <a:ea typeface="Times New Roman" panose="02020603050405020304" pitchFamily="18" charset="0"/>
                <a:cs typeface="Times New Roman" panose="02020603050405020304" pitchFamily="18" charset="0"/>
              </a:rPr>
              <a:t>God</a:t>
            </a:r>
            <a:r>
              <a:rPr lang="en-US" sz="2400" dirty="0" smtClean="0">
                <a:solidFill>
                  <a:srgbClr val="000000"/>
                </a:solidFill>
                <a:latin typeface="+mj-lt"/>
                <a:ea typeface="Times New Roman" panose="02020603050405020304" pitchFamily="18" charset="0"/>
                <a:cs typeface="Times New Roman" panose="02020603050405020304" pitchFamily="18" charset="0"/>
              </a:rPr>
              <a:t> (1:10</a:t>
            </a:r>
            <a:r>
              <a:rPr lang="en-US" sz="2400" dirty="0">
                <a:solidFill>
                  <a:srgbClr val="000000"/>
                </a:solidFill>
                <a:latin typeface="+mj-lt"/>
                <a:ea typeface="Times New Roman" panose="02020603050405020304" pitchFamily="18" charset="0"/>
                <a:cs typeface="Times New Roman" panose="02020603050405020304" pitchFamily="18" charset="0"/>
              </a:rPr>
              <a:t>).</a:t>
            </a:r>
            <a:r>
              <a:rPr lang="en-US" sz="2400" dirty="0">
                <a:latin typeface="+mj-lt"/>
                <a:ea typeface="Times New Roman" panose="02020603050405020304" pitchFamily="18" charset="0"/>
                <a:cs typeface="Times New Roman" panose="02020603050405020304" pitchFamily="18" charset="0"/>
              </a:rPr>
              <a:t> </a:t>
            </a:r>
            <a:r>
              <a:rPr lang="en-US" sz="2400" dirty="0" smtClean="0">
                <a:latin typeface="+mj-lt"/>
                <a:ea typeface="Times New Roman" panose="02020603050405020304" pitchFamily="18" charset="0"/>
                <a:cs typeface="Times New Roman" panose="02020603050405020304" pitchFamily="18" charset="0"/>
              </a:rPr>
              <a:t> </a:t>
            </a:r>
            <a:r>
              <a:rPr lang="en-US" sz="2400" dirty="0" smtClean="0">
                <a:solidFill>
                  <a:srgbClr val="000000"/>
                </a:solidFill>
                <a:latin typeface="+mj-lt"/>
                <a:ea typeface="Times New Roman" panose="02020603050405020304" pitchFamily="18" charset="0"/>
                <a:cs typeface="Times New Roman" panose="02020603050405020304" pitchFamily="18" charset="0"/>
              </a:rPr>
              <a:t>Satan </a:t>
            </a:r>
            <a:r>
              <a:rPr lang="en-US" sz="2400" dirty="0">
                <a:solidFill>
                  <a:srgbClr val="000000"/>
                </a:solidFill>
                <a:latin typeface="+mj-lt"/>
                <a:ea typeface="Times New Roman" panose="02020603050405020304" pitchFamily="18" charset="0"/>
                <a:cs typeface="Times New Roman" panose="02020603050405020304" pitchFamily="18" charset="0"/>
              </a:rPr>
              <a:t>contends that God has </a:t>
            </a:r>
            <a:r>
              <a:rPr lang="en-US" sz="2400" dirty="0" smtClean="0">
                <a:solidFill>
                  <a:srgbClr val="000000"/>
                </a:solidFill>
                <a:latin typeface="+mj-lt"/>
                <a:ea typeface="Times New Roman" panose="02020603050405020304" pitchFamily="18" charset="0"/>
                <a:cs typeface="Times New Roman" panose="02020603050405020304" pitchFamily="18" charset="0"/>
              </a:rPr>
              <a:t>insulated </a:t>
            </a:r>
          </a:p>
          <a:p>
            <a:pPr>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Job </a:t>
            </a:r>
            <a:r>
              <a:rPr lang="en-US" sz="2400" dirty="0">
                <a:solidFill>
                  <a:srgbClr val="000000"/>
                </a:solidFill>
                <a:latin typeface="+mj-lt"/>
                <a:ea typeface="Times New Roman" panose="02020603050405020304" pitchFamily="18" charset="0"/>
                <a:cs typeface="Times New Roman" panose="02020603050405020304" pitchFamily="18" charset="0"/>
              </a:rPr>
              <a:t>from anything but </a:t>
            </a:r>
            <a:r>
              <a:rPr lang="en-US" sz="2400" dirty="0" smtClean="0">
                <a:solidFill>
                  <a:srgbClr val="000000"/>
                </a:solidFill>
                <a:latin typeface="+mj-lt"/>
                <a:ea typeface="Times New Roman" panose="02020603050405020304" pitchFamily="18" charset="0"/>
                <a:cs typeface="Times New Roman" panose="02020603050405020304" pitchFamily="18" charset="0"/>
              </a:rPr>
              <a:t>good, that </a:t>
            </a:r>
            <a:r>
              <a:rPr lang="en-US" sz="2400" dirty="0">
                <a:solidFill>
                  <a:srgbClr val="000000"/>
                </a:solidFill>
                <a:latin typeface="+mj-lt"/>
                <a:ea typeface="Times New Roman" panose="02020603050405020304" pitchFamily="18" charset="0"/>
                <a:cs typeface="Times New Roman" panose="02020603050405020304" pitchFamily="18" charset="0"/>
              </a:rPr>
              <a:t>as long as Job continues to do good, he will be further blessed.  Satan’s accusation is that Job’s faith is really based on a self-serving, less than holy intent.  A sub-theme of Job is the inner motive of the believer.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endParaRPr lang="en-US" sz="800" dirty="0">
              <a:solidFill>
                <a:srgbClr val="000000"/>
              </a:solidFill>
              <a:latin typeface="+mj-lt"/>
              <a:ea typeface="Times New Roman" panose="02020603050405020304" pitchFamily="18" charset="0"/>
              <a:cs typeface="Times New Roman" panose="02020603050405020304" pitchFamily="18" charset="0"/>
            </a:endParaRPr>
          </a:p>
          <a:p>
            <a:pPr>
              <a:lnSpc>
                <a:spcPct val="107000"/>
              </a:lnSpc>
            </a:pPr>
            <a:r>
              <a:rPr lang="en-US" sz="2400" dirty="0" smtClean="0">
                <a:solidFill>
                  <a:srgbClr val="000000"/>
                </a:solidFill>
                <a:latin typeface="+mj-lt"/>
                <a:ea typeface="Times New Roman" panose="02020603050405020304" pitchFamily="18" charset="0"/>
                <a:cs typeface="Times New Roman" panose="02020603050405020304" pitchFamily="18" charset="0"/>
              </a:rPr>
              <a:t>Why </a:t>
            </a:r>
            <a:r>
              <a:rPr lang="en-US" sz="2400" dirty="0">
                <a:solidFill>
                  <a:srgbClr val="000000"/>
                </a:solidFill>
                <a:latin typeface="+mj-lt"/>
                <a:ea typeface="Times New Roman" panose="02020603050405020304" pitchFamily="18" charset="0"/>
                <a:cs typeface="Times New Roman" panose="02020603050405020304" pitchFamily="18" charset="0"/>
              </a:rPr>
              <a:t>do we become believers?  Is it simply a means to an end? Is it only to get to heaven, or to escape hell?  Or, is it because we really love God and want to live our life for Him?</a:t>
            </a:r>
            <a:endParaRPr lang="en-US" sz="2400" dirty="0">
              <a:latin typeface="+mj-lt"/>
            </a:endParaRPr>
          </a:p>
        </p:txBody>
      </p:sp>
      <p:pic>
        <p:nvPicPr>
          <p:cNvPr id="3" name="Picture 2" descr="Prayer in Temptation i | Pam's Perambul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892" y="-1"/>
            <a:ext cx="5684108" cy="4352925"/>
          </a:xfrm>
          <a:prstGeom prst="rect">
            <a:avLst/>
          </a:prstGeom>
        </p:spPr>
      </p:pic>
    </p:spTree>
    <p:extLst>
      <p:ext uri="{BB962C8B-B14F-4D97-AF65-F5344CB8AC3E}">
        <p14:creationId xmlns:p14="http://schemas.microsoft.com/office/powerpoint/2010/main" val="23252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500"/>
                                        <p:tgtEl>
                                          <p:spTgt spid="2">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1" end="11"/>
                                            </p:txEl>
                                          </p:spTgt>
                                        </p:tgtEl>
                                        <p:attrNameLst>
                                          <p:attrName>style.visibility</p:attrName>
                                        </p:attrNameLst>
                                      </p:cBhvr>
                                      <p:to>
                                        <p:strVal val="visible"/>
                                      </p:to>
                                    </p:set>
                                    <p:animEffect transition="in" filter="fade">
                                      <p:cBhvr>
                                        <p:cTn id="28" dur="500"/>
                                        <p:tgtEl>
                                          <p:spTgt spid="2">
                                            <p:txEl>
                                              <p:pRg st="11" end="1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animEffect transition="in" filter="fade">
                                      <p:cBhvr>
                                        <p:cTn id="33"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83" y="-75414"/>
            <a:ext cx="7453460" cy="6494085"/>
          </a:xfrm>
          <a:prstGeom prst="rect">
            <a:avLst/>
          </a:prstGeom>
        </p:spPr>
        <p:txBody>
          <a:bodyPr wrap="square">
            <a:spAutoFit/>
          </a:bodyPr>
          <a:lstStyle/>
          <a:p>
            <a:r>
              <a:rPr lang="en-US" sz="2400" b="1" dirty="0" smtClean="0">
                <a:latin typeface="+mj-lt"/>
              </a:rPr>
              <a:t>Adam &amp; Eve</a:t>
            </a:r>
          </a:p>
          <a:p>
            <a:r>
              <a:rPr lang="en-US" sz="2400" dirty="0" smtClean="0">
                <a:latin typeface="+mj-lt"/>
              </a:rPr>
              <a:t>Though they were banished from paradise, they still had a very long life to live [930 yr. (Gen. 5:5)] and the first thing God did was to give them children to propagate the earth –</a:t>
            </a:r>
          </a:p>
          <a:p>
            <a:endParaRPr lang="en-US" sz="800" dirty="0" smtClean="0">
              <a:latin typeface="+mj-lt"/>
            </a:endParaRPr>
          </a:p>
          <a:p>
            <a:r>
              <a:rPr lang="en-US" sz="2400" dirty="0" smtClean="0">
                <a:latin typeface="+mj-lt"/>
              </a:rPr>
              <a:t>“And Adam knew Eve his wife; and she conceived, and bare Cain, and said, </a:t>
            </a:r>
            <a:r>
              <a:rPr lang="en-US" sz="2400" b="1" dirty="0" smtClean="0">
                <a:latin typeface="+mj-lt"/>
              </a:rPr>
              <a:t>I have gotten a man from the LORD</a:t>
            </a:r>
            <a:r>
              <a:rPr lang="en-US" sz="2400" dirty="0" smtClean="0">
                <a:latin typeface="+mj-lt"/>
              </a:rPr>
              <a:t>” </a:t>
            </a:r>
          </a:p>
          <a:p>
            <a:r>
              <a:rPr lang="en-US" sz="2400" dirty="0" smtClean="0">
                <a:latin typeface="+mj-lt"/>
              </a:rPr>
              <a:t>(Gen. 4:1).</a:t>
            </a:r>
          </a:p>
          <a:p>
            <a:r>
              <a:rPr lang="en-US" sz="2400" dirty="0" smtClean="0">
                <a:latin typeface="+mj-lt"/>
              </a:rPr>
              <a:t>Eve believed her firstborn was the promised Redeemer (Gen. 3:15), but she was wrong.</a:t>
            </a:r>
          </a:p>
          <a:p>
            <a:endParaRPr lang="en-US" sz="800" dirty="0" smtClean="0">
              <a:latin typeface="+mj-lt"/>
            </a:endParaRPr>
          </a:p>
          <a:p>
            <a:r>
              <a:rPr lang="en-US" sz="2400" dirty="0" smtClean="0">
                <a:latin typeface="+mj-lt"/>
              </a:rPr>
              <a:t>Adam &amp; Eve had another son, Abel –</a:t>
            </a:r>
          </a:p>
          <a:p>
            <a:endParaRPr lang="en-US" sz="800" dirty="0" smtClean="0">
              <a:latin typeface="+mj-lt"/>
            </a:endParaRPr>
          </a:p>
          <a:p>
            <a:r>
              <a:rPr lang="en-US" sz="2400" dirty="0" smtClean="0">
                <a:latin typeface="+mj-lt"/>
              </a:rPr>
              <a:t>“… Abel was a </a:t>
            </a:r>
            <a:r>
              <a:rPr lang="en-US" sz="2400" b="1" dirty="0" smtClean="0">
                <a:latin typeface="+mj-lt"/>
              </a:rPr>
              <a:t>keeper of the sheep</a:t>
            </a:r>
            <a:r>
              <a:rPr lang="en-US" sz="2400" dirty="0" smtClean="0">
                <a:latin typeface="+mj-lt"/>
              </a:rPr>
              <a:t>, but Cain was a </a:t>
            </a:r>
            <a:r>
              <a:rPr lang="en-US" sz="2400" b="1" dirty="0" smtClean="0">
                <a:latin typeface="+mj-lt"/>
              </a:rPr>
              <a:t>tiller of the ground</a:t>
            </a:r>
            <a:r>
              <a:rPr lang="en-US" sz="2400" dirty="0" smtClean="0">
                <a:latin typeface="+mj-lt"/>
              </a:rPr>
              <a:t>” (Gen. 4:2).</a:t>
            </a:r>
          </a:p>
          <a:p>
            <a:endParaRPr lang="en-US" sz="800" dirty="0" smtClean="0">
              <a:latin typeface="+mj-lt"/>
            </a:endParaRPr>
          </a:p>
          <a:p>
            <a:r>
              <a:rPr lang="en-US" sz="2400" dirty="0" smtClean="0">
                <a:latin typeface="+mj-lt"/>
              </a:rPr>
              <a:t>What have we learned of the ground? </a:t>
            </a:r>
          </a:p>
          <a:p>
            <a:r>
              <a:rPr lang="en-US" sz="2400" dirty="0" smtClean="0">
                <a:latin typeface="+mj-lt"/>
              </a:rPr>
              <a:t>“… cursed is the </a:t>
            </a:r>
            <a:r>
              <a:rPr lang="en-US" sz="2400" b="1" dirty="0" smtClean="0">
                <a:latin typeface="+mj-lt"/>
              </a:rPr>
              <a:t>ground</a:t>
            </a:r>
            <a:r>
              <a:rPr lang="en-US" sz="2400" dirty="0" smtClean="0">
                <a:latin typeface="+mj-lt"/>
              </a:rPr>
              <a:t> for thy sake” (Gen. 3:17), but of an </a:t>
            </a:r>
            <a:r>
              <a:rPr lang="en-US" sz="2400" b="1" dirty="0" smtClean="0">
                <a:latin typeface="+mj-lt"/>
              </a:rPr>
              <a:t>animal</a:t>
            </a:r>
            <a:r>
              <a:rPr lang="en-US" sz="2400" dirty="0" smtClean="0">
                <a:latin typeface="+mj-lt"/>
              </a:rPr>
              <a:t> God had sacrificed and clothed them in His righteousness (Gen. 3:21).  </a:t>
            </a:r>
            <a:endParaRPr lang="en-US" sz="2400" dirty="0">
              <a:latin typeface="+mj-lt"/>
            </a:endParaRPr>
          </a:p>
        </p:txBody>
      </p:sp>
      <p:pic>
        <p:nvPicPr>
          <p:cNvPr id="3" name="Picture 2" descr="亚当夏娃被赶出伊甸园 &lt;strong&gt;Adam&lt;/strong&gt; and &lt;strong&gt;Eve&lt;/strong&gt; are driven out of the Garden of Ed ..."/>
          <p:cNvPicPr>
            <a:picLocks noChangeAspect="1"/>
          </p:cNvPicPr>
          <p:nvPr/>
        </p:nvPicPr>
        <p:blipFill rotWithShape="1">
          <a:blip r:embed="rId2">
            <a:extLst>
              <a:ext uri="{28A0092B-C50C-407E-A947-70E740481C1C}">
                <a14:useLocalDpi xmlns:a14="http://schemas.microsoft.com/office/drawing/2010/main" val="0"/>
              </a:ext>
            </a:extLst>
          </a:blip>
          <a:srcRect b="8942"/>
          <a:stretch/>
        </p:blipFill>
        <p:spPr>
          <a:xfrm>
            <a:off x="7541443" y="0"/>
            <a:ext cx="4650557" cy="6418671"/>
          </a:xfrm>
          <a:prstGeom prst="rect">
            <a:avLst/>
          </a:prstGeom>
        </p:spPr>
      </p:pic>
    </p:spTree>
    <p:extLst>
      <p:ext uri="{BB962C8B-B14F-4D97-AF65-F5344CB8AC3E}">
        <p14:creationId xmlns:p14="http://schemas.microsoft.com/office/powerpoint/2010/main" val="388984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500"/>
                                        <p:tgtEl>
                                          <p:spTgt spid="2">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 y="0"/>
            <a:ext cx="11953875" cy="6740307"/>
          </a:xfrm>
          <a:prstGeom prst="rect">
            <a:avLst/>
          </a:prstGeom>
        </p:spPr>
        <p:txBody>
          <a:bodyPr wrap="square">
            <a:spAutoFit/>
          </a:bodyPr>
          <a:lstStyle/>
          <a:p>
            <a:r>
              <a:rPr lang="en-US" sz="2400" dirty="0">
                <a:solidFill>
                  <a:srgbClr val="000000"/>
                </a:solidFill>
                <a:latin typeface="+mj-lt"/>
                <a:ea typeface="Times New Roman" panose="02020603050405020304" pitchFamily="18" charset="0"/>
                <a:cs typeface="Times New Roman" panose="02020603050405020304" pitchFamily="18" charset="0"/>
              </a:rPr>
              <a:t> Satan challenges God concerning Job (1:11). </a:t>
            </a:r>
            <a:r>
              <a:rPr lang="en-US" sz="2400" dirty="0">
                <a:latin typeface="+mj-lt"/>
                <a:ea typeface="Times New Roman" panose="02020603050405020304" pitchFamily="18" charset="0"/>
                <a:cs typeface="Times New Roman" panose="02020603050405020304" pitchFamily="18" charset="0"/>
              </a:rPr>
              <a:t> </a:t>
            </a:r>
            <a:endParaRPr lang="en-US" sz="2400" dirty="0" smtClean="0">
              <a:latin typeface="+mj-lt"/>
              <a:ea typeface="Times New Roman" panose="02020603050405020304" pitchFamily="18" charset="0"/>
              <a:cs typeface="Times New Roman" panose="02020603050405020304" pitchFamily="18" charset="0"/>
            </a:endParaRPr>
          </a:p>
          <a:p>
            <a:endParaRPr lang="en-US" sz="800" dirty="0" smtClean="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Was </a:t>
            </a:r>
            <a:r>
              <a:rPr lang="en-US" sz="2400" dirty="0">
                <a:solidFill>
                  <a:srgbClr val="000000"/>
                </a:solidFill>
                <a:latin typeface="+mj-lt"/>
                <a:ea typeface="Times New Roman" panose="02020603050405020304" pitchFamily="18" charset="0"/>
                <a:cs typeface="Times New Roman" panose="02020603050405020304" pitchFamily="18" charset="0"/>
              </a:rPr>
              <a:t>Job blessed because he loved God, or did he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love </a:t>
            </a:r>
            <a:r>
              <a:rPr lang="en-US" sz="2400" dirty="0">
                <a:solidFill>
                  <a:srgbClr val="000000"/>
                </a:solidFill>
                <a:latin typeface="+mj-lt"/>
                <a:ea typeface="Times New Roman" panose="02020603050405020304" pitchFamily="18" charset="0"/>
                <a:cs typeface="Times New Roman" panose="02020603050405020304" pitchFamily="18" charset="0"/>
              </a:rPr>
              <a:t>God because he was blessed?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endParaRPr lang="en-US" sz="800" dirty="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Satan </a:t>
            </a:r>
            <a:r>
              <a:rPr lang="en-US" sz="2400" dirty="0">
                <a:solidFill>
                  <a:srgbClr val="000000"/>
                </a:solidFill>
                <a:latin typeface="+mj-lt"/>
                <a:ea typeface="Times New Roman" panose="02020603050405020304" pitchFamily="18" charset="0"/>
                <a:cs typeface="Times New Roman" panose="02020603050405020304" pitchFamily="18" charset="0"/>
              </a:rPr>
              <a:t>was </a:t>
            </a:r>
            <a:r>
              <a:rPr lang="en-US" sz="2400" dirty="0" smtClean="0">
                <a:solidFill>
                  <a:srgbClr val="000000"/>
                </a:solidFill>
                <a:latin typeface="+mj-lt"/>
                <a:ea typeface="Times New Roman" panose="02020603050405020304" pitchFamily="18" charset="0"/>
                <a:cs typeface="Times New Roman" panose="02020603050405020304" pitchFamily="18" charset="0"/>
              </a:rPr>
              <a:t>betting </a:t>
            </a:r>
            <a:r>
              <a:rPr lang="en-US" sz="2400" dirty="0">
                <a:solidFill>
                  <a:srgbClr val="000000"/>
                </a:solidFill>
                <a:latin typeface="+mj-lt"/>
                <a:ea typeface="Times New Roman" panose="02020603050405020304" pitchFamily="18" charset="0"/>
                <a:cs typeface="Times New Roman" panose="02020603050405020304" pitchFamily="18" charset="0"/>
              </a:rPr>
              <a:t>that Job loved God because of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the blessings he </a:t>
            </a:r>
            <a:r>
              <a:rPr lang="en-US" sz="2400" dirty="0">
                <a:solidFill>
                  <a:srgbClr val="000000"/>
                </a:solidFill>
                <a:latin typeface="+mj-lt"/>
                <a:ea typeface="Times New Roman" panose="02020603050405020304" pitchFamily="18" charset="0"/>
                <a:cs typeface="Times New Roman" panose="02020603050405020304" pitchFamily="18" charset="0"/>
              </a:rPr>
              <a:t>received from God, and that if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those </a:t>
            </a:r>
            <a:r>
              <a:rPr lang="en-US" sz="2400" dirty="0">
                <a:solidFill>
                  <a:srgbClr val="000000"/>
                </a:solidFill>
                <a:latin typeface="+mj-lt"/>
                <a:ea typeface="Times New Roman" panose="02020603050405020304" pitchFamily="18" charset="0"/>
                <a:cs typeface="Times New Roman" panose="02020603050405020304" pitchFamily="18" charset="0"/>
              </a:rPr>
              <a:t>things </a:t>
            </a:r>
            <a:r>
              <a:rPr lang="en-US" sz="2400" dirty="0" smtClean="0">
                <a:solidFill>
                  <a:srgbClr val="000000"/>
                </a:solidFill>
                <a:latin typeface="+mj-lt"/>
                <a:ea typeface="Times New Roman" panose="02020603050405020304" pitchFamily="18" charset="0"/>
                <a:cs typeface="Times New Roman" panose="02020603050405020304" pitchFamily="18" charset="0"/>
              </a:rPr>
              <a:t>were </a:t>
            </a:r>
            <a:r>
              <a:rPr lang="en-US" sz="2400" dirty="0">
                <a:solidFill>
                  <a:srgbClr val="000000"/>
                </a:solidFill>
                <a:latin typeface="+mj-lt"/>
                <a:ea typeface="Times New Roman" panose="02020603050405020304" pitchFamily="18" charset="0"/>
                <a:cs typeface="Times New Roman" panose="02020603050405020304" pitchFamily="18" charset="0"/>
              </a:rPr>
              <a:t>taken away Job’s faith would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quickly fade.  </a:t>
            </a:r>
          </a:p>
          <a:p>
            <a:endParaRPr lang="en-US" sz="800" dirty="0" smtClean="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This </a:t>
            </a:r>
            <a:r>
              <a:rPr lang="en-US" sz="2400" dirty="0">
                <a:solidFill>
                  <a:srgbClr val="000000"/>
                </a:solidFill>
                <a:latin typeface="+mj-lt"/>
                <a:ea typeface="Times New Roman" panose="02020603050405020304" pitchFamily="18" charset="0"/>
                <a:cs typeface="Times New Roman" panose="02020603050405020304" pitchFamily="18" charset="0"/>
              </a:rPr>
              <a:t>accusation was also an indictment against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God</a:t>
            </a:r>
            <a:r>
              <a:rPr lang="en-US" sz="2400" dirty="0">
                <a:solidFill>
                  <a:srgbClr val="000000"/>
                </a:solidFill>
                <a:latin typeface="+mj-lt"/>
                <a:ea typeface="Times New Roman" panose="02020603050405020304" pitchFamily="18" charset="0"/>
                <a:cs typeface="Times New Roman" panose="02020603050405020304" pitchFamily="18" charset="0"/>
              </a:rPr>
              <a:t>.  Satan reckoned that the only way God can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get </a:t>
            </a:r>
            <a:r>
              <a:rPr lang="en-US" sz="2400" dirty="0">
                <a:solidFill>
                  <a:srgbClr val="000000"/>
                </a:solidFill>
                <a:latin typeface="+mj-lt"/>
                <a:ea typeface="Times New Roman" panose="02020603050405020304" pitchFamily="18" charset="0"/>
                <a:cs typeface="Times New Roman" panose="02020603050405020304" pitchFamily="18" charset="0"/>
              </a:rPr>
              <a:t>man to follow Him is for them to get </a:t>
            </a:r>
            <a:r>
              <a:rPr lang="en-US" sz="2400" dirty="0" smtClean="0">
                <a:solidFill>
                  <a:srgbClr val="000000"/>
                </a:solidFill>
                <a:latin typeface="+mj-lt"/>
                <a:ea typeface="Times New Roman" panose="02020603050405020304" pitchFamily="18" charset="0"/>
                <a:cs typeface="Times New Roman" panose="02020603050405020304" pitchFamily="18" charset="0"/>
              </a:rPr>
              <a:t>some</a:t>
            </a:r>
          </a:p>
          <a:p>
            <a:r>
              <a:rPr lang="en-US" sz="2400" dirty="0" smtClean="0">
                <a:solidFill>
                  <a:srgbClr val="000000"/>
                </a:solidFill>
                <a:latin typeface="+mj-lt"/>
                <a:ea typeface="Times New Roman" panose="02020603050405020304" pitchFamily="18" charset="0"/>
                <a:cs typeface="Times New Roman" panose="02020603050405020304" pitchFamily="18" charset="0"/>
              </a:rPr>
              <a:t>thing </a:t>
            </a:r>
            <a:r>
              <a:rPr lang="en-US" sz="2400" dirty="0">
                <a:solidFill>
                  <a:srgbClr val="000000"/>
                </a:solidFill>
                <a:latin typeface="+mj-lt"/>
                <a:ea typeface="Times New Roman" panose="02020603050405020304" pitchFamily="18" charset="0"/>
                <a:cs typeface="Times New Roman" panose="02020603050405020304" pitchFamily="18" charset="0"/>
              </a:rPr>
              <a:t>in return.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endParaRPr lang="en-US" sz="800" dirty="0" smtClean="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Satan reasoned that if </a:t>
            </a:r>
            <a:r>
              <a:rPr lang="en-US" sz="2400" dirty="0">
                <a:solidFill>
                  <a:srgbClr val="000000"/>
                </a:solidFill>
                <a:latin typeface="+mj-lt"/>
                <a:ea typeface="Times New Roman" panose="02020603050405020304" pitchFamily="18" charset="0"/>
                <a:cs typeface="Times New Roman" panose="02020603050405020304" pitchFamily="18" charset="0"/>
              </a:rPr>
              <a:t>God were to remove material </a:t>
            </a:r>
            <a:r>
              <a:rPr lang="en-US" sz="2400" dirty="0" smtClean="0">
                <a:solidFill>
                  <a:srgbClr val="000000"/>
                </a:solidFill>
                <a:latin typeface="+mj-lt"/>
                <a:ea typeface="Times New Roman" panose="02020603050405020304" pitchFamily="18" charset="0"/>
                <a:cs typeface="Times New Roman" panose="02020603050405020304" pitchFamily="18" charset="0"/>
              </a:rPr>
              <a:t>gain</a:t>
            </a:r>
            <a:r>
              <a:rPr lang="en-US" sz="2400" dirty="0">
                <a:solidFill>
                  <a:srgbClr val="000000"/>
                </a:solidFill>
                <a:latin typeface="+mj-lt"/>
                <a:ea typeface="Times New Roman" panose="02020603050405020304" pitchFamily="18" charset="0"/>
                <a:cs typeface="Times New Roman" panose="02020603050405020304" pitchFamily="18" charset="0"/>
              </a:rPr>
              <a:t>, man would quickly lose interest in God.</a:t>
            </a:r>
            <a:r>
              <a:rPr lang="en-US" sz="2400" dirty="0">
                <a:latin typeface="+mj-lt"/>
                <a:ea typeface="Times New Roman" panose="02020603050405020304" pitchFamily="18" charset="0"/>
                <a:cs typeface="Times New Roman" panose="02020603050405020304" pitchFamily="18" charset="0"/>
              </a:rPr>
              <a:t> </a:t>
            </a:r>
            <a:r>
              <a:rPr lang="en-US" sz="2400" dirty="0" smtClean="0">
                <a:latin typeface="+mj-lt"/>
                <a:ea typeface="Times New Roman" panose="02020603050405020304" pitchFamily="18" charset="0"/>
                <a:cs typeface="Times New Roman" panose="02020603050405020304" pitchFamily="18" charset="0"/>
              </a:rPr>
              <a:t> God </a:t>
            </a:r>
            <a:r>
              <a:rPr lang="en-US" sz="2400" dirty="0">
                <a:latin typeface="+mj-lt"/>
                <a:ea typeface="Times New Roman" panose="02020603050405020304" pitchFamily="18" charset="0"/>
                <a:cs typeface="Times New Roman" panose="02020603050405020304" pitchFamily="18" charset="0"/>
              </a:rPr>
              <a:t>allowed Satan to take anything but Job’s life (1:12)</a:t>
            </a:r>
            <a:r>
              <a:rPr lang="en-US" sz="2400" dirty="0">
                <a:solidFill>
                  <a:srgbClr val="000000"/>
                </a:solidFill>
                <a:latin typeface="+mj-lt"/>
                <a:ea typeface="Times New Roman" panose="02020603050405020304" pitchFamily="18" charset="0"/>
                <a:cs typeface="Times New Roman" panose="02020603050405020304" pitchFamily="18" charset="0"/>
              </a:rPr>
              <a:t>.</a:t>
            </a:r>
            <a:r>
              <a:rPr lang="en-US" sz="2400" dirty="0">
                <a:latin typeface="+mj-lt"/>
                <a:ea typeface="Times New Roman" panose="02020603050405020304" pitchFamily="18" charset="0"/>
                <a:cs typeface="Times New Roman" panose="02020603050405020304" pitchFamily="18" charset="0"/>
              </a:rPr>
              <a:t> </a:t>
            </a:r>
            <a:endParaRPr lang="en-US" sz="2400" dirty="0" smtClean="0">
              <a:latin typeface="+mj-lt"/>
              <a:ea typeface="Times New Roman" panose="02020603050405020304" pitchFamily="18" charset="0"/>
              <a:cs typeface="Times New Roman" panose="02020603050405020304" pitchFamily="18" charset="0"/>
            </a:endParaRPr>
          </a:p>
          <a:p>
            <a:endParaRPr lang="en-US" sz="800" dirty="0">
              <a:solidFill>
                <a:srgbClr val="000000"/>
              </a:solidFill>
              <a:latin typeface="+mj-lt"/>
              <a:ea typeface="Times New Roman" panose="02020603050405020304" pitchFamily="18" charset="0"/>
              <a:cs typeface="Times New Roman" panose="02020603050405020304" pitchFamily="18" charset="0"/>
            </a:endParaRPr>
          </a:p>
          <a:p>
            <a:r>
              <a:rPr lang="en-US" sz="2400" dirty="0" smtClean="0">
                <a:solidFill>
                  <a:srgbClr val="000000"/>
                </a:solidFill>
                <a:latin typeface="+mj-lt"/>
                <a:ea typeface="Times New Roman" panose="02020603050405020304" pitchFamily="18" charset="0"/>
                <a:cs typeface="Times New Roman" panose="02020603050405020304" pitchFamily="18" charset="0"/>
              </a:rPr>
              <a:t>The </a:t>
            </a:r>
            <a:r>
              <a:rPr lang="en-US" sz="2400" dirty="0">
                <a:solidFill>
                  <a:srgbClr val="000000"/>
                </a:solidFill>
                <a:latin typeface="+mj-lt"/>
                <a:ea typeface="Times New Roman" panose="02020603050405020304" pitchFamily="18" charset="0"/>
                <a:cs typeface="Times New Roman" panose="02020603050405020304" pitchFamily="18" charset="0"/>
              </a:rPr>
              <a:t>stage is set for the remainder of the book.  Will Job continue to trust God if he loses everything but his life? God says he is mine, and Satan believes he can draw him away. </a:t>
            </a:r>
            <a:endParaRPr lang="en-US" sz="2400" dirty="0" smtClean="0">
              <a:solidFill>
                <a:srgbClr val="000000"/>
              </a:solidFill>
              <a:latin typeface="+mj-lt"/>
              <a:ea typeface="Times New Roman" panose="02020603050405020304" pitchFamily="18" charset="0"/>
              <a:cs typeface="Times New Roman" panose="02020603050405020304" pitchFamily="18" charset="0"/>
            </a:endParaRPr>
          </a:p>
          <a:p>
            <a:endParaRPr lang="en-US" sz="800" i="1" dirty="0" smtClean="0">
              <a:solidFill>
                <a:srgbClr val="000000"/>
              </a:solidFill>
              <a:latin typeface="+mj-lt"/>
              <a:ea typeface="Times New Roman" panose="02020603050405020304" pitchFamily="18" charset="0"/>
              <a:cs typeface="Times New Roman" panose="02020603050405020304" pitchFamily="18" charset="0"/>
            </a:endParaRPr>
          </a:p>
          <a:p>
            <a:r>
              <a:rPr lang="en-US" sz="2400" i="1" dirty="0" smtClean="0">
                <a:solidFill>
                  <a:srgbClr val="000000"/>
                </a:solidFill>
                <a:latin typeface="+mj-lt"/>
                <a:ea typeface="Times New Roman" panose="02020603050405020304" pitchFamily="18" charset="0"/>
                <a:cs typeface="Times New Roman" panose="02020603050405020304" pitchFamily="18" charset="0"/>
              </a:rPr>
              <a:t>Who </a:t>
            </a:r>
            <a:r>
              <a:rPr lang="en-US" sz="2400" i="1" dirty="0">
                <a:solidFill>
                  <a:srgbClr val="000000"/>
                </a:solidFill>
                <a:latin typeface="+mj-lt"/>
                <a:ea typeface="Times New Roman" panose="02020603050405020304" pitchFamily="18" charset="0"/>
                <a:cs typeface="Times New Roman" panose="02020603050405020304" pitchFamily="18" charset="0"/>
              </a:rPr>
              <a:t>wins</a:t>
            </a:r>
            <a:r>
              <a:rPr lang="en-US" sz="2400" i="1" dirty="0" smtClean="0">
                <a:solidFill>
                  <a:srgbClr val="000000"/>
                </a:solidFill>
                <a:latin typeface="+mj-lt"/>
                <a:ea typeface="Times New Roman" panose="02020603050405020304" pitchFamily="18" charset="0"/>
                <a:cs typeface="Times New Roman" panose="02020603050405020304" pitchFamily="18" charset="0"/>
              </a:rPr>
              <a:t>?  Stay tuned!</a:t>
            </a:r>
            <a:endParaRPr lang="en-US" sz="2400" dirty="0">
              <a:latin typeface="+mj-lt"/>
            </a:endParaRPr>
          </a:p>
        </p:txBody>
      </p:sp>
      <p:pic>
        <p:nvPicPr>
          <p:cNvPr id="3" name="Picture 2" descr="Prayer in Temptation i | Pam's Perambul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892" y="-1"/>
            <a:ext cx="5684108" cy="4352925"/>
          </a:xfrm>
          <a:prstGeom prst="rect">
            <a:avLst/>
          </a:prstGeom>
        </p:spPr>
      </p:pic>
    </p:spTree>
    <p:extLst>
      <p:ext uri="{BB962C8B-B14F-4D97-AF65-F5344CB8AC3E}">
        <p14:creationId xmlns:p14="http://schemas.microsoft.com/office/powerpoint/2010/main" val="106910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fade">
                                      <p:cBhvr>
                                        <p:cTn id="29" dur="500"/>
                                        <p:tgtEl>
                                          <p:spTgt spid="2">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animEffect transition="in" filter="fade">
                                      <p:cBhvr>
                                        <p:cTn id="43" dur="500"/>
                                        <p:tgtEl>
                                          <p:spTgt spid="2">
                                            <p:txEl>
                                              <p:pRg st="15" end="1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7" end="17"/>
                                            </p:txEl>
                                          </p:spTgt>
                                        </p:tgtEl>
                                        <p:attrNameLst>
                                          <p:attrName>style.visibility</p:attrName>
                                        </p:attrNameLst>
                                      </p:cBhvr>
                                      <p:to>
                                        <p:strVal val="visible"/>
                                      </p:to>
                                    </p:set>
                                    <p:animEffect transition="in" filter="fade">
                                      <p:cBhvr>
                                        <p:cTn id="48" dur="500"/>
                                        <p:tgtEl>
                                          <p:spTgt spid="2">
                                            <p:txEl>
                                              <p:pRg st="17" end="1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
                                            <p:txEl>
                                              <p:pRg st="19" end="19"/>
                                            </p:txEl>
                                          </p:spTgt>
                                        </p:tgtEl>
                                        <p:attrNameLst>
                                          <p:attrName>style.visibility</p:attrName>
                                        </p:attrNameLst>
                                      </p:cBhvr>
                                      <p:to>
                                        <p:strVal val="visible"/>
                                      </p:to>
                                    </p:set>
                                    <p:anim calcmode="lin" valueType="num">
                                      <p:cBhvr>
                                        <p:cTn id="53" dur="500" fill="hold"/>
                                        <p:tgtEl>
                                          <p:spTgt spid="2">
                                            <p:txEl>
                                              <p:pRg st="19" end="19"/>
                                            </p:txEl>
                                          </p:spTgt>
                                        </p:tgtEl>
                                        <p:attrNameLst>
                                          <p:attrName>ppt_w</p:attrName>
                                        </p:attrNameLst>
                                      </p:cBhvr>
                                      <p:tavLst>
                                        <p:tav tm="0">
                                          <p:val>
                                            <p:fltVal val="0"/>
                                          </p:val>
                                        </p:tav>
                                        <p:tav tm="100000">
                                          <p:val>
                                            <p:strVal val="#ppt_w"/>
                                          </p:val>
                                        </p:tav>
                                      </p:tavLst>
                                    </p:anim>
                                    <p:anim calcmode="lin" valueType="num">
                                      <p:cBhvr>
                                        <p:cTn id="54" dur="500" fill="hold"/>
                                        <p:tgtEl>
                                          <p:spTgt spid="2">
                                            <p:txEl>
                                              <p:pRg st="19" end="19"/>
                                            </p:txEl>
                                          </p:spTgt>
                                        </p:tgtEl>
                                        <p:attrNameLst>
                                          <p:attrName>ppt_h</p:attrName>
                                        </p:attrNameLst>
                                      </p:cBhvr>
                                      <p:tavLst>
                                        <p:tav tm="0">
                                          <p:val>
                                            <p:fltVal val="0"/>
                                          </p:val>
                                        </p:tav>
                                        <p:tav tm="100000">
                                          <p:val>
                                            <p:strVal val="#ppt_h"/>
                                          </p:val>
                                        </p:tav>
                                      </p:tavLst>
                                    </p:anim>
                                    <p:animEffect transition="in" filter="fade">
                                      <p:cBhvr>
                                        <p:cTn id="55"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085" y="876693"/>
            <a:ext cx="4188967" cy="461665"/>
          </a:xfrm>
          <a:prstGeom prst="rect">
            <a:avLst/>
          </a:prstGeom>
          <a:noFill/>
        </p:spPr>
        <p:txBody>
          <a:bodyPr wrap="none" rtlCol="0">
            <a:spAutoFit/>
          </a:bodyPr>
          <a:lstStyle/>
          <a:p>
            <a:r>
              <a:rPr lang="en-US" sz="2400" dirty="0" smtClean="0">
                <a:latin typeface="+mj-lt"/>
              </a:rPr>
              <a:t>NEXT TIME – JOB 1:12 – Ch. 39  </a:t>
            </a:r>
            <a:endParaRPr lang="en-US" sz="2400" dirty="0">
              <a:latin typeface="+mj-lt"/>
            </a:endParaRPr>
          </a:p>
        </p:txBody>
      </p:sp>
      <p:pic>
        <p:nvPicPr>
          <p:cNvPr id="3" name="Picture 2" descr="File:&lt;strong&gt;Book of Job&lt;/strong&gt; Chapter 19-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0942" y="0"/>
            <a:ext cx="6931058" cy="6858000"/>
          </a:xfrm>
          <a:prstGeom prst="rect">
            <a:avLst/>
          </a:prstGeom>
        </p:spPr>
      </p:pic>
    </p:spTree>
    <p:extLst>
      <p:ext uri="{BB962C8B-B14F-4D97-AF65-F5344CB8AC3E}">
        <p14:creationId xmlns:p14="http://schemas.microsoft.com/office/powerpoint/2010/main" val="160061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52" y="0"/>
            <a:ext cx="7098384" cy="6124754"/>
          </a:xfrm>
          <a:prstGeom prst="rect">
            <a:avLst/>
          </a:prstGeom>
          <a:noFill/>
        </p:spPr>
        <p:txBody>
          <a:bodyPr wrap="square" rtlCol="0">
            <a:spAutoFit/>
          </a:bodyPr>
          <a:lstStyle/>
          <a:p>
            <a:r>
              <a:rPr lang="en-US" sz="2400" b="1" dirty="0" smtClean="0">
                <a:latin typeface="+mj-lt"/>
              </a:rPr>
              <a:t>CAIN &amp; ABEL</a:t>
            </a:r>
          </a:p>
          <a:p>
            <a:r>
              <a:rPr lang="en-US" sz="2400" dirty="0" smtClean="0">
                <a:latin typeface="+mj-lt"/>
              </a:rPr>
              <a:t>These two sons of Adam and Eve were very different; </a:t>
            </a:r>
            <a:r>
              <a:rPr lang="en-US" sz="2400" dirty="0">
                <a:latin typeface="+mj-lt"/>
              </a:rPr>
              <a:t>O</a:t>
            </a:r>
            <a:r>
              <a:rPr lang="en-US" sz="2400" dirty="0" smtClean="0">
                <a:latin typeface="+mj-lt"/>
              </a:rPr>
              <a:t>ne was godly and one wasn’t – </a:t>
            </a:r>
          </a:p>
          <a:p>
            <a:endParaRPr lang="en-US" sz="800" dirty="0" smtClean="0">
              <a:latin typeface="+mj-lt"/>
            </a:endParaRPr>
          </a:p>
          <a:p>
            <a:r>
              <a:rPr lang="en-US" sz="2400" dirty="0" smtClean="0">
                <a:latin typeface="+mj-lt"/>
              </a:rPr>
              <a:t>“By faith </a:t>
            </a:r>
            <a:r>
              <a:rPr lang="en-US" sz="2400" b="1" dirty="0" smtClean="0">
                <a:latin typeface="+mj-lt"/>
              </a:rPr>
              <a:t>Abel</a:t>
            </a:r>
            <a:r>
              <a:rPr lang="en-US" sz="2400" dirty="0" smtClean="0">
                <a:latin typeface="+mj-lt"/>
              </a:rPr>
              <a:t> offered a more </a:t>
            </a:r>
            <a:r>
              <a:rPr lang="en-US" sz="2400" b="1" dirty="0" smtClean="0">
                <a:latin typeface="+mj-lt"/>
              </a:rPr>
              <a:t>excellent sacrifice </a:t>
            </a:r>
            <a:r>
              <a:rPr lang="en-US" sz="2400" dirty="0" smtClean="0">
                <a:latin typeface="+mj-lt"/>
              </a:rPr>
              <a:t>than Cain…” (Heb. 11:4); Abel’s a </a:t>
            </a:r>
            <a:r>
              <a:rPr lang="en-US" sz="2400" i="1" dirty="0" smtClean="0">
                <a:latin typeface="+mj-lt"/>
              </a:rPr>
              <a:t>bloody</a:t>
            </a:r>
            <a:r>
              <a:rPr lang="en-US" sz="2400" dirty="0" smtClean="0">
                <a:latin typeface="+mj-lt"/>
              </a:rPr>
              <a:t> sacrifice; Cain’s a </a:t>
            </a:r>
            <a:r>
              <a:rPr lang="en-US" sz="2400" i="1" dirty="0" smtClean="0">
                <a:latin typeface="+mj-lt"/>
              </a:rPr>
              <a:t>bloodless</a:t>
            </a:r>
            <a:r>
              <a:rPr lang="en-US" sz="2400" dirty="0" smtClean="0">
                <a:latin typeface="+mj-lt"/>
              </a:rPr>
              <a:t> one.</a:t>
            </a:r>
          </a:p>
          <a:p>
            <a:endParaRPr lang="en-US" sz="800" dirty="0" smtClean="0">
              <a:latin typeface="+mj-lt"/>
            </a:endParaRPr>
          </a:p>
          <a:p>
            <a:r>
              <a:rPr lang="en-US" sz="2400" dirty="0" smtClean="0">
                <a:latin typeface="+mj-lt"/>
              </a:rPr>
              <a:t>Why?  Cain rebelled and followed the leading of Satan – </a:t>
            </a:r>
          </a:p>
          <a:p>
            <a:endParaRPr lang="en-US" sz="800" dirty="0">
              <a:latin typeface="+mj-lt"/>
            </a:endParaRPr>
          </a:p>
          <a:p>
            <a:r>
              <a:rPr lang="en-US" sz="2400" dirty="0" smtClean="0">
                <a:latin typeface="+mj-lt"/>
              </a:rPr>
              <a:t>“Not as Cain, who was of that </a:t>
            </a:r>
            <a:r>
              <a:rPr lang="en-US" sz="2400" b="1" dirty="0" smtClean="0">
                <a:latin typeface="+mj-lt"/>
              </a:rPr>
              <a:t>wicked one</a:t>
            </a:r>
            <a:r>
              <a:rPr lang="en-US" sz="2400" dirty="0" smtClean="0">
                <a:latin typeface="+mj-lt"/>
              </a:rPr>
              <a:t>, and slew his brother.  And wherefore slew he him? Because his own works were evil, and his brother’s righteous” (1Jn. 3:12).</a:t>
            </a:r>
          </a:p>
          <a:p>
            <a:endParaRPr lang="en-US" sz="800" dirty="0" smtClean="0">
              <a:latin typeface="+mj-lt"/>
            </a:endParaRPr>
          </a:p>
          <a:p>
            <a:r>
              <a:rPr lang="en-US" sz="2400" dirty="0" smtClean="0">
                <a:latin typeface="+mj-lt"/>
              </a:rPr>
              <a:t>Adam &amp; Eve </a:t>
            </a:r>
            <a:r>
              <a:rPr lang="en-US" sz="2400" dirty="0">
                <a:latin typeface="+mj-lt"/>
              </a:rPr>
              <a:t>had another son, Seth (Gen. 4:24) who became the lineage of Christ (Lk. 3:38</a:t>
            </a:r>
            <a:r>
              <a:rPr lang="en-US" sz="2400" dirty="0" smtClean="0">
                <a:latin typeface="+mj-lt"/>
              </a:rPr>
              <a:t>).  Whereas, </a:t>
            </a:r>
            <a:r>
              <a:rPr lang="en-US" sz="2400" b="1" dirty="0" smtClean="0">
                <a:latin typeface="+mj-lt"/>
              </a:rPr>
              <a:t>Adam</a:t>
            </a:r>
            <a:r>
              <a:rPr lang="en-US" sz="2400" dirty="0" smtClean="0">
                <a:latin typeface="+mj-lt"/>
              </a:rPr>
              <a:t> </a:t>
            </a:r>
            <a:r>
              <a:rPr lang="en-US" sz="2400" dirty="0">
                <a:latin typeface="+mj-lt"/>
              </a:rPr>
              <a:t>had been </a:t>
            </a:r>
            <a:r>
              <a:rPr lang="en-US" sz="2400" b="1" u="sng" dirty="0">
                <a:latin typeface="+mj-lt"/>
              </a:rPr>
              <a:t>made in the image of God </a:t>
            </a:r>
            <a:r>
              <a:rPr lang="en-US" sz="2400" dirty="0" smtClean="0">
                <a:latin typeface="+mj-lt"/>
              </a:rPr>
              <a:t>(</a:t>
            </a:r>
            <a:r>
              <a:rPr lang="en-US" sz="2400" dirty="0">
                <a:latin typeface="+mj-lt"/>
              </a:rPr>
              <a:t>Gen. 5:1), </a:t>
            </a:r>
            <a:r>
              <a:rPr lang="en-US" sz="2400" b="1" dirty="0">
                <a:latin typeface="+mj-lt"/>
              </a:rPr>
              <a:t>Seth</a:t>
            </a:r>
            <a:r>
              <a:rPr lang="en-US" sz="2400" dirty="0">
                <a:latin typeface="+mj-lt"/>
              </a:rPr>
              <a:t> was born in the </a:t>
            </a:r>
            <a:r>
              <a:rPr lang="en-US" sz="2400" b="1" u="sng" dirty="0">
                <a:latin typeface="+mj-lt"/>
              </a:rPr>
              <a:t>fallen image </a:t>
            </a:r>
            <a:r>
              <a:rPr lang="en-US" sz="2400" dirty="0">
                <a:latin typeface="+mj-lt"/>
              </a:rPr>
              <a:t>of his father, </a:t>
            </a:r>
            <a:r>
              <a:rPr lang="en-US" sz="2400" b="1" dirty="0">
                <a:latin typeface="+mj-lt"/>
              </a:rPr>
              <a:t>Adam</a:t>
            </a:r>
            <a:r>
              <a:rPr lang="en-US" sz="2400" dirty="0">
                <a:latin typeface="+mj-lt"/>
              </a:rPr>
              <a:t> (Gen. 5:3), as has every </a:t>
            </a:r>
            <a:r>
              <a:rPr lang="en-US" sz="2400" dirty="0" smtClean="0">
                <a:latin typeface="+mj-lt"/>
              </a:rPr>
              <a:t>person born </a:t>
            </a:r>
            <a:r>
              <a:rPr lang="en-US" sz="2400" dirty="0">
                <a:latin typeface="+mj-lt"/>
              </a:rPr>
              <a:t>since (Eph. 2:2,3). </a:t>
            </a:r>
          </a:p>
        </p:txBody>
      </p:sp>
      <p:pic>
        <p:nvPicPr>
          <p:cNvPr id="4" name="Picture 3" descr="Caín y &lt;strong&gt;Abel&lt;/strong&gt;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054" y="0"/>
            <a:ext cx="4857946" cy="6124754"/>
          </a:xfrm>
          <a:prstGeom prst="rect">
            <a:avLst/>
          </a:prstGeom>
        </p:spPr>
      </p:pic>
      <p:pic>
        <p:nvPicPr>
          <p:cNvPr id="5" name="Picture 4" descr="Anécdotas y curiosidades jurídicas | iustopía: Caín y &lt;strong&gt;Abel&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054" y="0"/>
            <a:ext cx="4857946" cy="6124754"/>
          </a:xfrm>
          <a:prstGeom prst="rect">
            <a:avLst/>
          </a:prstGeom>
        </p:spPr>
      </p:pic>
    </p:spTree>
    <p:extLst>
      <p:ext uri="{BB962C8B-B14F-4D97-AF65-F5344CB8AC3E}">
        <p14:creationId xmlns:p14="http://schemas.microsoft.com/office/powerpoint/2010/main" val="14605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14" y="0"/>
            <a:ext cx="7673419" cy="6370975"/>
          </a:xfrm>
          <a:prstGeom prst="rect">
            <a:avLst/>
          </a:prstGeom>
          <a:noFill/>
        </p:spPr>
        <p:txBody>
          <a:bodyPr wrap="square" rtlCol="0">
            <a:spAutoFit/>
          </a:bodyPr>
          <a:lstStyle/>
          <a:p>
            <a:r>
              <a:rPr lang="en-US" sz="2400" b="1" dirty="0" smtClean="0">
                <a:latin typeface="+mj-lt"/>
              </a:rPr>
              <a:t>THE FLOOD</a:t>
            </a:r>
          </a:p>
          <a:p>
            <a:r>
              <a:rPr lang="en-US" sz="2400" dirty="0" smtClean="0">
                <a:latin typeface="+mj-lt"/>
              </a:rPr>
              <a:t>About 2,400 B.C. God destroyed the earth and every thing in it with water.  Why?</a:t>
            </a:r>
          </a:p>
          <a:p>
            <a:endParaRPr lang="en-US" sz="800" dirty="0" smtClean="0">
              <a:latin typeface="+mj-lt"/>
            </a:endParaRPr>
          </a:p>
          <a:p>
            <a:r>
              <a:rPr lang="en-US" sz="2400" dirty="0" smtClean="0">
                <a:latin typeface="+mj-lt"/>
              </a:rPr>
              <a:t>“And God saw the wickedness of man was great in the earth, and that </a:t>
            </a:r>
            <a:r>
              <a:rPr lang="en-US" sz="2400" b="1" dirty="0" smtClean="0">
                <a:latin typeface="+mj-lt"/>
              </a:rPr>
              <a:t>every imagination of the thoughts of his heart was only evil continually</a:t>
            </a:r>
            <a:r>
              <a:rPr lang="en-US" sz="2400" dirty="0" smtClean="0">
                <a:latin typeface="+mj-lt"/>
              </a:rPr>
              <a:t>” (Gen. 6:5).</a:t>
            </a:r>
          </a:p>
          <a:p>
            <a:endParaRPr lang="en-US" sz="800" dirty="0" smtClean="0">
              <a:latin typeface="+mj-lt"/>
            </a:endParaRPr>
          </a:p>
          <a:p>
            <a:r>
              <a:rPr lang="en-US" sz="2400" dirty="0" smtClean="0">
                <a:latin typeface="+mj-lt"/>
              </a:rPr>
              <a:t>How grieved was God with the rebellion of mankind? </a:t>
            </a:r>
            <a:endParaRPr lang="en-US" sz="800" dirty="0" smtClean="0">
              <a:latin typeface="+mj-lt"/>
            </a:endParaRPr>
          </a:p>
          <a:p>
            <a:endParaRPr lang="en-US" sz="800" dirty="0">
              <a:latin typeface="+mj-lt"/>
            </a:endParaRPr>
          </a:p>
          <a:p>
            <a:r>
              <a:rPr lang="en-US" sz="2400" dirty="0" smtClean="0">
                <a:latin typeface="+mj-lt"/>
              </a:rPr>
              <a:t>“And it </a:t>
            </a:r>
            <a:r>
              <a:rPr lang="en-US" sz="2400" b="1" dirty="0" smtClean="0">
                <a:latin typeface="+mj-lt"/>
              </a:rPr>
              <a:t>repented </a:t>
            </a:r>
            <a:r>
              <a:rPr lang="en-US" sz="2400" dirty="0" smtClean="0">
                <a:latin typeface="+mj-lt"/>
              </a:rPr>
              <a:t>[was sorry] the LORD that he had made man on the earth, and it grieved him at his heart”  (Gen. 6:6).</a:t>
            </a:r>
          </a:p>
          <a:p>
            <a:endParaRPr lang="en-US" sz="800" dirty="0" smtClean="0">
              <a:latin typeface="+mj-lt"/>
            </a:endParaRPr>
          </a:p>
          <a:p>
            <a:r>
              <a:rPr lang="en-US" sz="2400" dirty="0" smtClean="0">
                <a:latin typeface="+mj-lt"/>
              </a:rPr>
              <a:t>That is, all except for Noah –</a:t>
            </a:r>
          </a:p>
          <a:p>
            <a:endParaRPr lang="en-US" sz="800" dirty="0" smtClean="0">
              <a:latin typeface="+mj-lt"/>
            </a:endParaRPr>
          </a:p>
          <a:p>
            <a:r>
              <a:rPr lang="en-US" sz="2400" dirty="0" smtClean="0">
                <a:latin typeface="+mj-lt"/>
              </a:rPr>
              <a:t>“But Noah found </a:t>
            </a:r>
            <a:r>
              <a:rPr lang="en-US" sz="2400" b="1" dirty="0" smtClean="0">
                <a:latin typeface="+mj-lt"/>
              </a:rPr>
              <a:t>grace</a:t>
            </a:r>
            <a:r>
              <a:rPr lang="en-US" sz="2400" dirty="0" smtClean="0">
                <a:latin typeface="+mj-lt"/>
              </a:rPr>
              <a:t> in the eyes of the LORD” (Gen. 6:8).  Why?</a:t>
            </a:r>
          </a:p>
          <a:p>
            <a:endParaRPr lang="en-US" sz="800" dirty="0" smtClean="0">
              <a:latin typeface="+mj-lt"/>
            </a:endParaRPr>
          </a:p>
          <a:p>
            <a:r>
              <a:rPr lang="en-US" sz="2400" dirty="0" smtClean="0">
                <a:latin typeface="+mj-lt"/>
              </a:rPr>
              <a:t>“By </a:t>
            </a:r>
            <a:r>
              <a:rPr lang="en-US" sz="2400" b="1" dirty="0" smtClean="0">
                <a:latin typeface="+mj-lt"/>
              </a:rPr>
              <a:t>faith</a:t>
            </a:r>
            <a:r>
              <a:rPr lang="en-US" sz="2400" dirty="0" smtClean="0">
                <a:latin typeface="+mj-lt"/>
              </a:rPr>
              <a:t> Noah, being warned of God of things not seen as yet (2:5; 7:4), moved with fear, </a:t>
            </a:r>
            <a:r>
              <a:rPr lang="en-US" sz="2400" b="1" dirty="0" smtClean="0">
                <a:latin typeface="+mj-lt"/>
              </a:rPr>
              <a:t>prepared an ark to the saving of his house</a:t>
            </a:r>
            <a:r>
              <a:rPr lang="en-US" sz="2400" dirty="0" smtClean="0">
                <a:latin typeface="+mj-lt"/>
              </a:rPr>
              <a:t>…” (Heb. 11:7).</a:t>
            </a:r>
          </a:p>
        </p:txBody>
      </p:sp>
      <p:pic>
        <p:nvPicPr>
          <p:cNvPr id="4" name="Picture 3" descr="&lt;strong&gt;Noah&lt;/strong&gt; and His Sons Build the 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942" y="0"/>
            <a:ext cx="4264057" cy="6370975"/>
          </a:xfrm>
          <a:prstGeom prst="rect">
            <a:avLst/>
          </a:prstGeom>
        </p:spPr>
      </p:pic>
    </p:spTree>
    <p:extLst>
      <p:ext uri="{BB962C8B-B14F-4D97-AF65-F5344CB8AC3E}">
        <p14:creationId xmlns:p14="http://schemas.microsoft.com/office/powerpoint/2010/main" val="113788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57" y="0"/>
            <a:ext cx="6096000" cy="6001643"/>
          </a:xfrm>
          <a:prstGeom prst="rect">
            <a:avLst/>
          </a:prstGeom>
        </p:spPr>
        <p:txBody>
          <a:bodyPr>
            <a:spAutoFit/>
          </a:bodyPr>
          <a:lstStyle/>
          <a:p>
            <a:r>
              <a:rPr lang="en-US" sz="2400" dirty="0">
                <a:latin typeface="+mj-lt"/>
              </a:rPr>
              <a:t>Noah</a:t>
            </a:r>
            <a:r>
              <a:rPr lang="en-US" sz="2400" b="1" dirty="0">
                <a:latin typeface="+mj-lt"/>
              </a:rPr>
              <a:t> </a:t>
            </a:r>
            <a:r>
              <a:rPr lang="en-US" sz="2400" b="1" dirty="0" smtClean="0">
                <a:latin typeface="+mj-lt"/>
              </a:rPr>
              <a:t>believed </a:t>
            </a:r>
            <a:r>
              <a:rPr lang="en-US" sz="2400" dirty="0" smtClean="0">
                <a:latin typeface="+mj-lt"/>
              </a:rPr>
              <a:t>[faith] </a:t>
            </a:r>
            <a:r>
              <a:rPr lang="en-US" sz="2400" dirty="0">
                <a:latin typeface="+mj-lt"/>
              </a:rPr>
              <a:t>God when told a flood </a:t>
            </a:r>
            <a:endParaRPr lang="en-US" sz="2400" dirty="0" smtClean="0">
              <a:latin typeface="+mj-lt"/>
            </a:endParaRPr>
          </a:p>
          <a:p>
            <a:r>
              <a:rPr lang="en-US" sz="2400" dirty="0" smtClean="0">
                <a:latin typeface="+mj-lt"/>
              </a:rPr>
              <a:t>was </a:t>
            </a:r>
            <a:r>
              <a:rPr lang="en-US" sz="2400" dirty="0">
                <a:latin typeface="+mj-lt"/>
              </a:rPr>
              <a:t>coming, which he kept not just to himself </a:t>
            </a:r>
            <a:r>
              <a:rPr lang="en-US" sz="2400" dirty="0" smtClean="0">
                <a:latin typeface="+mj-lt"/>
              </a:rPr>
              <a:t>–</a:t>
            </a:r>
            <a:endParaRPr lang="en-US" sz="2400" dirty="0">
              <a:latin typeface="+mj-lt"/>
            </a:endParaRPr>
          </a:p>
          <a:p>
            <a:endParaRPr lang="en-US" sz="800" dirty="0" smtClean="0">
              <a:latin typeface="+mj-lt"/>
            </a:endParaRPr>
          </a:p>
          <a:p>
            <a:r>
              <a:rPr lang="en-US" sz="2400" dirty="0" smtClean="0">
                <a:latin typeface="+mj-lt"/>
              </a:rPr>
              <a:t>“</a:t>
            </a:r>
            <a:r>
              <a:rPr lang="en-US" sz="2400" dirty="0">
                <a:latin typeface="+mj-lt"/>
              </a:rPr>
              <a:t>But spared not the old world, but saved Noah the </a:t>
            </a:r>
            <a:r>
              <a:rPr lang="en-US" sz="2400" dirty="0" smtClean="0">
                <a:latin typeface="+mj-lt"/>
              </a:rPr>
              <a:t>eighth </a:t>
            </a:r>
            <a:r>
              <a:rPr lang="en-US" sz="2400" dirty="0">
                <a:latin typeface="+mj-lt"/>
              </a:rPr>
              <a:t>person, </a:t>
            </a:r>
            <a:r>
              <a:rPr lang="en-US" sz="2400" b="1" dirty="0">
                <a:latin typeface="+mj-lt"/>
              </a:rPr>
              <a:t>a preacher of righteousness</a:t>
            </a:r>
            <a:r>
              <a:rPr lang="en-US" sz="2400" dirty="0">
                <a:latin typeface="+mj-lt"/>
              </a:rPr>
              <a:t>, bringing in the flood upon the world of the ungodly” (2Pet. 2:5</a:t>
            </a:r>
            <a:r>
              <a:rPr lang="en-US" sz="2400" dirty="0" smtClean="0">
                <a:latin typeface="+mj-lt"/>
              </a:rPr>
              <a:t>).</a:t>
            </a:r>
          </a:p>
          <a:p>
            <a:endParaRPr lang="en-US" sz="800" dirty="0" smtClean="0">
              <a:latin typeface="+mj-lt"/>
            </a:endParaRPr>
          </a:p>
          <a:p>
            <a:r>
              <a:rPr lang="en-US" sz="2400" dirty="0" smtClean="0">
                <a:latin typeface="+mj-lt"/>
              </a:rPr>
              <a:t>How many converts did Noah get?</a:t>
            </a:r>
          </a:p>
          <a:p>
            <a:endParaRPr lang="en-US" sz="800" dirty="0" smtClean="0">
              <a:latin typeface="+mj-lt"/>
            </a:endParaRPr>
          </a:p>
          <a:p>
            <a:r>
              <a:rPr lang="en-US" sz="2400" dirty="0" smtClean="0">
                <a:latin typeface="+mj-lt"/>
              </a:rPr>
              <a:t>His wife, his 3 sons, and their wives.</a:t>
            </a:r>
            <a:endParaRPr lang="en-US" sz="2400" dirty="0">
              <a:latin typeface="+mj-lt"/>
            </a:endParaRPr>
          </a:p>
          <a:p>
            <a:endParaRPr lang="en-US" sz="800" dirty="0" smtClean="0">
              <a:latin typeface="+mj-lt"/>
            </a:endParaRPr>
          </a:p>
          <a:p>
            <a:r>
              <a:rPr lang="en-US" sz="2400" dirty="0" smtClean="0">
                <a:latin typeface="+mj-lt"/>
              </a:rPr>
              <a:t>How </a:t>
            </a:r>
            <a:r>
              <a:rPr lang="en-US" sz="2400" dirty="0">
                <a:latin typeface="+mj-lt"/>
              </a:rPr>
              <a:t>long did </a:t>
            </a:r>
            <a:r>
              <a:rPr lang="en-US" sz="2400" dirty="0" smtClean="0">
                <a:latin typeface="+mj-lt"/>
              </a:rPr>
              <a:t>Noah </a:t>
            </a:r>
            <a:r>
              <a:rPr lang="en-US" sz="2400" dirty="0">
                <a:latin typeface="+mj-lt"/>
              </a:rPr>
              <a:t>preach? </a:t>
            </a:r>
            <a:endParaRPr lang="en-US" sz="2400" dirty="0" smtClean="0">
              <a:latin typeface="+mj-lt"/>
            </a:endParaRPr>
          </a:p>
          <a:p>
            <a:endParaRPr lang="en-US" sz="800" dirty="0" smtClean="0">
              <a:latin typeface="+mj-lt"/>
            </a:endParaRPr>
          </a:p>
          <a:p>
            <a:r>
              <a:rPr lang="en-US" sz="2400" dirty="0" smtClean="0">
                <a:latin typeface="+mj-lt"/>
              </a:rPr>
              <a:t>“… yet his [man’s] days [on the earth] shall be </a:t>
            </a:r>
          </a:p>
          <a:p>
            <a:r>
              <a:rPr lang="en-US" sz="2400" dirty="0" smtClean="0">
                <a:latin typeface="+mj-lt"/>
              </a:rPr>
              <a:t>an </a:t>
            </a:r>
            <a:r>
              <a:rPr lang="en-US" sz="2400" b="1" dirty="0" smtClean="0">
                <a:latin typeface="+mj-lt"/>
              </a:rPr>
              <a:t>hundred and twenty years</a:t>
            </a:r>
            <a:r>
              <a:rPr lang="en-US" sz="2400" dirty="0" smtClean="0">
                <a:latin typeface="+mj-lt"/>
              </a:rPr>
              <a:t>” </a:t>
            </a:r>
            <a:r>
              <a:rPr lang="en-US" sz="2400" dirty="0">
                <a:latin typeface="+mj-lt"/>
              </a:rPr>
              <a:t>(Gen. 6:3</a:t>
            </a:r>
            <a:r>
              <a:rPr lang="en-US" sz="2400" dirty="0" smtClean="0">
                <a:latin typeface="+mj-lt"/>
              </a:rPr>
              <a:t>).</a:t>
            </a:r>
          </a:p>
          <a:p>
            <a:endParaRPr lang="en-US" sz="800" dirty="0" smtClean="0">
              <a:latin typeface="+mj-lt"/>
            </a:endParaRPr>
          </a:p>
          <a:p>
            <a:r>
              <a:rPr lang="en-US" sz="2400" dirty="0" smtClean="0">
                <a:latin typeface="+mj-lt"/>
              </a:rPr>
              <a:t>God would give mankind 120 years to accept His offer of safety in the ark, the time it took Noah and his sons to build the ark.    </a:t>
            </a:r>
            <a:endParaRPr lang="en-US" sz="2400" dirty="0">
              <a:latin typeface="+mj-lt"/>
            </a:endParaRPr>
          </a:p>
        </p:txBody>
      </p:sp>
      <p:pic>
        <p:nvPicPr>
          <p:cNvPr id="3" name="Picture 2" descr="APLiterature-SASD - Circle I - Limbo - The Virtuous Paga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56" y="0"/>
            <a:ext cx="5630944" cy="6001643"/>
          </a:xfrm>
          <a:prstGeom prst="rect">
            <a:avLst/>
          </a:prstGeom>
        </p:spPr>
      </p:pic>
      <p:pic>
        <p:nvPicPr>
          <p:cNvPr id="4" name="Picture 3" descr="English 1 2002-2008 - &lt;strong&gt;Flood&lt;/strong&gt; as Cultural Refl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057" y="0"/>
            <a:ext cx="5630944" cy="6001643"/>
          </a:xfrm>
          <a:prstGeom prst="rect">
            <a:avLst/>
          </a:prstGeom>
        </p:spPr>
      </p:pic>
    </p:spTree>
    <p:extLst>
      <p:ext uri="{BB962C8B-B14F-4D97-AF65-F5344CB8AC3E}">
        <p14:creationId xmlns:p14="http://schemas.microsoft.com/office/powerpoint/2010/main" val="113992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68" y="0"/>
            <a:ext cx="6792307" cy="6494085"/>
          </a:xfrm>
          <a:prstGeom prst="rect">
            <a:avLst/>
          </a:prstGeom>
          <a:noFill/>
        </p:spPr>
        <p:txBody>
          <a:bodyPr wrap="square" rtlCol="0">
            <a:spAutoFit/>
          </a:bodyPr>
          <a:lstStyle/>
          <a:p>
            <a:r>
              <a:rPr lang="en-US" sz="2400" dirty="0" smtClean="0">
                <a:latin typeface="+mj-lt"/>
              </a:rPr>
              <a:t>Facts: rained </a:t>
            </a:r>
            <a:r>
              <a:rPr lang="en-US" sz="2400" b="1" dirty="0" smtClean="0">
                <a:latin typeface="+mj-lt"/>
              </a:rPr>
              <a:t>40</a:t>
            </a:r>
            <a:r>
              <a:rPr lang="en-US" sz="2400" dirty="0" smtClean="0">
                <a:latin typeface="+mj-lt"/>
              </a:rPr>
              <a:t> d/n (7:4); water on earth </a:t>
            </a:r>
            <a:r>
              <a:rPr lang="en-US" sz="2400" b="1" dirty="0" smtClean="0">
                <a:latin typeface="+mj-lt"/>
              </a:rPr>
              <a:t>150 days </a:t>
            </a:r>
            <a:r>
              <a:rPr lang="en-US" sz="2400" dirty="0" smtClean="0">
                <a:latin typeface="+mj-lt"/>
              </a:rPr>
              <a:t>(7:24); water receded in </a:t>
            </a:r>
            <a:r>
              <a:rPr lang="en-US" sz="2400" b="1" dirty="0" smtClean="0">
                <a:latin typeface="+mj-lt"/>
              </a:rPr>
              <a:t>150 days </a:t>
            </a:r>
            <a:r>
              <a:rPr lang="en-US" sz="2400" dirty="0" smtClean="0">
                <a:latin typeface="+mj-lt"/>
              </a:rPr>
              <a:t>(8:3); got off the ark in </a:t>
            </a:r>
            <a:r>
              <a:rPr lang="en-US" sz="2400" b="1" dirty="0" smtClean="0">
                <a:latin typeface="+mj-lt"/>
              </a:rPr>
              <a:t>377 days/1 yr. 17 days</a:t>
            </a:r>
            <a:r>
              <a:rPr lang="en-US" sz="2400" dirty="0" smtClean="0">
                <a:latin typeface="+mj-lt"/>
              </a:rPr>
              <a:t> (8:19).  Guess what was the first thing Noah did after the ark landed on dry land –</a:t>
            </a:r>
          </a:p>
          <a:p>
            <a:endParaRPr lang="en-US" sz="800" dirty="0" smtClean="0">
              <a:latin typeface="+mj-lt"/>
            </a:endParaRPr>
          </a:p>
          <a:p>
            <a:r>
              <a:rPr lang="en-US" sz="2400" dirty="0" smtClean="0">
                <a:latin typeface="+mj-lt"/>
              </a:rPr>
              <a:t>“And Noah </a:t>
            </a:r>
            <a:r>
              <a:rPr lang="en-US" sz="2400" dirty="0" err="1" smtClean="0">
                <a:latin typeface="+mj-lt"/>
              </a:rPr>
              <a:t>builted</a:t>
            </a:r>
            <a:r>
              <a:rPr lang="en-US" sz="2400" dirty="0" smtClean="0">
                <a:latin typeface="+mj-lt"/>
              </a:rPr>
              <a:t> an alter unto the LORD; and took of every clean best, and of every clean fowl, and </a:t>
            </a:r>
            <a:r>
              <a:rPr lang="en-US" sz="2400" b="1" dirty="0" smtClean="0">
                <a:latin typeface="+mj-lt"/>
              </a:rPr>
              <a:t>offered burnt offerings </a:t>
            </a:r>
            <a:r>
              <a:rPr lang="en-US" sz="2400" dirty="0" smtClean="0">
                <a:latin typeface="+mj-lt"/>
              </a:rPr>
              <a:t>on the alter”(Gen. 8:20).</a:t>
            </a:r>
          </a:p>
          <a:p>
            <a:endParaRPr lang="en-US" sz="800" dirty="0" smtClean="0">
              <a:latin typeface="+mj-lt"/>
            </a:endParaRPr>
          </a:p>
          <a:p>
            <a:r>
              <a:rPr lang="en-US" sz="2400" dirty="0" smtClean="0">
                <a:latin typeface="+mj-lt"/>
              </a:rPr>
              <a:t>As a result God promised –</a:t>
            </a:r>
          </a:p>
          <a:p>
            <a:endParaRPr lang="en-US" sz="800" dirty="0" smtClean="0">
              <a:latin typeface="+mj-lt"/>
            </a:endParaRPr>
          </a:p>
          <a:p>
            <a:r>
              <a:rPr lang="en-US" sz="2400" dirty="0" smtClean="0">
                <a:latin typeface="+mj-lt"/>
              </a:rPr>
              <a:t>“… I will not again curse the ground any more for man’s sake; for </a:t>
            </a:r>
            <a:r>
              <a:rPr lang="en-US" sz="2400" b="1" u="sng" dirty="0" smtClean="0">
                <a:latin typeface="+mj-lt"/>
              </a:rPr>
              <a:t>the imagination of man’s heart is </a:t>
            </a:r>
          </a:p>
          <a:p>
            <a:r>
              <a:rPr lang="en-US" sz="2400" b="1" u="sng" dirty="0" smtClean="0">
                <a:latin typeface="+mj-lt"/>
              </a:rPr>
              <a:t>evil from his youth</a:t>
            </a:r>
            <a:r>
              <a:rPr lang="en-US" sz="2400" dirty="0" smtClean="0">
                <a:latin typeface="+mj-lt"/>
              </a:rPr>
              <a:t>” (Gen. 8:21).  God knew He couldn’t destroy the earth every time man rebelled.  He would come up with a different course of action. </a:t>
            </a:r>
          </a:p>
          <a:p>
            <a:endParaRPr lang="en-US" sz="800" dirty="0" smtClean="0">
              <a:latin typeface="+mj-lt"/>
            </a:endParaRPr>
          </a:p>
          <a:p>
            <a:r>
              <a:rPr lang="en-US" sz="2400" dirty="0" smtClean="0">
                <a:latin typeface="+mj-lt"/>
              </a:rPr>
              <a:t>“And God blessed Noah and his sons [Shem, Japheth, Ham], and said unto them, Be fruitful, and multiply, and </a:t>
            </a:r>
            <a:r>
              <a:rPr lang="en-US" sz="2400" b="1" dirty="0" smtClean="0">
                <a:latin typeface="+mj-lt"/>
              </a:rPr>
              <a:t>replenish the earth</a:t>
            </a:r>
            <a:r>
              <a:rPr lang="en-US" sz="2400" dirty="0" smtClean="0">
                <a:latin typeface="+mj-lt"/>
              </a:rPr>
              <a:t>” (Gen. 9:1). </a:t>
            </a:r>
            <a:endParaRPr lang="en-US" sz="2400" dirty="0">
              <a:latin typeface="+mj-lt"/>
            </a:endParaRPr>
          </a:p>
        </p:txBody>
      </p:sp>
      <p:pic>
        <p:nvPicPr>
          <p:cNvPr id="3" name="Picture 2" descr="Bloodlines of the Nephilim | whatshot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75" y="0"/>
            <a:ext cx="5305425" cy="6494085"/>
          </a:xfrm>
          <a:prstGeom prst="rect">
            <a:avLst/>
          </a:prstGeom>
        </p:spPr>
      </p:pic>
    </p:spTree>
    <p:extLst>
      <p:ext uri="{BB962C8B-B14F-4D97-AF65-F5344CB8AC3E}">
        <p14:creationId xmlns:p14="http://schemas.microsoft.com/office/powerpoint/2010/main" val="263067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40" y="0"/>
            <a:ext cx="6363094" cy="6370975"/>
          </a:xfrm>
          <a:prstGeom prst="rect">
            <a:avLst/>
          </a:prstGeom>
          <a:noFill/>
        </p:spPr>
        <p:txBody>
          <a:bodyPr wrap="square" rtlCol="0">
            <a:spAutoFit/>
          </a:bodyPr>
          <a:lstStyle/>
          <a:p>
            <a:r>
              <a:rPr lang="en-US" sz="2400" b="1" dirty="0" smtClean="0">
                <a:latin typeface="+mj-lt"/>
              </a:rPr>
              <a:t>SONS OF NOAH</a:t>
            </a:r>
          </a:p>
          <a:p>
            <a:r>
              <a:rPr lang="en-US" sz="2400" dirty="0" smtClean="0">
                <a:latin typeface="+mj-lt"/>
              </a:rPr>
              <a:t>Noah’s sons, Shem, Japheth, and Ham would be the beginning of the “… </a:t>
            </a:r>
            <a:r>
              <a:rPr lang="en-US" sz="2400" b="1" dirty="0" smtClean="0">
                <a:latin typeface="+mj-lt"/>
              </a:rPr>
              <a:t>Gentiles</a:t>
            </a:r>
            <a:r>
              <a:rPr lang="en-US" sz="2400" dirty="0" smtClean="0">
                <a:latin typeface="+mj-lt"/>
              </a:rPr>
              <a:t> divided in their lands… in their </a:t>
            </a:r>
            <a:r>
              <a:rPr lang="en-US" sz="2400" b="1" dirty="0" smtClean="0">
                <a:latin typeface="+mj-lt"/>
              </a:rPr>
              <a:t>nations</a:t>
            </a:r>
            <a:r>
              <a:rPr lang="en-US" sz="2400" dirty="0" smtClean="0">
                <a:latin typeface="+mj-lt"/>
              </a:rPr>
              <a:t> (Gen. 10:5).</a:t>
            </a:r>
          </a:p>
          <a:p>
            <a:endParaRPr lang="en-US" sz="800" dirty="0" smtClean="0">
              <a:latin typeface="+mj-lt"/>
            </a:endParaRPr>
          </a:p>
          <a:p>
            <a:r>
              <a:rPr lang="en-US" sz="2400" dirty="0" smtClean="0">
                <a:latin typeface="+mj-lt"/>
              </a:rPr>
              <a:t>But it would not start well –</a:t>
            </a:r>
          </a:p>
          <a:p>
            <a:endParaRPr lang="en-US" sz="800" dirty="0" smtClean="0">
              <a:latin typeface="+mj-lt"/>
            </a:endParaRPr>
          </a:p>
          <a:p>
            <a:r>
              <a:rPr lang="en-US" sz="2400" dirty="0" smtClean="0">
                <a:latin typeface="+mj-lt"/>
              </a:rPr>
              <a:t>“And Noah began to be a husbandman, and he planted a vineyard. And he drank of the wine, and was </a:t>
            </a:r>
            <a:r>
              <a:rPr lang="en-US" sz="2400" b="1" dirty="0" smtClean="0">
                <a:latin typeface="+mj-lt"/>
              </a:rPr>
              <a:t>drunken</a:t>
            </a:r>
            <a:r>
              <a:rPr lang="en-US" sz="2400" dirty="0" smtClean="0">
                <a:latin typeface="+mj-lt"/>
              </a:rPr>
              <a:t>; and he was </a:t>
            </a:r>
            <a:r>
              <a:rPr lang="en-US" sz="2400" b="1" dirty="0" smtClean="0">
                <a:latin typeface="+mj-lt"/>
              </a:rPr>
              <a:t>uncovered</a:t>
            </a:r>
            <a:r>
              <a:rPr lang="en-US" sz="2400" dirty="0" smtClean="0">
                <a:latin typeface="+mj-lt"/>
              </a:rPr>
              <a:t> in his tent” (Gen. 9:20,21).</a:t>
            </a:r>
          </a:p>
          <a:p>
            <a:r>
              <a:rPr lang="en-US" sz="2400" dirty="0" smtClean="0">
                <a:latin typeface="+mj-lt"/>
              </a:rPr>
              <a:t>Ham dishonored his father by looking at his nakedness; the two other sons shielded themselves from seeing him (Gen. 9:22,23).</a:t>
            </a:r>
          </a:p>
          <a:p>
            <a:endParaRPr lang="en-US" sz="800" dirty="0" smtClean="0">
              <a:latin typeface="+mj-lt"/>
            </a:endParaRPr>
          </a:p>
          <a:p>
            <a:r>
              <a:rPr lang="en-US" sz="2400" dirty="0" smtClean="0">
                <a:latin typeface="+mj-lt"/>
              </a:rPr>
              <a:t>“And Noah awoke from his wine, and knew what his younger son had done to him. And he said, </a:t>
            </a:r>
            <a:r>
              <a:rPr lang="en-US" sz="2400" b="1" dirty="0" smtClean="0">
                <a:latin typeface="+mj-lt"/>
              </a:rPr>
              <a:t>Cursed be Canaan</a:t>
            </a:r>
            <a:r>
              <a:rPr lang="en-US" sz="2400" dirty="0" smtClean="0">
                <a:latin typeface="+mj-lt"/>
              </a:rPr>
              <a:t>; a servant of servants shall he be unto his brethren” (Gen. 9:24,25).   </a:t>
            </a:r>
          </a:p>
        </p:txBody>
      </p:sp>
      <p:pic>
        <p:nvPicPr>
          <p:cNvPr id="3" name="Picture 2" descr="Oenological Firsts and Other Wine Lore | Loving Italy's ..."/>
          <p:cNvPicPr>
            <a:picLocks noChangeAspect="1"/>
          </p:cNvPicPr>
          <p:nvPr/>
        </p:nvPicPr>
        <p:blipFill rotWithShape="1">
          <a:blip r:embed="rId2">
            <a:extLst>
              <a:ext uri="{28A0092B-C50C-407E-A947-70E740481C1C}">
                <a14:useLocalDpi xmlns:a14="http://schemas.microsoft.com/office/drawing/2010/main" val="0"/>
              </a:ext>
            </a:extLst>
          </a:blip>
          <a:srcRect l="6322" r="6159" b="705"/>
          <a:stretch/>
        </p:blipFill>
        <p:spPr>
          <a:xfrm>
            <a:off x="6638925" y="0"/>
            <a:ext cx="5553075" cy="6370975"/>
          </a:xfrm>
          <a:prstGeom prst="rect">
            <a:avLst/>
          </a:prstGeom>
        </p:spPr>
      </p:pic>
    </p:spTree>
    <p:extLst>
      <p:ext uri="{BB962C8B-B14F-4D97-AF65-F5344CB8AC3E}">
        <p14:creationId xmlns:p14="http://schemas.microsoft.com/office/powerpoint/2010/main" val="222913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42" y="70701"/>
            <a:ext cx="5872898" cy="5509200"/>
          </a:xfrm>
          <a:prstGeom prst="rect">
            <a:avLst/>
          </a:prstGeom>
          <a:noFill/>
        </p:spPr>
        <p:txBody>
          <a:bodyPr wrap="square" rtlCol="0">
            <a:spAutoFit/>
          </a:bodyPr>
          <a:lstStyle/>
          <a:p>
            <a:r>
              <a:rPr lang="en-US" sz="2400" dirty="0" smtClean="0">
                <a:latin typeface="+mj-lt"/>
              </a:rPr>
              <a:t>The curse didn’t fall on Ham but on his son Canaan.</a:t>
            </a:r>
          </a:p>
          <a:p>
            <a:endParaRPr lang="en-US" sz="800" dirty="0" smtClean="0">
              <a:latin typeface="+mj-lt"/>
            </a:endParaRPr>
          </a:p>
          <a:p>
            <a:r>
              <a:rPr lang="en-US" sz="2400" dirty="0" smtClean="0">
                <a:latin typeface="+mj-lt"/>
              </a:rPr>
              <a:t>How?  When?  </a:t>
            </a:r>
          </a:p>
          <a:p>
            <a:endParaRPr lang="en-US" sz="800" dirty="0">
              <a:latin typeface="+mj-lt"/>
            </a:endParaRPr>
          </a:p>
          <a:p>
            <a:r>
              <a:rPr lang="en-US" sz="2400" dirty="0" smtClean="0">
                <a:latin typeface="+mj-lt"/>
              </a:rPr>
              <a:t>Canaan and his descendants would inhabit a land NOT given to them of God, but given to Shem and his descendants [Abraham].  </a:t>
            </a:r>
          </a:p>
          <a:p>
            <a:endParaRPr lang="en-US" sz="800" dirty="0">
              <a:latin typeface="+mj-lt"/>
            </a:endParaRPr>
          </a:p>
          <a:p>
            <a:r>
              <a:rPr lang="en-US" sz="2400" dirty="0" smtClean="0">
                <a:latin typeface="+mj-lt"/>
              </a:rPr>
              <a:t>The Canaanites would show the same ungodly, pagan, immoral behavior as did </a:t>
            </a:r>
            <a:r>
              <a:rPr lang="en-US" sz="2400" dirty="0" smtClean="0">
                <a:latin typeface="+mj-lt"/>
              </a:rPr>
              <a:t>Ham.   </a:t>
            </a:r>
            <a:endParaRPr lang="en-US" sz="2400" dirty="0" smtClean="0">
              <a:latin typeface="+mj-lt"/>
            </a:endParaRPr>
          </a:p>
          <a:p>
            <a:endParaRPr lang="en-US" sz="800" dirty="0">
              <a:latin typeface="+mj-lt"/>
            </a:endParaRPr>
          </a:p>
          <a:p>
            <a:r>
              <a:rPr lang="en-US" sz="2400" dirty="0" smtClean="0">
                <a:latin typeface="+mj-lt"/>
              </a:rPr>
              <a:t>As a result, God gave them sufficient time to leave (Gen. 15:16), but if </a:t>
            </a:r>
            <a:r>
              <a:rPr lang="en-US" sz="2400" dirty="0" smtClean="0">
                <a:latin typeface="+mj-lt"/>
              </a:rPr>
              <a:t>they refused, they were to be driven from their land. </a:t>
            </a:r>
          </a:p>
          <a:p>
            <a:endParaRPr lang="en-US" sz="800" dirty="0" smtClean="0">
              <a:latin typeface="+mj-lt"/>
            </a:endParaRPr>
          </a:p>
          <a:p>
            <a:r>
              <a:rPr lang="en-US" sz="2400" dirty="0" smtClean="0">
                <a:latin typeface="+mj-lt"/>
              </a:rPr>
              <a:t>If they refused to go, they were to be </a:t>
            </a:r>
            <a:r>
              <a:rPr lang="en-US" sz="2400" dirty="0" smtClean="0">
                <a:latin typeface="+mj-lt"/>
              </a:rPr>
              <a:t>put to death</a:t>
            </a:r>
            <a:r>
              <a:rPr lang="en-US" sz="2400" dirty="0" smtClean="0">
                <a:latin typeface="+mj-lt"/>
              </a:rPr>
              <a:t>.</a:t>
            </a:r>
            <a:endParaRPr lang="en-US" sz="2400" dirty="0" smtClean="0">
              <a:latin typeface="+mj-lt"/>
            </a:endParaRPr>
          </a:p>
        </p:txBody>
      </p:sp>
      <p:pic>
        <p:nvPicPr>
          <p:cNvPr id="3" name="Picture 2" descr="&lt;strong&gt;Canaan&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470" y="70701"/>
            <a:ext cx="5555530" cy="6247863"/>
          </a:xfrm>
          <a:prstGeom prst="rect">
            <a:avLst/>
          </a:prstGeom>
        </p:spPr>
      </p:pic>
    </p:spTree>
    <p:extLst>
      <p:ext uri="{BB962C8B-B14F-4D97-AF65-F5344CB8AC3E}">
        <p14:creationId xmlns:p14="http://schemas.microsoft.com/office/powerpoint/2010/main" val="265611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841"/>
            <a:ext cx="12026466" cy="6617196"/>
          </a:xfrm>
          <a:prstGeom prst="rect">
            <a:avLst/>
          </a:prstGeom>
          <a:noFill/>
        </p:spPr>
        <p:txBody>
          <a:bodyPr wrap="square" rtlCol="0">
            <a:spAutoFit/>
          </a:bodyPr>
          <a:lstStyle/>
          <a:p>
            <a:r>
              <a:rPr lang="en-US" sz="2400" b="1" dirty="0" smtClean="0">
                <a:latin typeface="+mj-lt"/>
              </a:rPr>
              <a:t>TOWER OF BABEL</a:t>
            </a:r>
          </a:p>
          <a:p>
            <a:r>
              <a:rPr lang="en-US" sz="2400" dirty="0" smtClean="0">
                <a:latin typeface="+mj-lt"/>
              </a:rPr>
              <a:t>“And the whole earth was of </a:t>
            </a:r>
            <a:r>
              <a:rPr lang="en-US" sz="2400" b="1" dirty="0" smtClean="0">
                <a:latin typeface="+mj-lt"/>
              </a:rPr>
              <a:t>one language</a:t>
            </a:r>
            <a:r>
              <a:rPr lang="en-US" sz="2400" dirty="0" smtClean="0">
                <a:latin typeface="+mj-lt"/>
              </a:rPr>
              <a:t>, and of one </a:t>
            </a:r>
          </a:p>
          <a:p>
            <a:r>
              <a:rPr lang="en-US" sz="2400" dirty="0" smtClean="0">
                <a:latin typeface="+mj-lt"/>
              </a:rPr>
              <a:t>speech.  And it came to pass, as they journeyed from the </a:t>
            </a:r>
          </a:p>
          <a:p>
            <a:r>
              <a:rPr lang="en-US" sz="2400" dirty="0" smtClean="0">
                <a:latin typeface="+mj-lt"/>
              </a:rPr>
              <a:t>east, that they found a plain in the land of Shinar; and </a:t>
            </a:r>
          </a:p>
          <a:p>
            <a:r>
              <a:rPr lang="en-US" sz="2400" b="1" dirty="0" smtClean="0">
                <a:latin typeface="+mj-lt"/>
              </a:rPr>
              <a:t>they dwelt there</a:t>
            </a:r>
            <a:r>
              <a:rPr lang="en-US" sz="2400" dirty="0" smtClean="0">
                <a:latin typeface="+mj-lt"/>
              </a:rPr>
              <a:t>” (Gen. 11:1,2). </a:t>
            </a:r>
          </a:p>
          <a:p>
            <a:r>
              <a:rPr lang="en-US" sz="2400" dirty="0" smtClean="0">
                <a:latin typeface="+mj-lt"/>
              </a:rPr>
              <a:t>Instead of spreading out and forming Gentile nations as </a:t>
            </a:r>
          </a:p>
          <a:p>
            <a:r>
              <a:rPr lang="en-US" sz="2400" dirty="0" smtClean="0">
                <a:latin typeface="+mj-lt"/>
              </a:rPr>
              <a:t>God had commanded, they congregated in one place.  </a:t>
            </a:r>
          </a:p>
          <a:p>
            <a:endParaRPr lang="en-US" sz="800" dirty="0" smtClean="0">
              <a:latin typeface="+mj-lt"/>
            </a:endParaRPr>
          </a:p>
          <a:p>
            <a:r>
              <a:rPr lang="en-US" sz="2400" dirty="0" smtClean="0">
                <a:latin typeface="+mj-lt"/>
              </a:rPr>
              <a:t>“And they said one to another… let us build us </a:t>
            </a:r>
            <a:r>
              <a:rPr lang="en-US" sz="2400" b="1" dirty="0" smtClean="0">
                <a:latin typeface="+mj-lt"/>
              </a:rPr>
              <a:t>a city </a:t>
            </a:r>
          </a:p>
          <a:p>
            <a:r>
              <a:rPr lang="en-US" sz="2400" dirty="0" smtClean="0">
                <a:latin typeface="+mj-lt"/>
              </a:rPr>
              <a:t>[single nation of people] and a tower, whose top may </a:t>
            </a:r>
          </a:p>
          <a:p>
            <a:r>
              <a:rPr lang="en-US" sz="2400" dirty="0" smtClean="0">
                <a:latin typeface="+mj-lt"/>
              </a:rPr>
              <a:t>reach unto heaven…” (Gen. 11:3,4a).</a:t>
            </a:r>
            <a:endParaRPr lang="en-US" sz="2400" dirty="0">
              <a:latin typeface="+mj-lt"/>
            </a:endParaRPr>
          </a:p>
          <a:p>
            <a:r>
              <a:rPr lang="en-US" sz="2400" dirty="0" smtClean="0">
                <a:latin typeface="+mj-lt"/>
              </a:rPr>
              <a:t>Instead of worshipping Noah’s God, they built a tower </a:t>
            </a:r>
          </a:p>
          <a:p>
            <a:r>
              <a:rPr lang="en-US" sz="2400" dirty="0" smtClean="0">
                <a:latin typeface="+mj-lt"/>
              </a:rPr>
              <a:t>to reach the gods of their evil imaginations.</a:t>
            </a:r>
          </a:p>
          <a:p>
            <a:endParaRPr lang="en-US" sz="800" dirty="0" smtClean="0">
              <a:latin typeface="+mj-lt"/>
            </a:endParaRPr>
          </a:p>
          <a:p>
            <a:r>
              <a:rPr lang="en-US" sz="2400" dirty="0" smtClean="0">
                <a:latin typeface="+mj-lt"/>
              </a:rPr>
              <a:t>“… let us make us a </a:t>
            </a:r>
            <a:r>
              <a:rPr lang="en-US" sz="2400" b="1" dirty="0" smtClean="0">
                <a:latin typeface="+mj-lt"/>
              </a:rPr>
              <a:t>name </a:t>
            </a:r>
            <a:r>
              <a:rPr lang="en-US" sz="2400" dirty="0" smtClean="0">
                <a:latin typeface="+mj-lt"/>
              </a:rPr>
              <a:t>[for ourselves], lest we be </a:t>
            </a:r>
          </a:p>
          <a:p>
            <a:r>
              <a:rPr lang="en-US" sz="2400" dirty="0" smtClean="0">
                <a:latin typeface="+mj-lt"/>
              </a:rPr>
              <a:t>scattered aboard upon the face of the whole earth” </a:t>
            </a:r>
          </a:p>
          <a:p>
            <a:r>
              <a:rPr lang="en-US" sz="2400" dirty="0" smtClean="0">
                <a:latin typeface="+mj-lt"/>
              </a:rPr>
              <a:t>(Gen. 11:4b).</a:t>
            </a:r>
          </a:p>
          <a:p>
            <a:r>
              <a:rPr lang="en-US" sz="2400" dirty="0" smtClean="0">
                <a:latin typeface="+mj-lt"/>
              </a:rPr>
              <a:t>Instead of praising the name of God, they followed Satan and his desire to have them praise themselves [mankind].  </a:t>
            </a:r>
            <a:endParaRPr lang="en-US" sz="2400" dirty="0">
              <a:latin typeface="+mj-lt"/>
            </a:endParaRPr>
          </a:p>
        </p:txBody>
      </p:sp>
      <p:pic>
        <p:nvPicPr>
          <p:cNvPr id="4" name="Picture 3" descr="Ab laeva rite probatum: La Torre de &lt;strong&gt;Babel&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359" y="0"/>
            <a:ext cx="4961641" cy="5684363"/>
          </a:xfrm>
          <a:prstGeom prst="rect">
            <a:avLst/>
          </a:prstGeom>
        </p:spPr>
      </p:pic>
    </p:spTree>
    <p:extLst>
      <p:ext uri="{BB962C8B-B14F-4D97-AF65-F5344CB8AC3E}">
        <p14:creationId xmlns:p14="http://schemas.microsoft.com/office/powerpoint/2010/main" val="330260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500"/>
                                        <p:tgtEl>
                                          <p:spTgt spid="2">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500"/>
                                        <p:tgtEl>
                                          <p:spTgt spid="2">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4" end="14"/>
                                            </p:txEl>
                                          </p:spTgt>
                                        </p:tgtEl>
                                        <p:attrNameLst>
                                          <p:attrName>style.visibility</p:attrName>
                                        </p:attrNameLst>
                                      </p:cBhvr>
                                      <p:to>
                                        <p:strVal val="visible"/>
                                      </p:to>
                                    </p:set>
                                    <p:animEffect transition="in" filter="fade">
                                      <p:cBhvr>
                                        <p:cTn id="34" dur="500"/>
                                        <p:tgtEl>
                                          <p:spTgt spid="2">
                                            <p:txEl>
                                              <p:pRg st="14" end="1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animEffect transition="in" filter="fade">
                                      <p:cBhvr>
                                        <p:cTn id="37" dur="500"/>
                                        <p:tgtEl>
                                          <p:spTgt spid="2">
                                            <p:txEl>
                                              <p:pRg st="15" end="1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6" end="16"/>
                                            </p:txEl>
                                          </p:spTgt>
                                        </p:tgtEl>
                                        <p:attrNameLst>
                                          <p:attrName>style.visibility</p:attrName>
                                        </p:attrNameLst>
                                      </p:cBhvr>
                                      <p:to>
                                        <p:strVal val="visible"/>
                                      </p:to>
                                    </p:set>
                                    <p:animEffect transition="in" filter="fade">
                                      <p:cBhvr>
                                        <p:cTn id="40" dur="500"/>
                                        <p:tgtEl>
                                          <p:spTgt spid="2">
                                            <p:txEl>
                                              <p:pRg st="16" end="1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7" end="17"/>
                                            </p:txEl>
                                          </p:spTgt>
                                        </p:tgtEl>
                                        <p:attrNameLst>
                                          <p:attrName>style.visibility</p:attrName>
                                        </p:attrNameLst>
                                      </p:cBhvr>
                                      <p:to>
                                        <p:strVal val="visible"/>
                                      </p:to>
                                    </p:set>
                                    <p:animEffect transition="in" filter="fade">
                                      <p:cBhvr>
                                        <p:cTn id="45"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2428</TotalTime>
  <Words>3030</Words>
  <Application>Microsoft Office PowerPoint</Application>
  <PresentationFormat>Widescreen</PresentationFormat>
  <Paragraphs>232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155</cp:revision>
  <dcterms:created xsi:type="dcterms:W3CDTF">2017-12-18T12:04:17Z</dcterms:created>
  <dcterms:modified xsi:type="dcterms:W3CDTF">2018-07-17T20:23:20Z</dcterms:modified>
</cp:coreProperties>
</file>