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4" r:id="rId8"/>
    <p:sldId id="263" r:id="rId9"/>
    <p:sldId id="273" r:id="rId10"/>
    <p:sldId id="265" r:id="rId11"/>
    <p:sldId id="266" r:id="rId12"/>
    <p:sldId id="268" r:id="rId13"/>
    <p:sldId id="269" r:id="rId14"/>
    <p:sldId id="270" r:id="rId15"/>
    <p:sldId id="271" r:id="rId16"/>
    <p:sldId id="267" r:id="rId17"/>
    <p:sldId id="272" r:id="rId18"/>
    <p:sldId id="274"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A64876-617E-487A-B025-DFBF52C25FDC}" type="datetimeFigureOut">
              <a:rPr lang="en-US" smtClean="0"/>
              <a:t>6/29/2019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D5B434-CD46-4C94-8E07-B9A45BD298B5}" type="slidenum">
              <a:rPr lang="en-US" smtClean="0"/>
              <a:t>‹#›</a:t>
            </a:fld>
            <a:endParaRPr lang="en-US" dirty="0"/>
          </a:p>
        </p:txBody>
      </p:sp>
    </p:spTree>
    <p:extLst>
      <p:ext uri="{BB962C8B-B14F-4D97-AF65-F5344CB8AC3E}">
        <p14:creationId xmlns:p14="http://schemas.microsoft.com/office/powerpoint/2010/main" val="2719899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A64876-617E-487A-B025-DFBF52C25FDC}" type="datetimeFigureOut">
              <a:rPr lang="en-US" smtClean="0"/>
              <a:t>6/29/2019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D5B434-CD46-4C94-8E07-B9A45BD298B5}" type="slidenum">
              <a:rPr lang="en-US" smtClean="0"/>
              <a:t>‹#›</a:t>
            </a:fld>
            <a:endParaRPr lang="en-US" dirty="0"/>
          </a:p>
        </p:txBody>
      </p:sp>
    </p:spTree>
    <p:extLst>
      <p:ext uri="{BB962C8B-B14F-4D97-AF65-F5344CB8AC3E}">
        <p14:creationId xmlns:p14="http://schemas.microsoft.com/office/powerpoint/2010/main" val="3753849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A64876-617E-487A-B025-DFBF52C25FDC}" type="datetimeFigureOut">
              <a:rPr lang="en-US" smtClean="0"/>
              <a:t>6/29/2019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D5B434-CD46-4C94-8E07-B9A45BD298B5}" type="slidenum">
              <a:rPr lang="en-US" smtClean="0"/>
              <a:t>‹#›</a:t>
            </a:fld>
            <a:endParaRPr lang="en-US" dirty="0"/>
          </a:p>
        </p:txBody>
      </p:sp>
    </p:spTree>
    <p:extLst>
      <p:ext uri="{BB962C8B-B14F-4D97-AF65-F5344CB8AC3E}">
        <p14:creationId xmlns:p14="http://schemas.microsoft.com/office/powerpoint/2010/main" val="2925215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A64876-617E-487A-B025-DFBF52C25FDC}" type="datetimeFigureOut">
              <a:rPr lang="en-US" smtClean="0"/>
              <a:t>6/29/2019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D5B434-CD46-4C94-8E07-B9A45BD298B5}" type="slidenum">
              <a:rPr lang="en-US" smtClean="0"/>
              <a:t>‹#›</a:t>
            </a:fld>
            <a:endParaRPr lang="en-US" dirty="0"/>
          </a:p>
        </p:txBody>
      </p:sp>
    </p:spTree>
    <p:extLst>
      <p:ext uri="{BB962C8B-B14F-4D97-AF65-F5344CB8AC3E}">
        <p14:creationId xmlns:p14="http://schemas.microsoft.com/office/powerpoint/2010/main" val="573016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3A64876-617E-487A-B025-DFBF52C25FDC}" type="datetimeFigureOut">
              <a:rPr lang="en-US" smtClean="0"/>
              <a:t>6/29/2019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D5B434-CD46-4C94-8E07-B9A45BD298B5}" type="slidenum">
              <a:rPr lang="en-US" smtClean="0"/>
              <a:t>‹#›</a:t>
            </a:fld>
            <a:endParaRPr lang="en-US" dirty="0"/>
          </a:p>
        </p:txBody>
      </p:sp>
    </p:spTree>
    <p:extLst>
      <p:ext uri="{BB962C8B-B14F-4D97-AF65-F5344CB8AC3E}">
        <p14:creationId xmlns:p14="http://schemas.microsoft.com/office/powerpoint/2010/main" val="328725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A64876-617E-487A-B025-DFBF52C25FDC}" type="datetimeFigureOut">
              <a:rPr lang="en-US" smtClean="0"/>
              <a:t>6/29/2019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D5B434-CD46-4C94-8E07-B9A45BD298B5}" type="slidenum">
              <a:rPr lang="en-US" smtClean="0"/>
              <a:t>‹#›</a:t>
            </a:fld>
            <a:endParaRPr lang="en-US" dirty="0"/>
          </a:p>
        </p:txBody>
      </p:sp>
    </p:spTree>
    <p:extLst>
      <p:ext uri="{BB962C8B-B14F-4D97-AF65-F5344CB8AC3E}">
        <p14:creationId xmlns:p14="http://schemas.microsoft.com/office/powerpoint/2010/main" val="376378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A64876-617E-487A-B025-DFBF52C25FDC}" type="datetimeFigureOut">
              <a:rPr lang="en-US" smtClean="0"/>
              <a:t>6/29/2019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D5B434-CD46-4C94-8E07-B9A45BD298B5}" type="slidenum">
              <a:rPr lang="en-US" smtClean="0"/>
              <a:t>‹#›</a:t>
            </a:fld>
            <a:endParaRPr lang="en-US" dirty="0"/>
          </a:p>
        </p:txBody>
      </p:sp>
    </p:spTree>
    <p:extLst>
      <p:ext uri="{BB962C8B-B14F-4D97-AF65-F5344CB8AC3E}">
        <p14:creationId xmlns:p14="http://schemas.microsoft.com/office/powerpoint/2010/main" val="2578044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A64876-617E-487A-B025-DFBF52C25FDC}" type="datetimeFigureOut">
              <a:rPr lang="en-US" smtClean="0"/>
              <a:t>6/29/2019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D5B434-CD46-4C94-8E07-B9A45BD298B5}" type="slidenum">
              <a:rPr lang="en-US" smtClean="0"/>
              <a:t>‹#›</a:t>
            </a:fld>
            <a:endParaRPr lang="en-US" dirty="0"/>
          </a:p>
        </p:txBody>
      </p:sp>
    </p:spTree>
    <p:extLst>
      <p:ext uri="{BB962C8B-B14F-4D97-AF65-F5344CB8AC3E}">
        <p14:creationId xmlns:p14="http://schemas.microsoft.com/office/powerpoint/2010/main" val="3498771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A64876-617E-487A-B025-DFBF52C25FDC}" type="datetimeFigureOut">
              <a:rPr lang="en-US" smtClean="0"/>
              <a:t>6/29/2019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D5B434-CD46-4C94-8E07-B9A45BD298B5}" type="slidenum">
              <a:rPr lang="en-US" smtClean="0"/>
              <a:t>‹#›</a:t>
            </a:fld>
            <a:endParaRPr lang="en-US" dirty="0"/>
          </a:p>
        </p:txBody>
      </p:sp>
    </p:spTree>
    <p:extLst>
      <p:ext uri="{BB962C8B-B14F-4D97-AF65-F5344CB8AC3E}">
        <p14:creationId xmlns:p14="http://schemas.microsoft.com/office/powerpoint/2010/main" val="1793160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A64876-617E-487A-B025-DFBF52C25FDC}" type="datetimeFigureOut">
              <a:rPr lang="en-US" smtClean="0"/>
              <a:t>6/29/2019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D5B434-CD46-4C94-8E07-B9A45BD298B5}" type="slidenum">
              <a:rPr lang="en-US" smtClean="0"/>
              <a:t>‹#›</a:t>
            </a:fld>
            <a:endParaRPr lang="en-US" dirty="0"/>
          </a:p>
        </p:txBody>
      </p:sp>
    </p:spTree>
    <p:extLst>
      <p:ext uri="{BB962C8B-B14F-4D97-AF65-F5344CB8AC3E}">
        <p14:creationId xmlns:p14="http://schemas.microsoft.com/office/powerpoint/2010/main" val="307884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A64876-617E-487A-B025-DFBF52C25FDC}" type="datetimeFigureOut">
              <a:rPr lang="en-US" smtClean="0"/>
              <a:t>6/29/2019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D5B434-CD46-4C94-8E07-B9A45BD298B5}" type="slidenum">
              <a:rPr lang="en-US" smtClean="0"/>
              <a:t>‹#›</a:t>
            </a:fld>
            <a:endParaRPr lang="en-US" dirty="0"/>
          </a:p>
        </p:txBody>
      </p:sp>
    </p:spTree>
    <p:extLst>
      <p:ext uri="{BB962C8B-B14F-4D97-AF65-F5344CB8AC3E}">
        <p14:creationId xmlns:p14="http://schemas.microsoft.com/office/powerpoint/2010/main" val="227215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64876-617E-487A-B025-DFBF52C25FDC}" type="datetimeFigureOut">
              <a:rPr lang="en-US" smtClean="0"/>
              <a:t>6/29/2019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D5B434-CD46-4C94-8E07-B9A45BD298B5}" type="slidenum">
              <a:rPr lang="en-US" smtClean="0"/>
              <a:t>‹#›</a:t>
            </a:fld>
            <a:endParaRPr lang="en-US" dirty="0"/>
          </a:p>
        </p:txBody>
      </p:sp>
    </p:spTree>
    <p:extLst>
      <p:ext uri="{BB962C8B-B14F-4D97-AF65-F5344CB8AC3E}">
        <p14:creationId xmlns:p14="http://schemas.microsoft.com/office/powerpoint/2010/main" val="2349171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7983" y="0"/>
            <a:ext cx="6356035" cy="707886"/>
          </a:xfrm>
          <a:prstGeom prst="rect">
            <a:avLst/>
          </a:prstGeom>
          <a:noFill/>
        </p:spPr>
        <p:txBody>
          <a:bodyPr wrap="none" rtlCol="0">
            <a:spAutoFit/>
          </a:bodyPr>
          <a:lstStyle/>
          <a:p>
            <a:pPr algn="ctr"/>
            <a:r>
              <a:rPr lang="en-US" sz="40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THROUGH THE BIBLE IN 2018</a:t>
            </a:r>
            <a:endParaRPr lang="en-US" sz="40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1" y="0"/>
            <a:ext cx="2722180" cy="1569660"/>
          </a:xfrm>
          <a:prstGeom prst="rect">
            <a:avLst/>
          </a:prstGeom>
          <a:noFill/>
        </p:spPr>
        <p:txBody>
          <a:bodyPr wrap="square" rtlCol="0">
            <a:spAutoFit/>
          </a:bodyPr>
          <a:lstStyle/>
          <a:p>
            <a:r>
              <a:rPr lang="en-US" sz="2400" dirty="0" smtClean="0">
                <a:latin typeface="+mj-lt"/>
              </a:rPr>
              <a:t>LESSON 49</a:t>
            </a:r>
            <a:endParaRPr lang="en-US" sz="2400" dirty="0">
              <a:latin typeface="+mj-lt"/>
            </a:endParaRPr>
          </a:p>
          <a:p>
            <a:r>
              <a:rPr lang="en-US" sz="2400" dirty="0" smtClean="0">
                <a:latin typeface="+mj-lt"/>
              </a:rPr>
              <a:t>WEEK 49 </a:t>
            </a:r>
            <a:r>
              <a:rPr lang="en-US" sz="2400" dirty="0">
                <a:latin typeface="+mj-lt"/>
              </a:rPr>
              <a:t>OF </a:t>
            </a:r>
            <a:r>
              <a:rPr lang="en-US" sz="2400" dirty="0" smtClean="0">
                <a:latin typeface="+mj-lt"/>
              </a:rPr>
              <a:t>52</a:t>
            </a:r>
          </a:p>
          <a:p>
            <a:r>
              <a:rPr lang="en-US" sz="2400" dirty="0" smtClean="0">
                <a:latin typeface="+mj-lt"/>
              </a:rPr>
              <a:t>(1Cor. 15,16; 2Cor. 1-13; Rom. 1-10)</a:t>
            </a:r>
          </a:p>
        </p:txBody>
      </p:sp>
      <p:sp>
        <p:nvSpPr>
          <p:cNvPr id="4" name="Rectangle 3"/>
          <p:cNvSpPr/>
          <p:nvPr/>
        </p:nvSpPr>
        <p:spPr>
          <a:xfrm>
            <a:off x="2974428" y="673230"/>
            <a:ext cx="5171089" cy="830997"/>
          </a:xfrm>
          <a:prstGeom prst="rect">
            <a:avLst/>
          </a:prstGeom>
        </p:spPr>
        <p:txBody>
          <a:bodyPr wrap="square">
            <a:spAutoFit/>
          </a:bodyPr>
          <a:lstStyle/>
          <a:p>
            <a:r>
              <a:rPr lang="en-US" sz="2400" dirty="0" smtClean="0">
                <a:latin typeface="+mj-lt"/>
              </a:rPr>
              <a:t>Last time – Paul’s Macedonian churches; This time – The  house churches in Rome </a:t>
            </a:r>
            <a:endParaRPr lang="en-US" sz="2400" dirty="0">
              <a:latin typeface="+mj-lt"/>
            </a:endParaRPr>
          </a:p>
        </p:txBody>
      </p:sp>
      <p:sp>
        <p:nvSpPr>
          <p:cNvPr id="5" name="TextBox 4"/>
          <p:cNvSpPr txBox="1"/>
          <p:nvPr/>
        </p:nvSpPr>
        <p:spPr>
          <a:xfrm>
            <a:off x="0" y="1569660"/>
            <a:ext cx="8145517" cy="5016758"/>
          </a:xfrm>
          <a:prstGeom prst="rect">
            <a:avLst/>
          </a:prstGeom>
          <a:noFill/>
        </p:spPr>
        <p:txBody>
          <a:bodyPr wrap="square" rtlCol="0">
            <a:spAutoFit/>
          </a:bodyPr>
          <a:lstStyle/>
          <a:p>
            <a:r>
              <a:rPr lang="en-US" sz="2400" b="1" dirty="0" smtClean="0">
                <a:latin typeface="+mj-lt"/>
              </a:rPr>
              <a:t>PAUL’S GOSPEL</a:t>
            </a:r>
          </a:p>
          <a:p>
            <a:r>
              <a:rPr lang="en-US" sz="2400" dirty="0" smtClean="0">
                <a:latin typeface="+mj-lt"/>
              </a:rPr>
              <a:t>“… the gospel which I preached unto you… ye have received… ye stand… ye are saved… which I also received… </a:t>
            </a:r>
            <a:r>
              <a:rPr lang="en-US" sz="2400" b="1" u="sng" dirty="0" smtClean="0">
                <a:latin typeface="+mj-lt"/>
              </a:rPr>
              <a:t>Christ died for our sins</a:t>
            </a:r>
            <a:r>
              <a:rPr lang="en-US" sz="2400" u="sng" dirty="0" smtClean="0">
                <a:latin typeface="+mj-lt"/>
              </a:rPr>
              <a:t>… </a:t>
            </a:r>
            <a:r>
              <a:rPr lang="en-US" sz="2400" b="1" u="sng" dirty="0" smtClean="0">
                <a:latin typeface="+mj-lt"/>
              </a:rPr>
              <a:t>buried … rose again the 3</a:t>
            </a:r>
            <a:r>
              <a:rPr lang="en-US" sz="2400" b="1" u="sng" baseline="30000" dirty="0" smtClean="0">
                <a:latin typeface="+mj-lt"/>
              </a:rPr>
              <a:t>rd</a:t>
            </a:r>
            <a:r>
              <a:rPr lang="en-US" sz="2400" b="1" u="sng" dirty="0" smtClean="0">
                <a:latin typeface="+mj-lt"/>
              </a:rPr>
              <a:t> day…</a:t>
            </a:r>
            <a:r>
              <a:rPr lang="en-US" sz="2400" dirty="0" smtClean="0">
                <a:latin typeface="+mj-lt"/>
              </a:rPr>
              <a:t>” (1Cor. 15:1-4).</a:t>
            </a:r>
          </a:p>
          <a:p>
            <a:r>
              <a:rPr lang="en-US" sz="2400" dirty="0" smtClean="0">
                <a:latin typeface="+mj-lt"/>
              </a:rPr>
              <a:t>Paul’s newly revealed gospel (A.D. 53) given exclusively to him was hidden from the 12, “… put him to death: and the 3</a:t>
            </a:r>
            <a:r>
              <a:rPr lang="en-US" sz="2400" baseline="30000" dirty="0" smtClean="0">
                <a:latin typeface="+mj-lt"/>
              </a:rPr>
              <a:t>rd</a:t>
            </a:r>
            <a:r>
              <a:rPr lang="en-US" sz="2400" dirty="0" smtClean="0">
                <a:latin typeface="+mj-lt"/>
              </a:rPr>
              <a:t> day he shall rise again.  And </a:t>
            </a:r>
            <a:r>
              <a:rPr lang="en-US" sz="2400" i="1" dirty="0" smtClean="0">
                <a:latin typeface="+mj-lt"/>
              </a:rPr>
              <a:t>they understood none of these things</a:t>
            </a:r>
            <a:r>
              <a:rPr lang="en-US" sz="2400" dirty="0" smtClean="0">
                <a:latin typeface="+mj-lt"/>
              </a:rPr>
              <a:t>… </a:t>
            </a:r>
            <a:r>
              <a:rPr lang="en-US" sz="2400" i="1" u="sng" dirty="0" smtClean="0">
                <a:latin typeface="+mj-lt"/>
              </a:rPr>
              <a:t>was hidden from them</a:t>
            </a:r>
            <a:r>
              <a:rPr lang="en-US" sz="2400" dirty="0" smtClean="0">
                <a:latin typeface="+mj-lt"/>
              </a:rPr>
              <a:t>…” (Lk. 18:33,34).  Why was it hidden?</a:t>
            </a:r>
          </a:p>
          <a:p>
            <a:endParaRPr lang="en-US" sz="800" dirty="0" smtClean="0">
              <a:latin typeface="+mj-lt"/>
            </a:endParaRPr>
          </a:p>
          <a:p>
            <a:r>
              <a:rPr lang="en-US" sz="2400" dirty="0" smtClean="0">
                <a:latin typeface="+mj-lt"/>
              </a:rPr>
              <a:t>“Which none of the [Satan’s] princes of this world knew: for had they known it, </a:t>
            </a:r>
            <a:r>
              <a:rPr lang="en-US" sz="2400" i="1" u="sng" dirty="0" smtClean="0">
                <a:latin typeface="+mj-lt"/>
              </a:rPr>
              <a:t>they would not have crucified the Lord of glory</a:t>
            </a:r>
            <a:r>
              <a:rPr lang="en-US" sz="2400" dirty="0" smtClean="0">
                <a:latin typeface="+mj-lt"/>
              </a:rPr>
              <a:t>” (1Cor. 2:8).</a:t>
            </a:r>
          </a:p>
          <a:p>
            <a:r>
              <a:rPr lang="en-US" sz="2400" dirty="0" smtClean="0">
                <a:latin typeface="+mj-lt"/>
              </a:rPr>
              <a:t>Christ kept secret His own death, burial, and resurrection until after the fact, so it was too late for Satan to do anything about it.</a:t>
            </a:r>
          </a:p>
        </p:txBody>
      </p:sp>
      <p:pic>
        <p:nvPicPr>
          <p:cNvPr id="7" name="Picture 6" descr="Paul the Apostle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5517" y="707885"/>
            <a:ext cx="4046484" cy="6060777"/>
          </a:xfrm>
          <a:prstGeom prst="rect">
            <a:avLst/>
          </a:prstGeom>
        </p:spPr>
      </p:pic>
    </p:spTree>
    <p:extLst>
      <p:ext uri="{BB962C8B-B14F-4D97-AF65-F5344CB8AC3E}">
        <p14:creationId xmlns:p14="http://schemas.microsoft.com/office/powerpoint/2010/main" val="29381793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84082"/>
            <a:ext cx="7031421" cy="6740307"/>
          </a:xfrm>
          <a:prstGeom prst="rect">
            <a:avLst/>
          </a:prstGeom>
          <a:noFill/>
        </p:spPr>
        <p:txBody>
          <a:bodyPr wrap="square" rtlCol="0">
            <a:spAutoFit/>
          </a:bodyPr>
          <a:lstStyle/>
          <a:p>
            <a:r>
              <a:rPr lang="en-US" sz="2400" b="1" dirty="0" smtClean="0">
                <a:latin typeface="+mj-lt"/>
              </a:rPr>
              <a:t>AFFLICTION</a:t>
            </a:r>
          </a:p>
          <a:p>
            <a:r>
              <a:rPr lang="en-US" sz="2400" dirty="0" smtClean="0">
                <a:latin typeface="+mj-lt"/>
              </a:rPr>
              <a:t>“For all things are for your sakes, that the abundant grace might through the thanksgiving of many, abound to the glory of God.  For which cause we faint not; but though our outward man perish, yet the inward man is renewed day by day.  </a:t>
            </a:r>
            <a:r>
              <a:rPr lang="en-US" sz="2400" b="1" u="sng" dirty="0" smtClean="0">
                <a:latin typeface="+mj-lt"/>
              </a:rPr>
              <a:t>For our light affliction, which is but for a moment, worketh for us a far more exceeding and eternal weight of glory</a:t>
            </a:r>
            <a:r>
              <a:rPr lang="en-US" sz="2400" dirty="0" smtClean="0">
                <a:latin typeface="+mj-lt"/>
              </a:rPr>
              <a:t>.  While </a:t>
            </a:r>
            <a:r>
              <a:rPr lang="en-US" sz="2400" dirty="0">
                <a:latin typeface="+mj-lt"/>
              </a:rPr>
              <a:t>w</a:t>
            </a:r>
            <a:r>
              <a:rPr lang="en-US" sz="2400" dirty="0" smtClean="0">
                <a:latin typeface="+mj-lt"/>
              </a:rPr>
              <a:t>e look not at the things which are seen, but at the things which are not seen: for the things that are seen are temporal; but the things which are not seen are eternal” (4:17,18).</a:t>
            </a:r>
          </a:p>
          <a:p>
            <a:r>
              <a:rPr lang="en-US" sz="2400" dirty="0" smtClean="0">
                <a:latin typeface="+mj-lt"/>
              </a:rPr>
              <a:t>Anyone who has a chronic or life threatening disease should study this passage.  We usually get better from our ailments, but not always.  When it is clear that Christ isn’t going to heal us, then we should stop looking at things from the physical &amp; temporal, and begin to see them from the spiritual &amp; eternal.  </a:t>
            </a:r>
          </a:p>
          <a:p>
            <a:r>
              <a:rPr lang="en-US" sz="2400" dirty="0" smtClean="0">
                <a:latin typeface="+mj-lt"/>
              </a:rPr>
              <a:t>Look at Paul’s example… </a:t>
            </a:r>
          </a:p>
        </p:txBody>
      </p:sp>
      <p:pic>
        <p:nvPicPr>
          <p:cNvPr id="3" name="Picture 2" descr="&lt;strong&gt;apostle-paul&lt;/strong&gt;-in-prison-edi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420" y="0"/>
            <a:ext cx="5160580" cy="6666733"/>
          </a:xfrm>
          <a:prstGeom prst="rect">
            <a:avLst/>
          </a:prstGeom>
        </p:spPr>
      </p:pic>
    </p:spTree>
    <p:extLst>
      <p:ext uri="{BB962C8B-B14F-4D97-AF65-F5344CB8AC3E}">
        <p14:creationId xmlns:p14="http://schemas.microsoft.com/office/powerpoint/2010/main" val="122651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873765" cy="6863417"/>
          </a:xfrm>
          <a:prstGeom prst="rect">
            <a:avLst/>
          </a:prstGeom>
          <a:noFill/>
        </p:spPr>
        <p:txBody>
          <a:bodyPr wrap="square" rtlCol="0">
            <a:spAutoFit/>
          </a:bodyPr>
          <a:lstStyle/>
          <a:p>
            <a:r>
              <a:rPr lang="en-US" sz="2400" dirty="0" smtClean="0">
                <a:latin typeface="+mj-lt"/>
              </a:rPr>
              <a:t>“… </a:t>
            </a:r>
            <a:r>
              <a:rPr lang="en-US" sz="2400" dirty="0">
                <a:latin typeface="+mj-lt"/>
              </a:rPr>
              <a:t>there was given to me a thorn in the </a:t>
            </a:r>
            <a:r>
              <a:rPr lang="en-US" sz="2400" dirty="0" smtClean="0">
                <a:latin typeface="+mj-lt"/>
              </a:rPr>
              <a:t>flesh [</a:t>
            </a:r>
            <a:r>
              <a:rPr lang="en-US" sz="2400" i="1" dirty="0" smtClean="0">
                <a:latin typeface="+mj-lt"/>
              </a:rPr>
              <a:t>eye</a:t>
            </a:r>
            <a:r>
              <a:rPr lang="en-US" sz="2400" dirty="0" smtClean="0">
                <a:latin typeface="+mj-lt"/>
              </a:rPr>
              <a:t> </a:t>
            </a:r>
            <a:r>
              <a:rPr lang="en-US" sz="2400" i="1" dirty="0" smtClean="0">
                <a:latin typeface="+mj-lt"/>
              </a:rPr>
              <a:t>disorder?</a:t>
            </a:r>
            <a:r>
              <a:rPr lang="en-US" sz="2400" dirty="0" smtClean="0">
                <a:latin typeface="+mj-lt"/>
              </a:rPr>
              <a:t>], </a:t>
            </a:r>
            <a:r>
              <a:rPr lang="en-US" sz="2400" dirty="0">
                <a:latin typeface="+mj-lt"/>
              </a:rPr>
              <a:t>the messenger of Satan to buffet me… For this thing I besought the Lord thrice… depart from me.  And he said unto me,</a:t>
            </a:r>
            <a:r>
              <a:rPr lang="en-US" sz="2400" b="1" dirty="0">
                <a:latin typeface="+mj-lt"/>
              </a:rPr>
              <a:t> </a:t>
            </a:r>
            <a:r>
              <a:rPr lang="en-US" sz="2400" b="1" u="sng" dirty="0">
                <a:latin typeface="+mj-lt"/>
              </a:rPr>
              <a:t>My grace is sufficient for thee</a:t>
            </a:r>
            <a:r>
              <a:rPr lang="en-US" sz="2400" dirty="0">
                <a:latin typeface="+mj-lt"/>
              </a:rPr>
              <a:t>: </a:t>
            </a:r>
            <a:r>
              <a:rPr lang="en-US" sz="2400" b="1" u="sng" dirty="0">
                <a:latin typeface="+mj-lt"/>
              </a:rPr>
              <a:t>for </a:t>
            </a:r>
            <a:r>
              <a:rPr lang="en-US" sz="2400" b="1" u="sng" dirty="0" smtClean="0">
                <a:latin typeface="+mj-lt"/>
              </a:rPr>
              <a:t>my strength is made perfect in weakness</a:t>
            </a:r>
            <a:r>
              <a:rPr lang="en-US" sz="2400" dirty="0" smtClean="0">
                <a:latin typeface="+mj-lt"/>
              </a:rPr>
              <a:t>.  Most gladly therefore will I rather glory in my infirmities, that the power of Christ may rest upon me.  Therefore I take pleasure in infirmities, in reproaches, in necessities, in persecutions, in distresses for Christ’s sake: </a:t>
            </a:r>
            <a:r>
              <a:rPr lang="en-US" sz="2400" b="1" u="sng" dirty="0" smtClean="0">
                <a:latin typeface="+mj-lt"/>
              </a:rPr>
              <a:t>for when I am weak, then I am strong</a:t>
            </a:r>
            <a:r>
              <a:rPr lang="en-US" sz="2400" dirty="0" smtClean="0">
                <a:latin typeface="+mj-lt"/>
              </a:rPr>
              <a:t>” (12:7-10).</a:t>
            </a:r>
          </a:p>
          <a:p>
            <a:r>
              <a:rPr lang="en-US" sz="2400" dirty="0" smtClean="0">
                <a:latin typeface="+mj-lt"/>
              </a:rPr>
              <a:t>God allowed Satan to give Paul a painful eye disorder, so he prayed 3X to have it removed, but each time the answer was NO.  What good is a missionary who can’t see?  Not much under his own power, but depending on Christ at every step, Paul could do anything!  And he did!  He would rather suffer physically and have the power of God with him, than have normal eyes and be without the power Christ.  </a:t>
            </a:r>
            <a:r>
              <a:rPr lang="en-US" sz="2400" i="1" dirty="0" smtClean="0">
                <a:latin typeface="+mj-lt"/>
              </a:rPr>
              <a:t>So should we! </a:t>
            </a:r>
          </a:p>
          <a:p>
            <a:endParaRPr lang="en-US" sz="800" b="1" dirty="0" smtClean="0">
              <a:latin typeface="+mj-lt"/>
            </a:endParaRPr>
          </a:p>
        </p:txBody>
      </p:sp>
      <p:pic>
        <p:nvPicPr>
          <p:cNvPr id="3" name="Picture 2" descr="&lt;strong&gt;apostle-paul&lt;/strong&gt;-in-prison-edi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420" y="0"/>
            <a:ext cx="5160580" cy="6666733"/>
          </a:xfrm>
          <a:prstGeom prst="rect">
            <a:avLst/>
          </a:prstGeom>
        </p:spPr>
      </p:pic>
    </p:spTree>
    <p:extLst>
      <p:ext uri="{BB962C8B-B14F-4D97-AF65-F5344CB8AC3E}">
        <p14:creationId xmlns:p14="http://schemas.microsoft.com/office/powerpoint/2010/main" val="331569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572"/>
            <a:ext cx="6989379" cy="6740307"/>
          </a:xfrm>
          <a:prstGeom prst="rect">
            <a:avLst/>
          </a:prstGeom>
          <a:noFill/>
        </p:spPr>
        <p:txBody>
          <a:bodyPr wrap="square" rtlCol="0">
            <a:spAutoFit/>
          </a:bodyPr>
          <a:lstStyle/>
          <a:p>
            <a:r>
              <a:rPr lang="en-US" sz="2400" b="1" dirty="0" smtClean="0">
                <a:latin typeface="+mj-lt"/>
              </a:rPr>
              <a:t>DEATH</a:t>
            </a:r>
          </a:p>
          <a:p>
            <a:r>
              <a:rPr lang="en-US" sz="2400" dirty="0" smtClean="0">
                <a:latin typeface="+mj-lt"/>
              </a:rPr>
              <a:t>“For we know that if our earthly house of this tabernacle were dissolved [</a:t>
            </a:r>
            <a:r>
              <a:rPr lang="en-US" sz="2400" i="1" dirty="0" smtClean="0">
                <a:latin typeface="+mj-lt"/>
              </a:rPr>
              <a:t>death</a:t>
            </a:r>
            <a:r>
              <a:rPr lang="en-US" sz="2400" dirty="0" smtClean="0">
                <a:latin typeface="+mj-lt"/>
              </a:rPr>
              <a:t>], we have a building of God, an house not make with hands, eternal in the heavens.  For in this we groan, earnestly desiring to be clothed upon with our house [</a:t>
            </a:r>
            <a:r>
              <a:rPr lang="en-US" sz="2400" i="1" dirty="0" smtClean="0">
                <a:latin typeface="+mj-lt"/>
              </a:rPr>
              <a:t>body</a:t>
            </a:r>
            <a:r>
              <a:rPr lang="en-US" sz="2400" dirty="0" smtClean="0">
                <a:latin typeface="+mj-lt"/>
              </a:rPr>
              <a:t>] which is from heaven:  If so be that being clothed we shall not be found naked… For we walk by faith, not by sight.  We are confident, I say, and willing rather </a:t>
            </a:r>
            <a:r>
              <a:rPr lang="en-US" sz="2400" b="1" u="sng" dirty="0" smtClean="0">
                <a:latin typeface="+mj-lt"/>
              </a:rPr>
              <a:t>to be absent from the body, and to be present with the Lord</a:t>
            </a:r>
            <a:r>
              <a:rPr lang="en-US" sz="2400" dirty="0" smtClean="0">
                <a:latin typeface="+mj-lt"/>
              </a:rPr>
              <a:t>” (5:1-8).</a:t>
            </a:r>
          </a:p>
          <a:p>
            <a:r>
              <a:rPr lang="en-US" sz="2400" dirty="0" smtClean="0">
                <a:latin typeface="+mj-lt"/>
              </a:rPr>
              <a:t>No Bible writer spoke of death more than Paul.  Why?</a:t>
            </a:r>
          </a:p>
          <a:p>
            <a:r>
              <a:rPr lang="en-US" sz="2400" dirty="0" smtClean="0">
                <a:latin typeface="+mj-lt"/>
              </a:rPr>
              <a:t>Because Christ revealed to him what every believer will face at the moment of death.  Here, he tells us that Christ has prepared a new, glorified, eternal body that is waiting for us when we die, in fact, as this body shuts down we groan, desiring that new body.  There is no intermediary state [purgatory]—</a:t>
            </a:r>
            <a:r>
              <a:rPr lang="en-US" sz="2400" i="1" dirty="0" smtClean="0">
                <a:latin typeface="+mj-lt"/>
              </a:rPr>
              <a:t>to be absent from this body means to be immediately present with the Lord.  </a:t>
            </a:r>
          </a:p>
        </p:txBody>
      </p:sp>
      <p:pic>
        <p:nvPicPr>
          <p:cNvPr id="3" name="Picture 2" descr="&lt;strong&gt;apostle-paul&lt;/strong&gt;-in-prison-edi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420" y="0"/>
            <a:ext cx="5160580" cy="6666733"/>
          </a:xfrm>
          <a:prstGeom prst="rect">
            <a:avLst/>
          </a:prstGeom>
        </p:spPr>
      </p:pic>
    </p:spTree>
    <p:extLst>
      <p:ext uri="{BB962C8B-B14F-4D97-AF65-F5344CB8AC3E}">
        <p14:creationId xmlns:p14="http://schemas.microsoft.com/office/powerpoint/2010/main" val="332130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0398"/>
            <a:ext cx="7031420" cy="6740307"/>
          </a:xfrm>
          <a:prstGeom prst="rect">
            <a:avLst/>
          </a:prstGeom>
          <a:noFill/>
        </p:spPr>
        <p:txBody>
          <a:bodyPr wrap="square" rtlCol="0">
            <a:spAutoFit/>
          </a:bodyPr>
          <a:lstStyle/>
          <a:p>
            <a:r>
              <a:rPr lang="en-US" sz="2400" b="1" dirty="0" smtClean="0">
                <a:latin typeface="+mj-lt"/>
              </a:rPr>
              <a:t>A GREATER COMMISSION</a:t>
            </a:r>
          </a:p>
          <a:p>
            <a:r>
              <a:rPr lang="en-US" sz="2400" dirty="0" smtClean="0">
                <a:latin typeface="+mj-lt"/>
              </a:rPr>
              <a:t>“For the love of Christ constraineth us [</a:t>
            </a:r>
            <a:r>
              <a:rPr lang="en-US" sz="2400" i="1" dirty="0" smtClean="0">
                <a:latin typeface="+mj-lt"/>
              </a:rPr>
              <a:t>holds us together</a:t>
            </a:r>
            <a:r>
              <a:rPr lang="en-US" sz="2400" dirty="0" smtClean="0">
                <a:latin typeface="+mj-lt"/>
              </a:rPr>
              <a:t>]… he died for all, that they which live should not henceforth live unto themselves, but unto him which died for them, and rose again.  Wherefore henceforth know we no man after the flesh: yea, though we have known Christ after the flesh, yet now henceforth know we him no more [</a:t>
            </a:r>
            <a:r>
              <a:rPr lang="en-US" sz="2400" i="1" dirty="0" smtClean="0">
                <a:latin typeface="+mj-lt"/>
              </a:rPr>
              <a:t>in that way</a:t>
            </a:r>
            <a:r>
              <a:rPr lang="en-US" sz="2400" dirty="0" smtClean="0">
                <a:latin typeface="+mj-lt"/>
              </a:rPr>
              <a:t>].  Therefore if any man be in Christ, he is a new creature: old things are passed away; behold, all things are become new” (5:14-16).</a:t>
            </a:r>
          </a:p>
          <a:p>
            <a:r>
              <a:rPr lang="en-US" sz="2400" dirty="0" smtClean="0">
                <a:latin typeface="+mj-lt"/>
              </a:rPr>
              <a:t>The commission given to the 12 to go to all the world to tell everyone [Jews &amp; Gentiles] of the Messiah, was later rescinded (Gal. 2:9) and replaced with this invisible and far more spiritual one:  the love of Christ holds all believers together [One Body]; Christ died and rose for all; as a result, we should now live for Him; His earthly ministry now replaced with His heavenly ministry… </a:t>
            </a:r>
          </a:p>
        </p:txBody>
      </p:sp>
      <p:pic>
        <p:nvPicPr>
          <p:cNvPr id="3" name="Picture 2" descr="&lt;strong&gt;apostle-paul&lt;/strong&gt;-in-prison-edi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420" y="0"/>
            <a:ext cx="5160580" cy="6666733"/>
          </a:xfrm>
          <a:prstGeom prst="rect">
            <a:avLst/>
          </a:prstGeom>
        </p:spPr>
      </p:pic>
    </p:spTree>
    <p:extLst>
      <p:ext uri="{BB962C8B-B14F-4D97-AF65-F5344CB8AC3E}">
        <p14:creationId xmlns:p14="http://schemas.microsoft.com/office/powerpoint/2010/main" val="271889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7832"/>
            <a:ext cx="7031420" cy="6863417"/>
          </a:xfrm>
          <a:prstGeom prst="rect">
            <a:avLst/>
          </a:prstGeom>
          <a:noFill/>
        </p:spPr>
        <p:txBody>
          <a:bodyPr wrap="square" rtlCol="0">
            <a:spAutoFit/>
          </a:bodyPr>
          <a:lstStyle/>
          <a:p>
            <a:r>
              <a:rPr lang="en-US" sz="2400" b="1" dirty="0" smtClean="0">
                <a:latin typeface="+mj-lt"/>
              </a:rPr>
              <a:t>A GREATER COMMISSION </a:t>
            </a:r>
            <a:r>
              <a:rPr lang="en-US" sz="2400" dirty="0" smtClean="0">
                <a:latin typeface="+mj-lt"/>
              </a:rPr>
              <a:t>(cont’d)</a:t>
            </a:r>
          </a:p>
          <a:p>
            <a:r>
              <a:rPr lang="en-US" sz="2400" dirty="0" smtClean="0">
                <a:latin typeface="+mj-lt"/>
              </a:rPr>
              <a:t>… the believer is IN-CHRIST; he is the only new thing created since God created the universe; concerning the believer, everything is new [</a:t>
            </a:r>
            <a:r>
              <a:rPr lang="en-US" sz="2400" i="1" dirty="0" smtClean="0">
                <a:latin typeface="+mj-lt"/>
              </a:rPr>
              <a:t>dispensation, life in-Christ, life under grace, Body of believers, citizenship in heaven, etc.]; </a:t>
            </a:r>
            <a:r>
              <a:rPr lang="en-US" sz="2400" dirty="0" smtClean="0">
                <a:latin typeface="+mj-lt"/>
              </a:rPr>
              <a:t>every old thing [sin’s condemnation, striving to keep a system of laws, God’s favoritism on one nation (Israel), etc.] has all passed away [</a:t>
            </a:r>
            <a:r>
              <a:rPr lang="en-US" sz="2400" i="1" dirty="0" smtClean="0">
                <a:latin typeface="+mj-lt"/>
              </a:rPr>
              <a:t>for now</a:t>
            </a:r>
            <a:r>
              <a:rPr lang="en-US" sz="2400" dirty="0" smtClean="0">
                <a:latin typeface="+mj-lt"/>
              </a:rPr>
              <a:t>].</a:t>
            </a:r>
          </a:p>
          <a:p>
            <a:endParaRPr lang="en-US" sz="800" dirty="0" smtClean="0">
              <a:latin typeface="+mj-lt"/>
            </a:endParaRPr>
          </a:p>
          <a:p>
            <a:r>
              <a:rPr lang="en-US" sz="2400" b="1" dirty="0" smtClean="0">
                <a:latin typeface="+mj-lt"/>
              </a:rPr>
              <a:t>“</a:t>
            </a:r>
            <a:r>
              <a:rPr lang="en-US" sz="2400" b="1" u="sng" dirty="0" smtClean="0">
                <a:latin typeface="+mj-lt"/>
              </a:rPr>
              <a:t>And all things are of God, who hath reconciled us to himself by Jesus Christ, and hath given to us the ministry of reconciliation</a:t>
            </a:r>
            <a:r>
              <a:rPr lang="en-US" sz="2400" b="1" dirty="0" smtClean="0">
                <a:latin typeface="+mj-lt"/>
              </a:rPr>
              <a:t>… </a:t>
            </a:r>
            <a:r>
              <a:rPr lang="en-US" sz="2400" dirty="0" smtClean="0">
                <a:latin typeface="+mj-lt"/>
              </a:rPr>
              <a:t>God was in Christ, reconciling the world unto himself, not imputing their trespasses unto them…. hath committed to us the word of reconciliation … we are ambassadors for Christ…” (5:18,19).</a:t>
            </a:r>
          </a:p>
          <a:p>
            <a:r>
              <a:rPr lang="en-US" sz="2400" dirty="0" smtClean="0">
                <a:latin typeface="+mj-lt"/>
              </a:rPr>
              <a:t>This is an invisible, vertical commission whereby God has joined together Himself and believing man through Christ, who has erased all sin; in one word, be ye… </a:t>
            </a:r>
            <a:r>
              <a:rPr lang="en-US" sz="2400" i="1" dirty="0" smtClean="0">
                <a:latin typeface="+mj-lt"/>
              </a:rPr>
              <a:t>RECONCILED</a:t>
            </a:r>
            <a:r>
              <a:rPr lang="en-US" sz="2400" b="1" dirty="0" smtClean="0">
                <a:latin typeface="+mj-lt"/>
              </a:rPr>
              <a:t> </a:t>
            </a:r>
            <a:r>
              <a:rPr lang="en-US" sz="2400" dirty="0" smtClean="0">
                <a:latin typeface="+mj-lt"/>
              </a:rPr>
              <a:t>[to God]; that’s our ambassadorship. </a:t>
            </a:r>
          </a:p>
        </p:txBody>
      </p:sp>
      <p:pic>
        <p:nvPicPr>
          <p:cNvPr id="3" name="Picture 2" descr="&lt;strong&gt;apostle-paul&lt;/strong&gt;-in-prison-edi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420" y="0"/>
            <a:ext cx="5160580" cy="6666733"/>
          </a:xfrm>
          <a:prstGeom prst="rect">
            <a:avLst/>
          </a:prstGeom>
        </p:spPr>
      </p:pic>
    </p:spTree>
    <p:extLst>
      <p:ext uri="{BB962C8B-B14F-4D97-AF65-F5344CB8AC3E}">
        <p14:creationId xmlns:p14="http://schemas.microsoft.com/office/powerpoint/2010/main" val="11681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572"/>
            <a:ext cx="7031420" cy="6863417"/>
          </a:xfrm>
          <a:prstGeom prst="rect">
            <a:avLst/>
          </a:prstGeom>
          <a:noFill/>
        </p:spPr>
        <p:txBody>
          <a:bodyPr wrap="square" rtlCol="0">
            <a:spAutoFit/>
          </a:bodyPr>
          <a:lstStyle/>
          <a:p>
            <a:r>
              <a:rPr lang="en-US" sz="2400" b="1" dirty="0" smtClean="0">
                <a:latin typeface="+mj-lt"/>
              </a:rPr>
              <a:t>ADDITIONAL TRUTHS</a:t>
            </a:r>
          </a:p>
          <a:p>
            <a:r>
              <a:rPr lang="en-US" sz="2400" dirty="0" smtClean="0">
                <a:latin typeface="+mj-lt"/>
              </a:rPr>
              <a:t>“</a:t>
            </a:r>
            <a:r>
              <a:rPr lang="en-US" sz="2400" b="1" u="sng" dirty="0" smtClean="0">
                <a:latin typeface="+mj-lt"/>
              </a:rPr>
              <a:t>Be ye not unequally yoked together with unbelievers</a:t>
            </a:r>
            <a:r>
              <a:rPr lang="en-US" sz="2400" dirty="0" smtClean="0">
                <a:latin typeface="+mj-lt"/>
              </a:rPr>
              <a:t>… what communion hath light with darkness?... Where- fore come out from among them, and be ye separate saith the Lord…” (6:14,17).</a:t>
            </a:r>
          </a:p>
          <a:p>
            <a:r>
              <a:rPr lang="en-US" sz="2400" dirty="0" smtClean="0">
                <a:latin typeface="+mj-lt"/>
              </a:rPr>
              <a:t>This should be true in the life of the believer in many aspects of life including marriage.  </a:t>
            </a:r>
          </a:p>
          <a:p>
            <a:endParaRPr lang="en-US" sz="800" b="1" dirty="0" smtClean="0">
              <a:latin typeface="+mj-lt"/>
            </a:endParaRPr>
          </a:p>
          <a:p>
            <a:r>
              <a:rPr lang="en-US" sz="2400" b="1" dirty="0" smtClean="0">
                <a:latin typeface="+mj-lt"/>
              </a:rPr>
              <a:t>GIVING UNDER GRACE</a:t>
            </a:r>
          </a:p>
          <a:p>
            <a:r>
              <a:rPr lang="en-US" sz="2400" dirty="0" smtClean="0">
                <a:latin typeface="+mj-lt"/>
              </a:rPr>
              <a:t>Today there is no COMMAND [</a:t>
            </a:r>
            <a:r>
              <a:rPr lang="en-US" sz="2400" i="1" dirty="0" smtClean="0">
                <a:latin typeface="+mj-lt"/>
              </a:rPr>
              <a:t>demand</a:t>
            </a:r>
            <a:r>
              <a:rPr lang="en-US" sz="2400" dirty="0" smtClean="0">
                <a:latin typeface="+mj-lt"/>
              </a:rPr>
              <a:t>] to give (8:8) as under the Law as we are inspired to give because Christ gave so much, “For ye know the grace of our Lord… he was rich [</a:t>
            </a:r>
            <a:r>
              <a:rPr lang="en-US" sz="2400" i="1" dirty="0" smtClean="0">
                <a:latin typeface="+mj-lt"/>
              </a:rPr>
              <a:t>heaven</a:t>
            </a:r>
            <a:r>
              <a:rPr lang="en-US" sz="2400" dirty="0" smtClean="0">
                <a:latin typeface="+mj-lt"/>
              </a:rPr>
              <a:t>], yet for your sakes he be poor [</a:t>
            </a:r>
            <a:r>
              <a:rPr lang="en-US" sz="2400" i="1" dirty="0" smtClean="0">
                <a:latin typeface="+mj-lt"/>
              </a:rPr>
              <a:t>earth</a:t>
            </a:r>
            <a:r>
              <a:rPr lang="en-US" sz="2400" dirty="0" smtClean="0">
                <a:latin typeface="+mj-lt"/>
              </a:rPr>
              <a:t>], that ye through his poverty [</a:t>
            </a:r>
            <a:r>
              <a:rPr lang="en-US" sz="2400" i="1" dirty="0" smtClean="0">
                <a:latin typeface="+mj-lt"/>
              </a:rPr>
              <a:t>death</a:t>
            </a:r>
            <a:r>
              <a:rPr lang="en-US" sz="2400" dirty="0" smtClean="0">
                <a:latin typeface="+mj-lt"/>
              </a:rPr>
              <a:t>] might be rich [</a:t>
            </a:r>
            <a:r>
              <a:rPr lang="en-US" sz="2400" i="1" dirty="0" smtClean="0">
                <a:latin typeface="+mj-lt"/>
              </a:rPr>
              <a:t>eternal life</a:t>
            </a:r>
            <a:r>
              <a:rPr lang="en-US" sz="2400" dirty="0" smtClean="0">
                <a:latin typeface="+mj-lt"/>
              </a:rPr>
              <a:t>]” (8:9).  So we don’t give because we have to—we give because we love Christ, “</a:t>
            </a:r>
            <a:r>
              <a:rPr lang="en-US" sz="2400" b="1" u="sng" dirty="0" smtClean="0">
                <a:latin typeface="+mj-lt"/>
              </a:rPr>
              <a:t>God loveth a cheerful giver</a:t>
            </a:r>
            <a:r>
              <a:rPr lang="en-US" sz="2400" dirty="0" smtClean="0">
                <a:latin typeface="+mj-lt"/>
              </a:rPr>
              <a:t>” (9:7).  Paul’s advice?  If Christ has not blessed you, don’t give!  If he has, “Thanks be unto God for his unspeakable gift [eternal life]” (9:15).  </a:t>
            </a:r>
            <a:endParaRPr lang="en-US" sz="2400" dirty="0">
              <a:latin typeface="+mj-lt"/>
            </a:endParaRPr>
          </a:p>
        </p:txBody>
      </p:sp>
      <p:pic>
        <p:nvPicPr>
          <p:cNvPr id="3" name="Picture 2" descr="&lt;strong&gt;apostle-paul&lt;/strong&gt;-in-prison-edi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420" y="0"/>
            <a:ext cx="5160580" cy="6666733"/>
          </a:xfrm>
          <a:prstGeom prst="rect">
            <a:avLst/>
          </a:prstGeom>
        </p:spPr>
      </p:pic>
    </p:spTree>
    <p:extLst>
      <p:ext uri="{BB962C8B-B14F-4D97-AF65-F5344CB8AC3E}">
        <p14:creationId xmlns:p14="http://schemas.microsoft.com/office/powerpoint/2010/main" val="341013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3574"/>
            <a:ext cx="7031420" cy="6617196"/>
          </a:xfrm>
          <a:prstGeom prst="rect">
            <a:avLst/>
          </a:prstGeom>
        </p:spPr>
        <p:txBody>
          <a:bodyPr wrap="square">
            <a:spAutoFit/>
          </a:bodyPr>
          <a:lstStyle/>
          <a:p>
            <a:r>
              <a:rPr lang="en-US" sz="2400" b="1" dirty="0" smtClean="0">
                <a:latin typeface="+mj-lt"/>
              </a:rPr>
              <a:t>PAUL’S TRANSLATION TO HEAVEN</a:t>
            </a:r>
          </a:p>
          <a:p>
            <a:r>
              <a:rPr lang="en-US" sz="2400" dirty="0" smtClean="0">
                <a:latin typeface="+mj-lt"/>
              </a:rPr>
              <a:t>On his 1</a:t>
            </a:r>
            <a:r>
              <a:rPr lang="en-US" sz="2400" baseline="30000" dirty="0" smtClean="0">
                <a:latin typeface="+mj-lt"/>
              </a:rPr>
              <a:t>st</a:t>
            </a:r>
            <a:r>
              <a:rPr lang="en-US" sz="2400" dirty="0" smtClean="0">
                <a:latin typeface="+mj-lt"/>
              </a:rPr>
              <a:t> journey, Paul </a:t>
            </a:r>
            <a:r>
              <a:rPr lang="en-US" sz="2400" dirty="0" smtClean="0">
                <a:latin typeface="+mj-lt"/>
              </a:rPr>
              <a:t>was undoubtedly </a:t>
            </a:r>
            <a:r>
              <a:rPr lang="en-US" sz="2400" dirty="0" smtClean="0">
                <a:latin typeface="+mj-lt"/>
              </a:rPr>
              <a:t>stoned to death and then </a:t>
            </a:r>
            <a:r>
              <a:rPr lang="en-US" sz="2400" dirty="0" smtClean="0">
                <a:latin typeface="+mj-lt"/>
              </a:rPr>
              <a:t>translated</a:t>
            </a:r>
            <a:r>
              <a:rPr lang="en-US" sz="2400" dirty="0" smtClean="0">
                <a:latin typeface="+mj-lt"/>
              </a:rPr>
              <a:t> </a:t>
            </a:r>
            <a:r>
              <a:rPr lang="en-US" sz="2400" dirty="0" smtClean="0">
                <a:latin typeface="+mj-lt"/>
              </a:rPr>
              <a:t>to heaven, “I knew a man in Christ about 14-years ago… such an one caught up to the 3</a:t>
            </a:r>
            <a:r>
              <a:rPr lang="en-US" sz="2400" baseline="30000" dirty="0" smtClean="0">
                <a:latin typeface="+mj-lt"/>
              </a:rPr>
              <a:t>rd</a:t>
            </a:r>
            <a:r>
              <a:rPr lang="en-US" sz="2400" dirty="0" smtClean="0">
                <a:latin typeface="+mj-lt"/>
              </a:rPr>
              <a:t> heaven… unto paradise…” (12:1-4a).  He wasn’t permitted to write much about it (12:4b), except, “… having a desire to depart, and to be with Christ; </a:t>
            </a:r>
            <a:r>
              <a:rPr lang="en-US" sz="2400" b="1" u="sng" dirty="0" smtClean="0">
                <a:latin typeface="+mj-lt"/>
              </a:rPr>
              <a:t>which is far </a:t>
            </a:r>
            <a:r>
              <a:rPr lang="en-US" sz="2400" b="1" u="sng" dirty="0" smtClean="0">
                <a:latin typeface="+mj-lt"/>
              </a:rPr>
              <a:t>better</a:t>
            </a:r>
            <a:r>
              <a:rPr lang="en-US" sz="2400" dirty="0" smtClean="0">
                <a:latin typeface="+mj-lt"/>
              </a:rPr>
              <a:t>” (Phil</a:t>
            </a:r>
            <a:r>
              <a:rPr lang="en-US" sz="2400" dirty="0" smtClean="0">
                <a:latin typeface="+mj-lt"/>
              </a:rPr>
              <a:t>. 1:23). </a:t>
            </a:r>
          </a:p>
          <a:p>
            <a:endParaRPr lang="en-US" sz="800" b="1" dirty="0" smtClean="0">
              <a:latin typeface="+mj-lt"/>
            </a:endParaRPr>
          </a:p>
          <a:p>
            <a:r>
              <a:rPr lang="en-US" sz="2400" b="1" dirty="0" smtClean="0">
                <a:latin typeface="+mj-lt"/>
              </a:rPr>
              <a:t>SIGNS </a:t>
            </a:r>
            <a:r>
              <a:rPr lang="en-US" sz="2400" b="1" dirty="0">
                <a:latin typeface="+mj-lt"/>
              </a:rPr>
              <a:t>OF AN APOSTLE</a:t>
            </a:r>
          </a:p>
          <a:p>
            <a:r>
              <a:rPr lang="en-US" sz="2400" dirty="0">
                <a:latin typeface="+mj-lt"/>
              </a:rPr>
              <a:t>“Truly the </a:t>
            </a:r>
            <a:r>
              <a:rPr lang="en-US" sz="2400" b="1" dirty="0">
                <a:latin typeface="+mj-lt"/>
              </a:rPr>
              <a:t>signs of an apostle </a:t>
            </a:r>
            <a:r>
              <a:rPr lang="en-US" sz="2400" dirty="0">
                <a:latin typeface="+mj-lt"/>
              </a:rPr>
              <a:t>were wrought among you in all patience, in </a:t>
            </a:r>
            <a:r>
              <a:rPr lang="en-US" sz="2400" b="1" dirty="0">
                <a:latin typeface="+mj-lt"/>
              </a:rPr>
              <a:t>signs</a:t>
            </a:r>
            <a:r>
              <a:rPr lang="en-US" sz="2400" dirty="0">
                <a:latin typeface="+mj-lt"/>
              </a:rPr>
              <a:t>, and </a:t>
            </a:r>
            <a:r>
              <a:rPr lang="en-US" sz="2400" b="1" dirty="0">
                <a:latin typeface="+mj-lt"/>
              </a:rPr>
              <a:t>wonders</a:t>
            </a:r>
            <a:r>
              <a:rPr lang="en-US" sz="2400" dirty="0">
                <a:latin typeface="+mj-lt"/>
              </a:rPr>
              <a:t>, and </a:t>
            </a:r>
            <a:r>
              <a:rPr lang="en-US" sz="2400" b="1" dirty="0">
                <a:latin typeface="+mj-lt"/>
              </a:rPr>
              <a:t>mighty</a:t>
            </a:r>
            <a:r>
              <a:rPr lang="en-US" sz="2400" dirty="0">
                <a:latin typeface="+mj-lt"/>
              </a:rPr>
              <a:t> </a:t>
            </a:r>
            <a:r>
              <a:rPr lang="en-US" sz="2400" b="1" dirty="0">
                <a:latin typeface="+mj-lt"/>
              </a:rPr>
              <a:t>deeds</a:t>
            </a:r>
            <a:r>
              <a:rPr lang="en-US" sz="2400" dirty="0">
                <a:latin typeface="+mj-lt"/>
              </a:rPr>
              <a:t>” (12:12</a:t>
            </a:r>
            <a:r>
              <a:rPr lang="en-US" sz="2400" dirty="0" smtClean="0">
                <a:latin typeface="+mj-lt"/>
              </a:rPr>
              <a:t>).  Paul </a:t>
            </a:r>
            <a:r>
              <a:rPr lang="en-US" sz="2400" dirty="0">
                <a:latin typeface="+mj-lt"/>
              </a:rPr>
              <a:t>had all </a:t>
            </a:r>
            <a:r>
              <a:rPr lang="en-US" sz="2400" dirty="0" smtClean="0">
                <a:latin typeface="+mj-lt"/>
              </a:rPr>
              <a:t>the same </a:t>
            </a:r>
            <a:r>
              <a:rPr lang="en-US" sz="2400" dirty="0">
                <a:latin typeface="+mj-lt"/>
              </a:rPr>
              <a:t>gifts </a:t>
            </a:r>
            <a:r>
              <a:rPr lang="en-US" sz="2400" dirty="0" smtClean="0">
                <a:latin typeface="+mj-lt"/>
              </a:rPr>
              <a:t>of the 12 apostles</a:t>
            </a:r>
            <a:r>
              <a:rPr lang="en-US" sz="2400" dirty="0">
                <a:latin typeface="+mj-lt"/>
              </a:rPr>
              <a:t>, until they, too, were </a:t>
            </a:r>
            <a:r>
              <a:rPr lang="en-US" sz="2400" dirty="0" smtClean="0">
                <a:latin typeface="+mj-lt"/>
              </a:rPr>
              <a:t>rescinded late in his ministry. </a:t>
            </a:r>
          </a:p>
          <a:p>
            <a:endParaRPr lang="en-US" sz="800" b="1" dirty="0" smtClean="0">
              <a:latin typeface="+mj-lt"/>
            </a:endParaRPr>
          </a:p>
          <a:p>
            <a:r>
              <a:rPr lang="en-US" sz="2400" b="1" dirty="0" smtClean="0">
                <a:latin typeface="+mj-lt"/>
              </a:rPr>
              <a:t>TRINITY</a:t>
            </a:r>
          </a:p>
          <a:p>
            <a:r>
              <a:rPr lang="en-US" sz="2400" dirty="0" smtClean="0">
                <a:latin typeface="+mj-lt"/>
              </a:rPr>
              <a:t>“The grace of the </a:t>
            </a:r>
            <a:r>
              <a:rPr lang="en-US" sz="2400" b="1" dirty="0" smtClean="0">
                <a:latin typeface="+mj-lt"/>
              </a:rPr>
              <a:t>Lord Jesus Christ</a:t>
            </a:r>
            <a:r>
              <a:rPr lang="en-US" sz="2400" dirty="0" smtClean="0">
                <a:latin typeface="+mj-lt"/>
              </a:rPr>
              <a:t>, and the love of </a:t>
            </a:r>
            <a:r>
              <a:rPr lang="en-US" sz="2400" b="1" dirty="0" smtClean="0">
                <a:latin typeface="+mj-lt"/>
              </a:rPr>
              <a:t>God</a:t>
            </a:r>
            <a:r>
              <a:rPr lang="en-US" sz="2400" dirty="0" smtClean="0">
                <a:latin typeface="+mj-lt"/>
              </a:rPr>
              <a:t>, and the communion of the </a:t>
            </a:r>
            <a:r>
              <a:rPr lang="en-US" sz="2400" b="1" dirty="0" smtClean="0">
                <a:latin typeface="+mj-lt"/>
              </a:rPr>
              <a:t>Holy Spirit</a:t>
            </a:r>
            <a:r>
              <a:rPr lang="en-US" sz="2400" dirty="0" smtClean="0">
                <a:latin typeface="+mj-lt"/>
              </a:rPr>
              <a:t>, be with you all.  Amen” (13:14).   </a:t>
            </a:r>
            <a:endParaRPr lang="en-US" sz="2400" dirty="0">
              <a:latin typeface="+mj-lt"/>
            </a:endParaRPr>
          </a:p>
        </p:txBody>
      </p:sp>
      <p:pic>
        <p:nvPicPr>
          <p:cNvPr id="3" name="Picture 2" descr="&lt;strong&gt;apostle-paul&lt;/strong&gt;-in-prison-edi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420" y="0"/>
            <a:ext cx="5160580" cy="6666733"/>
          </a:xfrm>
          <a:prstGeom prst="rect">
            <a:avLst/>
          </a:prstGeom>
        </p:spPr>
      </p:pic>
    </p:spTree>
    <p:extLst>
      <p:ext uri="{BB962C8B-B14F-4D97-AF65-F5344CB8AC3E}">
        <p14:creationId xmlns:p14="http://schemas.microsoft.com/office/powerpoint/2010/main" val="95811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500"/>
                                        <p:tgtEl>
                                          <p:spTgt spid="2">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7" end="7"/>
                                            </p:txEl>
                                          </p:spTgt>
                                        </p:tgtEl>
                                        <p:attrNameLst>
                                          <p:attrName>style.visibility</p:attrName>
                                        </p:attrNameLst>
                                      </p:cBhvr>
                                      <p:to>
                                        <p:strVal val="visible"/>
                                      </p:to>
                                    </p:set>
                                    <p:animEffect transition="in" filter="fade">
                                      <p:cBhvr>
                                        <p:cTn id="1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94593"/>
            <a:ext cx="7325709" cy="6740307"/>
          </a:xfrm>
          <a:prstGeom prst="rect">
            <a:avLst/>
          </a:prstGeom>
          <a:noFill/>
        </p:spPr>
        <p:txBody>
          <a:bodyPr wrap="square" rtlCol="0">
            <a:spAutoFit/>
          </a:bodyPr>
          <a:lstStyle/>
          <a:p>
            <a:r>
              <a:rPr lang="en-US" sz="2400" b="1" dirty="0" smtClean="0">
                <a:latin typeface="+mj-lt"/>
              </a:rPr>
              <a:t>ROMANS </a:t>
            </a:r>
            <a:r>
              <a:rPr lang="en-US" sz="2400" dirty="0" smtClean="0">
                <a:latin typeface="+mj-lt"/>
              </a:rPr>
              <a:t>(A.D. 57)</a:t>
            </a:r>
          </a:p>
          <a:p>
            <a:r>
              <a:rPr lang="en-US" sz="2400" dirty="0" smtClean="0">
                <a:latin typeface="+mj-lt"/>
              </a:rPr>
              <a:t>Though not written until A.D. 57 [5</a:t>
            </a:r>
            <a:r>
              <a:rPr lang="en-US" sz="2400" baseline="30000" dirty="0" smtClean="0">
                <a:latin typeface="+mj-lt"/>
              </a:rPr>
              <a:t>th</a:t>
            </a:r>
            <a:r>
              <a:rPr lang="en-US" sz="2400" dirty="0" smtClean="0">
                <a:latin typeface="+mj-lt"/>
              </a:rPr>
              <a:t> chronologically], Romans is placed 1</a:t>
            </a:r>
            <a:r>
              <a:rPr lang="en-US" sz="2400" baseline="30000" dirty="0" smtClean="0">
                <a:latin typeface="+mj-lt"/>
              </a:rPr>
              <a:t>st</a:t>
            </a:r>
            <a:r>
              <a:rPr lang="en-US" sz="2400" dirty="0" smtClean="0">
                <a:latin typeface="+mj-lt"/>
              </a:rPr>
              <a:t> among the Church epistles.  Why?  </a:t>
            </a:r>
          </a:p>
          <a:p>
            <a:r>
              <a:rPr lang="en-US" sz="2400" dirty="0" smtClean="0">
                <a:latin typeface="+mj-lt"/>
              </a:rPr>
              <a:t>It contains many essential doctrines of Christ not only </a:t>
            </a:r>
          </a:p>
          <a:p>
            <a:r>
              <a:rPr lang="en-US" sz="2400" dirty="0" smtClean="0">
                <a:latin typeface="+mj-lt"/>
              </a:rPr>
              <a:t>for this dispensation of grace, but all the ages up until eternity future.  The major one, the doctrine of salvation: </a:t>
            </a:r>
          </a:p>
          <a:p>
            <a:r>
              <a:rPr lang="en-US" sz="2400" dirty="0" smtClean="0">
                <a:latin typeface="+mj-lt"/>
              </a:rPr>
              <a:t>Ch. 1. “Because that, when they knew God, they glorified him not as God” (1:21).  Most of mankind quickly spurned God after He created them—</a:t>
            </a:r>
            <a:r>
              <a:rPr lang="en-US" sz="2400" b="1" u="sng" dirty="0" smtClean="0">
                <a:latin typeface="+mj-lt"/>
              </a:rPr>
              <a:t>the Gentiles</a:t>
            </a:r>
            <a:r>
              <a:rPr lang="en-US" sz="2400" b="1" u="sng" dirty="0">
                <a:latin typeface="+mj-lt"/>
              </a:rPr>
              <a:t> </a:t>
            </a:r>
            <a:r>
              <a:rPr lang="en-US" sz="2400" b="1" u="sng" dirty="0" smtClean="0">
                <a:latin typeface="+mj-lt"/>
              </a:rPr>
              <a:t>failed God</a:t>
            </a:r>
            <a:r>
              <a:rPr lang="en-US" sz="2400" b="1" dirty="0" smtClean="0">
                <a:latin typeface="+mj-lt"/>
              </a:rPr>
              <a:t>.</a:t>
            </a:r>
          </a:p>
          <a:p>
            <a:r>
              <a:rPr lang="en-US" sz="2400" dirty="0" smtClean="0">
                <a:latin typeface="+mj-lt"/>
              </a:rPr>
              <a:t>Ch. 2. “Thou that </a:t>
            </a:r>
            <a:r>
              <a:rPr lang="en-US" sz="2400" dirty="0" err="1" smtClean="0">
                <a:latin typeface="+mj-lt"/>
              </a:rPr>
              <a:t>makest</a:t>
            </a:r>
            <a:r>
              <a:rPr lang="en-US" sz="2400" dirty="0" smtClean="0">
                <a:latin typeface="+mj-lt"/>
              </a:rPr>
              <a:t> thy boast of the law, through breaking the law </a:t>
            </a:r>
            <a:r>
              <a:rPr lang="en-US" sz="2400" dirty="0" err="1" smtClean="0">
                <a:latin typeface="+mj-lt"/>
              </a:rPr>
              <a:t>dishonourest</a:t>
            </a:r>
            <a:r>
              <a:rPr lang="en-US" sz="2400" dirty="0" smtClean="0">
                <a:latin typeface="+mj-lt"/>
              </a:rPr>
              <a:t> thou God?” (2:23)—</a:t>
            </a:r>
            <a:r>
              <a:rPr lang="en-US" sz="2400" b="1" u="sng" dirty="0" smtClean="0">
                <a:latin typeface="+mj-lt"/>
              </a:rPr>
              <a:t>The</a:t>
            </a:r>
            <a:r>
              <a:rPr lang="en-US" sz="2400" dirty="0" smtClean="0">
                <a:latin typeface="+mj-lt"/>
              </a:rPr>
              <a:t> </a:t>
            </a:r>
            <a:r>
              <a:rPr lang="en-US" sz="2400" b="1" u="sng" dirty="0" smtClean="0">
                <a:latin typeface="+mj-lt"/>
              </a:rPr>
              <a:t>Jews failed God</a:t>
            </a:r>
            <a:r>
              <a:rPr lang="en-US" sz="2400" b="1" dirty="0" smtClean="0">
                <a:latin typeface="+mj-lt"/>
              </a:rPr>
              <a:t>. </a:t>
            </a:r>
          </a:p>
          <a:p>
            <a:r>
              <a:rPr lang="en-US" sz="2400" dirty="0" smtClean="0">
                <a:latin typeface="+mj-lt"/>
              </a:rPr>
              <a:t>Ch. 3. “For all have sinned, and come short of the glory of God” (3:23).  </a:t>
            </a:r>
            <a:r>
              <a:rPr lang="en-US" sz="2400" b="1" u="sng" dirty="0" smtClean="0">
                <a:latin typeface="+mj-lt"/>
              </a:rPr>
              <a:t>The whole human race failed God</a:t>
            </a:r>
            <a:r>
              <a:rPr lang="en-US" sz="2400" b="1" dirty="0" smtClean="0">
                <a:latin typeface="+mj-lt"/>
              </a:rPr>
              <a:t>.</a:t>
            </a:r>
          </a:p>
          <a:p>
            <a:r>
              <a:rPr lang="en-US" sz="2400" dirty="0" smtClean="0">
                <a:latin typeface="+mj-lt"/>
              </a:rPr>
              <a:t>Ch. 4. “For what </a:t>
            </a:r>
            <a:r>
              <a:rPr lang="en-US" sz="2400" dirty="0" err="1" smtClean="0">
                <a:latin typeface="+mj-lt"/>
              </a:rPr>
              <a:t>saith</a:t>
            </a:r>
            <a:r>
              <a:rPr lang="en-US" sz="2400" dirty="0" smtClean="0">
                <a:latin typeface="+mj-lt"/>
              </a:rPr>
              <a:t> the Scripture?  Abraham believed God, and it was counted unto him for righteousness” (4:3) – When God called, Abraham went; </a:t>
            </a:r>
            <a:r>
              <a:rPr lang="en-US" sz="2400" b="1" u="sng" dirty="0" smtClean="0">
                <a:latin typeface="+mj-lt"/>
              </a:rPr>
              <a:t>he was saved by faith</a:t>
            </a:r>
            <a:r>
              <a:rPr lang="en-US" sz="2400" u="sng" dirty="0" smtClean="0">
                <a:latin typeface="+mj-lt"/>
              </a:rPr>
              <a:t> </a:t>
            </a:r>
          </a:p>
          <a:p>
            <a:r>
              <a:rPr lang="en-US" sz="2400" dirty="0" smtClean="0">
                <a:latin typeface="+mj-lt"/>
              </a:rPr>
              <a:t>(his actions proved his faith).</a:t>
            </a:r>
          </a:p>
        </p:txBody>
      </p:sp>
      <p:pic>
        <p:nvPicPr>
          <p:cNvPr id="9" name="Picture 8" descr="universe - Why does a planet rotate and revolv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4889" y="1115684"/>
            <a:ext cx="5037111" cy="4319752"/>
          </a:xfrm>
          <a:prstGeom prst="rect">
            <a:avLst/>
          </a:prstGeom>
        </p:spPr>
      </p:pic>
    </p:spTree>
    <p:extLst>
      <p:ext uri="{BB962C8B-B14F-4D97-AF65-F5344CB8AC3E}">
        <p14:creationId xmlns:p14="http://schemas.microsoft.com/office/powerpoint/2010/main" val="152103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fade">
                                      <p:cBhvr>
                                        <p:cTn id="2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574"/>
            <a:ext cx="7031419" cy="6740307"/>
          </a:xfrm>
          <a:prstGeom prst="rect">
            <a:avLst/>
          </a:prstGeom>
          <a:noFill/>
        </p:spPr>
        <p:txBody>
          <a:bodyPr wrap="square" rtlCol="0">
            <a:spAutoFit/>
          </a:bodyPr>
          <a:lstStyle/>
          <a:p>
            <a:r>
              <a:rPr lang="en-US" sz="2400" b="1" dirty="0" smtClean="0">
                <a:latin typeface="+mj-lt"/>
              </a:rPr>
              <a:t>ROMANS </a:t>
            </a:r>
            <a:r>
              <a:rPr lang="en-US" sz="2400" dirty="0" smtClean="0">
                <a:latin typeface="+mj-lt"/>
              </a:rPr>
              <a:t>(cont’d)</a:t>
            </a:r>
          </a:p>
          <a:p>
            <a:r>
              <a:rPr lang="en-US" sz="2400" dirty="0" smtClean="0">
                <a:latin typeface="+mj-lt"/>
              </a:rPr>
              <a:t>Ch. 5. “But God commended his love for us… while we were yet sinners, Christ died for us” (5:8).  </a:t>
            </a:r>
            <a:r>
              <a:rPr lang="en-US" sz="2400" b="1" u="sng" dirty="0" smtClean="0">
                <a:latin typeface="+mj-lt"/>
              </a:rPr>
              <a:t>Christ came to earth to die for sinners</a:t>
            </a:r>
            <a:r>
              <a:rPr lang="en-US" sz="2400" dirty="0" smtClean="0">
                <a:latin typeface="+mj-lt"/>
              </a:rPr>
              <a:t>. </a:t>
            </a:r>
          </a:p>
          <a:p>
            <a:r>
              <a:rPr lang="en-US" sz="2400" dirty="0" smtClean="0">
                <a:latin typeface="+mj-lt"/>
              </a:rPr>
              <a:t>Ch. 6. “Know ye not, that so many of us as were baptized into Jesus Christ were baptized into his death: that like as Christ was raised up from the dead by the glory of the Father, even so we should walk in the newness of life” (6:3,4).  The one baptism for the Church (Eph. 4:5) is this spiritual, waterless, one—the moment we believe, </a:t>
            </a:r>
            <a:r>
              <a:rPr lang="en-US" sz="2400" b="1" u="sng" dirty="0" smtClean="0">
                <a:latin typeface="+mj-lt"/>
              </a:rPr>
              <a:t>the Holy Spirit places us into Christ’s death, burial, and resurrection</a:t>
            </a:r>
            <a:r>
              <a:rPr lang="en-US" sz="2400" dirty="0" smtClean="0">
                <a:latin typeface="+mj-lt"/>
              </a:rPr>
              <a:t>, thus completely identifying us with Him in the newness of life. </a:t>
            </a:r>
          </a:p>
          <a:p>
            <a:r>
              <a:rPr lang="en-US" sz="2400" dirty="0" smtClean="0">
                <a:latin typeface="+mj-lt"/>
              </a:rPr>
              <a:t>Ch. 7. “For that which I do I allow not: for what I would, that do I not; but what I hate, that I do… in my flesh </a:t>
            </a:r>
            <a:r>
              <a:rPr lang="en-US" sz="2400" dirty="0" err="1" smtClean="0">
                <a:latin typeface="+mj-lt"/>
              </a:rPr>
              <a:t>dwelleth</a:t>
            </a:r>
            <a:r>
              <a:rPr lang="en-US" sz="2400" dirty="0" smtClean="0">
                <a:latin typeface="+mj-lt"/>
              </a:rPr>
              <a:t> no good thing” (7:15).  </a:t>
            </a:r>
            <a:r>
              <a:rPr lang="en-US" sz="2400" b="1" u="sng" dirty="0" smtClean="0">
                <a:latin typeface="+mj-lt"/>
              </a:rPr>
              <a:t>The flesh is always in rebellion against God</a:t>
            </a:r>
            <a:r>
              <a:rPr lang="en-US" sz="2400" dirty="0" smtClean="0">
                <a:latin typeface="+mj-lt"/>
              </a:rPr>
              <a:t>; that’s why we do what we do; there is nothing good in the flesh. </a:t>
            </a:r>
            <a:endParaRPr lang="en-US" sz="2400" dirty="0">
              <a:latin typeface="+mj-lt"/>
            </a:endParaRPr>
          </a:p>
        </p:txBody>
      </p:sp>
      <p:pic>
        <p:nvPicPr>
          <p:cNvPr id="3" name="Picture 2" descr="&lt;strong&gt;apostle-paul&lt;/strong&gt;-in-prison-edi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420" y="0"/>
            <a:ext cx="5160580" cy="6666733"/>
          </a:xfrm>
          <a:prstGeom prst="rect">
            <a:avLst/>
          </a:prstGeom>
        </p:spPr>
      </p:pic>
    </p:spTree>
    <p:extLst>
      <p:ext uri="{BB962C8B-B14F-4D97-AF65-F5344CB8AC3E}">
        <p14:creationId xmlns:p14="http://schemas.microsoft.com/office/powerpoint/2010/main" val="335162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73572"/>
            <a:ext cx="6821214" cy="6863417"/>
          </a:xfrm>
          <a:prstGeom prst="rect">
            <a:avLst/>
          </a:prstGeom>
          <a:noFill/>
        </p:spPr>
        <p:txBody>
          <a:bodyPr wrap="square" rtlCol="0">
            <a:spAutoFit/>
          </a:bodyPr>
          <a:lstStyle/>
          <a:p>
            <a:r>
              <a:rPr lang="en-US" sz="2400" dirty="0" smtClean="0">
                <a:latin typeface="+mj-lt"/>
              </a:rPr>
              <a:t>Ch. 8. “So then they [unbelievers] that are in the flesh cannot please God.  But ye are not in the flesh, but in the Spirit, if so be that the Spirit of God dwell in you.  Now if any man have not the spirit of Christ, he is none of his [unsaved] (8:8,9)… For as many as are led by the Spirit of God, they are the sons of God… we are the children of God:  And if children… heirs of God, and joint-heirs with Christ” (8:14-17).  How do we overcome the rebellion of the flesh?  We get saved, wherein </a:t>
            </a:r>
            <a:r>
              <a:rPr lang="en-US" sz="2400" b="1" u="sng" dirty="0" smtClean="0">
                <a:latin typeface="+mj-lt"/>
              </a:rPr>
              <a:t>we receive the Holy Spirit, Who</a:t>
            </a:r>
            <a:r>
              <a:rPr lang="en-US" sz="2400" u="sng" dirty="0" smtClean="0">
                <a:latin typeface="+mj-lt"/>
              </a:rPr>
              <a:t> </a:t>
            </a:r>
            <a:r>
              <a:rPr lang="en-US" sz="2400" b="1" u="sng" dirty="0" smtClean="0">
                <a:latin typeface="+mj-lt"/>
              </a:rPr>
              <a:t>then leads us in the ways of God</a:t>
            </a:r>
            <a:r>
              <a:rPr lang="en-US" sz="2400" dirty="0">
                <a:latin typeface="+mj-lt"/>
              </a:rPr>
              <a:t> </a:t>
            </a:r>
            <a:r>
              <a:rPr lang="en-US" sz="2400" dirty="0" smtClean="0">
                <a:latin typeface="+mj-lt"/>
              </a:rPr>
              <a:t>against that rebellion.  As a result, we receive the same eternal inheritance given by the Father to the Son.  And, there </a:t>
            </a:r>
            <a:r>
              <a:rPr lang="en-US" sz="2400" dirty="0">
                <a:latin typeface="+mj-lt"/>
              </a:rPr>
              <a:t>i</a:t>
            </a:r>
            <a:r>
              <a:rPr lang="en-US" sz="2400" dirty="0" smtClean="0">
                <a:latin typeface="+mj-lt"/>
              </a:rPr>
              <a:t>s there NO dissolution clause</a:t>
            </a:r>
            <a:r>
              <a:rPr lang="en-US" sz="2400" dirty="0">
                <a:latin typeface="+mj-lt"/>
              </a:rPr>
              <a:t> </a:t>
            </a:r>
            <a:r>
              <a:rPr lang="en-US" sz="2400" dirty="0" smtClean="0">
                <a:latin typeface="+mj-lt"/>
              </a:rPr>
              <a:t>– “Who shall separate us from the love of Christ?... Nay, in all these things we are more than conquerors through him that loved us…” (8:35-39).  </a:t>
            </a:r>
          </a:p>
          <a:p>
            <a:endParaRPr lang="en-US" sz="800" dirty="0">
              <a:latin typeface="+mj-lt"/>
            </a:endParaRPr>
          </a:p>
          <a:p>
            <a:r>
              <a:rPr lang="en-US" sz="2400" dirty="0" smtClean="0">
                <a:latin typeface="+mj-lt"/>
              </a:rPr>
              <a:t>Once saved, </a:t>
            </a:r>
            <a:r>
              <a:rPr lang="en-US" sz="2400" b="1" u="sng" dirty="0" smtClean="0">
                <a:latin typeface="+mj-lt"/>
              </a:rPr>
              <a:t>nothing or no one can take us out of our eternal position in-Christ</a:t>
            </a:r>
            <a:r>
              <a:rPr lang="en-US" sz="2400" dirty="0" smtClean="0">
                <a:latin typeface="+mj-lt"/>
              </a:rPr>
              <a:t>.  </a:t>
            </a:r>
            <a:endParaRPr lang="en-US" sz="2400" dirty="0">
              <a:latin typeface="+mj-lt"/>
            </a:endParaRPr>
          </a:p>
        </p:txBody>
      </p:sp>
      <p:pic>
        <p:nvPicPr>
          <p:cNvPr id="3" name="Picture 2" descr="&lt;strong&gt;apostle-paul&lt;/strong&gt;-in-prison-edi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420" y="0"/>
            <a:ext cx="5160580" cy="6666733"/>
          </a:xfrm>
          <a:prstGeom prst="rect">
            <a:avLst/>
          </a:prstGeom>
        </p:spPr>
      </p:pic>
    </p:spTree>
    <p:extLst>
      <p:ext uri="{BB962C8B-B14F-4D97-AF65-F5344CB8AC3E}">
        <p14:creationId xmlns:p14="http://schemas.microsoft.com/office/powerpoint/2010/main" val="216639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031420" cy="6863417"/>
          </a:xfrm>
          <a:prstGeom prst="rect">
            <a:avLst/>
          </a:prstGeom>
          <a:noFill/>
        </p:spPr>
        <p:txBody>
          <a:bodyPr wrap="square" rtlCol="0">
            <a:spAutoFit/>
          </a:bodyPr>
          <a:lstStyle/>
          <a:p>
            <a:r>
              <a:rPr lang="en-US" sz="2400" dirty="0" smtClean="0">
                <a:latin typeface="+mj-lt"/>
              </a:rPr>
              <a:t>Some say that Paul should not have been an apostle like the 12.  Paul agreed, he was not like the 12 Apostles.  Listen to the reason why –</a:t>
            </a:r>
          </a:p>
          <a:p>
            <a:endParaRPr lang="en-US" sz="800" dirty="0" smtClean="0">
              <a:latin typeface="+mj-lt"/>
            </a:endParaRPr>
          </a:p>
          <a:p>
            <a:r>
              <a:rPr lang="en-US" sz="2400" dirty="0" smtClean="0">
                <a:latin typeface="+mj-lt"/>
              </a:rPr>
              <a:t>“And that he was seen of Peter, then of the 12:  After that, he was seen of above 500 brethren at once… After that… James… And last of all he was seen of me also, as of one born out of due time.  For </a:t>
            </a:r>
            <a:r>
              <a:rPr lang="en-US" sz="2400" i="1" dirty="0" smtClean="0">
                <a:latin typeface="+mj-lt"/>
              </a:rPr>
              <a:t>I am the least of the apostles</a:t>
            </a:r>
            <a:r>
              <a:rPr lang="en-US" sz="2400" dirty="0" smtClean="0">
                <a:latin typeface="+mj-lt"/>
              </a:rPr>
              <a:t>, that I am not meet to be called an apostle, because I persecuted the [kingdom] church of God.  </a:t>
            </a:r>
            <a:r>
              <a:rPr lang="en-US" sz="2400" b="1" dirty="0" smtClean="0">
                <a:latin typeface="+mj-lt"/>
              </a:rPr>
              <a:t>But</a:t>
            </a:r>
            <a:r>
              <a:rPr lang="en-US" sz="2400" dirty="0" smtClean="0">
                <a:latin typeface="+mj-lt"/>
              </a:rPr>
              <a:t> </a:t>
            </a:r>
            <a:r>
              <a:rPr lang="en-US" sz="2400" b="1" dirty="0" smtClean="0">
                <a:latin typeface="+mj-lt"/>
              </a:rPr>
              <a:t>by the grace of God I am what I am: and his grace which was bestowed upon me was not in vain: but I labored more abundantly than they all: yet not I, but the grace of God which was with me</a:t>
            </a:r>
            <a:r>
              <a:rPr lang="en-US" sz="2400" dirty="0" smtClean="0">
                <a:latin typeface="+mj-lt"/>
              </a:rPr>
              <a:t>” (15:5-10).</a:t>
            </a:r>
          </a:p>
          <a:p>
            <a:r>
              <a:rPr lang="en-US" sz="2400" dirty="0" smtClean="0">
                <a:latin typeface="+mj-lt"/>
              </a:rPr>
              <a:t>Paul did NOT receive his apostleship because he earned it—he didn’t!  He deserved condemnation, but by the grace of God he was called, and so are we.  Paul’s ministry was greater than that of the 12, not because of him, but because he labored for the highest cause.</a:t>
            </a:r>
            <a:endParaRPr lang="en-US" sz="2400" dirty="0">
              <a:latin typeface="+mj-lt"/>
            </a:endParaRPr>
          </a:p>
        </p:txBody>
      </p:sp>
      <p:pic>
        <p:nvPicPr>
          <p:cNvPr id="3" name="Picture 2" descr="&lt;strong&gt;apostle-paul&lt;/strong&gt;-in-prison-edi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420" y="0"/>
            <a:ext cx="5160580" cy="6666733"/>
          </a:xfrm>
          <a:prstGeom prst="rect">
            <a:avLst/>
          </a:prstGeom>
        </p:spPr>
      </p:pic>
    </p:spTree>
    <p:extLst>
      <p:ext uri="{BB962C8B-B14F-4D97-AF65-F5344CB8AC3E}">
        <p14:creationId xmlns:p14="http://schemas.microsoft.com/office/powerpoint/2010/main" val="333762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572"/>
            <a:ext cx="7136524" cy="6740307"/>
          </a:xfrm>
          <a:prstGeom prst="rect">
            <a:avLst/>
          </a:prstGeom>
          <a:noFill/>
        </p:spPr>
        <p:txBody>
          <a:bodyPr wrap="square" rtlCol="0">
            <a:spAutoFit/>
          </a:bodyPr>
          <a:lstStyle/>
          <a:p>
            <a:r>
              <a:rPr lang="en-US" sz="2400" b="1" dirty="0" smtClean="0">
                <a:latin typeface="+mj-lt"/>
              </a:rPr>
              <a:t>CHAPTERS 9-11 DEAL WITH ISRAEL</a:t>
            </a:r>
          </a:p>
          <a:p>
            <a:r>
              <a:rPr lang="en-US" sz="2400" dirty="0" smtClean="0">
                <a:latin typeface="+mj-lt"/>
              </a:rPr>
              <a:t>Ch. 9. “But Israel, which followed after the law of righteousness, hath not attained...  Wherefore?  </a:t>
            </a:r>
          </a:p>
          <a:p>
            <a:r>
              <a:rPr lang="en-US" sz="2400" dirty="0" smtClean="0">
                <a:latin typeface="+mj-lt"/>
              </a:rPr>
              <a:t>Because they sought it not by faith, but… by the works </a:t>
            </a:r>
          </a:p>
          <a:p>
            <a:r>
              <a:rPr lang="en-US" sz="2400" dirty="0" smtClean="0">
                <a:latin typeface="+mj-lt"/>
              </a:rPr>
              <a:t>of the law.  For they stumbled…” (9:31,32).  Israel missed the importance of the Law of Moses as they believed their keeping of it saved them. It did not.  </a:t>
            </a:r>
            <a:r>
              <a:rPr lang="en-US" sz="2400" b="1" u="sng" dirty="0" smtClean="0">
                <a:latin typeface="+mj-lt"/>
              </a:rPr>
              <a:t>If man can be saved by his own efforts</a:t>
            </a:r>
            <a:r>
              <a:rPr lang="en-US" sz="2400" b="1" dirty="0" smtClean="0">
                <a:latin typeface="+mj-lt"/>
              </a:rPr>
              <a:t> </a:t>
            </a:r>
            <a:r>
              <a:rPr lang="en-US" sz="2400" dirty="0" smtClean="0">
                <a:latin typeface="+mj-lt"/>
              </a:rPr>
              <a:t>[works], </a:t>
            </a:r>
            <a:r>
              <a:rPr lang="en-US" sz="2400" b="1" u="sng" dirty="0" smtClean="0">
                <a:latin typeface="+mj-lt"/>
              </a:rPr>
              <a:t>then we don’t need</a:t>
            </a:r>
          </a:p>
          <a:p>
            <a:r>
              <a:rPr lang="en-US" sz="2400" b="1" u="sng" dirty="0" smtClean="0">
                <a:latin typeface="+mj-lt"/>
              </a:rPr>
              <a:t>God nor His Son who died on a cross for our sin</a:t>
            </a:r>
            <a:r>
              <a:rPr lang="en-US" sz="2400" dirty="0" smtClean="0">
                <a:latin typeface="+mj-lt"/>
              </a:rPr>
              <a:t>.</a:t>
            </a:r>
          </a:p>
          <a:p>
            <a:r>
              <a:rPr lang="en-US" sz="2400" dirty="0" smtClean="0">
                <a:latin typeface="+mj-lt"/>
              </a:rPr>
              <a:t>Ch. 10. “Brethren, my heart’s desire and prayer to God for Israel is, that they might be saved” (10:1).  Despite Israel’s prideful heart, </a:t>
            </a:r>
            <a:r>
              <a:rPr lang="en-US" sz="2400" b="1" u="sng" dirty="0" smtClean="0">
                <a:latin typeface="+mj-lt"/>
              </a:rPr>
              <a:t>Paul desperately wanted them to be saved</a:t>
            </a:r>
            <a:r>
              <a:rPr lang="en-US" sz="2400" dirty="0" smtClean="0">
                <a:latin typeface="+mj-lt"/>
              </a:rPr>
              <a:t>, but the majority won’t until Christ returns.</a:t>
            </a:r>
          </a:p>
          <a:p>
            <a:r>
              <a:rPr lang="en-US" sz="2400" dirty="0" smtClean="0">
                <a:latin typeface="+mj-lt"/>
              </a:rPr>
              <a:t>Ch. 11. “What then?  Israel hath not [been saved]… God hath given them the spirit of slumber… through their fall salvation is come unto the Gentiles” (11:7,811).  During this parenthetical Age of Grace, as God closed one door [Israel], </a:t>
            </a:r>
            <a:r>
              <a:rPr lang="en-US" sz="2400" b="1" u="sng" dirty="0" smtClean="0">
                <a:latin typeface="+mj-lt"/>
              </a:rPr>
              <a:t>he opened another</a:t>
            </a:r>
            <a:r>
              <a:rPr lang="en-US" sz="2400" b="1" dirty="0" smtClean="0">
                <a:latin typeface="+mj-lt"/>
              </a:rPr>
              <a:t> [Gentiles].  </a:t>
            </a:r>
            <a:r>
              <a:rPr lang="en-US" sz="2400" i="1" dirty="0" smtClean="0">
                <a:latin typeface="+mj-lt"/>
              </a:rPr>
              <a:t>That’s us! </a:t>
            </a:r>
            <a:endParaRPr lang="en-US" sz="2400" i="1" dirty="0">
              <a:latin typeface="+mj-lt"/>
            </a:endParaRPr>
          </a:p>
        </p:txBody>
      </p:sp>
      <p:pic>
        <p:nvPicPr>
          <p:cNvPr id="3" name="Picture 2" descr="&lt;strong&gt;apostle-paul&lt;/strong&gt;-in-prison-edi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420" y="0"/>
            <a:ext cx="5160580" cy="6666733"/>
          </a:xfrm>
          <a:prstGeom prst="rect">
            <a:avLst/>
          </a:prstGeom>
        </p:spPr>
      </p:pic>
    </p:spTree>
    <p:extLst>
      <p:ext uri="{BB962C8B-B14F-4D97-AF65-F5344CB8AC3E}">
        <p14:creationId xmlns:p14="http://schemas.microsoft.com/office/powerpoint/2010/main" val="396352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7651532" cy="2554545"/>
          </a:xfrm>
          <a:prstGeom prst="rect">
            <a:avLst/>
          </a:prstGeom>
          <a:noFill/>
        </p:spPr>
        <p:txBody>
          <a:bodyPr wrap="square" rtlCol="0">
            <a:spAutoFit/>
          </a:bodyPr>
          <a:lstStyle/>
          <a:p>
            <a:r>
              <a:rPr lang="en-US" sz="3200" dirty="0" smtClean="0">
                <a:latin typeface="+mj-lt"/>
              </a:rPr>
              <a:t>Next time – THE APOSTLE OF THE GENTILES </a:t>
            </a:r>
          </a:p>
          <a:p>
            <a:endParaRPr lang="en-US" sz="3200" dirty="0">
              <a:latin typeface="+mj-lt"/>
            </a:endParaRPr>
          </a:p>
          <a:p>
            <a:r>
              <a:rPr lang="en-US" sz="3200" dirty="0" smtClean="0">
                <a:latin typeface="+mj-lt"/>
              </a:rPr>
              <a:t>“For I speak to you Gentiles, inasmuch as </a:t>
            </a:r>
          </a:p>
          <a:p>
            <a:r>
              <a:rPr lang="en-US" sz="3200" b="1" u="sng" dirty="0" smtClean="0">
                <a:latin typeface="+mj-lt"/>
              </a:rPr>
              <a:t>I am the apostle of the Gentiles</a:t>
            </a:r>
            <a:r>
              <a:rPr lang="en-US" sz="3200" dirty="0" smtClean="0">
                <a:latin typeface="+mj-lt"/>
              </a:rPr>
              <a:t>, I magnify mine office” (Rom. 11:13). </a:t>
            </a:r>
            <a:endParaRPr lang="en-US" sz="3200" dirty="0">
              <a:latin typeface="+mj-lt"/>
            </a:endParaRPr>
          </a:p>
        </p:txBody>
      </p:sp>
      <p:pic>
        <p:nvPicPr>
          <p:cNvPr id="3" name="Picture 2" descr="Paul the Apostle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0303" y="0"/>
            <a:ext cx="4771697" cy="6858001"/>
          </a:xfrm>
          <a:prstGeom prst="rect">
            <a:avLst/>
          </a:prstGeom>
        </p:spPr>
      </p:pic>
    </p:spTree>
    <p:extLst>
      <p:ext uri="{BB962C8B-B14F-4D97-AF65-F5344CB8AC3E}">
        <p14:creationId xmlns:p14="http://schemas.microsoft.com/office/powerpoint/2010/main" val="331977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4594"/>
            <a:ext cx="7147034" cy="7109639"/>
          </a:xfrm>
          <a:prstGeom prst="rect">
            <a:avLst/>
          </a:prstGeom>
          <a:noFill/>
        </p:spPr>
        <p:txBody>
          <a:bodyPr wrap="square" rtlCol="0">
            <a:spAutoFit/>
          </a:bodyPr>
          <a:lstStyle/>
          <a:p>
            <a:r>
              <a:rPr lang="en-US" sz="2400" b="1" dirty="0" smtClean="0">
                <a:latin typeface="+mj-lt"/>
              </a:rPr>
              <a:t>BELIEVERS CHANGED</a:t>
            </a:r>
          </a:p>
          <a:p>
            <a:r>
              <a:rPr lang="en-US" sz="2400" dirty="0" smtClean="0">
                <a:latin typeface="+mj-lt"/>
              </a:rPr>
              <a:t>“Behold, I shew you a mystery; We shall not all sleep [</a:t>
            </a:r>
            <a:r>
              <a:rPr lang="en-US" sz="2400" i="1" dirty="0" smtClean="0">
                <a:latin typeface="+mj-lt"/>
              </a:rPr>
              <a:t>one generation will be alive at the rapture, but their mortal, corruptible bodies will be changed</a:t>
            </a:r>
            <a:r>
              <a:rPr lang="en-US" sz="2400" dirty="0" smtClean="0">
                <a:latin typeface="+mj-lt"/>
              </a:rPr>
              <a:t>], but we [</a:t>
            </a:r>
            <a:r>
              <a:rPr lang="en-US" sz="2400" i="1" dirty="0" smtClean="0">
                <a:latin typeface="+mj-lt"/>
              </a:rPr>
              <a:t>living</a:t>
            </a:r>
            <a:r>
              <a:rPr lang="en-US" sz="2400" dirty="0" smtClean="0">
                <a:latin typeface="+mj-lt"/>
              </a:rPr>
              <a:t>] shall </a:t>
            </a:r>
            <a:r>
              <a:rPr lang="en-US" sz="2400" b="1" dirty="0" smtClean="0">
                <a:latin typeface="+mj-lt"/>
              </a:rPr>
              <a:t>all be changed </a:t>
            </a:r>
            <a:r>
              <a:rPr lang="en-US" sz="2400" dirty="0" smtClean="0">
                <a:latin typeface="+mj-lt"/>
              </a:rPr>
              <a:t>[</a:t>
            </a:r>
            <a:r>
              <a:rPr lang="en-US" sz="2400" i="1" dirty="0" smtClean="0">
                <a:latin typeface="+mj-lt"/>
              </a:rPr>
              <a:t>how long will the change take?</a:t>
            </a:r>
            <a:r>
              <a:rPr lang="en-US" sz="2400" dirty="0" smtClean="0">
                <a:latin typeface="+mj-lt"/>
              </a:rPr>
              <a:t>]</a:t>
            </a:r>
            <a:r>
              <a:rPr lang="en-US" sz="2400" i="1" dirty="0" smtClean="0">
                <a:latin typeface="+mj-lt"/>
              </a:rPr>
              <a:t>, </a:t>
            </a:r>
            <a:r>
              <a:rPr lang="en-US" sz="2400" dirty="0" smtClean="0">
                <a:latin typeface="+mj-lt"/>
              </a:rPr>
              <a:t>in a moment, in the twinkling of an eye… for the trumpet shall sound [</a:t>
            </a:r>
            <a:r>
              <a:rPr lang="en-US" sz="2400" i="1" dirty="0" smtClean="0">
                <a:latin typeface="+mj-lt"/>
              </a:rPr>
              <a:t>the last moment </a:t>
            </a:r>
            <a:r>
              <a:rPr lang="en-US" sz="2400" dirty="0" smtClean="0">
                <a:latin typeface="+mj-lt"/>
              </a:rPr>
              <a:t>(1Thess. 4:16)], and the dead [</a:t>
            </a:r>
            <a:r>
              <a:rPr lang="en-US" sz="2400" i="1" dirty="0" smtClean="0">
                <a:latin typeface="+mj-lt"/>
              </a:rPr>
              <a:t>he now turns to the dead</a:t>
            </a:r>
            <a:r>
              <a:rPr lang="en-US" sz="2400" dirty="0" smtClean="0">
                <a:latin typeface="+mj-lt"/>
              </a:rPr>
              <a:t>] shall be raised </a:t>
            </a:r>
            <a:r>
              <a:rPr lang="en-US" sz="2400" b="1" dirty="0" smtClean="0">
                <a:latin typeface="+mj-lt"/>
              </a:rPr>
              <a:t>incorruptible</a:t>
            </a:r>
            <a:r>
              <a:rPr lang="en-US" sz="2400" dirty="0" smtClean="0">
                <a:latin typeface="+mj-lt"/>
              </a:rPr>
              <a:t>...  For this corruptible must put on </a:t>
            </a:r>
            <a:r>
              <a:rPr lang="en-US" sz="2400" b="1" dirty="0" smtClean="0">
                <a:latin typeface="+mj-lt"/>
              </a:rPr>
              <a:t>incorruption</a:t>
            </a:r>
            <a:r>
              <a:rPr lang="en-US" sz="2400" dirty="0">
                <a:latin typeface="+mj-lt"/>
              </a:rPr>
              <a:t> </a:t>
            </a:r>
            <a:r>
              <a:rPr lang="en-US" sz="2400" dirty="0" smtClean="0">
                <a:latin typeface="+mj-lt"/>
              </a:rPr>
              <a:t>[</a:t>
            </a:r>
            <a:r>
              <a:rPr lang="en-US" sz="2400" i="1" dirty="0" smtClean="0">
                <a:latin typeface="+mj-lt"/>
              </a:rPr>
              <a:t>dead will be given a sinless body</a:t>
            </a:r>
            <a:r>
              <a:rPr lang="en-US" sz="2400" dirty="0" smtClean="0">
                <a:latin typeface="+mj-lt"/>
              </a:rPr>
              <a:t>] and this mortal [</a:t>
            </a:r>
            <a:r>
              <a:rPr lang="en-US" sz="2400" i="1" dirty="0" smtClean="0">
                <a:latin typeface="+mj-lt"/>
              </a:rPr>
              <a:t>temporary</a:t>
            </a:r>
            <a:r>
              <a:rPr lang="en-US" sz="2400" dirty="0" smtClean="0">
                <a:latin typeface="+mj-lt"/>
              </a:rPr>
              <a:t>] must put on </a:t>
            </a:r>
            <a:r>
              <a:rPr lang="en-US" sz="2400" b="1" dirty="0" smtClean="0">
                <a:latin typeface="+mj-lt"/>
              </a:rPr>
              <a:t>immortality</a:t>
            </a:r>
            <a:r>
              <a:rPr lang="en-US" sz="2400" dirty="0">
                <a:latin typeface="+mj-lt"/>
              </a:rPr>
              <a:t> </a:t>
            </a:r>
            <a:r>
              <a:rPr lang="en-US" sz="2400" dirty="0" smtClean="0">
                <a:latin typeface="+mj-lt"/>
              </a:rPr>
              <a:t>[</a:t>
            </a:r>
            <a:r>
              <a:rPr lang="en-US" sz="2400" i="1" dirty="0" smtClean="0">
                <a:latin typeface="+mj-lt"/>
              </a:rPr>
              <a:t>the new body will last forever</a:t>
            </a:r>
            <a:r>
              <a:rPr lang="en-US" sz="2400" dirty="0" smtClean="0">
                <a:latin typeface="+mj-lt"/>
              </a:rPr>
              <a:t>] then shall be brought to pass the saying that is written, Death is swallowed up in victory (Isa. 25:8) [</a:t>
            </a:r>
            <a:r>
              <a:rPr lang="en-US" sz="2400" i="1" dirty="0" smtClean="0">
                <a:latin typeface="+mj-lt"/>
              </a:rPr>
              <a:t>Paul already wrote that ‘the last enemy that shall be destroyed is that of death’ </a:t>
            </a:r>
            <a:r>
              <a:rPr lang="en-US" sz="2400" dirty="0" smtClean="0">
                <a:latin typeface="+mj-lt"/>
              </a:rPr>
              <a:t>(15:26), </a:t>
            </a:r>
            <a:r>
              <a:rPr lang="en-US" sz="2400" i="1" dirty="0" smtClean="0">
                <a:latin typeface="+mj-lt"/>
              </a:rPr>
              <a:t>which Christ did </a:t>
            </a:r>
            <a:r>
              <a:rPr lang="en-US" sz="2400" dirty="0" smtClean="0">
                <a:latin typeface="+mj-lt"/>
              </a:rPr>
              <a:t>when </a:t>
            </a:r>
            <a:r>
              <a:rPr lang="en-US" sz="2400" i="1" u="sng" dirty="0" smtClean="0">
                <a:latin typeface="+mj-lt"/>
              </a:rPr>
              <a:t>HE ROSE FROM THE DEAD</a:t>
            </a:r>
            <a:r>
              <a:rPr lang="en-US" sz="2400" i="1" dirty="0" smtClean="0">
                <a:latin typeface="+mj-lt"/>
              </a:rPr>
              <a:t>.  Through Him, believers shall raise from the dead and be given a new, immortal, sinless, body fashioned after His </a:t>
            </a:r>
            <a:r>
              <a:rPr lang="en-US" sz="2400" dirty="0" smtClean="0">
                <a:latin typeface="+mj-lt"/>
              </a:rPr>
              <a:t>(Phil. 3:20)… </a:t>
            </a:r>
          </a:p>
          <a:p>
            <a:endParaRPr lang="en-US" sz="2400" dirty="0" smtClean="0">
              <a:latin typeface="+mj-lt"/>
            </a:endParaRPr>
          </a:p>
        </p:txBody>
      </p:sp>
      <p:pic>
        <p:nvPicPr>
          <p:cNvPr id="3" name="Picture 2" descr="&lt;strong&gt;apostle-paul&lt;/strong&gt;-in-prison-edi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420" y="0"/>
            <a:ext cx="5160580" cy="6666733"/>
          </a:xfrm>
          <a:prstGeom prst="rect">
            <a:avLst/>
          </a:prstGeom>
        </p:spPr>
      </p:pic>
    </p:spTree>
    <p:extLst>
      <p:ext uri="{BB962C8B-B14F-4D97-AF65-F5344CB8AC3E}">
        <p14:creationId xmlns:p14="http://schemas.microsoft.com/office/powerpoint/2010/main" val="1015109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3574"/>
            <a:ext cx="6936827" cy="6740307"/>
          </a:xfrm>
          <a:prstGeom prst="rect">
            <a:avLst/>
          </a:prstGeom>
        </p:spPr>
        <p:txBody>
          <a:bodyPr wrap="square">
            <a:spAutoFit/>
          </a:bodyPr>
          <a:lstStyle/>
          <a:p>
            <a:r>
              <a:rPr lang="en-US" sz="2400" b="1" dirty="0" smtClean="0">
                <a:latin typeface="+mj-lt"/>
              </a:rPr>
              <a:t>OUR RESURRECTION </a:t>
            </a:r>
            <a:r>
              <a:rPr lang="en-US" sz="2400" dirty="0" smtClean="0">
                <a:latin typeface="+mj-lt"/>
              </a:rPr>
              <a:t>(cont’d)</a:t>
            </a:r>
            <a:endParaRPr lang="en-US" sz="2400" dirty="0">
              <a:latin typeface="+mj-lt"/>
            </a:endParaRPr>
          </a:p>
          <a:p>
            <a:r>
              <a:rPr lang="en-US" sz="2400" dirty="0" smtClean="0">
                <a:latin typeface="+mj-lt"/>
              </a:rPr>
              <a:t>O </a:t>
            </a:r>
            <a:r>
              <a:rPr lang="en-US" sz="2400" dirty="0">
                <a:latin typeface="+mj-lt"/>
              </a:rPr>
              <a:t>death, where is thy sting? O grave, where is thy victory</a:t>
            </a:r>
            <a:r>
              <a:rPr lang="en-US" sz="2400" dirty="0" smtClean="0">
                <a:latin typeface="+mj-lt"/>
              </a:rPr>
              <a:t>? [</a:t>
            </a:r>
            <a:r>
              <a:rPr lang="en-US" sz="2400" i="1" dirty="0" smtClean="0">
                <a:latin typeface="+mj-lt"/>
              </a:rPr>
              <a:t>Satan, the author of death </a:t>
            </a:r>
            <a:r>
              <a:rPr lang="en-US" sz="2400" dirty="0" smtClean="0">
                <a:latin typeface="+mj-lt"/>
              </a:rPr>
              <a:t>(Heb. 2:14,15), </a:t>
            </a:r>
            <a:r>
              <a:rPr lang="en-US" sz="2400" i="1" dirty="0" smtClean="0">
                <a:latin typeface="+mj-lt"/>
              </a:rPr>
              <a:t>struck fear in the hearts of mankind, but that changed with Christ. NOW, Christ provides the believer with a new, eternal life, and an immortal body</a:t>
            </a:r>
            <a:r>
              <a:rPr lang="en-US" sz="2400" dirty="0" smtClean="0">
                <a:latin typeface="+mj-lt"/>
              </a:rPr>
              <a:t>].  </a:t>
            </a:r>
            <a:r>
              <a:rPr lang="en-US" sz="2400" dirty="0">
                <a:latin typeface="+mj-lt"/>
              </a:rPr>
              <a:t>The sting of death is </a:t>
            </a:r>
            <a:r>
              <a:rPr lang="en-US" sz="2400" dirty="0" smtClean="0">
                <a:latin typeface="+mj-lt"/>
              </a:rPr>
              <a:t>sin [</a:t>
            </a:r>
            <a:r>
              <a:rPr lang="en-US" sz="2400" i="1" dirty="0" smtClean="0">
                <a:latin typeface="+mj-lt"/>
              </a:rPr>
              <a:t>Satan assumed that power because of sin which brought forth death at the fall of Adam</a:t>
            </a:r>
            <a:r>
              <a:rPr lang="en-US" sz="2400" dirty="0" smtClean="0">
                <a:latin typeface="+mj-lt"/>
              </a:rPr>
              <a:t>] and </a:t>
            </a:r>
            <a:r>
              <a:rPr lang="en-US" sz="2400" dirty="0">
                <a:latin typeface="+mj-lt"/>
              </a:rPr>
              <a:t>the strength of sin is the </a:t>
            </a:r>
            <a:r>
              <a:rPr lang="en-US" sz="2400" dirty="0" smtClean="0">
                <a:latin typeface="+mj-lt"/>
              </a:rPr>
              <a:t>law [</a:t>
            </a:r>
            <a:r>
              <a:rPr lang="en-US" sz="2400" i="1" dirty="0" smtClean="0">
                <a:latin typeface="+mj-lt"/>
              </a:rPr>
              <a:t>the Law was meant to point out man’s sinfulness</a:t>
            </a:r>
            <a:r>
              <a:rPr lang="en-US" sz="2400" dirty="0" smtClean="0">
                <a:latin typeface="+mj-lt"/>
              </a:rPr>
              <a:t>].  </a:t>
            </a:r>
            <a:r>
              <a:rPr lang="en-US" sz="2400" dirty="0">
                <a:latin typeface="+mj-lt"/>
              </a:rPr>
              <a:t>But thanks be to God, which giveth us the victory through our Lord Jesus </a:t>
            </a:r>
            <a:r>
              <a:rPr lang="en-US" sz="2400" dirty="0" smtClean="0">
                <a:latin typeface="+mj-lt"/>
              </a:rPr>
              <a:t>Christ” </a:t>
            </a:r>
          </a:p>
          <a:p>
            <a:r>
              <a:rPr lang="en-US" sz="2400" dirty="0" smtClean="0">
                <a:latin typeface="+mj-lt"/>
              </a:rPr>
              <a:t>[</a:t>
            </a:r>
            <a:r>
              <a:rPr lang="en-US" sz="2400" i="1" dirty="0" smtClean="0">
                <a:latin typeface="+mj-lt"/>
              </a:rPr>
              <a:t>all mankind must face the 1</a:t>
            </a:r>
            <a:r>
              <a:rPr lang="en-US" sz="2400" i="1" baseline="30000" dirty="0" smtClean="0">
                <a:latin typeface="+mj-lt"/>
              </a:rPr>
              <a:t>st</a:t>
            </a:r>
            <a:r>
              <a:rPr lang="en-US" sz="2400" i="1" dirty="0" smtClean="0">
                <a:latin typeface="+mj-lt"/>
              </a:rPr>
              <a:t> physical death </a:t>
            </a:r>
            <a:r>
              <a:rPr lang="en-US" sz="2400" dirty="0" smtClean="0">
                <a:latin typeface="+mj-lt"/>
              </a:rPr>
              <a:t>(Heb. 9:27), </a:t>
            </a:r>
            <a:r>
              <a:rPr lang="en-US" sz="2400" i="1" dirty="0" smtClean="0">
                <a:latin typeface="+mj-lt"/>
              </a:rPr>
              <a:t>but believers will escape the 2</a:t>
            </a:r>
            <a:r>
              <a:rPr lang="en-US" sz="2400" i="1" baseline="30000" dirty="0" smtClean="0">
                <a:latin typeface="+mj-lt"/>
              </a:rPr>
              <a:t>nd</a:t>
            </a:r>
            <a:r>
              <a:rPr lang="en-US" sz="2400" i="1" dirty="0" smtClean="0">
                <a:latin typeface="+mj-lt"/>
              </a:rPr>
              <a:t> spiritual death through the resurrection of our bodies </a:t>
            </a:r>
            <a:r>
              <a:rPr lang="en-US" sz="2400" dirty="0" smtClean="0">
                <a:latin typeface="+mj-lt"/>
              </a:rPr>
              <a:t>(1Cor. 15:51-57).  </a:t>
            </a:r>
          </a:p>
          <a:p>
            <a:r>
              <a:rPr lang="en-US" sz="2400" dirty="0" smtClean="0">
                <a:latin typeface="+mj-lt"/>
              </a:rPr>
              <a:t>Unbelievers will die twice—the 1</a:t>
            </a:r>
            <a:r>
              <a:rPr lang="en-US" sz="2400" baseline="30000" dirty="0" smtClean="0">
                <a:latin typeface="+mj-lt"/>
              </a:rPr>
              <a:t>st</a:t>
            </a:r>
            <a:r>
              <a:rPr lang="en-US" sz="2400" dirty="0" smtClean="0">
                <a:latin typeface="+mj-lt"/>
              </a:rPr>
              <a:t> physical death [grave]; the 2</a:t>
            </a:r>
            <a:r>
              <a:rPr lang="en-US" sz="2400" baseline="30000" dirty="0" smtClean="0">
                <a:latin typeface="+mj-lt"/>
              </a:rPr>
              <a:t>nd</a:t>
            </a:r>
            <a:r>
              <a:rPr lang="en-US" sz="2400" dirty="0" smtClean="0">
                <a:latin typeface="+mj-lt"/>
              </a:rPr>
              <a:t> spiritual death, “And death and hell were cast into the lake of fire.  This is the 2</a:t>
            </a:r>
            <a:r>
              <a:rPr lang="en-US" sz="2400" baseline="30000" dirty="0" smtClean="0">
                <a:latin typeface="+mj-lt"/>
              </a:rPr>
              <a:t>nd</a:t>
            </a:r>
            <a:r>
              <a:rPr lang="en-US" sz="2400" dirty="0" smtClean="0">
                <a:latin typeface="+mj-lt"/>
              </a:rPr>
              <a:t> death” (Rev. 20:14).  </a:t>
            </a:r>
            <a:r>
              <a:rPr lang="en-US" sz="2400" u="sng" dirty="0" smtClean="0">
                <a:latin typeface="+mj-lt"/>
              </a:rPr>
              <a:t>Aren’t you thankful that’s not you</a:t>
            </a:r>
            <a:r>
              <a:rPr lang="en-US" sz="2400" dirty="0" smtClean="0">
                <a:latin typeface="+mj-lt"/>
              </a:rPr>
              <a:t>??!!</a:t>
            </a:r>
          </a:p>
        </p:txBody>
      </p:sp>
      <p:pic>
        <p:nvPicPr>
          <p:cNvPr id="5" name="Picture 4" descr="&lt;strong&gt;apostle-paul&lt;/strong&gt;-in-prison-edi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420" y="0"/>
            <a:ext cx="5160580" cy="6666733"/>
          </a:xfrm>
          <a:prstGeom prst="rect">
            <a:avLst/>
          </a:prstGeom>
        </p:spPr>
      </p:pic>
    </p:spTree>
    <p:extLst>
      <p:ext uri="{BB962C8B-B14F-4D97-AF65-F5344CB8AC3E}">
        <p14:creationId xmlns:p14="http://schemas.microsoft.com/office/powerpoint/2010/main" val="139791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3481"/>
            <a:ext cx="6938682" cy="6740307"/>
          </a:xfrm>
          <a:prstGeom prst="rect">
            <a:avLst/>
          </a:prstGeom>
          <a:noFill/>
        </p:spPr>
        <p:txBody>
          <a:bodyPr wrap="square" rtlCol="0">
            <a:spAutoFit/>
          </a:bodyPr>
          <a:lstStyle/>
          <a:p>
            <a:r>
              <a:rPr lang="en-US" sz="2400" b="1" dirty="0" smtClean="0">
                <a:latin typeface="+mj-lt"/>
              </a:rPr>
              <a:t>MORE TRUTHS</a:t>
            </a:r>
          </a:p>
          <a:p>
            <a:r>
              <a:rPr lang="en-US" sz="2400" dirty="0" smtClean="0">
                <a:latin typeface="+mj-lt"/>
              </a:rPr>
              <a:t>“I beseech you, brethren (ye know the house of Stephanus, that it is the firstfruits of Achaia, and that </a:t>
            </a:r>
            <a:r>
              <a:rPr lang="en-US" sz="2400" b="1" dirty="0" smtClean="0">
                <a:latin typeface="+mj-lt"/>
              </a:rPr>
              <a:t>they have addicted themselves to the ministry of the saints</a:t>
            </a:r>
            <a:r>
              <a:rPr lang="en-US" sz="2400" dirty="0" smtClean="0">
                <a:latin typeface="+mj-lt"/>
              </a:rPr>
              <a:t>).  That ye submit yourselves unto such, and to everyone that helpeth with us, and laboureth” (16:15,16).  Here’s one addiction that won’t hurt you, but rather will help you gain rewards for all eternity—</a:t>
            </a:r>
            <a:r>
              <a:rPr lang="en-US" sz="2400" u="sng" dirty="0" smtClean="0">
                <a:latin typeface="+mj-lt"/>
              </a:rPr>
              <a:t>laboring for Christ</a:t>
            </a:r>
            <a:r>
              <a:rPr lang="en-US" sz="2400" dirty="0" smtClean="0">
                <a:latin typeface="+mj-lt"/>
              </a:rPr>
              <a:t>. </a:t>
            </a:r>
          </a:p>
          <a:p>
            <a:endParaRPr lang="en-US" sz="800" dirty="0" smtClean="0">
              <a:latin typeface="+mj-lt"/>
            </a:endParaRPr>
          </a:p>
          <a:p>
            <a:r>
              <a:rPr lang="en-US" sz="2400" dirty="0" smtClean="0">
                <a:latin typeface="+mj-lt"/>
              </a:rPr>
              <a:t>“Aquila and Priscilla salute you much in the Lord, with </a:t>
            </a:r>
            <a:r>
              <a:rPr lang="en-US" sz="2400" b="1" dirty="0" smtClean="0">
                <a:latin typeface="+mj-lt"/>
              </a:rPr>
              <a:t>the church that is in their house</a:t>
            </a:r>
            <a:r>
              <a:rPr lang="en-US" sz="2400" dirty="0" smtClean="0">
                <a:latin typeface="+mj-lt"/>
              </a:rPr>
              <a:t>” (16:19).  The early church started in private houses (</a:t>
            </a:r>
            <a:r>
              <a:rPr lang="en-US" sz="2400" i="1" dirty="0" smtClean="0">
                <a:latin typeface="+mj-lt"/>
              </a:rPr>
              <a:t>as did we</a:t>
            </a:r>
            <a:r>
              <a:rPr lang="en-US" sz="2400" dirty="0" smtClean="0">
                <a:latin typeface="+mj-lt"/>
              </a:rPr>
              <a:t>).</a:t>
            </a:r>
          </a:p>
          <a:p>
            <a:endParaRPr lang="en-US" sz="800" dirty="0" smtClean="0">
              <a:latin typeface="+mj-lt"/>
            </a:endParaRPr>
          </a:p>
          <a:p>
            <a:r>
              <a:rPr lang="en-US" sz="2400" dirty="0" smtClean="0">
                <a:latin typeface="+mj-lt"/>
              </a:rPr>
              <a:t>“All the brethren greet you.  Greet ye one another with </a:t>
            </a:r>
            <a:r>
              <a:rPr lang="en-US" sz="2400" b="1" dirty="0" smtClean="0">
                <a:latin typeface="+mj-lt"/>
              </a:rPr>
              <a:t>an holy kiss</a:t>
            </a:r>
            <a:r>
              <a:rPr lang="en-US" sz="2400" dirty="0" smtClean="0">
                <a:latin typeface="+mj-lt"/>
              </a:rPr>
              <a:t>” (16:20).  In today’s climate, we cannot keep cultural norms of the 1</a:t>
            </a:r>
            <a:r>
              <a:rPr lang="en-US" sz="2400" baseline="30000" dirty="0" smtClean="0">
                <a:latin typeface="+mj-lt"/>
              </a:rPr>
              <a:t>st</a:t>
            </a:r>
            <a:r>
              <a:rPr lang="en-US" sz="2400" dirty="0" smtClean="0">
                <a:latin typeface="+mj-lt"/>
              </a:rPr>
              <a:t> century A.D.</a:t>
            </a:r>
          </a:p>
          <a:p>
            <a:endParaRPr lang="en-US" sz="800" dirty="0" smtClean="0">
              <a:latin typeface="+mj-lt"/>
            </a:endParaRPr>
          </a:p>
          <a:p>
            <a:r>
              <a:rPr lang="en-US" sz="2400" dirty="0" smtClean="0">
                <a:latin typeface="+mj-lt"/>
              </a:rPr>
              <a:t>“The salutation of me Paul with </a:t>
            </a:r>
            <a:r>
              <a:rPr lang="en-US" sz="2400" b="1" dirty="0" smtClean="0">
                <a:latin typeface="+mj-lt"/>
              </a:rPr>
              <a:t>mine own hand</a:t>
            </a:r>
            <a:r>
              <a:rPr lang="en-US" sz="2400" dirty="0" smtClean="0">
                <a:latin typeface="+mj-lt"/>
              </a:rPr>
              <a:t>” (16:21).  Paul signed his letters to prevent forgeries. </a:t>
            </a:r>
          </a:p>
        </p:txBody>
      </p:sp>
      <p:pic>
        <p:nvPicPr>
          <p:cNvPr id="3" name="Picture 2" descr="&lt;strong&gt;apostle-paul&lt;/strong&gt;-in-prison-edi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420" y="0"/>
            <a:ext cx="5160580" cy="6666733"/>
          </a:xfrm>
          <a:prstGeom prst="rect">
            <a:avLst/>
          </a:prstGeom>
        </p:spPr>
      </p:pic>
    </p:spTree>
    <p:extLst>
      <p:ext uri="{BB962C8B-B14F-4D97-AF65-F5344CB8AC3E}">
        <p14:creationId xmlns:p14="http://schemas.microsoft.com/office/powerpoint/2010/main" val="385625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fade">
                                      <p:cBhvr>
                                        <p:cTn id="1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8343"/>
            <a:ext cx="7031420" cy="6863417"/>
          </a:xfrm>
          <a:prstGeom prst="rect">
            <a:avLst/>
          </a:prstGeom>
          <a:noFill/>
        </p:spPr>
        <p:txBody>
          <a:bodyPr wrap="square" rtlCol="0">
            <a:spAutoFit/>
          </a:bodyPr>
          <a:lstStyle/>
          <a:p>
            <a:r>
              <a:rPr lang="en-US" sz="2400" b="1" dirty="0" smtClean="0">
                <a:latin typeface="+mj-lt"/>
              </a:rPr>
              <a:t>2CORINTHIANS </a:t>
            </a:r>
            <a:r>
              <a:rPr lang="en-US" sz="2400" dirty="0" smtClean="0">
                <a:latin typeface="+mj-lt"/>
              </a:rPr>
              <a:t>(A.D. 55)</a:t>
            </a:r>
          </a:p>
          <a:p>
            <a:r>
              <a:rPr lang="en-US" sz="2400" dirty="0" smtClean="0">
                <a:latin typeface="+mj-lt"/>
              </a:rPr>
              <a:t>“Blessed be God… Father of mercies, and the God of all comfort; Who comfortheth us in all our tribulation, that we may be able to comfort them which are in any trouble, by the comfort wherewith we ourselves are comforted of God” (2Cor. 1:3,4).</a:t>
            </a:r>
          </a:p>
          <a:p>
            <a:r>
              <a:rPr lang="en-US" sz="2400" dirty="0" smtClean="0">
                <a:latin typeface="+mj-lt"/>
              </a:rPr>
              <a:t>Paul begins his 2</a:t>
            </a:r>
            <a:r>
              <a:rPr lang="en-US" sz="2400" baseline="30000" dirty="0" smtClean="0">
                <a:latin typeface="+mj-lt"/>
              </a:rPr>
              <a:t>nd</a:t>
            </a:r>
            <a:r>
              <a:rPr lang="en-US" sz="2400" dirty="0" smtClean="0">
                <a:latin typeface="+mj-lt"/>
              </a:rPr>
              <a:t> letter to the church in Corinth with an instruction—as God comforts us during our trials &amp; tribulations, we should then help comfort others who are going through their own challenges of life. </a:t>
            </a:r>
          </a:p>
          <a:p>
            <a:endParaRPr lang="en-US" sz="800" dirty="0" smtClean="0">
              <a:latin typeface="+mj-lt"/>
            </a:endParaRPr>
          </a:p>
          <a:p>
            <a:r>
              <a:rPr lang="en-US" sz="2400" dirty="0" smtClean="0">
                <a:latin typeface="+mj-lt"/>
              </a:rPr>
              <a:t>“Lest Satan should get an advantage of us: for we are not ignorant of his devices” (1:11).</a:t>
            </a:r>
          </a:p>
          <a:p>
            <a:r>
              <a:rPr lang="en-US" sz="2400" dirty="0" smtClean="0">
                <a:latin typeface="+mj-lt"/>
              </a:rPr>
              <a:t>Satan is a master at what he does and if we do not know what they are, we are likely to fall into his many traps.  The Bible has much to say about the ministry of Satan.  Do you know what his main tactic was at creation?  Against Israel in the O.T.?  During the Gospels?  More importantly, </a:t>
            </a:r>
            <a:r>
              <a:rPr lang="en-US" sz="2400" i="1" dirty="0" smtClean="0">
                <a:latin typeface="+mj-lt"/>
              </a:rPr>
              <a:t>what he is doing right now!   </a:t>
            </a:r>
            <a:endParaRPr lang="en-US" sz="2400" i="1" dirty="0">
              <a:latin typeface="+mj-lt"/>
            </a:endParaRPr>
          </a:p>
        </p:txBody>
      </p:sp>
      <p:pic>
        <p:nvPicPr>
          <p:cNvPr id="3" name="Picture 2" descr="&lt;strong&gt;apostle-paul&lt;/strong&gt;-in-prison-edi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420" y="0"/>
            <a:ext cx="5160580" cy="6666733"/>
          </a:xfrm>
          <a:prstGeom prst="rect">
            <a:avLst/>
          </a:prstGeom>
        </p:spPr>
      </p:pic>
    </p:spTree>
    <p:extLst>
      <p:ext uri="{BB962C8B-B14F-4D97-AF65-F5344CB8AC3E}">
        <p14:creationId xmlns:p14="http://schemas.microsoft.com/office/powerpoint/2010/main" val="39755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4083"/>
            <a:ext cx="6957848" cy="6740307"/>
          </a:xfrm>
          <a:prstGeom prst="rect">
            <a:avLst/>
          </a:prstGeom>
          <a:noFill/>
        </p:spPr>
        <p:txBody>
          <a:bodyPr wrap="square" rtlCol="0">
            <a:spAutoFit/>
          </a:bodyPr>
          <a:lstStyle/>
          <a:p>
            <a:r>
              <a:rPr lang="en-US" sz="2400" b="1" dirty="0" smtClean="0">
                <a:latin typeface="+mj-lt"/>
              </a:rPr>
              <a:t>MINISTERS OF THE NEW TESTAMENT</a:t>
            </a:r>
          </a:p>
          <a:p>
            <a:r>
              <a:rPr lang="en-US" sz="2400" dirty="0" smtClean="0">
                <a:latin typeface="+mj-lt"/>
              </a:rPr>
              <a:t>“[Christ] </a:t>
            </a:r>
            <a:r>
              <a:rPr lang="en-US" sz="2400" b="1" dirty="0" smtClean="0">
                <a:latin typeface="+mj-lt"/>
              </a:rPr>
              <a:t>Who also hath made us able ministers of the new testament</a:t>
            </a:r>
            <a:r>
              <a:rPr lang="en-US" sz="2400" dirty="0" smtClean="0">
                <a:latin typeface="+mj-lt"/>
              </a:rPr>
              <a:t>: not of the letter, but of the spirit: for the letter killeth, but the spirit giveth life (3:6).</a:t>
            </a:r>
          </a:p>
          <a:p>
            <a:r>
              <a:rPr lang="en-US" sz="2400" dirty="0" smtClean="0">
                <a:latin typeface="+mj-lt"/>
              </a:rPr>
              <a:t>The New Testament [Covenant] was given to Israel, “Behold, the days come, saith the Lord, that </a:t>
            </a:r>
            <a:r>
              <a:rPr lang="en-US" sz="2400" b="1" u="sng" dirty="0" smtClean="0">
                <a:latin typeface="+mj-lt"/>
              </a:rPr>
              <a:t>I will make a new covenant with the house of Israel, and with the house of Judah</a:t>
            </a:r>
            <a:r>
              <a:rPr lang="en-US" sz="2400" dirty="0" smtClean="0">
                <a:latin typeface="+mj-lt"/>
              </a:rPr>
              <a:t>” (Jer. 31:31-34), along with other promises:  great nation [Israel]; land [Palestine]; King [Christ], and this aspect which is </a:t>
            </a:r>
            <a:r>
              <a:rPr lang="en-US" sz="2400" i="1" dirty="0" smtClean="0">
                <a:latin typeface="+mj-lt"/>
              </a:rPr>
              <a:t>the</a:t>
            </a:r>
            <a:r>
              <a:rPr lang="en-US" sz="2400" dirty="0" smtClean="0">
                <a:latin typeface="+mj-lt"/>
              </a:rPr>
              <a:t> </a:t>
            </a:r>
            <a:r>
              <a:rPr lang="en-US" sz="2400" i="1" dirty="0" smtClean="0">
                <a:latin typeface="+mj-lt"/>
              </a:rPr>
              <a:t>forgiveness of sin</a:t>
            </a:r>
            <a:r>
              <a:rPr lang="en-US" sz="2400" dirty="0" smtClean="0">
                <a:latin typeface="+mj-lt"/>
              </a:rPr>
              <a:t>.</a:t>
            </a:r>
          </a:p>
          <a:p>
            <a:r>
              <a:rPr lang="en-US" sz="2400" dirty="0" smtClean="0">
                <a:latin typeface="+mj-lt"/>
              </a:rPr>
              <a:t>We, the Body of Christ, were never promised Israel’s covenants, except the last one—</a:t>
            </a:r>
            <a:r>
              <a:rPr lang="en-US" sz="2400" i="1" dirty="0" smtClean="0">
                <a:latin typeface="+mj-lt"/>
              </a:rPr>
              <a:t>forgiveness</a:t>
            </a:r>
            <a:r>
              <a:rPr lang="en-US" sz="2400" dirty="0" smtClean="0">
                <a:latin typeface="+mj-lt"/>
              </a:rPr>
              <a:t>.  This is what Paul writes here, that we are to able ministers of the truth that Christ shed His blood for our sin.  Israel’s was based on a covenant [legal] contract from God; ours based simply on the grace of God.  When we believe the gospel, we are forgiven every sin as the Holy Spirit  places us into Christ, giving us eternal life.  </a:t>
            </a:r>
            <a:endParaRPr lang="en-US" sz="2400" dirty="0">
              <a:latin typeface="+mj-lt"/>
            </a:endParaRPr>
          </a:p>
        </p:txBody>
      </p:sp>
      <p:pic>
        <p:nvPicPr>
          <p:cNvPr id="3" name="Picture 2" descr="&lt;strong&gt;apostle-paul&lt;/strong&gt;-in-prison-edi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420" y="0"/>
            <a:ext cx="5160580" cy="6666733"/>
          </a:xfrm>
          <a:prstGeom prst="rect">
            <a:avLst/>
          </a:prstGeom>
        </p:spPr>
      </p:pic>
    </p:spTree>
    <p:extLst>
      <p:ext uri="{BB962C8B-B14F-4D97-AF65-F5344CB8AC3E}">
        <p14:creationId xmlns:p14="http://schemas.microsoft.com/office/powerpoint/2010/main" val="196605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572"/>
            <a:ext cx="7031420" cy="6863417"/>
          </a:xfrm>
          <a:prstGeom prst="rect">
            <a:avLst/>
          </a:prstGeom>
          <a:noFill/>
        </p:spPr>
        <p:txBody>
          <a:bodyPr wrap="square" rtlCol="0">
            <a:spAutoFit/>
          </a:bodyPr>
          <a:lstStyle/>
          <a:p>
            <a:r>
              <a:rPr lang="en-US" sz="2400" b="1" dirty="0" smtClean="0">
                <a:latin typeface="+mj-lt"/>
              </a:rPr>
              <a:t>SATAN’S DEVICES</a:t>
            </a:r>
          </a:p>
          <a:p>
            <a:r>
              <a:rPr lang="en-US" sz="2400" dirty="0" smtClean="0">
                <a:latin typeface="+mj-lt"/>
              </a:rPr>
              <a:t>Speaking of Satan’s tactics, here is a most treacherous one –</a:t>
            </a:r>
          </a:p>
          <a:p>
            <a:endParaRPr lang="en-US" sz="800" dirty="0" smtClean="0">
              <a:latin typeface="+mj-lt"/>
            </a:endParaRPr>
          </a:p>
          <a:p>
            <a:r>
              <a:rPr lang="en-US" sz="2400" dirty="0" smtClean="0">
                <a:latin typeface="+mj-lt"/>
              </a:rPr>
              <a:t>“But if our gospel be hid, it is hid to them that are lost: </a:t>
            </a:r>
            <a:r>
              <a:rPr lang="en-US" sz="2400" b="1" u="sng" dirty="0" smtClean="0">
                <a:latin typeface="+mj-lt"/>
              </a:rPr>
              <a:t>in whom the god of this </a:t>
            </a:r>
            <a:r>
              <a:rPr lang="en-US" sz="2400" b="1" u="sng" dirty="0" smtClean="0">
                <a:latin typeface="+mj-lt"/>
              </a:rPr>
              <a:t>world</a:t>
            </a:r>
            <a:r>
              <a:rPr lang="en-US" sz="2400" b="1" dirty="0" smtClean="0">
                <a:latin typeface="+mj-lt"/>
              </a:rPr>
              <a:t> </a:t>
            </a:r>
            <a:r>
              <a:rPr lang="en-US" sz="2400" dirty="0" smtClean="0">
                <a:latin typeface="+mj-lt"/>
              </a:rPr>
              <a:t>[Satan] </a:t>
            </a:r>
            <a:r>
              <a:rPr lang="en-US" sz="2400" b="1" u="sng" dirty="0" smtClean="0">
                <a:latin typeface="+mj-lt"/>
              </a:rPr>
              <a:t>hath </a:t>
            </a:r>
            <a:r>
              <a:rPr lang="en-US" sz="2400" b="1" u="sng" dirty="0" smtClean="0">
                <a:latin typeface="+mj-lt"/>
              </a:rPr>
              <a:t>blinded the minds of them that believe </a:t>
            </a:r>
            <a:r>
              <a:rPr lang="en-US" sz="2400" b="1" u="sng" dirty="0" smtClean="0">
                <a:latin typeface="+mj-lt"/>
              </a:rPr>
              <a:t>not</a:t>
            </a:r>
            <a:r>
              <a:rPr lang="en-US" sz="2400" dirty="0" smtClean="0">
                <a:latin typeface="+mj-lt"/>
              </a:rPr>
              <a:t>, </a:t>
            </a:r>
            <a:r>
              <a:rPr lang="en-US" sz="2400" dirty="0" smtClean="0">
                <a:latin typeface="+mj-lt"/>
              </a:rPr>
              <a:t>lest the light of the glorious gospel of Christ, who is the image of God, should shine unto them… For God, who commanded the light to shine out of darkness, hath shined in our hearts, to give the light of the knowledge of the glory of God in the face of Jesus Christ” (4:3,4).</a:t>
            </a:r>
          </a:p>
          <a:p>
            <a:r>
              <a:rPr lang="en-US" sz="2400" dirty="0" smtClean="0">
                <a:latin typeface="+mj-lt"/>
              </a:rPr>
              <a:t>How much power does Satan have?  To keep the unbeliever blind to the truth of salvation until he chooses to want to see, then God removes the blinders.  The light of Christ first lit the dark universe (Gen. 1:3); the darkest part of the universe today? </a:t>
            </a:r>
            <a:endParaRPr lang="en-US" sz="2400" dirty="0">
              <a:latin typeface="+mj-lt"/>
            </a:endParaRPr>
          </a:p>
          <a:p>
            <a:r>
              <a:rPr lang="en-US" sz="2400" dirty="0" smtClean="0">
                <a:latin typeface="+mj-lt"/>
              </a:rPr>
              <a:t>The heart of an unbeliever.</a:t>
            </a:r>
          </a:p>
          <a:p>
            <a:r>
              <a:rPr lang="en-US" sz="2400" dirty="0" smtClean="0">
                <a:latin typeface="+mj-lt"/>
              </a:rPr>
              <a:t>Another tactic of Satan today is…   </a:t>
            </a:r>
            <a:endParaRPr lang="en-US" sz="2400" dirty="0">
              <a:latin typeface="+mj-lt"/>
            </a:endParaRPr>
          </a:p>
        </p:txBody>
      </p:sp>
      <p:pic>
        <p:nvPicPr>
          <p:cNvPr id="3" name="Picture 2" descr="&lt;strong&gt;apostle-paul&lt;/strong&gt;-in-prison-edi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420" y="0"/>
            <a:ext cx="5160580" cy="6666733"/>
          </a:xfrm>
          <a:prstGeom prst="rect">
            <a:avLst/>
          </a:prstGeom>
        </p:spPr>
      </p:pic>
    </p:spTree>
    <p:extLst>
      <p:ext uri="{BB962C8B-B14F-4D97-AF65-F5344CB8AC3E}">
        <p14:creationId xmlns:p14="http://schemas.microsoft.com/office/powerpoint/2010/main" val="250235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2954"/>
            <a:ext cx="7126014" cy="6740307"/>
          </a:xfrm>
          <a:prstGeom prst="rect">
            <a:avLst/>
          </a:prstGeom>
          <a:noFill/>
        </p:spPr>
        <p:txBody>
          <a:bodyPr wrap="square" rtlCol="0">
            <a:spAutoFit/>
          </a:bodyPr>
          <a:lstStyle/>
          <a:p>
            <a:r>
              <a:rPr lang="en-US" sz="2400" b="1" dirty="0" smtClean="0">
                <a:latin typeface="+mj-lt"/>
              </a:rPr>
              <a:t>SATAN’S DEVICES </a:t>
            </a:r>
            <a:r>
              <a:rPr lang="en-US" sz="2400" dirty="0" smtClean="0">
                <a:latin typeface="+mj-lt"/>
              </a:rPr>
              <a:t>(cont’d)</a:t>
            </a:r>
          </a:p>
          <a:p>
            <a:r>
              <a:rPr lang="en-US" sz="2400" dirty="0" smtClean="0">
                <a:latin typeface="+mj-lt"/>
              </a:rPr>
              <a:t>“For such are false apostles, deceitful workers, transforming themselves into the apostles of Christ.  And no marvel: </a:t>
            </a:r>
            <a:r>
              <a:rPr lang="en-US" sz="2400" b="1" u="sng" dirty="0" smtClean="0">
                <a:latin typeface="+mj-lt"/>
              </a:rPr>
              <a:t>for Satan himself is transformed into an angel of light</a:t>
            </a:r>
            <a:r>
              <a:rPr lang="en-US" sz="2400" dirty="0" smtClean="0">
                <a:latin typeface="+mj-lt"/>
              </a:rPr>
              <a:t>.  Therefore it is no great thing if his ministers also be transformed as the ministers of righteousness; whose end shall be according to their works” (11:13-15).</a:t>
            </a:r>
          </a:p>
          <a:p>
            <a:r>
              <a:rPr lang="en-US" sz="2400" dirty="0" smtClean="0">
                <a:latin typeface="+mj-lt"/>
              </a:rPr>
              <a:t>Satan has used every trick in the Book [Bible] in order to deceive mankind, but no where is his deception more</a:t>
            </a:r>
          </a:p>
          <a:p>
            <a:r>
              <a:rPr lang="en-US" sz="2400" dirty="0" smtClean="0">
                <a:latin typeface="+mj-lt"/>
              </a:rPr>
              <a:t>egregious and dangerous than during this Church age.  This passage tells us that TODAY Satan [and his demons] are transforming themselves into something that looks genuine but is a fake—taking the TRUTH and changing it, </a:t>
            </a:r>
            <a:r>
              <a:rPr lang="en-US" sz="2400" i="1" dirty="0" smtClean="0">
                <a:latin typeface="+mj-lt"/>
              </a:rPr>
              <a:t>ever-so-slightly</a:t>
            </a:r>
            <a:r>
              <a:rPr lang="en-US" sz="2400" dirty="0" smtClean="0">
                <a:latin typeface="+mj-lt"/>
              </a:rPr>
              <a:t> into HERESY.  Examples –</a:t>
            </a:r>
          </a:p>
          <a:p>
            <a:r>
              <a:rPr lang="en-US" sz="2400" dirty="0" smtClean="0">
                <a:latin typeface="+mj-lt"/>
              </a:rPr>
              <a:t>1.  There is good in everyone;  2.  There are many roads to heaven;  3. Good people go to heaven; 4. We’re spiritual Israel; 5. God is love, everyone will be saved; 6. There is no hell, etc., etc., etc.   </a:t>
            </a:r>
            <a:endParaRPr lang="en-US" sz="2400" dirty="0">
              <a:latin typeface="+mj-lt"/>
            </a:endParaRPr>
          </a:p>
        </p:txBody>
      </p:sp>
      <p:pic>
        <p:nvPicPr>
          <p:cNvPr id="4" name="Picture 3" descr="Ice Cream Preacher logo (prototype) by The-Itchy-Bird 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420" y="0"/>
            <a:ext cx="5244662" cy="6858000"/>
          </a:xfrm>
          <a:prstGeom prst="rect">
            <a:avLst/>
          </a:prstGeom>
        </p:spPr>
      </p:pic>
    </p:spTree>
    <p:extLst>
      <p:ext uri="{BB962C8B-B14F-4D97-AF65-F5344CB8AC3E}">
        <p14:creationId xmlns:p14="http://schemas.microsoft.com/office/powerpoint/2010/main" val="322660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5871</TotalTime>
  <Words>4003</Words>
  <Application>Microsoft Office PowerPoint</Application>
  <PresentationFormat>Widescreen</PresentationFormat>
  <Paragraphs>110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92</cp:revision>
  <dcterms:created xsi:type="dcterms:W3CDTF">2018-10-02T17:12:05Z</dcterms:created>
  <dcterms:modified xsi:type="dcterms:W3CDTF">2019-06-29T12:06:17Z</dcterms:modified>
</cp:coreProperties>
</file>