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6" r:id="rId9"/>
    <p:sldId id="263" r:id="rId10"/>
    <p:sldId id="264" r:id="rId11"/>
    <p:sldId id="267" r:id="rId12"/>
    <p:sldId id="268" r:id="rId13"/>
    <p:sldId id="269" r:id="rId14"/>
    <p:sldId id="270" r:id="rId15"/>
    <p:sldId id="271" r:id="rId16"/>
    <p:sldId id="272" r:id="rId17"/>
    <p:sldId id="273" r:id="rId18"/>
    <p:sldId id="274" r:id="rId19"/>
    <p:sldId id="276"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1T10:10:34.742"/>
    </inkml:context>
    <inkml:brush xml:id="br0">
      <inkml:brushProperty name="width" value="0.05292" units="cm"/>
      <inkml:brushProperty name="height" value="0.05292" units="cm"/>
      <inkml:brushProperty name="color" value="#C00000"/>
    </inkml:brush>
  </inkml:definitions>
  <inkml:trace contextRef="#ctx0" brushRef="#br0">22119 16193 0,'0'-22'235,"0"1"-220,-21 0-15,21 0 16,-21 0 0,21 0-1,0-1 1,-21 1 0,21-21-1,0 0 1,0 20-1,0 1 1,0 0 0,0 0-1,0 0 1,0 0 15,-22-1 0,22 1-15,0 0 15,0 0 1,-21 21-17,21-21 1,0 0-1,-21 21 17,21-22-1,-21 22-31,0 0 62,0-21-46,-22 21 0,22 0-1,0 0 1,0 0 0,21-21-1,-21 21 1,-22 0 15,22 0-15,0 0-1,-21 0 1,-1-21 0,1 21-1,21 0 1,21-21-1,-21 21 1,-22 0 31,22 0-47,0 0 16,-21 0-1,20-21 1,1 21-1,21-22 1,-21 22 0,0 0 15,0 0-15,0 0-1,-1 0-15,1 0 16,0 0-16,0 0 0,0 0 15,0 0 1,-1-21 0,1 21-1,0 0 1,0 0 0,0 0-1,-43 0 1,43 0 15,0 0 16,21 21 15,0 1-30,0-1-17,0 0 1,-21 0 15,21 0-31,0 0 16,0 1 15,0-1-15,0 0-1,0 0 1,0 0 15,0 0 0,0 1-15,-21-22 0,21 21-1,0 0 17,0 0 46,-22 0-78,22 0 31,0 1-31,0-1 16,0 0-1,0 0 1,0 0-1,0 0 1,0 1 0,-21-1-1,21 0 1,0 0 15,0 0-31,0 0 16,0 1-1,0-1 1,0 0 0,0 0 15,0 0 0,21-21-15,-21 21-16,22 1 31,-1-1-15,0-21-16,0 0 15,0 0 1,-21 21 0,21 0 15,22 0-16,-22-21 17,21 0-1,-21 0-15,22 0-1,-22 0 1,-21 21-16,21-21 15,0 0-15,0 0 63,1 22-47,-1-22-1,21 0 1,-21 0 46,0 21-30,1-21-17,-1 0 48,0 0-48,0 0 1,0 0 0,0 0-1,22 21 1,-1-21-1,-21 0 17,0 0-1,1 0 0,-1 0-31,0 0 16,21 0-1,-21 0-15,1 0 0,-1 0 32,0 0-17,0 0 1,0 0 0,0 0 77,1 0-15,-22-21-62,21 21-16,0-21 31,0-1-15,-21 1 0,21 21-1,-21-21 95,21 21-95,1-21 1,-22 0 93,21 21-78,-21-21-31,0-1 32,0 1-17,21 0 63,-21 0-62,21 0 15,0 21-15,-21-21 46,0-1-30,21 1-32,-21 0 15,0 0 110,0 21 141</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1T10:11:01.469"/>
    </inkml:context>
    <inkml:brush xml:id="br0">
      <inkml:brushProperty name="width" value="0.05292" units="cm"/>
      <inkml:brushProperty name="height" value="0.05292" units="cm"/>
      <inkml:brushProperty name="color" value="#FF0000"/>
    </inkml:brush>
  </inkml:definitions>
  <inkml:trace contextRef="#ctx0" brushRef="#br0">31962 14012 0,'-22'22'313,"1"-1"-298,-21-21 1,0 0 0,-1 0-1,22 0 32,0 0-31,0 0-16,-22 0 15,22 0 1,0 0 0,-21 0-1,21 0-15,-1 0 16,1 0 0,0 0-16,0 0 15,0 0 16,0 21-15,-1-21 0,1 0-1,-21 0 1,0 0 0,20 0-16,1 0 15,0 0-15,0 0 16,-21 0-1,-1 0 1,22 0 0,0 0-1,0 0 1,-22 0 0,1 0 15,0 0-16,-64 0 1,85 0 0,-22 0-1,22 0 17,0 0-17,0 0 1,0 0-16,0 0 31,-1 0-15,1 0 15,0 0-31,0 0 31,21 21-15,-21 0-1,0-21 1,-1 0 0,1 21-1,21 1 1,0-1 0,0 0-1,0 0 1,-21 0 15,21 0 0,0 1-31,0-1 32,0 0-17,0 0 63,0 0-62,0 0-16,0 1 31,0-1-15,0 0 15,0 0 0,21 0-15,0-21 0,43 43-1,-22-43 1,1 21-1,-43 0 1,21-21 15,0 0 1,0 0-1,21 0-16,22 0 1,-43 0 0,0 0-1,0 0 17,1 0-32,-1 0 15,0 0 1,0 0-1,0 0 1,22 0 0,20 0-1,1 0 1,-22 0 0,-21 0-1,0 0 1,0-21 15,1 21-15,-1 0-1,21-21-15,-21 21 32,0 0-32,1 0 31,-1 0-16,0 0 48,0-22-63,21 22 16,-20 0-16,-1 0 15,21 0 1,-21 0-1,0 0 95,1-21 15,-1 21-110,0 0-15,0 0 16,0 0 0,0 0 15,1 0 0,-1 0-15,21 0-1,22-21 1,-43 0 0,21 21-1,-21 0 95,22 0-110,-22 0 15,0 0 142,-21-21-111,21 21-46,0 0 32,0-21 15,-21-1-32,22 22 16,-22-21 1,0 0-1,21 21-15,-21-21-1,0 0 1,0 0-1,21 21 1,-21-22 0,0 1 31,0 0-1,0 0-30,-21 21 0,21-21-1,0 0 1,0-1 0,0 1 30,-21 21-46,21-21 32,-22 0-17,22 0 48,0 0-48,-21 21 79,21-22-63,-21 22-31,0 0 47,21-21 0,-21 21 63,0 0 124,-1 0-203,1 0 63,0 0-94,0 0 16,0 0-1,21 21 126,-21-21-126,21 22 157,0-1-47,-22-21-93,22 21 77,-21-21 375,0 0-468</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2T11:50:12.611"/>
    </inkml:context>
    <inkml:brush xml:id="br0">
      <inkml:brushProperty name="width" value="0.05292" units="cm"/>
      <inkml:brushProperty name="height" value="0.05292" units="cm"/>
      <inkml:brushProperty name="color" value="#FF0000"/>
    </inkml:brush>
  </inkml:definitions>
  <inkml:trace contextRef="#ctx0" brushRef="#br0">31221 14499 0,'42'-21'437,"0"21"-421,1 0 687,-22 0-687,0 0-1,0 0 1,0 0 0,1 0-1,62 0 17,22 0-17,-64 0 1,22 0-1,-43 0-15,0 0 16,0 0-16,1 0 16,-1 0-1,0 0 32,0 0-31,0 0-1,0 0 1,22 0 93,63 0-93,-85 0 47,0 0-48,0-21 1,21 21-1,-20 0-15,-1 0 110,-21-21 77,21 21-171,-21-21 0,0-1-1,0 1 1,0 0-1,0 0 1,0 0 15,0 0-15,0-1 0,0 1-1,0 0 1,0 0-1,0 0-15,0 0 16,0-1 0,0 1-1,0 0 17,0 0-1,0 0-16,0 0 1,0-1 0,0-20-1,0 21 1,-21 0 0,21 0-1,0-1 1,0 1-1,0 0 1,0 0 0,0 0-1,0-43 1,0 22 0,-21 21-1,21 0 16,0-22 32,0 22-47,0 0-16,0-21 15,0-1 1,21 22 343,-21-21-343,0-1-1,21-105 1,-21 85 0,0 20-1,0 1 1,0 21 0,0 0-1,0 0 1,0-1-16,21 1 15,-21 0-15,0 0 16,0 0 15,0 0 1,0-1-17,0 1-15,0 0 16,21 21-1,-21-21 1,0 0 78,0 0-94,0-1 15,0 1 48,0-21-47,0 21 15,0 0-16,0-1-15,0 1 32,0 0-17,-21 0 1,21-21 0,0 20-1,0 1 1,-21 0-1,21 0 1,-21 21 31,21-21-31,-21 0-1,21-1 32,0 1 0,-22 21-31,22-21-1,-21 0 1,21 0 15,-21 0-15,21-1 15,0 1 16,0 0-16,0 0-15,0 0 15,0 0 47,-21 21-47,21-22 32,-21 22-32,0 0-15,-1 0 124,22-21-124,-21 21-16,21-21 16,-21 21 343,0 0-343,0 0-1,0 0 1,-1 21-16,1-21 15,0 0 17,0 0-17,-21 0-15,20 0 16,-20 0 15,21 0-15,-21 0-1,20 0 1,1 0 0,0 0 62,0 0-78,0 0 15,0 0 64,-1 0-79,1 0 15,0 0-15,0 0 78,0 0-62,0 0-16,-1-21 16,-20 21-1,21 0 16,0 0 1,21-21-17,-43 0 1,22 0 0,0 21 109,0 0-125,0 0 171,0 0-155,-1 0-16,-62 0 172,41 0-156,1 0-16,-21 0 15,41 0 126,1 0-126,0 0 95,21 21-79,0 0-15,0 0-1,-21 21 1,21-20 15,0-1-15,0 0-1,0 0 17,0 21-17,0-20 1,0-1 0,0 0-1,0 21 1,0-21-1,0 1 1,0-1 0,0 21-1,0-21 17,-21 0-17,21 1 1,0-1-1,0 0 1,0 21 0,-21-21-1,21 1 1,0-1 31,0 0-32,0 0 17,0 0-17,0 0 17,0 1-1,-22-1 0,22 0-15,-21 0-1,-21 21 1,21-20 0,21-1 15,-21 0 16,-1 0-16,22 0-31,-21 0 16,21 1 77,0-1-93,0 0 16,0 21 0,0-21 15,0 1-16,0 20 1,0-21 312,0 21-312,-21-42-1,21 43-15,0-1 16,0 22 0,0-1-1,0-42-15,0 22 16,-21-1-16,21-21 16,0 0 30,0 0-30,0 1 0,0-1-1,0 0 1,-21 0 46,21 0-62,0 0 32,0 1-17,0-1 17,0 0-17,0 0 1,0 0-1,0 0 1,0 1 0,0-1 62,0 0-78,0 0 15,0 0 1,21-21 0,-21 21-1,0 1 48,0-1-48,0 0 1,0 0 15,0 0-15,0 0 250,0 22-251,0-22-15,0 0 16,0 0-1,0 0 1,0 1 0,0-1-1,0 21-15,0-21 16,0 0-16,0 1 16,0-1 77,21-21-46,-21 21 109,42-21-156,-20 0 32,-1 0-1,0 0-15,0 0 15,0 0-16,-21 21-15,21-21 0,1 0 16,-1 0-16,0 0 31,21 0 63,-21 0-63,1 0-15,20 0 218,-21 0-234,0 0 16,0 0 0,1 0 265,-22 21-141,21-21-124,0 0 0,0 0-1,0 0 48,0 0-32,1 0 125,-1 0-46,0 0-79,-21 21 47,21-21 266,-21-21-329</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2T11:57:05.999"/>
    </inkml:context>
    <inkml:brush xml:id="br0">
      <inkml:brushProperty name="width" value="0.05292" units="cm"/>
      <inkml:brushProperty name="height" value="0.05292" units="cm"/>
      <inkml:brushProperty name="color" value="#C00000"/>
    </inkml:brush>
  </inkml:definitions>
  <inkml:trace contextRef="#ctx0" brushRef="#br0">29019 13187 0,'-42'0'344,"-21"0"-329,-1 0 1,43 0 0,-21 0-1,-1 0 1,1 0-16,21 0 16,0 0 15,-1 0 63,1 0-79,0 0-15,-21 0 16,-1 0-16,1 0 31,21 0-15,-21 0-1,20 0 1,-20 0 31,21 0-32,-21 0 1,-1 0 0,-41 0-1,62 0 1,1 0 0,0 0-1,0 0-15,0 0 16,0 0-16,-1 0 15,-62 0 1,41 0 0,22 0-1,0 0 1,0 0-16,0 0 16,0 0 30,-1 0-30,1 0 0,0 0-1,0 0 1,0 0 0,0 0 62,-1 0-63,1 0 1,0 0 0,0 21-16,0-21 15,0 0-15,21 21 16,-22-21-16,1 0 31,21 21 47,0 1-62,0-1-1,0 0 1,-21 0 0,21 0-1,0 0 17,0 1-17,0-1 1,0 0-1,0 0 1,0 21 0,-21 1-1,21-22 1,0 0 0,0 0 77,0 0-46,0 1-31,0-1 15,0 0-15,0 0 15,0 0-15,0 0-1,0 1 1,0-1-1,21-21 1,-21 21 0,21 0-1,0 0 17,22-21-17,-22 21 1,0-21-16,43 0 15,-43 0 1,0 0 0,0 22-1,0-22 1,0 0 0,22 0-1,20 0 1,22 0-1,-43 0 1,-21 0 0,22 0 77,-22 0-77,0 0 125,21-22-141,-20 22 15,41 0 1,-21 0 15,-20-21-15,-1 21-16,0 0 0,-21-21 15,21 21 1,0 0 0,22 0-1,-22 0 1,0-21 0,64 21-1,-64 0 1,0 0-1,21 0 64,1 0-79,-1 0 15,-21 0-15,21 0 16,-20 0 78,-1 0-94,42 0 15,22 0 1,-43 0-1,-21 0 79,1 0-78,-1-21-1,-21 0 64,21 21-79,-21-22 15,0 1 1,0 0 15,0 0-15,21 21-16,-21-21 15,0 0 1,0-22 0,0 22-1,0 0 16,0 0 1,0 0-1,0-1-31,0 1 31,0 0 16,21 0-16,-21 0-15,0 0 62,0-1-47,0 1-15,0 0 15,-21 21 94,0 0-125,21-21 16,0 0-1,-21 0 1,21-1 15,-21 22-15,21-21 62,0 0 78,0 0-124,0 0 30,-22 21 219,1 0-265,0 0-16,0 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92364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349724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26841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21216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15913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190665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353599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26916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101174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266695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A480DE-D8E8-455E-A2FD-F1E5EBA35D85}"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BBB6F3-AFB1-42F6-A818-209BB8E6D039}" type="slidenum">
              <a:rPr lang="en-US" smtClean="0"/>
              <a:t>‹#›</a:t>
            </a:fld>
            <a:endParaRPr lang="en-US" dirty="0"/>
          </a:p>
        </p:txBody>
      </p:sp>
    </p:spTree>
    <p:extLst>
      <p:ext uri="{BB962C8B-B14F-4D97-AF65-F5344CB8AC3E}">
        <p14:creationId xmlns:p14="http://schemas.microsoft.com/office/powerpoint/2010/main" val="391206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480DE-D8E8-455E-A2FD-F1E5EBA35D85}"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BB6F3-AFB1-42F6-A818-209BB8E6D039}" type="slidenum">
              <a:rPr lang="en-US" smtClean="0"/>
              <a:t>‹#›</a:t>
            </a:fld>
            <a:endParaRPr lang="en-US" dirty="0"/>
          </a:p>
        </p:txBody>
      </p:sp>
    </p:spTree>
    <p:extLst>
      <p:ext uri="{BB962C8B-B14F-4D97-AF65-F5344CB8AC3E}">
        <p14:creationId xmlns:p14="http://schemas.microsoft.com/office/powerpoint/2010/main" val="2149893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customXml" Target="../ink/ink4.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customXml" Target="../ink/ink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a:off x="2781300" y="707886"/>
            <a:ext cx="9344025" cy="830997"/>
          </a:xfrm>
          <a:prstGeom prst="rect">
            <a:avLst/>
          </a:prstGeom>
        </p:spPr>
        <p:txBody>
          <a:bodyPr wrap="square">
            <a:spAutoFit/>
          </a:bodyPr>
          <a:lstStyle/>
          <a:p>
            <a:r>
              <a:rPr lang="en-US" sz="2400" dirty="0" smtClean="0">
                <a:latin typeface="+mj-lt"/>
              </a:rPr>
              <a:t>Last time Israel saw the judgment of God with the first Assyrian invasion &amp; relocation of Jews into captivity.  This time a view of the future apocalypse.   </a:t>
            </a:r>
          </a:p>
        </p:txBody>
      </p:sp>
      <p:sp>
        <p:nvSpPr>
          <p:cNvPr id="4" name="TextBox 3"/>
          <p:cNvSpPr txBox="1"/>
          <p:nvPr/>
        </p:nvSpPr>
        <p:spPr>
          <a:xfrm>
            <a:off x="66675" y="338554"/>
            <a:ext cx="2784633" cy="1200329"/>
          </a:xfrm>
          <a:prstGeom prst="rect">
            <a:avLst/>
          </a:prstGeom>
          <a:noFill/>
        </p:spPr>
        <p:txBody>
          <a:bodyPr wrap="square" rtlCol="0">
            <a:spAutoFit/>
          </a:bodyPr>
          <a:lstStyle/>
          <a:p>
            <a:r>
              <a:rPr lang="en-US" sz="2400" dirty="0" smtClean="0">
                <a:latin typeface="+mj-lt"/>
              </a:rPr>
              <a:t>LESSON 29</a:t>
            </a:r>
            <a:endParaRPr lang="en-US" sz="2400" dirty="0">
              <a:latin typeface="+mj-lt"/>
            </a:endParaRPr>
          </a:p>
          <a:p>
            <a:r>
              <a:rPr lang="en-US" sz="2400" dirty="0">
                <a:latin typeface="+mj-lt"/>
              </a:rPr>
              <a:t>WEEK </a:t>
            </a:r>
            <a:r>
              <a:rPr lang="en-US" sz="2400" dirty="0" smtClean="0">
                <a:latin typeface="+mj-lt"/>
              </a:rPr>
              <a:t>29 </a:t>
            </a:r>
            <a:r>
              <a:rPr lang="en-US" sz="2400" dirty="0">
                <a:latin typeface="+mj-lt"/>
              </a:rPr>
              <a:t>OF </a:t>
            </a:r>
            <a:r>
              <a:rPr lang="en-US" sz="2400" dirty="0" smtClean="0">
                <a:latin typeface="+mj-lt"/>
              </a:rPr>
              <a:t>52</a:t>
            </a:r>
          </a:p>
          <a:p>
            <a:r>
              <a:rPr lang="en-US" sz="2400" dirty="0" smtClean="0">
                <a:latin typeface="+mj-lt"/>
              </a:rPr>
              <a:t>(Isa.13-27; Hos.1-14)</a:t>
            </a:r>
            <a:endParaRPr lang="en-US" sz="2400" dirty="0">
              <a:latin typeface="+mj-lt"/>
            </a:endParaRPr>
          </a:p>
        </p:txBody>
      </p:sp>
      <p:sp>
        <p:nvSpPr>
          <p:cNvPr id="5" name="TextBox 4"/>
          <p:cNvSpPr txBox="1"/>
          <p:nvPr/>
        </p:nvSpPr>
        <p:spPr>
          <a:xfrm>
            <a:off x="66674" y="1538883"/>
            <a:ext cx="7258051" cy="4893647"/>
          </a:xfrm>
          <a:prstGeom prst="rect">
            <a:avLst/>
          </a:prstGeom>
          <a:noFill/>
        </p:spPr>
        <p:txBody>
          <a:bodyPr wrap="square" rtlCol="0">
            <a:spAutoFit/>
          </a:bodyPr>
          <a:lstStyle/>
          <a:p>
            <a:r>
              <a:rPr lang="en-US" sz="2400" dirty="0" smtClean="0">
                <a:latin typeface="+mj-lt"/>
              </a:rPr>
              <a:t>“Howl ye; for the </a:t>
            </a:r>
            <a:r>
              <a:rPr lang="en-US" sz="2400" b="1" u="sng" dirty="0" smtClean="0">
                <a:latin typeface="+mj-lt"/>
              </a:rPr>
              <a:t>day of the LORD </a:t>
            </a:r>
            <a:r>
              <a:rPr lang="en-US" sz="2400" dirty="0" smtClean="0">
                <a:latin typeface="+mj-lt"/>
              </a:rPr>
              <a:t>is at hand; it shall come as a destruction from the Almighty.  Therefore shall all hands be faint, and every man’s heart shall melt: And they shall be afraid: pangs and sorrows shall take hold of them; they shall be in pain as a woman that travaileth [labor pains]… </a:t>
            </a:r>
            <a:r>
              <a:rPr lang="en-US" sz="2400" b="1" u="sng" dirty="0" smtClean="0">
                <a:latin typeface="+mj-lt"/>
              </a:rPr>
              <a:t>the day of the LORD</a:t>
            </a:r>
            <a:r>
              <a:rPr lang="en-US" sz="2400" b="1" dirty="0" smtClean="0">
                <a:latin typeface="+mj-lt"/>
              </a:rPr>
              <a:t> </a:t>
            </a:r>
            <a:r>
              <a:rPr lang="en-US" sz="2400" dirty="0" smtClean="0">
                <a:latin typeface="+mj-lt"/>
              </a:rPr>
              <a:t>cometh both with wrath and fierce anger, to lay the land desolate: and he shall destroy the sinners thereof out of it.  For the stars of heaven… shall not give their light: the sun shall be darkened… the moon shall not cause her light to shine.  </a:t>
            </a:r>
            <a:r>
              <a:rPr lang="en-US" sz="2400" b="1" u="sng" dirty="0" smtClean="0">
                <a:latin typeface="+mj-lt"/>
              </a:rPr>
              <a:t>And I will punish the world for their evil</a:t>
            </a:r>
            <a:r>
              <a:rPr lang="en-US" sz="2400" dirty="0" smtClean="0">
                <a:latin typeface="+mj-lt"/>
              </a:rPr>
              <a:t>…” (Isa. 13:6-11).</a:t>
            </a:r>
          </a:p>
          <a:p>
            <a:r>
              <a:rPr lang="en-US" sz="2400" dirty="0" smtClean="0">
                <a:latin typeface="+mj-lt"/>
              </a:rPr>
              <a:t>Again, Isaiah gives a frightening picture of the tribulation;</a:t>
            </a:r>
          </a:p>
          <a:p>
            <a:r>
              <a:rPr lang="en-US" sz="2400" dirty="0" smtClean="0">
                <a:latin typeface="+mj-lt"/>
              </a:rPr>
              <a:t>7-years of hell on earth!  To follow this age of God’s grace.</a:t>
            </a:r>
          </a:p>
        </p:txBody>
      </p:sp>
      <p:pic>
        <p:nvPicPr>
          <p:cNvPr id="6" name="Picture 5" descr="The Great &lt;strong&gt;Tribulation&lt;/strong&gt; | Echo Of Restoration Tru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538883"/>
            <a:ext cx="4800600" cy="4893647"/>
          </a:xfrm>
          <a:prstGeom prst="rect">
            <a:avLst/>
          </a:prstGeom>
        </p:spPr>
      </p:pic>
      <p:pic>
        <p:nvPicPr>
          <p:cNvPr id="7" name="Picture 6" descr="REVELATION REVEALED: 7 YEARS OF &lt;strong&gt;TRIBULATION&lt;/strong&gt; AND THE GRE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784" y="1538882"/>
            <a:ext cx="4823831" cy="4893647"/>
          </a:xfrm>
          <a:prstGeom prst="rect">
            <a:avLst/>
          </a:prstGeom>
        </p:spPr>
      </p:pic>
    </p:spTree>
    <p:extLst>
      <p:ext uri="{BB962C8B-B14F-4D97-AF65-F5344CB8AC3E}">
        <p14:creationId xmlns:p14="http://schemas.microsoft.com/office/powerpoint/2010/main" val="417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5250"/>
            <a:ext cx="7610476" cy="6370975"/>
          </a:xfrm>
          <a:prstGeom prst="rect">
            <a:avLst/>
          </a:prstGeom>
          <a:noFill/>
        </p:spPr>
        <p:txBody>
          <a:bodyPr wrap="square" rtlCol="0">
            <a:spAutoFit/>
          </a:bodyPr>
          <a:lstStyle/>
          <a:p>
            <a:r>
              <a:rPr lang="en-US" sz="2400" b="1" dirty="0" smtClean="0">
                <a:latin typeface="+mj-lt"/>
              </a:rPr>
              <a:t>PASSOVER</a:t>
            </a:r>
          </a:p>
          <a:p>
            <a:r>
              <a:rPr lang="en-US" sz="2400" dirty="0" smtClean="0">
                <a:latin typeface="+mj-lt"/>
              </a:rPr>
              <a:t>“And Hezekiah sent to all Israel and Judah, and wrote letters also to Ephraim and Manasseh, that they should come to the house of the LORD at Jerusalem, to keep the Passover unto the LORD God of Israel… in the [2</a:t>
            </a:r>
            <a:r>
              <a:rPr lang="en-US" sz="2400" baseline="30000" dirty="0" smtClean="0">
                <a:latin typeface="+mj-lt"/>
              </a:rPr>
              <a:t>nd</a:t>
            </a:r>
            <a:r>
              <a:rPr lang="en-US" sz="2400" dirty="0" smtClean="0">
                <a:latin typeface="+mj-lt"/>
              </a:rPr>
              <a:t>] month” (30:1,2).</a:t>
            </a:r>
          </a:p>
          <a:p>
            <a:r>
              <a:rPr lang="en-US" sz="2400" dirty="0" smtClean="0">
                <a:latin typeface="+mj-lt"/>
              </a:rPr>
              <a:t>Hezekiah tried to recruit those in Judah and those in Israel who had not been deported to Assyria, to come to Jerusalem to keep the first Passover of his reign.  Normally celebrated in the 1</a:t>
            </a:r>
            <a:r>
              <a:rPr lang="en-US" sz="2400" baseline="30000" dirty="0" smtClean="0">
                <a:latin typeface="+mj-lt"/>
              </a:rPr>
              <a:t>st</a:t>
            </a:r>
            <a:r>
              <a:rPr lang="en-US" sz="2400" dirty="0" smtClean="0">
                <a:latin typeface="+mj-lt"/>
              </a:rPr>
              <a:t> month of the year, he had to delay it for one month, “For they could not keep it at that time, because the priests had not sanctified themselves sufficiently, neither had the people gathered themselves together to Jerusalem” (30:3).</a:t>
            </a:r>
          </a:p>
          <a:p>
            <a:r>
              <a:rPr lang="en-US" sz="2400" dirty="0">
                <a:latin typeface="+mj-lt"/>
              </a:rPr>
              <a:t>T</a:t>
            </a:r>
            <a:r>
              <a:rPr lang="en-US" sz="2400" dirty="0" smtClean="0">
                <a:latin typeface="+mj-lt"/>
              </a:rPr>
              <a:t>he proclamation went out from ‘Dan to Beer-sheba,’ “that they should keep the Passover… at Jerusalem: </a:t>
            </a:r>
            <a:r>
              <a:rPr lang="en-US" sz="2400" b="1" u="sng" dirty="0" smtClean="0">
                <a:latin typeface="+mj-lt"/>
              </a:rPr>
              <a:t>for they had not done it of a long time</a:t>
            </a:r>
            <a:r>
              <a:rPr lang="en-US" sz="2400" dirty="0" smtClean="0">
                <a:latin typeface="+mj-lt"/>
              </a:rPr>
              <a:t> (30:5)… Then they killed the Passover [lamb] on the 14</a:t>
            </a:r>
            <a:r>
              <a:rPr lang="en-US" sz="2400" baseline="30000" dirty="0" smtClean="0">
                <a:latin typeface="+mj-lt"/>
              </a:rPr>
              <a:t>th</a:t>
            </a:r>
            <a:r>
              <a:rPr lang="en-US" sz="2400" dirty="0" smtClean="0">
                <a:latin typeface="+mj-lt"/>
              </a:rPr>
              <a:t> day of the 2</a:t>
            </a:r>
            <a:r>
              <a:rPr lang="en-US" sz="2400" baseline="30000" dirty="0" smtClean="0">
                <a:latin typeface="+mj-lt"/>
              </a:rPr>
              <a:t>nd</a:t>
            </a:r>
            <a:r>
              <a:rPr lang="en-US" sz="2400" dirty="0" smtClean="0">
                <a:latin typeface="+mj-lt"/>
              </a:rPr>
              <a:t> month” (30:15).</a:t>
            </a:r>
            <a:endParaRPr lang="en-US" sz="2400" dirty="0">
              <a:latin typeface="+mj-lt"/>
            </a:endParaRPr>
          </a:p>
        </p:txBody>
      </p:sp>
      <p:pic>
        <p:nvPicPr>
          <p:cNvPr id="5" name="Picture 4" descr="Committee concerning the Korban &lt;strong&gt;Pesach&lt;/strong&gt; - The Sanhedrin Englis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5726" y="0"/>
            <a:ext cx="4486274" cy="6275725"/>
          </a:xfrm>
          <a:prstGeom prst="rect">
            <a:avLst/>
          </a:prstGeom>
        </p:spPr>
      </p:pic>
    </p:spTree>
    <p:extLst>
      <p:ext uri="{BB962C8B-B14F-4D97-AF65-F5344CB8AC3E}">
        <p14:creationId xmlns:p14="http://schemas.microsoft.com/office/powerpoint/2010/main" val="40117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200775" cy="6617196"/>
          </a:xfrm>
          <a:prstGeom prst="rect">
            <a:avLst/>
          </a:prstGeom>
          <a:noFill/>
        </p:spPr>
        <p:txBody>
          <a:bodyPr wrap="square" rtlCol="0">
            <a:spAutoFit/>
          </a:bodyPr>
          <a:lstStyle/>
          <a:p>
            <a:r>
              <a:rPr lang="en-US" sz="2400" b="1" dirty="0" smtClean="0">
                <a:latin typeface="+mj-lt"/>
              </a:rPr>
              <a:t>UNLEAVENED BREAD</a:t>
            </a:r>
          </a:p>
          <a:p>
            <a:r>
              <a:rPr lang="en-US" sz="2400" dirty="0" smtClean="0">
                <a:latin typeface="+mj-lt"/>
              </a:rPr>
              <a:t>“And the whole assembly took counsel to keep other [7] days…” (30:23). </a:t>
            </a:r>
          </a:p>
          <a:p>
            <a:r>
              <a:rPr lang="en-US" sz="2400" dirty="0" smtClean="0">
                <a:latin typeface="+mj-lt"/>
              </a:rPr>
              <a:t>Not only did Hezekiah have his people to keep the Passover, he had them continue the 7-days feast of Unleavened bread.</a:t>
            </a:r>
          </a:p>
          <a:p>
            <a:endParaRPr lang="en-US" sz="800" dirty="0" smtClean="0">
              <a:latin typeface="+mj-lt"/>
            </a:endParaRPr>
          </a:p>
          <a:p>
            <a:r>
              <a:rPr lang="en-US" sz="2400" dirty="0" smtClean="0">
                <a:latin typeface="+mj-lt"/>
              </a:rPr>
              <a:t>Now what?</a:t>
            </a:r>
          </a:p>
          <a:p>
            <a:endParaRPr lang="en-US" sz="800" dirty="0" smtClean="0">
              <a:latin typeface="+mj-lt"/>
            </a:endParaRPr>
          </a:p>
          <a:p>
            <a:r>
              <a:rPr lang="en-US" sz="2400" dirty="0" smtClean="0">
                <a:latin typeface="+mj-lt"/>
              </a:rPr>
              <a:t>“Now when all this was finished, all Israel that were present went out to the cities of Judah, and brake the images in pieces, and cut down the groves, and threw down the high places and the altars out of Judah and Benjamin, in Ephraim also and Manasseh, unto they had utterly destroyed them all.  Then all the children of Israel returned, every man… to his own city” (31:1).</a:t>
            </a:r>
          </a:p>
          <a:p>
            <a:r>
              <a:rPr lang="en-US" sz="2400" dirty="0" smtClean="0">
                <a:latin typeface="+mj-lt"/>
              </a:rPr>
              <a:t>This is the archeologically recovered pagan worship site in Dan.   </a:t>
            </a:r>
            <a:endParaRPr lang="en-US" sz="2400" dirty="0">
              <a:latin typeface="+mj-lt"/>
            </a:endParaRPr>
          </a:p>
        </p:txBody>
      </p:sp>
      <p:pic>
        <p:nvPicPr>
          <p:cNvPr id="4" name="Picture 3" descr="tacklingtorah: The Modern Haggadah: re-telling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296" y="-1"/>
            <a:ext cx="5836704" cy="4838701"/>
          </a:xfrm>
          <a:prstGeom prst="rect">
            <a:avLst/>
          </a:prstGeom>
        </p:spPr>
      </p:pic>
      <p:pic>
        <p:nvPicPr>
          <p:cNvPr id="5" name="Picture 4" descr="Photo Essa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00" y="1"/>
            <a:ext cx="5753100" cy="6247864"/>
          </a:xfrm>
          <a:prstGeom prst="rect">
            <a:avLst/>
          </a:prstGeom>
        </p:spPr>
      </p:pic>
    </p:spTree>
    <p:extLst>
      <p:ext uri="{BB962C8B-B14F-4D97-AF65-F5344CB8AC3E}">
        <p14:creationId xmlns:p14="http://schemas.microsoft.com/office/powerpoint/2010/main" val="19881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238875" cy="6370975"/>
          </a:xfrm>
          <a:prstGeom prst="rect">
            <a:avLst/>
          </a:prstGeom>
          <a:noFill/>
        </p:spPr>
        <p:txBody>
          <a:bodyPr wrap="square" rtlCol="0">
            <a:spAutoFit/>
          </a:bodyPr>
          <a:lstStyle/>
          <a:p>
            <a:r>
              <a:rPr lang="en-US" sz="2400" b="1" dirty="0" smtClean="0">
                <a:latin typeface="+mj-lt"/>
              </a:rPr>
              <a:t>MORE WORSHIP REFORMS</a:t>
            </a:r>
          </a:p>
          <a:p>
            <a:r>
              <a:rPr lang="en-US" sz="2400" dirty="0" smtClean="0">
                <a:latin typeface="+mj-lt"/>
              </a:rPr>
              <a:t>“And Hezekiah appointed the courses of the priests and the Levites after their courses, every man according to his service… and the burnt-offerings for the Sabbaths, and for the new moons, and for the set feasts, as it is writing in the Law of the LORD… and the tithe of all things… and laid them in heaps.  In the 3</a:t>
            </a:r>
            <a:r>
              <a:rPr lang="en-US" sz="2400" baseline="30000" dirty="0" smtClean="0">
                <a:latin typeface="+mj-lt"/>
              </a:rPr>
              <a:t>rd</a:t>
            </a:r>
            <a:r>
              <a:rPr lang="en-US" sz="2400" dirty="0" smtClean="0">
                <a:latin typeface="+mj-lt"/>
              </a:rPr>
              <a:t> month they began to lay the foundation of the heaps and finished them in the 7</a:t>
            </a:r>
            <a:r>
              <a:rPr lang="en-US" sz="2400" baseline="30000" dirty="0" smtClean="0">
                <a:latin typeface="+mj-lt"/>
              </a:rPr>
              <a:t>th</a:t>
            </a:r>
            <a:r>
              <a:rPr lang="en-US" sz="2400" dirty="0" smtClean="0">
                <a:latin typeface="+mj-lt"/>
              </a:rPr>
              <a:t> month… Then Hezekiah commanded to prepare chambers in the house of the LORD” (31:2-11).</a:t>
            </a:r>
          </a:p>
          <a:p>
            <a:r>
              <a:rPr lang="en-US" sz="2400" dirty="0" smtClean="0">
                <a:latin typeface="+mj-lt"/>
              </a:rPr>
              <a:t>King Hezekiah restored full Mosaic Law worship system.  In a 4-month period, ‘the tithe of all things’ brought so much to the temple that chambers or store houses had to be built to hold it all.  </a:t>
            </a:r>
            <a:r>
              <a:rPr lang="en-US" sz="2400" i="1" dirty="0" smtClean="0">
                <a:latin typeface="+mj-lt"/>
              </a:rPr>
              <a:t>Judah was doing right before God.  </a:t>
            </a:r>
          </a:p>
        </p:txBody>
      </p:sp>
      <p:pic>
        <p:nvPicPr>
          <p:cNvPr id="3" name="Picture 2" descr="Christian socialism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074" y="0"/>
            <a:ext cx="5876925" cy="6438423"/>
          </a:xfrm>
          <a:prstGeom prst="rect">
            <a:avLst/>
          </a:prstGeom>
        </p:spPr>
      </p:pic>
    </p:spTree>
    <p:extLst>
      <p:ext uri="{BB962C8B-B14F-4D97-AF65-F5344CB8AC3E}">
        <p14:creationId xmlns:p14="http://schemas.microsoft.com/office/powerpoint/2010/main" val="18133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191250" cy="6370975"/>
          </a:xfrm>
          <a:prstGeom prst="rect">
            <a:avLst/>
          </a:prstGeom>
          <a:noFill/>
        </p:spPr>
        <p:txBody>
          <a:bodyPr wrap="square" rtlCol="0">
            <a:spAutoFit/>
          </a:bodyPr>
          <a:lstStyle/>
          <a:p>
            <a:r>
              <a:rPr lang="en-US" sz="2400" b="1" dirty="0" smtClean="0">
                <a:latin typeface="+mj-lt"/>
              </a:rPr>
              <a:t>KING HEZEKIAH’S REIGN</a:t>
            </a:r>
          </a:p>
          <a:p>
            <a:r>
              <a:rPr lang="en-US" sz="2400" dirty="0" smtClean="0">
                <a:latin typeface="+mj-lt"/>
              </a:rPr>
              <a:t>“And thus did Hezekiah throughout all Judah, and wrought that which was good and right and truth before the LORD his God.  And in every work that he began in the service of the house of God, and in the law, and in the commandments, to seek God, he did it with all his heart, and prospered” (31:20,21).</a:t>
            </a:r>
          </a:p>
          <a:p>
            <a:r>
              <a:rPr lang="en-US" sz="2400" dirty="0" smtClean="0">
                <a:latin typeface="+mj-lt"/>
              </a:rPr>
              <a:t>In the year 726 B.C. [Ussher], Hezekiah had restored the southern kingdom [Judah] to its position like under King David, and is proof that when leaders and others work together, everyone doing their part, God notices and gives His approval.  This was true at that time under the system of Law, and continues to be true today during this age of grace.  It’s all about teamwork. </a:t>
            </a:r>
            <a:endParaRPr lang="en-US" sz="2400" dirty="0">
              <a:latin typeface="+mj-lt"/>
            </a:endParaRPr>
          </a:p>
        </p:txBody>
      </p:sp>
      <p:pic>
        <p:nvPicPr>
          <p:cNvPr id="3" name="Picture 2" descr="History in the Bible Podcast | The Two Kingdoms of Israe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125" y="109335"/>
            <a:ext cx="5857876" cy="6194965"/>
          </a:xfrm>
          <a:prstGeom prst="rect">
            <a:avLst/>
          </a:prstGeom>
        </p:spPr>
      </p:pic>
    </p:spTree>
    <p:extLst>
      <p:ext uri="{BB962C8B-B14F-4D97-AF65-F5344CB8AC3E}">
        <p14:creationId xmlns:p14="http://schemas.microsoft.com/office/powerpoint/2010/main" val="309065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848350" cy="6124754"/>
          </a:xfrm>
          <a:prstGeom prst="rect">
            <a:avLst/>
          </a:prstGeom>
          <a:noFill/>
        </p:spPr>
        <p:txBody>
          <a:bodyPr wrap="square" rtlCol="0">
            <a:spAutoFit/>
          </a:bodyPr>
          <a:lstStyle/>
          <a:p>
            <a:r>
              <a:rPr lang="en-US" sz="2400" dirty="0" smtClean="0">
                <a:latin typeface="+mj-lt"/>
              </a:rPr>
              <a:t>“Great is the LORD, and greatly to be praised in the city of our God, in the mountain of his holiness… For, lo, the kings were assembled, they passed by together.  They saw it, and so they marveled; they were troubled, and hasted away.  We have thought of thy lovingkindness, O God, in the midst of thy temple… Let mount Zion rejoice, let the daughters of Judah be glad… for this is our God for ever and ever: he will be our guide even unto death” (Psa. 48:1-14).</a:t>
            </a:r>
          </a:p>
          <a:p>
            <a:r>
              <a:rPr lang="en-US" sz="2400" dirty="0" smtClean="0">
                <a:latin typeface="+mj-lt"/>
              </a:rPr>
              <a:t>This psalm could have been written about Hezekiah’s godly reign, extoling Zion, the temple, and the people of Judah who again placed their faith and trust in their God.</a:t>
            </a:r>
          </a:p>
          <a:p>
            <a:endParaRPr lang="en-US" sz="800" dirty="0" smtClean="0">
              <a:latin typeface="+mj-lt"/>
            </a:endParaRPr>
          </a:p>
          <a:p>
            <a:r>
              <a:rPr lang="en-US" sz="2400" dirty="0" smtClean="0">
                <a:latin typeface="+mj-lt"/>
              </a:rPr>
              <a:t>But, what comes next?</a:t>
            </a:r>
            <a:endParaRPr lang="en-US" sz="2400" dirty="0">
              <a:latin typeface="+mj-lt"/>
            </a:endParaRPr>
          </a:p>
        </p:txBody>
      </p:sp>
      <p:pic>
        <p:nvPicPr>
          <p:cNvPr id="3" name="Picture 2" descr="Map Overlays for Google Ear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6191250" cy="6124753"/>
          </a:xfrm>
          <a:prstGeom prst="rect">
            <a:avLst/>
          </a:prstGeom>
        </p:spPr>
      </p:pic>
    </p:spTree>
    <p:extLst>
      <p:ext uri="{BB962C8B-B14F-4D97-AF65-F5344CB8AC3E}">
        <p14:creationId xmlns:p14="http://schemas.microsoft.com/office/powerpoint/2010/main" val="276030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677150" cy="6124754"/>
          </a:xfrm>
          <a:prstGeom prst="rect">
            <a:avLst/>
          </a:prstGeom>
          <a:noFill/>
        </p:spPr>
        <p:txBody>
          <a:bodyPr wrap="square" rtlCol="0">
            <a:spAutoFit/>
          </a:bodyPr>
          <a:lstStyle/>
          <a:p>
            <a:r>
              <a:rPr lang="en-US" sz="2400" b="1" dirty="0" smtClean="0">
                <a:latin typeface="+mj-lt"/>
              </a:rPr>
              <a:t>THE BOOK OF HOSEA</a:t>
            </a:r>
          </a:p>
          <a:p>
            <a:r>
              <a:rPr lang="en-US" sz="2400" dirty="0" smtClean="0">
                <a:latin typeface="+mj-lt"/>
              </a:rPr>
              <a:t>“The word of the Lord that came unto Hosea, the son of Beeri, in the days of Uzziah, Jotham, Ahaz, and Hezekiah, kings of Judah, and in the days of Jeroboam the son of Joash, king of Israel” (Hos. 1:1).</a:t>
            </a:r>
          </a:p>
          <a:p>
            <a:r>
              <a:rPr lang="en-US" sz="2400" dirty="0" smtClean="0">
                <a:latin typeface="+mj-lt"/>
              </a:rPr>
              <a:t>This minor prophet, Hosea, means ‘salvation’ but nothing is known of him except that his father’s name was </a:t>
            </a:r>
            <a:r>
              <a:rPr lang="en-US" sz="2400" dirty="0" err="1" smtClean="0">
                <a:latin typeface="+mj-lt"/>
              </a:rPr>
              <a:t>Beeri</a:t>
            </a:r>
            <a:r>
              <a:rPr lang="en-US" sz="2400" dirty="0" smtClean="0">
                <a:latin typeface="+mj-lt"/>
              </a:rPr>
              <a:t>.  He had a long ministry through 4-kings of Judah.</a:t>
            </a:r>
          </a:p>
          <a:p>
            <a:endParaRPr lang="en-US" sz="800" i="1" dirty="0" smtClean="0">
              <a:latin typeface="+mj-lt"/>
            </a:endParaRPr>
          </a:p>
          <a:p>
            <a:r>
              <a:rPr lang="en-US" sz="2400" i="1" dirty="0" smtClean="0">
                <a:latin typeface="+mj-lt"/>
              </a:rPr>
              <a:t>“Hosea was a contemporary of Amos in Israel, and of Isaiah and Micah in Judah, and his ministry continued after the first, or Assyrian, captivity of the northern kingdom (2Kg. 15:29).  His style is abrupt, metaphorical, and figurative.  Israel is Jehovah’s adulterous wife, repudiated, but ultimately to be purified and restored… summed up in 2-words, Lo-ammi, ‘not my people,’ and Ammi, ‘my people’…” </a:t>
            </a:r>
            <a:r>
              <a:rPr lang="en-US" sz="2400" dirty="0" smtClean="0">
                <a:latin typeface="+mj-lt"/>
              </a:rPr>
              <a:t>(Old Scofield, p. 921).</a:t>
            </a:r>
          </a:p>
          <a:p>
            <a:r>
              <a:rPr lang="en-US" sz="2400" dirty="0" smtClean="0">
                <a:latin typeface="+mj-lt"/>
              </a:rPr>
              <a:t>The Jews had gone from ‘my people’ to ‘not my people.’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825" y="-1"/>
            <a:ext cx="444817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087160" y="4301670"/>
              <a:ext cx="617400" cy="906840"/>
            </p14:xfrm>
          </p:contentPart>
        </mc:Choice>
        <mc:Fallback xmlns="">
          <p:pic>
            <p:nvPicPr>
              <p:cNvPr id="4" name="Ink 3"/>
              <p:cNvPicPr/>
              <p:nvPr/>
            </p:nvPicPr>
            <p:blipFill>
              <a:blip r:embed="rId4"/>
              <a:stretch>
                <a:fillRect/>
              </a:stretch>
            </p:blipFill>
            <p:spPr>
              <a:xfrm>
                <a:off x="11077800" y="4292310"/>
                <a:ext cx="636120" cy="92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9875520" y="4739760"/>
              <a:ext cx="609840" cy="267120"/>
            </p14:xfrm>
          </p:contentPart>
        </mc:Choice>
        <mc:Fallback xmlns="">
          <p:pic>
            <p:nvPicPr>
              <p:cNvPr id="6" name="Ink 5"/>
              <p:cNvPicPr/>
              <p:nvPr/>
            </p:nvPicPr>
            <p:blipFill>
              <a:blip r:embed="rId6"/>
              <a:stretch>
                <a:fillRect/>
              </a:stretch>
            </p:blipFill>
            <p:spPr>
              <a:xfrm>
                <a:off x="9866160" y="4730400"/>
                <a:ext cx="628560" cy="285840"/>
              </a:xfrm>
              <a:prstGeom prst="rect">
                <a:avLst/>
              </a:prstGeom>
            </p:spPr>
          </p:pic>
        </mc:Fallback>
      </mc:AlternateContent>
    </p:spTree>
    <p:extLst>
      <p:ext uri="{BB962C8B-B14F-4D97-AF65-F5344CB8AC3E}">
        <p14:creationId xmlns:p14="http://schemas.microsoft.com/office/powerpoint/2010/main" val="38308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775"/>
            <a:ext cx="6144079" cy="6370975"/>
          </a:xfrm>
          <a:prstGeom prst="rect">
            <a:avLst/>
          </a:prstGeom>
          <a:noFill/>
        </p:spPr>
        <p:txBody>
          <a:bodyPr wrap="square" rtlCol="0">
            <a:spAutoFit/>
          </a:bodyPr>
          <a:lstStyle/>
          <a:p>
            <a:r>
              <a:rPr lang="en-US" sz="2400" b="1" dirty="0" smtClean="0">
                <a:latin typeface="+mj-lt"/>
              </a:rPr>
              <a:t>OPENING</a:t>
            </a:r>
          </a:p>
          <a:p>
            <a:r>
              <a:rPr lang="en-US" sz="2400" dirty="0" smtClean="0">
                <a:latin typeface="+mj-lt"/>
              </a:rPr>
              <a:t>“The beginning of the word of the LORD by Hosea.  And the LORD said to Hosea, </a:t>
            </a:r>
            <a:r>
              <a:rPr lang="en-US" sz="2400" b="1" u="sng" dirty="0" smtClean="0">
                <a:latin typeface="+mj-lt"/>
              </a:rPr>
              <a:t>Go, take unto thee a wife of whoredoms</a:t>
            </a:r>
            <a:r>
              <a:rPr lang="en-US" sz="2400" b="1" u="sng" dirty="0">
                <a:latin typeface="+mj-lt"/>
              </a:rPr>
              <a:t> </a:t>
            </a:r>
            <a:r>
              <a:rPr lang="en-US" sz="2400" b="1" u="sng" dirty="0" smtClean="0">
                <a:latin typeface="+mj-lt"/>
              </a:rPr>
              <a:t>and children of whoredoms</a:t>
            </a:r>
            <a:r>
              <a:rPr lang="en-US" sz="2400" dirty="0" smtClean="0">
                <a:latin typeface="+mj-lt"/>
              </a:rPr>
              <a:t>: for the land hath committed great whoredom, departing from the LORD.  So he went and took Gomer… will cause to </a:t>
            </a:r>
            <a:r>
              <a:rPr lang="en-US" sz="2400" dirty="0">
                <a:latin typeface="+mj-lt"/>
              </a:rPr>
              <a:t>c</a:t>
            </a:r>
            <a:r>
              <a:rPr lang="en-US" sz="2400" dirty="0" smtClean="0">
                <a:latin typeface="+mj-lt"/>
              </a:rPr>
              <a:t>ease the kingdom of the house of Israel” (1:2-3).</a:t>
            </a:r>
          </a:p>
          <a:p>
            <a:r>
              <a:rPr lang="en-US" sz="2400" dirty="0" smtClean="0">
                <a:latin typeface="+mj-lt"/>
              </a:rPr>
              <a:t>This allegory [figurative story about a real event] depicts Hosea marrying an adulterous woman [Gomer], who represents the northern kingdom/ Israel.  </a:t>
            </a:r>
          </a:p>
          <a:p>
            <a:r>
              <a:rPr lang="en-US" sz="2400" dirty="0" smtClean="0">
                <a:latin typeface="+mj-lt"/>
              </a:rPr>
              <a:t>At that time, Israel had spurned the worship of their God for the worship of other pagan gods; she was committing spiritual adultery, which violated the 1</a:t>
            </a:r>
            <a:r>
              <a:rPr lang="en-US" sz="2400" baseline="30000" dirty="0" smtClean="0">
                <a:latin typeface="+mj-lt"/>
              </a:rPr>
              <a:t>st</a:t>
            </a:r>
            <a:r>
              <a:rPr lang="en-US" sz="2400" dirty="0" smtClean="0">
                <a:latin typeface="+mj-lt"/>
              </a:rPr>
              <a:t> Commandment and brought forth the chastisement of God upon her.     </a:t>
            </a:r>
            <a:endParaRPr lang="en-US" sz="2400" dirty="0">
              <a:latin typeface="+mj-lt"/>
            </a:endParaRPr>
          </a:p>
        </p:txBody>
      </p:sp>
      <p:pic>
        <p:nvPicPr>
          <p:cNvPr id="3" name="Picture 2" descr="Poems Every Child Should Know : Burt, Mary E. : Free ..."/>
          <p:cNvPicPr>
            <a:picLocks noChangeAspect="1"/>
          </p:cNvPicPr>
          <p:nvPr/>
        </p:nvPicPr>
        <p:blipFill rotWithShape="1">
          <a:blip r:embed="rId2" cstate="print">
            <a:extLst>
              <a:ext uri="{28A0092B-C50C-407E-A947-70E740481C1C}">
                <a14:useLocalDpi xmlns:a14="http://schemas.microsoft.com/office/drawing/2010/main" val="0"/>
              </a:ext>
            </a:extLst>
          </a:blip>
          <a:srcRect b="7079"/>
          <a:stretch/>
        </p:blipFill>
        <p:spPr>
          <a:xfrm>
            <a:off x="6144079" y="-1"/>
            <a:ext cx="6047921" cy="6266201"/>
          </a:xfrm>
          <a:prstGeom prst="rect">
            <a:avLst/>
          </a:prstGeom>
        </p:spPr>
      </p:pic>
    </p:spTree>
    <p:extLst>
      <p:ext uri="{BB962C8B-B14F-4D97-AF65-F5344CB8AC3E}">
        <p14:creationId xmlns:p14="http://schemas.microsoft.com/office/powerpoint/2010/main" val="42762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7391400" cy="6494085"/>
          </a:xfrm>
          <a:prstGeom prst="rect">
            <a:avLst/>
          </a:prstGeom>
          <a:noFill/>
        </p:spPr>
        <p:txBody>
          <a:bodyPr wrap="square" rtlCol="0">
            <a:spAutoFit/>
          </a:bodyPr>
          <a:lstStyle/>
          <a:p>
            <a:r>
              <a:rPr lang="en-US" sz="2400" dirty="0" smtClean="0">
                <a:latin typeface="+mj-lt"/>
              </a:rPr>
              <a:t>The 1</a:t>
            </a:r>
            <a:r>
              <a:rPr lang="en-US" sz="2400" baseline="30000" dirty="0" smtClean="0">
                <a:latin typeface="+mj-lt"/>
              </a:rPr>
              <a:t>st</a:t>
            </a:r>
            <a:r>
              <a:rPr lang="en-US" sz="2400" dirty="0" smtClean="0">
                <a:latin typeface="+mj-lt"/>
              </a:rPr>
              <a:t> child is a son and named Jezreel, named after the site of a </a:t>
            </a:r>
            <a:r>
              <a:rPr lang="en-US" sz="2400" b="1" u="sng" dirty="0" smtClean="0">
                <a:latin typeface="+mj-lt"/>
              </a:rPr>
              <a:t>massacre</a:t>
            </a:r>
            <a:r>
              <a:rPr lang="en-US" sz="2400" dirty="0" smtClean="0">
                <a:latin typeface="+mj-lt"/>
              </a:rPr>
              <a:t> by king Jehu (1:3).  The 2</a:t>
            </a:r>
            <a:r>
              <a:rPr lang="en-US" sz="2400" baseline="30000" dirty="0" smtClean="0">
                <a:latin typeface="+mj-lt"/>
              </a:rPr>
              <a:t>nd</a:t>
            </a:r>
            <a:r>
              <a:rPr lang="en-US" sz="2400" dirty="0" smtClean="0">
                <a:latin typeface="+mj-lt"/>
              </a:rPr>
              <a:t> child was named, “Lo-ruhamah [meaning ‘she is not loved’]: for </a:t>
            </a:r>
            <a:r>
              <a:rPr lang="en-US" sz="2400" b="1" u="sng" dirty="0" smtClean="0">
                <a:latin typeface="+mj-lt"/>
              </a:rPr>
              <a:t>I will no more have mercy upon the house of Israel</a:t>
            </a:r>
            <a:r>
              <a:rPr lang="en-US" sz="2400" dirty="0" smtClean="0">
                <a:latin typeface="+mj-lt"/>
              </a:rPr>
              <a:t>: but I will utterly take them away [Assyrian captivity]” (1:6).  The 3</a:t>
            </a:r>
            <a:r>
              <a:rPr lang="en-US" sz="2400" baseline="30000" dirty="0" smtClean="0">
                <a:latin typeface="+mj-lt"/>
              </a:rPr>
              <a:t>rd</a:t>
            </a:r>
            <a:r>
              <a:rPr lang="en-US" sz="2400" dirty="0" smtClean="0">
                <a:latin typeface="+mj-lt"/>
              </a:rPr>
              <a:t> child, a son, “Call his name Lo-ammi: for </a:t>
            </a:r>
            <a:r>
              <a:rPr lang="en-US" sz="2400" b="1" u="sng" dirty="0" smtClean="0">
                <a:latin typeface="+mj-lt"/>
              </a:rPr>
              <a:t>ye are not my people, and I will not be your God</a:t>
            </a:r>
            <a:r>
              <a:rPr lang="en-US" sz="2400" dirty="0" smtClean="0">
                <a:latin typeface="+mj-lt"/>
              </a:rPr>
              <a:t>” (1:9).   The great “I AM THAT I AM” said to Moses to say to the Israelites, was no more—</a:t>
            </a:r>
            <a:r>
              <a:rPr lang="en-US" sz="2400" i="1" dirty="0" smtClean="0">
                <a:latin typeface="+mj-lt"/>
              </a:rPr>
              <a:t>I am not the God of Israel! </a:t>
            </a:r>
          </a:p>
          <a:p>
            <a:endParaRPr lang="en-US" sz="800" dirty="0" smtClean="0">
              <a:latin typeface="+mj-lt"/>
            </a:endParaRPr>
          </a:p>
          <a:p>
            <a:r>
              <a:rPr lang="en-US" sz="2400" dirty="0" smtClean="0">
                <a:latin typeface="+mj-lt"/>
              </a:rPr>
              <a:t>“Plead with your mother, plead: for she is not my wife, neither am I her husband… For their mother has played the harlot: she that conceived them hath done shamefully: for she said I will go after my lovers, that give me my bread and water…” (2:2,5).</a:t>
            </a:r>
          </a:p>
          <a:p>
            <a:r>
              <a:rPr lang="en-US" sz="2400" dirty="0" smtClean="0">
                <a:latin typeface="+mj-lt"/>
              </a:rPr>
              <a:t>God’s covenant relationship with Israel was akin to that of a husband &amp; wife.  </a:t>
            </a:r>
            <a:r>
              <a:rPr lang="en-US" sz="2400" dirty="0">
                <a:latin typeface="+mj-lt"/>
              </a:rPr>
              <a:t>E</a:t>
            </a:r>
            <a:r>
              <a:rPr lang="en-US" sz="2400" dirty="0" smtClean="0">
                <a:latin typeface="+mj-lt"/>
              </a:rPr>
              <a:t>verything was fine until she was unfaithful—what could gods give her that God didn’t?  </a:t>
            </a:r>
            <a:endParaRPr lang="en-US" sz="2400" dirty="0">
              <a:latin typeface="+mj-lt"/>
            </a:endParaRPr>
          </a:p>
        </p:txBody>
      </p:sp>
      <p:pic>
        <p:nvPicPr>
          <p:cNvPr id="4" name="Picture 3" descr="English 1 2009-2010 - Family Matters"/>
          <p:cNvPicPr>
            <a:picLocks noChangeAspect="1"/>
          </p:cNvPicPr>
          <p:nvPr/>
        </p:nvPicPr>
        <p:blipFill rotWithShape="1">
          <a:blip r:embed="rId2">
            <a:extLst>
              <a:ext uri="{28A0092B-C50C-407E-A947-70E740481C1C}">
                <a14:useLocalDpi xmlns:a14="http://schemas.microsoft.com/office/drawing/2010/main" val="0"/>
              </a:ext>
            </a:extLst>
          </a:blip>
          <a:srcRect l="2553" t="7899" r="2993" b="7899"/>
          <a:stretch/>
        </p:blipFill>
        <p:spPr>
          <a:xfrm>
            <a:off x="7391400" y="0"/>
            <a:ext cx="4800600" cy="6494085"/>
          </a:xfrm>
          <a:prstGeom prst="rect">
            <a:avLst/>
          </a:prstGeom>
        </p:spPr>
      </p:pic>
    </p:spTree>
    <p:extLst>
      <p:ext uri="{BB962C8B-B14F-4D97-AF65-F5344CB8AC3E}">
        <p14:creationId xmlns:p14="http://schemas.microsoft.com/office/powerpoint/2010/main" val="223723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5943600" cy="6370975"/>
          </a:xfrm>
          <a:prstGeom prst="rect">
            <a:avLst/>
          </a:prstGeom>
          <a:noFill/>
        </p:spPr>
        <p:txBody>
          <a:bodyPr wrap="square" rtlCol="0">
            <a:spAutoFit/>
          </a:bodyPr>
          <a:lstStyle/>
          <a:p>
            <a:r>
              <a:rPr lang="en-US" sz="2400" b="1" dirty="0" smtClean="0">
                <a:latin typeface="+mj-lt"/>
              </a:rPr>
              <a:t>ISRAEL’S FUTURE</a:t>
            </a:r>
          </a:p>
          <a:p>
            <a:r>
              <a:rPr lang="en-US" sz="2400" dirty="0" smtClean="0">
                <a:latin typeface="+mj-lt"/>
              </a:rPr>
              <a:t>“For the children of Israel shall abide many days without a king… without a sacrifice… afterward shall the children of Israel return, and seek the LORD their God…” (3:4,5).</a:t>
            </a:r>
          </a:p>
          <a:p>
            <a:r>
              <a:rPr lang="en-US" sz="2400" dirty="0" smtClean="0">
                <a:latin typeface="+mj-lt"/>
              </a:rPr>
              <a:t>Like other prophets, Hosea prophesied of Israel’s upcoming 70-year exile; first by the invasion of the Assyrians, and then by the Babylonians.  It was God’s chastisement for their persistent idol worship.  As captives in foreign lands, the Jews would not have access to their worship system—the temple, burnt-offerings, Sabbaths, etc., during the exile, but God will remember them when they cry out to Him with repentance, and He will restore them to their own promised land at end of the 70-years.  Then temple worship will be restored.   </a:t>
            </a:r>
            <a:endParaRPr lang="en-US" sz="2400" dirty="0">
              <a:latin typeface="+mj-lt"/>
            </a:endParaRPr>
          </a:p>
        </p:txBody>
      </p:sp>
      <p:pic>
        <p:nvPicPr>
          <p:cNvPr id="3" name="Picture 2" descr="250px-Tissot_The_Flight_of_the_Prison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0"/>
            <a:ext cx="6248399" cy="6285250"/>
          </a:xfrm>
          <a:prstGeom prst="rect">
            <a:avLst/>
          </a:prstGeom>
        </p:spPr>
      </p:pic>
    </p:spTree>
    <p:extLst>
      <p:ext uri="{BB962C8B-B14F-4D97-AF65-F5344CB8AC3E}">
        <p14:creationId xmlns:p14="http://schemas.microsoft.com/office/powerpoint/2010/main" val="39381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5188"/>
            <a:ext cx="6191250" cy="6370975"/>
          </a:xfrm>
          <a:prstGeom prst="rect">
            <a:avLst/>
          </a:prstGeom>
          <a:noFill/>
        </p:spPr>
        <p:txBody>
          <a:bodyPr wrap="square" rtlCol="0">
            <a:spAutoFit/>
          </a:bodyPr>
          <a:lstStyle/>
          <a:p>
            <a:r>
              <a:rPr lang="en-US" sz="2400" b="1" dirty="0" smtClean="0">
                <a:latin typeface="+mj-lt"/>
              </a:rPr>
              <a:t>GOD’S ANGER</a:t>
            </a:r>
          </a:p>
          <a:p>
            <a:r>
              <a:rPr lang="en-US" sz="2400" dirty="0" smtClean="0">
                <a:latin typeface="+mj-lt"/>
              </a:rPr>
              <a:t>“When </a:t>
            </a:r>
            <a:r>
              <a:rPr lang="en-US" sz="2400" b="1" u="sng" dirty="0" smtClean="0">
                <a:latin typeface="+mj-lt"/>
              </a:rPr>
              <a:t>I would have healed Israel</a:t>
            </a:r>
            <a:r>
              <a:rPr lang="en-US" sz="2400" dirty="0" smtClean="0">
                <a:latin typeface="+mj-lt"/>
              </a:rPr>
              <a:t>, then the iniquity of Ephraim was discovered, and the wickedness of Samaria (7:1)… Woe unto them! For they have fled from me: destruction unto them! (7:13)… For Israel is swallowed up: now shall they be among the Gentiles as a vessel wherein is no pleasure (8:8)… They sacrifice flesh for the sacrifices of mine offerings, and eat it; but the LORD </a:t>
            </a:r>
            <a:r>
              <a:rPr lang="en-US" sz="2400" dirty="0" err="1" smtClean="0">
                <a:latin typeface="+mj-lt"/>
              </a:rPr>
              <a:t>accepteth</a:t>
            </a:r>
            <a:r>
              <a:rPr lang="en-US" sz="2400" dirty="0" smtClean="0">
                <a:latin typeface="+mj-lt"/>
              </a:rPr>
              <a:t> them not; now will he remember their iniquity, and visit their sins (8:13)…</a:t>
            </a:r>
            <a:r>
              <a:rPr lang="en-US" sz="2400" dirty="0">
                <a:latin typeface="+mj-lt"/>
              </a:rPr>
              <a:t> </a:t>
            </a:r>
            <a:r>
              <a:rPr lang="en-US" sz="2400" dirty="0" smtClean="0">
                <a:latin typeface="+mj-lt"/>
              </a:rPr>
              <a:t>For Israel hath forgotten his Maker</a:t>
            </a:r>
            <a:r>
              <a:rPr lang="en-US" sz="2400" dirty="0">
                <a:latin typeface="+mj-lt"/>
              </a:rPr>
              <a:t>, and </a:t>
            </a:r>
            <a:r>
              <a:rPr lang="en-US" sz="2400" dirty="0" err="1">
                <a:latin typeface="+mj-lt"/>
              </a:rPr>
              <a:t>buildeth</a:t>
            </a:r>
            <a:r>
              <a:rPr lang="en-US" sz="2400" dirty="0">
                <a:latin typeface="+mj-lt"/>
              </a:rPr>
              <a:t> temples… but I will send a fire upon his cities and it shall devour the </a:t>
            </a:r>
            <a:r>
              <a:rPr lang="en-US" sz="2400" dirty="0" smtClean="0">
                <a:latin typeface="+mj-lt"/>
              </a:rPr>
              <a:t>palaces thereof </a:t>
            </a:r>
            <a:r>
              <a:rPr lang="en-US" sz="2400" dirty="0">
                <a:latin typeface="+mj-lt"/>
              </a:rPr>
              <a:t>(8:14</a:t>
            </a:r>
            <a:r>
              <a:rPr lang="en-US" sz="2400" dirty="0" smtClean="0">
                <a:latin typeface="+mj-lt"/>
              </a:rPr>
              <a:t>).”</a:t>
            </a:r>
          </a:p>
          <a:p>
            <a:r>
              <a:rPr lang="en-US" sz="2400" dirty="0" smtClean="0">
                <a:latin typeface="+mj-lt"/>
              </a:rPr>
              <a:t>It sounds like God is angry.  But, what caused God to become so angry?</a:t>
            </a:r>
          </a:p>
        </p:txBody>
      </p:sp>
      <p:pic>
        <p:nvPicPr>
          <p:cNvPr id="3" name="Picture 2" descr="The End Times Passover: A Warning to Oppressors Who (thin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629" y="-1"/>
            <a:ext cx="5772371" cy="6295787"/>
          </a:xfrm>
          <a:prstGeom prst="rect">
            <a:avLst/>
          </a:prstGeom>
        </p:spPr>
      </p:pic>
    </p:spTree>
    <p:extLst>
      <p:ext uri="{BB962C8B-B14F-4D97-AF65-F5344CB8AC3E}">
        <p14:creationId xmlns:p14="http://schemas.microsoft.com/office/powerpoint/2010/main" val="394544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448550" cy="6247864"/>
          </a:xfrm>
          <a:prstGeom prst="rect">
            <a:avLst/>
          </a:prstGeom>
          <a:noFill/>
        </p:spPr>
        <p:txBody>
          <a:bodyPr wrap="square" rtlCol="0">
            <a:spAutoFit/>
          </a:bodyPr>
          <a:lstStyle/>
          <a:p>
            <a:r>
              <a:rPr lang="en-US" sz="2400" dirty="0" smtClean="0">
                <a:latin typeface="+mj-lt"/>
              </a:rPr>
              <a:t>Isaiah moved from the tribulation to Lucifer and his origin –</a:t>
            </a:r>
          </a:p>
          <a:p>
            <a:endParaRPr lang="en-US" sz="800" dirty="0" smtClean="0">
              <a:latin typeface="+mj-lt"/>
            </a:endParaRPr>
          </a:p>
          <a:p>
            <a:r>
              <a:rPr lang="en-US" sz="2400" dirty="0" smtClean="0">
                <a:latin typeface="+mj-lt"/>
              </a:rPr>
              <a:t>“How art thou fallen from heaven, O </a:t>
            </a:r>
            <a:r>
              <a:rPr lang="en-US" sz="2400" b="1" dirty="0" smtClean="0">
                <a:latin typeface="+mj-lt"/>
              </a:rPr>
              <a:t>Lucifer</a:t>
            </a:r>
            <a:r>
              <a:rPr lang="en-US" sz="2400" dirty="0" smtClean="0">
                <a:latin typeface="+mj-lt"/>
              </a:rPr>
              <a:t>, son of the morning! How art thou cut down to the ground, which didst weaken the nations! For thou hast said in thine heart, </a:t>
            </a:r>
            <a:r>
              <a:rPr lang="en-US" sz="2400" b="1" u="sng" dirty="0" smtClean="0">
                <a:latin typeface="+mj-lt"/>
              </a:rPr>
              <a:t>I will</a:t>
            </a:r>
            <a:r>
              <a:rPr lang="en-US" sz="2400" b="1" dirty="0" smtClean="0">
                <a:latin typeface="+mj-lt"/>
              </a:rPr>
              <a:t> </a:t>
            </a:r>
            <a:r>
              <a:rPr lang="en-US" sz="2400" dirty="0" smtClean="0">
                <a:latin typeface="+mj-lt"/>
              </a:rPr>
              <a:t>ascend into heaven, </a:t>
            </a:r>
            <a:r>
              <a:rPr lang="en-US" sz="2400" b="1" u="sng" dirty="0" smtClean="0">
                <a:latin typeface="+mj-lt"/>
              </a:rPr>
              <a:t>I will</a:t>
            </a:r>
            <a:r>
              <a:rPr lang="en-US" sz="2400" b="1" dirty="0" smtClean="0">
                <a:latin typeface="+mj-lt"/>
              </a:rPr>
              <a:t> </a:t>
            </a:r>
            <a:r>
              <a:rPr lang="en-US" sz="2400" dirty="0" smtClean="0">
                <a:latin typeface="+mj-lt"/>
              </a:rPr>
              <a:t>exalt my throne above the stars of God: </a:t>
            </a:r>
            <a:r>
              <a:rPr lang="en-US" sz="2400" b="1" u="sng" dirty="0" smtClean="0">
                <a:latin typeface="+mj-lt"/>
              </a:rPr>
              <a:t>I will</a:t>
            </a:r>
            <a:r>
              <a:rPr lang="en-US" sz="2400" b="1" dirty="0" smtClean="0">
                <a:latin typeface="+mj-lt"/>
              </a:rPr>
              <a:t> </a:t>
            </a:r>
            <a:r>
              <a:rPr lang="en-US" sz="2400" dirty="0" smtClean="0">
                <a:latin typeface="+mj-lt"/>
              </a:rPr>
              <a:t>sit also upon the mount of the congregation, in the sides of the north: </a:t>
            </a:r>
            <a:r>
              <a:rPr lang="en-US" sz="2400" b="1" u="sng" dirty="0" smtClean="0">
                <a:latin typeface="+mj-lt"/>
              </a:rPr>
              <a:t>I will</a:t>
            </a:r>
            <a:r>
              <a:rPr lang="en-US" sz="2400" b="1" dirty="0" smtClean="0">
                <a:latin typeface="+mj-lt"/>
              </a:rPr>
              <a:t> </a:t>
            </a:r>
            <a:r>
              <a:rPr lang="en-US" sz="2400" dirty="0" smtClean="0">
                <a:latin typeface="+mj-lt"/>
              </a:rPr>
              <a:t>ascend above the heights of the clouds: I will be like the most High.  </a:t>
            </a:r>
            <a:r>
              <a:rPr lang="en-US" sz="2400" b="1" u="sng" dirty="0" smtClean="0">
                <a:latin typeface="+mj-lt"/>
              </a:rPr>
              <a:t>Yet thou shalt be brought down to hell</a:t>
            </a:r>
            <a:r>
              <a:rPr lang="en-US" sz="2400" dirty="0" smtClean="0">
                <a:latin typeface="+mj-lt"/>
              </a:rPr>
              <a:t>…” (Isa. 14:12-15).</a:t>
            </a:r>
          </a:p>
          <a:p>
            <a:r>
              <a:rPr lang="en-US" sz="2400" dirty="0" smtClean="0">
                <a:latin typeface="+mj-lt"/>
              </a:rPr>
              <a:t>Lucifer was God’s favorite angel, but he threw it all away when he became jealous, and made the decision to want to be like God.  He will fail, but in the process he will take</a:t>
            </a:r>
          </a:p>
          <a:p>
            <a:r>
              <a:rPr lang="en-US" sz="2400" dirty="0" smtClean="0">
                <a:latin typeface="+mj-lt"/>
              </a:rPr>
              <a:t>many with him to the lake of fire –</a:t>
            </a:r>
          </a:p>
          <a:p>
            <a:endParaRPr lang="en-US" sz="800" dirty="0" smtClean="0">
              <a:latin typeface="+mj-lt"/>
            </a:endParaRPr>
          </a:p>
          <a:p>
            <a:r>
              <a:rPr lang="en-US" sz="2400" dirty="0" smtClean="0">
                <a:latin typeface="+mj-lt"/>
              </a:rPr>
              <a:t>“… </a:t>
            </a:r>
            <a:r>
              <a:rPr lang="en-US" sz="2400" b="1" dirty="0" smtClean="0">
                <a:latin typeface="+mj-lt"/>
              </a:rPr>
              <a:t>WIDE</a:t>
            </a:r>
            <a:r>
              <a:rPr lang="en-US" sz="2400" dirty="0" smtClean="0">
                <a:latin typeface="+mj-lt"/>
              </a:rPr>
              <a:t> is the gate… </a:t>
            </a:r>
            <a:r>
              <a:rPr lang="en-US" sz="2400" b="1" dirty="0" smtClean="0">
                <a:latin typeface="+mj-lt"/>
              </a:rPr>
              <a:t>BROAD</a:t>
            </a:r>
            <a:r>
              <a:rPr lang="en-US" sz="2400" dirty="0" smtClean="0">
                <a:latin typeface="+mj-lt"/>
              </a:rPr>
              <a:t> is the way…</a:t>
            </a:r>
            <a:r>
              <a:rPr lang="en-US" sz="2400" b="1" dirty="0" smtClean="0">
                <a:latin typeface="+mj-lt"/>
              </a:rPr>
              <a:t> MANY </a:t>
            </a:r>
            <a:r>
              <a:rPr lang="en-US" sz="2400" dirty="0" smtClean="0">
                <a:latin typeface="+mj-lt"/>
              </a:rPr>
              <a:t>there be which go in…” (Mt. 7:13,14).</a:t>
            </a:r>
          </a:p>
          <a:p>
            <a:r>
              <a:rPr lang="en-US" sz="2400" dirty="0" smtClean="0">
                <a:latin typeface="+mj-lt"/>
              </a:rPr>
              <a:t>Satan loses the war, but he wins many battles for souls.    </a:t>
            </a:r>
            <a:endParaRPr lang="en-US" sz="2400" dirty="0">
              <a:latin typeface="+mj-lt"/>
            </a:endParaRPr>
          </a:p>
        </p:txBody>
      </p:sp>
      <p:pic>
        <p:nvPicPr>
          <p:cNvPr id="4" name="Picture 3" descr="Chaplet of St. Michael &lt;strong&gt;the Archangel&lt;/strong&gt; text and mp3 downlo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550" y="0"/>
            <a:ext cx="4733926" cy="6247864"/>
          </a:xfrm>
          <a:prstGeom prst="rect">
            <a:avLst/>
          </a:prstGeom>
        </p:spPr>
      </p:pic>
      <p:pic>
        <p:nvPicPr>
          <p:cNvPr id="3" name="Picture 2" descr="Free vector graphic: Demon, Devil, Hell, Inferno -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550" y="0"/>
            <a:ext cx="4733925" cy="6247864"/>
          </a:xfrm>
          <a:prstGeom prst="rect">
            <a:avLst/>
          </a:prstGeom>
        </p:spPr>
      </p:pic>
    </p:spTree>
    <p:extLst>
      <p:ext uri="{BB962C8B-B14F-4D97-AF65-F5344CB8AC3E}">
        <p14:creationId xmlns:p14="http://schemas.microsoft.com/office/powerpoint/2010/main" val="331849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199619" cy="6617196"/>
          </a:xfrm>
          <a:prstGeom prst="rect">
            <a:avLst/>
          </a:prstGeom>
          <a:noFill/>
        </p:spPr>
        <p:txBody>
          <a:bodyPr wrap="square" rtlCol="0">
            <a:spAutoFit/>
          </a:bodyPr>
          <a:lstStyle/>
          <a:p>
            <a:r>
              <a:rPr lang="en-US" sz="2400" b="1" dirty="0" smtClean="0">
                <a:latin typeface="+mj-lt"/>
              </a:rPr>
              <a:t>ISRAEL’S MISTAKE</a:t>
            </a:r>
          </a:p>
          <a:p>
            <a:r>
              <a:rPr lang="en-US" sz="2400" dirty="0" smtClean="0">
                <a:latin typeface="+mj-lt"/>
              </a:rPr>
              <a:t>“My people are destroyed for lack of knowledge: because thou has rejected knowledge, I will also</a:t>
            </a:r>
          </a:p>
          <a:p>
            <a:r>
              <a:rPr lang="en-US" sz="2400" dirty="0" smtClean="0">
                <a:latin typeface="+mj-lt"/>
              </a:rPr>
              <a:t>reject thee… </a:t>
            </a:r>
            <a:r>
              <a:rPr lang="en-US" sz="2400" b="1" u="sng" dirty="0" smtClean="0">
                <a:latin typeface="+mj-lt"/>
              </a:rPr>
              <a:t>seeing thou hast forgotten the law of thy God, I will also forget thy children</a:t>
            </a:r>
            <a:r>
              <a:rPr lang="en-US" sz="2400" dirty="0" smtClean="0">
                <a:latin typeface="+mj-lt"/>
              </a:rPr>
              <a:t>” (3:6).</a:t>
            </a:r>
          </a:p>
          <a:p>
            <a:r>
              <a:rPr lang="en-US" sz="2400" dirty="0" smtClean="0">
                <a:latin typeface="+mj-lt"/>
              </a:rPr>
              <a:t>Israel’s failure to keep the Law given to Moses to give to them was tantamount to unbelief.  They didn’t believe God enough to serve only Him.  They were wrong, and would pay dearly for it.  </a:t>
            </a:r>
          </a:p>
          <a:p>
            <a:endParaRPr lang="en-US" sz="800" dirty="0" smtClean="0">
              <a:latin typeface="+mj-lt"/>
            </a:endParaRPr>
          </a:p>
          <a:p>
            <a:r>
              <a:rPr lang="en-US" sz="2400" dirty="0" smtClean="0">
                <a:latin typeface="+mj-lt"/>
              </a:rPr>
              <a:t>“O Israel thou hast destroyed thyself; but in me is thine help.  I will be thy king: where is any other that may save thee in all thy cities? (13:9).</a:t>
            </a:r>
          </a:p>
          <a:p>
            <a:r>
              <a:rPr lang="en-US" sz="2400" dirty="0" smtClean="0">
                <a:latin typeface="+mj-lt"/>
              </a:rPr>
              <a:t>Despite their rejection of Him, God promised He would make of them a holy nation, and He will, but it will not come until the 2</a:t>
            </a:r>
            <a:r>
              <a:rPr lang="en-US" sz="2400" baseline="30000" dirty="0" smtClean="0">
                <a:latin typeface="+mj-lt"/>
              </a:rPr>
              <a:t>nd</a:t>
            </a:r>
            <a:r>
              <a:rPr lang="en-US" sz="2400" dirty="0" smtClean="0">
                <a:latin typeface="+mj-lt"/>
              </a:rPr>
              <a:t> coming of Messiah.</a:t>
            </a:r>
          </a:p>
          <a:p>
            <a:endParaRPr lang="en-US" sz="800" dirty="0" smtClean="0">
              <a:latin typeface="+mj-lt"/>
            </a:endParaRPr>
          </a:p>
          <a:p>
            <a:r>
              <a:rPr lang="en-US" sz="2400" dirty="0" smtClean="0">
                <a:latin typeface="+mj-lt"/>
              </a:rPr>
              <a:t>Next time – Isaiah’s woes</a:t>
            </a:r>
            <a:endParaRPr lang="en-US" sz="2400" dirty="0">
              <a:latin typeface="+mj-lt"/>
            </a:endParaRPr>
          </a:p>
        </p:txBody>
      </p:sp>
      <p:pic>
        <p:nvPicPr>
          <p:cNvPr id="4" name="Picture 3" descr="The End Times Passover: A Warning to Oppressors Who (thin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629" y="-1"/>
            <a:ext cx="5772371" cy="6295787"/>
          </a:xfrm>
          <a:prstGeom prst="rect">
            <a:avLst/>
          </a:prstGeom>
        </p:spPr>
      </p:pic>
    </p:spTree>
    <p:extLst>
      <p:ext uri="{BB962C8B-B14F-4D97-AF65-F5344CB8AC3E}">
        <p14:creationId xmlns:p14="http://schemas.microsoft.com/office/powerpoint/2010/main" val="355465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724650" cy="6986528"/>
          </a:xfrm>
          <a:prstGeom prst="rect">
            <a:avLst/>
          </a:prstGeom>
          <a:noFill/>
        </p:spPr>
        <p:txBody>
          <a:bodyPr wrap="square" rtlCol="0">
            <a:spAutoFit/>
          </a:bodyPr>
          <a:lstStyle/>
          <a:p>
            <a:r>
              <a:rPr lang="en-US" sz="2400" b="1" dirty="0" smtClean="0">
                <a:latin typeface="+mj-lt"/>
              </a:rPr>
              <a:t>THE TRIBULATION </a:t>
            </a:r>
            <a:r>
              <a:rPr lang="en-US" sz="2400" dirty="0" smtClean="0">
                <a:latin typeface="+mj-lt"/>
              </a:rPr>
              <a:t>(cont’d)</a:t>
            </a:r>
          </a:p>
          <a:p>
            <a:r>
              <a:rPr lang="en-US" sz="2400" dirty="0" smtClean="0">
                <a:latin typeface="+mj-lt"/>
              </a:rPr>
              <a:t>“Behold, the LORD maketh the earth empty, and maketh it waste, and turneth it upside down… the inhabitants of the earth are burned, and few men left…” (24:1-6).</a:t>
            </a:r>
          </a:p>
          <a:p>
            <a:r>
              <a:rPr lang="en-US" sz="2400" dirty="0" smtClean="0">
                <a:latin typeface="+mj-lt"/>
              </a:rPr>
              <a:t>Isaiah speaks of the terrible cost of the tribulation,</a:t>
            </a:r>
          </a:p>
          <a:p>
            <a:r>
              <a:rPr lang="en-US" sz="2400" dirty="0">
                <a:latin typeface="+mj-lt"/>
              </a:rPr>
              <a:t>a</a:t>
            </a:r>
            <a:r>
              <a:rPr lang="en-US" sz="2400" dirty="0" smtClean="0">
                <a:latin typeface="+mj-lt"/>
              </a:rPr>
              <a:t>nd John the Revelator pin points it further –</a:t>
            </a:r>
          </a:p>
          <a:p>
            <a:endParaRPr lang="en-US" sz="800" dirty="0" smtClean="0">
              <a:latin typeface="+mj-lt"/>
            </a:endParaRPr>
          </a:p>
          <a:p>
            <a:r>
              <a:rPr lang="en-US" sz="2400" dirty="0" smtClean="0">
                <a:latin typeface="+mj-lt"/>
              </a:rPr>
              <a:t>“And the 4</a:t>
            </a:r>
            <a:r>
              <a:rPr lang="en-US" sz="2400" baseline="30000" dirty="0" smtClean="0">
                <a:latin typeface="+mj-lt"/>
              </a:rPr>
              <a:t>th</a:t>
            </a:r>
            <a:r>
              <a:rPr lang="en-US" sz="2400" dirty="0" smtClean="0">
                <a:latin typeface="+mj-lt"/>
              </a:rPr>
              <a:t> angel poured out his vial upon the sun; and power was given unto him to scorch men with fire.  And men were scorched with great heat, and blasphemed the name of God… </a:t>
            </a:r>
            <a:r>
              <a:rPr lang="en-US" sz="2400" b="1" u="sng" dirty="0" smtClean="0">
                <a:latin typeface="+mj-lt"/>
              </a:rPr>
              <a:t>they repented not</a:t>
            </a:r>
          </a:p>
          <a:p>
            <a:r>
              <a:rPr lang="en-US" sz="2400" b="1" u="sng" dirty="0" smtClean="0">
                <a:latin typeface="+mj-lt"/>
              </a:rPr>
              <a:t>to give him glory</a:t>
            </a:r>
            <a:r>
              <a:rPr lang="en-US" sz="2400" dirty="0" smtClean="0">
                <a:latin typeface="+mj-lt"/>
              </a:rPr>
              <a:t>” (Rev. 16:6-10).</a:t>
            </a:r>
          </a:p>
          <a:p>
            <a:r>
              <a:rPr lang="en-US" sz="2400" dirty="0" smtClean="0">
                <a:latin typeface="+mj-lt"/>
              </a:rPr>
              <a:t>Even with the wrath of God, there is no repentance.</a:t>
            </a:r>
          </a:p>
          <a:p>
            <a:endParaRPr lang="en-US" sz="800" dirty="0" smtClean="0">
              <a:latin typeface="+mj-lt"/>
            </a:endParaRPr>
          </a:p>
          <a:p>
            <a:r>
              <a:rPr lang="en-US" sz="2400" dirty="0" smtClean="0">
                <a:latin typeface="+mj-lt"/>
              </a:rPr>
              <a:t>“The earth is utterly broken down… shall reel to and fro like a drunkard… and it shall fall” (Isa. 24:19,20).</a:t>
            </a:r>
          </a:p>
          <a:p>
            <a:r>
              <a:rPr lang="en-US" sz="2400" dirty="0" smtClean="0">
                <a:latin typeface="+mj-lt"/>
              </a:rPr>
              <a:t>God will shake the earth; nothing can withstand His</a:t>
            </a:r>
          </a:p>
          <a:p>
            <a:r>
              <a:rPr lang="en-US" sz="2400" dirty="0">
                <a:latin typeface="+mj-lt"/>
              </a:rPr>
              <a:t>j</a:t>
            </a:r>
            <a:r>
              <a:rPr lang="en-US" sz="2400" dirty="0" smtClean="0">
                <a:latin typeface="+mj-lt"/>
              </a:rPr>
              <a:t>udgments on a sin cursed world. </a:t>
            </a:r>
          </a:p>
          <a:p>
            <a:r>
              <a:rPr lang="en-US" sz="2400" dirty="0" smtClean="0">
                <a:latin typeface="+mj-lt"/>
              </a:rPr>
              <a:t>   </a:t>
            </a:r>
          </a:p>
        </p:txBody>
      </p:sp>
      <p:pic>
        <p:nvPicPr>
          <p:cNvPr id="4" name="Picture 3" descr="유머1번가 :: 지구상의 천국과 지옥"/>
          <p:cNvPicPr>
            <a:picLocks noChangeAspect="1"/>
          </p:cNvPicPr>
          <p:nvPr/>
        </p:nvPicPr>
        <p:blipFill rotWithShape="1">
          <a:blip r:embed="rId2">
            <a:extLst>
              <a:ext uri="{28A0092B-C50C-407E-A947-70E740481C1C}">
                <a14:useLocalDpi xmlns:a14="http://schemas.microsoft.com/office/drawing/2010/main" val="0"/>
              </a:ext>
            </a:extLst>
          </a:blip>
          <a:srcRect l="2581" t="3404" r="2742" b="11915"/>
          <a:stretch/>
        </p:blipFill>
        <p:spPr>
          <a:xfrm>
            <a:off x="6724650" y="0"/>
            <a:ext cx="5467350" cy="6543674"/>
          </a:xfrm>
          <a:prstGeom prst="rect">
            <a:avLst/>
          </a:prstGeom>
        </p:spPr>
      </p:pic>
      <p:pic>
        <p:nvPicPr>
          <p:cNvPr id="3" name="Picture 2" descr="RECRIE-SE: LIBERTANDO-SE DO PASSA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0" y="-1"/>
            <a:ext cx="5467350" cy="6543675"/>
          </a:xfrm>
          <a:prstGeom prst="rect">
            <a:avLst/>
          </a:prstGeom>
        </p:spPr>
      </p:pic>
      <p:pic>
        <p:nvPicPr>
          <p:cNvPr id="5" name="Picture 4" descr="próximo | diariodapalavr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650" y="0"/>
            <a:ext cx="5467350" cy="6543675"/>
          </a:xfrm>
          <a:prstGeom prst="rect">
            <a:avLst/>
          </a:prstGeom>
        </p:spPr>
      </p:pic>
    </p:spTree>
    <p:extLst>
      <p:ext uri="{BB962C8B-B14F-4D97-AF65-F5344CB8AC3E}">
        <p14:creationId xmlns:p14="http://schemas.microsoft.com/office/powerpoint/2010/main" val="214699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172326" cy="6247864"/>
          </a:xfrm>
          <a:prstGeom prst="rect">
            <a:avLst/>
          </a:prstGeom>
          <a:noFill/>
        </p:spPr>
        <p:txBody>
          <a:bodyPr wrap="square" rtlCol="0">
            <a:spAutoFit/>
          </a:bodyPr>
          <a:lstStyle/>
          <a:p>
            <a:r>
              <a:rPr lang="en-US" sz="2400" dirty="0" smtClean="0">
                <a:latin typeface="+mj-lt"/>
              </a:rPr>
              <a:t>Isaiah goes from the tribulation to the kingdom age –</a:t>
            </a:r>
          </a:p>
          <a:p>
            <a:endParaRPr lang="en-US" sz="800" dirty="0" smtClean="0">
              <a:latin typeface="+mj-lt"/>
            </a:endParaRPr>
          </a:p>
          <a:p>
            <a:r>
              <a:rPr lang="en-US" sz="2400" dirty="0" smtClean="0">
                <a:latin typeface="+mj-lt"/>
              </a:rPr>
              <a:t>“O LORD, thou art my God: I will exalt thee; I will praise thy name (Isa. 25:1)… He will swallow up death in victory; and the Lord God will wipe away tears from off all faces; and the rebuke of his people shall he take away from off all the earth… And it shall be said in that day, Lo, this is our God; we have waited for him, and he will save us… rejoice in his salvation” (25:8,9). </a:t>
            </a:r>
          </a:p>
          <a:p>
            <a:r>
              <a:rPr lang="en-US" sz="2400" dirty="0" smtClean="0">
                <a:latin typeface="+mj-lt"/>
              </a:rPr>
              <a:t>The tribulation will be immediately followed by the kingdom age, that time promised to believing Israel when </a:t>
            </a:r>
            <a:r>
              <a:rPr lang="en-US" sz="2400" u="sng" dirty="0" smtClean="0">
                <a:latin typeface="+mj-lt"/>
              </a:rPr>
              <a:t>the Son of God returns to earth and brings heaven with Him</a:t>
            </a:r>
            <a:r>
              <a:rPr lang="en-US" sz="2400" dirty="0" smtClean="0">
                <a:latin typeface="+mj-lt"/>
              </a:rPr>
              <a:t> –</a:t>
            </a:r>
          </a:p>
          <a:p>
            <a:endParaRPr lang="en-US" sz="800" dirty="0" smtClean="0">
              <a:latin typeface="+mj-lt"/>
            </a:endParaRPr>
          </a:p>
          <a:p>
            <a:r>
              <a:rPr lang="en-US" sz="2400" dirty="0" smtClean="0">
                <a:latin typeface="+mj-lt"/>
              </a:rPr>
              <a:t>“But Jesus said, Suffer little children, and forbid them not, to come unto me: </a:t>
            </a:r>
            <a:r>
              <a:rPr lang="en-US" sz="2400" b="1" u="sng" dirty="0" smtClean="0">
                <a:latin typeface="+mj-lt"/>
              </a:rPr>
              <a:t>for such is the kingdom of heaven</a:t>
            </a:r>
            <a:r>
              <a:rPr lang="en-US" sz="2400" dirty="0" smtClean="0">
                <a:latin typeface="+mj-lt"/>
              </a:rPr>
              <a:t>.  And he laid his hands on them…” (Mt. 19:14).</a:t>
            </a:r>
          </a:p>
          <a:p>
            <a:r>
              <a:rPr lang="en-US" sz="2400" dirty="0" smtClean="0">
                <a:latin typeface="+mj-lt"/>
              </a:rPr>
              <a:t>Children readily accept what adults choose to argue over.   </a:t>
            </a:r>
            <a:endParaRPr lang="en-US" sz="2400" dirty="0">
              <a:latin typeface="+mj-lt"/>
            </a:endParaRPr>
          </a:p>
        </p:txBody>
      </p:sp>
      <p:pic>
        <p:nvPicPr>
          <p:cNvPr id="3" name="Picture 2" descr="File:JesuswithChildren.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74" y="0"/>
            <a:ext cx="4924425" cy="6247865"/>
          </a:xfrm>
          <a:prstGeom prst="rect">
            <a:avLst/>
          </a:prstGeom>
        </p:spPr>
      </p:pic>
    </p:spTree>
    <p:extLst>
      <p:ext uri="{BB962C8B-B14F-4D97-AF65-F5344CB8AC3E}">
        <p14:creationId xmlns:p14="http://schemas.microsoft.com/office/powerpoint/2010/main" val="215542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915149" cy="6494085"/>
          </a:xfrm>
          <a:prstGeom prst="rect">
            <a:avLst/>
          </a:prstGeom>
          <a:noFill/>
        </p:spPr>
        <p:txBody>
          <a:bodyPr wrap="square" rtlCol="0">
            <a:spAutoFit/>
          </a:bodyPr>
          <a:lstStyle/>
          <a:p>
            <a:r>
              <a:rPr lang="en-US" sz="2400" b="1" dirty="0" smtClean="0">
                <a:latin typeface="+mj-lt"/>
              </a:rPr>
              <a:t>THE KINGDOM </a:t>
            </a:r>
            <a:r>
              <a:rPr lang="en-US" sz="2400" dirty="0" smtClean="0">
                <a:latin typeface="+mj-lt"/>
              </a:rPr>
              <a:t>(cont’d)</a:t>
            </a:r>
          </a:p>
          <a:p>
            <a:r>
              <a:rPr lang="en-US" sz="2400" dirty="0" smtClean="0">
                <a:latin typeface="+mj-lt"/>
              </a:rPr>
              <a:t>“And it shall come to pass in that day, that the great trumpet shall be blown, and they shall come which were ready </a:t>
            </a:r>
            <a:r>
              <a:rPr lang="en-US" sz="2400" dirty="0">
                <a:latin typeface="+mj-lt"/>
              </a:rPr>
              <a:t>t</a:t>
            </a:r>
            <a:r>
              <a:rPr lang="en-US" sz="2400" dirty="0" smtClean="0">
                <a:latin typeface="+mj-lt"/>
              </a:rPr>
              <a:t>o perish in the land of </a:t>
            </a:r>
            <a:r>
              <a:rPr lang="en-US" sz="2400" b="1" dirty="0" smtClean="0">
                <a:latin typeface="+mj-lt"/>
              </a:rPr>
              <a:t>Assyria</a:t>
            </a:r>
            <a:r>
              <a:rPr lang="en-US" sz="2400" dirty="0" smtClean="0">
                <a:latin typeface="+mj-lt"/>
              </a:rPr>
              <a:t>, and the outcasts in the land of </a:t>
            </a:r>
            <a:r>
              <a:rPr lang="en-US" sz="2400" b="1" dirty="0" smtClean="0">
                <a:latin typeface="+mj-lt"/>
              </a:rPr>
              <a:t>Egypt</a:t>
            </a:r>
            <a:r>
              <a:rPr lang="en-US" sz="2400" dirty="0" smtClean="0">
                <a:latin typeface="+mj-lt"/>
              </a:rPr>
              <a:t>, and shall worship the LORD in the holy mount at Jerusalem” (27:13).</a:t>
            </a:r>
          </a:p>
          <a:p>
            <a:r>
              <a:rPr lang="en-US" sz="2400" dirty="0" smtClean="0">
                <a:latin typeface="+mj-lt"/>
              </a:rPr>
              <a:t>In a yet future day, Israel will be regathered [here listed 2-nations where they were held captive] and placed in the land promised them from the time of Abraham. </a:t>
            </a:r>
            <a:r>
              <a:rPr lang="en-US" sz="2400" dirty="0">
                <a:latin typeface="+mj-lt"/>
              </a:rPr>
              <a:t>I</a:t>
            </a:r>
            <a:r>
              <a:rPr lang="en-US" sz="2400" dirty="0" smtClean="0">
                <a:latin typeface="+mj-lt"/>
              </a:rPr>
              <a:t>t’s principle city, Jerusalem, is where Messiah will reign.</a:t>
            </a:r>
          </a:p>
          <a:p>
            <a:endParaRPr lang="en-US" sz="800" dirty="0" smtClean="0">
              <a:latin typeface="+mj-lt"/>
            </a:endParaRPr>
          </a:p>
          <a:p>
            <a:r>
              <a:rPr lang="en-US" sz="2400" dirty="0" smtClean="0">
                <a:latin typeface="+mj-lt"/>
              </a:rPr>
              <a:t>“And they shall be gathered together, as prisoners are gathered in the pit, and shall be shut up in the prison, and after many days shall they be visited.  Then the moon shall be confounded, and the sun ashamed, </a:t>
            </a:r>
            <a:r>
              <a:rPr lang="en-US" sz="2400" b="1" u="sng" dirty="0" smtClean="0">
                <a:latin typeface="+mj-lt"/>
              </a:rPr>
              <a:t>when the LORD of hosts shall reign in mount Zion, and in Jerusalem and before his ancients gloriously</a:t>
            </a:r>
            <a:r>
              <a:rPr lang="en-US" sz="2400" dirty="0" smtClean="0">
                <a:latin typeface="+mj-lt"/>
              </a:rPr>
              <a:t>” (24:22,23). </a:t>
            </a:r>
            <a:endParaRPr lang="en-US" sz="2400" dirty="0">
              <a:latin typeface="+mj-lt"/>
            </a:endParaRPr>
          </a:p>
        </p:txBody>
      </p:sp>
      <p:pic>
        <p:nvPicPr>
          <p:cNvPr id="3" name="Picture 2" descr="File:&lt;strong&gt;Jerusalem&lt;/strong&gt; Al-Aqsa Mosque BW 1.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50" y="-1"/>
            <a:ext cx="5276850" cy="6494086"/>
          </a:xfrm>
          <a:prstGeom prst="rect">
            <a:avLst/>
          </a:prstGeom>
        </p:spPr>
      </p:pic>
    </p:spTree>
    <p:extLst>
      <p:ext uri="{BB962C8B-B14F-4D97-AF65-F5344CB8AC3E}">
        <p14:creationId xmlns:p14="http://schemas.microsoft.com/office/powerpoint/2010/main" val="201242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p:sp>
        <p:nvSpPr>
          <p:cNvPr id="3" name="TextBox 2"/>
          <p:cNvSpPr txBox="1"/>
          <p:nvPr/>
        </p:nvSpPr>
        <p:spPr>
          <a:xfrm>
            <a:off x="-9525" y="-104775"/>
            <a:ext cx="7162800" cy="6494085"/>
          </a:xfrm>
          <a:prstGeom prst="rect">
            <a:avLst/>
          </a:prstGeom>
          <a:noFill/>
        </p:spPr>
        <p:txBody>
          <a:bodyPr wrap="square" rtlCol="0">
            <a:spAutoFit/>
          </a:bodyPr>
          <a:lstStyle/>
          <a:p>
            <a:r>
              <a:rPr lang="en-US" sz="2400" b="1" dirty="0" smtClean="0">
                <a:latin typeface="+mj-lt"/>
              </a:rPr>
              <a:t>KING HEZEKIAH</a:t>
            </a:r>
          </a:p>
          <a:p>
            <a:r>
              <a:rPr lang="en-US" sz="2400" dirty="0" smtClean="0">
                <a:latin typeface="+mj-lt"/>
              </a:rPr>
              <a:t>“Now it came to pass in the 3</a:t>
            </a:r>
            <a:r>
              <a:rPr lang="en-US" sz="2400" baseline="30000" dirty="0" smtClean="0">
                <a:latin typeface="+mj-lt"/>
              </a:rPr>
              <a:t>rd</a:t>
            </a:r>
            <a:r>
              <a:rPr lang="en-US" sz="2400" dirty="0" smtClean="0">
                <a:latin typeface="+mj-lt"/>
              </a:rPr>
              <a:t> year of </a:t>
            </a:r>
            <a:r>
              <a:rPr lang="en-US" sz="2400" b="1" dirty="0" smtClean="0">
                <a:latin typeface="+mj-lt"/>
              </a:rPr>
              <a:t>Hoshea</a:t>
            </a:r>
            <a:r>
              <a:rPr lang="en-US" sz="2400" dirty="0" smtClean="0">
                <a:latin typeface="+mj-lt"/>
              </a:rPr>
              <a:t> son of Elah king of Israel, that </a:t>
            </a:r>
            <a:r>
              <a:rPr lang="en-US" sz="2400" b="1" dirty="0" smtClean="0">
                <a:latin typeface="+mj-lt"/>
              </a:rPr>
              <a:t>Hezekiah</a:t>
            </a:r>
            <a:r>
              <a:rPr lang="en-US" sz="2400" dirty="0" smtClean="0">
                <a:latin typeface="+mj-lt"/>
              </a:rPr>
              <a:t> the son of Ahaz king of Judah began to reign.  [25] years old was he when he began to reign: and he reigned [29] years in Jerusalem… </a:t>
            </a:r>
            <a:r>
              <a:rPr lang="en-US" sz="2400" b="1" u="sng" dirty="0" smtClean="0">
                <a:latin typeface="+mj-lt"/>
              </a:rPr>
              <a:t>And he did that which was right in the sight of the LORD, according to all that David his father did</a:t>
            </a:r>
            <a:r>
              <a:rPr lang="en-US" sz="2400" dirty="0" smtClean="0">
                <a:latin typeface="+mj-lt"/>
              </a:rPr>
              <a:t>” (2Kg. 18:1-3).</a:t>
            </a:r>
          </a:p>
          <a:p>
            <a:r>
              <a:rPr lang="en-US" sz="2400" dirty="0" smtClean="0">
                <a:latin typeface="+mj-lt"/>
              </a:rPr>
              <a:t>At this time, 678 B.C., King Shalmaneser V had invaded Israel [died and replaced by Sargon II] and took the first wave of Jewish captives back to Assyria.  If Judah did not turn from her evil ways, God would do the same to her.  But, God gave her one more chance; He would raise up </a:t>
            </a:r>
          </a:p>
          <a:p>
            <a:r>
              <a:rPr lang="en-US" sz="2400" dirty="0" smtClean="0">
                <a:latin typeface="+mj-lt"/>
              </a:rPr>
              <a:t>a godly king, who would bring about the 3</a:t>
            </a:r>
            <a:r>
              <a:rPr lang="en-US" sz="2400" baseline="30000" dirty="0" smtClean="0">
                <a:latin typeface="+mj-lt"/>
              </a:rPr>
              <a:t>rd</a:t>
            </a:r>
            <a:r>
              <a:rPr lang="en-US" sz="2400" dirty="0" smtClean="0">
                <a:latin typeface="+mj-lt"/>
              </a:rPr>
              <a:t> spiritual reform since the kingdom divided –</a:t>
            </a:r>
          </a:p>
          <a:p>
            <a:endParaRPr lang="en-US" sz="800" dirty="0" smtClean="0">
              <a:latin typeface="+mj-lt"/>
            </a:endParaRPr>
          </a:p>
          <a:p>
            <a:r>
              <a:rPr lang="en-US" sz="2400" dirty="0" smtClean="0">
                <a:latin typeface="+mj-lt"/>
              </a:rPr>
              <a:t>“He [Hezekiah] </a:t>
            </a:r>
            <a:r>
              <a:rPr lang="en-US" sz="2400" b="1" u="sng" dirty="0" smtClean="0">
                <a:latin typeface="+mj-lt"/>
              </a:rPr>
              <a:t>removed the high places… He trusted in the Lord God of Israel… LORD was with him</a:t>
            </a:r>
            <a:r>
              <a:rPr lang="en-US" sz="2400" dirty="0" smtClean="0">
                <a:latin typeface="+mj-lt"/>
              </a:rPr>
              <a:t>… rebelled against the king of Assyria, and served him not” (18:4-7). </a:t>
            </a:r>
            <a:endParaRPr lang="en-US" sz="2400" dirty="0">
              <a:latin typeface="+mj-lt"/>
            </a:endParaRP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7513200" y="5585400"/>
              <a:ext cx="465120" cy="351000"/>
            </p14:xfrm>
          </p:contentPart>
        </mc:Choice>
        <mc:Fallback xmlns="">
          <p:pic>
            <p:nvPicPr>
              <p:cNvPr id="4" name="Ink 3"/>
              <p:cNvPicPr/>
              <p:nvPr/>
            </p:nvPicPr>
            <p:blipFill>
              <a:blip r:embed="rId4"/>
              <a:stretch>
                <a:fillRect/>
              </a:stretch>
            </p:blipFill>
            <p:spPr>
              <a:xfrm>
                <a:off x="7503840" y="5576040"/>
                <a:ext cx="48384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0980360" y="5036760"/>
              <a:ext cx="632880" cy="213840"/>
            </p14:xfrm>
          </p:contentPart>
        </mc:Choice>
        <mc:Fallback xmlns="">
          <p:pic>
            <p:nvPicPr>
              <p:cNvPr id="5" name="Ink 4"/>
              <p:cNvPicPr/>
              <p:nvPr/>
            </p:nvPicPr>
            <p:blipFill>
              <a:blip r:embed="rId6"/>
              <a:stretch>
                <a:fillRect/>
              </a:stretch>
            </p:blipFill>
            <p:spPr>
              <a:xfrm>
                <a:off x="10971000" y="5027400"/>
                <a:ext cx="651600" cy="232560"/>
              </a:xfrm>
              <a:prstGeom prst="rect">
                <a:avLst/>
              </a:prstGeom>
            </p:spPr>
          </p:pic>
        </mc:Fallback>
      </mc:AlternateContent>
    </p:spTree>
    <p:extLst>
      <p:ext uri="{BB962C8B-B14F-4D97-AF65-F5344CB8AC3E}">
        <p14:creationId xmlns:p14="http://schemas.microsoft.com/office/powerpoint/2010/main" val="43902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6200"/>
            <a:ext cx="7391400" cy="6740307"/>
          </a:xfrm>
          <a:prstGeom prst="rect">
            <a:avLst/>
          </a:prstGeom>
          <a:noFill/>
        </p:spPr>
        <p:txBody>
          <a:bodyPr wrap="square" rtlCol="0">
            <a:spAutoFit/>
          </a:bodyPr>
          <a:lstStyle/>
          <a:p>
            <a:r>
              <a:rPr lang="en-US" sz="2400" b="1" dirty="0" smtClean="0">
                <a:latin typeface="+mj-lt"/>
              </a:rPr>
              <a:t>3</a:t>
            </a:r>
            <a:r>
              <a:rPr lang="en-US" sz="2400" b="1" baseline="30000" dirty="0" smtClean="0">
                <a:latin typeface="+mj-lt"/>
              </a:rPr>
              <a:t>rd</a:t>
            </a:r>
            <a:r>
              <a:rPr lang="en-US" sz="2400" b="1" dirty="0" smtClean="0">
                <a:latin typeface="+mj-lt"/>
              </a:rPr>
              <a:t> SPIRITUAL REVIVAL</a:t>
            </a:r>
          </a:p>
          <a:p>
            <a:r>
              <a:rPr lang="en-US" sz="2400" dirty="0" smtClean="0">
                <a:latin typeface="+mj-lt"/>
              </a:rPr>
              <a:t>“He [Hezekiah] in the 1</a:t>
            </a:r>
            <a:r>
              <a:rPr lang="en-US" sz="2400" baseline="30000" dirty="0" smtClean="0">
                <a:latin typeface="+mj-lt"/>
              </a:rPr>
              <a:t>st</a:t>
            </a:r>
            <a:r>
              <a:rPr lang="en-US" sz="2400" dirty="0" smtClean="0">
                <a:latin typeface="+mj-lt"/>
              </a:rPr>
              <a:t> year of his reign… opened the doors of the house of the LORD… he brought in the priests and the Levites, and gathered them together… And said unto them, Hear me, ye Levites, sanctify the house of the LORD your God of yours fathers, and carry forth the filthiness out of the holy place.  For our fathers have trespassed, and done that which was evil in the eyes of </a:t>
            </a:r>
          </a:p>
          <a:p>
            <a:r>
              <a:rPr lang="en-US" sz="2400" dirty="0" smtClean="0">
                <a:latin typeface="+mj-lt"/>
              </a:rPr>
              <a:t>the LORD… have forsaken him… </a:t>
            </a:r>
            <a:r>
              <a:rPr lang="en-US" sz="2400" b="1" u="sng" dirty="0" smtClean="0">
                <a:latin typeface="+mj-lt"/>
              </a:rPr>
              <a:t>Also they have shut up</a:t>
            </a:r>
          </a:p>
          <a:p>
            <a:r>
              <a:rPr lang="en-US" sz="2400" b="1" u="sng" dirty="0" smtClean="0">
                <a:latin typeface="+mj-lt"/>
              </a:rPr>
              <a:t>the doors… put out the lamps, and have not burned</a:t>
            </a:r>
          </a:p>
          <a:p>
            <a:r>
              <a:rPr lang="en-US" sz="2400" b="1" u="sng" dirty="0" smtClean="0">
                <a:latin typeface="+mj-lt"/>
              </a:rPr>
              <a:t>incense nor offered burnt-offerings in the holy place</a:t>
            </a:r>
            <a:r>
              <a:rPr lang="en-US" sz="2400" dirty="0" smtClean="0">
                <a:latin typeface="+mj-lt"/>
              </a:rPr>
              <a:t>… </a:t>
            </a:r>
          </a:p>
          <a:p>
            <a:r>
              <a:rPr lang="en-US" sz="2400" dirty="0" smtClean="0">
                <a:latin typeface="+mj-lt"/>
              </a:rPr>
              <a:t>for lo, our fathers have fallen by the sword, and our sons… daughters… wives are in captivity for this.  Now it is in my heart to make a covenant with the LORD God of Israel, </a:t>
            </a:r>
          </a:p>
          <a:p>
            <a:r>
              <a:rPr lang="en-US" sz="2400" dirty="0" smtClean="0">
                <a:latin typeface="+mj-lt"/>
              </a:rPr>
              <a:t>that his fierce wrath may turn away from us” </a:t>
            </a:r>
          </a:p>
          <a:p>
            <a:r>
              <a:rPr lang="en-US" sz="2400" dirty="0" smtClean="0">
                <a:latin typeface="+mj-lt"/>
              </a:rPr>
              <a:t>(2Chron. 29:3-9).</a:t>
            </a:r>
          </a:p>
          <a:p>
            <a:r>
              <a:rPr lang="en-US" sz="2400" dirty="0" smtClean="0">
                <a:latin typeface="+mj-lt"/>
              </a:rPr>
              <a:t>Hezekiah re-instated Levitical temple worship, which previous kings had abolished.  </a:t>
            </a:r>
            <a:endParaRPr lang="en-US" sz="2400" dirty="0">
              <a:latin typeface="+mj-lt"/>
            </a:endParaRPr>
          </a:p>
        </p:txBody>
      </p:sp>
      <p:pic>
        <p:nvPicPr>
          <p:cNvPr id="4" name="Picture 3" descr="&lt;strong&gt;Solomon's Temple&lt;/strong&gt; | Next, we sat in on a dramatic ..."/>
          <p:cNvPicPr>
            <a:picLocks noChangeAspect="1"/>
          </p:cNvPicPr>
          <p:nvPr/>
        </p:nvPicPr>
        <p:blipFill rotWithShape="1">
          <a:blip r:embed="rId2">
            <a:extLst>
              <a:ext uri="{28A0092B-C50C-407E-A947-70E740481C1C}">
                <a14:useLocalDpi xmlns:a14="http://schemas.microsoft.com/office/drawing/2010/main" val="0"/>
              </a:ext>
            </a:extLst>
          </a:blip>
          <a:srcRect r="7604" b="10278"/>
          <a:stretch/>
        </p:blipFill>
        <p:spPr>
          <a:xfrm>
            <a:off x="7315201" y="-1"/>
            <a:ext cx="4876800" cy="6664108"/>
          </a:xfrm>
          <a:prstGeom prst="rect">
            <a:avLst/>
          </a:prstGeom>
        </p:spPr>
      </p:pic>
    </p:spTree>
    <p:extLst>
      <p:ext uri="{BB962C8B-B14F-4D97-AF65-F5344CB8AC3E}">
        <p14:creationId xmlns:p14="http://schemas.microsoft.com/office/powerpoint/2010/main" val="295743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1"/>
            <a:ext cx="7067550" cy="6740307"/>
          </a:xfrm>
          <a:prstGeom prst="rect">
            <a:avLst/>
          </a:prstGeom>
          <a:noFill/>
        </p:spPr>
        <p:txBody>
          <a:bodyPr wrap="square" rtlCol="0">
            <a:spAutoFit/>
          </a:bodyPr>
          <a:lstStyle/>
          <a:p>
            <a:r>
              <a:rPr lang="en-US" sz="2400" b="1" dirty="0" smtClean="0">
                <a:latin typeface="+mj-lt"/>
              </a:rPr>
              <a:t>HEZEKIAH REVIVIAL</a:t>
            </a:r>
          </a:p>
          <a:p>
            <a:r>
              <a:rPr lang="en-US" sz="2400" dirty="0" smtClean="0">
                <a:latin typeface="+mj-lt"/>
              </a:rPr>
              <a:t>“Then Hezekiah the king rose early, and gathered the rulers of the city, and went up to the house of the LORD.  And they brought [7] bullocks… [7] rams… [7] he goats, for a sin-offering for the kingdom, and for the sanctuary, and for Judah.  And he commanded the priests the sons of Aaron to offer them on the altar of the LORD… So they killed the bullocks, and the priests received the blood, and sprinkled it on the altar… to make an atonement for all Israel… And all the congregation worshipped, and singers sang, and the trumpeters sounded: and all this continued until the burnt-offerings was finished… the king and all that were present with him bowed themselves, and worshipped” (29:20-29).</a:t>
            </a:r>
          </a:p>
          <a:p>
            <a:r>
              <a:rPr lang="en-US" sz="2400" dirty="0" smtClean="0">
                <a:latin typeface="+mj-lt"/>
              </a:rPr>
              <a:t>This was the worship system God intended for Israel from the time of Moses and the wilderness tabernacle. </a:t>
            </a:r>
          </a:p>
          <a:p>
            <a:endParaRPr lang="en-US" sz="800" dirty="0">
              <a:latin typeface="+mj-lt"/>
            </a:endParaRPr>
          </a:p>
          <a:p>
            <a:r>
              <a:rPr lang="en-US" sz="2400" dirty="0" smtClean="0">
                <a:latin typeface="+mj-lt"/>
              </a:rPr>
              <a:t>But, would it be too little, too late?   </a:t>
            </a:r>
            <a:endParaRPr lang="en-US" sz="2400" dirty="0">
              <a:latin typeface="+mj-lt"/>
            </a:endParaRPr>
          </a:p>
        </p:txBody>
      </p:sp>
      <p:pic>
        <p:nvPicPr>
          <p:cNvPr id="5" name="Picture 4" descr="&lt;strong&gt;Solomon's Temple&lt;/strong&gt; | Next, we sat in on a dramatic ..."/>
          <p:cNvPicPr>
            <a:picLocks noChangeAspect="1"/>
          </p:cNvPicPr>
          <p:nvPr/>
        </p:nvPicPr>
        <p:blipFill rotWithShape="1">
          <a:blip r:embed="rId2">
            <a:extLst>
              <a:ext uri="{28A0092B-C50C-407E-A947-70E740481C1C}">
                <a14:useLocalDpi xmlns:a14="http://schemas.microsoft.com/office/drawing/2010/main" val="0"/>
              </a:ext>
            </a:extLst>
          </a:blip>
          <a:srcRect r="7604" b="10278"/>
          <a:stretch/>
        </p:blipFill>
        <p:spPr>
          <a:xfrm>
            <a:off x="7315201" y="-1"/>
            <a:ext cx="4876800" cy="6664108"/>
          </a:xfrm>
          <a:prstGeom prst="rect">
            <a:avLst/>
          </a:prstGeom>
        </p:spPr>
      </p:pic>
    </p:spTree>
    <p:extLst>
      <p:ext uri="{BB962C8B-B14F-4D97-AF65-F5344CB8AC3E}">
        <p14:creationId xmlns:p14="http://schemas.microsoft.com/office/powerpoint/2010/main" val="107148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6675"/>
            <a:ext cx="6886575" cy="6370975"/>
          </a:xfrm>
          <a:prstGeom prst="rect">
            <a:avLst/>
          </a:prstGeom>
          <a:noFill/>
        </p:spPr>
        <p:txBody>
          <a:bodyPr wrap="square" rtlCol="0">
            <a:spAutoFit/>
          </a:bodyPr>
          <a:lstStyle/>
          <a:p>
            <a:r>
              <a:rPr lang="en-US" sz="2400" b="1" dirty="0" smtClean="0">
                <a:latin typeface="+mj-lt"/>
              </a:rPr>
              <a:t>ASSYRIA INVADES JUDAH</a:t>
            </a:r>
          </a:p>
          <a:p>
            <a:r>
              <a:rPr lang="en-US" sz="2400" dirty="0" smtClean="0">
                <a:latin typeface="+mj-lt"/>
              </a:rPr>
              <a:t>“Now in the [14th] year of </a:t>
            </a:r>
            <a:r>
              <a:rPr lang="en-US" sz="2400" dirty="0">
                <a:latin typeface="+mj-lt"/>
              </a:rPr>
              <a:t>k</a:t>
            </a:r>
            <a:r>
              <a:rPr lang="en-US" sz="2400" dirty="0" smtClean="0">
                <a:latin typeface="+mj-lt"/>
              </a:rPr>
              <a:t>ing Hezekiah did Sennacherib king of Assyria come up against all the fenced cities of Judah, and took them” (18:13).</a:t>
            </a:r>
          </a:p>
          <a:p>
            <a:r>
              <a:rPr lang="en-US" sz="2400" dirty="0" smtClean="0">
                <a:latin typeface="+mj-lt"/>
              </a:rPr>
              <a:t>Previous kings [Tiglath-pileser; Shalmaneser; Sargon] of Assyria [now a world empire], had conquered the middle east, including the northern kingdom [Israel] and deported Jews back to Assyria.  Now Sennacherib invaded Judah and captured its cities and had Jerusalem in his sights.  He told the Jewish people not to listen to Hezekiah, but to surrender, “I will come and take you away to a land like your own land, a land of corn and wine… olives and honey, that ye may live and not die: and hearken not unto Hezekiah, when he persuadeth you, </a:t>
            </a:r>
            <a:r>
              <a:rPr lang="en-US" sz="2400" b="1" u="sng" dirty="0" smtClean="0">
                <a:latin typeface="+mj-lt"/>
              </a:rPr>
              <a:t>saying the LORD will deliver us</a:t>
            </a:r>
            <a:r>
              <a:rPr lang="en-US" sz="2400" dirty="0" smtClean="0">
                <a:latin typeface="+mj-lt"/>
              </a:rPr>
              <a:t>” (18:32).</a:t>
            </a:r>
          </a:p>
          <a:p>
            <a:r>
              <a:rPr lang="en-US" sz="2400" dirty="0" smtClean="0">
                <a:latin typeface="+mj-lt"/>
              </a:rPr>
              <a:t>Who will Judah listen to?  Sennacherib or Hezekiah?   </a:t>
            </a:r>
            <a:endParaRPr lang="en-US" sz="2400" dirty="0">
              <a:latin typeface="+mj-lt"/>
            </a:endParaRPr>
          </a:p>
        </p:txBody>
      </p:sp>
      <p:pic>
        <p:nvPicPr>
          <p:cNvPr id="3" name="Picture 2" descr="Assyrian captivity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5" y="1"/>
            <a:ext cx="5305424" cy="6304300"/>
          </a:xfrm>
          <a:prstGeom prst="rect">
            <a:avLst/>
          </a:prstGeom>
        </p:spPr>
      </p:pic>
    </p:spTree>
    <p:extLst>
      <p:ext uri="{BB962C8B-B14F-4D97-AF65-F5344CB8AC3E}">
        <p14:creationId xmlns:p14="http://schemas.microsoft.com/office/powerpoint/2010/main" val="18938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3473</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75</cp:revision>
  <dcterms:created xsi:type="dcterms:W3CDTF">2018-06-30T19:00:18Z</dcterms:created>
  <dcterms:modified xsi:type="dcterms:W3CDTF">2019-06-28T13:31:50Z</dcterms:modified>
</cp:coreProperties>
</file>