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8T19:00:41.363"/>
    </inkml:context>
    <inkml:brush xml:id="br0">
      <inkml:brushProperty name="width" value="0.05292" units="cm"/>
      <inkml:brushProperty name="height" value="0.05292" units="cm"/>
      <inkml:brushProperty name="color" value="#0070C0"/>
    </inkml:brush>
  </inkml:definitions>
  <inkml:trace contextRef="#ctx0" brushRef="#br0">27771 11917 0,'0'-21'391,"-22"21"-376,1-21 17,-21-1-17,21 1 1,-22 0 0,22 21 15,21-21-16,-21 0 1,21 0 0,-21 21-1,21-22 1,-42 22 0,20 0 15,22-21-16,-21 0 17,0 21 15,0-21 31,0 21-63,0 0 1,21-21 0,-22 21-16,1 0 15,21-21 16,-21 21-15,21-22-16,-21 22 31,-21 0-15,20-21 0,-20 21-1,21-21 1,0 21-16,0 0 15,-1 0 1,1 0 0,0 0-1,0 0 1,0-21 0,-22 21-1,22 0-15,-21 0 31,21-21-31,0 21 0,-1 0 16,1 0 0,0 0-1,0 0 1,0 0 0,0-21-1,-1 21 1,1 0-1,0 0-15,21-22 16,-21 22-16,0 0 16,0 0 31,-1 0-32,1 0 16,0 0-15,0 0 0,0 0 15,0 0-15,-1 22-1,1-22 1,0 0-1,0 0 32,21 21-31,-21-21 15,0 21-31,21 0 16,0 0-1,0 0 1,-22-21 0,22 22 15,0-1-15,0 0-1,0 0 1,0 0-1,0 0 1,-21 1 0,21-1-1,0 21 1,0-21 0,0 22-1,0-22 1,0 0-1,0 0-15,0 21 32,-21-20-32,21 20 15,0-21 1,0 0 0,0 22-1,0-22 1,0 21-1,0-21 1,0 0 0,0 22-1,0-22 17,0 0-17,0 0 1,0 0 15,0 1-31,0-1 16,0 0-16,0 0 15,0 0 1,21-21 0,0 0-1,-21 21 1,22 1-1,-1-22-15,42 42 16,-20-42 0,-1 21-16,21 0 15,22 0 1,-64-21 15,0 22-15,1-22-1,-1 0 1,0 0 0,0 0-1,0 0 1,0 0 0,22 0-1,-43 21 1,21-21-1,0 0 1,0 0 0,0 0-1,22 0 1,20 0 0,1 0-1,-43 0-15,0 0 16,21 0-16,1 0 15,-22 0 1,21 0 0,1 0 15,-1 0-15,-21 0-1,0 0 1,0 0-1,1 0-15,20-21 16,0-1 0,-21 22-1,1 0 1,-1 0 0,0-21-1,0 21 1,0-21-1,0 0 1,1 21 0,-1 0-1,0-21 1,-21 0 46,0-22-46,0 22 0,21 21-1,-21-21 1,0 0 0,0 0 15,0-1-16,0-20 1,0 21 0,0 0-1,0 0 1,0-1 0,0 1-1,0 0 1,0 0 15,0 0-15,0 0-1,0-1 1,0 1 15,0 0-15,0 0-1,-21 0 17,21 0-17,0-1 1,0 1 0,0 0 30,0 0 33,-21 21-48,21-21 0,-21 21 78,-1 0-93,22-21 0,-21 21-1,0-22 17,0 22-17,0 0 79,0-21 0,21 0-79,-22 21 267,1 0-220,0 0-31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8T19:36:55.840"/>
    </inkml:context>
    <inkml:brush xml:id="br0">
      <inkml:brushProperty name="width" value="0.05292" units="cm"/>
      <inkml:brushProperty name="height" value="0.05292" units="cm"/>
      <inkml:brushProperty name="color" value="#FF0000"/>
    </inkml:brush>
  </inkml:definitions>
  <inkml:trace contextRef="#ctx0" brushRef="#br0">26839 10689 0,'-21'0'282,"-21"0"-282,-1 0 15,22 0-15,0-21 31,0 21-15,21-21 0,-21 21-1,0 0 1,-1 0 0,1 0-1,-21-21 1,21 21-1,0 0 1,-22 0 0,22 0-1,0 0 1,-43 0 0,22 0-1,21 0 1,0 21-1,0-21 1,-1 21 0,-20 0-1,0 0 1,42 1-16,-21-1 16,-1 0-16,1-21 0,21 21 15,0 21 1,-21 1 15,21-1-15,0 0-1,-21 1 1,21-22 0,0 0 15,0 0-16,0 0 32,0 1-31,0-1-16,0 0 16,0 0-1,0 0-15,0 0 16,21 1-1,43 20 1,-43-21 0,21-21-1,-21 42 1,0-42 0,1 22-1,-1-1 1,21 21-1,22-21 1,-22-21 0,-21 21-1,0-21 32,0 22-47,1-22 31,-1 0-15,0 0-16,42 0 16,-41 0-16,-1 0 31,0 0-15,0 0-1,43 0 1,-1 0 15,-42-22-15,0 22-1,1 0 1,-1-21 0,0 21-1,0 0 1,0-21-1,0 0 1,22 0 0,-22 21 77,0-21-77,0-1-16,0 22 16,-21-21-1,0 0 17,0 0-17,0 0 1,0 0-1,0-1 1,22 1 0,-22 0-1,0 0 1,0 0 0,0 0-1,0-1 1,0 1 15,0 0-15,0 0-1,0 0 1,0 0 0,0-43-1,0 43 1,0 0-1,0 0 48,0-1-47,-22 1-1,1 21 1,0-21-1,21 0 1,-21 21 0,21-21-16,0 0 15,0-1 17,-21 22-17,0-21 32,-1 21-31,22-21-1,-21 21 1,0 0 0,21-21-1,-21 21 79,0 0-32,-22 0 142,22 0-126,0 0 297</inkml:trace>
  <inkml:trace contextRef="#ctx0" brushRef="#br0" timeOffset="5111.5018">27114 16743 0,'-21'21'250,"0"-21"-235,-42 0 17,-43 0-17,63 0 1,1 0 0,21 0-1,0 0 1,0 0-1,-1 0 1,-20 0 0,0 0-1,-1 0 1,1 0 0,21 0 62,0 0-78,0 0 15,-1 0 1,1 0 0,0 21-1,0 0 1,-21 1-1,20 20 1,1-21 0,21 0-1,-21 22 1,0-22 0,21 0-1,0 0-15,0 0 16,0 0-16,0 1 15,-21-1 17,21 0-17,0 21 1,0-21 0,0 22-1,0-22 1,0 0-1,0 0 1,0 22 0,0-22-1,0 21 1,42 0 0,-21-20-16,0-22 15,1 42-15,-1-42 16,-21 21-1,21-21 1,-21 21 0,21 0 15,-21 1-31,21-22 16,22 21-1,20-21 1,1 0-1,-22 0 1,-21 21 0,0 0 15,0-21-15,1 0-16,-1 0 15,21 0-15,22 0 16,-22 0-16,64 0 15,-64-21 1,0 21 0,-20-21 62,20 21-78,-21-21 15,0-1 1,22 1 0,-22 0 62,-21 0-63,21 21-15,0-42 32,0 42-17,-21-22 1,0 1 0,0 0-1,21-21 1,-21-1-1,0 1 1,0 21 0,0 0-1,22 0 1,-22-1 0,-22 1-1,1 21 1,0-42-1,0 21 1,21-22 0,-21 1-1,-22 21 1,43 0 0,0 0-1,-21 21 1,0 0 31,21-22-47,-21 22 15,0 0 1,21-21 0,-21 0-1,21 0 1,0 0-1,-22 21 1,22-43 0,-21 43-1,0 0 1,21-21 0,-21 0 15,0 0 16</inkml:trace>
  <inkml:trace contextRef="#ctx0" brushRef="#br0" timeOffset="26114.4706">28406 15388 0,'0'21'328,"-22"-21"-312,1 0-1,0 0 1,0 0-16,-43 0 16,22 0-16,-43 0 15,43 0 1,0 0-16,-43 0 16,64 0-1,0 0 1,0 0-1,-1 0 17,1 0-1,0 0-15,0 0-1,0 0 1,-22 0 15,43 22-15,-21-1-16,21 0 31,-21-21-15,21 21-16,0 21 15,0-20 1,0 20-1,0-21-15,0 0 16,0 0 0,0 1 15,0-1-15,0 0-1,0 0 1,0 21-1,-21 1 1,21-1 0,0-21-1,0 0-15,0 1 16,-21-1 0,21 0 30,0 0-46,0 0 16,0 0 0,0 22-1,0-1 1,21-21 0,0 0 46,0 1-46,-21-1-16,21-21 15,-21 21 1,22-21 0,20 0-1,-21 0 16,85 0-15,-85 0 0,0 0-1,0 0 1,22 0 0,-1 0-1,0 0 1,-20 0-1,20-21 1,-21 21 93,21-21-93,-20 21 0,-1 0-1,0 0 1,42-43 0,22 43-1,-43-21 1,-20 0-1,-1 0 1,0 21 0,0-21-1,0 21-15,0-43 16,1 43-16,-1-21 16,0 21-1,0-21 1,-21 0-1,0 0 1,0-1 0,0 1 15,21 21-31,-21-21 16,0-21 15,0-1-16,0 22 1,0 0 15,0 0-15,-21 0 0,0 0-1,21-22 1,-21 22-1,21-21 1,-21 21 0,21-1-1,-22 1 1,1 21 46,21-21-46,-21 21 0,0-21-1,0 0 17,0 21-17,21-21 1,-22 21 15,22-22-15,-21 22-16,21-21 109,-21 21-93,0 0-1</inkml:trace>
  <inkml:trace contextRef="#ctx0" brushRef="#br0" timeOffset="49905.4728">28956 13526 0,'-21'0'281,"0"0"-281,-1 0 16,-20 0 0,-21 0-1,-43 0 1,63-22-1,22 22-15,-21-21 16,21 21-16,0 0 16,21-21-1,-22 21 1,1 0 0,0 0 15,0 0-31,0 0 15,0 0-15,-1 0 32,-20 0-17,21 0 1,0 0 0,-22 0 109,1 0-110,42 21-15,-21-21 94,0 0-94,0 0 16,-22 21-1,22-21 63,21 22-78,-21-22 32,0 21-17,0-21 16,21 21 1,0 0-17,0 0 32,-22 0-31,22 1 15,0-1 0,0 0-15,0 0 0,0 0-1,0 0 1,0 1 15,0-1-31,0 0 47,0 0-16,0 0-15,0 0-1,0 1-15,0-1 16,0 0-16,-21 0 16,21 21-1,0 1 1,-21-22 0,21 0-1,21 0 1,-21 22-1,21-43 1,-21 21-16,22-21 31,-22 21-31,42 0 0,21-21 32,22 42-32,-64-42 15,0 22 16,1-22 1,-1 0-17,21 0 1,-21 0 0,22 0-1,-22 0 16,0 0-31,21 0 32,1 0-32,-1 0 15,0 0-15,-42-22 16,21 22 0,-21-21-1,43 21 1,-22-21-1,0 21 17,-21-21-32,21 0 15,-21 0 17,21 21-17,-21-22 1,0-20-1,0 21 1,0-21 0,0 20-1,0 1 1,22-21 0,-22-22-1,0 22 1,0 21-1,0 0 1,0 0 0,0-1-1,0 1 1,0 0 0,0 0-1,0 0 1,0-22 15,0 22-15,0 0-1,0 0 1,0 0 15,0 0-15,0-1-16,0 1 15,0 0 1,0 42 953</inkml:trace>
  <inkml:trace contextRef="#ctx0" brushRef="#br0" timeOffset="96402.2836">26585 11494 0,'0'21'5734,"0"0"-5703,0 0-15,0 0 31,-21 0 31,21 1-47,0-1 94,0 0-109,0 0 15,0 0 16,0 0-32,0 1 1,0-1 0,0 21-1,0-21-15,0 0 16,0 1 0,0-1-1,0 0 1,0 0-1,0 0 1,0 0 15,0 1 32,0-1-48,0 0 17,0 0 15,0 21-32,0-20 1,0-1 15,0 0-15,0 0-1,21-21-15,-21 21 16,0 0 453,0 1-454,0-1 1,0 0 0,0 42-1,0-20 1,0-1-1,0 0 17,0-20-32,0-1 15,0 0 1,0 0 0,0 0-1,0 0 16,0 1 1,0-1-17,0 0 1,0 0 0,0 0 15,0 0-16,0 1 1,0-1 0,-21-21-1,21 21-15,0 0 47,0 0-47,0 0 31,0 1 1,0-1-17,0 0-15,0 0 16,0 0 31,0 0 15,0 1-46,0-1 0,0 0 15,0 0 313,0 0-329,0 0 1,-21 22-1,21 20 1,0-20 0,0-22-1,0 0 1,0 0 31,0 0 156,0 0-187,0 1-1,0-1 1,0 21-1,0-21 1,0 0 15,0 1-31,0-1 16,-21 0 0,21 0 15,0 0-16,0 0 64,0 1-64,0-1 1,0 0-1,0 0 17,0 0-1,-21 0-15,21 1-1,0-1 1,0 0-1,0 21 376,0-21-375,0 1-1,0-1 1,0 42 0,0-42-1,-22 22 1,22-22-1,0 0 1,0 0 15,0 0-15,0 1 15,0-1 16,-21-21 78,21 21-94,-21-21-15,0 0 0,0 21 15,21 0 0,-21-21-15,21 21-1,-22-21 1,22 22 0,-21-22-1,21 21 16,-21 0-15,21 0 15,-21-21-15,21 21 15,-21-21 219,21 21 31,0 1-281,-21-22 16,-1 21 0,1 21-1,0-42 1,0 21-16,0 0 16,0-21-1,-1 43 1,22-22-1,-21 21 1,21-21 93,0 1-93,0-1 0,0 0 15,0 0 0,-21-21-15,21 21-1,0 22 1,0-1 0,0 0-1,0-21 1,0 1 46,0-1-30,0 0-1,0 0 63,0 0-79,0 0-15,0 1 16,0-1 93,0 0-77,0 0-17,0 0 16,0 0 1,0 1-17,0-1 1,0 0 0,0 0-1,0 0 1,-21-21 31,21 21-32,0 1 17,0-1 358,0 0-374,0 0-16,0 21 15,0 1 1,-21-22 0,21 21-1,0-21 1,0 1 0,0-1 30,0 0-30,0 0 15,0 0 16,0 0-31,0 1-1,0-1 1,0 0 15,0 0 1,0 0-17,0 0-15,21 1 16,-21-1-1,0 0 32,21-21 0,-21 21 16,0 0-63,0 0 672,0 1-641,0-1-16,0 0 1,0 0 0,0 0-1,0 0 1,0 1-16,0-1 16,0 0-1,0 0 16,0 0 1,0 0-17,0 1 1,0-1 0,21-21-1,-21 21-15,21 0 31,-21 0 63,0 0-47,0 1-31,0-1 15,0 0 47,0 0-62,0 0 15,0 0 78,22-21-93,-22 22 0,21-22 30,-21 21 95,21 0-110,-21 0 16,21 0-16,-21 0 1,0 1 140,0-1-157,0 0 48,0 0-32,21 0-15,-21 0 15,0 1 63,21-1-16,-21 0 172,0 0-235,0 0 17,0 0 296,0 1-156,0-1 937,0 0-1093,0 0-1,22 0 1,-1-21-1,-21 21 79,0 1 156,21-22-140,0 0 280,-21 21-359,21-21-31,-21 21 47</inkml:trace>
  <inkml:trace contextRef="#ctx0" brushRef="#br0" timeOffset="100953.3144">27368 17399 0,'0'-21'937,"0"0"-921,22 21-1,-22-21 32,21 21-31,0 0-1,-21-22 17,21 22 15,-21-21-32,21 0 1,0 21-1,1-21 1,-1 21 0,-21-21-1,21 21 1,-21-21 0,42-1 15,-21 22-16,22-21 1,-22 0 0,0 0-1,0 21 32,-21-21-31,21 0 15,1-22-15,-1 43 15,-21-21-31,0 0 47,0 0-16,0 0-15,0-1-1,21 1 1,-21-21 0,0 21-1,0 0 1,0-1 62,0 1-47,0 0-15,0 0-1,21 0-15,0 0 32,-21-1 93,0 1-110,0 0 1,21 21 15,-21-21-15,0 0-1,22 0 1,-22-1 0,0 1 31,0 0-16,0 0 0,0 0-15,0 0 15,0-1 31,21 22-15,-21-21-31,21 0 0,-21 0-1,0 0 1,21 21 78,-21-21-79,21 21 1,-21-22-1,43 22 1,-43-21 0,0 0 31</inkml:trace>
  <inkml:trace contextRef="#ctx0" brushRef="#br0" timeOffset="105339.052">28300 15409 0,'0'-21'235,"0"0"-220,0 0 1,0 0-1,0-22 1,0 22 0,0 0-1,21 0 1,-21 0 0,0 0-1,0-1 16,0 1 1,0 0-32,0 0 15,0 0 1,0 0 0,0-1 30,0 1 17,0 0-32,0 0-15,0 0-1,0 0 1,21-22 15,-21 22-15,0 0 46,0 0-46,0-22 0,0 1-1,0 21 1,0 0 0,0 0 62,0-1-78,0 1 15,0 0 17,0 0-17,0 0-15,0 0 31,0-1 16,0 1-31,21 0-16,-21 0 16,0 0-1,0 0 1,0-1-1,0 1 79,0 0-63,21 21 1,-21-21 343,0 0-360</inkml:trace>
  <inkml:trace contextRef="#ctx0" brushRef="#br0" timeOffset="118614.4239">28236 13462 0,'0'-21'2859,"0"0"-2812,0 0-31,-21 21 15,21-22-31,0 1 47,0 0 0,0 0-32,0 0 32,0 0-16,0-1 1,0 1-17,0 0 16,0 0 1,0 0 15,0 0-16,0-1-31,0 1 31,-21 21-15,21-21-16,0 0 15,0 0 1,0 0 0,0-1 15,0 1 0,0 0-31,0 0 16,0 0 31,0 0 484,0-1-516,0 1 1,0 0 15,0-21-15,0 21 0,0-1-1,0 1 1,0 0-1,0 0 1,0 0 15,0 0-15,0-1 0,0-20 15,0 21-16,0 0 64,0 0-33,0-1 345,0 1-375,0 0 31,0 0-32,0 0-15,0 0 31,0-1-15,0 1 78,0 0-94,0 0 15,0 0-15,-21 21 16,21-21 0,0-1-1,0 1 17,0 0-1,0 0-16,0 0-15,0 0 16,0-1 0,0 1-1,0 0 1,0 0 0,0-21 15,0-1-16,0 22 1,-21 21 297,-1 0-298,1 0 16,0 0 1,0 0-1,0 0-31,0 0 31,-1 0 0,1 0-15,0 0 109,0 0-109,0 0 15,0 0 141,-1 0-157,1 0-15,0 0 110,0 0-95,0 0 1,0 0 0,-1 0 15,1 0 16,0 0-16,0-21 0,0 21-31,0 0 16,-1 0 0,1-21-1,0 21 32,0 0-16,0 0-15,0 0 0,-22-21-1,22 21 1,0 0-16,0-22 15,0 22-15,21-21 16,-22 21 0,1 0-1,21-21 17,-21 0-1,21 0 0,-21 21-31,21-21 16,-21 21 15,0-22 0,-1 1 16,22 0 0,-21 0-47,0 0 31,0 21 79,21-21-95,0-1 16,-21 1 94,21 0-93,0 0-17,-21 21 79,21-21-63,0 0-15,-22-1-16,1 22 187,21-21-108,-21 21-17,21-21-62,-21 0 31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19T20:32:36.982"/>
    </inkml:context>
    <inkml:brush xml:id="br0">
      <inkml:brushProperty name="width" value="0.05292" units="cm"/>
      <inkml:brushProperty name="height" value="0.05292" units="cm"/>
      <inkml:brushProperty name="color" value="#FF0000"/>
    </inkml:brush>
  </inkml:definitions>
  <inkml:trace contextRef="#ctx0" brushRef="#br0">13039 2604 0,'-22'0'1015,"-20"0"-999,21 0-1,-43 0-15,43 0 16,-21 0-16,-43 0 16,64 0-1,-21 0-15,-1 0 16,-62 21 15,41 0-15,-21 0-1,22-21-15,21 21 16,-64 0-16,85-21 16,-85 0-1,0 22 1,21-1 0,-21-21-1,43 21 1,42-21-1,0 21-15,-1-21 16,-20 0-16,0 21 16,-43-21-16,-84 21 15,42 1 1,21-1 0,-42-21-1,63 21 1,22-21 15,41 0-31,1 0 16,0 0-16,0 0 15,-43 0 1,-41 21 0,41-21-1,1 0 1,41 0-1,22 21 298,-21 0-313,0 1 31,0-22 0,0 21-15,-64 0 0,-21 0-1,0 0 1,43 0 0,21-21-1,-22 22 1,1-22-1,-22 21 1,64-21-16,0 0 16,-1 21-1,1-21-15,0 21 16,-85-21 0,-21 21-1,0-21 16,64 21-15,20 1-16,-20-1 16,21-21-16,-22 21 15,-63 21 1,0-21 0,21 1-1,0-1 1,64-21-1,-43 21 1,64 0-16,0-21 16,-85 21-16,85 0 15,0-21 1,0 22 359,0-22-359,-1 42-16,-20-42 15,0 21 1,-22 0-1,22-21 1,21 0-16,-22 21 16,43 1-1,-21-22-15,-21 42 16,21 0 0,21-21-1,0 1 1,-21-1 15,-1 0-15,1 21-1,21 1 1,-21-43 0,0 21-1,21 0 1,-21 0-1,0 0 1,-22 0-16,-41 22 16,41-43-1,22 0-15,-42 21 16,-1 0 0,22-21-1,21 0 1,21 21 15,-22 0-15,22 1-1,0-1 1,0 0 0,-21 0-1,21 21 251,-21-20-266,21 20 15,0-21 1,0 43-16,0 84 16,-21-64-16,21-20 15,-21 63 1,21-21 0,-21-22-1,-1 1 16,22-64-31,0 22 16,0-22-16,0 0 16,0 0-1,0 21 1,0-20 0,0 20-1,0-21 1,0 0-1,0 0 1,0 22 0,22-1-1,-22 0 1,21 1 0,0-1-1,0-42 1,-21 64 312,0-43-312,0 21-16,0 43 31,-21-1-16,21-20 1,-21-1-16,21-20 16,0-22-16,0 0 0,0 21 15,0-20 1,0 20 0,0-21-1,0 0 1,0 0-16,0 1 15,0-1-15,0 21 16,0-21-16,0 22 16,42 20-1,-21-21 1,0-20 0,1 20-1,-22-21 1,0 21-1,0-20 1,0 20-16,0-21 16,0 0-16,0 43 31,0-43-15,21 0-1,-21 0 1,0 22 234,0-1-235,0 21-15,0 1 16,0 63 0,0 0-1,0-21 17,0 0-17,42-22 1,-21-20-1,22-22 1,-43-21-16,42 64 16,-21-43-1,0 1-15,22 62 16,-1-62 0,-21-1-1,0-21 1,-21 0-1,0 22 17,0-22-17,0 21 1,21 1 0,22-22-1,-22 21 1,0-21-1,0 22 1,22 20 0,-1 22-1,0-22 1,-21-20 0,1-43-1,-1 21 1,-21 0 281,0 21-297,0 1 15,0 20-15,42 85 32,43-21-17,-22-63 1,-20-1-1,-1-20 1,-21-22 0,0 0-1,64 42 1,-22 1 0,43-1-1,-85-20 1,1-43 15,-22 21 0,21-21-15,-21 21 0,42 21-1,-21 1 1,22-1-1,-1-21 1,-21 0 0,-21 1-1,42 41 1,1-42 0,-22 0-1,21 1 16,-21-22-15,1 21 250,-1 21-266,42 0 15,128 43 1,-85-43 0,-1 43-1,-20-21 1,-21-22-1,-22 0 1,21 64 0,1-42-1,-22-43 1,43 42 0,-43-42-1,-21 22 16,-21-22-15,0 0 0,0 0-16,0 22 15,0-22-15,0 0 16,0 0 0,0 0-1,0 0 235,0 1-234,0 20-1,0-21 1,64 127 0,-1-42-1,22-21 1,-21-43 0,-43 0-1,0 1 1,0-22 15,0-21-31,-21 42 16,21-21-16,-21 1 0,22-22 15,-1 21 1,0 0 0,-21 0 15,21-21-16,-21 21 1,21 43 0,0-43-1,1 0 1,-22 0 0,21 0-1,0 1 1,0 20-1,-21 0-15,21-42 32,-21 21-32,0 1 0,0-1 31,0 0-15,0 0-1,0 21 1,0 22-1,0-22 1,0-21 15,0 1 1,0 20 218,0 0-235,0 1 1,0 105-1,0 85 1,-42-22 0,42-105-16,-21 0 31,21-43-31,0-20 16,0-22-1,0 0 1,0 0-1,0 0 1,0 1 0,-21 20-1,21 0 1,21 1 0,-21-1-1,0-21 1,0 0-1,0 0 1,0 1 15,0 20-15,0-21 0,0 0-1,21-21 1,-21 21 234,0 1-235,0 41 1,0 128 0,-21-86-1,21-20 1,0 0 0,0 42-1,-21-64 1,21 1-1,0-43 17,0 0-17,0 0 1,0 22 0,0-1-1,0-21 1,0 0-1,-22 22 1,22-22-16,0 21 16,0-21-1,0 22 1,0-22 0,0 21-1,0 0 1,-21 22-1,21-43 1,0 0 0,-21-21-1,21 43 17,0-22-17,0 21 1,0-21-1,0 0 314,-21 22-314,21-22 1,0 42-16,0 1 31,-21 105-31,0-21 31,21 128-15,-22-171 0,22-41-1,0 21 1,0-43-1,-21 21 1,21 22 0,0-43-16,0 43 15,0-43-15,0-20 16,0-1 0,0 0-1,0 21 1,0 1 15,21 20-15,1-21-1,-22-20-15,0-1 16,0 0 0,21-21 15,-21 42 250,0-21-281,0 22 0,0-1 16,0 127-1,84-63 1,-62-63 0,-22 20-1,0-21 1,0 1 15,0 20-15,0-42-16,0 22 15,21-22-15,-21 0 0,21 21 16,0 1 0,-21-1-1,21-21 1,-21 0-1,21 1 1,1-1 0,-22 21-16,42 0 15,-42-20-15,21-22 16,-21 21 15,21-21-15,-21 21 249,43 0-186,-43 0-79,42 22 15,0-1 1,43 0-1,-64-21 1,0 1 0,0-22-1,1 21 1,-1 0 0,21-21-1,22 21 1,-22-21 15,-21 0-31,0 0 94,22 0-94,-22 0 15,42 0 1,-42 0 0,1 0-16,-1 0 15,0 0-15,0 0 16,0-21 15,0 21-15,43-21-1,-1-22 1,-41 43 15,-1-21-15,0 21 0,0-21 30,0 21-30,0-42-16,22 21 16,-22 21-16,0-22 15,0 22 1,0-21 0,1 21-1,-22-21 16,21 0-15,0 0 0,0 0-16,0-1 15,0 1 1,-21 0 0,22 0-1,-1 0 1,0 0-1,-21-1 1,42 1 0,-21 0-16,-21-21 15,0 21 1,22-22 0,-1-41-1,-21 20 1,21 43-1,0 0 1,0-22 15,0 22-15,-21 0 15,0-21-15,0 21 312,0-43-312,0 43-16,0 0 15,22-43 1,20 22-1,0 0 1,22-43 15,-22 43-31,-21 42 16,22-43-16,-22 22 16,0 21-1,0-21 1,0 0-1,64-22 1,-43 1-16,1 21 16,-22 21-16,0-21 15,0 0 1,-21-1 0,0-20-1,21 0 1,22-22-1,41 1 1,-20 20 0,-43 22-1,0-63 1,-21 62 0,0 1-1,0 0 1,0 0-1,-21-21 17,21 20 233,0-41-249,0-1-16,0-41 16,0-22-1,42-22 1,1 22-1,-43 43 17,42-1-17,-42 64-15,63-43 16,-41 43-16,20 21 16,0-42-1,-21 21 1,-21 0-1,22 21 1,-22-22 0,0 1-16,0-21 250,0 0-235,21-22-15,-21 22 16,0-64 0,0 42-1,0 1 1,0 21-1,21-22 1,-21 22 15,0-1-15,0 22-16,0-21 16,0 0-16,21 42 15,-21-22 1,0 1-1,0 0 1,21 0-16,-21 0 16,0 0-16,0-1 0,0 1 15,0-21 1,21-22 0,-21 22-1,0-21 1,22-22-1,-22 21 17,0 1-17,21-1 1,-21 43 0,0 0 249,0-21-249,0-22-16,0 1 15,21-22 1,0 43-16,-21-22 16,0 22-16,0 0 0,0-1 15,0-20 1,0-1-16,21-42 16,-21 64-16,0 21 15,0-85 1,21 64-1,-21-1 251,22 22-266,-22-21 16,0-22-1,0-41 1,0 20 15,0-42-15,-64-21-1,43 21 1,21 84 0,-42 22 218,42-42-218,-22 42-1,1-22-15,-42-105 16,42 106-16,-1-1 16,-41-41-1,42-1 1,0 0-1,21 22 1,0-1 15,0 22-15,0 21 0,0-21 234,0-22-250,21 43 15,-21-85 1,0 21-1,0-20 1,0 41-16,21 1 16,-21 20-16,21 1 0,-21 0 15,0-1 1,0 1-16,0-43 16,0 64-16,0 0 15,0 0 220,21-43-220,-21 22 1,21-64-1,-21-42 1,43 0 15,-43 63-15,0 22-16,0-22 16,0 43-16,0-1 15,21-20 1,0-43-1,-21 42 1,0 1 234,0-1-250,0 1 16,21 21-1,-21-43-15,0 21 16,0 1-16,0-1 0,21 1 16,-21-43-1,0-21 1,22 64-1,-22 20 1,0 22 0,0-21 202,21 21-202,0-22 15,21-63-15,-42 85-16,21-85 16,-21 64-16,0 0 15,0-43 1,22-21-1,-22-42 1,0 127 234,21-43-250,0 22 16,-21 21-1,21-43 1,0-20 0,-21 41-16,0-41 15,21 63-15,1-22 16,20 22-1,-21 0 1,-21 0 31,0 0 172,0-22-204,0 1-15,0-22 32,21-20-17,-21-1 1,0 22-1,0-43 1,21 0 0,1 64-1,-22 20 235,0 1-234,0-21-16,0 0 16,0-64-1,0 0 1,21 21-1,-21 1 1,0-1 0,0-21-1,21 64 1,-21-1 234,-21 22-234,21 0-16,-43-106 31,43 21-16,0 0 1,0 43 0,0 21-1,0-1 1,0 22 0,0 0 265,0-21-281,0-1 15,0-41 1,0-22 0,0 21-1,0 22-15,0-1 32,0 22-32,0 21 15,0-22 1,0 22-1,0 0 1,0-43 203,0 22-204,0 21-15,0-21 16,0-43 0,0 0-1,0 43 1,0 0-16,0 20 16,0 1-16,0 0 0,0 0 15,0 0 1,0-22 234,-21 22-235,21-21-15,-21 0 16,21 20 0,-42-20 15,-1-21-15,22 41-16,21-20 15,0 21 1,0 0-1,0 0 1,0-22 0,0 1 265,-21 21-265,0 0-1,21-1-15,-21 1 16,21 0 31,-21 21-32,21-21-15,-22 0 16,1 21 0,21-21 15,-21 21-16,21-22 1,-21 22 109,21-21-47,-21 21-62,21-21-16,-21 21 62,21-21-46,0 0 15,-22 0 0,1-1 1,21 1-1,-21 21-15,21-21-1,0 0 1,-21 0-1,0 0 1,21-1 0,-21 22 15,21-21 0,-22 21-15,22-21 31,-21 21-32,21-21-15,0 0 78,-21 0-62,21-1 31,0 1 31,-21 21-47,21-21 47,-21 21-62,21-21 15,0 0 63,0 0-63,-21 21 63,21 21 78,0 0-141,0 0-31,0 0 16,0 0 15,0 1-31,0-1 16,0 0-1,0 0 1,0 0 15,0 0-15,0 1-1,0-1 1,0 0 0,0 0-1,0 0 1,0 0-16,0 1 16,0-1 15,-22 0-16,22 0 17,0 0-17,0 0 1,0 1 0,0-1-1,0 0 48,0 0-63,0 0 31,0-63 266,0 21-282,0 0 17,0-1-1,0 1-15,0 0-16,0 0 31,0 0 0,0 0-15,0-1 15,0 1-15,0 0 15,0 0-16,0 0 1,0 0 0,0-1 31,0 1-47,0 0 15,0 0 1,0 0-1,0-22 1,0 22 0,0 0 171,0 0-93,0 0-63,0 0-15,0-1 203,43 22 156,-22 0-360,0 0 126,0 0-110,0 0 63,1 0 46,-1 22-140,0-22 282,0 0-282,21 0 15,-20 0 17,-22 21-17,21-21 79,0 0-63,0 0-15,0 0 31,22 0-16,-22 21-15,0-21-1,21 21 1,-21-21-1,1 0 64,-1 0-48,0 0 94,0 0-110,0 0 17,0 0-1,1 0 188,-1 0-16,-21 21-188,21-21 1,-21 21 0,21-21 31,-21 22-32,21-22 63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8388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348680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208230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35144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61129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234999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111298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27082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37467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310067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92FF24-1F35-4DFF-8390-01ABA267CEE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A57B7-A0A5-496C-AD5B-429FD7788ED8}" type="slidenum">
              <a:rPr lang="en-US" smtClean="0"/>
              <a:t>‹#›</a:t>
            </a:fld>
            <a:endParaRPr lang="en-US" dirty="0"/>
          </a:p>
        </p:txBody>
      </p:sp>
    </p:spTree>
    <p:extLst>
      <p:ext uri="{BB962C8B-B14F-4D97-AF65-F5344CB8AC3E}">
        <p14:creationId xmlns:p14="http://schemas.microsoft.com/office/powerpoint/2010/main" val="229145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2FF24-1F35-4DFF-8390-01ABA267CEE3}"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57B7-A0A5-496C-AD5B-429FD7788ED8}" type="slidenum">
              <a:rPr lang="en-US" smtClean="0"/>
              <a:t>‹#›</a:t>
            </a:fld>
            <a:endParaRPr lang="en-US" dirty="0"/>
          </a:p>
        </p:txBody>
      </p:sp>
    </p:spTree>
    <p:extLst>
      <p:ext uri="{BB962C8B-B14F-4D97-AF65-F5344CB8AC3E}">
        <p14:creationId xmlns:p14="http://schemas.microsoft.com/office/powerpoint/2010/main" val="3494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0"/>
            <a:ext cx="2657144" cy="1569660"/>
          </a:xfrm>
          <a:prstGeom prst="rect">
            <a:avLst/>
          </a:prstGeom>
          <a:noFill/>
        </p:spPr>
        <p:txBody>
          <a:bodyPr wrap="square" rtlCol="0">
            <a:spAutoFit/>
          </a:bodyPr>
          <a:lstStyle/>
          <a:p>
            <a:r>
              <a:rPr lang="en-US" sz="2400" dirty="0" smtClean="0">
                <a:latin typeface="+mj-lt"/>
              </a:rPr>
              <a:t>LESSON 39</a:t>
            </a:r>
            <a:endParaRPr lang="en-US" sz="2400" dirty="0">
              <a:latin typeface="+mj-lt"/>
            </a:endParaRPr>
          </a:p>
          <a:p>
            <a:r>
              <a:rPr lang="en-US" sz="2400" dirty="0" smtClean="0">
                <a:latin typeface="+mj-lt"/>
              </a:rPr>
              <a:t>WEEK 39 </a:t>
            </a:r>
            <a:r>
              <a:rPr lang="en-US" sz="2400" dirty="0">
                <a:latin typeface="+mj-lt"/>
              </a:rPr>
              <a:t>OF </a:t>
            </a:r>
            <a:r>
              <a:rPr lang="en-US" sz="2400" dirty="0" smtClean="0">
                <a:latin typeface="+mj-lt"/>
              </a:rPr>
              <a:t>52</a:t>
            </a:r>
          </a:p>
          <a:p>
            <a:r>
              <a:rPr lang="en-US" sz="2400" dirty="0" smtClean="0">
                <a:latin typeface="+mj-lt"/>
              </a:rPr>
              <a:t>(Est. 6-10; Ezr. 7-10; Neh. 1-13; Malachi)</a:t>
            </a:r>
            <a:endParaRPr lang="en-US" sz="2400" dirty="0">
              <a:latin typeface="+mj-lt"/>
            </a:endParaRPr>
          </a:p>
        </p:txBody>
      </p:sp>
      <p:sp>
        <p:nvSpPr>
          <p:cNvPr id="4" name="Rectangle 3"/>
          <p:cNvSpPr/>
          <p:nvPr/>
        </p:nvSpPr>
        <p:spPr>
          <a:xfrm>
            <a:off x="2917981" y="707886"/>
            <a:ext cx="8328087" cy="830997"/>
          </a:xfrm>
          <a:prstGeom prst="rect">
            <a:avLst/>
          </a:prstGeom>
        </p:spPr>
        <p:txBody>
          <a:bodyPr wrap="square">
            <a:spAutoFit/>
          </a:bodyPr>
          <a:lstStyle/>
          <a:p>
            <a:r>
              <a:rPr lang="en-US" sz="2400" dirty="0" smtClean="0">
                <a:latin typeface="+mj-lt"/>
              </a:rPr>
              <a:t>Last time we saw the Jews’ delay in building the temple; this time God’s protection of those who remained in Persia.  </a:t>
            </a:r>
          </a:p>
        </p:txBody>
      </p:sp>
      <p:sp>
        <p:nvSpPr>
          <p:cNvPr id="5" name="TextBox 4"/>
          <p:cNvSpPr txBox="1"/>
          <p:nvPr/>
        </p:nvSpPr>
        <p:spPr>
          <a:xfrm>
            <a:off x="0" y="1667532"/>
            <a:ext cx="6600497" cy="4893647"/>
          </a:xfrm>
          <a:prstGeom prst="rect">
            <a:avLst/>
          </a:prstGeom>
          <a:noFill/>
        </p:spPr>
        <p:txBody>
          <a:bodyPr wrap="square" rtlCol="0">
            <a:spAutoFit/>
          </a:bodyPr>
          <a:lstStyle/>
          <a:p>
            <a:r>
              <a:rPr lang="en-US" sz="2400" dirty="0" smtClean="0">
                <a:latin typeface="+mj-lt"/>
              </a:rPr>
              <a:t>“On that night could not the king sleep, and he commanded to bring the book of the chronicles; and they were read before the king…” (Est. 6:1).</a:t>
            </a:r>
          </a:p>
          <a:p>
            <a:r>
              <a:rPr lang="en-US" sz="2400" dirty="0" smtClean="0">
                <a:latin typeface="+mj-lt"/>
              </a:rPr>
              <a:t>The same night as the 1</a:t>
            </a:r>
            <a:r>
              <a:rPr lang="en-US" sz="2400" baseline="30000" dirty="0" smtClean="0">
                <a:latin typeface="+mj-lt"/>
              </a:rPr>
              <a:t>st</a:t>
            </a:r>
            <a:r>
              <a:rPr lang="en-US" sz="2400" dirty="0" smtClean="0">
                <a:latin typeface="+mj-lt"/>
              </a:rPr>
              <a:t> banquet, King Xerxes couldn’t sleep and asked for the court records where he heard that, through an oversight, Mordecai had not been rewarded for having prevented the assassination of the king 5-years earlier (2:2 c.f. 2:22).  The next day Haman came to ask the king’s permission to hang Mordecai, but now the tables had been turned [God’s sovereignty], and it was Mordecai whom the king blessed instead of Haman (6:10).    </a:t>
            </a:r>
            <a:endParaRPr lang="en-US" sz="2400" dirty="0">
              <a:latin typeface="+mj-lt"/>
            </a:endParaRPr>
          </a:p>
        </p:txBody>
      </p:sp>
      <p:pic>
        <p:nvPicPr>
          <p:cNvPr id="8" name="Picture 7" descr="Fuzzy Science - &lt;strong&gt;Insomnia&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138" y="1667532"/>
            <a:ext cx="4626194" cy="4975005"/>
          </a:xfrm>
          <a:prstGeom prst="rect">
            <a:avLst/>
          </a:prstGeom>
        </p:spPr>
      </p:pic>
      <p:pic>
        <p:nvPicPr>
          <p:cNvPr id="9" name="Picture 8" descr="File:Book of &lt;strong&gt;Esther&lt;/strong&gt; Chapter 1-2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772" y="1667532"/>
            <a:ext cx="5730491" cy="5103655"/>
          </a:xfrm>
          <a:prstGeom prst="rect">
            <a:avLst/>
          </a:prstGeom>
        </p:spPr>
      </p:pic>
    </p:spTree>
    <p:extLst>
      <p:ext uri="{BB962C8B-B14F-4D97-AF65-F5344CB8AC3E}">
        <p14:creationId xmlns:p14="http://schemas.microsoft.com/office/powerpoint/2010/main" val="353320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Book of &lt;strong&gt;Nehemiah&lt;/strong&gt; Chapter 2-3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579" y="-1"/>
            <a:ext cx="5507421" cy="6355441"/>
          </a:xfrm>
          <a:prstGeom prst="rect">
            <a:avLst/>
          </a:prstGeom>
        </p:spPr>
      </p:pic>
      <p:pic>
        <p:nvPicPr>
          <p:cNvPr id="6" name="Picture 5" descr="Old Testament Overview - &lt;strong&gt;Nehemiah&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662" y="0"/>
            <a:ext cx="5423338" cy="6537434"/>
          </a:xfrm>
          <a:prstGeom prst="rect">
            <a:avLst/>
          </a:prstGeom>
        </p:spPr>
      </p:pic>
      <p:sp>
        <p:nvSpPr>
          <p:cNvPr id="2" name="TextBox 1"/>
          <p:cNvSpPr txBox="1"/>
          <p:nvPr/>
        </p:nvSpPr>
        <p:spPr>
          <a:xfrm>
            <a:off x="0" y="-73573"/>
            <a:ext cx="6684579" cy="7109639"/>
          </a:xfrm>
          <a:prstGeom prst="rect">
            <a:avLst/>
          </a:prstGeom>
          <a:noFill/>
        </p:spPr>
        <p:txBody>
          <a:bodyPr wrap="square" rtlCol="0">
            <a:spAutoFit/>
          </a:bodyPr>
          <a:lstStyle/>
          <a:p>
            <a:r>
              <a:rPr lang="en-US" sz="2400" b="1" dirty="0" smtClean="0">
                <a:latin typeface="+mj-lt"/>
              </a:rPr>
              <a:t>NEHEMIAH INSPECTS THE WALL</a:t>
            </a:r>
          </a:p>
          <a:p>
            <a:r>
              <a:rPr lang="en-US" sz="2400" dirty="0" smtClean="0">
                <a:latin typeface="+mj-lt"/>
              </a:rPr>
              <a:t>“…neither was there any beast with me, save the beast that I rode upon.  I went out by night by the </a:t>
            </a:r>
            <a:r>
              <a:rPr lang="en-US" sz="2400" b="1" dirty="0" smtClean="0">
                <a:latin typeface="+mj-lt"/>
              </a:rPr>
              <a:t>gate</a:t>
            </a:r>
            <a:r>
              <a:rPr lang="en-US" sz="2400" dirty="0" smtClean="0">
                <a:latin typeface="+mj-lt"/>
              </a:rPr>
              <a:t> </a:t>
            </a:r>
            <a:r>
              <a:rPr lang="en-US" sz="2400" b="1" dirty="0" smtClean="0">
                <a:latin typeface="+mj-lt"/>
              </a:rPr>
              <a:t>of the valley</a:t>
            </a:r>
            <a:r>
              <a:rPr lang="en-US" sz="2400" dirty="0" smtClean="0">
                <a:latin typeface="+mj-lt"/>
              </a:rPr>
              <a:t>, even before the dragon well, and to the </a:t>
            </a:r>
            <a:r>
              <a:rPr lang="en-US" sz="2400" b="1" dirty="0" smtClean="0">
                <a:latin typeface="+mj-lt"/>
              </a:rPr>
              <a:t>dung gate</a:t>
            </a:r>
            <a:r>
              <a:rPr lang="en-US" sz="2400" dirty="0" smtClean="0">
                <a:latin typeface="+mj-lt"/>
              </a:rPr>
              <a:t>, and viewed the walls of the Jerusalem, which were broken down, and the </a:t>
            </a:r>
            <a:r>
              <a:rPr lang="en-US" sz="2400" b="1" dirty="0" smtClean="0">
                <a:latin typeface="+mj-lt"/>
              </a:rPr>
              <a:t>gates</a:t>
            </a:r>
            <a:r>
              <a:rPr lang="en-US" sz="2400" dirty="0" smtClean="0">
                <a:latin typeface="+mj-lt"/>
              </a:rPr>
              <a:t> thereof were consumed with fire… Then I went to the </a:t>
            </a:r>
            <a:r>
              <a:rPr lang="en-US" sz="2400" b="1" dirty="0" smtClean="0">
                <a:latin typeface="+mj-lt"/>
              </a:rPr>
              <a:t>gate</a:t>
            </a:r>
            <a:r>
              <a:rPr lang="en-US" sz="2400" dirty="0" smtClean="0">
                <a:latin typeface="+mj-lt"/>
              </a:rPr>
              <a:t> </a:t>
            </a:r>
            <a:r>
              <a:rPr lang="en-US" sz="2400" b="1" dirty="0" smtClean="0">
                <a:latin typeface="+mj-lt"/>
              </a:rPr>
              <a:t>of the fountain</a:t>
            </a:r>
            <a:r>
              <a:rPr lang="en-US" sz="2400" dirty="0" smtClean="0">
                <a:latin typeface="+mj-lt"/>
              </a:rPr>
              <a:t>… And the rulers knew not whither I went, or what I did; neither had I as yet told it to the Jews, nor to the priests… nor to the rest that did the work” (2:11-16).</a:t>
            </a:r>
          </a:p>
          <a:p>
            <a:r>
              <a:rPr lang="en-US" sz="2400" dirty="0" smtClean="0">
                <a:latin typeface="+mj-lt"/>
              </a:rPr>
              <a:t>Nehemiah rode his beast around part of the wall and the gates of the city during a night inspection. Parts of it were impassable, so he had to turn back to where he began –</a:t>
            </a:r>
          </a:p>
          <a:p>
            <a:endParaRPr lang="en-US" sz="800" dirty="0" smtClean="0">
              <a:latin typeface="+mj-lt"/>
            </a:endParaRPr>
          </a:p>
          <a:p>
            <a:r>
              <a:rPr lang="en-US" sz="2400" dirty="0" smtClean="0">
                <a:latin typeface="+mj-lt"/>
              </a:rPr>
              <a:t>“Then said I unto them, Ye see the distress that we are in, how Jerusalem lieth waste, and the gates thereof are burned with fire…   </a:t>
            </a:r>
            <a:endParaRPr lang="en-US" sz="2400" dirty="0">
              <a:latin typeface="+mj-lt"/>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9365040" y="3825360"/>
              <a:ext cx="1059480" cy="2530080"/>
            </p14:xfrm>
          </p:contentPart>
        </mc:Choice>
        <mc:Fallback xmlns="">
          <p:pic>
            <p:nvPicPr>
              <p:cNvPr id="8" name="Ink 7"/>
              <p:cNvPicPr/>
              <p:nvPr/>
            </p:nvPicPr>
            <p:blipFill>
              <a:blip r:embed="rId5"/>
              <a:stretch>
                <a:fillRect/>
              </a:stretch>
            </p:blipFill>
            <p:spPr>
              <a:xfrm>
                <a:off x="9355680" y="3816000"/>
                <a:ext cx="1078200" cy="2548800"/>
              </a:xfrm>
              <a:prstGeom prst="rect">
                <a:avLst/>
              </a:prstGeom>
            </p:spPr>
          </p:pic>
        </mc:Fallback>
      </mc:AlternateContent>
    </p:spTree>
    <p:extLst>
      <p:ext uri="{BB962C8B-B14F-4D97-AF65-F5344CB8AC3E}">
        <p14:creationId xmlns:p14="http://schemas.microsoft.com/office/powerpoint/2010/main" val="2790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00193" cy="6617196"/>
          </a:xfrm>
          <a:prstGeom prst="rect">
            <a:avLst/>
          </a:prstGeom>
          <a:noFill/>
        </p:spPr>
        <p:txBody>
          <a:bodyPr wrap="square" rtlCol="0">
            <a:spAutoFit/>
          </a:bodyPr>
          <a:lstStyle/>
          <a:p>
            <a:r>
              <a:rPr lang="en-US" sz="2400" dirty="0" smtClean="0">
                <a:latin typeface="+mj-lt"/>
              </a:rPr>
              <a:t>“… come, and let us build up the wall of Jerusalem, that we be no more a reproach” (2:17).</a:t>
            </a:r>
          </a:p>
          <a:p>
            <a:r>
              <a:rPr lang="en-US" sz="2400" dirty="0" smtClean="0">
                <a:latin typeface="+mj-lt"/>
              </a:rPr>
              <a:t>The once mighty and proud nation of Israel and Jerusalem, it’s capital, lay in ruins—the laughing stock of those around them.  It was time for Nehemiah to put his architectural plan of God into action –</a:t>
            </a:r>
          </a:p>
          <a:p>
            <a:endParaRPr lang="en-US" sz="800" dirty="0" smtClean="0">
              <a:latin typeface="+mj-lt"/>
            </a:endParaRPr>
          </a:p>
          <a:p>
            <a:r>
              <a:rPr lang="en-US" sz="2400" dirty="0" smtClean="0">
                <a:latin typeface="+mj-lt"/>
              </a:rPr>
              <a:t>“Then I told them of the hand of my God which was good upon me… Let us rise up and build… the God of heaven, he will prosper us; therefore we his servants will arise and build…” (2:18-20).</a:t>
            </a:r>
          </a:p>
          <a:p>
            <a:endParaRPr lang="en-US" sz="800" b="1" dirty="0" smtClean="0">
              <a:latin typeface="+mj-lt"/>
            </a:endParaRPr>
          </a:p>
          <a:p>
            <a:r>
              <a:rPr lang="en-US" sz="2400" b="1" dirty="0" smtClean="0">
                <a:latin typeface="+mj-lt"/>
              </a:rPr>
              <a:t>THE BUILDERS OF THE WALL</a:t>
            </a:r>
          </a:p>
          <a:p>
            <a:r>
              <a:rPr lang="en-US" sz="2400" dirty="0" smtClean="0">
                <a:latin typeface="+mj-lt"/>
              </a:rPr>
              <a:t>The genius of Nehemiah came out in the execution of his [God’s] plan to rebuild the wall.  Families who lived near sections of the wall worked on their sections, “… from the door of </a:t>
            </a:r>
            <a:r>
              <a:rPr lang="en-US" sz="2400" b="1" dirty="0" smtClean="0">
                <a:latin typeface="+mj-lt"/>
              </a:rPr>
              <a:t>their house </a:t>
            </a:r>
            <a:r>
              <a:rPr lang="en-US" sz="2400" dirty="0" smtClean="0">
                <a:latin typeface="+mj-lt"/>
              </a:rPr>
              <a:t>(3:20,21)… over against </a:t>
            </a:r>
            <a:r>
              <a:rPr lang="en-US" sz="2400" b="1" dirty="0" smtClean="0">
                <a:latin typeface="+mj-lt"/>
              </a:rPr>
              <a:t>their house </a:t>
            </a:r>
            <a:r>
              <a:rPr lang="en-US" sz="2400" dirty="0" smtClean="0">
                <a:latin typeface="+mj-lt"/>
              </a:rPr>
              <a:t>(3:22)… by </a:t>
            </a:r>
            <a:r>
              <a:rPr lang="en-US" sz="2400" b="1" dirty="0" smtClean="0">
                <a:latin typeface="+mj-lt"/>
              </a:rPr>
              <a:t>his house</a:t>
            </a:r>
            <a:r>
              <a:rPr lang="en-US" sz="2400" dirty="0" smtClean="0">
                <a:latin typeface="+mj-lt"/>
              </a:rPr>
              <a:t>” (3:23).  This evoked pride of craftsmanship and ultimate security.  </a:t>
            </a:r>
            <a:endParaRPr lang="en-US" sz="2400" dirty="0">
              <a:latin typeface="+mj-lt"/>
            </a:endParaRPr>
          </a:p>
        </p:txBody>
      </p:sp>
      <p:pic>
        <p:nvPicPr>
          <p:cNvPr id="3" name="Picture 2" descr="File:Book of &lt;strong&gt;Nehemiah&lt;/strong&gt; Chapter 2-3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193" y="-1"/>
            <a:ext cx="5391807" cy="6617197"/>
          </a:xfrm>
          <a:prstGeom prst="rect">
            <a:avLst/>
          </a:prstGeom>
        </p:spPr>
      </p:pic>
      <p:pic>
        <p:nvPicPr>
          <p:cNvPr id="8" name="Picture 7" descr="Naivety and laziness in biblical historiography (&lt;strong&gt;Nehemiah&lt;/strong&gt; ..."/>
          <p:cNvPicPr>
            <a:picLocks noChangeAspect="1"/>
          </p:cNvPicPr>
          <p:nvPr/>
        </p:nvPicPr>
        <p:blipFill rotWithShape="1">
          <a:blip r:embed="rId3">
            <a:extLst>
              <a:ext uri="{28A0092B-C50C-407E-A947-70E740481C1C}">
                <a14:useLocalDpi xmlns:a14="http://schemas.microsoft.com/office/drawing/2010/main" val="0"/>
              </a:ext>
            </a:extLst>
          </a:blip>
          <a:srcRect r="7215"/>
          <a:stretch/>
        </p:blipFill>
        <p:spPr>
          <a:xfrm>
            <a:off x="6936828" y="-2"/>
            <a:ext cx="5255172" cy="6617198"/>
          </a:xfrm>
          <a:prstGeom prst="rect">
            <a:avLst/>
          </a:prstGeom>
        </p:spPr>
      </p:pic>
    </p:spTree>
    <p:extLst>
      <p:ext uri="{BB962C8B-B14F-4D97-AF65-F5344CB8AC3E}">
        <p14:creationId xmlns:p14="http://schemas.microsoft.com/office/powerpoint/2010/main" val="128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d Testament Overview - &lt;strong&gt;Nehemiah&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938" y="73574"/>
            <a:ext cx="4574995" cy="6537434"/>
          </a:xfrm>
          <a:prstGeom prst="rect">
            <a:avLst/>
          </a:prstGeom>
        </p:spPr>
      </p:pic>
      <p:sp>
        <p:nvSpPr>
          <p:cNvPr id="4" name="TextBox 3"/>
          <p:cNvSpPr txBox="1"/>
          <p:nvPr/>
        </p:nvSpPr>
        <p:spPr>
          <a:xfrm>
            <a:off x="-1" y="0"/>
            <a:ext cx="7651532" cy="6494085"/>
          </a:xfrm>
          <a:prstGeom prst="rect">
            <a:avLst/>
          </a:prstGeom>
          <a:noFill/>
        </p:spPr>
        <p:txBody>
          <a:bodyPr wrap="square" rtlCol="0">
            <a:spAutoFit/>
          </a:bodyPr>
          <a:lstStyle/>
          <a:p>
            <a:r>
              <a:rPr lang="en-US" sz="2400" dirty="0" smtClean="0">
                <a:latin typeface="+mj-lt"/>
              </a:rPr>
              <a:t>“Then Eliashib the high priest rose up with his brethren </a:t>
            </a:r>
          </a:p>
          <a:p>
            <a:r>
              <a:rPr lang="en-US" sz="2400" dirty="0" smtClean="0">
                <a:latin typeface="+mj-lt"/>
              </a:rPr>
              <a:t>the priests, and they builded the sheep gate… fish gate… </a:t>
            </a:r>
          </a:p>
          <a:p>
            <a:r>
              <a:rPr lang="en-US" sz="2400" dirty="0" smtClean="0">
                <a:latin typeface="+mj-lt"/>
              </a:rPr>
              <a:t>old gate... broad wall… valley gate… dung gate… gate of </a:t>
            </a:r>
          </a:p>
          <a:p>
            <a:r>
              <a:rPr lang="en-US" sz="2400" dirty="0" smtClean="0">
                <a:latin typeface="+mj-lt"/>
              </a:rPr>
              <a:t>the fountain… the wall of Ophel… horse gate… east gate… </a:t>
            </a:r>
          </a:p>
          <a:p>
            <a:r>
              <a:rPr lang="en-US" sz="2400" dirty="0" smtClean="0">
                <a:latin typeface="+mj-lt"/>
              </a:rPr>
              <a:t>of the corner unto the sheep gate…” (3:1-32).</a:t>
            </a:r>
          </a:p>
          <a:p>
            <a:r>
              <a:rPr lang="en-US" sz="2400" dirty="0" smtClean="0">
                <a:latin typeface="+mj-lt"/>
              </a:rPr>
              <a:t>Nehemiah’s report of the building of the wall moved in a counter-clockwise motion, beginning and ending at the sheep gate.  Of course, the immense building project was </a:t>
            </a:r>
          </a:p>
          <a:p>
            <a:r>
              <a:rPr lang="en-US" sz="2400" dirty="0" smtClean="0">
                <a:latin typeface="+mj-lt"/>
              </a:rPr>
              <a:t>not without its opposition –</a:t>
            </a:r>
          </a:p>
          <a:p>
            <a:endParaRPr lang="en-US" sz="800" dirty="0" smtClean="0">
              <a:latin typeface="+mj-lt"/>
            </a:endParaRPr>
          </a:p>
          <a:p>
            <a:r>
              <a:rPr lang="en-US" sz="2400" dirty="0" smtClean="0">
                <a:latin typeface="+mj-lt"/>
              </a:rPr>
              <a:t>“But it came to pass, that when Sanballat heard that we builded the wall, he was wroth, and took great indignation, and mocked the Jews…” (4:1).</a:t>
            </a:r>
          </a:p>
          <a:p>
            <a:r>
              <a:rPr lang="en-US" sz="2400" dirty="0" smtClean="0">
                <a:latin typeface="+mj-lt"/>
              </a:rPr>
              <a:t>Some self-imposed [Gentile] leaders tried to stop the </a:t>
            </a:r>
          </a:p>
          <a:p>
            <a:r>
              <a:rPr lang="en-US" sz="2400" dirty="0" smtClean="0">
                <a:latin typeface="+mj-lt"/>
              </a:rPr>
              <a:t>project, and demoralized the Jews in their work.  What did Nehemiah do?  “Nevertheless we made our prayer unto </a:t>
            </a:r>
          </a:p>
          <a:p>
            <a:r>
              <a:rPr lang="en-US" sz="2400" dirty="0" smtClean="0">
                <a:latin typeface="+mj-lt"/>
              </a:rPr>
              <a:t>our God, and set a watch against them day and night…” (4:9).</a:t>
            </a:r>
          </a:p>
          <a:p>
            <a:r>
              <a:rPr lang="en-US" sz="2400" dirty="0" smtClean="0">
                <a:latin typeface="+mj-lt"/>
              </a:rPr>
              <a:t>They prayed, set guards at every post; the worked went on.       </a:t>
            </a:r>
            <a:endParaRPr lang="en-US" sz="2400" dirty="0">
              <a:latin typeface="+mj-lt"/>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8499480" y="803072"/>
              <a:ext cx="2461680" cy="5692320"/>
            </p14:xfrm>
          </p:contentPart>
        </mc:Choice>
        <mc:Fallback xmlns="">
          <p:pic>
            <p:nvPicPr>
              <p:cNvPr id="6" name="Ink 5"/>
              <p:cNvPicPr/>
              <p:nvPr/>
            </p:nvPicPr>
            <p:blipFill>
              <a:blip r:embed="rId4"/>
              <a:stretch>
                <a:fillRect/>
              </a:stretch>
            </p:blipFill>
            <p:spPr>
              <a:xfrm>
                <a:off x="8490120" y="793712"/>
                <a:ext cx="2480400" cy="5711040"/>
              </a:xfrm>
              <a:prstGeom prst="rect">
                <a:avLst/>
              </a:prstGeom>
            </p:spPr>
          </p:pic>
        </mc:Fallback>
      </mc:AlternateContent>
      <p:pic>
        <p:nvPicPr>
          <p:cNvPr id="8" name="Picture 7" descr="File:Book of &lt;strong&gt;Nehemiah&lt;/strong&gt; Chapter 4-2 (Bible Illustrations by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531" y="0"/>
            <a:ext cx="4480402" cy="6611008"/>
          </a:xfrm>
          <a:prstGeom prst="rect">
            <a:avLst/>
          </a:prstGeom>
        </p:spPr>
      </p:pic>
    </p:spTree>
    <p:extLst>
      <p:ext uri="{BB962C8B-B14F-4D97-AF65-F5344CB8AC3E}">
        <p14:creationId xmlns:p14="http://schemas.microsoft.com/office/powerpoint/2010/main" val="1000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Effect transition="in" filter="fade">
                                      <p:cBhvr>
                                        <p:cTn id="20" dur="500"/>
                                        <p:tgtEl>
                                          <p:spTgt spid="4">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fade">
                                      <p:cBhvr>
                                        <p:cTn id="36" dur="500"/>
                                        <p:tgtEl>
                                          <p:spTgt spid="4">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483366" cy="6494085"/>
          </a:xfrm>
          <a:prstGeom prst="rect">
            <a:avLst/>
          </a:prstGeom>
          <a:noFill/>
        </p:spPr>
        <p:txBody>
          <a:bodyPr wrap="square" rtlCol="0">
            <a:spAutoFit/>
          </a:bodyPr>
          <a:lstStyle/>
          <a:p>
            <a:r>
              <a:rPr lang="en-US" sz="2400" b="1" dirty="0" smtClean="0">
                <a:latin typeface="+mj-lt"/>
              </a:rPr>
              <a:t>THE FINISHED WALL</a:t>
            </a:r>
          </a:p>
          <a:p>
            <a:r>
              <a:rPr lang="en-US" sz="2400" dirty="0" smtClean="0">
                <a:latin typeface="+mj-lt"/>
              </a:rPr>
              <a:t>“So the Wall was finished… that when all our enemies heard thereof, and all the heathen that were about us saw these things, they were much cast down… </a:t>
            </a:r>
            <a:r>
              <a:rPr lang="en-US" sz="2400" b="1" dirty="0" smtClean="0">
                <a:latin typeface="+mj-lt"/>
              </a:rPr>
              <a:t>they perceived that this work was wrought of our God</a:t>
            </a:r>
            <a:r>
              <a:rPr lang="en-US" sz="2400" dirty="0" smtClean="0">
                <a:latin typeface="+mj-lt"/>
              </a:rPr>
              <a:t>” (6:15,16).</a:t>
            </a:r>
          </a:p>
          <a:p>
            <a:r>
              <a:rPr lang="en-US" sz="2400" dirty="0" smtClean="0">
                <a:latin typeface="+mj-lt"/>
              </a:rPr>
              <a:t>The wall was finished in 52 days [515 B.C.].  Those who had looked on the building project with disdain now had to admit that such a herculean task had to have been completed by the hand of God.</a:t>
            </a:r>
          </a:p>
          <a:p>
            <a:endParaRPr lang="en-US" sz="800" dirty="0" smtClean="0">
              <a:latin typeface="+mj-lt"/>
            </a:endParaRPr>
          </a:p>
          <a:p>
            <a:r>
              <a:rPr lang="en-US" sz="2400" dirty="0" smtClean="0">
                <a:latin typeface="+mj-lt"/>
              </a:rPr>
              <a:t>“Now it came to pass, when the wall was built, and I had set up the doors… Let not the gates… be opened until the sun be hot… let them shut the doors, and bar them and appoint watches… every one in his watch” (7:1). </a:t>
            </a:r>
          </a:p>
          <a:p>
            <a:r>
              <a:rPr lang="en-US" sz="2400" dirty="0" smtClean="0">
                <a:latin typeface="+mj-lt"/>
              </a:rPr>
              <a:t>The final part of the project was the setting of the doors in the gates of the wall.  Security was still a problem, so the doors were only opened a few hours during the day, while watchmen guarded the gates.</a:t>
            </a:r>
          </a:p>
        </p:txBody>
      </p:sp>
      <p:pic>
        <p:nvPicPr>
          <p:cNvPr id="4" name="Picture 3" descr="Jerusalem &lt;strong&gt;wall&lt;/strong&gt; | Flickr - Photo Sharing!"/>
          <p:cNvPicPr>
            <a:picLocks noChangeAspect="1"/>
          </p:cNvPicPr>
          <p:nvPr/>
        </p:nvPicPr>
        <p:blipFill rotWithShape="1">
          <a:blip r:embed="rId2" cstate="print">
            <a:extLst>
              <a:ext uri="{28A0092B-C50C-407E-A947-70E740481C1C}">
                <a14:useLocalDpi xmlns:a14="http://schemas.microsoft.com/office/drawing/2010/main" val="0"/>
              </a:ext>
            </a:extLst>
          </a:blip>
          <a:srcRect b="33740"/>
          <a:stretch/>
        </p:blipFill>
        <p:spPr>
          <a:xfrm>
            <a:off x="7483366" y="0"/>
            <a:ext cx="4708633" cy="6494086"/>
          </a:xfrm>
          <a:prstGeom prst="rect">
            <a:avLst/>
          </a:prstGeom>
        </p:spPr>
      </p:pic>
      <p:pic>
        <p:nvPicPr>
          <p:cNvPr id="5" name="Picture 4" descr="File:LionsGate &lt;strong&gt;Jerusalem&lt;/strong&gt;.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366" y="0"/>
            <a:ext cx="4708634" cy="6494088"/>
          </a:xfrm>
          <a:prstGeom prst="rect">
            <a:avLst/>
          </a:prstGeom>
        </p:spPr>
      </p:pic>
      <p:pic>
        <p:nvPicPr>
          <p:cNvPr id="6" name="Picture 5" descr="After attacks, officials seek 'unprecedented' Damascu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365" y="1"/>
            <a:ext cx="4708633" cy="6494084"/>
          </a:xfrm>
          <a:prstGeom prst="rect">
            <a:avLst/>
          </a:prstGeom>
        </p:spPr>
      </p:pic>
    </p:spTree>
    <p:extLst>
      <p:ext uri="{BB962C8B-B14F-4D97-AF65-F5344CB8AC3E}">
        <p14:creationId xmlns:p14="http://schemas.microsoft.com/office/powerpoint/2010/main" val="39619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6516413" cy="6863417"/>
          </a:xfrm>
          <a:prstGeom prst="rect">
            <a:avLst/>
          </a:prstGeom>
          <a:noFill/>
        </p:spPr>
        <p:txBody>
          <a:bodyPr wrap="square" rtlCol="0">
            <a:spAutoFit/>
          </a:bodyPr>
          <a:lstStyle/>
          <a:p>
            <a:r>
              <a:rPr lang="en-US" sz="2400" b="1" dirty="0" smtClean="0">
                <a:latin typeface="+mj-lt"/>
              </a:rPr>
              <a:t>EZRA READS THE LAW</a:t>
            </a:r>
          </a:p>
          <a:p>
            <a:r>
              <a:rPr lang="en-US" sz="2400" dirty="0" smtClean="0">
                <a:latin typeface="+mj-lt"/>
              </a:rPr>
              <a:t>“And all the people gathered themselves together as one man into the street that was before the water gate; and they </a:t>
            </a:r>
            <a:r>
              <a:rPr lang="en-US" sz="2400" dirty="0">
                <a:latin typeface="+mj-lt"/>
              </a:rPr>
              <a:t>s</a:t>
            </a:r>
            <a:r>
              <a:rPr lang="en-US" sz="2400" dirty="0" smtClean="0">
                <a:latin typeface="+mj-lt"/>
              </a:rPr>
              <a:t>pake unto Ezra the scribe to bring the book of the Law of Moses… And Ezra the priest brought the law before the congregation… and he read… and the ears of the people were attentive unto the book of the law” (Neh. 8:1-3).</a:t>
            </a:r>
          </a:p>
          <a:p>
            <a:r>
              <a:rPr lang="en-US" sz="2400" dirty="0" smtClean="0">
                <a:latin typeface="+mj-lt"/>
              </a:rPr>
              <a:t>Finally, Israel seemed back on the right spiritual track with God.  They longed to hear the Word of God read to them, and they listened attentively.</a:t>
            </a:r>
          </a:p>
          <a:p>
            <a:endParaRPr lang="en-US" sz="800" dirty="0" smtClean="0">
              <a:latin typeface="+mj-lt"/>
            </a:endParaRPr>
          </a:p>
          <a:p>
            <a:r>
              <a:rPr lang="en-US" sz="2400" dirty="0" smtClean="0">
                <a:latin typeface="+mj-lt"/>
              </a:rPr>
              <a:t>“And the rulers of the people dwelt at Jerusalem: the rest of the people also cast lots, to bring 1/10 </a:t>
            </a:r>
          </a:p>
          <a:p>
            <a:r>
              <a:rPr lang="en-US" sz="2400" dirty="0" smtClean="0">
                <a:latin typeface="+mj-lt"/>
              </a:rPr>
              <a:t>to dwell in Jerusalem the holy city, and nine parts </a:t>
            </a:r>
          </a:p>
          <a:p>
            <a:r>
              <a:rPr lang="en-US" sz="2400" dirty="0" smtClean="0">
                <a:latin typeface="+mj-lt"/>
              </a:rPr>
              <a:t>to dwell in other cities” (11:1).</a:t>
            </a:r>
          </a:p>
          <a:p>
            <a:r>
              <a:rPr lang="en-US" sz="2400" dirty="0" smtClean="0">
                <a:latin typeface="+mj-lt"/>
              </a:rPr>
              <a:t>One tenth of Israel’s population was to live in Jerusalem [rulers, priests, Levites], the others in cities scattered throughout the land.    </a:t>
            </a:r>
            <a:endParaRPr lang="en-US" sz="2400" dirty="0">
              <a:latin typeface="+mj-lt"/>
            </a:endParaRPr>
          </a:p>
        </p:txBody>
      </p:sp>
      <p:pic>
        <p:nvPicPr>
          <p:cNvPr id="3" name="Picture 2" descr="File:Acts 2-14 Peter standing up with the Eleven lifted u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413" y="0"/>
            <a:ext cx="5675587" cy="6674069"/>
          </a:xfrm>
          <a:prstGeom prst="rect">
            <a:avLst/>
          </a:prstGeom>
        </p:spPr>
      </p:pic>
      <p:pic>
        <p:nvPicPr>
          <p:cNvPr id="4" name="Picture 3" descr="File:Brooklyn Museum - Reconstruction of the Temple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412" y="-1"/>
            <a:ext cx="5675587" cy="6674069"/>
          </a:xfrm>
          <a:prstGeom prst="rect">
            <a:avLst/>
          </a:prstGeom>
        </p:spPr>
      </p:pic>
    </p:spTree>
    <p:extLst>
      <p:ext uri="{BB962C8B-B14F-4D97-AF65-F5344CB8AC3E}">
        <p14:creationId xmlns:p14="http://schemas.microsoft.com/office/powerpoint/2010/main" val="25941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12192000" cy="6494085"/>
          </a:xfrm>
          <a:prstGeom prst="rect">
            <a:avLst/>
          </a:prstGeom>
          <a:noFill/>
        </p:spPr>
        <p:txBody>
          <a:bodyPr wrap="square" rtlCol="0">
            <a:spAutoFit/>
          </a:bodyPr>
          <a:lstStyle/>
          <a:p>
            <a:r>
              <a:rPr lang="en-US" sz="2400" b="1" dirty="0" smtClean="0">
                <a:latin typeface="+mj-lt"/>
              </a:rPr>
              <a:t>DEDICATION SERVICE</a:t>
            </a:r>
          </a:p>
          <a:p>
            <a:r>
              <a:rPr lang="en-US" sz="2400" dirty="0" smtClean="0">
                <a:latin typeface="+mj-lt"/>
              </a:rPr>
              <a:t>“And at the dedication of the wall of Jerusalem </a:t>
            </a:r>
          </a:p>
          <a:p>
            <a:r>
              <a:rPr lang="en-US" sz="2400" dirty="0" smtClean="0">
                <a:latin typeface="+mj-lt"/>
              </a:rPr>
              <a:t>they sought the Levites… to keep the dedication </a:t>
            </a:r>
          </a:p>
          <a:p>
            <a:r>
              <a:rPr lang="en-US" sz="2400" dirty="0" smtClean="0">
                <a:latin typeface="+mj-lt"/>
              </a:rPr>
              <a:t>with gladness, both with thanksgiving, and with </a:t>
            </a:r>
          </a:p>
          <a:p>
            <a:r>
              <a:rPr lang="en-US" sz="2400" dirty="0" smtClean="0">
                <a:latin typeface="+mj-lt"/>
              </a:rPr>
              <a:t>singing, with cymbals, psalteries, and with harps” </a:t>
            </a:r>
          </a:p>
          <a:p>
            <a:r>
              <a:rPr lang="en-US" sz="2400" dirty="0" smtClean="0">
                <a:latin typeface="+mj-lt"/>
              </a:rPr>
              <a:t>(12:27).</a:t>
            </a:r>
          </a:p>
          <a:p>
            <a:r>
              <a:rPr lang="en-US" sz="2400" dirty="0" smtClean="0">
                <a:latin typeface="+mj-lt"/>
              </a:rPr>
              <a:t>Not only did Nehemiah organize and carry out the </a:t>
            </a:r>
          </a:p>
          <a:p>
            <a:r>
              <a:rPr lang="en-US" sz="2400" dirty="0" smtClean="0">
                <a:latin typeface="+mj-lt"/>
              </a:rPr>
              <a:t>building of the wall of Jerusalem, but he oversaw </a:t>
            </a:r>
          </a:p>
          <a:p>
            <a:r>
              <a:rPr lang="en-US" sz="2400" dirty="0" smtClean="0">
                <a:latin typeface="+mj-lt"/>
              </a:rPr>
              <a:t>the dedication service at its completion.  Levites </a:t>
            </a:r>
          </a:p>
          <a:p>
            <a:r>
              <a:rPr lang="en-US" sz="2400" dirty="0" smtClean="0">
                <a:latin typeface="+mj-lt"/>
              </a:rPr>
              <a:t>came from every location to participate in their </a:t>
            </a:r>
          </a:p>
          <a:p>
            <a:r>
              <a:rPr lang="en-US" sz="2400" dirty="0" smtClean="0">
                <a:latin typeface="+mj-lt"/>
              </a:rPr>
              <a:t>thanksgiving to God. </a:t>
            </a:r>
          </a:p>
          <a:p>
            <a:endParaRPr lang="en-US" sz="800" b="1" dirty="0" smtClean="0">
              <a:latin typeface="+mj-lt"/>
            </a:endParaRPr>
          </a:p>
          <a:p>
            <a:r>
              <a:rPr lang="en-US" sz="2400" b="1" dirty="0" smtClean="0">
                <a:latin typeface="+mj-lt"/>
              </a:rPr>
              <a:t>NEHEMIAH’S REBUKE</a:t>
            </a:r>
          </a:p>
          <a:p>
            <a:r>
              <a:rPr lang="en-US" sz="2400" dirty="0" smtClean="0">
                <a:latin typeface="+mj-lt"/>
              </a:rPr>
              <a:t>Nehemiah cleansed the temple of evil doers, “… I </a:t>
            </a:r>
          </a:p>
          <a:p>
            <a:r>
              <a:rPr lang="en-US" sz="2400" dirty="0" smtClean="0">
                <a:latin typeface="+mj-lt"/>
              </a:rPr>
              <a:t>cast forth all the household stuff of Tobiah out of the chamber.  Then I commanded, they </a:t>
            </a:r>
            <a:r>
              <a:rPr lang="en-US" sz="2400" b="1" dirty="0" smtClean="0">
                <a:latin typeface="+mj-lt"/>
              </a:rPr>
              <a:t>cleanse</a:t>
            </a:r>
            <a:r>
              <a:rPr lang="en-US" sz="2400" dirty="0" smtClean="0">
                <a:latin typeface="+mj-lt"/>
              </a:rPr>
              <a:t> </a:t>
            </a:r>
            <a:r>
              <a:rPr lang="en-US" sz="2400" b="1" dirty="0" smtClean="0">
                <a:latin typeface="+mj-lt"/>
              </a:rPr>
              <a:t>the chambers </a:t>
            </a:r>
            <a:r>
              <a:rPr lang="en-US" sz="2400" dirty="0" smtClean="0">
                <a:latin typeface="+mj-lt"/>
              </a:rPr>
              <a:t>[temple]… What evil thing is that ye do, and </a:t>
            </a:r>
            <a:r>
              <a:rPr lang="en-US" sz="2400" b="1" dirty="0" smtClean="0">
                <a:latin typeface="+mj-lt"/>
              </a:rPr>
              <a:t>profane the Sabbath day</a:t>
            </a:r>
            <a:r>
              <a:rPr lang="en-US" sz="2400" dirty="0" smtClean="0">
                <a:latin typeface="+mj-lt"/>
              </a:rPr>
              <a:t>?... Ye shall not </a:t>
            </a:r>
            <a:r>
              <a:rPr lang="en-US" sz="2400" b="1" dirty="0" smtClean="0">
                <a:latin typeface="+mj-lt"/>
              </a:rPr>
              <a:t>give your daughters </a:t>
            </a:r>
            <a:r>
              <a:rPr lang="en-US" sz="2400" dirty="0" smtClean="0">
                <a:latin typeface="+mj-lt"/>
              </a:rPr>
              <a:t>unto their [pagan] sons…” (13:8-25).  After his 2-year stay to Persia (13:6), Nehemiah returned to Jerusalem to find the Jews backslidden again!  When will they ever learn?  </a:t>
            </a:r>
            <a:endParaRPr lang="en-US" sz="2400" dirty="0">
              <a:latin typeface="+mj-lt"/>
            </a:endParaRPr>
          </a:p>
        </p:txBody>
      </p:sp>
      <p:pic>
        <p:nvPicPr>
          <p:cNvPr id="4" name="Picture 3" descr="Medieval ar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778" y="73572"/>
            <a:ext cx="5812222" cy="4750676"/>
          </a:xfrm>
          <a:prstGeom prst="rect">
            <a:avLst/>
          </a:prstGeom>
        </p:spPr>
      </p:pic>
      <p:pic>
        <p:nvPicPr>
          <p:cNvPr id="5" name="Picture 4" descr="Peter heals a beggar. | fivefoldministryireland.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779" y="-1"/>
            <a:ext cx="5812221" cy="4824249"/>
          </a:xfrm>
          <a:prstGeom prst="rect">
            <a:avLst/>
          </a:prstGeom>
        </p:spPr>
      </p:pic>
    </p:spTree>
    <p:extLst>
      <p:ext uri="{BB962C8B-B14F-4D97-AF65-F5344CB8AC3E}">
        <p14:creationId xmlns:p14="http://schemas.microsoft.com/office/powerpoint/2010/main" val="7952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500"/>
                                        <p:tgtEl>
                                          <p:spTgt spid="2">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7872249" cy="6494085"/>
          </a:xfrm>
          <a:prstGeom prst="rect">
            <a:avLst/>
          </a:prstGeom>
          <a:noFill/>
        </p:spPr>
        <p:txBody>
          <a:bodyPr wrap="square" rtlCol="0">
            <a:spAutoFit/>
          </a:bodyPr>
          <a:lstStyle/>
          <a:p>
            <a:r>
              <a:rPr lang="en-US" sz="2400" dirty="0" smtClean="0">
                <a:latin typeface="+mj-lt"/>
              </a:rPr>
              <a:t>“When the LORD turned again the captivity of Zion, we were like them that dream.  Then was our mouth filled with laughter, and our tongue with singing: then said they among the heathen, The LORD hath done great things to them. The LORD hath done great things for us; whereof we are glad” </a:t>
            </a:r>
          </a:p>
          <a:p>
            <a:r>
              <a:rPr lang="en-US" sz="2400" dirty="0" smtClean="0">
                <a:latin typeface="+mj-lt"/>
              </a:rPr>
              <a:t>(Psa. 126:1-3).</a:t>
            </a:r>
          </a:p>
          <a:p>
            <a:r>
              <a:rPr lang="en-US" sz="2400" dirty="0" smtClean="0">
                <a:latin typeface="+mj-lt"/>
              </a:rPr>
              <a:t>This last psalm written of the joy of the captives who returned to their homeland, but how soon the joy was replaced by spiritual apathy and backsliding.</a:t>
            </a:r>
          </a:p>
          <a:p>
            <a:endParaRPr lang="en-US" sz="800" b="1" dirty="0" smtClean="0">
              <a:latin typeface="+mj-lt"/>
            </a:endParaRPr>
          </a:p>
          <a:p>
            <a:r>
              <a:rPr lang="en-US" sz="2400" b="1" dirty="0" smtClean="0">
                <a:latin typeface="+mj-lt"/>
              </a:rPr>
              <a:t>BOOK OF MALACHI</a:t>
            </a:r>
          </a:p>
          <a:p>
            <a:r>
              <a:rPr lang="en-US" sz="2400" i="1" dirty="0" smtClean="0">
                <a:latin typeface="+mj-lt"/>
              </a:rPr>
              <a:t>“Malachi, ‘my messenger,’ the last of the prophets to the restored remnant  after the 70 years captivity, probably prophesied in the time of confusion during Nehemiah’s absence (Neh. 13:6)… gives a moral judgment of God on the remnant… their worship was formal and insincere” </a:t>
            </a:r>
            <a:r>
              <a:rPr lang="en-US" sz="2400" dirty="0" smtClean="0">
                <a:latin typeface="+mj-lt"/>
              </a:rPr>
              <a:t>(Old Scofield, p. 980).</a:t>
            </a:r>
          </a:p>
          <a:p>
            <a:r>
              <a:rPr lang="en-US" sz="2400" dirty="0" smtClean="0">
                <a:latin typeface="+mj-lt"/>
              </a:rPr>
              <a:t>Nothing is known of Malachi outside of the book that bears his name.  </a:t>
            </a:r>
            <a:endParaRPr lang="en-US" sz="2400" dirty="0">
              <a:latin typeface="+mj-lt"/>
            </a:endParaRPr>
          </a:p>
        </p:txBody>
      </p:sp>
      <p:pic>
        <p:nvPicPr>
          <p:cNvPr id="3" name="Picture 2" descr="BLOG | Moon Beam Network | Welcome to the Moon Bea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247" y="-1"/>
            <a:ext cx="4319751" cy="6494086"/>
          </a:xfrm>
          <a:prstGeom prst="rect">
            <a:avLst/>
          </a:prstGeom>
        </p:spPr>
      </p:pic>
      <p:pic>
        <p:nvPicPr>
          <p:cNvPr id="4" name="Picture 3" descr="Authorized or King James Version - Internet &lt;strong&gt;Bible&lt;/strong&gt; Cata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248" y="0"/>
            <a:ext cx="4319752" cy="6494085"/>
          </a:xfrm>
          <a:prstGeom prst="rect">
            <a:avLst/>
          </a:prstGeom>
        </p:spPr>
      </p:pic>
    </p:spTree>
    <p:extLst>
      <p:ext uri="{BB962C8B-B14F-4D97-AF65-F5344CB8AC3E}">
        <p14:creationId xmlns:p14="http://schemas.microsoft.com/office/powerpoint/2010/main" val="33224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11310" cy="6863417"/>
          </a:xfrm>
          <a:prstGeom prst="rect">
            <a:avLst/>
          </a:prstGeom>
          <a:noFill/>
        </p:spPr>
        <p:txBody>
          <a:bodyPr wrap="square" rtlCol="0">
            <a:spAutoFit/>
          </a:bodyPr>
          <a:lstStyle/>
          <a:p>
            <a:r>
              <a:rPr lang="en-US" sz="2400" dirty="0" smtClean="0">
                <a:latin typeface="+mj-lt"/>
              </a:rPr>
              <a:t>“The burden of the word of the LORD to Israel by Malachi” (Mal. 1:1).</a:t>
            </a:r>
          </a:p>
          <a:p>
            <a:r>
              <a:rPr lang="en-US" sz="2400" dirty="0" smtClean="0">
                <a:latin typeface="+mj-lt"/>
              </a:rPr>
              <a:t>The setting is during the two year absence of Nehemiah when he returned to Persia, and the Jews underwent a profound spiritual backsliding.  </a:t>
            </a:r>
          </a:p>
          <a:p>
            <a:endParaRPr lang="en-US" sz="800" dirty="0">
              <a:latin typeface="+mj-lt"/>
            </a:endParaRPr>
          </a:p>
          <a:p>
            <a:r>
              <a:rPr lang="en-US" sz="2400" dirty="0" smtClean="0">
                <a:latin typeface="+mj-lt"/>
              </a:rPr>
              <a:t>The priests had become corrupt, the economy was in shambles because of food shortages, and there was no king of Israel to lead them [Israel was permitted to return to their home under Cyrus, but they remained under the domination of the Persian Empire, and present king Artaxerxes].  In the 140 years since their return, Israel had backslidden to about the same spiritual condition they were before their exile, the only difference, they had given up idol worship for good.</a:t>
            </a:r>
          </a:p>
          <a:p>
            <a:endParaRPr lang="en-US" sz="800" dirty="0" smtClean="0">
              <a:latin typeface="+mj-lt"/>
            </a:endParaRPr>
          </a:p>
          <a:p>
            <a:r>
              <a:rPr lang="en-US" sz="2400" dirty="0" smtClean="0">
                <a:latin typeface="+mj-lt"/>
              </a:rPr>
              <a:t>What did God do?</a:t>
            </a:r>
          </a:p>
          <a:p>
            <a:r>
              <a:rPr lang="en-US" sz="2400" dirty="0" smtClean="0">
                <a:latin typeface="+mj-lt"/>
              </a:rPr>
              <a:t>He sent them another prophet, Malachi.     </a:t>
            </a:r>
            <a:endParaRPr lang="en-US" sz="2400" dirty="0">
              <a:latin typeface="+mj-lt"/>
            </a:endParaRPr>
          </a:p>
        </p:txBody>
      </p:sp>
      <p:pic>
        <p:nvPicPr>
          <p:cNvPr id="4" name="Picture 3" descr="&lt;strong&gt;malachi&lt;/strong&gt; [Bible Wik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43" y="0"/>
            <a:ext cx="5618257" cy="6779172"/>
          </a:xfrm>
          <a:prstGeom prst="rect">
            <a:avLst/>
          </a:prstGeom>
        </p:spPr>
      </p:pic>
    </p:spTree>
    <p:extLst>
      <p:ext uri="{BB962C8B-B14F-4D97-AF65-F5344CB8AC3E}">
        <p14:creationId xmlns:p14="http://schemas.microsoft.com/office/powerpoint/2010/main" val="3496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674070" cy="6370975"/>
          </a:xfrm>
          <a:prstGeom prst="rect">
            <a:avLst/>
          </a:prstGeom>
          <a:noFill/>
        </p:spPr>
        <p:txBody>
          <a:bodyPr wrap="square" rtlCol="0">
            <a:spAutoFit/>
          </a:bodyPr>
          <a:lstStyle/>
          <a:p>
            <a:r>
              <a:rPr lang="en-US" sz="2400" dirty="0" smtClean="0">
                <a:latin typeface="+mj-lt"/>
              </a:rPr>
              <a:t>“I have loved you, </a:t>
            </a:r>
            <a:r>
              <a:rPr lang="en-US" sz="2400" dirty="0" err="1" smtClean="0">
                <a:latin typeface="+mj-lt"/>
              </a:rPr>
              <a:t>saith</a:t>
            </a:r>
            <a:r>
              <a:rPr lang="en-US" sz="2400" dirty="0" smtClean="0">
                <a:latin typeface="+mj-lt"/>
              </a:rPr>
              <a:t> the LORD. Yet ye say, Wherein hast thou loved us? Was not Esau Jacob’s brother?... yet I loved Jacob, and I hated Esau, and laid his mountains and his heritage waste…” (1:2,3).</a:t>
            </a:r>
          </a:p>
          <a:p>
            <a:r>
              <a:rPr lang="en-US" sz="2400" dirty="0" smtClean="0">
                <a:latin typeface="+mj-lt"/>
              </a:rPr>
              <a:t>Malachi begins his letter of chastisement, again like other prophets, with a history lesson—God formed Israel because of His love for her.  </a:t>
            </a:r>
          </a:p>
          <a:p>
            <a:r>
              <a:rPr lang="en-US" sz="2400" dirty="0" smtClean="0">
                <a:latin typeface="+mj-lt"/>
              </a:rPr>
              <a:t>But, the nation responds, </a:t>
            </a:r>
            <a:r>
              <a:rPr lang="en-US" sz="2400" i="1" dirty="0" smtClean="0">
                <a:latin typeface="+mj-lt"/>
              </a:rPr>
              <a:t>How did you loved us?</a:t>
            </a:r>
          </a:p>
          <a:p>
            <a:r>
              <a:rPr lang="en-US" sz="2400" dirty="0" smtClean="0">
                <a:latin typeface="+mj-lt"/>
              </a:rPr>
              <a:t>God answered, </a:t>
            </a:r>
            <a:r>
              <a:rPr lang="en-US" sz="2400" i="1" dirty="0" smtClean="0">
                <a:latin typeface="+mj-lt"/>
              </a:rPr>
              <a:t>Because I chose Jacob and his lineage to build my nation, </a:t>
            </a:r>
            <a:r>
              <a:rPr lang="en-US" sz="2400" dirty="0" smtClean="0">
                <a:latin typeface="+mj-lt"/>
              </a:rPr>
              <a:t>which was not the normal fashion of choosing the eldest son.  </a:t>
            </a:r>
          </a:p>
          <a:p>
            <a:r>
              <a:rPr lang="en-US" sz="2400" dirty="0" smtClean="0">
                <a:latin typeface="+mj-lt"/>
              </a:rPr>
              <a:t>Esau had NO interest in his birthright [the spiritual, Abrahamic covenant; he DID have an interest in the physical inheritance, which he also lost to Jacob the deceiver].  Because he was destitute of faith, God rejected Esau in favor of Jacob; Esau’s lineage &amp; land [Edom] cursed; Jacob’s blessed &amp; holy.</a:t>
            </a:r>
            <a:r>
              <a:rPr lang="en-US" sz="2400" i="1" dirty="0" smtClean="0">
                <a:latin typeface="+mj-lt"/>
              </a:rPr>
              <a:t> </a:t>
            </a:r>
          </a:p>
        </p:txBody>
      </p:sp>
      <p:pic>
        <p:nvPicPr>
          <p:cNvPr id="3" name="Picture 2" descr="&lt;strong&gt;malachi&lt;/strong&gt; [Bible Wik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43" y="0"/>
            <a:ext cx="5618257" cy="6779172"/>
          </a:xfrm>
          <a:prstGeom prst="rect">
            <a:avLst/>
          </a:prstGeom>
        </p:spPr>
      </p:pic>
    </p:spTree>
    <p:extLst>
      <p:ext uri="{BB962C8B-B14F-4D97-AF65-F5344CB8AC3E}">
        <p14:creationId xmlns:p14="http://schemas.microsoft.com/office/powerpoint/2010/main" val="7463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283670" cy="6494085"/>
          </a:xfrm>
          <a:prstGeom prst="rect">
            <a:avLst/>
          </a:prstGeom>
          <a:noFill/>
        </p:spPr>
        <p:txBody>
          <a:bodyPr wrap="square" rtlCol="0">
            <a:spAutoFit/>
          </a:bodyPr>
          <a:lstStyle/>
          <a:p>
            <a:r>
              <a:rPr lang="en-US" sz="2400" b="1" dirty="0" smtClean="0">
                <a:latin typeface="+mj-lt"/>
              </a:rPr>
              <a:t>GOD IS DISHONORED</a:t>
            </a:r>
          </a:p>
          <a:p>
            <a:r>
              <a:rPr lang="en-US" sz="2400" dirty="0" smtClean="0">
                <a:latin typeface="+mj-lt"/>
              </a:rPr>
              <a:t>“A son </a:t>
            </a:r>
            <a:r>
              <a:rPr lang="en-US" sz="2400" dirty="0" err="1" smtClean="0">
                <a:latin typeface="+mj-lt"/>
              </a:rPr>
              <a:t>honoureth</a:t>
            </a:r>
            <a:r>
              <a:rPr lang="en-US" sz="2400" dirty="0" smtClean="0">
                <a:latin typeface="+mj-lt"/>
              </a:rPr>
              <a:t> his father, and a servant his master: if then I be a father, where is mine </a:t>
            </a:r>
            <a:r>
              <a:rPr lang="en-US" sz="2400" dirty="0" err="1" smtClean="0">
                <a:latin typeface="+mj-lt"/>
              </a:rPr>
              <a:t>honour</a:t>
            </a:r>
            <a:r>
              <a:rPr lang="en-US" sz="2400" dirty="0" smtClean="0">
                <a:latin typeface="+mj-lt"/>
              </a:rPr>
              <a:t>? ... O priests, that despise my name.  And ye say, Wherein have we despised thy name? Ye offer polluted bread upon my altar… if ye offer the lame and sick, is it not evil?” (1:6-14). </a:t>
            </a:r>
          </a:p>
          <a:p>
            <a:r>
              <a:rPr lang="en-US" sz="2400" dirty="0" smtClean="0">
                <a:latin typeface="+mj-lt"/>
              </a:rPr>
              <a:t>Though the priests were making a meager attempt at keeping the Mosaic worship system, God would not accept it—they were using old bread, and diseased and handicapped animals, which the  Law specifically forbade (Lev. 22:17-30) –</a:t>
            </a:r>
          </a:p>
          <a:p>
            <a:endParaRPr lang="en-US" sz="800" dirty="0" smtClean="0">
              <a:latin typeface="+mj-lt"/>
            </a:endParaRPr>
          </a:p>
          <a:p>
            <a:r>
              <a:rPr lang="en-US" sz="2400" dirty="0" smtClean="0">
                <a:latin typeface="+mj-lt"/>
              </a:rPr>
              <a:t>“And now, O ye priests, this commandment is for you.   If ye will not hear… I will send a curse upon you… Therefore have I also made you contemptible and base before all the people, according as </a:t>
            </a:r>
            <a:r>
              <a:rPr lang="en-US" sz="2400" b="1" dirty="0" smtClean="0">
                <a:latin typeface="+mj-lt"/>
              </a:rPr>
              <a:t>ye have not kept my ways</a:t>
            </a:r>
            <a:r>
              <a:rPr lang="en-US" sz="2400" dirty="0" smtClean="0">
                <a:latin typeface="+mj-lt"/>
              </a:rPr>
              <a:t>…” (2:1,9).</a:t>
            </a:r>
          </a:p>
          <a:p>
            <a:r>
              <a:rPr lang="en-US" sz="2400" dirty="0" smtClean="0">
                <a:latin typeface="+mj-lt"/>
              </a:rPr>
              <a:t>Here we go again.  </a:t>
            </a:r>
            <a:endParaRPr lang="en-US" sz="2400" dirty="0">
              <a:latin typeface="+mj-lt"/>
            </a:endParaRPr>
          </a:p>
        </p:txBody>
      </p:sp>
      <p:pic>
        <p:nvPicPr>
          <p:cNvPr id="3" name="Picture 2" descr="Lehigh Valley Ramblings: &lt;strong&gt;God&lt;/strong&gt; is Apparently Going to Jump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669" y="-1"/>
            <a:ext cx="4908332" cy="6494086"/>
          </a:xfrm>
          <a:prstGeom prst="rect">
            <a:avLst/>
          </a:prstGeom>
        </p:spPr>
      </p:pic>
    </p:spTree>
    <p:extLst>
      <p:ext uri="{BB962C8B-B14F-4D97-AF65-F5344CB8AC3E}">
        <p14:creationId xmlns:p14="http://schemas.microsoft.com/office/powerpoint/2010/main" val="17221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Book of &lt;strong&gt;Esther&lt;/strong&gt; Chapter 7-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373" y="2549"/>
            <a:ext cx="4420849" cy="6491536"/>
          </a:xfrm>
          <a:prstGeom prst="rect">
            <a:avLst/>
          </a:prstGeom>
        </p:spPr>
      </p:pic>
      <p:sp>
        <p:nvSpPr>
          <p:cNvPr id="2" name="TextBox 1"/>
          <p:cNvSpPr txBox="1"/>
          <p:nvPr/>
        </p:nvSpPr>
        <p:spPr>
          <a:xfrm>
            <a:off x="73573" y="0"/>
            <a:ext cx="7746122" cy="6494085"/>
          </a:xfrm>
          <a:prstGeom prst="rect">
            <a:avLst/>
          </a:prstGeom>
          <a:noFill/>
        </p:spPr>
        <p:txBody>
          <a:bodyPr wrap="square" rtlCol="0">
            <a:spAutoFit/>
          </a:bodyPr>
          <a:lstStyle/>
          <a:p>
            <a:r>
              <a:rPr lang="en-US" sz="2400" dirty="0" smtClean="0">
                <a:latin typeface="+mj-lt"/>
              </a:rPr>
              <a:t>“So the king and Haman came to banquet with Esther the queen, and the king said again unto </a:t>
            </a:r>
            <a:r>
              <a:rPr lang="en-US" sz="2400" dirty="0">
                <a:latin typeface="+mj-lt"/>
              </a:rPr>
              <a:t>E</a:t>
            </a:r>
            <a:r>
              <a:rPr lang="en-US" sz="2400" dirty="0" smtClean="0">
                <a:latin typeface="+mj-lt"/>
              </a:rPr>
              <a:t>sther… what is thy petition… the queen answered… let my life be given me… and my people… we are sold, I and my people, to be destroyed… [king asked] Who is he… And Esther said, </a:t>
            </a:r>
            <a:r>
              <a:rPr lang="en-US" sz="2400" b="1" dirty="0" smtClean="0">
                <a:latin typeface="+mj-lt"/>
              </a:rPr>
              <a:t>The adversary and enemy is this wicked Haman</a:t>
            </a:r>
            <a:r>
              <a:rPr lang="en-US" sz="2400" dirty="0" smtClean="0">
                <a:latin typeface="+mj-lt"/>
              </a:rPr>
              <a:t>.  Then Haman was afraid before the king and queen… So they hanged Haman on the gallows that he had prepared for Mordecai…” (7:1-6).</a:t>
            </a:r>
          </a:p>
          <a:p>
            <a:r>
              <a:rPr lang="en-US" sz="2400" dirty="0" smtClean="0">
                <a:latin typeface="+mj-lt"/>
              </a:rPr>
              <a:t>Haman [led by Satan] had nearly brought about the annihilation of all the Jews in Persia, but God prevented it through the efforts of Queen Esther and her Uncle Mordecai.</a:t>
            </a:r>
          </a:p>
          <a:p>
            <a:endParaRPr lang="en-US" sz="800" dirty="0" smtClean="0">
              <a:latin typeface="+mj-lt"/>
            </a:endParaRPr>
          </a:p>
          <a:p>
            <a:r>
              <a:rPr lang="en-US" sz="2400" dirty="0" smtClean="0">
                <a:latin typeface="+mj-lt"/>
              </a:rPr>
              <a:t>“The king took off his ring, which he had taken from Haman, and gave it unto Mordecai… And Esther spake yet again before the king, and fell down at his feet… [her petition?] reverse the letters by Haman… to destroy the Jews which are in all the king’s provinces” (8:2-5).</a:t>
            </a:r>
          </a:p>
          <a:p>
            <a:r>
              <a:rPr lang="en-US" sz="2400" dirty="0" smtClean="0">
                <a:latin typeface="+mj-lt"/>
              </a:rPr>
              <a:t>Not only did Mordecai take Haman’s place of authority, but… </a:t>
            </a:r>
          </a:p>
        </p:txBody>
      </p:sp>
      <p:pic>
        <p:nvPicPr>
          <p:cNvPr id="4" name="Picture 3" descr="File:AuschwitzGallows2006.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532" y="-1"/>
            <a:ext cx="4256690" cy="6494085"/>
          </a:xfrm>
          <a:prstGeom prst="rect">
            <a:avLst/>
          </a:prstGeom>
        </p:spPr>
      </p:pic>
      <p:pic>
        <p:nvPicPr>
          <p:cNvPr id="5" name="Picture 4" descr="File:Book of &lt;strong&gt;Esther&lt;/strong&gt; Chapter 5-2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7674" y="0"/>
            <a:ext cx="4424326" cy="6494084"/>
          </a:xfrm>
          <a:prstGeom prst="rect">
            <a:avLst/>
          </a:prstGeom>
        </p:spPr>
      </p:pic>
    </p:spTree>
    <p:extLst>
      <p:ext uri="{BB962C8B-B14F-4D97-AF65-F5344CB8AC3E}">
        <p14:creationId xmlns:p14="http://schemas.microsoft.com/office/powerpoint/2010/main" val="42759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283668" cy="6740307"/>
          </a:xfrm>
          <a:prstGeom prst="rect">
            <a:avLst/>
          </a:prstGeom>
          <a:noFill/>
        </p:spPr>
        <p:txBody>
          <a:bodyPr wrap="square" rtlCol="0">
            <a:spAutoFit/>
          </a:bodyPr>
          <a:lstStyle/>
          <a:p>
            <a:r>
              <a:rPr lang="en-US" sz="2400" dirty="0" smtClean="0">
                <a:latin typeface="+mj-lt"/>
              </a:rPr>
              <a:t>“Even from the days of your fathers ye are gone away from mine ordinances, and have not kept them… Will a man rob God? Yet ye have robbed me. But ye say, wherein have we robbed thee? </a:t>
            </a:r>
            <a:r>
              <a:rPr lang="en-US" sz="2400" b="1" dirty="0" smtClean="0">
                <a:latin typeface="+mj-lt"/>
              </a:rPr>
              <a:t>In tithes and offerings</a:t>
            </a:r>
            <a:r>
              <a:rPr lang="en-US" sz="2400" dirty="0" smtClean="0">
                <a:latin typeface="+mj-lt"/>
              </a:rPr>
              <a:t>.  Ye are cursed with a curse: for ye have robbed me, even this</a:t>
            </a:r>
          </a:p>
          <a:p>
            <a:r>
              <a:rPr lang="en-US" sz="2400" dirty="0">
                <a:latin typeface="+mj-lt"/>
              </a:rPr>
              <a:t>w</a:t>
            </a:r>
            <a:r>
              <a:rPr lang="en-US" sz="2400" dirty="0" smtClean="0">
                <a:latin typeface="+mj-lt"/>
              </a:rPr>
              <a:t>hole nation [Israel]” (3:7-9 c.f. 1:1).</a:t>
            </a:r>
          </a:p>
          <a:p>
            <a:r>
              <a:rPr lang="en-US" sz="2400" dirty="0" smtClean="0">
                <a:latin typeface="+mj-lt"/>
              </a:rPr>
              <a:t>Not only did the priests offend God, so did the people.</a:t>
            </a:r>
          </a:p>
          <a:p>
            <a:r>
              <a:rPr lang="en-US" sz="2400" dirty="0" smtClean="0">
                <a:latin typeface="+mj-lt"/>
              </a:rPr>
              <a:t>How?  They were shortchanging God’s statutes for tithes and offerings, without which there was a limited sacrificial system, which endangered their spiritual relationship with</a:t>
            </a:r>
          </a:p>
          <a:p>
            <a:r>
              <a:rPr lang="en-US" sz="2400" dirty="0" smtClean="0">
                <a:latin typeface="+mj-lt"/>
              </a:rPr>
              <a:t>Jehovah [Christ].  If the priests didn’t get sufficient means to operate the temple, then Israel could not have their sins ‘covered,’ the priests would not have the means to live on, nor would widows &amp; orphans be cared for (Deut. 14:27-29).  If they did, “Bring ye all the tithes into the storehouse… </a:t>
            </a:r>
            <a:r>
              <a:rPr lang="en-US" sz="2400" b="1" u="sng" dirty="0" smtClean="0">
                <a:latin typeface="+mj-lt"/>
              </a:rPr>
              <a:t>I will open the windows of heaven, and pour you out a blessing</a:t>
            </a:r>
            <a:r>
              <a:rPr lang="en-US" sz="2400" dirty="0" smtClean="0">
                <a:latin typeface="+mj-lt"/>
              </a:rPr>
              <a:t>…” (3:10).  Are we, the Body of Christ, under that kind of conditional relationship?  </a:t>
            </a:r>
            <a:r>
              <a:rPr lang="en-US" sz="2400" i="1" dirty="0" smtClean="0">
                <a:latin typeface="+mj-lt"/>
              </a:rPr>
              <a:t>NO!      </a:t>
            </a:r>
            <a:endParaRPr lang="en-US" sz="2400" i="1" dirty="0">
              <a:latin typeface="+mj-lt"/>
            </a:endParaRPr>
          </a:p>
        </p:txBody>
      </p:sp>
      <p:pic>
        <p:nvPicPr>
          <p:cNvPr id="4" name="Picture 3" descr="Lehigh Valley Ramblings: &lt;strong&gt;God&lt;/strong&gt; is Apparently Going to Jump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669" y="-1"/>
            <a:ext cx="4908332" cy="6494086"/>
          </a:xfrm>
          <a:prstGeom prst="rect">
            <a:avLst/>
          </a:prstGeom>
        </p:spPr>
      </p:pic>
    </p:spTree>
    <p:extLst>
      <p:ext uri="{BB962C8B-B14F-4D97-AF65-F5344CB8AC3E}">
        <p14:creationId xmlns:p14="http://schemas.microsoft.com/office/powerpoint/2010/main" val="9209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695091" cy="6617196"/>
          </a:xfrm>
          <a:prstGeom prst="rect">
            <a:avLst/>
          </a:prstGeom>
          <a:noFill/>
        </p:spPr>
        <p:txBody>
          <a:bodyPr wrap="square" rtlCol="0">
            <a:spAutoFit/>
          </a:bodyPr>
          <a:lstStyle/>
          <a:p>
            <a:r>
              <a:rPr lang="en-US" sz="2400" b="1" dirty="0" smtClean="0">
                <a:latin typeface="+mj-lt"/>
              </a:rPr>
              <a:t>PROPHECY OF JOHN THE BAPTIST</a:t>
            </a:r>
          </a:p>
          <a:p>
            <a:r>
              <a:rPr lang="en-US" sz="2400" dirty="0" smtClean="0">
                <a:latin typeface="+mj-lt"/>
              </a:rPr>
              <a:t>“Behold, I will send my messenger [John], and he shall prepare the way before me: and the Lord, whom ye see seek, shall suddenly come to his temple…” (3:1).</a:t>
            </a:r>
          </a:p>
          <a:p>
            <a:r>
              <a:rPr lang="en-US" sz="2400" dirty="0" smtClean="0">
                <a:latin typeface="+mj-lt"/>
              </a:rPr>
              <a:t>As the last prophet [Malachi] spoke, God then went silent for 400-years, but Malachi tells the reader that, in the future, someone will prepare the way for the Messiah.  That will be John the Baptist, the same prophesied by Isaiah (Isa. 40:3).</a:t>
            </a:r>
          </a:p>
          <a:p>
            <a:endParaRPr lang="en-US" sz="800" dirty="0" smtClean="0">
              <a:latin typeface="+mj-lt"/>
            </a:endParaRPr>
          </a:p>
          <a:p>
            <a:r>
              <a:rPr lang="en-US" sz="2400" dirty="0" smtClean="0">
                <a:latin typeface="+mj-lt"/>
              </a:rPr>
              <a:t>“Behold, I will send you Elijah the prophet before the coming of the great and dreadful day of the LORD…” (4:5).  </a:t>
            </a:r>
          </a:p>
          <a:p>
            <a:r>
              <a:rPr lang="en-US" sz="2400" dirty="0" smtClean="0">
                <a:latin typeface="+mj-lt"/>
              </a:rPr>
              <a:t>Was John the Baptist </a:t>
            </a:r>
            <a:r>
              <a:rPr lang="en-US" sz="2400" i="1" dirty="0" smtClean="0">
                <a:latin typeface="+mj-lt"/>
              </a:rPr>
              <a:t>that</a:t>
            </a:r>
            <a:r>
              <a:rPr lang="en-US" sz="2400" dirty="0" smtClean="0">
                <a:latin typeface="+mj-lt"/>
              </a:rPr>
              <a:t> Elijah, or will he be one of the two witnesses during the tribulation?  </a:t>
            </a:r>
            <a:r>
              <a:rPr lang="en-US" sz="2400" i="1" smtClean="0">
                <a:latin typeface="+mj-lt"/>
              </a:rPr>
              <a:t>The latter!</a:t>
            </a:r>
            <a:endParaRPr lang="en-US" sz="2400" i="1" dirty="0" smtClean="0">
              <a:latin typeface="+mj-lt"/>
            </a:endParaRPr>
          </a:p>
          <a:p>
            <a:endParaRPr lang="en-US" sz="800" dirty="0" smtClean="0">
              <a:latin typeface="+mj-lt"/>
            </a:endParaRPr>
          </a:p>
          <a:p>
            <a:r>
              <a:rPr lang="en-US" sz="2400" dirty="0" smtClean="0">
                <a:latin typeface="+mj-lt"/>
              </a:rPr>
              <a:t>Next time – The 1</a:t>
            </a:r>
            <a:r>
              <a:rPr lang="en-US" sz="2400" baseline="30000" dirty="0" smtClean="0">
                <a:latin typeface="+mj-lt"/>
              </a:rPr>
              <a:t>st</a:t>
            </a:r>
            <a:r>
              <a:rPr lang="en-US" sz="2400" dirty="0" smtClean="0">
                <a:latin typeface="+mj-lt"/>
              </a:rPr>
              <a:t> coming of Messiah to His chosen and covenant nation Israel. </a:t>
            </a:r>
          </a:p>
        </p:txBody>
      </p:sp>
      <p:pic>
        <p:nvPicPr>
          <p:cNvPr id="3" name="Picture 2" descr="&lt;strong&gt;malachi&lt;/strong&gt; [Bible Wik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43" y="0"/>
            <a:ext cx="5618257" cy="6779172"/>
          </a:xfrm>
          <a:prstGeom prst="rect">
            <a:avLst/>
          </a:prstGeom>
        </p:spPr>
      </p:pic>
    </p:spTree>
    <p:extLst>
      <p:ext uri="{BB962C8B-B14F-4D97-AF65-F5344CB8AC3E}">
        <p14:creationId xmlns:p14="http://schemas.microsoft.com/office/powerpoint/2010/main" val="31678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950263" cy="6617196"/>
          </a:xfrm>
          <a:prstGeom prst="rect">
            <a:avLst/>
          </a:prstGeom>
          <a:noFill/>
        </p:spPr>
        <p:txBody>
          <a:bodyPr wrap="square" rtlCol="0">
            <a:spAutoFit/>
          </a:bodyPr>
          <a:lstStyle/>
          <a:p>
            <a:r>
              <a:rPr lang="en-US" sz="2400" dirty="0" smtClean="0">
                <a:latin typeface="+mj-lt"/>
              </a:rPr>
              <a:t>… new letters were sent out to every Persian province –</a:t>
            </a:r>
          </a:p>
          <a:p>
            <a:endParaRPr lang="en-US" sz="800" dirty="0" smtClean="0">
              <a:latin typeface="+mj-lt"/>
            </a:endParaRPr>
          </a:p>
          <a:p>
            <a:r>
              <a:rPr lang="en-US" sz="2400" dirty="0" smtClean="0">
                <a:latin typeface="+mj-lt"/>
              </a:rPr>
              <a:t>“Then were the king’s scribes called… and sent letters by </a:t>
            </a:r>
          </a:p>
          <a:p>
            <a:r>
              <a:rPr lang="en-US" sz="2400" dirty="0" smtClean="0">
                <a:latin typeface="+mj-lt"/>
              </a:rPr>
              <a:t>posts on horseback, and riders on mules, camels… Wherein </a:t>
            </a:r>
          </a:p>
          <a:p>
            <a:r>
              <a:rPr lang="en-US" sz="2400" dirty="0" smtClean="0">
                <a:latin typeface="+mj-lt"/>
              </a:rPr>
              <a:t>the king granted the Jews which were in every city… </a:t>
            </a:r>
            <a:r>
              <a:rPr lang="en-US" sz="2400" b="1" dirty="0" smtClean="0">
                <a:latin typeface="+mj-lt"/>
              </a:rPr>
              <a:t>to stand </a:t>
            </a:r>
          </a:p>
          <a:p>
            <a:r>
              <a:rPr lang="en-US" sz="2400" b="1" dirty="0" smtClean="0">
                <a:latin typeface="+mj-lt"/>
              </a:rPr>
              <a:t>for their life, to destroy, to slay, and to cause to perish, all the </a:t>
            </a:r>
          </a:p>
          <a:p>
            <a:r>
              <a:rPr lang="en-US" sz="2400" b="1" dirty="0" smtClean="0">
                <a:latin typeface="+mj-lt"/>
              </a:rPr>
              <a:t>power of the people and province that would assault them</a:t>
            </a:r>
            <a:r>
              <a:rPr lang="en-US" sz="2400" dirty="0" smtClean="0">
                <a:latin typeface="+mj-lt"/>
              </a:rPr>
              <a:t>… </a:t>
            </a:r>
          </a:p>
          <a:p>
            <a:r>
              <a:rPr lang="en-US" sz="2400" dirty="0" smtClean="0">
                <a:latin typeface="+mj-lt"/>
              </a:rPr>
              <a:t>to take the spoil of them for a prey… and the Jews had light, </a:t>
            </a:r>
          </a:p>
          <a:p>
            <a:r>
              <a:rPr lang="en-US" sz="2400" dirty="0" smtClean="0">
                <a:latin typeface="+mj-lt"/>
              </a:rPr>
              <a:t>and gladness, and joy, and honour…”</a:t>
            </a:r>
            <a:r>
              <a:rPr lang="en-US" sz="2400" b="1" dirty="0" smtClean="0">
                <a:latin typeface="+mj-lt"/>
              </a:rPr>
              <a:t> </a:t>
            </a:r>
            <a:r>
              <a:rPr lang="en-US" sz="2400" dirty="0" smtClean="0">
                <a:latin typeface="+mj-lt"/>
              </a:rPr>
              <a:t>(8:9-11,16).</a:t>
            </a:r>
          </a:p>
          <a:p>
            <a:r>
              <a:rPr lang="en-US" sz="2400" dirty="0" smtClean="0">
                <a:latin typeface="+mj-lt"/>
              </a:rPr>
              <a:t>The king’s new decree gave the Jews protection and a place of</a:t>
            </a:r>
          </a:p>
          <a:p>
            <a:r>
              <a:rPr lang="en-US" sz="2400" dirty="0" smtClean="0">
                <a:latin typeface="+mj-lt"/>
              </a:rPr>
              <a:t>high honor everywhere in the empire—all by the hand of God.</a:t>
            </a:r>
          </a:p>
          <a:p>
            <a:endParaRPr lang="en-US" sz="800" dirty="0" smtClean="0">
              <a:latin typeface="+mj-lt"/>
            </a:endParaRPr>
          </a:p>
          <a:p>
            <a:r>
              <a:rPr lang="en-US" sz="2400" dirty="0" smtClean="0">
                <a:latin typeface="+mj-lt"/>
              </a:rPr>
              <a:t>“And Mordecai wrote these things, and sent letters unto all </a:t>
            </a:r>
          </a:p>
          <a:p>
            <a:r>
              <a:rPr lang="en-US" sz="2400" dirty="0" smtClean="0">
                <a:latin typeface="+mj-lt"/>
              </a:rPr>
              <a:t>the Jews that were in all the provinces… to stablish this </a:t>
            </a:r>
          </a:p>
          <a:p>
            <a:r>
              <a:rPr lang="en-US" sz="2400" dirty="0" smtClean="0">
                <a:latin typeface="+mj-lt"/>
              </a:rPr>
              <a:t>among them… 14</a:t>
            </a:r>
            <a:r>
              <a:rPr lang="en-US" sz="2400" baseline="30000" dirty="0" smtClean="0">
                <a:latin typeface="+mj-lt"/>
              </a:rPr>
              <a:t>th</a:t>
            </a:r>
            <a:r>
              <a:rPr lang="en-US" sz="2400" dirty="0" smtClean="0">
                <a:latin typeface="+mj-lt"/>
              </a:rPr>
              <a:t> and 15</a:t>
            </a:r>
            <a:r>
              <a:rPr lang="en-US" sz="2400" baseline="30000" dirty="0" smtClean="0">
                <a:latin typeface="+mj-lt"/>
              </a:rPr>
              <a:t>th</a:t>
            </a:r>
            <a:r>
              <a:rPr lang="en-US" sz="2400" dirty="0" smtClean="0">
                <a:latin typeface="+mj-lt"/>
              </a:rPr>
              <a:t> day of the month Adar [March]… </a:t>
            </a:r>
          </a:p>
          <a:p>
            <a:r>
              <a:rPr lang="en-US" sz="2400" dirty="0" smtClean="0">
                <a:latin typeface="+mj-lt"/>
              </a:rPr>
              <a:t>yearly… as the days wherein the Jews rested from their </a:t>
            </a:r>
          </a:p>
          <a:p>
            <a:r>
              <a:rPr lang="en-US" sz="2400" dirty="0" smtClean="0">
                <a:latin typeface="+mj-lt"/>
              </a:rPr>
              <a:t>enemies… from sorrow to joy” (9:20-22).</a:t>
            </a:r>
          </a:p>
          <a:p>
            <a:r>
              <a:rPr lang="en-US" sz="2400" dirty="0" smtClean="0">
                <a:latin typeface="+mj-lt"/>
              </a:rPr>
              <a:t>Another letter was sent establishing the 2-day Feast of Purim, not by Mosaic Law, but by Mordecai &amp; Esther to remember God’s help at a critical moment in their people’s history. </a:t>
            </a:r>
          </a:p>
        </p:txBody>
      </p:sp>
      <p:pic>
        <p:nvPicPr>
          <p:cNvPr id="4" name="Picture 3" descr="File:Book of Ezra Chapter 1-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593" y="0"/>
            <a:ext cx="4477407" cy="5780689"/>
          </a:xfrm>
          <a:prstGeom prst="rect">
            <a:avLst/>
          </a:prstGeom>
        </p:spPr>
      </p:pic>
      <p:pic>
        <p:nvPicPr>
          <p:cNvPr id="5" name="Picture 4" descr="File:Book of &lt;strong&gt;Esther&lt;/strong&gt; Chapter 8-6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625" y="5256"/>
            <a:ext cx="4403341" cy="5649309"/>
          </a:xfrm>
          <a:prstGeom prst="rect">
            <a:avLst/>
          </a:prstGeom>
        </p:spPr>
      </p:pic>
      <p:pic>
        <p:nvPicPr>
          <p:cNvPr id="3" name="Picture 2" descr="File:Book of &lt;strong&gt;Esther&lt;/strong&gt; Chapter 1-7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1625" y="0"/>
            <a:ext cx="4477407" cy="5654565"/>
          </a:xfrm>
          <a:prstGeom prst="rect">
            <a:avLst/>
          </a:prstGeom>
        </p:spPr>
      </p:pic>
    </p:spTree>
    <p:extLst>
      <p:ext uri="{BB962C8B-B14F-4D97-AF65-F5344CB8AC3E}">
        <p14:creationId xmlns:p14="http://schemas.microsoft.com/office/powerpoint/2010/main" val="38216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17" end="17"/>
                                            </p:txEl>
                                          </p:spTgt>
                                        </p:tgtEl>
                                        <p:attrNameLst>
                                          <p:attrName>style.visibility</p:attrName>
                                        </p:attrNameLst>
                                      </p:cBhvr>
                                      <p:to>
                                        <p:strVal val="visible"/>
                                      </p:to>
                                    </p:set>
                                    <p:animEffect transition="in" filter="fade">
                                      <p:cBhvr>
                                        <p:cTn id="65"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11414235" cy="6494085"/>
          </a:xfrm>
          <a:prstGeom prst="rect">
            <a:avLst/>
          </a:prstGeom>
          <a:noFill/>
        </p:spPr>
        <p:txBody>
          <a:bodyPr wrap="square" rtlCol="0">
            <a:spAutoFit/>
          </a:bodyPr>
          <a:lstStyle/>
          <a:p>
            <a:r>
              <a:rPr lang="en-US" sz="2400" dirty="0" smtClean="0">
                <a:latin typeface="+mj-lt"/>
              </a:rPr>
              <a:t>“Now after these things, in the reign of Artaxerxes king of </a:t>
            </a:r>
          </a:p>
          <a:p>
            <a:r>
              <a:rPr lang="en-US" sz="2400" dirty="0" smtClean="0">
                <a:latin typeface="+mj-lt"/>
              </a:rPr>
              <a:t>Persia, Ezra… son of Phinehas… Eleazar… Aaron the chief </a:t>
            </a:r>
          </a:p>
          <a:p>
            <a:r>
              <a:rPr lang="en-US" sz="2400" dirty="0" smtClean="0">
                <a:latin typeface="+mj-lt"/>
              </a:rPr>
              <a:t>priest. This Ezra went up from Babylon; and he was a ready </a:t>
            </a:r>
          </a:p>
          <a:p>
            <a:r>
              <a:rPr lang="en-US" sz="2400" dirty="0" smtClean="0">
                <a:latin typeface="+mj-lt"/>
              </a:rPr>
              <a:t>scribe in the law of Moses… and the king granted him all </a:t>
            </a:r>
          </a:p>
          <a:p>
            <a:r>
              <a:rPr lang="en-US" sz="2400" dirty="0" smtClean="0">
                <a:latin typeface="+mj-lt"/>
              </a:rPr>
              <a:t>his request, according to the hand of the LORD his God </a:t>
            </a:r>
          </a:p>
          <a:p>
            <a:r>
              <a:rPr lang="en-US" sz="2400" dirty="0" smtClean="0">
                <a:latin typeface="+mj-lt"/>
              </a:rPr>
              <a:t>upon him… </a:t>
            </a:r>
            <a:r>
              <a:rPr lang="en-US" sz="2400" b="1" dirty="0" smtClean="0">
                <a:latin typeface="+mj-lt"/>
              </a:rPr>
              <a:t>For Ezra had prepared his heart to seek the law </a:t>
            </a:r>
          </a:p>
          <a:p>
            <a:r>
              <a:rPr lang="en-US" sz="2400" b="1" dirty="0" smtClean="0">
                <a:latin typeface="+mj-lt"/>
              </a:rPr>
              <a:t>of the LORD, and to do it, and to teach in Israel statutes and </a:t>
            </a:r>
          </a:p>
          <a:p>
            <a:r>
              <a:rPr lang="en-US" sz="2400" b="1" dirty="0" smtClean="0">
                <a:latin typeface="+mj-lt"/>
              </a:rPr>
              <a:t>judgments</a:t>
            </a:r>
            <a:r>
              <a:rPr lang="en-US" sz="2400" dirty="0" smtClean="0">
                <a:latin typeface="+mj-lt"/>
              </a:rPr>
              <a:t>” (Ezr. 7:1-6,10).</a:t>
            </a:r>
          </a:p>
          <a:p>
            <a:r>
              <a:rPr lang="en-US" sz="2400" dirty="0" smtClean="0">
                <a:latin typeface="+mj-lt"/>
              </a:rPr>
              <a:t>This is the 2</a:t>
            </a:r>
            <a:r>
              <a:rPr lang="en-US" sz="2400" baseline="30000" dirty="0" smtClean="0">
                <a:latin typeface="+mj-lt"/>
              </a:rPr>
              <a:t>nd</a:t>
            </a:r>
            <a:r>
              <a:rPr lang="en-US" sz="2400" dirty="0" smtClean="0">
                <a:latin typeface="+mj-lt"/>
              </a:rPr>
              <a:t> return of exiles [4-5,000] to Jerusalem under </a:t>
            </a:r>
          </a:p>
          <a:p>
            <a:r>
              <a:rPr lang="en-US" sz="2400" dirty="0" smtClean="0">
                <a:latin typeface="+mj-lt"/>
              </a:rPr>
              <a:t>the scribe [priest] Ezra, who was passionate about the LORD </a:t>
            </a:r>
          </a:p>
          <a:p>
            <a:r>
              <a:rPr lang="en-US" sz="2400" dirty="0" smtClean="0">
                <a:latin typeface="+mj-lt"/>
              </a:rPr>
              <a:t>and the Law of Moses.  Artaxerxes, son of Xerxes </a:t>
            </a:r>
          </a:p>
          <a:p>
            <a:r>
              <a:rPr lang="en-US" sz="2400" dirty="0" smtClean="0">
                <a:latin typeface="+mj-lt"/>
              </a:rPr>
              <a:t>[Ahasuerus], decreed that everything that would be needed, </a:t>
            </a:r>
          </a:p>
          <a:p>
            <a:r>
              <a:rPr lang="en-US" sz="2400" dirty="0" smtClean="0">
                <a:latin typeface="+mj-lt"/>
              </a:rPr>
              <a:t>money, food, etc., should be given the Jews (7:21,22) –</a:t>
            </a:r>
          </a:p>
          <a:p>
            <a:endParaRPr lang="en-US" sz="800" dirty="0" smtClean="0">
              <a:latin typeface="+mj-lt"/>
            </a:endParaRPr>
          </a:p>
          <a:p>
            <a:r>
              <a:rPr lang="en-US" sz="2400" dirty="0" smtClean="0">
                <a:latin typeface="+mj-lt"/>
              </a:rPr>
              <a:t>“Blessed be the LORD God of our fathers, which hath put such a thing as this in the king’s heart… I was strengthened  as the hand of the LORD was upon, and I gathered together out of Israel chief men to go up with me” (7:27,28).</a:t>
            </a:r>
          </a:p>
          <a:p>
            <a:r>
              <a:rPr lang="en-US" sz="2400" dirty="0" smtClean="0">
                <a:latin typeface="+mj-lt"/>
              </a:rPr>
              <a:t>Ezra was abundantly thankful to God and the king for allowing more Jews to go home.     </a:t>
            </a:r>
            <a:endParaRPr lang="en-US" sz="2400" dirty="0">
              <a:latin typeface="+mj-lt"/>
            </a:endParaRPr>
          </a:p>
        </p:txBody>
      </p:sp>
      <p:pic>
        <p:nvPicPr>
          <p:cNvPr id="9" name="Picture 8" descr="Other Food: daily devos: Weep at the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469" y="1"/>
            <a:ext cx="4603531" cy="4803228"/>
          </a:xfrm>
          <a:prstGeom prst="rect">
            <a:avLst/>
          </a:prstGeom>
        </p:spPr>
      </p:pic>
    </p:spTree>
    <p:extLst>
      <p:ext uri="{BB962C8B-B14F-4D97-AF65-F5344CB8AC3E}">
        <p14:creationId xmlns:p14="http://schemas.microsoft.com/office/powerpoint/2010/main" val="1679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Effect transition="in" filter="fade">
                                      <p:cBhvr>
                                        <p:cTn id="19" dur="500"/>
                                        <p:tgtEl>
                                          <p:spTgt spid="2">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echas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005" y="0"/>
            <a:ext cx="6111995" cy="6537434"/>
          </a:xfrm>
          <a:prstGeom prst="rect">
            <a:avLst/>
          </a:prstGeom>
        </p:spPr>
      </p:pic>
      <p:sp>
        <p:nvSpPr>
          <p:cNvPr id="3" name="TextBox 2"/>
          <p:cNvSpPr txBox="1"/>
          <p:nvPr/>
        </p:nvSpPr>
        <p:spPr>
          <a:xfrm>
            <a:off x="0" y="-84083"/>
            <a:ext cx="6001407" cy="6863417"/>
          </a:xfrm>
          <a:prstGeom prst="rect">
            <a:avLst/>
          </a:prstGeom>
          <a:noFill/>
        </p:spPr>
        <p:txBody>
          <a:bodyPr wrap="square" rtlCol="0">
            <a:spAutoFit/>
          </a:bodyPr>
          <a:lstStyle/>
          <a:p>
            <a:r>
              <a:rPr lang="en-US" sz="2400" dirty="0" smtClean="0">
                <a:latin typeface="+mj-lt"/>
              </a:rPr>
              <a:t>Their journey from Babylon to Jerusalem was a very difficult journey of about 900 miles, with lots of valuable treasures, but unaccompanied by soldiers –</a:t>
            </a:r>
          </a:p>
          <a:p>
            <a:endParaRPr lang="en-US" sz="800" dirty="0" smtClean="0">
              <a:latin typeface="+mj-lt"/>
            </a:endParaRPr>
          </a:p>
          <a:p>
            <a:r>
              <a:rPr lang="en-US" sz="2400" dirty="0" smtClean="0">
                <a:latin typeface="+mj-lt"/>
              </a:rPr>
              <a:t>“So took the priests and Levites the weight of the silver, and the gold, and the vessels, to bring them to Jerusalem unto the house of God… and the hand of God was upon us, and he delivered us from the hand of the enemy… And we came to Jerusalem…” (8:30-32).</a:t>
            </a:r>
          </a:p>
          <a:p>
            <a:r>
              <a:rPr lang="en-US" sz="2400" dirty="0" smtClean="0">
                <a:latin typeface="+mj-lt"/>
              </a:rPr>
              <a:t>After a rest, Ezra and company brought their treasures to the temple, and worshipped the God of Israel –</a:t>
            </a:r>
          </a:p>
          <a:p>
            <a:endParaRPr lang="en-US" sz="800" dirty="0" smtClean="0">
              <a:latin typeface="+mj-lt"/>
            </a:endParaRPr>
          </a:p>
          <a:p>
            <a:r>
              <a:rPr lang="en-US" sz="2400" dirty="0" smtClean="0">
                <a:latin typeface="+mj-lt"/>
              </a:rPr>
              <a:t>“Now on the 4</a:t>
            </a:r>
            <a:r>
              <a:rPr lang="en-US" sz="2400" baseline="30000" dirty="0" smtClean="0">
                <a:latin typeface="+mj-lt"/>
              </a:rPr>
              <a:t>th</a:t>
            </a:r>
            <a:r>
              <a:rPr lang="en-US" sz="2400" dirty="0" smtClean="0">
                <a:latin typeface="+mj-lt"/>
              </a:rPr>
              <a:t> day was the silver and gold and the vessels weighed… come out of captivity, offered burnt-offerings unto the God of Israel…” (8:33-35).  </a:t>
            </a:r>
            <a:endParaRPr lang="en-US" sz="2400" dirty="0">
              <a:latin typeface="+mj-lt"/>
            </a:endParaRPr>
          </a:p>
        </p:txBody>
      </p:sp>
      <p:pic>
        <p:nvPicPr>
          <p:cNvPr id="4" name="Picture 3" descr="sermon Archives - Pro EcclesiaPro Eccles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72" y="118662"/>
            <a:ext cx="6022428" cy="6261117"/>
          </a:xfrm>
          <a:prstGeom prst="rect">
            <a:avLst/>
          </a:prstGeom>
        </p:spPr>
      </p:pic>
      <p:pic>
        <p:nvPicPr>
          <p:cNvPr id="5" name="Picture 4" descr="File:Book of Leviticus Chapter 1-1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572" y="78827"/>
            <a:ext cx="6022428" cy="6379780"/>
          </a:xfrm>
          <a:prstGeom prst="rect">
            <a:avLst/>
          </a:prstGeom>
        </p:spPr>
      </p:pic>
    </p:spTree>
    <p:extLst>
      <p:ext uri="{BB962C8B-B14F-4D97-AF65-F5344CB8AC3E}">
        <p14:creationId xmlns:p14="http://schemas.microsoft.com/office/powerpoint/2010/main" val="6086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052442" cy="6494085"/>
          </a:xfrm>
          <a:prstGeom prst="rect">
            <a:avLst/>
          </a:prstGeom>
          <a:noFill/>
        </p:spPr>
        <p:txBody>
          <a:bodyPr wrap="square" rtlCol="0">
            <a:spAutoFit/>
          </a:bodyPr>
          <a:lstStyle/>
          <a:p>
            <a:r>
              <a:rPr lang="en-US" sz="2400" dirty="0" smtClean="0">
                <a:latin typeface="+mj-lt"/>
              </a:rPr>
              <a:t>Though thankful to be home, Ezra found things in Israel not what they should have been –</a:t>
            </a:r>
          </a:p>
          <a:p>
            <a:endParaRPr lang="en-US" sz="800" dirty="0" smtClean="0">
              <a:latin typeface="+mj-lt"/>
            </a:endParaRPr>
          </a:p>
          <a:p>
            <a:r>
              <a:rPr lang="en-US" sz="2400" dirty="0" smtClean="0">
                <a:latin typeface="+mj-lt"/>
              </a:rPr>
              <a:t>“Now when these things were done, the princes came to me saying, The people of Israel, and the priests, and the Levites, have not separated themselves from the people of the lands… </a:t>
            </a:r>
            <a:r>
              <a:rPr lang="en-US" sz="2400" b="1" dirty="0" smtClean="0">
                <a:latin typeface="+mj-lt"/>
              </a:rPr>
              <a:t>they have taken of their daughters for themselves, and for their sons; so that the holy seed have mingled themselves with the people of those lands</a:t>
            </a:r>
            <a:r>
              <a:rPr lang="en-US" sz="2400" dirty="0" smtClean="0">
                <a:latin typeface="+mj-lt"/>
              </a:rPr>
              <a:t>… And when I heard this thing, I rent my garment… I fell upon my knees, and spread out my hands unto the LORD… I am ashamed… for our iniquities…” (9:1-6).</a:t>
            </a:r>
          </a:p>
          <a:p>
            <a:r>
              <a:rPr lang="en-US" sz="2400" dirty="0" smtClean="0">
                <a:latin typeface="+mj-lt"/>
              </a:rPr>
              <a:t>Ezra poured out his heart to God, who had chastened Israel with captivity but mercifully brought them home again, to what?  More disobedience to God?</a:t>
            </a:r>
          </a:p>
          <a:p>
            <a:r>
              <a:rPr lang="en-US" sz="2400" dirty="0" smtClean="0">
                <a:latin typeface="+mj-lt"/>
              </a:rPr>
              <a:t>Intermarriage with those of pagan Gentile nations was what started this before with Solomon (1Kg.  11:1-5); </a:t>
            </a:r>
            <a:r>
              <a:rPr lang="en-US" sz="2400" u="sng" dirty="0" smtClean="0">
                <a:latin typeface="+mj-lt"/>
              </a:rPr>
              <a:t>now they were going down the same road, again</a:t>
            </a:r>
            <a:r>
              <a:rPr lang="en-US" sz="2400" dirty="0" smtClean="0">
                <a:latin typeface="+mj-lt"/>
              </a:rPr>
              <a:t>. </a:t>
            </a:r>
            <a:endParaRPr lang="en-US" sz="2400" dirty="0">
              <a:latin typeface="+mj-lt"/>
            </a:endParaRPr>
          </a:p>
        </p:txBody>
      </p:sp>
      <p:pic>
        <p:nvPicPr>
          <p:cNvPr id="5" name="Picture 4" descr="Bible Drive-Thru: August 2015"/>
          <p:cNvPicPr>
            <a:picLocks noChangeAspect="1"/>
          </p:cNvPicPr>
          <p:nvPr/>
        </p:nvPicPr>
        <p:blipFill rotWithShape="1">
          <a:blip r:embed="rId2">
            <a:extLst>
              <a:ext uri="{28A0092B-C50C-407E-A947-70E740481C1C}">
                <a14:useLocalDpi xmlns:a14="http://schemas.microsoft.com/office/drawing/2010/main" val="0"/>
              </a:ext>
            </a:extLst>
          </a:blip>
          <a:srcRect t="3863" b="5930"/>
          <a:stretch/>
        </p:blipFill>
        <p:spPr>
          <a:xfrm>
            <a:off x="7126014" y="0"/>
            <a:ext cx="5065986" cy="6494085"/>
          </a:xfrm>
          <a:prstGeom prst="rect">
            <a:avLst/>
          </a:prstGeom>
        </p:spPr>
      </p:pic>
    </p:spTree>
    <p:extLst>
      <p:ext uri="{BB962C8B-B14F-4D97-AF65-F5344CB8AC3E}">
        <p14:creationId xmlns:p14="http://schemas.microsoft.com/office/powerpoint/2010/main" val="15609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00193" cy="6494085"/>
          </a:xfrm>
          <a:prstGeom prst="rect">
            <a:avLst/>
          </a:prstGeom>
          <a:noFill/>
        </p:spPr>
        <p:txBody>
          <a:bodyPr wrap="square" rtlCol="0">
            <a:spAutoFit/>
          </a:bodyPr>
          <a:lstStyle/>
          <a:p>
            <a:r>
              <a:rPr lang="en-US" sz="2400" dirty="0" smtClean="0">
                <a:latin typeface="+mj-lt"/>
              </a:rPr>
              <a:t>“Now when Ezra had prayed, and when he had confessed, weeping and casting himself down before the house of God, here assembled unto him out of Israel a very great congregation of men and women and children: for the people wept very sore” (10:1).</a:t>
            </a:r>
          </a:p>
          <a:p>
            <a:r>
              <a:rPr lang="en-US" sz="2400" dirty="0" smtClean="0">
                <a:latin typeface="+mj-lt"/>
              </a:rPr>
              <a:t>What did Ezra do?</a:t>
            </a:r>
          </a:p>
          <a:p>
            <a:endParaRPr lang="en-US" sz="800" dirty="0" smtClean="0">
              <a:latin typeface="+mj-lt"/>
            </a:endParaRPr>
          </a:p>
          <a:p>
            <a:r>
              <a:rPr lang="en-US" sz="2400" dirty="0" smtClean="0">
                <a:latin typeface="+mj-lt"/>
              </a:rPr>
              <a:t>“Now therefore let us make a covenant with out God </a:t>
            </a:r>
            <a:r>
              <a:rPr lang="en-US" sz="2400" b="1" dirty="0" smtClean="0">
                <a:latin typeface="+mj-lt"/>
              </a:rPr>
              <a:t>to put away all the wives, and such as are born of them</a:t>
            </a:r>
            <a:r>
              <a:rPr lang="en-US" sz="2400" dirty="0" smtClean="0">
                <a:latin typeface="+mj-lt"/>
              </a:rPr>
              <a:t>, according to the counsel of my lord, and of those that tremble at the commandment of our God; and let it be done according to the law” (10:3).</a:t>
            </a:r>
          </a:p>
          <a:p>
            <a:r>
              <a:rPr lang="en-US" sz="2400" dirty="0" smtClean="0">
                <a:latin typeface="+mj-lt"/>
              </a:rPr>
              <a:t>The decision was made that all those Jews who had married outside their nation would divorce them and send them back to their own nation.  It was difficult </a:t>
            </a:r>
          </a:p>
          <a:p>
            <a:r>
              <a:rPr lang="en-US" sz="2400" dirty="0" smtClean="0">
                <a:latin typeface="+mj-lt"/>
              </a:rPr>
              <a:t>to see families split, but it was better than to take the chance of Israel further declining spiritually to the point that God would give them up entirely.   </a:t>
            </a:r>
            <a:endParaRPr lang="en-US" sz="2400" dirty="0">
              <a:latin typeface="+mj-lt"/>
            </a:endParaRPr>
          </a:p>
        </p:txBody>
      </p:sp>
      <p:pic>
        <p:nvPicPr>
          <p:cNvPr id="3" name="Picture 2" descr="File:Book of &lt;strong&gt;Ezra&lt;/strong&gt; Chapter 10-3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693" y="-1"/>
            <a:ext cx="5511307" cy="6494086"/>
          </a:xfrm>
          <a:prstGeom prst="rect">
            <a:avLst/>
          </a:prstGeom>
        </p:spPr>
      </p:pic>
    </p:spTree>
    <p:extLst>
      <p:ext uri="{BB962C8B-B14F-4D97-AF65-F5344CB8AC3E}">
        <p14:creationId xmlns:p14="http://schemas.microsoft.com/office/powerpoint/2010/main" val="36746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7220607" cy="7232749"/>
          </a:xfrm>
          <a:prstGeom prst="rect">
            <a:avLst/>
          </a:prstGeom>
          <a:noFill/>
        </p:spPr>
        <p:txBody>
          <a:bodyPr wrap="square" rtlCol="0">
            <a:spAutoFit/>
          </a:bodyPr>
          <a:lstStyle/>
          <a:p>
            <a:r>
              <a:rPr lang="en-US" sz="2400" b="1" dirty="0" smtClean="0">
                <a:latin typeface="+mj-lt"/>
              </a:rPr>
              <a:t>THE BOOK OF NEHEMIAH</a:t>
            </a:r>
          </a:p>
          <a:p>
            <a:r>
              <a:rPr lang="en-US" sz="2400" i="1" dirty="0" smtClean="0">
                <a:latin typeface="+mj-lt"/>
              </a:rPr>
              <a:t>“Fourteen years after the return of Ezra to Jerusalem, Nehemiah led up a company (444 B.C.) and restored the walls and the civil authority.  Of those events this book is the record… The events recorded in Nehemiah cover a period of 11 years </a:t>
            </a:r>
            <a:r>
              <a:rPr lang="en-US" sz="2400" dirty="0" smtClean="0">
                <a:latin typeface="+mj-lt"/>
              </a:rPr>
              <a:t>[Ussher]” (Old Scofield, p. 541).</a:t>
            </a:r>
          </a:p>
          <a:p>
            <a:endParaRPr lang="en-US" sz="800" dirty="0" smtClean="0">
              <a:latin typeface="+mj-lt"/>
            </a:endParaRPr>
          </a:p>
          <a:p>
            <a:r>
              <a:rPr lang="en-US" sz="2400" dirty="0" smtClean="0">
                <a:latin typeface="+mj-lt"/>
              </a:rPr>
              <a:t>“The words of Nehemiah… it came to pass… as I was in Shushan the palace” (Neh. 1:1).</a:t>
            </a:r>
          </a:p>
          <a:p>
            <a:r>
              <a:rPr lang="en-US" sz="2400" dirty="0" smtClean="0">
                <a:latin typeface="+mj-lt"/>
              </a:rPr>
              <a:t>Many of the Jews of the norther kingdom assimilated into the Assyrian culture, but Jews of the southern kingdom kept their identity and returned in 3-separate groups:</a:t>
            </a:r>
          </a:p>
          <a:p>
            <a:pPr marL="457200" indent="-457200">
              <a:buAutoNum type="arabicPeriod"/>
            </a:pPr>
            <a:r>
              <a:rPr lang="en-US" sz="2400" dirty="0" smtClean="0">
                <a:latin typeface="+mj-lt"/>
              </a:rPr>
              <a:t>Zerubbabel (Ezr. 1:1-2:2) in 536 B.C. (50,000)</a:t>
            </a:r>
          </a:p>
          <a:p>
            <a:pPr marL="457200" indent="-457200">
              <a:buAutoNum type="arabicPeriod"/>
            </a:pPr>
            <a:r>
              <a:rPr lang="en-US" sz="2400" dirty="0" smtClean="0">
                <a:latin typeface="+mj-lt"/>
              </a:rPr>
              <a:t>Ezra (Ezr. 7:1-10) in 458 B.C. (5,000)</a:t>
            </a:r>
          </a:p>
          <a:p>
            <a:pPr marL="457200" indent="-457200">
              <a:buAutoNum type="arabicPeriod"/>
            </a:pPr>
            <a:r>
              <a:rPr lang="en-US" sz="2400" dirty="0" smtClean="0">
                <a:latin typeface="+mj-lt"/>
              </a:rPr>
              <a:t>Nehemiah  (Neh. 2:11) in 444 B.C.</a:t>
            </a:r>
          </a:p>
          <a:p>
            <a:r>
              <a:rPr lang="en-US" sz="2400" dirty="0" smtClean="0">
                <a:latin typeface="+mj-lt"/>
              </a:rPr>
              <a:t>The Persian king asked why his cupbearer (Nehemiah) was so forlorn – “… the wall of Jerusalem is broken down, and the gates thereof are burned with fire” (1:3). </a:t>
            </a:r>
          </a:p>
          <a:p>
            <a:endParaRPr lang="en-US" sz="2400" dirty="0" smtClean="0">
              <a:latin typeface="+mj-lt"/>
            </a:endParaRPr>
          </a:p>
          <a:p>
            <a:r>
              <a:rPr lang="en-US" sz="2400" dirty="0" smtClean="0">
                <a:latin typeface="+mj-lt"/>
              </a:rPr>
              <a:t>  </a:t>
            </a:r>
            <a:endParaRPr lang="en-US" sz="2400" dirty="0">
              <a:latin typeface="+mj-lt"/>
            </a:endParaRPr>
          </a:p>
        </p:txBody>
      </p:sp>
      <p:pic>
        <p:nvPicPr>
          <p:cNvPr id="3" name="Picture 2" descr="File:CISCOFIELD.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607" y="15675"/>
            <a:ext cx="4813246" cy="6427166"/>
          </a:xfrm>
          <a:prstGeom prst="rect">
            <a:avLst/>
          </a:prstGeom>
        </p:spPr>
      </p:pic>
      <p:pic>
        <p:nvPicPr>
          <p:cNvPr id="4" name="Picture 3" descr="bankstowntafehsc - The &lt;strong&gt;Persian&lt;/strong&gt; Wars"/>
          <p:cNvPicPr>
            <a:picLocks noChangeAspect="1"/>
          </p:cNvPicPr>
          <p:nvPr/>
        </p:nvPicPr>
        <p:blipFill rotWithShape="1">
          <a:blip r:embed="rId3">
            <a:extLst>
              <a:ext uri="{28A0092B-C50C-407E-A947-70E740481C1C}">
                <a14:useLocalDpi xmlns:a14="http://schemas.microsoft.com/office/drawing/2010/main" val="0"/>
              </a:ext>
            </a:extLst>
          </a:blip>
          <a:srcRect t="14310" b="5887"/>
          <a:stretch/>
        </p:blipFill>
        <p:spPr>
          <a:xfrm>
            <a:off x="7220607" y="15675"/>
            <a:ext cx="4971393" cy="642716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9431803" y="4066858"/>
              <a:ext cx="549000" cy="427320"/>
            </p14:xfrm>
          </p:contentPart>
        </mc:Choice>
        <mc:Fallback xmlns="">
          <p:pic>
            <p:nvPicPr>
              <p:cNvPr id="5" name="Ink 4"/>
              <p:cNvPicPr/>
              <p:nvPr/>
            </p:nvPicPr>
            <p:blipFill>
              <a:blip r:embed="rId5"/>
              <a:stretch>
                <a:fillRect/>
              </a:stretch>
            </p:blipFill>
            <p:spPr>
              <a:xfrm>
                <a:off x="9422443" y="4057498"/>
                <a:ext cx="567720" cy="446040"/>
              </a:xfrm>
              <a:prstGeom prst="rect">
                <a:avLst/>
              </a:prstGeom>
            </p:spPr>
          </p:pic>
        </mc:Fallback>
      </mc:AlternateContent>
    </p:spTree>
    <p:extLst>
      <p:ext uri="{BB962C8B-B14F-4D97-AF65-F5344CB8AC3E}">
        <p14:creationId xmlns:p14="http://schemas.microsoft.com/office/powerpoint/2010/main" val="12980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6747641" cy="6863417"/>
          </a:xfrm>
          <a:prstGeom prst="rect">
            <a:avLst/>
          </a:prstGeom>
          <a:noFill/>
        </p:spPr>
        <p:txBody>
          <a:bodyPr wrap="square" rtlCol="0">
            <a:spAutoFit/>
          </a:bodyPr>
          <a:lstStyle/>
          <a:p>
            <a:r>
              <a:rPr lang="en-US" sz="2400" b="1" dirty="0" smtClean="0">
                <a:latin typeface="+mj-lt"/>
              </a:rPr>
              <a:t>NEHEMIAH’S PRAYER</a:t>
            </a:r>
          </a:p>
          <a:p>
            <a:r>
              <a:rPr lang="en-US" sz="2400" dirty="0" smtClean="0">
                <a:latin typeface="+mj-lt"/>
              </a:rPr>
              <a:t>It was Nehemiah’s prayer that he could lead another group of Jews back to Jerusalem to do the important repairs needed, especially repairing the wall of the city, which had been destroyed by Nebuchadnezzar during his attack of Jerusalem.</a:t>
            </a:r>
          </a:p>
          <a:p>
            <a:endParaRPr lang="en-US" sz="800" dirty="0" smtClean="0">
              <a:latin typeface="+mj-lt"/>
            </a:endParaRPr>
          </a:p>
          <a:p>
            <a:r>
              <a:rPr lang="en-US" sz="2400" dirty="0" smtClean="0">
                <a:latin typeface="+mj-lt"/>
              </a:rPr>
              <a:t>“And it came to pass… in the 20</a:t>
            </a:r>
            <a:r>
              <a:rPr lang="en-US" sz="2400" baseline="30000" dirty="0" smtClean="0">
                <a:latin typeface="+mj-lt"/>
              </a:rPr>
              <a:t>th</a:t>
            </a:r>
            <a:r>
              <a:rPr lang="en-US" sz="2400" dirty="0" smtClean="0">
                <a:latin typeface="+mj-lt"/>
              </a:rPr>
              <a:t> year of Artaxerxes the king… And the king said to me, (the queen also sitting by him,) For how long shall thy journey be?... So it pleased the king to send me…” (2:1,6).</a:t>
            </a:r>
          </a:p>
          <a:p>
            <a:r>
              <a:rPr lang="en-US" sz="2400" dirty="0" smtClean="0">
                <a:latin typeface="+mj-lt"/>
              </a:rPr>
              <a:t>Like before, the king of Persia provided the materials </a:t>
            </a:r>
            <a:r>
              <a:rPr lang="en-US" sz="2400" dirty="0">
                <a:latin typeface="+mj-lt"/>
              </a:rPr>
              <a:t>[</a:t>
            </a:r>
            <a:r>
              <a:rPr lang="en-US" sz="2400" dirty="0" smtClean="0">
                <a:latin typeface="+mj-lt"/>
              </a:rPr>
              <a:t>timbers] needed to rebuild the gates of the city (2:8). </a:t>
            </a:r>
          </a:p>
          <a:p>
            <a:r>
              <a:rPr lang="en-US" sz="2400" dirty="0" smtClean="0">
                <a:latin typeface="+mj-lt"/>
              </a:rPr>
              <a:t>Off Nehemiah went to Jerusalem, but what did he find there?</a:t>
            </a:r>
          </a:p>
          <a:p>
            <a:endParaRPr lang="en-US" sz="800" dirty="0" smtClean="0">
              <a:latin typeface="+mj-lt"/>
            </a:endParaRPr>
          </a:p>
          <a:p>
            <a:r>
              <a:rPr lang="en-US" sz="2400" dirty="0" smtClean="0">
                <a:latin typeface="+mj-lt"/>
              </a:rPr>
              <a:t>“So I came to Jerusalem… And I arose in the night, I and some few men with me; neither told I any man what my God had put in my heart to do… </a:t>
            </a:r>
            <a:endParaRPr lang="en-US" sz="2400" dirty="0">
              <a:latin typeface="+mj-lt"/>
            </a:endParaRPr>
          </a:p>
        </p:txBody>
      </p:sp>
      <p:pic>
        <p:nvPicPr>
          <p:cNvPr id="3" name="Picture 2" descr="File:Book of &lt;strong&gt;Nehemiah&lt;/strong&gt; Chapter 2-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641" y="0"/>
            <a:ext cx="5444359" cy="6410002"/>
          </a:xfrm>
          <a:prstGeom prst="rect">
            <a:avLst/>
          </a:prstGeom>
        </p:spPr>
      </p:pic>
    </p:spTree>
    <p:extLst>
      <p:ext uri="{BB962C8B-B14F-4D97-AF65-F5344CB8AC3E}">
        <p14:creationId xmlns:p14="http://schemas.microsoft.com/office/powerpoint/2010/main" val="36618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3843</Words>
  <Application>Microsoft Office PowerPoint</Application>
  <PresentationFormat>Widescreen</PresentationFormat>
  <Paragraphs>174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91</cp:revision>
  <dcterms:created xsi:type="dcterms:W3CDTF">2018-08-17T18:15:55Z</dcterms:created>
  <dcterms:modified xsi:type="dcterms:W3CDTF">2019-06-28T15:40:12Z</dcterms:modified>
</cp:coreProperties>
</file>