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31T15:09:10.040"/>
    </inkml:context>
    <inkml:brush xml:id="br0">
      <inkml:brushProperty name="width" value="0.05292" units="cm"/>
      <inkml:brushProperty name="height" value="0.05292" units="cm"/>
      <inkml:brushProperty name="color" value="#FF0000"/>
    </inkml:brush>
  </inkml:definitions>
  <inkml:trace contextRef="#ctx0" brushRef="#br0">10901 1206 0,'-21'0'297,"-1"-21"-297,1 0 15,0 21 1,21-21-16,-21 21 16,-21 0-16,20 0 15,1 0 16,0 0-15,0 0 0,0 0-1,0-21 1,-1 0-16,1 21 16,0 0 109,-42 0-125,20 0 15,-41 0 1,84-22-1,-22 22 79,-20 0-94,21 0 16,0 0 15,0 0-15,-22 0-1,22 0 1,0 0 0,0 0-1,0 0 1,-22 0-1,22 0 1,-21 0 125,21 0-141,-1 0 0,22 22 93,0-1-93,0 0 16,0 21 0,0-21-1,-21 22 1,21-22 0,0 21 46,0 1-46,0-22-16,0 0 15,0 0-15,0 0 16,0 0 78,0 1-94,0-1 15,-21-21 1,21 21-16,0 0 16,0 0-16,0 0 15,0 1 1,0-1-1,-21-21-15,21 21 16,0 21 0,0 1-1,0-1-15,0 43 16,0-64 0,0 0-16,0 0 31,0 21-16,0-20 1,-21-1 0,21 0 15,0 0-31,0 0 16,0 0-16,-21-21 15,21 22 204,0-1-188,0 0-15,0 21-16,0 22 15,169-22 1,-63-21 0,-85 0-1,21-21 48,-21 0-48,-21 22-15,22-22 16,-1 0-16,0 21 16,0-21 15,0 0-31,0 0 16,1 0-16,-1 0 78,0 0-78,21 0 15,1 0-15,41 0 16,-20 0 0,-22 0-1,-21-21 1,43 21-1,20-43 1,1 22 0,-64 21 15,0-21 47,22 0-78,-22-22 16,0 22-1,-21 0 17,0-21-1,0 21-16,21-22 1,-21 22-16,21-42 16,-21 20-1,0 1 17,0 21-1,0 0-31,0-1 15,0-20 1,0 21 0,0 0-1,0 0 1,0-1 0,0 1-1,0 0 1,0-21-1,0 21 1,0-1 0,0 1-1,-21 0 17,21 0-17,0 0 1,0 0-1,0-1 1,0 1 0,0 0-1,0 0 17,0 0 77,-21 21-93,21-21-1,0-1 1,-21 22-1,21-21 1,0 0 78,-21 21-79,21-21-15,-21 0 125,-1 21-15,22-21-79,-21 21-31,0-22 47,0 1-31,0 0-1,0 21 1,21-21-1,-22 21 1,22-21 78,-21 21 187,0 0 47</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31T15:11:04.421"/>
    </inkml:context>
    <inkml:brush xml:id="br0">
      <inkml:brushProperty name="width" value="0.05292" units="cm"/>
      <inkml:brushProperty name="height" value="0.05292" units="cm"/>
      <inkml:brushProperty name="color" value="#FF0000"/>
    </inkml:brush>
  </inkml:definitions>
  <inkml:trace contextRef="#ctx0" brushRef="#br0">7344 4294 0,'-39'0'296,"39"-21"-296,-20 21 16,20-20 0,-19 20-1,-21 0 1,20 0-16,-18 0 16,38-22-16,-20 22 15,1-20 1,-2 20 15,2 0-31,-1-21 31,1 21 1,-1-20-17,-19 20 1,0 0-1,19 0 1,1 0 0,-1 0-1,0 0 1,0 0 0,-19 0-1,20 0 1,0 0-1,-2 0 17,2 0-17,-1 0 1,20 20-16,-19-20 31,-1 21-15,1-1-1,-2-20 1,21 22 0,-19-22 77,0 0-77,-1 0-16,1 0 16,-1 0 62,0 0-63,0 0 1,-19 0 0,-20 0-1,40 20 1,-1 1 0,1-21 15,-1 20-16,20 1 17,0 21-17,0-1 1,0 0 0,-19-21-1,19 2 1,0-2-1,0 1 1,0 20 0,0 21-1,0-21 1,0-20 0,0 21-1,0-22 16,0 1-15,0 20 0,0 21-1,-21 0 1,21-42 0,0 22-1,0-21 1,0 20-1,0 1 1,-19 19 0,19-40-1,0 21 1,0-22-16,0 1 31,40 20 63,18-21-94,2 22 16,-41-42-16,20 21 15,-39-1 16,19-20 266,21 0-297,19 0 16,-40 0 0,21 0-16,-21 0 15,1 21 1,38-1-1,21-20 1,19 0 0,-59 0-1,-19 0 1,39-20 0,-20 20-1,-20 0-15,2 0 16,18-21-1,-20 21-15,0 0 16,41 0 0,-41-20-1,1-21 1,-20 19-16,0 2 16,19-1-1,-19 1 16,20 20-15,0-21 0,-1 21-1,-19-20 32,0-2-31,0 2-1,20 20 1,-20-21 15,19 21-15,-19-20-16,0-1 16,0 1-16,0-22 15,20-40-15,-20 40 297,0 21-297,0-20 16,0-1-1,19-19 1,-19 40 0,0 1-1,0-2 1,0 2 15,0-1-15,0 1-16,0-21 15,0-1 1,0 21-16,21 21 16,-21-20 93,0-1-109,0 1 16,0-2 15,0 2-16,0-1 1,0 1 0,0-1 15,0 1 47,0-2-78,19 2 16,-19-1 15,0 1-15,-19 20 77,-2 0-77,2 0-16,19-21 312,-20 21-155,1 0-142,-1 0-15,1-20 32,-1 20 108,0 0-46,1 0-63,-1 0 360</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31T15:21:10.478"/>
    </inkml:context>
    <inkml:brush xml:id="br0">
      <inkml:brushProperty name="width" value="0.05292" units="cm"/>
      <inkml:brushProperty name="height" value="0.05292" units="cm"/>
      <inkml:brushProperty name="color" value="#FF0000"/>
    </inkml:brush>
  </inkml:definitions>
  <inkml:trace contextRef="#ctx0" brushRef="#br0">18034 2985 0,'-21'0'391,"0"0"-391,-1-22 16,-20 22-16,21 0 31,0 0-15,0 0-1,21-21 1,-22 21-1,-20-21 1,21 0 0,0 21-1,-22 0 1,22 0 0,0 0-1,-21 0 1,-1 0-1,-20-21 1,21 21 0,20 0-1,1 0 1,0 0 15,-21 0-15,-1 0-1,22 0 1,-21 0 0,21 0-1,0 0 1,-1 0 0,1 0 15,0 0-16,0 0 1,0 0 15,0 0-15,-1 0 0,1 0 109,0 0-125,0 0 15,0 0 110,0 0-94,21 21-31,0 0 32,0 0-17,-22-21 1,22 21 0,-21 1-1,21-1 16,-21-21-31,21 21 16,0 0 15,-21-21 1,21 21-32,0 0 31,-21-21-16,21 22 1,-21-22 93,-1 0-93,1 0 78,21 21-16,0 0-47,0 0 16,0 0-47,0 0 16,0 1 15,0-1-15,0 0-1,0 0 1,-21 0-1,21 0 1,0 1 0,0-1-1,0 0 1,0 0 0,0 0-1,0 0 16,-21 1 1,21-1-17,0 0-15,0 0 16,0 0 15,0 0-15,0 1-1,0-1 17,0 21-17,0 0 1,0 22 0,0-1-1,0-41 1,0-1-1,0 0 1,0 0 0,0 0 15,0 0-15,21-21-16,21 43 15,1-43-15,-22 0 16,0 0-1,0 21 1,0-21 0,22 0-1,-1 0 1,43 0 0,-22 0-1,-20 0 48,-22 0-63,0-21 15,0 21-15,0 0 94,0 0-78,22 0-16,-1-21 15,0 21 1,-20 0 0,-1 0 30,0 0-30,21-22-16,1 22 16,41 0-1,-20-21-15,-22 21 16,0-21-16,-20 21 16,-1 0 109,0 0-125,-21-42 140,21 42-140,-21-21 16,0-1-1,0 1 17,0 0-17,21 0 1,-21 0 0,0-22-1,21 22 1,-21-42-1,0 42 1,0-1 0,0 1 62,0 0-78,22 21 31,-22-21-15,0 0 46,0 0-46,0-1-1,0-20 1,21 21 0,-21 0-1,0 0 1,0-1 46,0 1-30,0-21-17,0 21 1,21 21 0,0-21-1,0 21 1,0 0-1,-21-22 1,0 1 0,0 0-1,0-21 1,0 21 0,0-1-16,0 1 31,0 0-16,0 0 267,-42 21-282,21 0 156,-21 0 156,42-21-312</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31T15:33:43.701"/>
    </inkml:context>
    <inkml:brush xml:id="br0">
      <inkml:brushProperty name="width" value="0.05292" units="cm"/>
      <inkml:brushProperty name="height" value="0.05292" units="cm"/>
      <inkml:brushProperty name="color" value="#FF0000"/>
    </inkml:brush>
  </inkml:definitions>
  <inkml:trace contextRef="#ctx0" brushRef="#br0">14922 16489 0,'-42'-42'281,"0"20"-265,21-20-16,-22 21 15,1 0 1,21 0 15,0-1 0,-1 1-15,1 0-16,-21-42 16,0 20-1,-1 22 1,22 21 62,0 0-62,0 0-16,0 0 15,-22 0 1,22 0-16,-21 0 16,-1 0-1,22 0 1,0 0 31,0 0-16,0 0-15,0 0-1,-1 0 1,1 0-1,0 0 1,0 0 78,0 0-79,0 0-15,-22 0 16,22 0 93,0 0-93,0 21 0,0-21-1,-1 0-15,1 0 16,21 21 0,-21 1-1,21 20 1,0-21-1,0 0 32,-21-21-31,0 0 0,21 21-1,0 22-15,0-1 16,0 0 15,0 1-15,0-1-1,0-21 1,-21 22 0,21-22 15,0 0 0,0 0-31,0 0 31,0 0-15,0 1 15,0-1-15,0 0-1,0 21 1,0-21 0,0 22-1,0-1 1,0 22 0,0-22-1,-22 0 1,22-21-1,0 22 1,0-22 31,0 21-31,0-21-16,85 22 15,-64-22 1,22-21 62,20 0-62,43 0-16,0 21 15,148 0 1,-85 0-1,-105-21 1,-22-21 47,21 0-48,-20 0-15,20 0 16,-42 21-1,1-21 48,-22-1-63,0 1 16,21 0-1,21-21 1,-21-1-1,0 43 1,-21-21 0,0-21-1,0 0 1,0-1 15,22 22-31,-22 0 0,0 0 0,0 0 31,21-1-15,-21 1-16,0 0 16,0-21-1,0-1 1,0 22 15,0 0 0,0 0-15,-21 21 0,-1-21-1,22-22 1,-21 22 0,0 0 77,0 0 48,0 21-141,21-21 31,-21 21-15,-1 0-1,-20-21 1,21 21 0,0 0 93</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31T15:38:22.507"/>
    </inkml:context>
    <inkml:brush xml:id="br0">
      <inkml:brushProperty name="width" value="0.05292" units="cm"/>
      <inkml:brushProperty name="height" value="0.05292" units="cm"/>
      <inkml:brushProperty name="color" value="#FF0000"/>
    </inkml:brush>
  </inkml:definitions>
  <inkml:trace contextRef="#ctx0" brushRef="#br0">27728 13293 0,'-84'0'266,"-1"0"-251,21 0-15,43 0 16,0 0 78,0 0-79,-21 0-15,-43 0 16,43 0 0,20 0-1,1 0 79,0 0-78,0-21-16,-21-1 15,-1 22 1,22 0-1,21-21 64,-21 0-79,0 21 15,0 0-15,-22-21 16,1 0-1,21 21 17,0 0-1,-1 0-15,1 0-1,0 0 1,0 0-1,0 0 1,0 0 0,-22 0 77,22 0 1,21 21-78,-21-21-1,21 21 1,0 0-16,0 0 16,0 1-1,-21-22 1,0 21 0,21 0-1,0 0 1,0 0 15,0 0-31,-22 22 16,22-1-1,0-21 1,0 0 0,-21-21-1,0 22 1,21-1-1,-21 21 17,21 0-32,0 1 31,0-22-15,0 0 15,0 0-16,0 0 1,0 22 15,0 20-31,0-20 16,-21-22 0,21 0 15,0 0-16,0 0 1,0 22 0,0-1-1,0-21-15,42 21 16,-21-20 0,22-1-16,-1-21 15,21 21 1,-41-21 15,-1 0 16,21 0-31,85 0-1,-21 0 1,-43 0-1,-41 0 1,-1 0 15,0 0-15,85-42 0,42 20-1,-85 1 1,-41 21-1,-22-21 110,42 0-15,0 0-95,-21 21-15,-21-21 16,0-1 0,0 1-16,0 0 78,0 0-63,22 0-15,-22 0 16,0-1-16,0 1 16,0-21-1,0 21 17,0 0-17,0-1 1,0 1-1,0 0-15,0 0 16,0 0-16,0 0 16,0-1-16,0 1 31,0 0 31,0 0-46,0 0 0,0-22-1,0 1 1,0 21 0,0 0 62,0 0-63,0-22 17,0 22 358,0 0-374,0 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47919E-9012-4C6C-BDBF-D34625E47058}"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76A3FA-83A2-48EF-9FF4-81747A970A84}" type="slidenum">
              <a:rPr lang="en-US" smtClean="0"/>
              <a:t>‹#›</a:t>
            </a:fld>
            <a:endParaRPr lang="en-US" dirty="0"/>
          </a:p>
        </p:txBody>
      </p:sp>
    </p:spTree>
    <p:extLst>
      <p:ext uri="{BB962C8B-B14F-4D97-AF65-F5344CB8AC3E}">
        <p14:creationId xmlns:p14="http://schemas.microsoft.com/office/powerpoint/2010/main" val="182489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7919E-9012-4C6C-BDBF-D34625E47058}"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76A3FA-83A2-48EF-9FF4-81747A970A84}" type="slidenum">
              <a:rPr lang="en-US" smtClean="0"/>
              <a:t>‹#›</a:t>
            </a:fld>
            <a:endParaRPr lang="en-US" dirty="0"/>
          </a:p>
        </p:txBody>
      </p:sp>
    </p:spTree>
    <p:extLst>
      <p:ext uri="{BB962C8B-B14F-4D97-AF65-F5344CB8AC3E}">
        <p14:creationId xmlns:p14="http://schemas.microsoft.com/office/powerpoint/2010/main" val="986182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7919E-9012-4C6C-BDBF-D34625E47058}"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76A3FA-83A2-48EF-9FF4-81747A970A84}" type="slidenum">
              <a:rPr lang="en-US" smtClean="0"/>
              <a:t>‹#›</a:t>
            </a:fld>
            <a:endParaRPr lang="en-US" dirty="0"/>
          </a:p>
        </p:txBody>
      </p:sp>
    </p:spTree>
    <p:extLst>
      <p:ext uri="{BB962C8B-B14F-4D97-AF65-F5344CB8AC3E}">
        <p14:creationId xmlns:p14="http://schemas.microsoft.com/office/powerpoint/2010/main" val="340250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7919E-9012-4C6C-BDBF-D34625E47058}"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76A3FA-83A2-48EF-9FF4-81747A970A84}" type="slidenum">
              <a:rPr lang="en-US" smtClean="0"/>
              <a:t>‹#›</a:t>
            </a:fld>
            <a:endParaRPr lang="en-US" dirty="0"/>
          </a:p>
        </p:txBody>
      </p:sp>
    </p:spTree>
    <p:extLst>
      <p:ext uri="{BB962C8B-B14F-4D97-AF65-F5344CB8AC3E}">
        <p14:creationId xmlns:p14="http://schemas.microsoft.com/office/powerpoint/2010/main" val="148191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47919E-9012-4C6C-BDBF-D34625E47058}"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76A3FA-83A2-48EF-9FF4-81747A970A84}" type="slidenum">
              <a:rPr lang="en-US" smtClean="0"/>
              <a:t>‹#›</a:t>
            </a:fld>
            <a:endParaRPr lang="en-US" dirty="0"/>
          </a:p>
        </p:txBody>
      </p:sp>
    </p:spTree>
    <p:extLst>
      <p:ext uri="{BB962C8B-B14F-4D97-AF65-F5344CB8AC3E}">
        <p14:creationId xmlns:p14="http://schemas.microsoft.com/office/powerpoint/2010/main" val="193104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47919E-9012-4C6C-BDBF-D34625E47058}"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76A3FA-83A2-48EF-9FF4-81747A970A84}" type="slidenum">
              <a:rPr lang="en-US" smtClean="0"/>
              <a:t>‹#›</a:t>
            </a:fld>
            <a:endParaRPr lang="en-US" dirty="0"/>
          </a:p>
        </p:txBody>
      </p:sp>
    </p:spTree>
    <p:extLst>
      <p:ext uri="{BB962C8B-B14F-4D97-AF65-F5344CB8AC3E}">
        <p14:creationId xmlns:p14="http://schemas.microsoft.com/office/powerpoint/2010/main" val="329933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47919E-9012-4C6C-BDBF-D34625E47058}"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76A3FA-83A2-48EF-9FF4-81747A970A84}" type="slidenum">
              <a:rPr lang="en-US" smtClean="0"/>
              <a:t>‹#›</a:t>
            </a:fld>
            <a:endParaRPr lang="en-US" dirty="0"/>
          </a:p>
        </p:txBody>
      </p:sp>
    </p:spTree>
    <p:extLst>
      <p:ext uri="{BB962C8B-B14F-4D97-AF65-F5344CB8AC3E}">
        <p14:creationId xmlns:p14="http://schemas.microsoft.com/office/powerpoint/2010/main" val="289832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47919E-9012-4C6C-BDBF-D34625E47058}"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76A3FA-83A2-48EF-9FF4-81747A970A84}" type="slidenum">
              <a:rPr lang="en-US" smtClean="0"/>
              <a:t>‹#›</a:t>
            </a:fld>
            <a:endParaRPr lang="en-US" dirty="0"/>
          </a:p>
        </p:txBody>
      </p:sp>
    </p:spTree>
    <p:extLst>
      <p:ext uri="{BB962C8B-B14F-4D97-AF65-F5344CB8AC3E}">
        <p14:creationId xmlns:p14="http://schemas.microsoft.com/office/powerpoint/2010/main" val="170750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7919E-9012-4C6C-BDBF-D34625E47058}"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76A3FA-83A2-48EF-9FF4-81747A970A84}" type="slidenum">
              <a:rPr lang="en-US" smtClean="0"/>
              <a:t>‹#›</a:t>
            </a:fld>
            <a:endParaRPr lang="en-US" dirty="0"/>
          </a:p>
        </p:txBody>
      </p:sp>
    </p:spTree>
    <p:extLst>
      <p:ext uri="{BB962C8B-B14F-4D97-AF65-F5344CB8AC3E}">
        <p14:creationId xmlns:p14="http://schemas.microsoft.com/office/powerpoint/2010/main" val="323422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47919E-9012-4C6C-BDBF-D34625E47058}"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76A3FA-83A2-48EF-9FF4-81747A970A84}" type="slidenum">
              <a:rPr lang="en-US" smtClean="0"/>
              <a:t>‹#›</a:t>
            </a:fld>
            <a:endParaRPr lang="en-US" dirty="0"/>
          </a:p>
        </p:txBody>
      </p:sp>
    </p:spTree>
    <p:extLst>
      <p:ext uri="{BB962C8B-B14F-4D97-AF65-F5344CB8AC3E}">
        <p14:creationId xmlns:p14="http://schemas.microsoft.com/office/powerpoint/2010/main" val="393145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47919E-9012-4C6C-BDBF-D34625E47058}"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76A3FA-83A2-48EF-9FF4-81747A970A84}" type="slidenum">
              <a:rPr lang="en-US" smtClean="0"/>
              <a:t>‹#›</a:t>
            </a:fld>
            <a:endParaRPr lang="en-US" dirty="0"/>
          </a:p>
        </p:txBody>
      </p:sp>
    </p:spTree>
    <p:extLst>
      <p:ext uri="{BB962C8B-B14F-4D97-AF65-F5344CB8AC3E}">
        <p14:creationId xmlns:p14="http://schemas.microsoft.com/office/powerpoint/2010/main" val="320999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7919E-9012-4C6C-BDBF-D34625E47058}"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6A3FA-83A2-48EF-9FF4-81747A970A84}" type="slidenum">
              <a:rPr lang="en-US" smtClean="0"/>
              <a:t>‹#›</a:t>
            </a:fld>
            <a:endParaRPr lang="en-US" dirty="0"/>
          </a:p>
        </p:txBody>
      </p:sp>
    </p:spTree>
    <p:extLst>
      <p:ext uri="{BB962C8B-B14F-4D97-AF65-F5344CB8AC3E}">
        <p14:creationId xmlns:p14="http://schemas.microsoft.com/office/powerpoint/2010/main" val="2506334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4.emf"/><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1.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 y="0"/>
            <a:ext cx="2917981" cy="1569660"/>
          </a:xfrm>
          <a:prstGeom prst="rect">
            <a:avLst/>
          </a:prstGeom>
          <a:noFill/>
        </p:spPr>
        <p:txBody>
          <a:bodyPr wrap="square" rtlCol="0">
            <a:spAutoFit/>
          </a:bodyPr>
          <a:lstStyle/>
          <a:p>
            <a:r>
              <a:rPr lang="en-US" sz="2400" dirty="0" smtClean="0">
                <a:latin typeface="+mj-lt"/>
              </a:rPr>
              <a:t>LESSON 42</a:t>
            </a:r>
            <a:endParaRPr lang="en-US" sz="2400" dirty="0">
              <a:latin typeface="+mj-lt"/>
            </a:endParaRPr>
          </a:p>
          <a:p>
            <a:r>
              <a:rPr lang="en-US" sz="2400" dirty="0" smtClean="0">
                <a:latin typeface="+mj-lt"/>
              </a:rPr>
              <a:t>WEEK 42 </a:t>
            </a:r>
            <a:r>
              <a:rPr lang="en-US" sz="2400" dirty="0">
                <a:latin typeface="+mj-lt"/>
              </a:rPr>
              <a:t>OF </a:t>
            </a:r>
            <a:r>
              <a:rPr lang="en-US" sz="2400" dirty="0" smtClean="0">
                <a:latin typeface="+mj-lt"/>
              </a:rPr>
              <a:t>52</a:t>
            </a:r>
          </a:p>
          <a:p>
            <a:r>
              <a:rPr lang="en-US" sz="2400" dirty="0" smtClean="0">
                <a:latin typeface="+mj-lt"/>
              </a:rPr>
              <a:t>(Mt. 10,14-17; Jn. 6)</a:t>
            </a:r>
          </a:p>
          <a:p>
            <a:r>
              <a:rPr lang="en-US" sz="2400" dirty="0" smtClean="0">
                <a:latin typeface="+mj-lt"/>
              </a:rPr>
              <a:t>Mk. 4-9; Lk. 9)</a:t>
            </a:r>
            <a:endParaRPr lang="en-US" sz="2400" dirty="0">
              <a:latin typeface="+mj-lt"/>
            </a:endParaRPr>
          </a:p>
        </p:txBody>
      </p:sp>
      <p:sp>
        <p:nvSpPr>
          <p:cNvPr id="4" name="Rectangle 3"/>
          <p:cNvSpPr/>
          <p:nvPr/>
        </p:nvSpPr>
        <p:spPr>
          <a:xfrm>
            <a:off x="2917980" y="677107"/>
            <a:ext cx="4849161" cy="830997"/>
          </a:xfrm>
          <a:prstGeom prst="rect">
            <a:avLst/>
          </a:prstGeom>
        </p:spPr>
        <p:txBody>
          <a:bodyPr wrap="square">
            <a:spAutoFit/>
          </a:bodyPr>
          <a:lstStyle/>
          <a:p>
            <a:r>
              <a:rPr lang="en-US" sz="2400" dirty="0">
                <a:latin typeface="+mj-lt"/>
              </a:rPr>
              <a:t>M</a:t>
            </a:r>
            <a:r>
              <a:rPr lang="en-US" sz="2400" dirty="0" smtClean="0">
                <a:latin typeface="+mj-lt"/>
              </a:rPr>
              <a:t>ore of Christ’s earthly ministry to Israel. </a:t>
            </a:r>
          </a:p>
        </p:txBody>
      </p:sp>
      <p:sp>
        <p:nvSpPr>
          <p:cNvPr id="5" name="TextBox 4"/>
          <p:cNvSpPr txBox="1"/>
          <p:nvPr/>
        </p:nvSpPr>
        <p:spPr>
          <a:xfrm>
            <a:off x="-1" y="1569660"/>
            <a:ext cx="7683063" cy="4893647"/>
          </a:xfrm>
          <a:prstGeom prst="rect">
            <a:avLst/>
          </a:prstGeom>
          <a:noFill/>
        </p:spPr>
        <p:txBody>
          <a:bodyPr wrap="square" rtlCol="0">
            <a:spAutoFit/>
          </a:bodyPr>
          <a:lstStyle/>
          <a:p>
            <a:r>
              <a:rPr lang="en-US" sz="2400" b="1" dirty="0" smtClean="0">
                <a:latin typeface="+mj-lt"/>
              </a:rPr>
              <a:t>HEALING OF JAIRUS’ DAUGHTER</a:t>
            </a:r>
          </a:p>
          <a:p>
            <a:r>
              <a:rPr lang="en-US" sz="2400" dirty="0" smtClean="0">
                <a:latin typeface="+mj-lt"/>
              </a:rPr>
              <a:t>“And when Jesus was passed over again by ship unto the </a:t>
            </a:r>
          </a:p>
          <a:p>
            <a:r>
              <a:rPr lang="en-US" sz="2400" dirty="0" smtClean="0">
                <a:latin typeface="+mj-lt"/>
              </a:rPr>
              <a:t>other side, much people gathered unto him… And, behold, </a:t>
            </a:r>
          </a:p>
          <a:p>
            <a:r>
              <a:rPr lang="en-US" sz="2400" dirty="0" smtClean="0">
                <a:latin typeface="+mj-lt"/>
              </a:rPr>
              <a:t>there cometh one of the rulers of the synagogue, Jairus by </a:t>
            </a:r>
          </a:p>
          <a:p>
            <a:r>
              <a:rPr lang="en-US" sz="2400" dirty="0" smtClean="0">
                <a:latin typeface="+mj-lt"/>
              </a:rPr>
              <a:t>name; and when he saw him, he fell at his feet, and besought </a:t>
            </a:r>
          </a:p>
          <a:p>
            <a:r>
              <a:rPr lang="en-US" sz="2400" dirty="0" smtClean="0">
                <a:latin typeface="+mj-lt"/>
              </a:rPr>
              <a:t>him greatly, saying, my little daughter lieth at the point of </a:t>
            </a:r>
          </a:p>
          <a:p>
            <a:r>
              <a:rPr lang="en-US" sz="2400" dirty="0" smtClean="0">
                <a:latin typeface="+mj-lt"/>
              </a:rPr>
              <a:t>death: I pray thee, come and lay thy hands on her, that she </a:t>
            </a:r>
          </a:p>
          <a:p>
            <a:r>
              <a:rPr lang="en-US" sz="2400" dirty="0" smtClean="0">
                <a:latin typeface="+mj-lt"/>
              </a:rPr>
              <a:t>may be healed; and she shall live.  And Jesus went with him…” (Mk. 5:21-24).</a:t>
            </a:r>
          </a:p>
          <a:p>
            <a:r>
              <a:rPr lang="en-US" sz="2400" dirty="0" smtClean="0">
                <a:latin typeface="+mj-lt"/>
              </a:rPr>
              <a:t>Along the way, a woman with an issue of blood for 12 yr. </a:t>
            </a:r>
          </a:p>
          <a:p>
            <a:r>
              <a:rPr lang="en-US" sz="2400" dirty="0" smtClean="0">
                <a:latin typeface="+mj-lt"/>
              </a:rPr>
              <a:t>came close enough behind him to touch His garment  (5:25), </a:t>
            </a:r>
          </a:p>
          <a:p>
            <a:r>
              <a:rPr lang="en-US" sz="2400" dirty="0" smtClean="0">
                <a:latin typeface="+mj-lt"/>
              </a:rPr>
              <a:t>believing [faith] if she touched Him, she would be healed </a:t>
            </a:r>
          </a:p>
          <a:p>
            <a:r>
              <a:rPr lang="en-US" sz="2400" dirty="0" smtClean="0">
                <a:latin typeface="+mj-lt"/>
              </a:rPr>
              <a:t>(5:28), and she was (5:29,34).  Spiritual meaning?  </a:t>
            </a:r>
          </a:p>
        </p:txBody>
      </p:sp>
      <p:pic>
        <p:nvPicPr>
          <p:cNvPr id="6" name="Picture 5" descr="A ruler &lt;strong&gt;asks&lt;/strong&gt; &lt;strong&gt;Jesus&lt;/strong&gt; to heal his daughter Mark 5:21-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145" y="707887"/>
            <a:ext cx="4424854" cy="5755420"/>
          </a:xfrm>
          <a:prstGeom prst="rect">
            <a:avLst/>
          </a:prstGeom>
        </p:spPr>
      </p:pic>
      <p:pic>
        <p:nvPicPr>
          <p:cNvPr id="7" name="Picture 6" descr="God honors simple faith | Laymanointing"/>
          <p:cNvPicPr>
            <a:picLocks noChangeAspect="1"/>
          </p:cNvPicPr>
          <p:nvPr/>
        </p:nvPicPr>
        <p:blipFill rotWithShape="1">
          <a:blip r:embed="rId3">
            <a:extLst>
              <a:ext uri="{28A0092B-C50C-407E-A947-70E740481C1C}">
                <a14:useLocalDpi xmlns:a14="http://schemas.microsoft.com/office/drawing/2010/main" val="0"/>
              </a:ext>
            </a:extLst>
          </a:blip>
          <a:srcRect b="2696"/>
          <a:stretch/>
        </p:blipFill>
        <p:spPr>
          <a:xfrm>
            <a:off x="7767145" y="723337"/>
            <a:ext cx="4424852" cy="5739969"/>
          </a:xfrm>
          <a:prstGeom prst="rect">
            <a:avLst/>
          </a:prstGeom>
        </p:spPr>
      </p:pic>
    </p:spTree>
    <p:extLst>
      <p:ext uri="{BB962C8B-B14F-4D97-AF65-F5344CB8AC3E}">
        <p14:creationId xmlns:p14="http://schemas.microsoft.com/office/powerpoint/2010/main" val="26216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500"/>
                                        <p:tgtEl>
                                          <p:spTgt spid="5">
                                            <p:txEl>
                                              <p:pRg st="10" end="1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2"/>
            <a:ext cx="7577959" cy="6494085"/>
          </a:xfrm>
          <a:prstGeom prst="rect">
            <a:avLst/>
          </a:prstGeom>
          <a:noFill/>
        </p:spPr>
        <p:txBody>
          <a:bodyPr wrap="square" rtlCol="0">
            <a:spAutoFit/>
          </a:bodyPr>
          <a:lstStyle/>
          <a:p>
            <a:r>
              <a:rPr lang="en-US" sz="2400" dirty="0" smtClean="0">
                <a:latin typeface="+mj-lt"/>
              </a:rPr>
              <a:t>“When Jesus therefore perceived that they would come and take him by force, to make him a king, he departed again into a mountain himself alone” (6:15).</a:t>
            </a:r>
          </a:p>
          <a:p>
            <a:r>
              <a:rPr lang="en-US" sz="2400" dirty="0" smtClean="0">
                <a:latin typeface="+mj-lt"/>
              </a:rPr>
              <a:t>The multitudes were ecstatic and wanted to make Him their king, but He rejected that notion.  Why?</a:t>
            </a:r>
          </a:p>
          <a:p>
            <a:r>
              <a:rPr lang="en-US" sz="2400" dirty="0" smtClean="0">
                <a:latin typeface="+mj-lt"/>
              </a:rPr>
              <a:t>At the 2</a:t>
            </a:r>
            <a:r>
              <a:rPr lang="en-US" sz="2400" baseline="30000" dirty="0" smtClean="0">
                <a:latin typeface="+mj-lt"/>
              </a:rPr>
              <a:t>nd</a:t>
            </a:r>
            <a:r>
              <a:rPr lang="en-US" sz="2400" dirty="0" smtClean="0">
                <a:latin typeface="+mj-lt"/>
              </a:rPr>
              <a:t> coming, He </a:t>
            </a:r>
            <a:r>
              <a:rPr lang="en-US" sz="2400" i="1" dirty="0" smtClean="0">
                <a:latin typeface="+mj-lt"/>
              </a:rPr>
              <a:t>would </a:t>
            </a:r>
            <a:r>
              <a:rPr lang="en-US" sz="2400" dirty="0" smtClean="0">
                <a:latin typeface="+mj-lt"/>
              </a:rPr>
              <a:t>rule as King, but this time He came to die for their sins.  They wanted Him to be King for </a:t>
            </a:r>
          </a:p>
          <a:p>
            <a:r>
              <a:rPr lang="en-US" sz="2400" dirty="0" smtClean="0">
                <a:latin typeface="+mj-lt"/>
              </a:rPr>
              <a:t>more free lunches (6:26), which was not what He was about.</a:t>
            </a:r>
          </a:p>
          <a:p>
            <a:endParaRPr lang="en-US" sz="800" b="1" dirty="0" smtClean="0">
              <a:latin typeface="+mj-lt"/>
            </a:endParaRPr>
          </a:p>
          <a:p>
            <a:r>
              <a:rPr lang="en-US" sz="2400" b="1" dirty="0" smtClean="0">
                <a:latin typeface="+mj-lt"/>
              </a:rPr>
              <a:t>WALKING ON THE SEA</a:t>
            </a:r>
          </a:p>
          <a:p>
            <a:r>
              <a:rPr lang="en-US" sz="2400" dirty="0" smtClean="0">
                <a:latin typeface="+mj-lt"/>
              </a:rPr>
              <a:t>“And when evening was now come, his disciples went down into the sea, and entered into a ship… toward Capernaum… now dark… arose a great wind… they see Jesus walking on the sea and drawing nigh unto the ship… he said unto them, It is I; be not afraid” (6:16-21).</a:t>
            </a:r>
          </a:p>
          <a:p>
            <a:r>
              <a:rPr lang="en-US" sz="2400" dirty="0" smtClean="0">
                <a:latin typeface="+mj-lt"/>
              </a:rPr>
              <a:t>This is the 5</a:t>
            </a:r>
            <a:r>
              <a:rPr lang="en-US" sz="2400" baseline="30000" dirty="0" smtClean="0">
                <a:latin typeface="+mj-lt"/>
              </a:rPr>
              <a:t>th</a:t>
            </a:r>
            <a:r>
              <a:rPr lang="en-US" sz="2400" dirty="0" smtClean="0">
                <a:latin typeface="+mj-lt"/>
              </a:rPr>
              <a:t> sign of John.  Whereas, the feeding of the 5,000 was a type of the kingdom, this of the tribulation, which can only be stilled [brought to completion] by Christ.      </a:t>
            </a:r>
            <a:endParaRPr lang="en-US" sz="2400" dirty="0">
              <a:latin typeface="+mj-lt"/>
            </a:endParaRPr>
          </a:p>
        </p:txBody>
      </p:sp>
      <p:pic>
        <p:nvPicPr>
          <p:cNvPr id="3" name="Picture 2" descr="&lt;strong&gt;Jesus&lt;/strong&gt; went on a &lt;strong&gt;mountain&lt;/strong&gt; alone by the Sea of Galilee John 6: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7959" y="-73572"/>
            <a:ext cx="4561488" cy="6494085"/>
          </a:xfrm>
          <a:prstGeom prst="rect">
            <a:avLst/>
          </a:prstGeom>
        </p:spPr>
      </p:pic>
      <p:pic>
        <p:nvPicPr>
          <p:cNvPr id="5" name="Picture 4" descr="The Magic Art of Miracles - Humanity Healing Net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959" y="-1"/>
            <a:ext cx="4614042" cy="6420513"/>
          </a:xfrm>
          <a:prstGeom prst="rect">
            <a:avLst/>
          </a:prstGeom>
        </p:spPr>
      </p:pic>
    </p:spTree>
    <p:extLst>
      <p:ext uri="{BB962C8B-B14F-4D97-AF65-F5344CB8AC3E}">
        <p14:creationId xmlns:p14="http://schemas.microsoft.com/office/powerpoint/2010/main" val="2988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2"/>
            <a:ext cx="7388772" cy="6863417"/>
          </a:xfrm>
          <a:prstGeom prst="rect">
            <a:avLst/>
          </a:prstGeom>
          <a:noFill/>
        </p:spPr>
        <p:txBody>
          <a:bodyPr wrap="square" rtlCol="0">
            <a:spAutoFit/>
          </a:bodyPr>
          <a:lstStyle/>
          <a:p>
            <a:r>
              <a:rPr lang="en-US" sz="2400" b="1" dirty="0" smtClean="0">
                <a:latin typeface="+mj-lt"/>
              </a:rPr>
              <a:t>THE BREAD OF LIFE</a:t>
            </a:r>
          </a:p>
          <a:p>
            <a:r>
              <a:rPr lang="en-US" sz="2400" dirty="0" smtClean="0">
                <a:latin typeface="+mj-lt"/>
              </a:rPr>
              <a:t>“Jesus answered them and said, Verily, verily, I say unto you, Ye seek me, not because ye saw the miracles, but because ye did eat of the loaves, and were filled.  Labour not for the meat which perisheth, but for that meat which endureth unto everlasting life, which the Son of man shall give unto you… </a:t>
            </a:r>
            <a:r>
              <a:rPr lang="en-US" sz="2400" b="1" dirty="0" smtClean="0">
                <a:latin typeface="+mj-lt"/>
              </a:rPr>
              <a:t>believe on him he hath sent</a:t>
            </a:r>
            <a:r>
              <a:rPr lang="en-US" sz="2400" dirty="0" smtClean="0">
                <a:latin typeface="+mj-lt"/>
              </a:rPr>
              <a:t>” (6:26-29).</a:t>
            </a:r>
          </a:p>
          <a:p>
            <a:r>
              <a:rPr lang="en-US" sz="2400" dirty="0" smtClean="0">
                <a:latin typeface="+mj-lt"/>
              </a:rPr>
              <a:t>Following the feeding of the 5,000, Jesus told the crowds that bread was not as important as the ‘bread of life,’ [Himself] which He offered them.</a:t>
            </a:r>
          </a:p>
          <a:p>
            <a:endParaRPr lang="en-US" sz="800" dirty="0" smtClean="0">
              <a:latin typeface="+mj-lt"/>
            </a:endParaRPr>
          </a:p>
          <a:p>
            <a:r>
              <a:rPr lang="en-US" sz="2400" dirty="0" smtClean="0">
                <a:latin typeface="+mj-lt"/>
              </a:rPr>
              <a:t>“… Moses gave you not that bread from heaven [manna]… And </a:t>
            </a:r>
            <a:r>
              <a:rPr lang="en-US" sz="2400" b="1" dirty="0" smtClean="0">
                <a:latin typeface="+mj-lt"/>
              </a:rPr>
              <a:t>Jesus said I am the bread of life</a:t>
            </a:r>
            <a:r>
              <a:rPr lang="en-US" sz="2400" dirty="0" smtClean="0">
                <a:latin typeface="+mj-lt"/>
              </a:rPr>
              <a:t>: he that cometh to me shall never hunger… And this is the will of him that sent me, that every one which seeth the Son, and believeth on him, may have everlasting life: and I will raise him up at the last day” (6:32-40).</a:t>
            </a:r>
          </a:p>
          <a:p>
            <a:r>
              <a:rPr lang="en-US" sz="2400" dirty="0" smtClean="0">
                <a:latin typeface="+mj-lt"/>
              </a:rPr>
              <a:t>In the wilderness God sent manna from heaven to sustain them, but Christ offered much more… eternal life.  </a:t>
            </a:r>
          </a:p>
        </p:txBody>
      </p:sp>
      <p:pic>
        <p:nvPicPr>
          <p:cNvPr id="3" name="Picture 2" descr="WOMEN TAKING A STAND: March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772" y="-1"/>
            <a:ext cx="4803228" cy="6789846"/>
          </a:xfrm>
          <a:prstGeom prst="rect">
            <a:avLst/>
          </a:prstGeom>
        </p:spPr>
      </p:pic>
    </p:spTree>
    <p:extLst>
      <p:ext uri="{BB962C8B-B14F-4D97-AF65-F5344CB8AC3E}">
        <p14:creationId xmlns:p14="http://schemas.microsoft.com/office/powerpoint/2010/main" val="86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083"/>
            <a:ext cx="7325711" cy="6740307"/>
          </a:xfrm>
          <a:prstGeom prst="rect">
            <a:avLst/>
          </a:prstGeom>
          <a:noFill/>
        </p:spPr>
        <p:txBody>
          <a:bodyPr wrap="square" rtlCol="0">
            <a:spAutoFit/>
          </a:bodyPr>
          <a:lstStyle/>
          <a:p>
            <a:r>
              <a:rPr lang="en-US" sz="2400" b="1" dirty="0" smtClean="0">
                <a:latin typeface="+mj-lt"/>
              </a:rPr>
              <a:t>THE BREAD OF LIFE </a:t>
            </a:r>
            <a:r>
              <a:rPr lang="en-US" sz="2400" dirty="0" smtClean="0">
                <a:latin typeface="+mj-lt"/>
              </a:rPr>
              <a:t>(Cont’d)</a:t>
            </a:r>
          </a:p>
          <a:p>
            <a:r>
              <a:rPr lang="en-US" sz="2400" dirty="0" smtClean="0">
                <a:latin typeface="+mj-lt"/>
              </a:rPr>
              <a:t>“Then Jesus said unto them, Verily, verily, I say unto you… Whoso eateth my flesh and drinketh my blood, hath eternal life; and I will raise him up at the last day” (6:53,54).</a:t>
            </a:r>
          </a:p>
          <a:p>
            <a:r>
              <a:rPr lang="en-US" sz="2400" dirty="0" smtClean="0">
                <a:latin typeface="+mj-lt"/>
              </a:rPr>
              <a:t>Catholicism [and early Protestantism] teach this is to be taken literally, His body &amp; blood, but first they must turn the bread </a:t>
            </a:r>
            <a:r>
              <a:rPr lang="en-US" sz="2400" i="1" dirty="0" smtClean="0">
                <a:latin typeface="+mj-lt"/>
              </a:rPr>
              <a:t>into</a:t>
            </a:r>
            <a:r>
              <a:rPr lang="en-US" sz="2400" dirty="0" smtClean="0">
                <a:latin typeface="+mj-lt"/>
              </a:rPr>
              <a:t> Christ’s body and wine </a:t>
            </a:r>
            <a:r>
              <a:rPr lang="en-US" sz="2400" i="1" dirty="0" smtClean="0">
                <a:latin typeface="+mj-lt"/>
              </a:rPr>
              <a:t>into</a:t>
            </a:r>
            <a:r>
              <a:rPr lang="en-US" sz="2400" dirty="0" smtClean="0">
                <a:latin typeface="+mj-lt"/>
              </a:rPr>
              <a:t> His blood [transubstantiation] and then dispense to those who are worthy, i.e. in a state of grace— </a:t>
            </a:r>
          </a:p>
          <a:p>
            <a:r>
              <a:rPr lang="en-US" sz="2400" i="1" dirty="0" smtClean="0">
                <a:latin typeface="+mj-lt"/>
              </a:rPr>
              <a:t>sacramentalism = salvation by sacrament</a:t>
            </a:r>
            <a:r>
              <a:rPr lang="en-US" sz="2400" dirty="0" smtClean="0">
                <a:latin typeface="+mj-lt"/>
              </a:rPr>
              <a:t>.  </a:t>
            </a:r>
          </a:p>
          <a:p>
            <a:r>
              <a:rPr lang="en-US" sz="2400" dirty="0" smtClean="0">
                <a:latin typeface="+mj-lt"/>
              </a:rPr>
              <a:t>What Jesus meant was they were to believe He was the Son of God and hearers were </a:t>
            </a:r>
            <a:r>
              <a:rPr lang="en-US" sz="2400" u="sng" dirty="0" smtClean="0">
                <a:latin typeface="+mj-lt"/>
              </a:rPr>
              <a:t>to ingest that spiritual truth</a:t>
            </a:r>
            <a:r>
              <a:rPr lang="en-US" sz="2400" dirty="0" smtClean="0">
                <a:latin typeface="+mj-lt"/>
              </a:rPr>
              <a:t> to nourish one’s spirit as one ingests physical food to nourish his body</a:t>
            </a:r>
            <a:r>
              <a:rPr lang="en-US" sz="2400" dirty="0">
                <a:latin typeface="+mj-lt"/>
              </a:rPr>
              <a:t> </a:t>
            </a:r>
            <a:r>
              <a:rPr lang="en-US" sz="2400" dirty="0" smtClean="0">
                <a:latin typeface="+mj-lt"/>
              </a:rPr>
              <a:t>– “… no man can come unto me, except </a:t>
            </a:r>
            <a:r>
              <a:rPr lang="en-US" sz="2400" b="1" dirty="0" smtClean="0">
                <a:latin typeface="+mj-lt"/>
              </a:rPr>
              <a:t>it </a:t>
            </a:r>
            <a:r>
              <a:rPr lang="en-US" sz="2400" dirty="0" smtClean="0">
                <a:latin typeface="+mj-lt"/>
              </a:rPr>
              <a:t>[spiritual food] </a:t>
            </a:r>
            <a:r>
              <a:rPr lang="en-US" sz="2400" b="1" dirty="0" smtClean="0">
                <a:latin typeface="+mj-lt"/>
              </a:rPr>
              <a:t>were given unto him of my Father</a:t>
            </a:r>
            <a:r>
              <a:rPr lang="en-US" sz="2400" dirty="0" smtClean="0">
                <a:latin typeface="+mj-lt"/>
              </a:rPr>
              <a:t>” (6:65).  </a:t>
            </a:r>
          </a:p>
          <a:p>
            <a:r>
              <a:rPr lang="en-US" sz="2400" dirty="0" smtClean="0">
                <a:latin typeface="+mj-lt"/>
              </a:rPr>
              <a:t>At this [no more physical bread], many stopped following Him (6:66).    </a:t>
            </a:r>
            <a:endParaRPr lang="en-US" sz="2400" dirty="0">
              <a:latin typeface="+mj-lt"/>
            </a:endParaRPr>
          </a:p>
        </p:txBody>
      </p:sp>
      <p:pic>
        <p:nvPicPr>
          <p:cNvPr id="5" name="Picture 4" descr="Lord's Prayer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876" y="0"/>
            <a:ext cx="4698124" cy="6656224"/>
          </a:xfrm>
          <a:prstGeom prst="rect">
            <a:avLst/>
          </a:prstGeom>
        </p:spPr>
      </p:pic>
    </p:spTree>
    <p:extLst>
      <p:ext uri="{BB962C8B-B14F-4D97-AF65-F5344CB8AC3E}">
        <p14:creationId xmlns:p14="http://schemas.microsoft.com/office/powerpoint/2010/main" val="15388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10" y="-84083"/>
            <a:ext cx="12306748" cy="6617196"/>
          </a:xfrm>
          <a:prstGeom prst="rect">
            <a:avLst/>
          </a:prstGeom>
          <a:noFill/>
        </p:spPr>
        <p:txBody>
          <a:bodyPr wrap="square" rtlCol="0">
            <a:spAutoFit/>
          </a:bodyPr>
          <a:lstStyle/>
          <a:p>
            <a:r>
              <a:rPr lang="en-US" sz="2400" b="1" dirty="0" smtClean="0">
                <a:latin typeface="+mj-lt"/>
              </a:rPr>
              <a:t>THE SYROPHENCIAN WOMAN</a:t>
            </a:r>
          </a:p>
          <a:p>
            <a:r>
              <a:rPr lang="en-US" sz="2400" dirty="0" smtClean="0">
                <a:latin typeface="+mj-lt"/>
              </a:rPr>
              <a:t>The 2</a:t>
            </a:r>
            <a:r>
              <a:rPr lang="en-US" sz="2400" baseline="30000" dirty="0" smtClean="0">
                <a:latin typeface="+mj-lt"/>
              </a:rPr>
              <a:t>nd</a:t>
            </a:r>
            <a:r>
              <a:rPr lang="en-US" sz="2400" dirty="0" smtClean="0">
                <a:latin typeface="+mj-lt"/>
              </a:rPr>
              <a:t> of 2 Gentile accounts in the Gospels.  Jesus </a:t>
            </a:r>
          </a:p>
          <a:p>
            <a:r>
              <a:rPr lang="en-US" sz="2400" dirty="0" smtClean="0">
                <a:latin typeface="+mj-lt"/>
              </a:rPr>
              <a:t>encountered a Syrophenician woman whom He initially </a:t>
            </a:r>
          </a:p>
          <a:p>
            <a:r>
              <a:rPr lang="en-US" sz="2400" dirty="0" smtClean="0">
                <a:latin typeface="+mj-lt"/>
              </a:rPr>
              <a:t>ignored, but then addressed her – “</a:t>
            </a:r>
            <a:r>
              <a:rPr lang="en-US" sz="2400" b="1" dirty="0" smtClean="0">
                <a:latin typeface="+mj-lt"/>
              </a:rPr>
              <a:t>I am not sent but </a:t>
            </a:r>
          </a:p>
          <a:p>
            <a:r>
              <a:rPr lang="en-US" sz="2400" b="1" dirty="0" smtClean="0">
                <a:latin typeface="+mj-lt"/>
              </a:rPr>
              <a:t>unto the lost sheep of the house of Israel</a:t>
            </a:r>
            <a:r>
              <a:rPr lang="en-US" sz="2400" dirty="0" smtClean="0">
                <a:latin typeface="+mj-lt"/>
              </a:rPr>
              <a:t>” (Mt. 15:24).</a:t>
            </a:r>
          </a:p>
          <a:p>
            <a:r>
              <a:rPr lang="en-US" sz="2400" dirty="0" smtClean="0">
                <a:latin typeface="+mj-lt"/>
              </a:rPr>
              <a:t>Jesus Christ’s earthly ministry was to unsaved Israel, </a:t>
            </a:r>
          </a:p>
          <a:p>
            <a:r>
              <a:rPr lang="en-US" sz="2400" dirty="0" smtClean="0">
                <a:latin typeface="+mj-lt"/>
              </a:rPr>
              <a:t>but this Gentile believed He would help her, and He </a:t>
            </a:r>
          </a:p>
          <a:p>
            <a:r>
              <a:rPr lang="en-US" sz="2400" dirty="0" smtClean="0">
                <a:latin typeface="+mj-lt"/>
              </a:rPr>
              <a:t>rewarded her faith only because she recognized her </a:t>
            </a:r>
          </a:p>
          <a:p>
            <a:r>
              <a:rPr lang="en-US" sz="2400" dirty="0" smtClean="0">
                <a:latin typeface="+mj-lt"/>
              </a:rPr>
              <a:t>secondary position compared to the Jews—</a:t>
            </a:r>
          </a:p>
          <a:p>
            <a:endParaRPr lang="en-US" sz="800" dirty="0" smtClean="0">
              <a:latin typeface="+mj-lt"/>
            </a:endParaRPr>
          </a:p>
          <a:p>
            <a:r>
              <a:rPr lang="en-US" sz="2400" dirty="0" smtClean="0">
                <a:latin typeface="+mj-lt"/>
              </a:rPr>
              <a:t>”… </a:t>
            </a:r>
            <a:r>
              <a:rPr lang="en-US" sz="2400" b="1" dirty="0" smtClean="0">
                <a:latin typeface="+mj-lt"/>
              </a:rPr>
              <a:t>It is not meet to take the children’s </a:t>
            </a:r>
            <a:r>
              <a:rPr lang="en-US" sz="2400" dirty="0" smtClean="0">
                <a:latin typeface="+mj-lt"/>
              </a:rPr>
              <a:t>[Jews] </a:t>
            </a:r>
            <a:r>
              <a:rPr lang="en-US" sz="2400" b="1" dirty="0" smtClean="0">
                <a:latin typeface="+mj-lt"/>
              </a:rPr>
              <a:t>bread, </a:t>
            </a:r>
          </a:p>
          <a:p>
            <a:r>
              <a:rPr lang="en-US" sz="2400" b="1" dirty="0" smtClean="0">
                <a:latin typeface="+mj-lt"/>
              </a:rPr>
              <a:t>and cast it to dogs </a:t>
            </a:r>
            <a:r>
              <a:rPr lang="en-US" sz="2400" dirty="0" smtClean="0">
                <a:latin typeface="+mj-lt"/>
              </a:rPr>
              <a:t>[Gentiles].  And she said, Truth, </a:t>
            </a:r>
          </a:p>
          <a:p>
            <a:r>
              <a:rPr lang="en-US" sz="2400" dirty="0" smtClean="0">
                <a:latin typeface="+mj-lt"/>
              </a:rPr>
              <a:t>Lord: yet the dogs eat of the crumbs which fall from their masters’ table… O woman, great is thy faith” (15:26,27).  He had come as Israel’s Messiah, but 2-Gentiles believed it more than most Jews.</a:t>
            </a:r>
          </a:p>
          <a:p>
            <a:endParaRPr lang="en-US" sz="800" b="1" dirty="0" smtClean="0">
              <a:latin typeface="+mj-lt"/>
            </a:endParaRPr>
          </a:p>
          <a:p>
            <a:r>
              <a:rPr lang="en-US" sz="2400" b="1" dirty="0" smtClean="0">
                <a:latin typeface="+mj-lt"/>
              </a:rPr>
              <a:t>THE PHARISEES REBUKED</a:t>
            </a:r>
          </a:p>
          <a:p>
            <a:r>
              <a:rPr lang="en-US" sz="2400" dirty="0" smtClean="0">
                <a:latin typeface="+mj-lt"/>
              </a:rPr>
              <a:t>“… Well hath Isaiah prophesied of you hypocrites… this people honor me with their lips, but their heart is far from me… in vain do they worship me… [keep] commandments of men” (Mk. 7:6,7).</a:t>
            </a:r>
          </a:p>
          <a:p>
            <a:r>
              <a:rPr lang="en-US" sz="2400" dirty="0" smtClean="0">
                <a:latin typeface="+mj-lt"/>
              </a:rPr>
              <a:t>They rejected His Messiahship but kept manmade rules.  Is history not repeating itself today? </a:t>
            </a:r>
          </a:p>
        </p:txBody>
      </p:sp>
      <p:pic>
        <p:nvPicPr>
          <p:cNvPr id="3" name="Picture 2" descr="dogs eat of the crumbs « Advent Bible Stud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076" y="-1"/>
            <a:ext cx="5403924" cy="4098665"/>
          </a:xfrm>
          <a:prstGeom prst="rect">
            <a:avLst/>
          </a:prstGeom>
        </p:spPr>
      </p:pic>
      <p:pic>
        <p:nvPicPr>
          <p:cNvPr id="4" name="Picture 3" descr="&lt;strong&gt;Jesus&lt;/strong&gt; &lt;strong&gt;rebukes&lt;/strong&gt; the &lt;strong&gt;Pharisees&lt;/strong&gt; (3) | The Hymn of God's Wor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077" y="1"/>
            <a:ext cx="5403923" cy="4098664"/>
          </a:xfrm>
          <a:prstGeom prst="rect">
            <a:avLst/>
          </a:prstGeom>
        </p:spPr>
      </p:pic>
      <p:pic>
        <p:nvPicPr>
          <p:cNvPr id="6" name="Picture 5" descr="File:Roman Catholic People of Hong Kong.JPG - 维基百科，自由的百科全书"/>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7642"/>
            <a:ext cx="12181490" cy="6858000"/>
          </a:xfrm>
          <a:prstGeom prst="rect">
            <a:avLst/>
          </a:prstGeom>
        </p:spPr>
      </p:pic>
    </p:spTree>
    <p:extLst>
      <p:ext uri="{BB962C8B-B14F-4D97-AF65-F5344CB8AC3E}">
        <p14:creationId xmlns:p14="http://schemas.microsoft.com/office/powerpoint/2010/main" val="17460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fade">
                                      <p:cBhvr>
                                        <p:cTn id="24" dur="500"/>
                                        <p:tgtEl>
                                          <p:spTgt spid="2">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fade">
                                      <p:cBhvr>
                                        <p:cTn id="37" dur="500"/>
                                        <p:tgtEl>
                                          <p:spTgt spid="2">
                                            <p:txEl>
                                              <p:pRg st="14" end="1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5" end="15"/>
                                            </p:txEl>
                                          </p:spTgt>
                                        </p:tgtEl>
                                        <p:attrNameLst>
                                          <p:attrName>style.visibility</p:attrName>
                                        </p:attrNameLst>
                                      </p:cBhvr>
                                      <p:to>
                                        <p:strVal val="visible"/>
                                      </p:to>
                                    </p:set>
                                    <p:animEffect transition="in" filter="fade">
                                      <p:cBhvr>
                                        <p:cTn id="40" dur="500"/>
                                        <p:tgtEl>
                                          <p:spTgt spid="2">
                                            <p:txEl>
                                              <p:pRg st="15" end="1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6" end="16"/>
                                            </p:txEl>
                                          </p:spTgt>
                                        </p:tgtEl>
                                        <p:attrNameLst>
                                          <p:attrName>style.visibility</p:attrName>
                                        </p:attrNameLst>
                                      </p:cBhvr>
                                      <p:to>
                                        <p:strVal val="visible"/>
                                      </p:to>
                                    </p:set>
                                    <p:animEffect transition="in" filter="fade">
                                      <p:cBhvr>
                                        <p:cTn id="45" dur="500"/>
                                        <p:tgtEl>
                                          <p:spTgt spid="2">
                                            <p:txEl>
                                              <p:pRg st="16" end="1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7567447" cy="6863417"/>
          </a:xfrm>
          <a:prstGeom prst="rect">
            <a:avLst/>
          </a:prstGeom>
          <a:noFill/>
        </p:spPr>
        <p:txBody>
          <a:bodyPr wrap="square" rtlCol="0">
            <a:spAutoFit/>
          </a:bodyPr>
          <a:lstStyle/>
          <a:p>
            <a:r>
              <a:rPr lang="en-US" sz="2400" b="1" dirty="0" smtClean="0">
                <a:latin typeface="+mj-lt"/>
              </a:rPr>
              <a:t>SIGNS</a:t>
            </a:r>
          </a:p>
          <a:p>
            <a:r>
              <a:rPr lang="en-US" sz="2400" dirty="0" smtClean="0">
                <a:latin typeface="+mj-lt"/>
              </a:rPr>
              <a:t>“When it is evening, ye say, It will be fair weather: for the sky is red… O ye hypocrites, ye can discern the face of the sky; But can ye not discern the signs of the times?  </a:t>
            </a:r>
            <a:r>
              <a:rPr lang="en-US" sz="2400" b="1" dirty="0" smtClean="0">
                <a:latin typeface="+mj-lt"/>
              </a:rPr>
              <a:t>A wicked and adulterous generation seeketh after a sign</a:t>
            </a:r>
            <a:r>
              <a:rPr lang="en-US" sz="2400" dirty="0" smtClean="0">
                <a:latin typeface="+mj-lt"/>
              </a:rPr>
              <a:t>; and there shall no sign be given unto it, but the sign of the prophet Jonah” (Mt. 16:2-4).</a:t>
            </a:r>
          </a:p>
          <a:p>
            <a:r>
              <a:rPr lang="en-US" sz="2400" dirty="0" smtClean="0">
                <a:latin typeface="+mj-lt"/>
              </a:rPr>
              <a:t>Israel </a:t>
            </a:r>
            <a:r>
              <a:rPr lang="en-US" sz="2400" i="1" dirty="0" smtClean="0">
                <a:latin typeface="+mj-lt"/>
              </a:rPr>
              <a:t>was</a:t>
            </a:r>
            <a:r>
              <a:rPr lang="en-US" sz="2400" dirty="0" smtClean="0">
                <a:latin typeface="+mj-lt"/>
              </a:rPr>
              <a:t> taught to look for signs to authenticate God’s promises, especially that of the coming Messiah –  </a:t>
            </a:r>
          </a:p>
          <a:p>
            <a:endParaRPr lang="en-US" sz="800" dirty="0" smtClean="0">
              <a:latin typeface="+mj-lt"/>
            </a:endParaRPr>
          </a:p>
          <a:p>
            <a:r>
              <a:rPr lang="en-US" sz="2400" dirty="0" smtClean="0">
                <a:latin typeface="+mj-lt"/>
              </a:rPr>
              <a:t>“And </a:t>
            </a:r>
            <a:r>
              <a:rPr lang="en-US" sz="2400" b="1" dirty="0" smtClean="0">
                <a:latin typeface="+mj-lt"/>
              </a:rPr>
              <a:t>this shall be a sign unto you</a:t>
            </a:r>
            <a:r>
              <a:rPr lang="en-US" sz="2400" dirty="0" smtClean="0">
                <a:latin typeface="+mj-lt"/>
              </a:rPr>
              <a:t>; Ye shall find the babe wrapped in swaddling clothes, lying in a manger” (Lk. 2:12).  </a:t>
            </a:r>
            <a:endParaRPr lang="en-US" sz="2400" dirty="0">
              <a:latin typeface="+mj-lt"/>
            </a:endParaRPr>
          </a:p>
          <a:p>
            <a:r>
              <a:rPr lang="en-US" sz="2400" dirty="0" smtClean="0">
                <a:latin typeface="+mj-lt"/>
              </a:rPr>
              <a:t>When you find a baby boy born of a virgin, wrapped in swaddling clothes and lying in a feeding trough, know that… </a:t>
            </a:r>
          </a:p>
          <a:p>
            <a:r>
              <a:rPr lang="en-US" sz="2400" b="1" dirty="0" smtClean="0">
                <a:latin typeface="+mj-lt"/>
              </a:rPr>
              <a:t>HE IS THE MESSIAH!</a:t>
            </a:r>
          </a:p>
          <a:p>
            <a:r>
              <a:rPr lang="en-US" sz="2400" dirty="0" smtClean="0">
                <a:latin typeface="+mj-lt"/>
              </a:rPr>
              <a:t>But, now that God </a:t>
            </a:r>
            <a:r>
              <a:rPr lang="en-US" sz="2400" i="1" dirty="0" smtClean="0">
                <a:latin typeface="+mj-lt"/>
              </a:rPr>
              <a:t>had</a:t>
            </a:r>
            <a:r>
              <a:rPr lang="en-US" sz="2400" dirty="0" smtClean="0">
                <a:latin typeface="+mj-lt"/>
              </a:rPr>
              <a:t> given them proof, they should have believed it!  Why would they ask for more proof?  Because they had NO FAITH, therefore Jesus told them no more signs were coming, except one—the sign of Jonah. </a:t>
            </a:r>
            <a:endParaRPr lang="en-US" sz="2400" dirty="0">
              <a:latin typeface="+mj-lt"/>
            </a:endParaRPr>
          </a:p>
        </p:txBody>
      </p:sp>
      <p:pic>
        <p:nvPicPr>
          <p:cNvPr id="3" name="Picture 2" descr="LOOK UP! 4th Grade – leire´sclassro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448" y="0"/>
            <a:ext cx="4624551" cy="6684579"/>
          </a:xfrm>
          <a:prstGeom prst="rect">
            <a:avLst/>
          </a:prstGeom>
        </p:spPr>
      </p:pic>
      <p:pic>
        <p:nvPicPr>
          <p:cNvPr id="4" name="Picture 3" descr="&lt;strong&gt;Jesus&lt;/strong&gt; &lt;strong&gt;rebukes&lt;/strong&gt; the &lt;strong&gt;Pharisees&lt;/strong&gt; (3) | The Hymn of God's Wor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448" y="1"/>
            <a:ext cx="4624552" cy="6684578"/>
          </a:xfrm>
          <a:prstGeom prst="rect">
            <a:avLst/>
          </a:prstGeom>
        </p:spPr>
      </p:pic>
    </p:spTree>
    <p:extLst>
      <p:ext uri="{BB962C8B-B14F-4D97-AF65-F5344CB8AC3E}">
        <p14:creationId xmlns:p14="http://schemas.microsoft.com/office/powerpoint/2010/main" val="284678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p:cTn id="2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15614"/>
            <a:ext cx="6999889" cy="7602081"/>
          </a:xfrm>
          <a:prstGeom prst="rect">
            <a:avLst/>
          </a:prstGeom>
          <a:noFill/>
        </p:spPr>
        <p:txBody>
          <a:bodyPr wrap="square" rtlCol="0">
            <a:spAutoFit/>
          </a:bodyPr>
          <a:lstStyle/>
          <a:p>
            <a:r>
              <a:rPr lang="en-US" sz="2400" b="1" dirty="0" smtClean="0">
                <a:latin typeface="+mj-lt"/>
              </a:rPr>
              <a:t>WHO AM I?</a:t>
            </a:r>
          </a:p>
          <a:p>
            <a:r>
              <a:rPr lang="en-US" sz="2400" dirty="0" smtClean="0">
                <a:latin typeface="+mj-lt"/>
              </a:rPr>
              <a:t>“When Jesus came into the coasts of Caesarea Philippi, he asked his disciples, saying, Whom do men say that I the son of man am?” (16:13).</a:t>
            </a:r>
          </a:p>
          <a:p>
            <a:r>
              <a:rPr lang="en-US" sz="2400" dirty="0" smtClean="0">
                <a:latin typeface="+mj-lt"/>
              </a:rPr>
              <a:t>Jesus asked the 12 a simple question, Who do the people of Israel say that I am?  They answered, “Some say that thou art John the Baptist: some, Elijah; and others, Jeremiah, or one of the prophets… </a:t>
            </a:r>
            <a:r>
              <a:rPr lang="en-US" sz="2400" b="1" dirty="0" smtClean="0">
                <a:latin typeface="+mj-lt"/>
              </a:rPr>
              <a:t>But whom say ye that I am</a:t>
            </a:r>
            <a:r>
              <a:rPr lang="en-US" sz="2400" dirty="0" smtClean="0">
                <a:latin typeface="+mj-lt"/>
              </a:rPr>
              <a:t>” (16:14,15).</a:t>
            </a:r>
          </a:p>
          <a:p>
            <a:r>
              <a:rPr lang="en-US" sz="2400" dirty="0" smtClean="0">
                <a:latin typeface="+mj-lt"/>
              </a:rPr>
              <a:t>Then Peter stepped forward and answered for the group – </a:t>
            </a:r>
          </a:p>
          <a:p>
            <a:endParaRPr lang="en-US" sz="800" dirty="0">
              <a:latin typeface="+mj-lt"/>
            </a:endParaRPr>
          </a:p>
          <a:p>
            <a:r>
              <a:rPr lang="en-US" sz="2400" dirty="0" smtClean="0">
                <a:latin typeface="+mj-lt"/>
              </a:rPr>
              <a:t>“</a:t>
            </a:r>
            <a:r>
              <a:rPr lang="en-US" sz="2400" b="1" u="sng" dirty="0" smtClean="0">
                <a:latin typeface="+mj-lt"/>
              </a:rPr>
              <a:t>Thou art the Christ, the Son of the living God</a:t>
            </a:r>
            <a:r>
              <a:rPr lang="en-US" sz="2400" dirty="0" smtClean="0">
                <a:latin typeface="+mj-lt"/>
              </a:rPr>
              <a:t>.  And Jesus answered and said unto him, Blessed art thou [Peter]…</a:t>
            </a:r>
            <a:r>
              <a:rPr lang="en-US" sz="2400" dirty="0">
                <a:latin typeface="+mj-lt"/>
              </a:rPr>
              <a:t> </a:t>
            </a:r>
            <a:r>
              <a:rPr lang="en-US" sz="2400" dirty="0" smtClean="0">
                <a:latin typeface="+mj-lt"/>
              </a:rPr>
              <a:t>For flesh and blood hath not revealed it unto thee, but my Father which is in heaven” (16:16,17).</a:t>
            </a:r>
          </a:p>
          <a:p>
            <a:r>
              <a:rPr lang="en-US" sz="2400" dirty="0" smtClean="0">
                <a:latin typeface="+mj-lt"/>
              </a:rPr>
              <a:t>The Father would not only know who would be saved (Jn. 6:65), but what He would reveal to those who were saved, e.g.</a:t>
            </a:r>
            <a:r>
              <a:rPr lang="en-US" sz="2400" dirty="0">
                <a:latin typeface="+mj-lt"/>
              </a:rPr>
              <a:t>,</a:t>
            </a:r>
            <a:r>
              <a:rPr lang="en-US" sz="2400" dirty="0" smtClean="0">
                <a:latin typeface="+mj-lt"/>
              </a:rPr>
              <a:t> Peter’s confession of Christ. </a:t>
            </a:r>
          </a:p>
          <a:p>
            <a:r>
              <a:rPr lang="en-US" sz="2400" dirty="0" smtClean="0">
                <a:latin typeface="+mj-lt"/>
              </a:rPr>
              <a:t>  </a:t>
            </a:r>
            <a:endParaRPr lang="en-US" sz="2400" dirty="0">
              <a:latin typeface="+mj-lt"/>
            </a:endParaRPr>
          </a:p>
          <a:p>
            <a:endParaRPr lang="en-US" sz="2400" dirty="0">
              <a:latin typeface="+mj-lt"/>
            </a:endParaRPr>
          </a:p>
        </p:txBody>
      </p:sp>
      <p:pic>
        <p:nvPicPr>
          <p:cNvPr id="3" name="Picture 2" descr="Other Food: daily devos: January 2017"/>
          <p:cNvPicPr>
            <a:picLocks noChangeAspect="1"/>
          </p:cNvPicPr>
          <p:nvPr/>
        </p:nvPicPr>
        <p:blipFill rotWithShape="1">
          <a:blip r:embed="rId2">
            <a:extLst>
              <a:ext uri="{28A0092B-C50C-407E-A947-70E740481C1C}">
                <a14:useLocalDpi xmlns:a14="http://schemas.microsoft.com/office/drawing/2010/main" val="0"/>
              </a:ext>
            </a:extLst>
          </a:blip>
          <a:srcRect b="10233"/>
          <a:stretch/>
        </p:blipFill>
        <p:spPr>
          <a:xfrm>
            <a:off x="6999890" y="-1"/>
            <a:ext cx="5192111" cy="663746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793" r="14023"/>
          <a:stretch/>
        </p:blipFill>
        <p:spPr>
          <a:xfrm>
            <a:off x="6999890" y="0"/>
            <a:ext cx="5192110" cy="6637468"/>
          </a:xfrm>
          <a:prstGeom prst="rect">
            <a:avLst/>
          </a:prstGeom>
        </p:spPr>
      </p:pic>
      <p:sp>
        <p:nvSpPr>
          <p:cNvPr id="5" name="TextBox 4"/>
          <p:cNvSpPr txBox="1"/>
          <p:nvPr/>
        </p:nvSpPr>
        <p:spPr>
          <a:xfrm>
            <a:off x="7766181" y="0"/>
            <a:ext cx="3659528" cy="523220"/>
          </a:xfrm>
          <a:prstGeom prst="rect">
            <a:avLst/>
          </a:prstGeom>
          <a:noFill/>
        </p:spPr>
        <p:txBody>
          <a:bodyPr wrap="none" rtlCol="0">
            <a:spAutoFit/>
          </a:bodyPr>
          <a:lstStyle/>
          <a:p>
            <a:r>
              <a:rPr lang="en-US" sz="2800" dirty="0" smtClean="0">
                <a:solidFill>
                  <a:schemeClr val="bg1"/>
                </a:solidFill>
                <a:latin typeface="+mj-lt"/>
              </a:rPr>
              <a:t>Caesarea Philippi (2018)</a:t>
            </a:r>
            <a:endParaRPr lang="en-US" sz="2800" dirty="0">
              <a:solidFill>
                <a:schemeClr val="bg1"/>
              </a:solidFill>
              <a:latin typeface="+mj-lt"/>
            </a:endParaRPr>
          </a:p>
        </p:txBody>
      </p:sp>
    </p:spTree>
    <p:extLst>
      <p:ext uri="{BB962C8B-B14F-4D97-AF65-F5344CB8AC3E}">
        <p14:creationId xmlns:p14="http://schemas.microsoft.com/office/powerpoint/2010/main" val="23104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3573"/>
            <a:ext cx="6999889" cy="6617196"/>
          </a:xfrm>
          <a:prstGeom prst="rect">
            <a:avLst/>
          </a:prstGeom>
          <a:noFill/>
        </p:spPr>
        <p:txBody>
          <a:bodyPr wrap="square" rtlCol="0">
            <a:spAutoFit/>
          </a:bodyPr>
          <a:lstStyle/>
          <a:p>
            <a:r>
              <a:rPr lang="en-US" sz="2400" b="1" dirty="0" smtClean="0">
                <a:latin typeface="+mj-lt"/>
              </a:rPr>
              <a:t>THE KINGDOM CHURCH</a:t>
            </a:r>
          </a:p>
          <a:p>
            <a:r>
              <a:rPr lang="en-US" sz="2400" dirty="0" smtClean="0">
                <a:latin typeface="+mj-lt"/>
              </a:rPr>
              <a:t>The </a:t>
            </a:r>
            <a:r>
              <a:rPr lang="en-US" sz="2400" dirty="0">
                <a:latin typeface="+mj-lt"/>
              </a:rPr>
              <a:t>Jews were still under the Law, which meant they had to keep the </a:t>
            </a:r>
            <a:r>
              <a:rPr lang="en-US" sz="2400" dirty="0" smtClean="0">
                <a:latin typeface="+mj-lt"/>
              </a:rPr>
              <a:t>commandments; they were also </a:t>
            </a:r>
            <a:r>
              <a:rPr lang="en-US" sz="2400" dirty="0">
                <a:latin typeface="+mj-lt"/>
              </a:rPr>
              <a:t>required to be water washed, but the </a:t>
            </a:r>
            <a:r>
              <a:rPr lang="en-US" sz="2400" dirty="0" smtClean="0">
                <a:latin typeface="+mj-lt"/>
              </a:rPr>
              <a:t>most important aspect </a:t>
            </a:r>
            <a:r>
              <a:rPr lang="en-US" sz="2400" dirty="0">
                <a:latin typeface="+mj-lt"/>
              </a:rPr>
              <a:t>of the </a:t>
            </a:r>
            <a:r>
              <a:rPr lang="en-US" sz="2400" dirty="0" smtClean="0">
                <a:latin typeface="+mj-lt"/>
              </a:rPr>
              <a:t>Jews’ </a:t>
            </a:r>
            <a:r>
              <a:rPr lang="en-US" sz="2400" dirty="0">
                <a:latin typeface="+mj-lt"/>
              </a:rPr>
              <a:t>faith </a:t>
            </a:r>
            <a:r>
              <a:rPr lang="en-US" sz="2400" dirty="0" smtClean="0">
                <a:latin typeface="+mj-lt"/>
              </a:rPr>
              <a:t>was to believe </a:t>
            </a:r>
            <a:r>
              <a:rPr lang="en-US" sz="2400" dirty="0">
                <a:latin typeface="+mj-lt"/>
              </a:rPr>
              <a:t>that Jesus was their long </a:t>
            </a:r>
            <a:r>
              <a:rPr lang="en-US" sz="2400" dirty="0" smtClean="0">
                <a:latin typeface="+mj-lt"/>
              </a:rPr>
              <a:t>awaited and promised Messiah</a:t>
            </a:r>
            <a:r>
              <a:rPr lang="en-US" sz="2400" dirty="0">
                <a:latin typeface="+mj-lt"/>
              </a:rPr>
              <a:t> </a:t>
            </a:r>
            <a:r>
              <a:rPr lang="en-US" sz="2400" dirty="0" smtClean="0">
                <a:latin typeface="+mj-lt"/>
              </a:rPr>
              <a:t>–</a:t>
            </a:r>
          </a:p>
          <a:p>
            <a:endParaRPr lang="en-US" sz="800" dirty="0" smtClean="0">
              <a:latin typeface="+mj-lt"/>
            </a:endParaRPr>
          </a:p>
          <a:p>
            <a:r>
              <a:rPr lang="en-US" sz="2400" dirty="0" smtClean="0">
                <a:latin typeface="+mj-lt"/>
              </a:rPr>
              <a:t>“And I say also unto thee, That thou art</a:t>
            </a:r>
            <a:r>
              <a:rPr lang="en-US" sz="2400" b="1" dirty="0" smtClean="0">
                <a:latin typeface="+mj-lt"/>
              </a:rPr>
              <a:t> </a:t>
            </a:r>
            <a:r>
              <a:rPr lang="en-US" sz="2400" b="1" dirty="0">
                <a:latin typeface="+mj-lt"/>
              </a:rPr>
              <a:t>p</a:t>
            </a:r>
            <a:r>
              <a:rPr lang="en-US" sz="2400" b="1" dirty="0" smtClean="0">
                <a:latin typeface="+mj-lt"/>
              </a:rPr>
              <a:t>etros</a:t>
            </a:r>
            <a:r>
              <a:rPr lang="en-US" sz="2400" dirty="0" smtClean="0">
                <a:latin typeface="+mj-lt"/>
              </a:rPr>
              <a:t>, and upon this </a:t>
            </a:r>
            <a:r>
              <a:rPr lang="en-US" sz="2400" b="1" dirty="0" smtClean="0">
                <a:latin typeface="+mj-lt"/>
              </a:rPr>
              <a:t>Petra</a:t>
            </a:r>
            <a:r>
              <a:rPr lang="en-US" sz="2400" dirty="0" smtClean="0">
                <a:latin typeface="+mj-lt"/>
              </a:rPr>
              <a:t> I will build my church…” (16:18).</a:t>
            </a:r>
          </a:p>
          <a:p>
            <a:r>
              <a:rPr lang="en-US" sz="2400" dirty="0" smtClean="0">
                <a:latin typeface="+mj-lt"/>
              </a:rPr>
              <a:t>Many have misinterpreted this passage – </a:t>
            </a:r>
          </a:p>
          <a:p>
            <a:endParaRPr lang="en-US" sz="800" dirty="0" smtClean="0">
              <a:latin typeface="+mj-lt"/>
            </a:endParaRPr>
          </a:p>
          <a:p>
            <a:r>
              <a:rPr lang="en-US" sz="2400" i="1" dirty="0" smtClean="0">
                <a:latin typeface="+mj-lt"/>
              </a:rPr>
              <a:t>“There is in Greek a play on words, “thou art Peter [petros—literally, ‘a little rock’], and upon this rock [Petra] I will build my church.  He does not promise to build His church upon Peter, but upon Himself [Christ]”</a:t>
            </a:r>
          </a:p>
          <a:p>
            <a:r>
              <a:rPr lang="en-US" sz="2400" dirty="0" smtClean="0">
                <a:latin typeface="+mj-lt"/>
              </a:rPr>
              <a:t>(Old Scofield, p. 1021).</a:t>
            </a:r>
          </a:p>
          <a:p>
            <a:r>
              <a:rPr lang="en-US" sz="2400" dirty="0" smtClean="0">
                <a:latin typeface="+mj-lt"/>
              </a:rPr>
              <a:t>Never would God consider building Israel’s Church on a little pebble [like Peter], but rather on a large corner-stone foundation, Christ, the Messiah</a:t>
            </a:r>
            <a:r>
              <a:rPr lang="en-US" sz="2400" dirty="0">
                <a:latin typeface="+mj-lt"/>
              </a:rPr>
              <a:t>!</a:t>
            </a:r>
            <a:r>
              <a:rPr lang="en-US" sz="2400" dirty="0" smtClean="0">
                <a:latin typeface="+mj-lt"/>
              </a:rPr>
              <a:t>     </a:t>
            </a:r>
            <a:r>
              <a:rPr lang="en-US" sz="2400" i="1" dirty="0" smtClean="0">
                <a:latin typeface="+mj-lt"/>
              </a:rPr>
              <a:t>  </a:t>
            </a:r>
          </a:p>
        </p:txBody>
      </p:sp>
      <p:pic>
        <p:nvPicPr>
          <p:cNvPr id="4" name="Picture 3" descr="Other Food: daily devos: January 2017"/>
          <p:cNvPicPr>
            <a:picLocks noChangeAspect="1"/>
          </p:cNvPicPr>
          <p:nvPr/>
        </p:nvPicPr>
        <p:blipFill rotWithShape="1">
          <a:blip r:embed="rId2">
            <a:extLst>
              <a:ext uri="{28A0092B-C50C-407E-A947-70E740481C1C}">
                <a14:useLocalDpi xmlns:a14="http://schemas.microsoft.com/office/drawing/2010/main" val="0"/>
              </a:ext>
            </a:extLst>
          </a:blip>
          <a:srcRect b="10233"/>
          <a:stretch/>
        </p:blipFill>
        <p:spPr>
          <a:xfrm>
            <a:off x="6999890" y="-1"/>
            <a:ext cx="5192111" cy="6637469"/>
          </a:xfrm>
          <a:prstGeom prst="rect">
            <a:avLst/>
          </a:prstGeom>
        </p:spPr>
      </p:pic>
    </p:spTree>
    <p:extLst>
      <p:ext uri="{BB962C8B-B14F-4D97-AF65-F5344CB8AC3E}">
        <p14:creationId xmlns:p14="http://schemas.microsoft.com/office/powerpoint/2010/main" val="250784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593"/>
            <a:ext cx="7504386" cy="6863417"/>
          </a:xfrm>
          <a:prstGeom prst="rect">
            <a:avLst/>
          </a:prstGeom>
        </p:spPr>
        <p:txBody>
          <a:bodyPr wrap="square">
            <a:spAutoFit/>
          </a:bodyPr>
          <a:lstStyle/>
          <a:p>
            <a:r>
              <a:rPr lang="en-US" sz="2400" b="1" dirty="0" smtClean="0">
                <a:latin typeface="+mj-lt"/>
              </a:rPr>
              <a:t>THE GATES OF HELL</a:t>
            </a:r>
          </a:p>
          <a:p>
            <a:r>
              <a:rPr lang="en-US" sz="2400" dirty="0" smtClean="0">
                <a:latin typeface="+mj-lt"/>
              </a:rPr>
              <a:t>“… and </a:t>
            </a:r>
            <a:r>
              <a:rPr lang="en-US" sz="2400" dirty="0">
                <a:latin typeface="+mj-lt"/>
              </a:rPr>
              <a:t>the gates </a:t>
            </a:r>
            <a:r>
              <a:rPr lang="en-US" sz="2400" dirty="0" smtClean="0">
                <a:latin typeface="+mj-lt"/>
              </a:rPr>
              <a:t>of </a:t>
            </a:r>
            <a:r>
              <a:rPr lang="en-US" sz="2400" dirty="0">
                <a:latin typeface="+mj-lt"/>
              </a:rPr>
              <a:t>hell shall not prevail against it” (16:18</a:t>
            </a:r>
            <a:r>
              <a:rPr lang="en-US" sz="2400" dirty="0" smtClean="0">
                <a:latin typeface="+mj-lt"/>
              </a:rPr>
              <a:t>).</a:t>
            </a:r>
          </a:p>
          <a:p>
            <a:r>
              <a:rPr lang="en-US" sz="2400" dirty="0" smtClean="0">
                <a:latin typeface="+mj-lt"/>
              </a:rPr>
              <a:t>What does that mean?</a:t>
            </a:r>
          </a:p>
          <a:p>
            <a:r>
              <a:rPr lang="en-US" sz="2400" dirty="0" smtClean="0">
                <a:latin typeface="+mj-lt"/>
              </a:rPr>
              <a:t>After Christ’s death, He descended into hell to bear the punishment for the sins of mankind, but He did not remain there –</a:t>
            </a:r>
          </a:p>
          <a:p>
            <a:endParaRPr lang="en-US" sz="800" dirty="0">
              <a:latin typeface="+mj-lt"/>
            </a:endParaRPr>
          </a:p>
          <a:p>
            <a:r>
              <a:rPr lang="en-US" sz="2400" dirty="0" smtClean="0">
                <a:latin typeface="+mj-lt"/>
              </a:rPr>
              <a:t>“Whom God hath raised up, having loosed the pains of death: because it was not possible that he should be holden of it (Acts 3:24)... Thou shalt not leave my soul in hell, neither wilt thou suffer thine Holy One to see corruption” (Acts 2:27).</a:t>
            </a:r>
          </a:p>
          <a:p>
            <a:r>
              <a:rPr lang="en-US" sz="2400" dirty="0" smtClean="0">
                <a:latin typeface="+mj-lt"/>
              </a:rPr>
              <a:t>Christ is the only person to have escaped hell once sent there.  Had He not, then there would be no 2</a:t>
            </a:r>
            <a:r>
              <a:rPr lang="en-US" sz="2400" baseline="30000" dirty="0" smtClean="0">
                <a:latin typeface="+mj-lt"/>
              </a:rPr>
              <a:t>nd</a:t>
            </a:r>
            <a:r>
              <a:rPr lang="en-US" sz="2400" dirty="0" smtClean="0">
                <a:latin typeface="+mj-lt"/>
              </a:rPr>
              <a:t> coming, and no establishment of the kingdom Church (1) at the start of the Millennium.</a:t>
            </a:r>
          </a:p>
          <a:p>
            <a:r>
              <a:rPr lang="en-US" sz="2400" dirty="0" smtClean="0">
                <a:latin typeface="+mj-lt"/>
              </a:rPr>
              <a:t>(1) </a:t>
            </a:r>
            <a:r>
              <a:rPr lang="en-US" sz="2400" i="1" dirty="0" smtClean="0">
                <a:latin typeface="+mj-lt"/>
              </a:rPr>
              <a:t>“Gr. Ecclesia (ec = “out of,” kaleo = “to call”), an assembly of called-out ones.  The word is used of any assembly…” </a:t>
            </a:r>
            <a:r>
              <a:rPr lang="en-US" sz="2400" dirty="0" smtClean="0">
                <a:latin typeface="+mj-lt"/>
              </a:rPr>
              <a:t>(Old Scofield, p. 1021).   </a:t>
            </a:r>
            <a:endParaRPr lang="en-US" sz="2400" dirty="0">
              <a:latin typeface="+mj-lt"/>
            </a:endParaRPr>
          </a:p>
        </p:txBody>
      </p:sp>
      <p:pic>
        <p:nvPicPr>
          <p:cNvPr id="5" name="Picture 4" descr="The &lt;strong&gt;Gates of Hell&lt;/strong&gt; by pedrorosario on DeviantArt"/>
          <p:cNvPicPr>
            <a:picLocks noChangeAspect="1"/>
          </p:cNvPicPr>
          <p:nvPr/>
        </p:nvPicPr>
        <p:blipFill rotWithShape="1">
          <a:blip r:embed="rId2">
            <a:extLst>
              <a:ext uri="{28A0092B-C50C-407E-A947-70E740481C1C}">
                <a14:useLocalDpi xmlns:a14="http://schemas.microsoft.com/office/drawing/2010/main" val="0"/>
              </a:ext>
            </a:extLst>
          </a:blip>
          <a:srcRect b="3601"/>
          <a:stretch/>
        </p:blipFill>
        <p:spPr>
          <a:xfrm>
            <a:off x="7504386" y="0"/>
            <a:ext cx="4687614" cy="6768824"/>
          </a:xfrm>
          <a:prstGeom prst="rect">
            <a:avLst/>
          </a:prstGeom>
        </p:spPr>
      </p:pic>
    </p:spTree>
    <p:extLst>
      <p:ext uri="{BB962C8B-B14F-4D97-AF65-F5344CB8AC3E}">
        <p14:creationId xmlns:p14="http://schemas.microsoft.com/office/powerpoint/2010/main" val="394845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083"/>
            <a:ext cx="12192001" cy="6863417"/>
          </a:xfrm>
          <a:prstGeom prst="rect">
            <a:avLst/>
          </a:prstGeom>
          <a:noFill/>
        </p:spPr>
        <p:txBody>
          <a:bodyPr wrap="square" rtlCol="0">
            <a:spAutoFit/>
          </a:bodyPr>
          <a:lstStyle/>
          <a:p>
            <a:r>
              <a:rPr lang="en-US" sz="2400" b="1" dirty="0" smtClean="0">
                <a:latin typeface="+mj-lt"/>
              </a:rPr>
              <a:t>KEYS OF THE KINGDOM</a:t>
            </a:r>
          </a:p>
          <a:p>
            <a:r>
              <a:rPr lang="en-US" sz="2400" dirty="0" smtClean="0">
                <a:latin typeface="+mj-lt"/>
              </a:rPr>
              <a:t>“And I will give unto thee the keys of the kingdom of </a:t>
            </a:r>
          </a:p>
          <a:p>
            <a:r>
              <a:rPr lang="en-US" sz="2400" dirty="0" smtClean="0">
                <a:latin typeface="+mj-lt"/>
              </a:rPr>
              <a:t>heaven: and whatsoever thou shalt bind on earth shall </a:t>
            </a:r>
          </a:p>
          <a:p>
            <a:r>
              <a:rPr lang="en-US" sz="2400" dirty="0" smtClean="0">
                <a:latin typeface="+mj-lt"/>
              </a:rPr>
              <a:t>be bound in heaven; and whatsoever thou shalt loose </a:t>
            </a:r>
          </a:p>
          <a:p>
            <a:r>
              <a:rPr lang="en-US" sz="2400" dirty="0" smtClean="0">
                <a:latin typeface="+mj-lt"/>
              </a:rPr>
              <a:t>on earth shall be loosed in heaven” (16:19).</a:t>
            </a:r>
          </a:p>
          <a:p>
            <a:r>
              <a:rPr lang="en-US" sz="2400" dirty="0" smtClean="0">
                <a:latin typeface="+mj-lt"/>
              </a:rPr>
              <a:t>Another very controversial passage—some believing </a:t>
            </a:r>
          </a:p>
          <a:p>
            <a:r>
              <a:rPr lang="en-US" sz="2400" dirty="0" smtClean="0">
                <a:latin typeface="+mj-lt"/>
              </a:rPr>
              <a:t>that which is spoken of here is the present Church and </a:t>
            </a:r>
          </a:p>
          <a:p>
            <a:r>
              <a:rPr lang="en-US" sz="2400" dirty="0" smtClean="0">
                <a:latin typeface="+mj-lt"/>
              </a:rPr>
              <a:t>that priests can forgive sinners their sin and place them</a:t>
            </a:r>
          </a:p>
          <a:p>
            <a:r>
              <a:rPr lang="en-US" sz="2400" dirty="0" smtClean="0">
                <a:latin typeface="+mj-lt"/>
              </a:rPr>
              <a:t>in a state of grace and eligible for heaven.  Right?</a:t>
            </a:r>
          </a:p>
          <a:p>
            <a:r>
              <a:rPr lang="en-US" sz="2400" dirty="0" smtClean="0">
                <a:latin typeface="+mj-lt"/>
              </a:rPr>
              <a:t>Wrong.  This reference preceded that which Jesus was </a:t>
            </a:r>
          </a:p>
          <a:p>
            <a:r>
              <a:rPr lang="en-US" sz="2400" dirty="0" smtClean="0">
                <a:latin typeface="+mj-lt"/>
              </a:rPr>
              <a:t>about to bestow on the 12.  Keys are a reflection of </a:t>
            </a:r>
          </a:p>
          <a:p>
            <a:r>
              <a:rPr lang="en-US" sz="2400" dirty="0" smtClean="0">
                <a:latin typeface="+mj-lt"/>
              </a:rPr>
              <a:t>one’s authority and no one in the kingdom will have </a:t>
            </a:r>
          </a:p>
          <a:p>
            <a:r>
              <a:rPr lang="en-US" sz="2400" dirty="0" smtClean="0">
                <a:latin typeface="+mj-lt"/>
              </a:rPr>
              <a:t>more authority than the 12 –</a:t>
            </a:r>
          </a:p>
          <a:p>
            <a:endParaRPr lang="en-US" sz="800" dirty="0" smtClean="0">
              <a:latin typeface="+mj-lt"/>
            </a:endParaRPr>
          </a:p>
          <a:p>
            <a:r>
              <a:rPr lang="en-US" sz="2400" dirty="0" smtClean="0">
                <a:latin typeface="+mj-lt"/>
              </a:rPr>
              <a:t>“… Verily I say unto you, That ye which have followed </a:t>
            </a:r>
          </a:p>
          <a:p>
            <a:r>
              <a:rPr lang="en-US" sz="2400" dirty="0" smtClean="0">
                <a:latin typeface="+mj-lt"/>
              </a:rPr>
              <a:t>me, in the regeneration when the Son of man shall sit </a:t>
            </a:r>
          </a:p>
          <a:p>
            <a:r>
              <a:rPr lang="en-US" sz="2400" dirty="0" smtClean="0">
                <a:latin typeface="+mj-lt"/>
              </a:rPr>
              <a:t>in the throne of his glory, </a:t>
            </a:r>
            <a:r>
              <a:rPr lang="en-US" sz="2400" b="1" u="sng" dirty="0" smtClean="0">
                <a:latin typeface="+mj-lt"/>
              </a:rPr>
              <a:t>ye also shall sit upon 12 thrones, judging the twelve tribes of Israel</a:t>
            </a:r>
            <a:r>
              <a:rPr lang="en-US" sz="2400" dirty="0" smtClean="0">
                <a:latin typeface="+mj-lt"/>
              </a:rPr>
              <a:t>” (Mt. 19:28).  The decisions the 12 Apostles make during the kingdom will have the authority of God both in heaven and earth. </a:t>
            </a:r>
          </a:p>
        </p:txBody>
      </p:sp>
      <p:pic>
        <p:nvPicPr>
          <p:cNvPr id="3" name="Picture 2" descr="Printed as Preach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298" y="0"/>
            <a:ext cx="5286702" cy="5517931"/>
          </a:xfrm>
          <a:prstGeom prst="rect">
            <a:avLst/>
          </a:prstGeom>
        </p:spPr>
      </p:pic>
    </p:spTree>
    <p:extLst>
      <p:ext uri="{BB962C8B-B14F-4D97-AF65-F5344CB8AC3E}">
        <p14:creationId xmlns:p14="http://schemas.microsoft.com/office/powerpoint/2010/main" val="241109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fade">
                                      <p:cBhvr>
                                        <p:cTn id="30" dur="500"/>
                                        <p:tgtEl>
                                          <p:spTgt spid="2">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500"/>
                                        <p:tgtEl>
                                          <p:spTgt spid="2">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5" end="15"/>
                                            </p:txEl>
                                          </p:spTgt>
                                        </p:tgtEl>
                                        <p:attrNameLst>
                                          <p:attrName>style.visibility</p:attrName>
                                        </p:attrNameLst>
                                      </p:cBhvr>
                                      <p:to>
                                        <p:strVal val="visible"/>
                                      </p:to>
                                    </p:set>
                                    <p:animEffect transition="in" filter="fade">
                                      <p:cBhvr>
                                        <p:cTn id="38" dur="500"/>
                                        <p:tgtEl>
                                          <p:spTgt spid="2">
                                            <p:txEl>
                                              <p:pRg st="15" end="1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animEffect transition="in" filter="fade">
                                      <p:cBhvr>
                                        <p:cTn id="41"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4593"/>
            <a:ext cx="7083972" cy="6986528"/>
          </a:xfrm>
          <a:prstGeom prst="rect">
            <a:avLst/>
          </a:prstGeom>
          <a:noFill/>
        </p:spPr>
        <p:txBody>
          <a:bodyPr wrap="square" rtlCol="0">
            <a:spAutoFit/>
          </a:bodyPr>
          <a:lstStyle/>
          <a:p>
            <a:r>
              <a:rPr lang="en-US" sz="2400" b="1" dirty="0" smtClean="0">
                <a:latin typeface="+mj-lt"/>
              </a:rPr>
              <a:t>GET BEHIND THEE SATAN</a:t>
            </a:r>
          </a:p>
          <a:p>
            <a:r>
              <a:rPr lang="en-US" sz="2400" dirty="0" smtClean="0">
                <a:latin typeface="+mj-lt"/>
              </a:rPr>
              <a:t>After this exchange, Jesus told the 12 that He must go to Jerusalem, be killed and raised the 3</a:t>
            </a:r>
            <a:r>
              <a:rPr lang="en-US" sz="2400" baseline="30000" dirty="0" smtClean="0">
                <a:latin typeface="+mj-lt"/>
              </a:rPr>
              <a:t>rd</a:t>
            </a:r>
            <a:r>
              <a:rPr lang="en-US" sz="2400" dirty="0" smtClean="0">
                <a:latin typeface="+mj-lt"/>
              </a:rPr>
              <a:t> day (16:21).  </a:t>
            </a:r>
            <a:endParaRPr lang="en-US" sz="2400" dirty="0">
              <a:latin typeface="+mj-lt"/>
            </a:endParaRPr>
          </a:p>
          <a:p>
            <a:r>
              <a:rPr lang="en-US" sz="2400" dirty="0" smtClean="0">
                <a:latin typeface="+mj-lt"/>
              </a:rPr>
              <a:t>Peter’s response?</a:t>
            </a:r>
          </a:p>
          <a:p>
            <a:endParaRPr lang="en-US" sz="800" dirty="0" smtClean="0">
              <a:latin typeface="+mj-lt"/>
            </a:endParaRPr>
          </a:p>
          <a:p>
            <a:r>
              <a:rPr lang="en-US" sz="2400" dirty="0" smtClean="0">
                <a:latin typeface="+mj-lt"/>
              </a:rPr>
              <a:t>“Then Peter took him, and began to rebuke him… this shall not be unto thee… [Jesus] </a:t>
            </a:r>
            <a:r>
              <a:rPr lang="en-US" sz="2400" b="1" dirty="0" smtClean="0">
                <a:latin typeface="+mj-lt"/>
              </a:rPr>
              <a:t>Peter, Get thee behind me, Satan: thou art an offense unto me</a:t>
            </a:r>
            <a:r>
              <a:rPr lang="en-US" sz="2400" dirty="0" smtClean="0">
                <a:latin typeface="+mj-lt"/>
              </a:rPr>
              <a:t>: for thou savourest not the things that be of God, but those that be of men” (16:22,23).</a:t>
            </a:r>
          </a:p>
          <a:p>
            <a:r>
              <a:rPr lang="en-US" sz="2400" dirty="0" smtClean="0">
                <a:latin typeface="+mj-lt"/>
              </a:rPr>
              <a:t>Jesus was trying to tell them that the will of the Father was for Him to go to Jerusalem and to suffer death, burial, and resurrection, the reason He came to earth.</a:t>
            </a:r>
          </a:p>
          <a:p>
            <a:r>
              <a:rPr lang="en-US" sz="2400" dirty="0" smtClean="0">
                <a:latin typeface="+mj-lt"/>
              </a:rPr>
              <a:t>And Peter objected!  He was looking at it from the human standpoint of losing a friend—Christ, from God’s position of Him being the Savior of the world.</a:t>
            </a:r>
          </a:p>
          <a:p>
            <a:endParaRPr lang="en-US" sz="800" dirty="0" smtClean="0">
              <a:latin typeface="+mj-lt"/>
            </a:endParaRPr>
          </a:p>
          <a:p>
            <a:r>
              <a:rPr lang="en-US" sz="2400" dirty="0" smtClean="0">
                <a:latin typeface="+mj-lt"/>
              </a:rPr>
              <a:t>“… There be some standing here, which shall not taste of death, till they see the Son of man coming in his kingdom” (16:28).    </a:t>
            </a:r>
            <a:endParaRPr lang="en-US" sz="2400" dirty="0">
              <a:latin typeface="+mj-lt"/>
            </a:endParaRPr>
          </a:p>
        </p:txBody>
      </p:sp>
      <p:pic>
        <p:nvPicPr>
          <p:cNvPr id="4" name="Picture 3" descr="Daily Mass Readin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972" y="0"/>
            <a:ext cx="5108027" cy="6779172"/>
          </a:xfrm>
          <a:prstGeom prst="rect">
            <a:avLst/>
          </a:prstGeom>
        </p:spPr>
      </p:pic>
      <p:pic>
        <p:nvPicPr>
          <p:cNvPr id="6" name="Picture 5" descr="English: Open Bible Stories - 36.htm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95" y="0"/>
            <a:ext cx="5119705" cy="6779172"/>
          </a:xfrm>
          <a:prstGeom prst="rect">
            <a:avLst/>
          </a:prstGeom>
        </p:spPr>
      </p:pic>
    </p:spTree>
    <p:extLst>
      <p:ext uri="{BB962C8B-B14F-4D97-AF65-F5344CB8AC3E}">
        <p14:creationId xmlns:p14="http://schemas.microsoft.com/office/powerpoint/2010/main" val="210391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d honors simple faith | Laymanointing"/>
          <p:cNvPicPr>
            <a:picLocks noChangeAspect="1"/>
          </p:cNvPicPr>
          <p:nvPr/>
        </p:nvPicPr>
        <p:blipFill rotWithShape="1">
          <a:blip r:embed="rId2">
            <a:extLst>
              <a:ext uri="{28A0092B-C50C-407E-A947-70E740481C1C}">
                <a14:useLocalDpi xmlns:a14="http://schemas.microsoft.com/office/drawing/2010/main" val="0"/>
              </a:ext>
            </a:extLst>
          </a:blip>
          <a:srcRect b="2696"/>
          <a:stretch/>
        </p:blipFill>
        <p:spPr>
          <a:xfrm>
            <a:off x="7767145" y="723337"/>
            <a:ext cx="4424852" cy="5739969"/>
          </a:xfrm>
          <a:prstGeom prst="rect">
            <a:avLst/>
          </a:prstGeom>
        </p:spPr>
      </p:pic>
      <p:sp>
        <p:nvSpPr>
          <p:cNvPr id="2" name="TextBox 1"/>
          <p:cNvSpPr txBox="1"/>
          <p:nvPr/>
        </p:nvSpPr>
        <p:spPr>
          <a:xfrm>
            <a:off x="0" y="-75304"/>
            <a:ext cx="12192000" cy="7355860"/>
          </a:xfrm>
          <a:prstGeom prst="rect">
            <a:avLst/>
          </a:prstGeom>
          <a:noFill/>
        </p:spPr>
        <p:txBody>
          <a:bodyPr wrap="square" rtlCol="0">
            <a:spAutoFit/>
          </a:bodyPr>
          <a:lstStyle/>
          <a:p>
            <a:r>
              <a:rPr lang="en-US" sz="2400" dirty="0">
                <a:latin typeface="+mj-lt"/>
              </a:rPr>
              <a:t>The </a:t>
            </a:r>
            <a:r>
              <a:rPr lang="en-US" sz="2400" dirty="0" smtClean="0">
                <a:latin typeface="+mj-lt"/>
              </a:rPr>
              <a:t>rampant disease reflected Israel’s moribund [dire] </a:t>
            </a:r>
            <a:r>
              <a:rPr lang="en-US" sz="2400" dirty="0">
                <a:latin typeface="+mj-lt"/>
              </a:rPr>
              <a:t>spiritual </a:t>
            </a:r>
            <a:r>
              <a:rPr lang="en-US" sz="2400" dirty="0" smtClean="0">
                <a:latin typeface="+mj-lt"/>
              </a:rPr>
              <a:t>condition.  If only the whole </a:t>
            </a:r>
          </a:p>
          <a:p>
            <a:r>
              <a:rPr lang="en-US" sz="2400" dirty="0" smtClean="0">
                <a:latin typeface="+mj-lt"/>
              </a:rPr>
              <a:t>nation would have come to Him in faith, like this woman, He would have healed them all physically, but more important, spiritually. </a:t>
            </a:r>
          </a:p>
          <a:p>
            <a:endParaRPr lang="en-US" sz="800" dirty="0" smtClean="0">
              <a:latin typeface="+mj-lt"/>
            </a:endParaRPr>
          </a:p>
          <a:p>
            <a:r>
              <a:rPr lang="en-US" sz="2400" dirty="0" smtClean="0">
                <a:latin typeface="+mj-lt"/>
              </a:rPr>
              <a:t>“… there came from the ruler of the synagogue’s house </a:t>
            </a:r>
          </a:p>
          <a:p>
            <a:r>
              <a:rPr lang="en-US" sz="2400" dirty="0">
                <a:latin typeface="+mj-lt"/>
              </a:rPr>
              <a:t>c</a:t>
            </a:r>
            <a:r>
              <a:rPr lang="en-US" sz="2400" dirty="0" smtClean="0">
                <a:latin typeface="+mj-lt"/>
              </a:rPr>
              <a:t>ertain which said, Thy daughter is dead… [Jesus] </a:t>
            </a:r>
            <a:r>
              <a:rPr lang="en-US" sz="2400" b="1" dirty="0" smtClean="0">
                <a:latin typeface="+mj-lt"/>
              </a:rPr>
              <a:t>Be not </a:t>
            </a:r>
          </a:p>
          <a:p>
            <a:r>
              <a:rPr lang="en-US" sz="2400" b="1" dirty="0" smtClean="0">
                <a:latin typeface="+mj-lt"/>
              </a:rPr>
              <a:t>afraid, only believe</a:t>
            </a:r>
            <a:r>
              <a:rPr lang="en-US" sz="2400" dirty="0" smtClean="0">
                <a:latin typeface="+mj-lt"/>
              </a:rPr>
              <a:t>” (5:35,36).</a:t>
            </a:r>
          </a:p>
          <a:p>
            <a:r>
              <a:rPr lang="en-US" sz="2400" dirty="0" smtClean="0">
                <a:latin typeface="+mj-lt"/>
              </a:rPr>
              <a:t>After healing the 1</a:t>
            </a:r>
            <a:r>
              <a:rPr lang="en-US" sz="2400" baseline="30000" dirty="0" smtClean="0">
                <a:latin typeface="+mj-lt"/>
              </a:rPr>
              <a:t>st</a:t>
            </a:r>
            <a:r>
              <a:rPr lang="en-US" sz="2400" dirty="0" smtClean="0">
                <a:latin typeface="+mj-lt"/>
              </a:rPr>
              <a:t> woman, news came that Jairus’ </a:t>
            </a:r>
          </a:p>
          <a:p>
            <a:r>
              <a:rPr lang="en-US" sz="2400" dirty="0">
                <a:latin typeface="+mj-lt"/>
              </a:rPr>
              <a:t>d</a:t>
            </a:r>
            <a:r>
              <a:rPr lang="en-US" sz="2400" dirty="0" smtClean="0">
                <a:latin typeface="+mj-lt"/>
              </a:rPr>
              <a:t>aughter had died, but Jesus said, not be to afraid, but to </a:t>
            </a:r>
          </a:p>
          <a:p>
            <a:r>
              <a:rPr lang="en-US" sz="2400" dirty="0" smtClean="0">
                <a:latin typeface="+mj-lt"/>
              </a:rPr>
              <a:t>have faith.</a:t>
            </a:r>
          </a:p>
          <a:p>
            <a:endParaRPr lang="en-US" sz="800" dirty="0" smtClean="0">
              <a:latin typeface="+mj-lt"/>
            </a:endParaRPr>
          </a:p>
          <a:p>
            <a:r>
              <a:rPr lang="en-US" sz="2400" dirty="0" smtClean="0">
                <a:latin typeface="+mj-lt"/>
              </a:rPr>
              <a:t>“And he cometh to the house… and seeth the tumult, and </a:t>
            </a:r>
          </a:p>
          <a:p>
            <a:r>
              <a:rPr lang="en-US" sz="2400" dirty="0" smtClean="0">
                <a:latin typeface="+mj-lt"/>
              </a:rPr>
              <a:t>them that wept and wailed greatly… saith unto them, Why</a:t>
            </a:r>
          </a:p>
          <a:p>
            <a:r>
              <a:rPr lang="en-US" sz="2400" dirty="0">
                <a:latin typeface="+mj-lt"/>
              </a:rPr>
              <a:t>m</a:t>
            </a:r>
            <a:r>
              <a:rPr lang="en-US" sz="2400" dirty="0" smtClean="0">
                <a:latin typeface="+mj-lt"/>
              </a:rPr>
              <a:t>ake ye this ado, and weep? The damsel is not dead, but </a:t>
            </a:r>
          </a:p>
          <a:p>
            <a:r>
              <a:rPr lang="en-US" sz="2400" dirty="0" smtClean="0">
                <a:latin typeface="+mj-lt"/>
              </a:rPr>
              <a:t>sleepeth.  And they laughed him to scorn, but when he </a:t>
            </a:r>
          </a:p>
          <a:p>
            <a:r>
              <a:rPr lang="en-US" sz="2400" dirty="0">
                <a:latin typeface="+mj-lt"/>
              </a:rPr>
              <a:t>h</a:t>
            </a:r>
            <a:r>
              <a:rPr lang="en-US" sz="2400" dirty="0" smtClean="0">
                <a:latin typeface="+mj-lt"/>
              </a:rPr>
              <a:t>ad put them all out, he taketh the father and the mother…</a:t>
            </a:r>
          </a:p>
          <a:p>
            <a:r>
              <a:rPr lang="en-US" sz="2400" dirty="0">
                <a:latin typeface="+mj-lt"/>
              </a:rPr>
              <a:t>a</a:t>
            </a:r>
            <a:r>
              <a:rPr lang="en-US" sz="2400" dirty="0" smtClean="0">
                <a:latin typeface="+mj-lt"/>
              </a:rPr>
              <a:t>nd entereth in where the damsel was lying” (5:38,39).</a:t>
            </a:r>
          </a:p>
          <a:p>
            <a:r>
              <a:rPr lang="en-US" sz="2400" dirty="0" smtClean="0">
                <a:latin typeface="+mj-lt"/>
              </a:rPr>
              <a:t>Most in Israel laughed at and scorned Christ’s ministry, but </a:t>
            </a:r>
          </a:p>
          <a:p>
            <a:r>
              <a:rPr lang="en-US" sz="2400" dirty="0" smtClean="0">
                <a:latin typeface="+mj-lt"/>
              </a:rPr>
              <a:t>a few would have faith that He was the Son of God. </a:t>
            </a:r>
          </a:p>
          <a:p>
            <a:r>
              <a:rPr lang="en-US" sz="2400" dirty="0" smtClean="0">
                <a:latin typeface="+mj-lt"/>
              </a:rPr>
              <a:t> </a:t>
            </a:r>
          </a:p>
          <a:p>
            <a:r>
              <a:rPr lang="en-US" sz="2400" dirty="0" smtClean="0">
                <a:latin typeface="+mj-lt"/>
              </a:rPr>
              <a:t> </a:t>
            </a:r>
            <a:endParaRPr lang="en-US" sz="2400" dirty="0">
              <a:latin typeface="+mj-lt"/>
            </a:endParaRPr>
          </a:p>
        </p:txBody>
      </p:sp>
      <p:pic>
        <p:nvPicPr>
          <p:cNvPr id="8" name="Picture 7" descr="File:Jesus healed the son of the nobleman.jpg - The Work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583" y="729677"/>
            <a:ext cx="4471414" cy="5745897"/>
          </a:xfrm>
          <a:prstGeom prst="rect">
            <a:avLst/>
          </a:prstGeom>
        </p:spPr>
      </p:pic>
      <p:pic>
        <p:nvPicPr>
          <p:cNvPr id="7" name="Picture 6" descr="File:Jesus Heals the Mother-in-law of Peter 001.jpg - Th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580" y="729677"/>
            <a:ext cx="4471417" cy="5745897"/>
          </a:xfrm>
          <a:prstGeom prst="rect">
            <a:avLst/>
          </a:prstGeom>
        </p:spPr>
      </p:pic>
    </p:spTree>
    <p:extLst>
      <p:ext uri="{BB962C8B-B14F-4D97-AF65-F5344CB8AC3E}">
        <p14:creationId xmlns:p14="http://schemas.microsoft.com/office/powerpoint/2010/main" val="389751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fade">
                                      <p:cBhvr>
                                        <p:cTn id="40" dur="500"/>
                                        <p:tgtEl>
                                          <p:spTgt spid="2">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fade">
                                      <p:cBhvr>
                                        <p:cTn id="43" dur="500"/>
                                        <p:tgtEl>
                                          <p:spTgt spid="2">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fade">
                                      <p:cBhvr>
                                        <p:cTn id="46" dur="500"/>
                                        <p:tgtEl>
                                          <p:spTgt spid="2">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fade">
                                      <p:cBhvr>
                                        <p:cTn id="49" dur="500"/>
                                        <p:tgtEl>
                                          <p:spTgt spid="2">
                                            <p:txEl>
                                              <p:pRg st="15" end="1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16" end="16"/>
                                            </p:txEl>
                                          </p:spTgt>
                                        </p:tgtEl>
                                        <p:attrNameLst>
                                          <p:attrName>style.visibility</p:attrName>
                                        </p:attrNameLst>
                                      </p:cBhvr>
                                      <p:to>
                                        <p:strVal val="visible"/>
                                      </p:to>
                                    </p:set>
                                    <p:animEffect transition="in" filter="fade">
                                      <p:cBhvr>
                                        <p:cTn id="59" dur="500"/>
                                        <p:tgtEl>
                                          <p:spTgt spid="2">
                                            <p:txEl>
                                              <p:pRg st="16" end="16"/>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
                                            <p:txEl>
                                              <p:pRg st="17" end="17"/>
                                            </p:txEl>
                                          </p:spTgt>
                                        </p:tgtEl>
                                        <p:attrNameLst>
                                          <p:attrName>style.visibility</p:attrName>
                                        </p:attrNameLst>
                                      </p:cBhvr>
                                      <p:to>
                                        <p:strVal val="visible"/>
                                      </p:to>
                                    </p:set>
                                    <p:animEffect transition="in" filter="fade">
                                      <p:cBhvr>
                                        <p:cTn id="62"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592"/>
            <a:ext cx="6863255" cy="6740307"/>
          </a:xfrm>
          <a:prstGeom prst="rect">
            <a:avLst/>
          </a:prstGeom>
          <a:noFill/>
        </p:spPr>
        <p:txBody>
          <a:bodyPr wrap="square" rtlCol="0">
            <a:spAutoFit/>
          </a:bodyPr>
          <a:lstStyle/>
          <a:p>
            <a:r>
              <a:rPr lang="en-US" sz="2400" b="1" dirty="0" smtClean="0">
                <a:latin typeface="+mj-lt"/>
              </a:rPr>
              <a:t>TRANSFIGURATION</a:t>
            </a:r>
          </a:p>
          <a:p>
            <a:r>
              <a:rPr lang="en-US" sz="2400" dirty="0" smtClean="0">
                <a:latin typeface="+mj-lt"/>
              </a:rPr>
              <a:t>“And after 6 days Jesus taketh Peter, James, and John his brother, and bringeth them up into an high mountain… and was transfigured before them: and his face did shine as the sun, and his raiment was white as the light… there appeared unto them Moses and Elijah talking with them… Peter said unto Jesus, Lord, it is good for us to be here… let us make here 3 houses: one for thee, and one for Moses, and one for Elijah…” (17:1-4).</a:t>
            </a:r>
          </a:p>
          <a:p>
            <a:r>
              <a:rPr lang="en-US" sz="2400" dirty="0" smtClean="0">
                <a:latin typeface="+mj-lt"/>
              </a:rPr>
              <a:t>Peter, James, and John saw a glimpse of what Christ is going to look like when He comes the 2</a:t>
            </a:r>
            <a:r>
              <a:rPr lang="en-US" sz="2400" baseline="30000" dirty="0" smtClean="0">
                <a:latin typeface="+mj-lt"/>
              </a:rPr>
              <a:t>nd</a:t>
            </a:r>
            <a:r>
              <a:rPr lang="en-US" sz="2400" dirty="0" smtClean="0">
                <a:latin typeface="+mj-lt"/>
              </a:rPr>
              <a:t> time to establish His kingdom of heaven on earth.  He will bring Moses and Elijah and all the O.T. saints with Him, and they will all live in houses in the holy city for a thousand years.</a:t>
            </a:r>
          </a:p>
          <a:p>
            <a:endParaRPr lang="en-US" sz="800" dirty="0" smtClean="0">
              <a:latin typeface="+mj-lt"/>
            </a:endParaRPr>
          </a:p>
          <a:p>
            <a:r>
              <a:rPr lang="en-US" sz="2400" dirty="0" smtClean="0">
                <a:latin typeface="+mj-lt"/>
              </a:rPr>
              <a:t>Next time – More of Christ’s earthly ministry. </a:t>
            </a:r>
            <a:endParaRPr lang="en-US" sz="2400" dirty="0">
              <a:latin typeface="+mj-lt"/>
            </a:endParaRPr>
          </a:p>
        </p:txBody>
      </p:sp>
      <p:pic>
        <p:nvPicPr>
          <p:cNvPr id="5" name="Picture 4" descr="English: Open Bible Stories - 36.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295" y="0"/>
            <a:ext cx="5119705" cy="6779172"/>
          </a:xfrm>
          <a:prstGeom prst="rect">
            <a:avLst/>
          </a:prstGeom>
        </p:spPr>
      </p:pic>
      <p:pic>
        <p:nvPicPr>
          <p:cNvPr id="3" name="Picture 2" descr="301 Moved Permanent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94" y="0"/>
            <a:ext cx="5119705" cy="6779173"/>
          </a:xfrm>
          <a:prstGeom prst="rect">
            <a:avLst/>
          </a:prstGeom>
        </p:spPr>
      </p:pic>
    </p:spTree>
    <p:extLst>
      <p:ext uri="{BB962C8B-B14F-4D97-AF65-F5344CB8AC3E}">
        <p14:creationId xmlns:p14="http://schemas.microsoft.com/office/powerpoint/2010/main" val="286819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2491"/>
            <a:ext cx="12243865" cy="8463855"/>
          </a:xfrm>
          <a:prstGeom prst="rect">
            <a:avLst/>
          </a:prstGeom>
          <a:noFill/>
        </p:spPr>
        <p:txBody>
          <a:bodyPr wrap="none" rtlCol="0">
            <a:spAutoFit/>
          </a:bodyPr>
          <a:lstStyle/>
          <a:p>
            <a:r>
              <a:rPr lang="en-US" sz="2400" dirty="0" smtClean="0">
                <a:latin typeface="+mj-lt"/>
              </a:rPr>
              <a:t>“And he took the damsel by the hand, and said unto her, Talitha cumi: which is, being interpreted, </a:t>
            </a:r>
          </a:p>
          <a:p>
            <a:r>
              <a:rPr lang="en-US" sz="2400" dirty="0">
                <a:latin typeface="+mj-lt"/>
              </a:rPr>
              <a:t>d</a:t>
            </a:r>
            <a:r>
              <a:rPr lang="en-US" sz="2400" dirty="0" smtClean="0">
                <a:latin typeface="+mj-lt"/>
              </a:rPr>
              <a:t>amsel, I say unto you, arise.  And straightway the damsel arose, and walked; for she was of the </a:t>
            </a:r>
          </a:p>
          <a:p>
            <a:r>
              <a:rPr lang="en-US" sz="2400" dirty="0" smtClean="0">
                <a:latin typeface="+mj-lt"/>
              </a:rPr>
              <a:t>age of 12-years. And they were astonished with a great </a:t>
            </a:r>
          </a:p>
          <a:p>
            <a:r>
              <a:rPr lang="en-US" sz="2400" dirty="0" smtClean="0">
                <a:latin typeface="+mj-lt"/>
              </a:rPr>
              <a:t>astonishment” (5:41,42).</a:t>
            </a:r>
          </a:p>
          <a:p>
            <a:r>
              <a:rPr lang="en-US" sz="2400" dirty="0" smtClean="0">
                <a:latin typeface="+mj-lt"/>
              </a:rPr>
              <a:t>This is the 2</a:t>
            </a:r>
            <a:r>
              <a:rPr lang="en-US" sz="2400" baseline="30000" dirty="0" smtClean="0">
                <a:latin typeface="+mj-lt"/>
              </a:rPr>
              <a:t>nd</a:t>
            </a:r>
            <a:r>
              <a:rPr lang="en-US" sz="2400" dirty="0" smtClean="0">
                <a:latin typeface="+mj-lt"/>
              </a:rPr>
              <a:t> time </a:t>
            </a:r>
            <a:r>
              <a:rPr lang="en-US" sz="2400" b="1" dirty="0" smtClean="0">
                <a:latin typeface="+mj-lt"/>
              </a:rPr>
              <a:t>12</a:t>
            </a:r>
            <a:r>
              <a:rPr lang="en-US" sz="2400" dirty="0" smtClean="0">
                <a:latin typeface="+mj-lt"/>
              </a:rPr>
              <a:t> was referenced—it is Israel’s number:</a:t>
            </a:r>
          </a:p>
          <a:p>
            <a:r>
              <a:rPr lang="en-US" sz="2400" dirty="0" smtClean="0">
                <a:latin typeface="+mj-lt"/>
              </a:rPr>
              <a:t>God used the</a:t>
            </a:r>
            <a:r>
              <a:rPr lang="en-US" sz="2400" b="1" dirty="0" smtClean="0">
                <a:latin typeface="+mj-lt"/>
              </a:rPr>
              <a:t> 12 </a:t>
            </a:r>
            <a:r>
              <a:rPr lang="en-US" sz="2400" dirty="0" smtClean="0">
                <a:latin typeface="+mj-lt"/>
              </a:rPr>
              <a:t>sons of Jacob to form the</a:t>
            </a:r>
            <a:r>
              <a:rPr lang="en-US" sz="2400" b="1" dirty="0" smtClean="0">
                <a:latin typeface="+mj-lt"/>
              </a:rPr>
              <a:t>12</a:t>
            </a:r>
            <a:r>
              <a:rPr lang="en-US" sz="2400" dirty="0" smtClean="0">
                <a:latin typeface="+mj-lt"/>
              </a:rPr>
              <a:t> tribes of Israel; </a:t>
            </a:r>
          </a:p>
          <a:p>
            <a:r>
              <a:rPr lang="en-US" sz="2400" b="1" dirty="0" smtClean="0">
                <a:latin typeface="+mj-lt"/>
              </a:rPr>
              <a:t>12</a:t>
            </a:r>
            <a:r>
              <a:rPr lang="en-US" sz="2400" dirty="0" smtClean="0">
                <a:latin typeface="+mj-lt"/>
              </a:rPr>
              <a:t> apostles will sit on </a:t>
            </a:r>
            <a:r>
              <a:rPr lang="en-US" sz="2400" b="1" dirty="0" smtClean="0">
                <a:latin typeface="+mj-lt"/>
              </a:rPr>
              <a:t>12</a:t>
            </a:r>
            <a:r>
              <a:rPr lang="en-US" sz="2400" dirty="0" smtClean="0">
                <a:latin typeface="+mj-lt"/>
              </a:rPr>
              <a:t> thrones ruling over the </a:t>
            </a:r>
            <a:r>
              <a:rPr lang="en-US" sz="2400" b="1" dirty="0" smtClean="0">
                <a:latin typeface="+mj-lt"/>
              </a:rPr>
              <a:t>12 </a:t>
            </a:r>
            <a:r>
              <a:rPr lang="en-US" sz="2400" dirty="0" smtClean="0">
                <a:latin typeface="+mj-lt"/>
              </a:rPr>
              <a:t>tribes of</a:t>
            </a:r>
          </a:p>
          <a:p>
            <a:r>
              <a:rPr lang="en-US" sz="2400" dirty="0" smtClean="0">
                <a:latin typeface="+mj-lt"/>
              </a:rPr>
              <a:t>Israel during the millennial kingdom.  </a:t>
            </a:r>
          </a:p>
          <a:p>
            <a:r>
              <a:rPr lang="en-US" sz="2400" dirty="0" smtClean="0">
                <a:latin typeface="+mj-lt"/>
              </a:rPr>
              <a:t>In the first part of this passage, a woman with an issue of</a:t>
            </a:r>
          </a:p>
          <a:p>
            <a:r>
              <a:rPr lang="en-US" sz="2400" dirty="0" smtClean="0">
                <a:latin typeface="+mj-lt"/>
              </a:rPr>
              <a:t>blood is the only one who seeks out Jesus by faith and is </a:t>
            </a:r>
          </a:p>
          <a:p>
            <a:r>
              <a:rPr lang="en-US" sz="2400" dirty="0" smtClean="0">
                <a:latin typeface="+mj-lt"/>
              </a:rPr>
              <a:t>healed; here, in the 2</a:t>
            </a:r>
            <a:r>
              <a:rPr lang="en-US" sz="2400" baseline="30000" dirty="0" smtClean="0">
                <a:latin typeface="+mj-lt"/>
              </a:rPr>
              <a:t>nd</a:t>
            </a:r>
            <a:r>
              <a:rPr lang="en-US" sz="2400" dirty="0" smtClean="0">
                <a:latin typeface="+mj-lt"/>
              </a:rPr>
              <a:t> part, Jesus is asked to seek out the </a:t>
            </a:r>
          </a:p>
          <a:p>
            <a:r>
              <a:rPr lang="en-US" sz="2400" dirty="0" smtClean="0">
                <a:latin typeface="+mj-lt"/>
              </a:rPr>
              <a:t>dead, who is then raised back to life.  </a:t>
            </a:r>
            <a:r>
              <a:rPr lang="en-US" sz="2400" dirty="0">
                <a:latin typeface="+mj-lt"/>
              </a:rPr>
              <a:t>S</a:t>
            </a:r>
            <a:r>
              <a:rPr lang="en-US" sz="2400" dirty="0" smtClean="0">
                <a:latin typeface="+mj-lt"/>
              </a:rPr>
              <a:t>piritual meaning?  </a:t>
            </a:r>
          </a:p>
          <a:p>
            <a:r>
              <a:rPr lang="en-US" sz="2400" u="sng" dirty="0" smtClean="0">
                <a:latin typeface="+mj-lt"/>
              </a:rPr>
              <a:t>Few will seek out Jesus in His 1</a:t>
            </a:r>
            <a:r>
              <a:rPr lang="en-US" sz="2400" u="sng" baseline="30000" dirty="0" smtClean="0">
                <a:latin typeface="+mj-lt"/>
              </a:rPr>
              <a:t>st</a:t>
            </a:r>
            <a:r>
              <a:rPr lang="en-US" sz="2400" u="sng" dirty="0" smtClean="0">
                <a:latin typeface="+mj-lt"/>
              </a:rPr>
              <a:t> coming</a:t>
            </a:r>
            <a:r>
              <a:rPr lang="en-US" sz="2400" dirty="0" smtClean="0">
                <a:latin typeface="+mj-lt"/>
              </a:rPr>
              <a:t> [who has come to </a:t>
            </a:r>
          </a:p>
          <a:p>
            <a:r>
              <a:rPr lang="en-US" sz="2400" i="1" dirty="0">
                <a:latin typeface="+mj-lt"/>
              </a:rPr>
              <a:t>s</a:t>
            </a:r>
            <a:r>
              <a:rPr lang="en-US" sz="2400" i="1" dirty="0" smtClean="0">
                <a:latin typeface="+mj-lt"/>
              </a:rPr>
              <a:t>hed</a:t>
            </a:r>
            <a:r>
              <a:rPr lang="en-US" sz="2400" dirty="0" smtClean="0">
                <a:latin typeface="+mj-lt"/>
              </a:rPr>
              <a:t> His blood]; but at </a:t>
            </a:r>
            <a:r>
              <a:rPr lang="en-US" sz="2400" u="sng" dirty="0" smtClean="0">
                <a:latin typeface="+mj-lt"/>
              </a:rPr>
              <a:t>His 2</a:t>
            </a:r>
            <a:r>
              <a:rPr lang="en-US" sz="2400" u="sng" baseline="30000" dirty="0" smtClean="0">
                <a:latin typeface="+mj-lt"/>
              </a:rPr>
              <a:t>nd</a:t>
            </a:r>
            <a:r>
              <a:rPr lang="en-US" sz="2400" u="sng" dirty="0" smtClean="0">
                <a:latin typeface="+mj-lt"/>
              </a:rPr>
              <a:t> coming He will raise Israel to</a:t>
            </a:r>
            <a:r>
              <a:rPr lang="en-US" sz="2400" dirty="0" smtClean="0">
                <a:latin typeface="+mj-lt"/>
              </a:rPr>
              <a:t> </a:t>
            </a:r>
          </a:p>
          <a:p>
            <a:r>
              <a:rPr lang="en-US" sz="2400" u="sng" dirty="0" smtClean="0">
                <a:latin typeface="+mj-lt"/>
              </a:rPr>
              <a:t>new spiritual life</a:t>
            </a:r>
            <a:r>
              <a:rPr lang="en-US" sz="2400" dirty="0" smtClean="0">
                <a:latin typeface="+mj-lt"/>
              </a:rPr>
              <a:t> where she will be strong enough to finally</a:t>
            </a:r>
          </a:p>
          <a:p>
            <a:r>
              <a:rPr lang="en-US" sz="2400" dirty="0">
                <a:latin typeface="+mj-lt"/>
              </a:rPr>
              <a:t>w</a:t>
            </a:r>
            <a:r>
              <a:rPr lang="en-US" sz="2400" dirty="0" smtClean="0">
                <a:latin typeface="+mj-lt"/>
              </a:rPr>
              <a:t>alk on two spiritual feet, and be nourished by the bread </a:t>
            </a:r>
          </a:p>
          <a:p>
            <a:r>
              <a:rPr lang="en-US" sz="2400" dirty="0" smtClean="0">
                <a:latin typeface="+mj-lt"/>
              </a:rPr>
              <a:t>of life, “… commanded that something be given her to eat” </a:t>
            </a:r>
          </a:p>
          <a:p>
            <a:r>
              <a:rPr lang="en-US" sz="2400" dirty="0" smtClean="0">
                <a:latin typeface="+mj-lt"/>
              </a:rPr>
              <a:t>(5:43).</a:t>
            </a:r>
          </a:p>
          <a:p>
            <a:endParaRPr lang="en-US" sz="2400" dirty="0" smtClean="0">
              <a:latin typeface="+mj-lt"/>
            </a:endParaRPr>
          </a:p>
          <a:p>
            <a:endParaRPr lang="en-US" sz="800" dirty="0" smtClean="0">
              <a:latin typeface="+mj-lt"/>
            </a:endParaRPr>
          </a:p>
          <a:p>
            <a:endParaRPr lang="en-US" sz="8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 </a:t>
            </a:r>
            <a:endParaRPr lang="en-US" sz="2400" dirty="0">
              <a:latin typeface="+mj-lt"/>
            </a:endParaRPr>
          </a:p>
        </p:txBody>
      </p:sp>
      <p:pic>
        <p:nvPicPr>
          <p:cNvPr id="6" name="Picture 5" descr="File:Jesus Heals the Mother-in-law of Peter 001.jpg -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0580" y="729677"/>
            <a:ext cx="4471417" cy="5745897"/>
          </a:xfrm>
          <a:prstGeom prst="rect">
            <a:avLst/>
          </a:prstGeom>
        </p:spPr>
      </p:pic>
      <p:pic>
        <p:nvPicPr>
          <p:cNvPr id="5" name="Picture 4" descr="The Ruler's &lt;strong&gt;Daughter&lt;/strong&gt; is &lt;strong&gt;Raised&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580" y="729676"/>
            <a:ext cx="4497351" cy="5745897"/>
          </a:xfrm>
          <a:prstGeom prst="rect">
            <a:avLst/>
          </a:prstGeom>
        </p:spPr>
      </p:pic>
    </p:spTree>
    <p:extLst>
      <p:ext uri="{BB962C8B-B14F-4D97-AF65-F5344CB8AC3E}">
        <p14:creationId xmlns:p14="http://schemas.microsoft.com/office/powerpoint/2010/main" val="411328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500"/>
                                        <p:tgtEl>
                                          <p:spTgt spid="3">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fade">
                                      <p:cBhvr>
                                        <p:cTn id="49" dur="500"/>
                                        <p:tgtEl>
                                          <p:spTgt spid="3">
                                            <p:txEl>
                                              <p:pRg st="15" end="1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fade">
                                      <p:cBhvr>
                                        <p:cTn id="52" dur="500"/>
                                        <p:tgtEl>
                                          <p:spTgt spid="3">
                                            <p:txEl>
                                              <p:pRg st="16" end="1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animEffect transition="in" filter="fade">
                                      <p:cBhvr>
                                        <p:cTn id="55"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84082"/>
            <a:ext cx="7620001" cy="6494085"/>
          </a:xfrm>
          <a:prstGeom prst="rect">
            <a:avLst/>
          </a:prstGeom>
        </p:spPr>
        <p:txBody>
          <a:bodyPr wrap="square">
            <a:spAutoFit/>
          </a:bodyPr>
          <a:lstStyle/>
          <a:p>
            <a:r>
              <a:rPr lang="en-US" sz="2400" b="1" dirty="0">
                <a:latin typeface="+mj-lt"/>
              </a:rPr>
              <a:t>COMMISSION</a:t>
            </a:r>
          </a:p>
          <a:p>
            <a:r>
              <a:rPr lang="en-US" sz="2400" dirty="0" smtClean="0">
                <a:latin typeface="+mj-lt"/>
              </a:rPr>
              <a:t>“And when he had called unto him his </a:t>
            </a:r>
            <a:r>
              <a:rPr lang="en-US" sz="2400" b="1" dirty="0" smtClean="0">
                <a:latin typeface="+mj-lt"/>
              </a:rPr>
              <a:t>12 disciples</a:t>
            </a:r>
            <a:r>
              <a:rPr lang="en-US" sz="2400" dirty="0" smtClean="0">
                <a:latin typeface="+mj-lt"/>
              </a:rPr>
              <a:t>…” (Mt. 10:1) – </a:t>
            </a:r>
            <a:r>
              <a:rPr lang="en-US" sz="2400" dirty="0">
                <a:latin typeface="+mj-lt"/>
              </a:rPr>
              <a:t>The 12 were chosen as </a:t>
            </a:r>
            <a:r>
              <a:rPr lang="en-US" sz="2400" b="1" dirty="0" smtClean="0">
                <a:latin typeface="+mj-lt"/>
              </a:rPr>
              <a:t>disciples</a:t>
            </a:r>
            <a:r>
              <a:rPr lang="en-US" sz="2400" dirty="0" smtClean="0">
                <a:latin typeface="+mj-lt"/>
              </a:rPr>
              <a:t> </a:t>
            </a:r>
            <a:r>
              <a:rPr lang="en-US" sz="2400" dirty="0">
                <a:latin typeface="+mj-lt"/>
              </a:rPr>
              <a:t>– </a:t>
            </a:r>
            <a:r>
              <a:rPr lang="en-US" sz="2400" i="1" dirty="0" smtClean="0">
                <a:latin typeface="+mj-lt"/>
              </a:rPr>
              <a:t>“</a:t>
            </a:r>
            <a:r>
              <a:rPr lang="en-US" sz="2400" i="1" dirty="0">
                <a:latin typeface="+mj-lt"/>
              </a:rPr>
              <a:t>a learner, pupil, a follower, one who follows both the </a:t>
            </a:r>
            <a:r>
              <a:rPr lang="en-US" sz="2400" i="1" dirty="0" smtClean="0">
                <a:latin typeface="+mj-lt"/>
              </a:rPr>
              <a:t>teacher and the teaching</a:t>
            </a:r>
            <a:r>
              <a:rPr lang="en-US" sz="2400" i="1" dirty="0">
                <a:latin typeface="+mj-lt"/>
              </a:rPr>
              <a:t>” </a:t>
            </a:r>
            <a:r>
              <a:rPr lang="en-US" sz="2400" dirty="0">
                <a:latin typeface="+mj-lt"/>
              </a:rPr>
              <a:t>(Bullinger’s Lexicon, p. 226</a:t>
            </a:r>
            <a:r>
              <a:rPr lang="en-US" sz="2400" dirty="0" smtClean="0">
                <a:latin typeface="+mj-lt"/>
              </a:rPr>
              <a:t>).  They were ‘trainees,’ which explains why they made so many mistakes.</a:t>
            </a:r>
            <a:r>
              <a:rPr lang="en-US" sz="2400" dirty="0">
                <a:latin typeface="+mj-lt"/>
              </a:rPr>
              <a:t> </a:t>
            </a:r>
            <a:r>
              <a:rPr lang="en-US" sz="2400" dirty="0" smtClean="0">
                <a:latin typeface="+mj-lt"/>
              </a:rPr>
              <a:t> Because the leadership knew nothing of what Jesus had come to do, “Jesus answered and said unto him [Nicodemus], </a:t>
            </a:r>
            <a:r>
              <a:rPr lang="en-US" sz="2400" b="1" dirty="0" smtClean="0">
                <a:latin typeface="+mj-lt"/>
              </a:rPr>
              <a:t>Art thou a master of Israel, and knowest not these things?”— </a:t>
            </a:r>
            <a:r>
              <a:rPr lang="en-US" sz="2400" dirty="0" smtClean="0">
                <a:latin typeface="+mj-lt"/>
              </a:rPr>
              <a:t>Jesus began His own school of theology to teach them the truth.  Why 12 pupils?  </a:t>
            </a:r>
            <a:r>
              <a:rPr lang="en-US" sz="2400" i="1" dirty="0" smtClean="0">
                <a:latin typeface="+mj-lt"/>
              </a:rPr>
              <a:t>It is the number that represents Israel</a:t>
            </a:r>
            <a:r>
              <a:rPr lang="en-US" sz="2400" dirty="0" smtClean="0">
                <a:latin typeface="+mj-lt"/>
              </a:rPr>
              <a:t>. </a:t>
            </a:r>
            <a:endParaRPr lang="en-US" sz="2400" dirty="0">
              <a:latin typeface="+mj-lt"/>
            </a:endParaRPr>
          </a:p>
          <a:p>
            <a:endParaRPr lang="en-US" sz="800" dirty="0" smtClean="0">
              <a:latin typeface="+mj-lt"/>
            </a:endParaRPr>
          </a:p>
          <a:p>
            <a:r>
              <a:rPr lang="en-US" sz="2400" dirty="0" smtClean="0">
                <a:latin typeface="+mj-lt"/>
              </a:rPr>
              <a:t>“</a:t>
            </a:r>
            <a:r>
              <a:rPr lang="en-US" sz="2400" dirty="0">
                <a:latin typeface="+mj-lt"/>
              </a:rPr>
              <a:t>Now the names of the 12 apostles are these; the first, </a:t>
            </a:r>
            <a:r>
              <a:rPr lang="en-US" sz="2400" dirty="0" smtClean="0">
                <a:latin typeface="+mj-lt"/>
              </a:rPr>
              <a:t>Simon</a:t>
            </a:r>
            <a:r>
              <a:rPr lang="en-US" sz="2400" dirty="0">
                <a:latin typeface="+mj-lt"/>
              </a:rPr>
              <a:t>, who is called </a:t>
            </a:r>
            <a:r>
              <a:rPr lang="en-US" sz="2400" b="1" dirty="0">
                <a:latin typeface="+mj-lt"/>
              </a:rPr>
              <a:t>Peter</a:t>
            </a:r>
            <a:r>
              <a:rPr lang="en-US" sz="2400" dirty="0">
                <a:latin typeface="+mj-lt"/>
              </a:rPr>
              <a:t>, and </a:t>
            </a:r>
            <a:r>
              <a:rPr lang="en-US" sz="2400" b="1" dirty="0">
                <a:latin typeface="+mj-lt"/>
              </a:rPr>
              <a:t>Andrew</a:t>
            </a:r>
            <a:r>
              <a:rPr lang="en-US" sz="2400" dirty="0">
                <a:latin typeface="+mj-lt"/>
              </a:rPr>
              <a:t> his brother; </a:t>
            </a:r>
            <a:r>
              <a:rPr lang="en-US" sz="2400" b="1" dirty="0">
                <a:latin typeface="+mj-lt"/>
              </a:rPr>
              <a:t>James</a:t>
            </a:r>
            <a:r>
              <a:rPr lang="en-US" sz="2400" dirty="0">
                <a:latin typeface="+mj-lt"/>
              </a:rPr>
              <a:t> </a:t>
            </a:r>
            <a:r>
              <a:rPr lang="en-US" sz="2400" dirty="0" smtClean="0">
                <a:latin typeface="+mj-lt"/>
              </a:rPr>
              <a:t>the </a:t>
            </a:r>
            <a:r>
              <a:rPr lang="en-US" sz="2400" dirty="0">
                <a:latin typeface="+mj-lt"/>
              </a:rPr>
              <a:t>son of Zebedee, and </a:t>
            </a:r>
            <a:r>
              <a:rPr lang="en-US" sz="2400" b="1" dirty="0">
                <a:latin typeface="+mj-lt"/>
              </a:rPr>
              <a:t>John</a:t>
            </a:r>
            <a:r>
              <a:rPr lang="en-US" sz="2400" dirty="0">
                <a:latin typeface="+mj-lt"/>
              </a:rPr>
              <a:t> his brother; </a:t>
            </a:r>
            <a:r>
              <a:rPr lang="en-US" sz="2400" b="1" dirty="0">
                <a:latin typeface="+mj-lt"/>
              </a:rPr>
              <a:t>Philip</a:t>
            </a:r>
            <a:r>
              <a:rPr lang="en-US" sz="2400" dirty="0">
                <a:latin typeface="+mj-lt"/>
              </a:rPr>
              <a:t>, and </a:t>
            </a:r>
            <a:r>
              <a:rPr lang="en-US" sz="2400" b="1" dirty="0" smtClean="0">
                <a:latin typeface="+mj-lt"/>
              </a:rPr>
              <a:t>Bartholomew</a:t>
            </a:r>
            <a:r>
              <a:rPr lang="en-US" sz="2400" dirty="0">
                <a:latin typeface="+mj-lt"/>
              </a:rPr>
              <a:t>; </a:t>
            </a:r>
            <a:r>
              <a:rPr lang="en-US" sz="2400" b="1" dirty="0">
                <a:latin typeface="+mj-lt"/>
              </a:rPr>
              <a:t>Thomas</a:t>
            </a:r>
            <a:r>
              <a:rPr lang="en-US" sz="2400" dirty="0">
                <a:latin typeface="+mj-lt"/>
              </a:rPr>
              <a:t>, and </a:t>
            </a:r>
            <a:r>
              <a:rPr lang="en-US" sz="2400" b="1" dirty="0">
                <a:latin typeface="+mj-lt"/>
              </a:rPr>
              <a:t>Matthew</a:t>
            </a:r>
            <a:r>
              <a:rPr lang="en-US" sz="2400" dirty="0">
                <a:latin typeface="+mj-lt"/>
              </a:rPr>
              <a:t> the publican; </a:t>
            </a:r>
            <a:r>
              <a:rPr lang="en-US" sz="2400" b="1" dirty="0">
                <a:latin typeface="+mj-lt"/>
              </a:rPr>
              <a:t>James</a:t>
            </a:r>
            <a:r>
              <a:rPr lang="en-US" sz="2400" dirty="0">
                <a:latin typeface="+mj-lt"/>
              </a:rPr>
              <a:t> </a:t>
            </a:r>
            <a:r>
              <a:rPr lang="en-US" sz="2400" dirty="0" smtClean="0">
                <a:latin typeface="+mj-lt"/>
              </a:rPr>
              <a:t>the </a:t>
            </a:r>
            <a:r>
              <a:rPr lang="en-US" sz="2400" dirty="0">
                <a:latin typeface="+mj-lt"/>
              </a:rPr>
              <a:t>son of Alphaeus </a:t>
            </a:r>
            <a:r>
              <a:rPr lang="en-US" sz="2400" dirty="0" smtClean="0">
                <a:latin typeface="+mj-lt"/>
              </a:rPr>
              <a:t>[the Less</a:t>
            </a:r>
            <a:r>
              <a:rPr lang="en-US" sz="2400" dirty="0">
                <a:latin typeface="+mj-lt"/>
              </a:rPr>
              <a:t>], and… </a:t>
            </a:r>
            <a:r>
              <a:rPr lang="en-US" sz="2400" b="1" dirty="0">
                <a:latin typeface="+mj-lt"/>
              </a:rPr>
              <a:t>Thaddaeus</a:t>
            </a:r>
            <a:r>
              <a:rPr lang="en-US" sz="2400" dirty="0">
                <a:latin typeface="+mj-lt"/>
              </a:rPr>
              <a:t>;</a:t>
            </a:r>
            <a:r>
              <a:rPr lang="en-US" sz="2400" b="1" dirty="0">
                <a:latin typeface="+mj-lt"/>
              </a:rPr>
              <a:t> Simon </a:t>
            </a:r>
            <a:endParaRPr lang="en-US" sz="2400" b="1" dirty="0" smtClean="0">
              <a:latin typeface="+mj-lt"/>
            </a:endParaRPr>
          </a:p>
          <a:p>
            <a:r>
              <a:rPr lang="en-US" sz="2400" dirty="0" smtClean="0">
                <a:latin typeface="+mj-lt"/>
              </a:rPr>
              <a:t>the Canaanite [Zealot</a:t>
            </a:r>
            <a:r>
              <a:rPr lang="en-US" sz="2400" dirty="0">
                <a:latin typeface="+mj-lt"/>
              </a:rPr>
              <a:t>], and </a:t>
            </a:r>
            <a:r>
              <a:rPr lang="en-US" sz="2400" b="1" dirty="0">
                <a:latin typeface="+mj-lt"/>
              </a:rPr>
              <a:t>Judas</a:t>
            </a:r>
            <a:r>
              <a:rPr lang="en-US" sz="2400" dirty="0">
                <a:latin typeface="+mj-lt"/>
              </a:rPr>
              <a:t> Iscariot…” (Mt. 10:2-3</a:t>
            </a:r>
            <a:r>
              <a:rPr lang="en-US" sz="2400" dirty="0" smtClean="0">
                <a:latin typeface="+mj-lt"/>
              </a:rPr>
              <a:t>).</a:t>
            </a:r>
            <a:endParaRPr lang="en-US" sz="2400" dirty="0">
              <a:latin typeface="+mj-lt"/>
            </a:endParaRPr>
          </a:p>
        </p:txBody>
      </p:sp>
      <p:pic>
        <p:nvPicPr>
          <p:cNvPr id="4" name="Picture 3" descr="A Simonian Origin for Christianity, Part 17: Mark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0"/>
            <a:ext cx="4572000" cy="6410003"/>
          </a:xfrm>
          <a:prstGeom prst="rect">
            <a:avLst/>
          </a:prstGeom>
        </p:spPr>
      </p:pic>
    </p:spTree>
    <p:extLst>
      <p:ext uri="{BB962C8B-B14F-4D97-AF65-F5344CB8AC3E}">
        <p14:creationId xmlns:p14="http://schemas.microsoft.com/office/powerpoint/2010/main" val="306021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Jesus&lt;/strong&gt; Ascension to Heaven 69 | Forty days after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040" y="1"/>
            <a:ext cx="4529960" cy="6716110"/>
          </a:xfrm>
          <a:prstGeom prst="rect">
            <a:avLst/>
          </a:prstGeom>
        </p:spPr>
      </p:pic>
      <p:sp>
        <p:nvSpPr>
          <p:cNvPr id="3" name="Rectangle 2"/>
          <p:cNvSpPr/>
          <p:nvPr/>
        </p:nvSpPr>
        <p:spPr>
          <a:xfrm>
            <a:off x="-2" y="0"/>
            <a:ext cx="7662041" cy="7232749"/>
          </a:xfrm>
          <a:prstGeom prst="rect">
            <a:avLst/>
          </a:prstGeom>
        </p:spPr>
        <p:txBody>
          <a:bodyPr wrap="square">
            <a:spAutoFit/>
          </a:bodyPr>
          <a:lstStyle/>
          <a:p>
            <a:r>
              <a:rPr lang="en-US" sz="2400" dirty="0">
                <a:latin typeface="+mj-lt"/>
              </a:rPr>
              <a:t>“And when he had called unto him his 12 disciples, he gave </a:t>
            </a:r>
            <a:r>
              <a:rPr lang="en-US" sz="2400" dirty="0" smtClean="0">
                <a:latin typeface="+mj-lt"/>
              </a:rPr>
              <a:t>them </a:t>
            </a:r>
            <a:r>
              <a:rPr lang="en-US" sz="2400" dirty="0">
                <a:latin typeface="+mj-lt"/>
              </a:rPr>
              <a:t>power against unclean spirits, to cast them out, </a:t>
            </a:r>
            <a:r>
              <a:rPr lang="en-US" sz="2400" dirty="0" smtClean="0">
                <a:latin typeface="+mj-lt"/>
              </a:rPr>
              <a:t>and </a:t>
            </a:r>
          </a:p>
          <a:p>
            <a:r>
              <a:rPr lang="en-US" sz="2400" dirty="0" smtClean="0">
                <a:latin typeface="+mj-lt"/>
              </a:rPr>
              <a:t>to </a:t>
            </a:r>
            <a:r>
              <a:rPr lang="en-US" sz="2400" dirty="0">
                <a:latin typeface="+mj-lt"/>
              </a:rPr>
              <a:t>heal all manner of sickness and all manner of disease” </a:t>
            </a:r>
            <a:endParaRPr lang="en-US" sz="2400" dirty="0" smtClean="0">
              <a:latin typeface="+mj-lt"/>
            </a:endParaRPr>
          </a:p>
          <a:p>
            <a:r>
              <a:rPr lang="en-US" sz="2400" dirty="0" smtClean="0">
                <a:latin typeface="+mj-lt"/>
              </a:rPr>
              <a:t>(</a:t>
            </a:r>
            <a:r>
              <a:rPr lang="en-US" sz="2400" dirty="0">
                <a:latin typeface="+mj-lt"/>
              </a:rPr>
              <a:t>Mt. 10:1).</a:t>
            </a:r>
          </a:p>
          <a:p>
            <a:r>
              <a:rPr lang="en-US" sz="2400" dirty="0">
                <a:latin typeface="+mj-lt"/>
              </a:rPr>
              <a:t>Because Satan was working </a:t>
            </a:r>
            <a:r>
              <a:rPr lang="en-US" sz="2400" dirty="0" smtClean="0">
                <a:latin typeface="+mj-lt"/>
              </a:rPr>
              <a:t>overtime, Jesus </a:t>
            </a:r>
            <a:r>
              <a:rPr lang="en-US" sz="2400" dirty="0">
                <a:latin typeface="+mj-lt"/>
              </a:rPr>
              <a:t>gave the 12 </a:t>
            </a:r>
            <a:endParaRPr lang="en-US" sz="2400" dirty="0" smtClean="0">
              <a:latin typeface="+mj-lt"/>
            </a:endParaRPr>
          </a:p>
          <a:p>
            <a:r>
              <a:rPr lang="en-US" sz="2400" dirty="0" smtClean="0">
                <a:latin typeface="+mj-lt"/>
              </a:rPr>
              <a:t>power </a:t>
            </a:r>
            <a:r>
              <a:rPr lang="en-US" sz="2400" dirty="0">
                <a:latin typeface="+mj-lt"/>
              </a:rPr>
              <a:t>to do </a:t>
            </a:r>
            <a:r>
              <a:rPr lang="en-US" sz="2400" dirty="0" smtClean="0">
                <a:latin typeface="+mj-lt"/>
              </a:rPr>
              <a:t>exorcisms</a:t>
            </a:r>
            <a:r>
              <a:rPr lang="en-US" sz="2400" dirty="0">
                <a:latin typeface="+mj-lt"/>
              </a:rPr>
              <a:t> </a:t>
            </a:r>
            <a:r>
              <a:rPr lang="en-US" sz="2400" dirty="0" smtClean="0">
                <a:latin typeface="+mj-lt"/>
              </a:rPr>
              <a:t>and to heal the afflicted.  Next He </a:t>
            </a:r>
          </a:p>
          <a:p>
            <a:r>
              <a:rPr lang="en-US" sz="2400" dirty="0" smtClean="0">
                <a:latin typeface="+mj-lt"/>
              </a:rPr>
              <a:t>gave them a mission, but to whom?</a:t>
            </a:r>
          </a:p>
          <a:p>
            <a:endParaRPr lang="en-US" sz="800" b="1" dirty="0" smtClean="0">
              <a:latin typeface="+mj-lt"/>
            </a:endParaRPr>
          </a:p>
          <a:p>
            <a:r>
              <a:rPr lang="en-US" sz="2400" b="1" dirty="0" smtClean="0">
                <a:latin typeface="+mj-lt"/>
              </a:rPr>
              <a:t>MISSION</a:t>
            </a:r>
          </a:p>
          <a:p>
            <a:r>
              <a:rPr lang="en-US" sz="2400" dirty="0" smtClean="0">
                <a:latin typeface="+mj-lt"/>
              </a:rPr>
              <a:t>“These 12 Jesus </a:t>
            </a:r>
            <a:r>
              <a:rPr lang="en-US" sz="2400" i="1" dirty="0" smtClean="0">
                <a:latin typeface="+mj-lt"/>
              </a:rPr>
              <a:t>sent forth</a:t>
            </a:r>
            <a:r>
              <a:rPr lang="en-US" sz="2400" dirty="0" smtClean="0">
                <a:latin typeface="+mj-lt"/>
              </a:rPr>
              <a:t>, and commanded them, saying,</a:t>
            </a:r>
          </a:p>
          <a:p>
            <a:r>
              <a:rPr lang="en-US" sz="2400" dirty="0" smtClean="0">
                <a:latin typeface="+mj-lt"/>
              </a:rPr>
              <a:t>Go NOT into the way of the Gentiles, and into any city of the Samaritans enter ye NOT: </a:t>
            </a:r>
            <a:r>
              <a:rPr lang="en-US" sz="2400" b="1" u="sng" dirty="0" smtClean="0">
                <a:latin typeface="+mj-lt"/>
              </a:rPr>
              <a:t>But go rather to the lost sheep of the house of Israel</a:t>
            </a:r>
            <a:r>
              <a:rPr lang="en-US" sz="2400" dirty="0" smtClean="0">
                <a:latin typeface="+mj-lt"/>
              </a:rPr>
              <a:t>.  And as ye go, preach, saying, </a:t>
            </a:r>
            <a:r>
              <a:rPr lang="en-US" sz="2400" b="1" dirty="0" smtClean="0">
                <a:latin typeface="+mj-lt"/>
              </a:rPr>
              <a:t>The kingdom of heaven is at hand</a:t>
            </a:r>
            <a:r>
              <a:rPr lang="en-US" sz="2400" dirty="0" smtClean="0">
                <a:latin typeface="+mj-lt"/>
              </a:rPr>
              <a:t>.  Heal the sick, cleanse the lepers, raise the dead, cast out demons; freely ye have received, freely give” (10:5-8).</a:t>
            </a:r>
          </a:p>
          <a:p>
            <a:r>
              <a:rPr lang="en-US" sz="2400" dirty="0" smtClean="0">
                <a:latin typeface="+mj-lt"/>
              </a:rPr>
              <a:t>The 12 Disciples, having learned and been empowered by the Master, are now ones who are ‘sent forth’ [apostles] in </a:t>
            </a:r>
          </a:p>
          <a:p>
            <a:r>
              <a:rPr lang="en-US" sz="2400" dirty="0" smtClean="0">
                <a:latin typeface="+mj-lt"/>
              </a:rPr>
              <a:t>a ministry to the world?  </a:t>
            </a:r>
            <a:r>
              <a:rPr lang="en-US" sz="2400" i="1" dirty="0" smtClean="0">
                <a:latin typeface="+mj-lt"/>
              </a:rPr>
              <a:t>No, to unsaved Israel!  </a:t>
            </a:r>
          </a:p>
          <a:p>
            <a:endParaRPr lang="en-US" sz="2400" dirty="0">
              <a:latin typeface="+mj-lt"/>
            </a:endParaRPr>
          </a:p>
        </p:txBody>
      </p:sp>
      <p:pic>
        <p:nvPicPr>
          <p:cNvPr id="4" name="Picture 3" descr="Zombie Sunday School Can’t Save Us | Glass Overflow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039" y="1"/>
            <a:ext cx="4529961" cy="6716110"/>
          </a:xfrm>
          <a:prstGeom prst="rect">
            <a:avLst/>
          </a:prstGeom>
        </p:spPr>
      </p:pic>
    </p:spTree>
    <p:extLst>
      <p:ext uri="{BB962C8B-B14F-4D97-AF65-F5344CB8AC3E}">
        <p14:creationId xmlns:p14="http://schemas.microsoft.com/office/powerpoint/2010/main" val="238464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11897710" cy="7109639"/>
          </a:xfrm>
          <a:prstGeom prst="rect">
            <a:avLst/>
          </a:prstGeom>
          <a:noFill/>
        </p:spPr>
        <p:txBody>
          <a:bodyPr wrap="square" rtlCol="0">
            <a:spAutoFit/>
          </a:bodyPr>
          <a:lstStyle/>
          <a:p>
            <a:r>
              <a:rPr lang="en-US" sz="2400" dirty="0" smtClean="0">
                <a:latin typeface="+mj-lt"/>
              </a:rPr>
              <a:t>Is that our mission? Y or N. </a:t>
            </a:r>
          </a:p>
          <a:p>
            <a:r>
              <a:rPr lang="en-US" sz="2400" dirty="0" smtClean="0">
                <a:latin typeface="+mj-lt"/>
              </a:rPr>
              <a:t>Why not?</a:t>
            </a:r>
          </a:p>
          <a:p>
            <a:r>
              <a:rPr lang="en-US" sz="2400" dirty="0" smtClean="0">
                <a:latin typeface="+mj-lt"/>
              </a:rPr>
              <a:t>Are you to seek out only unsaved Jews?  Y or N. </a:t>
            </a:r>
          </a:p>
          <a:p>
            <a:r>
              <a:rPr lang="en-US" sz="2400" dirty="0" smtClean="0">
                <a:latin typeface="+mj-lt"/>
              </a:rPr>
              <a:t>Is there anything there about believing in Christ’s death, burial, </a:t>
            </a:r>
          </a:p>
          <a:p>
            <a:r>
              <a:rPr lang="en-US" sz="2400" dirty="0" smtClean="0">
                <a:latin typeface="+mj-lt"/>
              </a:rPr>
              <a:t>and resurrection? Y or N. </a:t>
            </a:r>
          </a:p>
          <a:p>
            <a:r>
              <a:rPr lang="en-US" sz="2400" dirty="0" smtClean="0">
                <a:latin typeface="+mj-lt"/>
              </a:rPr>
              <a:t>Why not?</a:t>
            </a:r>
          </a:p>
          <a:p>
            <a:r>
              <a:rPr lang="en-US" sz="2400" dirty="0" smtClean="0">
                <a:latin typeface="+mj-lt"/>
              </a:rPr>
              <a:t>Because it hadn’t happened yet, nor had it been revealed to the </a:t>
            </a:r>
          </a:p>
          <a:p>
            <a:r>
              <a:rPr lang="en-US" sz="2400" dirty="0" smtClean="0">
                <a:latin typeface="+mj-lt"/>
              </a:rPr>
              <a:t>12 as good news – “… And they shall scourge him, and put him </a:t>
            </a:r>
          </a:p>
          <a:p>
            <a:r>
              <a:rPr lang="en-US" sz="2400" dirty="0" smtClean="0">
                <a:latin typeface="+mj-lt"/>
              </a:rPr>
              <a:t>to death: and the 3</a:t>
            </a:r>
            <a:r>
              <a:rPr lang="en-US" sz="2400" baseline="30000" dirty="0" smtClean="0">
                <a:latin typeface="+mj-lt"/>
              </a:rPr>
              <a:t>rd</a:t>
            </a:r>
            <a:r>
              <a:rPr lang="en-US" sz="2400" dirty="0" smtClean="0">
                <a:latin typeface="+mj-lt"/>
              </a:rPr>
              <a:t> day he shall rise again.  And </a:t>
            </a:r>
            <a:r>
              <a:rPr lang="en-US" sz="2400" b="1" u="sng" dirty="0" smtClean="0">
                <a:latin typeface="+mj-lt"/>
              </a:rPr>
              <a:t>they understood</a:t>
            </a:r>
          </a:p>
          <a:p>
            <a:r>
              <a:rPr lang="en-US" sz="2400" b="1" u="sng" dirty="0" smtClean="0">
                <a:latin typeface="+mj-lt"/>
              </a:rPr>
              <a:t>none of these things: and this saying was hid from them, neither </a:t>
            </a:r>
          </a:p>
          <a:p>
            <a:r>
              <a:rPr lang="en-US" sz="2400" b="1" u="sng" dirty="0" smtClean="0">
                <a:latin typeface="+mj-lt"/>
              </a:rPr>
              <a:t>knew the things which were spoken</a:t>
            </a:r>
            <a:r>
              <a:rPr lang="en-US" sz="2400" dirty="0" smtClean="0">
                <a:latin typeface="+mj-lt"/>
              </a:rPr>
              <a:t>” (Lk. 18:33,34).</a:t>
            </a:r>
          </a:p>
          <a:p>
            <a:r>
              <a:rPr lang="en-US" sz="2400" dirty="0" smtClean="0">
                <a:latin typeface="+mj-lt"/>
              </a:rPr>
              <a:t>Why was it hid from them [12]?</a:t>
            </a:r>
            <a:r>
              <a:rPr lang="en-US" sz="2400" i="1" dirty="0" smtClean="0">
                <a:latin typeface="+mj-lt"/>
              </a:rPr>
              <a:t>  It wasn’t their gospel! </a:t>
            </a:r>
          </a:p>
          <a:p>
            <a:r>
              <a:rPr lang="en-US" sz="2400" dirty="0" smtClean="0">
                <a:latin typeface="+mj-lt"/>
              </a:rPr>
              <a:t>They were taught to believe that Christ was going to set up His kingdom of heaven on earth—of which the O.T. prophets prophesied was coming.  Is that our good news?  Y or N.    </a:t>
            </a:r>
          </a:p>
          <a:p>
            <a:r>
              <a:rPr lang="en-US" sz="2400" dirty="0" smtClean="0">
                <a:latin typeface="+mj-lt"/>
              </a:rPr>
              <a:t>Our good news of Christ’s death, burial, and resurrection wasn’t revealed to the 12, but to Paul.  </a:t>
            </a:r>
            <a:endParaRPr lang="en-US" sz="2400" dirty="0">
              <a:latin typeface="+mj-lt"/>
            </a:endParaRPr>
          </a:p>
          <a:p>
            <a:r>
              <a:rPr lang="en-US" sz="2400" dirty="0" smtClean="0">
                <a:latin typeface="+mj-lt"/>
              </a:rPr>
              <a:t>Are these 2-good news, the same?  Y or N.  Why not?</a:t>
            </a:r>
          </a:p>
          <a:p>
            <a:r>
              <a:rPr lang="en-US" sz="2400" dirty="0" smtClean="0">
                <a:latin typeface="+mj-lt"/>
              </a:rPr>
              <a:t>God meant them to be ‘rightly divided’—the one in the Gospels was Israel’s; the one in the Pauline epistles was ours.  Now do you see the difference, know which one is yours?  Great! </a:t>
            </a:r>
          </a:p>
          <a:p>
            <a:endParaRPr lang="en-US" sz="2400" dirty="0">
              <a:latin typeface="+mj-lt"/>
            </a:endParaRPr>
          </a:p>
        </p:txBody>
      </p:sp>
      <p:pic>
        <p:nvPicPr>
          <p:cNvPr id="3" name="Picture 2" descr="Philosophy of Thought &amp; Logic Fall-2014 - The Collaborato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455" y="-1"/>
            <a:ext cx="4109545" cy="422515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993991" y="0"/>
              <a:ext cx="449640" cy="472680"/>
            </p14:xfrm>
          </p:contentPart>
        </mc:Choice>
        <mc:Fallback xmlns="">
          <p:pic>
            <p:nvPicPr>
              <p:cNvPr id="4" name="Ink 3"/>
              <p:cNvPicPr/>
              <p:nvPr/>
            </p:nvPicPr>
            <p:blipFill>
              <a:blip r:embed="rId4"/>
              <a:stretch>
                <a:fillRect/>
              </a:stretch>
            </p:blipFill>
            <p:spPr>
              <a:xfrm>
                <a:off x="2984631" y="-9353"/>
                <a:ext cx="468360" cy="4913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73560" y="1360080"/>
              <a:ext cx="445251" cy="468720"/>
            </p14:xfrm>
          </p:contentPart>
        </mc:Choice>
        <mc:Fallback xmlns="">
          <p:pic>
            <p:nvPicPr>
              <p:cNvPr id="5" name="Ink 4"/>
              <p:cNvPicPr/>
              <p:nvPr/>
            </p:nvPicPr>
            <p:blipFill>
              <a:blip r:embed="rId6"/>
              <a:stretch>
                <a:fillRect/>
              </a:stretch>
            </p:blipFill>
            <p:spPr>
              <a:xfrm>
                <a:off x="2764201" y="1350720"/>
                <a:ext cx="463968"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5468615" y="700109"/>
              <a:ext cx="480240" cy="419400"/>
            </p14:xfrm>
          </p:contentPart>
        </mc:Choice>
        <mc:Fallback xmlns="">
          <p:pic>
            <p:nvPicPr>
              <p:cNvPr id="6" name="Ink 5"/>
              <p:cNvPicPr/>
              <p:nvPr/>
            </p:nvPicPr>
            <p:blipFill>
              <a:blip r:embed="rId8"/>
              <a:stretch>
                <a:fillRect/>
              </a:stretch>
            </p:blipFill>
            <p:spPr>
              <a:xfrm>
                <a:off x="5459255" y="690749"/>
                <a:ext cx="49896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4907888" y="5428068"/>
              <a:ext cx="473040" cy="426960"/>
            </p14:xfrm>
          </p:contentPart>
        </mc:Choice>
        <mc:Fallback xmlns="">
          <p:pic>
            <p:nvPicPr>
              <p:cNvPr id="7" name="Ink 6"/>
              <p:cNvPicPr/>
              <p:nvPr/>
            </p:nvPicPr>
            <p:blipFill>
              <a:blip r:embed="rId10"/>
              <a:stretch>
                <a:fillRect/>
              </a:stretch>
            </p:blipFill>
            <p:spPr>
              <a:xfrm>
                <a:off x="4898528" y="5418708"/>
                <a:ext cx="49176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9547920" y="4739760"/>
              <a:ext cx="434520" cy="373680"/>
            </p14:xfrm>
          </p:contentPart>
        </mc:Choice>
        <mc:Fallback xmlns="">
          <p:pic>
            <p:nvPicPr>
              <p:cNvPr id="8" name="Ink 7"/>
              <p:cNvPicPr/>
              <p:nvPr/>
            </p:nvPicPr>
            <p:blipFill>
              <a:blip r:embed="rId12"/>
              <a:stretch>
                <a:fillRect/>
              </a:stretch>
            </p:blipFill>
            <p:spPr>
              <a:xfrm>
                <a:off x="9538560" y="4730400"/>
                <a:ext cx="453240" cy="392400"/>
              </a:xfrm>
              <a:prstGeom prst="rect">
                <a:avLst/>
              </a:prstGeom>
            </p:spPr>
          </p:pic>
        </mc:Fallback>
      </mc:AlternateContent>
    </p:spTree>
    <p:extLst>
      <p:ext uri="{BB962C8B-B14F-4D97-AF65-F5344CB8AC3E}">
        <p14:creationId xmlns:p14="http://schemas.microsoft.com/office/powerpoint/2010/main" val="292553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500"/>
                                        <p:tgtEl>
                                          <p:spTgt spid="2">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500"/>
                                        <p:tgtEl>
                                          <p:spTgt spid="2">
                                            <p:txEl>
                                              <p:pRg st="7" end="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500"/>
                                        <p:tgtEl>
                                          <p:spTgt spid="2">
                                            <p:txEl>
                                              <p:pRg st="8" end="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Effect transition="in" filter="fade">
                                      <p:cBhvr>
                                        <p:cTn id="54" dur="500"/>
                                        <p:tgtEl>
                                          <p:spTgt spid="2">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
                                            <p:txEl>
                                              <p:pRg st="13" end="13"/>
                                            </p:txEl>
                                          </p:spTgt>
                                        </p:tgtEl>
                                        <p:attrNameLst>
                                          <p:attrName>style.visibility</p:attrName>
                                        </p:attrNameLst>
                                      </p:cBhvr>
                                      <p:to>
                                        <p:strVal val="visible"/>
                                      </p:to>
                                    </p:set>
                                    <p:animEffect transition="in" filter="fade">
                                      <p:cBhvr>
                                        <p:cTn id="77" dur="500"/>
                                        <p:tgtEl>
                                          <p:spTgt spid="2">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
                                            <p:txEl>
                                              <p:pRg st="14" end="14"/>
                                            </p:txEl>
                                          </p:spTgt>
                                        </p:tgtEl>
                                        <p:attrNameLst>
                                          <p:attrName>style.visibility</p:attrName>
                                        </p:attrNameLst>
                                      </p:cBhvr>
                                      <p:to>
                                        <p:strVal val="visible"/>
                                      </p:to>
                                    </p:set>
                                    <p:animEffect transition="in" filter="fade">
                                      <p:cBhvr>
                                        <p:cTn id="82" dur="500"/>
                                        <p:tgtEl>
                                          <p:spTgt spid="2">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
                                            <p:txEl>
                                              <p:pRg st="15" end="15"/>
                                            </p:txEl>
                                          </p:spTgt>
                                        </p:tgtEl>
                                        <p:attrNameLst>
                                          <p:attrName>style.visibility</p:attrName>
                                        </p:attrNameLst>
                                      </p:cBhvr>
                                      <p:to>
                                        <p:strVal val="visible"/>
                                      </p:to>
                                    </p:set>
                                    <p:animEffect transition="in" filter="fade">
                                      <p:cBhvr>
                                        <p:cTn id="9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94593"/>
            <a:ext cx="7388773" cy="6863417"/>
          </a:xfrm>
          <a:prstGeom prst="rect">
            <a:avLst/>
          </a:prstGeom>
          <a:noFill/>
        </p:spPr>
        <p:txBody>
          <a:bodyPr wrap="square" rtlCol="0">
            <a:spAutoFit/>
          </a:bodyPr>
          <a:lstStyle/>
          <a:p>
            <a:r>
              <a:rPr lang="en-US" sz="2400" b="1" dirty="0" smtClean="0">
                <a:latin typeface="+mj-lt"/>
              </a:rPr>
              <a:t>JOHN THE BAPTIST’S DECLINE &amp; DEATH</a:t>
            </a:r>
          </a:p>
          <a:p>
            <a:r>
              <a:rPr lang="en-US" sz="2400" dirty="0" smtClean="0">
                <a:latin typeface="+mj-lt"/>
              </a:rPr>
              <a:t>“At that time Herod the tetrarch heard of the fame of Jesus, and said unto his servants, </a:t>
            </a:r>
            <a:r>
              <a:rPr lang="en-US" sz="2400" b="1" dirty="0" smtClean="0">
                <a:latin typeface="+mj-lt"/>
              </a:rPr>
              <a:t>This is John the Baptist; he is risen from the dead; and therefore mighty works do shew forth themselves in him</a:t>
            </a:r>
            <a:r>
              <a:rPr lang="en-US" sz="2400" dirty="0" smtClean="0">
                <a:latin typeface="+mj-lt"/>
              </a:rPr>
              <a:t>.  For Herod had laid hold on John, and bound him, and put him in prison for Herodias’ sake, his brother Philip’s wife” (Mt. 14:1-3).</a:t>
            </a:r>
          </a:p>
          <a:p>
            <a:r>
              <a:rPr lang="en-US" sz="2400" dirty="0" smtClean="0">
                <a:latin typeface="+mj-lt"/>
              </a:rPr>
              <a:t>John called out the adulterous relationship of king Herod Antipas who had taken his brother Philip’s wife, Herodias – </a:t>
            </a:r>
          </a:p>
          <a:p>
            <a:endParaRPr lang="en-US" sz="800" dirty="0">
              <a:latin typeface="+mj-lt"/>
            </a:endParaRPr>
          </a:p>
          <a:p>
            <a:r>
              <a:rPr lang="en-US" sz="2400" dirty="0" smtClean="0">
                <a:latin typeface="+mj-lt"/>
              </a:rPr>
              <a:t>“For John said unto him, It is not lawful for thee to have her” (14:4).  Antipas arrested John and put him in prison (14:5), but on the birthday of the king, he promised to grant any request of his step-daughter, Salome.  She chose John’s head on a platter (14:8), which Herod, though reluctant, agreed to carry out (14:10).</a:t>
            </a:r>
          </a:p>
          <a:p>
            <a:r>
              <a:rPr lang="en-US" sz="2400" dirty="0" smtClean="0">
                <a:latin typeface="+mj-lt"/>
              </a:rPr>
              <a:t>Because of his misgivings about it, Herod wondered whether Jesus was John raised from the dead by the works He performed.       </a:t>
            </a:r>
            <a:endParaRPr lang="en-US" sz="2400" dirty="0">
              <a:latin typeface="+mj-lt"/>
            </a:endParaRPr>
          </a:p>
        </p:txBody>
      </p:sp>
      <p:pic>
        <p:nvPicPr>
          <p:cNvPr id="4" name="Picture 3" descr="LiturgyTools.net: Pictures for the 3rd Sunday of Adv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772" y="0"/>
            <a:ext cx="4803227" cy="6768824"/>
          </a:xfrm>
          <a:prstGeom prst="rect">
            <a:avLst/>
          </a:prstGeom>
        </p:spPr>
      </p:pic>
      <p:pic>
        <p:nvPicPr>
          <p:cNvPr id="5" name="Picture 4" descr="the &lt;strong&gt;head&lt;/strong&gt; of &lt;strong&gt;john&lt;/strong&gt; the baptist ... on gold rimmed serving pl ..."/>
          <p:cNvPicPr>
            <a:picLocks noChangeAspect="1"/>
          </p:cNvPicPr>
          <p:nvPr/>
        </p:nvPicPr>
        <p:blipFill rotWithShape="1">
          <a:blip r:embed="rId3">
            <a:extLst>
              <a:ext uri="{28A0092B-C50C-407E-A947-70E740481C1C}">
                <a14:useLocalDpi xmlns:a14="http://schemas.microsoft.com/office/drawing/2010/main" val="0"/>
              </a:ext>
            </a:extLst>
          </a:blip>
          <a:srcRect l="3490" t="8014" r="8455"/>
          <a:stretch/>
        </p:blipFill>
        <p:spPr>
          <a:xfrm>
            <a:off x="7472855" y="0"/>
            <a:ext cx="4719142" cy="6600497"/>
          </a:xfrm>
          <a:prstGeom prst="rect">
            <a:avLst/>
          </a:prstGeom>
        </p:spPr>
      </p:pic>
    </p:spTree>
    <p:extLst>
      <p:ext uri="{BB962C8B-B14F-4D97-AF65-F5344CB8AC3E}">
        <p14:creationId xmlns:p14="http://schemas.microsoft.com/office/powerpoint/2010/main" val="381011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7441324" cy="6740307"/>
          </a:xfrm>
          <a:prstGeom prst="rect">
            <a:avLst/>
          </a:prstGeom>
          <a:noFill/>
        </p:spPr>
        <p:txBody>
          <a:bodyPr wrap="square" rtlCol="0">
            <a:spAutoFit/>
          </a:bodyPr>
          <a:lstStyle/>
          <a:p>
            <a:r>
              <a:rPr lang="en-US" sz="2400" b="1" dirty="0" smtClean="0">
                <a:latin typeface="+mj-lt"/>
              </a:rPr>
              <a:t>FEEDING THE 5,000</a:t>
            </a:r>
          </a:p>
          <a:p>
            <a:r>
              <a:rPr lang="en-US" sz="2400" dirty="0" smtClean="0">
                <a:latin typeface="+mj-lt"/>
              </a:rPr>
              <a:t>“After these things Jesus went over the sea of Galilee, which is the sea of Tiberias.  And a great multitude followed him, because they saw the miracles which he did on them that were diseased… When Jesus lifted up his eyes, and saw a great company come unto him, he saith unto Philip, </a:t>
            </a:r>
            <a:r>
              <a:rPr lang="en-US" sz="2400" b="1" dirty="0" smtClean="0">
                <a:latin typeface="+mj-lt"/>
              </a:rPr>
              <a:t>Whence shall we buy bread, that these may eat?</a:t>
            </a:r>
            <a:r>
              <a:rPr lang="en-US" sz="2400" dirty="0" smtClean="0">
                <a:latin typeface="+mj-lt"/>
              </a:rPr>
              <a:t>”</a:t>
            </a:r>
            <a:r>
              <a:rPr lang="en-US" sz="2400" b="1" dirty="0" smtClean="0">
                <a:latin typeface="+mj-lt"/>
              </a:rPr>
              <a:t> </a:t>
            </a:r>
            <a:r>
              <a:rPr lang="en-US" sz="2400" dirty="0" smtClean="0">
                <a:latin typeface="+mj-lt"/>
              </a:rPr>
              <a:t>(Jn. 6:1-5).</a:t>
            </a:r>
          </a:p>
          <a:p>
            <a:r>
              <a:rPr lang="en-US" sz="2400" dirty="0" smtClean="0">
                <a:latin typeface="+mj-lt"/>
              </a:rPr>
              <a:t>Christ performed 8-signs in the Book of John [proof to Israel of His Messiahship].  This is #4, and the only one recorded in all 4-Gospels.</a:t>
            </a:r>
          </a:p>
          <a:p>
            <a:r>
              <a:rPr lang="en-US" sz="2400" dirty="0" smtClean="0">
                <a:latin typeface="+mj-lt"/>
              </a:rPr>
              <a:t>After the 12 returned from their preaching mission, they were excited to tell Jesus all they had done, so they sought a secluded place to eat and talk (Mk. 6:30,31), but the large crowd interrupted their plan.  Jesus tested Philip by asking where they could buy enough bread to feed the crowd that had gathered.  Philip failed the test, saying they didn’t have enough money for that much bread (Jn. 6:6).     </a:t>
            </a:r>
            <a:endParaRPr lang="en-US" sz="2400" dirty="0">
              <a:latin typeface="+mj-lt"/>
            </a:endParaRPr>
          </a:p>
        </p:txBody>
      </p:sp>
      <p:pic>
        <p:nvPicPr>
          <p:cNvPr id="3" name="Picture 2" descr="&lt;strong&gt;Feeding the 5,000&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1324" y="0"/>
            <a:ext cx="4750676" cy="6656224"/>
          </a:xfrm>
          <a:prstGeom prst="rect">
            <a:avLst/>
          </a:prstGeom>
        </p:spPr>
      </p:pic>
    </p:spTree>
    <p:extLst>
      <p:ext uri="{BB962C8B-B14F-4D97-AF65-F5344CB8AC3E}">
        <p14:creationId xmlns:p14="http://schemas.microsoft.com/office/powerpoint/2010/main" val="226860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7620000" cy="6986528"/>
          </a:xfrm>
          <a:prstGeom prst="rect">
            <a:avLst/>
          </a:prstGeom>
          <a:noFill/>
        </p:spPr>
        <p:txBody>
          <a:bodyPr wrap="square" rtlCol="0">
            <a:spAutoFit/>
          </a:bodyPr>
          <a:lstStyle/>
          <a:p>
            <a:r>
              <a:rPr lang="en-US" sz="2400" b="1" dirty="0" smtClean="0">
                <a:latin typeface="+mj-lt"/>
              </a:rPr>
              <a:t>FEEDING THE 5,000 </a:t>
            </a:r>
            <a:r>
              <a:rPr lang="en-US" sz="2400" dirty="0" smtClean="0">
                <a:latin typeface="+mj-lt"/>
              </a:rPr>
              <a:t>(Cont’d)</a:t>
            </a:r>
          </a:p>
          <a:p>
            <a:r>
              <a:rPr lang="en-US" sz="2400" dirty="0" smtClean="0">
                <a:latin typeface="+mj-lt"/>
              </a:rPr>
              <a:t>“One of his disciples, Andrew, Simon Peter’s brother, saith unto him, There is a lad here, which hath 5 </a:t>
            </a:r>
            <a:r>
              <a:rPr lang="en-US" sz="2400" smtClean="0">
                <a:latin typeface="+mj-lt"/>
              </a:rPr>
              <a:t>barely loaves</a:t>
            </a:r>
            <a:r>
              <a:rPr lang="en-US" sz="2400" dirty="0" smtClean="0">
                <a:latin typeface="+mj-lt"/>
              </a:rPr>
              <a:t>, and two small fishes: but what are they among so many?  And Jesus said, Make the men sit down… in number about 5,000” (6:8-10).</a:t>
            </a:r>
          </a:p>
          <a:p>
            <a:r>
              <a:rPr lang="en-US" sz="2400" dirty="0" smtClean="0">
                <a:latin typeface="+mj-lt"/>
              </a:rPr>
              <a:t>Philip lacked any faith, Andrew, not much more, but Jesus was teaching them to have faith in God [Him] –</a:t>
            </a:r>
          </a:p>
          <a:p>
            <a:endParaRPr lang="en-US" sz="800" dirty="0" smtClean="0">
              <a:latin typeface="+mj-lt"/>
            </a:endParaRPr>
          </a:p>
          <a:p>
            <a:r>
              <a:rPr lang="en-US" sz="2400" dirty="0" smtClean="0">
                <a:latin typeface="+mj-lt"/>
              </a:rPr>
              <a:t>“And Jesus took the loaves; and when he had given thanks, he distributed to the disciples… to them that were set down; and likewise of the fishes...  When they were filled, he said… Gather up the fragments that remain… and filled 12 baskets … over and above… that had been eaten” (6:11-13).</a:t>
            </a:r>
          </a:p>
          <a:p>
            <a:r>
              <a:rPr lang="en-US" sz="2400" dirty="0" smtClean="0">
                <a:latin typeface="+mj-lt"/>
              </a:rPr>
              <a:t>Spiritual meaning?  Little is much in the hands of the Master;  also a snapshot of the abundance during the Millennium – </a:t>
            </a:r>
            <a:endParaRPr lang="en-US" sz="800" dirty="0" smtClean="0">
              <a:latin typeface="+mj-lt"/>
            </a:endParaRPr>
          </a:p>
          <a:p>
            <a:endParaRPr lang="en-US" sz="800" dirty="0">
              <a:latin typeface="+mj-lt"/>
            </a:endParaRPr>
          </a:p>
          <a:p>
            <a:r>
              <a:rPr lang="en-US" sz="2400" dirty="0" smtClean="0">
                <a:latin typeface="+mj-lt"/>
              </a:rPr>
              <a:t>“Behold, the days cometh [kingdom]… that the plowman shall overtake the reaper…” (Amos 9:13).  </a:t>
            </a:r>
          </a:p>
          <a:p>
            <a:endParaRPr lang="en-US" sz="2400" dirty="0">
              <a:latin typeface="+mj-lt"/>
            </a:endParaRPr>
          </a:p>
        </p:txBody>
      </p:sp>
      <p:pic>
        <p:nvPicPr>
          <p:cNvPr id="3" name="Picture 2" descr="오병이어의 기적 - 나무위키"/>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
            <a:ext cx="4572000" cy="6674070"/>
          </a:xfrm>
          <a:prstGeom prst="rect">
            <a:avLst/>
          </a:prstGeom>
        </p:spPr>
      </p:pic>
      <p:pic>
        <p:nvPicPr>
          <p:cNvPr id="5" name="Picture 4" descr="LiturgyTools.net: Pictures for the 18th Sunday in Ordinar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
            <a:ext cx="4572000" cy="6674069"/>
          </a:xfrm>
          <a:prstGeom prst="rect">
            <a:avLst/>
          </a:prstGeom>
        </p:spPr>
      </p:pic>
    </p:spTree>
    <p:extLst>
      <p:ext uri="{BB962C8B-B14F-4D97-AF65-F5344CB8AC3E}">
        <p14:creationId xmlns:p14="http://schemas.microsoft.com/office/powerpoint/2010/main" val="194288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6087</TotalTime>
  <Words>4005</Words>
  <Application>Microsoft Office PowerPoint</Application>
  <PresentationFormat>Widescreen</PresentationFormat>
  <Paragraphs>215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97</cp:revision>
  <dcterms:created xsi:type="dcterms:W3CDTF">2018-08-30T18:24:06Z</dcterms:created>
  <dcterms:modified xsi:type="dcterms:W3CDTF">2019-06-28T17:12:31Z</dcterms:modified>
</cp:coreProperties>
</file>