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78"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13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30T12:14:32.814"/>
    </inkml:context>
    <inkml:brush xml:id="br0">
      <inkml:brushProperty name="width" value="0.05292" units="cm"/>
      <inkml:brushProperty name="height" value="0.05292" units="cm"/>
      <inkml:brushProperty name="color" value="#FFFFFF"/>
    </inkml:brush>
  </inkml:definitions>
  <inkml:trace contextRef="#ctx0" brushRef="#br0">29422 11811 0,'0'21'250,"0"0"-219,0 1-15,0-1 78,0 0-79,0 0 32,0 0-47,0 0 16,0 1 15,0-1 0,0 0-15,0 0 15,0 0 79,0 0-110,21 1 15,-21-1 1,21-21-1,-21 21 1,0 0 0,21 0-1,-21 0 1,0 1 0,0-1 46,0 0-46,0 0-1,0 0-15,0 0 32,0 1 61,0 20-61,0-21-17,0 0 48,0 0-48,0 1 1,0-1 0,0 0-16,0 0 31,0 0 31,0 0-30,0 1-17,0-1 110,-21-21-109,0 0-16,-43 0 187,22 0-187,21 0 94,0 0-78,-1 0 77,1 0-61,21-21-17,-21-1 17,21 1-32,-21 21 62,0 0-31,21-21-31,0 0 63,-21 21-63,21-21 15,0 0 1,0-1 0,0 1 15,0 0 0,0-21-15,0 21-1,0-1 1,0 1 0</inkml:trace>
  <inkml:trace contextRef="#ctx0" brushRef="#br0" timeOffset="2951.2376">29781 11853 0,'22'22'250,"-22"-1"-218,0 0-32,21 21 31,-21-21-16,21 22 1,-21-22 0,0 0-1,0 21 1,0-20 0,0-1-1,0 0 1,0 0-16,0 0 15,0 0 17,0 1-32,0-1 31,0 21-15,0-21-1,-21 0 1,21 1-1,0-1 1,0 0 0,0 0-1,0 0 17,0 0-17,0 1 1,0-1-16,0 21 31,0-21-15,21-21-1,0 0 235,0 0-250,0 0 16,1 0 0,-1 0-1,0 0 1,21 0-1,-21 0 79</inkml:trace>
  <inkml:trace contextRef="#ctx0" brushRef="#br0" timeOffset="4940.3973">29887 12234 0,'0'-21'313,"21"21"-188,1 0 46,-1 0-139,0 0-17,0 0-15,0 0 16,0 0 46,22 0-62,41-21 16,22 21 0,-85 0-1,-42 0 235,-63 0-234,-65-63-16</inkml:trace>
  <inkml:trace contextRef="#ctx0" brushRef="#br0" timeOffset="7253.3051">29824 11896 0,'42'0'328,"0"0"-312,-20 0-16,-1 0 16,0 0 77,42-21-77,-41 21-16,-1 0 172,0 0-157,0 0-15,0-22 16,0 22 125,22 0-141,-1 0 15,-63 0 235,0 0-250,0 0 16</inkml:trace>
  <inkml:trace contextRef="#ctx0" brushRef="#br0" timeOffset="15661.5839">30755 11980 0,'-42'0'234,"-43"0"-234,22 0 31,-1 0-15,43 0 0,0 0 109,-22 0-16,43 22-93,-21-22-16,0 21 31,0-21-16,21 21 1,-21-21-16,21 21 63,0 0-48,0 0 1,0 1-1,0-1 1,0 0 93,0 0-77,21 0 77,42 0 47,-41-21 188,-1 0-344,0 0 109,0 0-93,0 0-16,22 0 16,-1-21 15,-42 42 235,21-21-266,0 22 15,-21-1 16,21 0 48,1-21-64,-1 21-15,-21 0 31,0 0 79,21-21-110,-21 22 15,0-1 1,0 0 0,0 0-1,0 0 48,0 0-48,0 1 1,0-1 0,0 0 62,0 0-47,0 0-15,0 0 15,-21 1 125,0-22-156,-1 0 110,1 0-95,0 0 1,-21 0-1,-43-22 1,64 22 0,21-21 374,0 0-77,0 0-313,0 0 47,0 0 0,0-1-32,0 1 1,0 0-1</inkml:trace>
  <inkml:trace contextRef="#ctx0" brushRef="#br0" timeOffset="19842.7376">31009 11980 0,'0'43'250,"0"-22"-250,0 0 16,0 0-1,0 0 1,0 1 0,0-1-16,0 0 15,0 0 17,0 0 30,0 0-46,0 1-16,0-1 15,0 0 1,0 0 15,0 0 47,0 0-62,21 1 0,-21-1-1,0 0 79,0 0-94,21-21 16,1 21 140,-1-21 0,0 0-31,21 0-109,-21 0 124,22 0-140,-22 0 125,0 0-109,0 0 0,22 0 171,-22 0-171,0 0-16,21 0 31,-21 0-15,1 0 265,-22-21-281,0 0 15,0 0 1,-22 0 47,22-22-48,0 22-15,0 0 16,0 0-1,0 0 1,0-1 78,0 1-94,0 0 15,0 0 1,0 0 0,0 0-1,0-1 32,0 1-16,0 0-15,0 0 0,0-21-1,-21 20 1,21 1 78,-21 21-94,0 0 265</inkml:trace>
  <inkml:trace contextRef="#ctx0" brushRef="#br0" timeOffset="24425.18">32067 12065 0,'0'21'172,"-42"-21"-156,-43 0-1,43 0 17,21 0 218,-21 0-235,20 0 1,1 0-1,0 0 157,21 21-140,0 1-17,0-1 1,0 0-1,0 0 1,-21 0 0,21 22-1,0-1 1,0-21 15,0 0 0,0 0 1,21-21 171,0 0-188,0 0 17,1 0 108,-1 0-124,21 0 15,-21 0-15,0 0 328,1 0-329,-1 22-15,21-1 16,-21 0 93,0-21-93,-21 21-1,0 0 95,22-21-110,-22 21 15,0 22 1,0-22 0,0 0 15,0 0 31,0 0-62,0 1 16,0-1-16,0 0 16,0 0-1,0 0 110,-22-21 32,1 0-157,0 0 15,-21 0 1,21 0-1,-22 0 110,1 0-125,21 0 16,0 0 93,-1 0-93,1 0 0,21-21 77,0 0-77,0 0 156,0 0-172,0-1 16,-21 22 312</inkml:trace>
  <inkml:trace contextRef="#ctx0" brushRef="#br0" timeOffset="34910.2769">26945 12107 0,'-21'0'297,"21"22"-281,0-1 0,0 0-1,0 0 1,0 0 15,0 0 0,0 1-15,0-1-16,-21 21 16,21-21-1,0 22 1,0-22 78,0 0-79,0 0-15,0 0 31,0 0-15,0 1 0,0-1 62,0 0-63,0 0 1,0 0 31,0 0 31,0 1-62</inkml:trace>
  <inkml:trace contextRef="#ctx0" brushRef="#br0" timeOffset="36772.8129">27284 12065 0,'0'21'204,"0"0"-189,0 1 1,0-1-1,0 0 1,0 0 0,0 21-1,0-20 17,0 41-17,0-21 1,0-20-1,0-1 1,0 0 0,0 21-1,0-21 1,0 1-16,0-1 16,0 0-1,0 0 1,21 0 62,-21 0-62,0 1 265,0-44-250</inkml:trace>
  <inkml:trace contextRef="#ctx0" brushRef="#br0" timeOffset="39820.5212">27263 12002 0,'0'21'172,"21"-21"-109,0 0-48,-21 21 32,21-21 31,0 21-78,-21 0 16,21 0-1,1 1 17,-22-1 15,21 0-32,0 0 1,21 0-1,1-21 1,-22 21 0,0 1-1,0-22 79,-21 21-78,21-21-16,0 42 93,-21-21-77,22 0-16,-22 1 16,42 20-1,-42-21 17,21-21 61,-21 21-93,0 0 16,21 22 0,-21-22 218,21 0-172,-21 0-46,22-42 422</inkml:trace>
  <inkml:trace contextRef="#ctx0" brushRef="#br0" timeOffset="42703.2434">27792 12065 0,'0'21'203,"0"0"-188,0 1 48,0-1-47,0 0-1,-21 0 16,21 0-15,0 0 0,0 1-1,0-1 1,0 0 0,0 0 77,0 0-93,21 0 16,-21 1 31,21-22-32,-21 21 32,21-21-31,-21 21 0,0 0 93,0 0-78,0 0 47,0 22 47,0-22-109,0 0 0,0 0-1,0 0 110</inkml:trace>
  <inkml:trace contextRef="#ctx0" brushRef="#br0" timeOffset="46115.1928">22415 12171 0,'-21'0'172,"0"0"-157,0 21 1,-21 0 0,42 0-1,-43 1 1,43-1 62,-21 0-62,21 0-16,0 0 15,0 0 1,0 1 62,-21-1-62,21 0-1,0 0-15,0 0 31,0 0 48,0 1-64,0 20 1,0-21-1,0 43 1,0-22 0,0 0 15,-21 43-15,0-43-1,21-21 1,0 1-16,0 20 15,-22-21 17,22 0-17,0 0-15,-21-21 16,0 22 0,21 20-1,0-21 1,0 0-1,-21-21 220</inkml:trace>
  <inkml:trace contextRef="#ctx0" brushRef="#br0" timeOffset="48639.6278">22415 12171 0,'0'21'172,"0"0"-157,0 22 1,0-22-16,43 21 16,-22-21-1,-21 0 1,21 1 62,0-1-62,-21 21-1,0-21 1,0 0 15,0 1 0,0-1-15,0 0-16,0 21 16,0-21-1,0 22 1,21-43 0,-21 21-1,0 0 1,0 0-1,0 0 1,0 1 0,0-1 15,22-21-31,-22 21 16,0 0-1,0 0 32,21 0 0,0-42 281</inkml:trace>
  <inkml:trace contextRef="#ctx0" brushRef="#br0" timeOffset="51166.1225">22267 12679 0,'43'-21'219,"-22"21"-203,0 0 124,0 0-109,0 0 48,0 0-48,1 0-16,-1 0 439,0 0-361</inkml:trace>
  <inkml:trace contextRef="#ctx0" brushRef="#br0" timeOffset="55397.433">23389 12361 0,'0'-21'266,"-21"21"-235,21-21-31,0 0 109,-21 21-109,0 0 16,-43-21 0,22 21-1,21 0 1,-22 0 0,22 0 93,0 0-109,0 0 141,0 0-141,-1 0 31,1 0 0,0 21-15,21 0-16,-21 21 31,21 1-15,-21-22-1,21 0 95,0 0-110,0 0 15,0 1 79,0-1-63,0 0-15,21 0-1,0-21-15,0 0 16,0 0-16,22 0 94,-1 21-79,-21-21 1,22 21 109,-22-21-109,0 0-16,-21 22 234,0 20-218,0 0-1,0 1 1,0-1 0,0-21-1,0 0 1,0 0 46,0 1-30,0-1 77,-21-21 78,-22 0-171,22 0 0,-21 0-1,21 0 32,0 0-47,21 21 31,-22-21-15,1 0 0,0 0-1,0 0 1,0 0 46,0 0-62,-1-21 32,1 0-17,21-1 32,0 1-31,0 0-1,0 0 1,0-21 0,0 20-1,0 1 79,0 0-78</inkml:trace>
  <inkml:trace contextRef="#ctx0" brushRef="#br0" timeOffset="57937.8565">23685 12340 0,'0'21'250,"0"1"-234,0-1-16,0 0 15,0 42 1,22-20 31,-22-1-31,0 0-1,0 1 1,21-22-1,-21 21 1,0-21 0,0 43-1,0-22 1,0-21-16,0 22 16,0-22-1,0 0 1,42-21 312,-21 0-312,0 0-1,22 0 1,-22 0-16,0 0 15,0 0 64,43 0-64,42-21-15,-43 21 16,1-21-1</inkml:trace>
  <inkml:trace contextRef="#ctx0" brushRef="#br0" timeOffset="60676.0321">24342 12213 0,'0'21'187,"0"22"-156,0-22-31,0 0 16,-22 0-16,22 0 16,0 1-16,0-1 15,0 0 1,0 0 0,0 0-1,22-21 1,-22 21 15,0 22-15,21 41-1,-21-62 1,21-1 0,-21 0 62,0 0-78,21 0 15,-21 0 1,21 1 15,-21-1 16,0 0 16,0 0-48,0 0-15,0 0 16,43-21 78,-1 0 62,-21 0-141,0 0-15,0 0 16,1 0 125,-1 0-141,0 0 0,21 0 281,1 0-265,-22-21-16,0 21 31</inkml:trace>
  <inkml:trace contextRef="#ctx0" brushRef="#br0" timeOffset="62658.063">24426 12573 0,'21'0'266,"1"0"-251,-1 0 1,0 0 62,0-21-78,0 0 16,43 21-1,-43 0 1,21 0 109,-21 0-109,-42 0 171,21-21-187,0-1 16,-21 22-1</inkml:trace>
  <inkml:trace contextRef="#ctx0" brushRef="#br0" timeOffset="64553.0494">24320 12234 0,'22'0'156,"20"0"-140,0 0-16,43 0 15,0 0 1,-64 0 15,0 0 79,0 0-110,0 0 125,0-21-125,1 21 15,-1-21 1,0 21-16</inkml:trace>
  <inkml:trace contextRef="#ctx0" brushRef="#br0" timeOffset="66898.4019">24977 12213 0,'0'21'219,"0"1"-219,0 20 16,0 0-1,0 22 1,0-43-16,0 0 16,0 0-16,0 22 31,0-1-16,0 0 17,0 1-17,0-22 1,0 0-16,0 0 16,-22-21-16,22 21 46,22 22-30,-1-22 0,-21 0-16,0 0 15,0 0 95,42-21 62,22 0-172,-1 0 15,-21-21 16,-20 21-15,41-21 78,22 21-94,-1 0 0,-20-21 15,-43 21 1</inkml:trace>
  <inkml:trace contextRef="#ctx0" brushRef="#br0" timeOffset="68823.2277">25019 12594 0,'21'0'218,"0"0"-202,-21-21 0,21 21 46,1 0-46,20 0-16,0 0 15,-21 0 17,1 0 46,-1 0-63,0 0 17,0 0-17,0 0 48,0 0-48,-21-21 298</inkml:trace>
  <inkml:trace contextRef="#ctx0" brushRef="#br0" timeOffset="71238.9099">25019 12277 0,'42'0'156,"-21"-21"-156,22 21 16,-1-22-1,0 1 1,43 21 78,-64 0-79,0 0-15,1 0 188,-1 0-173,21-21 95,0 21-95,-20 0-15,-1 0 16,0 0 0,-42 0 234</inkml:trace>
  <inkml:trace contextRef="#ctx0" brushRef="#br0" timeOffset="73361.8907">25866 12213 0,'0'21'171,"0"1"-171,0-1 16,0 21 0,0 22-1,0-1 1,0-21 0,0-20-16,0 20 15,0-21 16,0 0-31,0 43 16,0-43 0,0 0 46,0 0-46,42 0-1,-42 1-15,0-1 32,0 0-17</inkml:trace>
  <inkml:trace contextRef="#ctx0" brushRef="#br0" timeOffset="80109.2889">25887 12192 0,'0'-21'297,"21"21"-297,0-21 16,21 21-16,-20-21 15,-1 21 63,0 0 110,0 0-173,21 0 267,-20 0-282,-1 0 15,-21-22 79,42 22-78,0 0-16,22 0 31,-43 0 125,-21 22 94,0-1-234,21 0-1,-21 0 1,0 0 62,0 0-62,21 1-16,1-1 15,-22 0 17,21-21 61,-21 21 1,0 0-63,0 0-15,0 1 15,0-1 16,-21-21-31,-1 0-1,22 21 1,-21-21 15,0 21 63,0-21-78,0 0-16,0 0 15,-1 0 126,1 0 15,0 0-156,0 21 16,0-21 62,0 0-47,-1 0-31,-20 0 16,0 0-1,21 0 142,-1 0 155,1 0-296,0 0 640,21 21 860,-21-21-1501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6:08.752"/>
    </inkml:context>
    <inkml:brush xml:id="br0">
      <inkml:brushProperty name="width" value="0.05292" units="cm"/>
      <inkml:brushProperty name="height" value="0.05292" units="cm"/>
      <inkml:brushProperty name="color" value="#FF0000"/>
    </inkml:brush>
  </inkml:definitions>
  <inkml:trace contextRef="#ctx0" brushRef="#br0">25887 9843 0,'-21'0'375,"-85"-22"-375,42 1 15,-20 21 1,41-21 0,22 21-1,0 0 1,0 0-16,21-21 16,-21 21-16,-1 0 15,1 0-15,-21-21 16,-22 0 15,43 21-15,-21 0-1,0-22 1,-1 22 0,22 0-1,-21 0-15,21 0 16,-1-21-1,-20 0 1,-21 21 0,41-21-1,-20 21 1,0 0-16,42-21 16,-21 21-1,-1 0-15,1 0 16,0 0 15,0 0-15,-21 0-1,20 0 1,-20 0 0,0 0-1,21 0-15,-1 0 16,1 0-1,0 0 1,0 0 0,-43 0-1,1 0 1,21 0-16,20 0 16,-41 21-1,42-21-15,0 0 0,-1 21 16,1-21 15,-21 21-15,21-21-1,0 21 1,21 1 0,-22-22-1,1 0-15,0 21 16,0-21-16,0 42 15,0-21 1,21 0 0,0 43-1,0-1 1,0-41-16,0-1 16,0 0-1,0 0-15,-22 0 16,-20 22-1,21-22 1,21 42 0,0-42-1,0 22 1,0-22 0,0 21-1,0-21-15,0 22 16,-21-22-16,21 0 15,0 0 1,-21 43 0,42 20-1,21-41 1,0-1 0,-20-21-1,-1 0-15,0 1 31,0-22-15,-21 21 0,21-21-1,0 21 1,1 21 0,20-21-1,0-21 1,1 43-1,-1-43 1,0 42 0,22-21-1,-1 0 1,1-21 0,-43 43-1,0-43-15,21 0 16,-20 0-16,-1 0 15,63 0 1,-41 21 0,20 21-1,-20-42 1,-1 21 0,0-21-1,-21 0-15,22 0 16,-22 0-16,0 0 15,21 0 1,1 0 0,-1 0-1,64 43 1,42-22 0,-84-21-16,-22 0 15,-21 0 1,0 0-16,0 0 15,1 0 1,20 0 0,0 0-1,22 0 1,-22 0 0,0 0-1,43 0 1,-21 0-16,-1-21 15,-21 21-15,-20 0 32,-22-21-32,21-1 15,0 22 1,0-21 0,0 21-16,22-42 31,-22 42-31,21-21 31,-21-22-15,-21 1-1,0 0 1,21-1 0,1 22-1,20-42 1,43 20-1,-43 22 1,-42-21 0,21 0-1,-21-1 1,0 22 0,0 0-16,0 0 31,0 0-31,-21-1 15,21 1 1,0 0 0,0 0-1,0 0 1,-21 0 0,-22-22-1,-41-20 1,20 42-1,22-1 1,42 1 47,-21 0-48,-22 0 1,22 0 15,0 21-15,-42-21-1,41 21 1,-20-22 15,21 1-15,0 21 15,21-21-31,-21 21 16,-1-21-1,-20 0 1,21 0 0,0-1-16,0 1 15,-1 0 1,1 0-16,-21 0 31,21 21 63,21-21-79,-43-1 1,22 22-16,0 0 16,0 0-1,-21 0 157,42-21 47,21 21-203,0-21-16</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6:33.046"/>
    </inkml:context>
    <inkml:brush xml:id="br0">
      <inkml:brushProperty name="width" value="0.05292" units="cm"/>
      <inkml:brushProperty name="height" value="0.05292" units="cm"/>
      <inkml:brushProperty name="color" value="#FF0000"/>
    </inkml:brush>
  </inkml:definitions>
  <inkml:trace contextRef="#ctx0" brushRef="#br0">26564 8149 0,'-21'0'218,"-21"0"-202,-22-21-16,22 21 16,-64 0-1,106-21 1,-21 21-1,21-21 1,0 0 0,-21-22-1,-1 22 1,1 0 0,0 21-16,-42-21 31,41 21-16,22-21 1,0-1 15,-21 22-15,0 0 0,0-21-1,-21 0 1,20 21-1,1-21 1,0 21 0,0 0-1,0-21 1,-22 21 15,-20-21-15,42-1-16,0 22 15,-43 0 1,22 0 0,-85-21-1,63 0 1,22 21 0,0 0-1,-1 0 1,1 0-1,-22 0 1,22 0 0,21 0-16,-21 0 15,-1 0 17,1 0-17,-22 0 1,43 0-1,0 0 1,0 0 0,-43 0-1,22 0-15,-21 21 16,63 0-16,-22-21 16,1 0-1,0 0 1,21 22-1,-42-1 1,21 0 0,21 0-1,0 0-15,0 22 16,0-22 0,0 0-1,-22 21 1,22 22-1,-21-22 1,21 22 0,0 20-1,0-41 1,0 20 0,0-21-1,0-20 1,0 41-1,43-21 1,-22 1 0,0-22-1,-21 0 1,0 0 0,0 0-16,21 22 15,-21-22 1,42 42-1,1 1 1,20-1 0,-20-41-1,-22-1-15,42 0 16,-42 0-16,1-21 16,41 42-1,64-20 1,64 20-1,-43 0 1,-64-21 0,-62 1-1,-1-22 79,42 0-78,1 0-1,-43 0 1,0 0 46,43 0-62,-22 0 16,21-22 0,43 1-1,-63 21-15,-22 0 16,21-21 0,-21 0-16,0 21 31,1 0-16,-22-21 1,42 21 0,43-21-1,-43-1-15,21 1 16,-41 21-16,-1-21 16,21 0-1,-21 0 1,0 21-1,1-21 1,-1 21 31,21-22-31,22-20-16,-43 21 31,21 0-16,-42-22 1,21 43 0,-21-21 31,0 0-47,0 0 15,0 0 1,0 0-1,0-22 1,0 22 0,0 0-1,0 0 17,0 0-32,0-1 31,-21-20-16,0 21 1,21 0 0,-21 0-1,21-1 1,-21 1 0,21 0-1,-22 21 16,1-21-31,21 0 16,0 0 0,-21-1-1,21-20 1,0 21-16,-21 0 16,0 0 46,0 21-46,-1-22-16,22-20 31,-21 21-15,0 21 218,0 0-218,0 0 109,0 0-110,-22 0-15,22 0 31</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6:53.938"/>
    </inkml:context>
    <inkml:brush xml:id="br0">
      <inkml:brushProperty name="width" value="0.05292" units="cm"/>
      <inkml:brushProperty name="height" value="0.05292" units="cm"/>
      <inkml:brushProperty name="color" value="#FF0000"/>
    </inkml:brush>
  </inkml:definitions>
  <inkml:trace contextRef="#ctx0" brushRef="#br0">25569 11388 0,'0'-21'203,"-21"-1"-203,0 1 16,-21-21 0,-1 21-1,43 0 1,-21-22 0,21 22-1,0 0 1,0 0-16,0 0 31,0-1-31,0 1 31,0 0-15,-21 21 0,21-21 15,0 0-16,-21 21 1,21-21 0,0-1-1,0-20 1,-21 21 0,-1 21-1,1 0-15,0-21 16,-21 21-1,-22 0 1,43 0 15,0-21 1,0 21-1,-22 0-31,1-22 15,21 22 1,-21 0 0,20 0-1,-20-21 1,-21 0 0,20 21-1,1-21 1,21 21-16,0 0 31,-1 0-31,1 0 31,0-21-15,0 0 0,-21 21-1,-1 0 1,-41-22-1,41 22 1,22 0 0,21-21-1,-21 21 1,0 0 0,-43 0-1,22-21 1,0 21-16,-64-21 15,85 21 1,-22 0-16,-20-21 31,20 21-15,22 0 0,-21-21-1,-43 21 1,1 0-1,62 0 1,1 0 0,-21 0-1,21 0 1,-22 0 0,22 0 15,21 21-16,0 0-15,0 0 16,0 21 0,0-20-1,0 20 1,0-21 0,-21 21-1,21-20 1,-21 41-1,21-42 1,0 22 0,0 20-1,0 1 1,0-1 0,0 1-1,0-22 1,-21 21-1,21-41 1,0-1 0,0 21-1,0-21-15,0 0 32,0 22-17,0-1 1,0 0-1,0 1-15,0-1 16,0-21 0,21 0-1,0 22 1,0-22 0,22 64-1,41-43 1,86 21-1,-86-41 1,22-1-16,-21-21 16,-43 0-16,0 21 0,-20-21 31,-1 0-15,0 0-1,0 21 1,64-21-1,-22 21-15,22 0 16,-64 1-16,0-22 16,64 0-1,-64 0 1,0 0 46,43 0-46,-1 0-16,43 0 0,63 0 31,-84 0-15,-64 0 62,0 0-47,43-22-31,-43 22 16,21 0 0,1-21 62,-1-21-63,0 42-15,1-42 32,-22 42-17,-21-22 1,21 1-1,-21 0 1,0 0 0,0 0-1,0 0 1,21 21 0,22-22-1,-22 1 1,0-21-1,0 21-15,0 0 16,-21-1 0,21 22-16,-21-21 15,0 0 48,0 0-32,0 0 0,0 0-15,0-1 0,0 1-1,0 0 16,0 0 1,0 0-32,0 0 31,0-1-15,0 1-1,-21 21 79,0-21-78,0 21-1,21-21 126,-21 21-141,21-21 15,-21 21 1,21-21 47,-22 21-48,22-22 1,-21 22-1,0 0 329,21-21-297</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7:39.668"/>
    </inkml:context>
    <inkml:brush xml:id="br0">
      <inkml:brushProperty name="width" value="0.05292" units="cm"/>
      <inkml:brushProperty name="height" value="0.05292" units="cm"/>
      <inkml:brushProperty name="color" value="#FF0000"/>
    </inkml:brush>
  </inkml:definitions>
  <inkml:trace contextRef="#ctx0" brushRef="#br0">24807 5419 0,'0'21'250,"0"0"-234,-21 0-1,0-21 1,-85 0 0,-21 0-1,-21-21 1,42 21-1,64 0-15,-1 0 16,22 0-16,0 0 16,-21 0-16,42-21 15,-21 21 1,-1-42 15,1 42-15,-21 0-1,21-22 1,-22 22-16,-62-21 16,62 21-16,1 0 15,-43 0 1,-21 0 0,43 0-1,21-21 1,20 21-1,-20-21 1,21 21-16,0 0 16,-43-21-16,22 21 15,21 0-15,-43 0 16,43 0 0,-21 0 15,-64 0-16,42 21 1,43 0 0,0-21-1,0 21 1,-64-21 0,-42 21-1,85-21 1,21 22-16,0-1 47,21 21-32,0-21 1,0 0 0,0 1-16,0-1 31,0 21-16,-22 22 1,22-43-16,0 42 16,0-20-16,0-22 15,0 42 1,0-42 0,-21 22-1,21-22 1,0 21-1,0-21 1,0 1-16,0 20 16,0-21-1,0 0 48,0 0-48,0 1 1,64 20 0,-22 0-1,22 1 1,20-22 0,22 21-1,-21-21 1,-22 0-1,-20 1-15,-22 20 16,21-42-16,22 42 16,-43-21-16,42 1 15,-20-1 1,20-21 0,-21 0 15,43 0-16,21-21 1,-21 21 0,-64 0-1,0 0 1,42 0 0,22 0-1,21 0 1,0-22-1,-43 22 1,-42 0-16,22 0 16,-22 0-16,0 0 15,-21-21-15,64 21 16,-43 0 0,85-21 15,42-21-16,0 21 1,-85 21-16,-41-22 16,-1 22-16,-21-21 15,21 21 32,21-21-47,1 0 16,41 0-1,-41 0-15,-1-1 16,-21 22-16,21-21 16,-20 0-16,-1 21 31,0-21-31,-21 0 16,0 0 15,0-1-16,0-20 1,0 21-16,0-43 16,0 43-16,0-21 15,-21 0 1,-22-1 0,1 1-1,0 42 1,21-21-1,-22 0 1,22 21-16,21-43 16,0 22-1,0 0 1,0 0 0,-21 21-1,21-21 1,-21 21-1,0-22 1,-1 22 0,1 0-1,0 0 17,0-21-17,0 0 1,0 21-1,-1-21-15,1 21 16,0-21 62,-21 0-78,21-1 16,-1 22-1,1-21 1,0 21-16,0 0 141,0 0-126,0 0 142,-22 0-157,1 0 15,42-21 1,0 0-1,0 0 1</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8:04.996"/>
    </inkml:context>
    <inkml:brush xml:id="br0">
      <inkml:brushProperty name="width" value="0.05292" units="cm"/>
      <inkml:brushProperty name="height" value="0.05292" units="cm"/>
      <inkml:brushProperty name="color" value="#FF0000"/>
    </inkml:brush>
  </inkml:definitions>
  <inkml:trace contextRef="#ctx0" brushRef="#br0">21167 889 0,'-22'0'297,"-20"0"-282,-21 0-15,-1 21 16,22-21 0,-106 0-1,63 21-15,43-21 16,-1 0-16,1 0 0,21 0 15,-43 0 1,22 0 0,0 0-1,-1 0 1,-105 0 0,42-21-1,85 21-15,0 0 16,0 0-1,0 0 1,-43 0 0,1 0-1,20 0 17,22 0-32,0 0 15,0 0 1,-43 21-1,22 1 1,0-1 0,-1-21-1,22 21 1,-21 0 0,-22 21-1,22 1 1,0-22-1,20 21 1,-20-21 0,21 22-1,21-22 17,-42 0-17,20 21 1,1-42-16,0 64 15,0-64-15,21 21 16,-42 0 0,42 22-1,0-1 1,0 0 0,0 1-1,0-22-15,0 42 16,0-42-16,0 22 15,0-22-15,21 0 16,0 21 0,21 22-1,64-22 17,21 22-17,-42-43-15,-1-21 16,22 42-16,-63-42 0,-1 21 15,-21-21 1,0 0 0,0 22-1,43-22 1,84 0 0,21 0-1,-42 0 1,-63 0-16,21 21 15,-64-21 1,0 0-16,42 0 16,1 0-1,63 0 17,-21-21-32,-43-1 15,1 22-15,-22 0 0,0 0 16,43 0-1,-43-21 48,43 0-63,21 0 16,-21 21-1,-64 0-15,0 0 16,21-42 62,1 42-78,-1-22 16,0 1-1,22 0-15,-22 0 16,-42 0-16,42 21 0,-42-21 15,22 21 1,-22-22 31,21 1-31,-21-21-16,21 0 15,0-1 1,-21-20-1,21 42 1,-21-22 0,0 22 15,0 0-15,0 0-1,0 0 1,21 21-16,-21-43 15,0 22 1,-21-21 0,21 21-1,-21-1 1,21 1 31,0 0-32,0 0 1,0 0-16,-21 0 16,21-1-1,-21 22 17,0 0-17,21-21-15,-22 0 16,1 21-1,0-21 1,0 21 0,0 0-1,21-21 1,-21 21 0,-1 0-1,1-21 1,0-1 15,0 22-15,21-21-16,-21 21 15,0-21 1,21 0 31,-22 21-32,1-21 1,-21 0 0,21-1-1,0 22 1,21-21 0,-22 21-1,22-21 110,-21 21-109,-21 0-1,21 0-15,0 0 172,-22 0-156,22 0 0,0 0-1,0 0 63,-22 0-62,22 0 0,-21 0-1,21 0 1,0 0 343</inkml:trace>
  <inkml:trace contextRef="#ctx0" brushRef="#br0" timeOffset="4516.1112">19558 1249 0,'0'21'453,"0"0"-438,-21 0 32,21 1-31,0-1 15,0 0 16,0 0-31,-21-21-1,21 21-15,0 22 16,0-22 15,0 0 0,0 0-15,-22 0 0,22 0 15,0 1 0,0-1 0,0 0-15,0 0 0,22-21-16,-22 21 15,21 0 1</inkml:trace>
  <inkml:trace contextRef="#ctx0" brushRef="#br0" timeOffset="6610.6703">19812 1334 0,'0'21'297,"0"0"-250,0 0-47,0 0 16,0 22-1,0-22 1,0 0 0,0 0-1,0 0 1,0 0 62,0 1-47,0-1-15,0 0 0,0 0 62,0 0-63,0 22 1,0-22 0,0 0-1,0 0 32</inkml:trace>
  <inkml:trace contextRef="#ctx0" brushRef="#br0" timeOffset="8561.9497">19537 1566 0,'21'0'407,"21"0"-407,-21-21 15,22 21-15,-1 0 31,-21-21-15,0 21 15,-21-21 47,22 21-62,-1 0 0,-42 0 234,-22 0-250,43-21 15</inkml:trace>
  <inkml:trace contextRef="#ctx0" brushRef="#br0" timeOffset="10733.7849">19960 1355 0,'0'21'438,"0"0"-422,0 21-1,0-20 1,0-1-1,0 0 1,0 0 0,0 0 15,0 0-31,0 1 16,0-1-1,0 0 16,0 0 1,0 0-17,0 0 17,-21-21 264</inkml:trace>
  <inkml:trace contextRef="#ctx0" brushRef="#br0" timeOffset="13008.9552">20193 1249 0,'0'21'313,"0"0"-313,0 0 16,21-21-1,-21 22 1,0-1-1,0 0 1,0 0 0,0 0-1,0 0 1,0 1 15,0-1-31,0 0 47,0 0-16,0 0-15,0 0 0,0 1 62,21-22-78</inkml:trace>
  <inkml:trace contextRef="#ctx0" brushRef="#br0" timeOffset="14746.8823">20129 1397 0,'-21'0'250,"21"-21"-218,64 21-32,-22-21 15,-21 0-15,43 21 16,-22-22 46,22 22-62,-43-21 16,0 21 47,0 0-63,0 0 15,-21-21 235,-63 21-234,42-21-16</inkml:trace>
  <inkml:trace contextRef="#ctx0" brushRef="#br0" timeOffset="16452.9035">20468 1037 0,'0'21'266,"21"1"-266,-21-1 16,0 21-1,0 0 1,0-20-1,0 20 1,0 0 0,0-21-1,0 1 1,0 20 0,0-21-1,0 0 1,0 22 15,0-22-15,0 0-16,0 0 15,0 0 1,21-21 0,1 21 62,-1 1-63</inkml:trace>
  <inkml:trace contextRef="#ctx0" brushRef="#br0" timeOffset="18890.2217">20341 1249 0,'64'0'188,"41"-21"-188,-20 0 15,-21-1 1,-1 22-16,1 0 16,-43 0-1,0 0 1</inkml:trace>
  <inkml:trace contextRef="#ctx0" brushRef="#br0" timeOffset="23952.6554">20743 1185 0,'0'22'157,"-21"-1"-142,21 0 32,42-21-31,22 0-16,-43 0 15,0 0 1,-21-21 46,0 0-46,21 21-16,1-22 16,-1-20-1,0 42 1,0 0-16,-21-21 94,0 0-63,0 0-15,0-1-16,0 1 15,0 0 32,-21 21-31,0 0-1,0 0-15,-1 0 16,1 0-16,0-21 16,0 21 15,0 0-16,0 0 32,-1 0-31,1 0 0,0 0-16,-42 0 15,41 0 1,1 21-1,21 0 64,-21 0-64,21 1 1,0-1-1,0 21 1,0-21 15,-21 0-15,21 1 0,0-1-16,0 0 15,0 0 16,0 0-15,0 0 0,42 43-1,1-43 1,-43 0-16,21-21 94,21 0-94,-21 0 15,0 0 1,1 0 0,20 0 109,-21 0 31,21-21-156,-42 0 15,43 21 1,-43-21 281,21 21-266,-21-21 79</inkml:trace>
  <inkml:trace contextRef="#ctx0" brushRef="#br0" timeOffset="27923.1356">21484 889 0,'-21'0'250,"-43"0"-234,1 0-16,21 0 16,-43 0-1,64 0 110,0 0-109,-1 0 46,22 21-30,0 0-32,0 1 15,0-1 1,0 0 0,0 0-16,0 0 15,0 0 16,0 1 235,22-22-157,-1 0-109,0 21 188,0-21-172,0 0 187,0 0-141,1 0-62,-22 21 16,21-21-1,0 21 95,0 0-110,0-21 31,0 21 78,-21 1-109,22-1 16,-22 0 47,0 0-48,0 21-15,0-20 16,0-1-16,0 0 31,0 0 0,0 0 1,0 0-17,0 1 1,0-1-1,-22-21 95,1 0-95,21-21 17,-21 21-17,0-22-15,0 1 32,21 0-17,0 0 48,0 0-48,-21 21 1,21-21-16,0-1 109,-22 22-77,22-21-17,-21 21 438</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09:05.400"/>
    </inkml:context>
    <inkml:brush xml:id="br0">
      <inkml:brushProperty name="width" value="0.05292" units="cm"/>
      <inkml:brushProperty name="height" value="0.05292" units="cm"/>
      <inkml:brushProperty name="color" value="#FF0000"/>
    </inkml:brush>
  </inkml:definitions>
  <inkml:trace contextRef="#ctx0" brushRef="#br0">20913 11726 0,'21'0'234,"-64"0"-171,-20 0-63,-22 0 15,-63 22 1,106-22 0,21 0-1,-1 0 48,-20 21-63,-21-21 15,41 0-15,1 21 16,-21-21 15,0 0-31,-1 0 16,22 0-16,-21 0 0,21 0 31,21 21 0,-43 0-15,-20-21 0,-64 0-1,42 21 1,43 1 0,21-22-1,-1 21 63,1-21-62,0 21-16,0 0 16,-21 0-1,42 22 1,-22-22-1,22 0 1,0 0 15,0 21-15,0 1 0,-21-1-1,21 22 1,0-43-1,-21 21 1,21 0 15,0-20-31,0-1 16,0 0-16,0 0 0,0 0 16,0 0-1,0 1 1,0-1-1,0 21 1,0 0 0,0 22-1,0-43-15,-21 43 16,21-43 0,0 0-1,0 21 1,0-21-1,0 22 1,0-22 0,0 0-1,0 0 17,0 0-32,0 1 15,-21-1-15,21 0 16,42 42-1,22-20 1,-22-22 0,0 0-1,-21-21 1,22 0 0,-1 21-1,64-21 1,0 21-1,21-21 1,-64 0 0,-20 0 15,-22-21-31,21 21 16,-21 0-16,0 0 15,22 0 1,-22 0-1,21-21 1,22 21 0,20-21-1,-41 21 1,-22 0 0,21-21 46,1 0-62,-1 21 16,-21 0-16,43 0 31,-43 0-15,0-22-1,0 22 1,0 0-1,22-21 1,20 0 0,-42 21-1,0 0 1,1 0-16,-1-21 16,0 21-1,0 0 16,0-42-15,43 20 0,-22 1 15,-21 0-15,0 21-1,22-21 1,-22 0-1,21 0 1,-21 21 0,-21-22-1,22-20 1,-1 0 0,0 21-1,21-22 1,1 22-1,-22 0 1,0 21 0,-21-42 62,0 20-63,0-20 1,21 42 0,0-21-1,-21 0 17,0 0-1,0-1-16,0 1 1,0 0 0,0-21-1,21 42 1,-21-21 0,22 21-16,-22-22 0,0 1 31,0 0-16,0-21 1,0 21 0,0-1-1,0 1 1,0 0 15,0 0-31,0 0 16,0 0-1,0-1 1,-22 1 0,-20 21-1,42-21 1,-21 21 0,-43-21-16,43 0 15,0 21-15,0 0 16,21-43-1,-21 22 1,21 0 0,0-21-1,-21 42 1,21-21-16,-22 21 16,1-22 15,0 1-16,21 0 1,0 0 0,0-21 15,0 20-15,-21 22 46,0 0-62,-22 0 16,-20-21-1,42 0 1,0 21 93,-1 0-109,-41 0 16,-1 0 0,1 0-16,21 0 15,-1 0-15,22 0 0,-21 0 141,21 0-141,-1 0 422</inkml:trace>
  <inkml:trace contextRef="#ctx0" brushRef="#br0" timeOffset="2845.2379">19706 12213 0,'0'21'266,"0"1"-250,0-1-1,0 21-15,0 0 16,-21 1-1,21-1 1,0 0 0,0 1-1,0-22 17,0 0-17,0 21 1,0-20-1,-21 20 1,21 0 0,0-21-1,0 1 1,0-1-16,0 0 31,21-21 235,21 0-266,1 0 140,-22 0-140,0 0 16,0 0 0,0 0 93,0 0-93,1 0-1</inkml:trace>
  <inkml:trace contextRef="#ctx0" brushRef="#br0" timeOffset="4263.9551">19706 12467 0,'85'0'344,"-22"0"-344,-20-21 16,-22 21-1,0-21 1,-42 21 265,-22 0-281,22-21 16</inkml:trace>
  <inkml:trace contextRef="#ctx0" brushRef="#br0" timeOffset="5946.9112">19727 12234 0,'21'-21'266,"1"21"-188,-1 0-78,0 0 16,0 0-16,0-21 15,0 21 1,1 0 0,20 0 140,-21 0-16,0 0-140,0 0 16</inkml:trace>
  <inkml:trace contextRef="#ctx0" brushRef="#br0" timeOffset="8376.2264">20383 12129 0,'0'21'235,"0"0"-220,-21-21 17,21 21-17,-21 0 79,0-21-94,0 0 16,0 0-1,-1 0 48,1 0-48,0 21 17,0-21-1,0 22-31,0-22 16,21 21-1,-22-21-15,1 21 31,21 0-15,-21 0 0,21 0-16,0 22 15,0-1 1,-21-42 15,21 64-15,0-43-1,0 0 1,0 21 0,0 1-1,0-1 1,-21 0 0,21-21-16,0 1 15,0-1 1,0 0-16,0 0 15,0 0 1,0 22 0,0-22-1,0 0 1,0 0 0,21 43 15,64-43-16,-22 0 1,-21-21 0,1 0-1,-1 0 1,0 0 0,-42-21-16,43 0 15,-22 21-15,0-22 16,21 1-16,1 0 15,-1 0 1,-21 0 0,-21 0-1,0-22 1,0 22 15,0 0-15,0-21-1,21 20 1,-21-20 0,22 42-1,-22-21 17,0 0-17,0 0 1,-22-1-1,1 1 1,0 21 203,0 0-188,0 0-31,0 0 16</inkml:trace>
  <inkml:trace contextRef="#ctx0" brushRef="#br0" timeOffset="10212.3707">20320 12658 0,'0'0'0,"21"0"171,0 0-155,0 0-16,-21-21 78,64 21-78,-22 0 16,1 0-16,-1-22 15,-21 22-15,0 0 16,0 0 0,1 0 15,-22 22 281,0-1-312,0 0 47,0 0-31,0 0 15,0 0-31,0 1 31,0-1-15,0 0 0,0 0-1,0 0 235,0 0-203,-43-21-47,22 0 16,-21 0-1,42-21 1</inkml:trace>
  <inkml:trace contextRef="#ctx0" brushRef="#br0" timeOffset="11696.9832">20659 12319 0,'42'0'234,"0"0"-234,1 0 16,41 0 0,-84 21 62,21-21-78,1 21 15,-1-21-15,21 43 16,-21-43 0,0 21-1,1-21 1,-1 21 0,0 0-1,0-21 1,0 0-16,0 0 15,-21 21 173</inkml:trace>
  <inkml:trace contextRef="#ctx0" brushRef="#br0" timeOffset="13061.6794">21251 12107 0,'-21'0'171,"21"43"-155,0-22 0,0 0-16,0 43 15,-21-43 1,21 21 0,-21 22-1,-22-43 1,1 0-1,42 0-15,0 21 0,0-20 16,0-1 0,-21 0-1,21 0 1,0 0 0,0 0 15,0 1-31,0-1 15,0 0 1,0 0 0,0 0-1,0 0 142,-21-21-157,0 22 15,-1-1 1</inkml:trace>
  <inkml:trace contextRef="#ctx0" brushRef="#br0" timeOffset="17001.2094">21294 12658 0,'21'-43'281,"0"1"-281,0 0 15,0-22 1,-21-20 0,0 41-1,0-20 1,0 20 0,0 22-1,0 0 1,0-21-1,0-1 1,0-20 0,0 42-1,0-22 1,0 22 0,21 21-1,-21-21 1,0 0 15,0 0-15,0 0-1,22 21 17,-22-22-32,0 44 109,0-1-109,0 0 16,0 0-16,0 0 15,0 0 1,0 1-1,0 20 1,0-21 0,0 21-1,0 1 1,0 41 0,0-41-1,-22-1 1,22-21-16,0 0 31,0 1 0,0-1-15,0 0 0,0-42 296,0-22-296,0 22-16,0 0 15,0-64 1,0 43 0,0 21-1,0 0 32,0 0-31,0-1-16,0 1 31,0 0-31,0 0 16,43 0 280,-22 21-264,0-21-17,0 21 1,-21-22 0,21 22-1,1 0 173,-22 22-173,0-1 1,21 0-16,-21 0 16,0 0-1,0 0 1,21 22-1,0-22 1,-21 0 0,0 0-1,0 0 1,0 1 31,0-1 31,0 0-31,-21-21-47,-43 0 15,22 0 1,21 0 78,0 0 46,0 0-124</inkml:trace>
  <inkml:trace contextRef="#ctx0" brushRef="#br0" timeOffset="18485.2525">21738 12150 0,'0'42'313,"0"0"-313,0 22 15,0-43-15,0 21 16,-21 43 0,21-43-1,-21 1 1,21-22 15,0 0-31,0 0 16,0 0 15,0 1-15,0 20-1,0-21 1,0 0 109</inkml:trace>
  <inkml:trace contextRef="#ctx0" brushRef="#br0" timeOffset="20243.252">21548 12129 0,'42'0'219,"21"0"-219,1-22 15,-22 1-15,1 21 16,-22 0 0,0 0-1,21-21 63,22 21-62,-22-21-16,-21 21 16,0 0-1,22 0 95,20 0-110,-20 0 15,-1 0-15,-63 0 250,0 0-234,-1 0-16</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13:24:28.629"/>
    </inkml:context>
    <inkml:brush xml:id="br0">
      <inkml:brushProperty name="width" value="0.05292" units="cm"/>
      <inkml:brushProperty name="height" value="0.05292" units="cm"/>
      <inkml:brushProperty name="color" value="#FF0000"/>
    </inkml:brush>
  </inkml:definitions>
  <inkml:trace contextRef="#ctx0" brushRef="#br0">28723 2921 0,'0'-42'328,"0"-1"-312,0 22-16,0-21 31,0 0-16,0 20-15,0 1 16,0 0-16,-21 0 0,21 0 16,0-43-1,0 22 1,0-22 0,0 43-1,0-21 1,0 21-1,0 0 1,0-1 0,0 1-1,0-21 1,0 21 15,0 0-15,0-1-1,0 1 1,0 0 0,0-64-1,-21 43 1,21 21 0,-21 0-1,-1 21 1,1-43-1,-21 1 1,0 0 0,-22-22-1,1 43 1,20 0 0,-41-21 15,-22 20-16,63 1-15,-20 0 16,-1 21-16,22 0 0,0-21 16,-43 0-1,-21-22 1,43 1 0,63 0-1,0-22 1,0-20-1,0 62 1,-148 1 312,-128-63-312,-20 20-16,42 22 15,21-22 1,85 22-16,0 42 16,127 0-16,0 0 15,-22 0 1,1 0 0,-22 0-1,-20 0 1,-43 21-1,42-21 1,22 21 0,-1-21-1,43 21 1,0-21 0,0 22 15,-1-1-16,1-21 1,21 21-16,0 0 234,-63 64-218,-1-64-16,-63 64 16,-127 20-1,21-20 1,64-21 0,84-22-1,43 0 1,-43 22-1,43-1 1,-21 22 0,-1-22-1,22-20 1,21-1 0,-1 0 15,1-20-16,21-1 1,0 21 218,-21 0-234,-21 1 16,-106 105 0,-43 0-1,22-21 1,42 21 0,127-21-1,0-42 1,-21 42-1,-1-42 1,1-22 0,21 1-1,0-22 1,43-21 0,-1 0-1,-42 0 266,0 1-281,0-1 16,0 63 0,0 86-1,0 20 1,-21 43 0,0-64-1,21-84 1,42 0-1,-21-43 1,64 43 0,-22-22-1,22-20 1,0-22 0,-64-21 15,-21 63 313,0-42-344,0 1 15,0 83 1,0 1-1,0-63-15,0 84 16,0-64 0,0 1-16,-21 20 15,-1 22 1,22-21 0,-21-1-1,21 1 16,43-21-15,-1-43-16,0 0 16,-21 0-16,22 0 0,-22-21 31,-21 21 203,0 1-218,0-1-16,0 21 16,106 43-1,63-1 1,-84-20-1,-64-64-15,21 42 16,-21 1 0,22-43-16,63 63 15,21-42 1,-43 22 0,1 20-1,-22 1 16,22-22-15,-43-42-16,1 0 16,20 0-16,-20 0 0,-1 0 15,43 0 1,-1 0 0,1 0-1,-43 0 1,-21-21-16,1 21 15,-22-21 1,21 21 218,42-43-234,382-63 16,-22 43 0,-211-1-1,-149 64 1,-20 0 0,62 0 15,22 0-16,64 43 1,-64-43-16,-42 0 16,-1 0-16,1 0 0,-64 0 15,21 0 1,-42-43 0,0 22-1,43-42 266,-1-22-281,43 0 16,-22 22-16,85-106 16,-21 42-1,-42 84 1,-21-20 0,-22-1-1,-42-20 16,0 41-15,21 1-16,-21-22 16,0 43-16,0 0 0,0 0 15,21-21 1,-21-22 0,0 22-1,0-1 1,21-20 234,22-22-250,-22 22 15,0-43-15,21 0 16,1 21 0,-43-20-16,0 20 15,21 0 1,21-42 0,-21 64-1,22-43 16,-43-42-15,0 84-16,0 43 16,21 21 218,0-85-234,0 43 16,22-64-1,20 22 1,1-22 0,-64 42-1,0 22 1,21 21-16,-21 0 15,0-22-15,0 22 16,0 0 78,0 0-79,-21 21 17,21-21-1,-22 21-15,1 0 15,0-22-31,0 22 15,-21-42 1,42 21 0,0-21-1,0 20 1,0 1 0,0-21 15,0 21-16,0 0 1,0-1 0,0 1 46,0 0-31,0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113745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185058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64630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169118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209259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339536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382758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7130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283447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224328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2FDCB-4818-4B7C-AEFC-3443FA7A2A8D}"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08A3DD-2BE3-406A-8ECE-6B916EE15B9D}" type="slidenum">
              <a:rPr lang="en-US" smtClean="0"/>
              <a:t>‹#›</a:t>
            </a:fld>
            <a:endParaRPr lang="en-US" dirty="0"/>
          </a:p>
        </p:txBody>
      </p:sp>
    </p:spTree>
    <p:extLst>
      <p:ext uri="{BB962C8B-B14F-4D97-AF65-F5344CB8AC3E}">
        <p14:creationId xmlns:p14="http://schemas.microsoft.com/office/powerpoint/2010/main" val="31435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2FDCB-4818-4B7C-AEFC-3443FA7A2A8D}"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8A3DD-2BE3-406A-8ECE-6B916EE15B9D}" type="slidenum">
              <a:rPr lang="en-US" smtClean="0"/>
              <a:t>‹#›</a:t>
            </a:fld>
            <a:endParaRPr lang="en-US" dirty="0"/>
          </a:p>
        </p:txBody>
      </p:sp>
    </p:spTree>
    <p:extLst>
      <p:ext uri="{BB962C8B-B14F-4D97-AF65-F5344CB8AC3E}">
        <p14:creationId xmlns:p14="http://schemas.microsoft.com/office/powerpoint/2010/main" val="205937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23.em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5.xml"/><Relationship Id="rId1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6" y="815816"/>
            <a:ext cx="3016095" cy="1200329"/>
          </a:xfrm>
          <a:prstGeom prst="rect">
            <a:avLst/>
          </a:prstGeom>
          <a:noFill/>
        </p:spPr>
        <p:txBody>
          <a:bodyPr wrap="square" rtlCol="0">
            <a:spAutoFit/>
          </a:bodyPr>
          <a:lstStyle/>
          <a:p>
            <a:r>
              <a:rPr lang="en-US" sz="2400" dirty="0" smtClean="0">
                <a:latin typeface="+mj-lt"/>
              </a:rPr>
              <a:t>LESSON 25</a:t>
            </a:r>
            <a:endParaRPr lang="en-US" sz="2400" dirty="0">
              <a:latin typeface="+mj-lt"/>
            </a:endParaRPr>
          </a:p>
          <a:p>
            <a:r>
              <a:rPr lang="en-US" sz="2400" dirty="0">
                <a:latin typeface="+mj-lt"/>
              </a:rPr>
              <a:t>WEEK </a:t>
            </a:r>
            <a:r>
              <a:rPr lang="en-US" sz="2400" dirty="0" smtClean="0">
                <a:latin typeface="+mj-lt"/>
              </a:rPr>
              <a:t>25 </a:t>
            </a:r>
            <a:r>
              <a:rPr lang="en-US" sz="2400" dirty="0">
                <a:latin typeface="+mj-lt"/>
              </a:rPr>
              <a:t>OF </a:t>
            </a:r>
            <a:r>
              <a:rPr lang="en-US" sz="2400" dirty="0" smtClean="0">
                <a:latin typeface="+mj-lt"/>
              </a:rPr>
              <a:t>52</a:t>
            </a:r>
          </a:p>
          <a:p>
            <a:r>
              <a:rPr lang="en-US" sz="2400" dirty="0" smtClean="0">
                <a:latin typeface="+mj-lt"/>
              </a:rPr>
              <a:t>(Eccl.1-6; 1Kg.10-14)</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Solomon build the temple; this time Solomon’s heart is turned away from God. </a:t>
            </a:r>
          </a:p>
        </p:txBody>
      </p:sp>
      <p:pic>
        <p:nvPicPr>
          <p:cNvPr id="6" name="Picture 5"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
        <p:nvSpPr>
          <p:cNvPr id="7" name="TextBox 6"/>
          <p:cNvSpPr txBox="1"/>
          <p:nvPr/>
        </p:nvSpPr>
        <p:spPr>
          <a:xfrm>
            <a:off x="0" y="2124075"/>
            <a:ext cx="6057900" cy="4524315"/>
          </a:xfrm>
          <a:prstGeom prst="rect">
            <a:avLst/>
          </a:prstGeom>
          <a:noFill/>
        </p:spPr>
        <p:txBody>
          <a:bodyPr wrap="square" rtlCol="0">
            <a:spAutoFit/>
          </a:bodyPr>
          <a:lstStyle/>
          <a:p>
            <a:r>
              <a:rPr lang="en-US" sz="2400" dirty="0" smtClean="0">
                <a:latin typeface="+mj-lt"/>
              </a:rPr>
              <a:t>“Boast not thyself of tomorrow; for thou knowest not what a day may bring forth.  Let another man praise thee, and not thine own mouth; a stranger, and not thine own lips” (Prov. 27:1).</a:t>
            </a:r>
          </a:p>
          <a:p>
            <a:r>
              <a:rPr lang="en-US" sz="2400" dirty="0" smtClean="0">
                <a:latin typeface="+mj-lt"/>
              </a:rPr>
              <a:t>No one knows for sure what tomorrow will bring, so it is better to do one’s best today rather than brag about what you will do in the future.  Likewise, if you are being productive, better to let someone else speak of your accomplishments than to do it yourself, and sound prideful. </a:t>
            </a:r>
          </a:p>
        </p:txBody>
      </p:sp>
    </p:spTree>
    <p:extLst>
      <p:ext uri="{BB962C8B-B14F-4D97-AF65-F5344CB8AC3E}">
        <p14:creationId xmlns:p14="http://schemas.microsoft.com/office/powerpoint/2010/main" val="300809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38883"/>
            <a:ext cx="5181600" cy="4370844"/>
          </a:xfrm>
          <a:prstGeom prst="rect">
            <a:avLst/>
          </a:prstGeom>
        </p:spPr>
      </p:pic>
      <p:sp>
        <p:nvSpPr>
          <p:cNvPr id="4" name="TextBox 3"/>
          <p:cNvSpPr txBox="1"/>
          <p:nvPr/>
        </p:nvSpPr>
        <p:spPr>
          <a:xfrm>
            <a:off x="0" y="-66675"/>
            <a:ext cx="12192000" cy="2677656"/>
          </a:xfrm>
          <a:prstGeom prst="rect">
            <a:avLst/>
          </a:prstGeom>
          <a:noFill/>
        </p:spPr>
        <p:txBody>
          <a:bodyPr wrap="square" rtlCol="0">
            <a:spAutoFit/>
          </a:bodyPr>
          <a:lstStyle/>
          <a:p>
            <a:r>
              <a:rPr lang="en-US" sz="2400" dirty="0" smtClean="0">
                <a:latin typeface="+mj-lt"/>
              </a:rPr>
              <a:t>“For God giveth to a man that is good in his sight wisdom, and knowledge, and joy: but </a:t>
            </a:r>
            <a:r>
              <a:rPr lang="en-US" sz="2400" b="1" u="sng" dirty="0" smtClean="0">
                <a:latin typeface="+mj-lt"/>
              </a:rPr>
              <a:t>to the sinner he giveth travaileth</a:t>
            </a:r>
            <a:r>
              <a:rPr lang="en-US" sz="2400" dirty="0" smtClean="0">
                <a:latin typeface="+mj-lt"/>
              </a:rPr>
              <a:t>, to gather and to heap up, that he may give to him that is good before God” (2:26).</a:t>
            </a:r>
          </a:p>
          <a:p>
            <a:r>
              <a:rPr lang="en-US" sz="2400" dirty="0" smtClean="0">
                <a:latin typeface="+mj-lt"/>
              </a:rPr>
              <a:t>Remember, Israel was under a conditional relationship with God—their obedience brought</a:t>
            </a:r>
          </a:p>
          <a:p>
            <a:r>
              <a:rPr lang="en-US" sz="2400" dirty="0">
                <a:latin typeface="+mj-lt"/>
              </a:rPr>
              <a:t>b</a:t>
            </a:r>
            <a:r>
              <a:rPr lang="en-US" sz="2400" dirty="0" smtClean="0">
                <a:latin typeface="+mj-lt"/>
              </a:rPr>
              <a:t>lessings; their disobedience brought chastisement </a:t>
            </a:r>
          </a:p>
          <a:p>
            <a:r>
              <a:rPr lang="en-US" sz="2400" dirty="0">
                <a:latin typeface="+mj-lt"/>
              </a:rPr>
              <a:t>a</a:t>
            </a:r>
            <a:r>
              <a:rPr lang="en-US" sz="2400" dirty="0" smtClean="0">
                <a:latin typeface="+mj-lt"/>
              </a:rPr>
              <a:t>nd </a:t>
            </a:r>
            <a:r>
              <a:rPr lang="en-US" sz="2400" dirty="0">
                <a:latin typeface="+mj-lt"/>
              </a:rPr>
              <a:t>s</a:t>
            </a:r>
            <a:r>
              <a:rPr lang="en-US" sz="2400" dirty="0" smtClean="0">
                <a:latin typeface="+mj-lt"/>
              </a:rPr>
              <a:t>uffering from God (Deut. 28:1,15).  </a:t>
            </a:r>
          </a:p>
          <a:p>
            <a:r>
              <a:rPr lang="en-US" sz="2400" dirty="0" smtClean="0">
                <a:latin typeface="+mj-lt"/>
              </a:rPr>
              <a:t>  </a:t>
            </a:r>
            <a:endParaRPr lang="en-US" sz="2400" dirty="0">
              <a:latin typeface="+mj-lt"/>
            </a:endParaRPr>
          </a:p>
        </p:txBody>
      </p:sp>
      <p:pic>
        <p:nvPicPr>
          <p:cNvPr id="5" name="Picture 4" descr="&lt;strong&gt;There&lt;/strong&gt; are &lt;strong&gt;Season&lt;/strong&gt;’s | Maleko's Art"/>
          <p:cNvPicPr>
            <a:picLocks noChangeAspect="1"/>
          </p:cNvPicPr>
          <p:nvPr/>
        </p:nvPicPr>
        <p:blipFill rotWithShape="1">
          <a:blip r:embed="rId3">
            <a:extLst>
              <a:ext uri="{28A0092B-C50C-407E-A947-70E740481C1C}">
                <a14:useLocalDpi xmlns:a14="http://schemas.microsoft.com/office/drawing/2010/main" val="0"/>
              </a:ext>
            </a:extLst>
          </a:blip>
          <a:srcRect t="4258" b="16667"/>
          <a:stretch/>
        </p:blipFill>
        <p:spPr>
          <a:xfrm>
            <a:off x="119063" y="2276475"/>
            <a:ext cx="6772275" cy="2871058"/>
          </a:xfrm>
          <a:prstGeom prst="rect">
            <a:avLst/>
          </a:prstGeom>
        </p:spPr>
      </p:pic>
      <p:sp>
        <p:nvSpPr>
          <p:cNvPr id="6" name="TextBox 5"/>
          <p:cNvSpPr txBox="1"/>
          <p:nvPr/>
        </p:nvSpPr>
        <p:spPr>
          <a:xfrm>
            <a:off x="0" y="5223733"/>
            <a:ext cx="6962291" cy="1200329"/>
          </a:xfrm>
          <a:prstGeom prst="rect">
            <a:avLst/>
          </a:prstGeom>
          <a:noFill/>
        </p:spPr>
        <p:txBody>
          <a:bodyPr wrap="none" rtlCol="0">
            <a:spAutoFit/>
          </a:bodyPr>
          <a:lstStyle/>
          <a:p>
            <a:r>
              <a:rPr lang="en-US" sz="2400" dirty="0" smtClean="0">
                <a:latin typeface="+mj-lt"/>
              </a:rPr>
              <a:t>Next Solomon compiled a list of those things which are </a:t>
            </a:r>
          </a:p>
          <a:p>
            <a:r>
              <a:rPr lang="en-US" sz="2400" dirty="0" smtClean="0">
                <a:latin typeface="+mj-lt"/>
              </a:rPr>
              <a:t>polar opposites in this life, but are common to all of </a:t>
            </a:r>
          </a:p>
          <a:p>
            <a:r>
              <a:rPr lang="en-US" sz="2400" dirty="0" smtClean="0">
                <a:latin typeface="+mj-lt"/>
              </a:rPr>
              <a:t>mankind.. </a:t>
            </a:r>
            <a:endParaRPr lang="en-US" sz="2400" dirty="0">
              <a:latin typeface="+mj-lt"/>
            </a:endParaRPr>
          </a:p>
        </p:txBody>
      </p:sp>
    </p:spTree>
    <p:extLst>
      <p:ext uri="{BB962C8B-B14F-4D97-AF65-F5344CB8AC3E}">
        <p14:creationId xmlns:p14="http://schemas.microsoft.com/office/powerpoint/2010/main" val="13875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135903" cy="6617196"/>
          </a:xfrm>
          <a:prstGeom prst="rect">
            <a:avLst/>
          </a:prstGeom>
          <a:noFill/>
        </p:spPr>
        <p:txBody>
          <a:bodyPr wrap="square" rtlCol="0">
            <a:spAutoFit/>
          </a:bodyPr>
          <a:lstStyle/>
          <a:p>
            <a:r>
              <a:rPr lang="en-US" sz="2400" dirty="0" smtClean="0">
                <a:latin typeface="+mj-lt"/>
              </a:rPr>
              <a:t>“A time to be born, and a time to die; a time to plant, and </a:t>
            </a:r>
            <a:r>
              <a:rPr lang="en-US" sz="2400" dirty="0" smtClean="0">
                <a:latin typeface="+mj-lt"/>
              </a:rPr>
              <a:t>a </a:t>
            </a:r>
            <a:r>
              <a:rPr lang="en-US" sz="2400" dirty="0" smtClean="0">
                <a:latin typeface="+mj-lt"/>
              </a:rPr>
              <a:t>time to pluck up that which is planted” (3:2).</a:t>
            </a:r>
          </a:p>
          <a:p>
            <a:r>
              <a:rPr lang="en-US" sz="2400" dirty="0" smtClean="0">
                <a:latin typeface="+mj-lt"/>
              </a:rPr>
              <a:t>Solomon began with two things [life &amp; death] which man has no control over because they belong to God.  The same is true for nature as they have a beginning and an end.</a:t>
            </a:r>
          </a:p>
          <a:p>
            <a:endParaRPr lang="en-US" sz="800" dirty="0" smtClean="0">
              <a:latin typeface="+mj-lt"/>
            </a:endParaRPr>
          </a:p>
          <a:p>
            <a:r>
              <a:rPr lang="en-US" sz="2400" dirty="0" smtClean="0">
                <a:latin typeface="+mj-lt"/>
              </a:rPr>
              <a:t>“A time to kill, and a time to heal; a time to break down, and a time to build up” (3:3).</a:t>
            </a:r>
          </a:p>
          <a:p>
            <a:r>
              <a:rPr lang="en-US" sz="2400" dirty="0" smtClean="0">
                <a:latin typeface="+mj-lt"/>
              </a:rPr>
              <a:t>Solomon must have heard many stories about his warrior father who sometimes was forced to take lives [by God’s will], while at other times was able to save lives.  War with his enemies caused David to destroy nations, but times of peace enabled him to help nations to prosper.</a:t>
            </a:r>
          </a:p>
          <a:p>
            <a:endParaRPr lang="en-US" sz="800" dirty="0" smtClean="0">
              <a:latin typeface="+mj-lt"/>
            </a:endParaRPr>
          </a:p>
          <a:p>
            <a:r>
              <a:rPr lang="en-US" sz="2400" dirty="0" smtClean="0">
                <a:latin typeface="+mj-lt"/>
              </a:rPr>
              <a:t>“A time to weep… a time to mourn…” (3:4).</a:t>
            </a:r>
          </a:p>
          <a:p>
            <a:r>
              <a:rPr lang="en-US" sz="2400" dirty="0" smtClean="0">
                <a:latin typeface="+mj-lt"/>
              </a:rPr>
              <a:t>David wept as he left Jerusalem during Absalom’s coup, </a:t>
            </a:r>
          </a:p>
          <a:p>
            <a:r>
              <a:rPr lang="en-US" sz="2400" dirty="0">
                <a:latin typeface="+mj-lt"/>
              </a:rPr>
              <a:t>a</a:t>
            </a:r>
            <a:r>
              <a:rPr lang="en-US" sz="2400" dirty="0" smtClean="0">
                <a:latin typeface="+mj-lt"/>
              </a:rPr>
              <a:t>nd mourned his death when he was killed.         </a:t>
            </a:r>
            <a:endParaRPr lang="en-US" sz="2400" dirty="0">
              <a:latin typeface="+mj-lt"/>
            </a:endParaRPr>
          </a:p>
        </p:txBody>
      </p:sp>
      <p:pic>
        <p:nvPicPr>
          <p:cNvPr id="3" name="Picture 2" descr="Age Is Just a Place | The Gad About T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0" y="114300"/>
            <a:ext cx="4800600" cy="6327648"/>
          </a:xfrm>
          <a:prstGeom prst="rect">
            <a:avLst/>
          </a:prstGeom>
        </p:spPr>
      </p:pic>
      <p:pic>
        <p:nvPicPr>
          <p:cNvPr id="5" name="Picture 4" descr="SaticoyScientist - All About &lt;strong&gt;Plant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169" y="16615"/>
            <a:ext cx="4895850" cy="6143625"/>
          </a:xfrm>
          <a:prstGeom prst="rect">
            <a:avLst/>
          </a:prstGeom>
        </p:spPr>
      </p:pic>
      <p:pic>
        <p:nvPicPr>
          <p:cNvPr id="8" name="Picture 7" descr="17 | April | 2016 | Did Jesus have a Facebook Page?"/>
          <p:cNvPicPr>
            <a:picLocks noChangeAspect="1"/>
          </p:cNvPicPr>
          <p:nvPr/>
        </p:nvPicPr>
        <p:blipFill rotWithShape="1">
          <a:blip r:embed="rId4">
            <a:extLst>
              <a:ext uri="{28A0092B-C50C-407E-A947-70E740481C1C}">
                <a14:useLocalDpi xmlns:a14="http://schemas.microsoft.com/office/drawing/2010/main" val="0"/>
              </a:ext>
            </a:extLst>
          </a:blip>
          <a:srcRect l="14568" t="4500" r="16610" b="27500"/>
          <a:stretch/>
        </p:blipFill>
        <p:spPr>
          <a:xfrm>
            <a:off x="7296150" y="0"/>
            <a:ext cx="4895850" cy="6441948"/>
          </a:xfrm>
          <a:prstGeom prst="rect">
            <a:avLst/>
          </a:prstGeom>
        </p:spPr>
      </p:pic>
      <p:pic>
        <p:nvPicPr>
          <p:cNvPr id="7" name="Picture 6" descr="Other Food: daily devos: February 20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6150" y="-10060"/>
            <a:ext cx="4941416" cy="6452008"/>
          </a:xfrm>
          <a:prstGeom prst="rect">
            <a:avLst/>
          </a:prstGeom>
        </p:spPr>
      </p:pic>
      <p:pic>
        <p:nvPicPr>
          <p:cNvPr id="9" name="Picture 8" descr="File:Second Book of Samuel Chapter 18-2 (Bibl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5135" y="-40536"/>
            <a:ext cx="4957880" cy="6482483"/>
          </a:xfrm>
          <a:prstGeom prst="rect">
            <a:avLst/>
          </a:prstGeom>
        </p:spPr>
      </p:pic>
    </p:spTree>
    <p:extLst>
      <p:ext uri="{BB962C8B-B14F-4D97-AF65-F5344CB8AC3E}">
        <p14:creationId xmlns:p14="http://schemas.microsoft.com/office/powerpoint/2010/main" val="37580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9" y="0"/>
            <a:ext cx="7650792" cy="6740307"/>
          </a:xfrm>
          <a:prstGeom prst="rect">
            <a:avLst/>
          </a:prstGeom>
          <a:noFill/>
        </p:spPr>
        <p:txBody>
          <a:bodyPr wrap="square" rtlCol="0">
            <a:spAutoFit/>
          </a:bodyPr>
          <a:lstStyle/>
          <a:p>
            <a:r>
              <a:rPr lang="en-US" sz="2400" dirty="0" smtClean="0">
                <a:latin typeface="+mj-lt"/>
              </a:rPr>
              <a:t>“… a time to laugh… and a time to dance” (3:4).</a:t>
            </a:r>
          </a:p>
          <a:p>
            <a:r>
              <a:rPr lang="en-US" sz="2400" dirty="0" smtClean="0">
                <a:latin typeface="+mj-lt"/>
              </a:rPr>
              <a:t>Though David had much tragedy in his life, he also had much joy—on this occasion when he brought the ark to Jerusalem.</a:t>
            </a:r>
          </a:p>
          <a:p>
            <a:endParaRPr lang="en-US" sz="800" dirty="0" smtClean="0">
              <a:latin typeface="+mj-lt"/>
            </a:endParaRPr>
          </a:p>
          <a:p>
            <a:r>
              <a:rPr lang="en-US" sz="2400" dirty="0" smtClean="0">
                <a:latin typeface="+mj-lt"/>
              </a:rPr>
              <a:t>“… a time to embrace, and a time to refrain from embracing” (3:5a).</a:t>
            </a:r>
          </a:p>
          <a:p>
            <a:r>
              <a:rPr lang="en-US" sz="2400" dirty="0" smtClean="0">
                <a:latin typeface="+mj-lt"/>
              </a:rPr>
              <a:t>David had several wives to embrace, but he should have refrained from embracing Bath-</a:t>
            </a:r>
            <a:r>
              <a:rPr lang="en-US" sz="2400" dirty="0" err="1" smtClean="0">
                <a:latin typeface="+mj-lt"/>
              </a:rPr>
              <a:t>sheba</a:t>
            </a:r>
            <a:r>
              <a:rPr lang="en-US" sz="2400" dirty="0" smtClean="0">
                <a:latin typeface="+mj-lt"/>
              </a:rPr>
              <a:t> (</a:t>
            </a:r>
            <a:r>
              <a:rPr lang="en-US" sz="2400" i="1" dirty="0" smtClean="0">
                <a:latin typeface="+mj-lt"/>
              </a:rPr>
              <a:t>but then Solomon would not have been born</a:t>
            </a:r>
            <a:r>
              <a:rPr lang="en-US" sz="2400" dirty="0" smtClean="0">
                <a:latin typeface="+mj-lt"/>
              </a:rPr>
              <a:t>).</a:t>
            </a:r>
          </a:p>
          <a:p>
            <a:endParaRPr lang="en-US" sz="800" dirty="0" smtClean="0">
              <a:latin typeface="+mj-lt"/>
            </a:endParaRPr>
          </a:p>
          <a:p>
            <a:r>
              <a:rPr lang="en-US" sz="2400" dirty="0" smtClean="0">
                <a:latin typeface="+mj-lt"/>
              </a:rPr>
              <a:t>“A time to get, and a time to lose; a time to keep, and a time to cast away” (3:6).</a:t>
            </a:r>
          </a:p>
          <a:p>
            <a:r>
              <a:rPr lang="en-US" sz="2400" dirty="0" smtClean="0">
                <a:latin typeface="+mj-lt"/>
              </a:rPr>
              <a:t>David knew exactly when God wanted him to assume the throne of Israel, and when to relinquish it to his son Solomon.</a:t>
            </a:r>
          </a:p>
          <a:p>
            <a:endParaRPr lang="en-US" sz="800" dirty="0" smtClean="0">
              <a:latin typeface="+mj-lt"/>
            </a:endParaRPr>
          </a:p>
          <a:p>
            <a:r>
              <a:rPr lang="en-US" sz="2400" dirty="0" smtClean="0">
                <a:latin typeface="+mj-lt"/>
              </a:rPr>
              <a:t>“A time to love, and a time to hate; a time of war, and a time of peace” (3:8).</a:t>
            </a:r>
          </a:p>
          <a:p>
            <a:r>
              <a:rPr lang="en-US" sz="2400" dirty="0" smtClean="0">
                <a:latin typeface="+mj-lt"/>
              </a:rPr>
              <a:t>Most kings love peace and hate war—but, both are probable in this life.  King David experienced both.    </a:t>
            </a:r>
          </a:p>
        </p:txBody>
      </p:sp>
      <p:pic>
        <p:nvPicPr>
          <p:cNvPr id="3" name="Picture 2" descr="Other Food: daily devos: November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237" y="0"/>
            <a:ext cx="4743449" cy="4733925"/>
          </a:xfrm>
          <a:prstGeom prst="rect">
            <a:avLst/>
          </a:prstGeom>
        </p:spPr>
      </p:pic>
      <p:pic>
        <p:nvPicPr>
          <p:cNvPr id="4" name="Picture 3" descr="Booktalk &amp; More: Review: &lt;strong&gt;Bathsheba&lt;/strong&gt; by Jill Eileen Smi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136" y="-1"/>
            <a:ext cx="4525650" cy="6740307"/>
          </a:xfrm>
          <a:prstGeom prst="rect">
            <a:avLst/>
          </a:prstGeom>
        </p:spPr>
      </p:pic>
      <p:pic>
        <p:nvPicPr>
          <p:cNvPr id="8" name="Picture 7" descr="&lt;strong&gt;David&lt;/strong&gt; Crowned &lt;strong&gt;King&lt;/strong&gt; in Hebr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248" y="0"/>
            <a:ext cx="4543425" cy="6740306"/>
          </a:xfrm>
          <a:prstGeom prst="rect">
            <a:avLst/>
          </a:prstGeom>
        </p:spPr>
      </p:pic>
      <p:pic>
        <p:nvPicPr>
          <p:cNvPr id="6" name="Picture 5" descr="Tville1 - adonijah israel n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361" y="-2"/>
            <a:ext cx="4543425" cy="6740309"/>
          </a:xfrm>
          <a:prstGeom prst="rect">
            <a:avLst/>
          </a:prstGeom>
        </p:spPr>
      </p:pic>
      <p:pic>
        <p:nvPicPr>
          <p:cNvPr id="7" name="Picture 6" descr="Team Fortress 2: &lt;strong&gt;Love and War&lt;/strong&gt; Update Out Now"/>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4474" y="-571680"/>
            <a:ext cx="4523103" cy="7883663"/>
          </a:xfrm>
          <a:prstGeom prst="rect">
            <a:avLst/>
          </a:prstGeom>
        </p:spPr>
      </p:pic>
    </p:spTree>
    <p:extLst>
      <p:ext uri="{BB962C8B-B14F-4D97-AF65-F5344CB8AC3E}">
        <p14:creationId xmlns:p14="http://schemas.microsoft.com/office/powerpoint/2010/main" val="24235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344276" cy="7602081"/>
          </a:xfrm>
          <a:prstGeom prst="rect">
            <a:avLst/>
          </a:prstGeom>
          <a:noFill/>
        </p:spPr>
        <p:txBody>
          <a:bodyPr wrap="square" rtlCol="0">
            <a:spAutoFit/>
          </a:bodyPr>
          <a:lstStyle/>
          <a:p>
            <a:r>
              <a:rPr lang="en-US" sz="2400" dirty="0" smtClean="0">
                <a:latin typeface="+mj-lt"/>
              </a:rPr>
              <a:t>“He [God] hath made everything beautiful in his time: also </a:t>
            </a:r>
            <a:r>
              <a:rPr lang="en-US" sz="2400" b="1" u="sng" dirty="0" smtClean="0">
                <a:latin typeface="+mj-lt"/>
              </a:rPr>
              <a:t>he hath set the</a:t>
            </a:r>
            <a:r>
              <a:rPr lang="en-US" sz="2400" b="1" dirty="0" smtClean="0">
                <a:latin typeface="+mj-lt"/>
              </a:rPr>
              <a:t> [ages] </a:t>
            </a:r>
            <a:r>
              <a:rPr lang="en-US" sz="2400" b="1" u="sng" dirty="0" smtClean="0">
                <a:latin typeface="+mj-lt"/>
              </a:rPr>
              <a:t>in their heart</a:t>
            </a:r>
            <a:r>
              <a:rPr lang="en-US" sz="2400" dirty="0" smtClean="0">
                <a:latin typeface="+mj-lt"/>
              </a:rPr>
              <a:t>, so that no man can find out the work that God maketh from the beginning to end” (3:11).</a:t>
            </a:r>
          </a:p>
          <a:p>
            <a:r>
              <a:rPr lang="en-US" sz="2400" dirty="0" smtClean="0">
                <a:latin typeface="+mj-lt"/>
              </a:rPr>
              <a:t>To, “to everything there is a season”(3:2-8), Solomon added that God has made each activity of man’s life ‘beautiful’ or appropriate in </a:t>
            </a:r>
            <a:r>
              <a:rPr lang="en-US" sz="2400" dirty="0" smtClean="0">
                <a:latin typeface="+mj-lt"/>
              </a:rPr>
              <a:t>respect</a:t>
            </a:r>
          </a:p>
          <a:p>
            <a:r>
              <a:rPr lang="en-US" sz="2400" dirty="0" smtClean="0">
                <a:latin typeface="+mj-lt"/>
              </a:rPr>
              <a:t>to </a:t>
            </a:r>
            <a:r>
              <a:rPr lang="en-US" sz="2400" dirty="0" smtClean="0">
                <a:latin typeface="+mj-lt"/>
              </a:rPr>
              <a:t>time, e.g. a time to be born, a time to die.  He also </a:t>
            </a:r>
            <a:endParaRPr lang="en-US" sz="2400" dirty="0" smtClean="0">
              <a:latin typeface="+mj-lt"/>
            </a:endParaRPr>
          </a:p>
          <a:p>
            <a:r>
              <a:rPr lang="en-US" sz="2400" dirty="0" smtClean="0">
                <a:latin typeface="+mj-lt"/>
              </a:rPr>
              <a:t>declared </a:t>
            </a:r>
            <a:r>
              <a:rPr lang="en-US" sz="2400" dirty="0" smtClean="0">
                <a:latin typeface="+mj-lt"/>
              </a:rPr>
              <a:t>that though </a:t>
            </a:r>
            <a:r>
              <a:rPr lang="en-US" sz="2400" i="1" dirty="0" smtClean="0">
                <a:latin typeface="+mj-lt"/>
              </a:rPr>
              <a:t>we cannot know everything </a:t>
            </a:r>
          </a:p>
          <a:p>
            <a:r>
              <a:rPr lang="en-US" sz="2400" i="1" dirty="0" smtClean="0">
                <a:latin typeface="+mj-lt"/>
              </a:rPr>
              <a:t>about God from the beginning to the end </a:t>
            </a:r>
            <a:r>
              <a:rPr lang="en-US" sz="2400" dirty="0" smtClean="0">
                <a:latin typeface="+mj-lt"/>
              </a:rPr>
              <a:t>[because it </a:t>
            </a:r>
          </a:p>
          <a:p>
            <a:r>
              <a:rPr lang="en-US" sz="2400" dirty="0" smtClean="0">
                <a:latin typeface="+mj-lt"/>
              </a:rPr>
              <a:t>would take a mind as big as God’s], </a:t>
            </a:r>
            <a:r>
              <a:rPr lang="en-US" sz="2400" dirty="0">
                <a:latin typeface="+mj-lt"/>
              </a:rPr>
              <a:t>H</a:t>
            </a:r>
            <a:r>
              <a:rPr lang="en-US" sz="2400" dirty="0" smtClean="0">
                <a:latin typeface="+mj-lt"/>
              </a:rPr>
              <a:t>e has placed a </a:t>
            </a:r>
          </a:p>
          <a:p>
            <a:r>
              <a:rPr lang="en-US" sz="2400" dirty="0" smtClean="0">
                <a:latin typeface="+mj-lt"/>
              </a:rPr>
              <a:t>very strong desire in each of us to want to know what </a:t>
            </a:r>
          </a:p>
          <a:p>
            <a:r>
              <a:rPr lang="en-US" sz="2400" dirty="0" smtClean="0">
                <a:latin typeface="+mj-lt"/>
              </a:rPr>
              <a:t>comes next—tomorrow, next year, old age, life after </a:t>
            </a:r>
          </a:p>
          <a:p>
            <a:r>
              <a:rPr lang="en-US" sz="2400" dirty="0" smtClean="0">
                <a:latin typeface="+mj-lt"/>
              </a:rPr>
              <a:t>death, etc.</a:t>
            </a:r>
          </a:p>
          <a:p>
            <a:endParaRPr lang="en-US" sz="800" dirty="0" smtClean="0">
              <a:latin typeface="+mj-lt"/>
            </a:endParaRPr>
          </a:p>
          <a:p>
            <a:r>
              <a:rPr lang="en-US" sz="2400" dirty="0" smtClean="0">
                <a:latin typeface="+mj-lt"/>
              </a:rPr>
              <a:t>“What profit hath a man of all his </a:t>
            </a:r>
            <a:r>
              <a:rPr lang="en-US" sz="2400" dirty="0" err="1" smtClean="0">
                <a:latin typeface="+mj-lt"/>
              </a:rPr>
              <a:t>labour</a:t>
            </a:r>
            <a:r>
              <a:rPr lang="en-US" sz="2400" dirty="0" smtClean="0">
                <a:latin typeface="+mj-lt"/>
              </a:rPr>
              <a:t>, which he </a:t>
            </a:r>
          </a:p>
          <a:p>
            <a:r>
              <a:rPr lang="en-US" sz="2400" dirty="0" smtClean="0">
                <a:latin typeface="+mj-lt"/>
              </a:rPr>
              <a:t>taketh under the sun?” (1:3).</a:t>
            </a:r>
          </a:p>
          <a:p>
            <a:r>
              <a:rPr lang="en-US" sz="2400" dirty="0" smtClean="0">
                <a:latin typeface="+mj-lt"/>
              </a:rPr>
              <a:t>The answer he wants is, </a:t>
            </a:r>
            <a:r>
              <a:rPr lang="en-US" sz="2400" u="sng" dirty="0" smtClean="0">
                <a:latin typeface="+mj-lt"/>
              </a:rPr>
              <a:t>NOTHING</a:t>
            </a:r>
            <a:r>
              <a:rPr lang="en-US" sz="2400" dirty="0" smtClean="0">
                <a:latin typeface="+mj-lt"/>
              </a:rPr>
              <a:t>. </a:t>
            </a:r>
          </a:p>
          <a:p>
            <a:r>
              <a:rPr lang="en-US" sz="2400" dirty="0" smtClean="0">
                <a:latin typeface="+mj-lt"/>
              </a:rPr>
              <a:t>Solomon [God] wants us to see that our labor in life, </a:t>
            </a:r>
          </a:p>
          <a:p>
            <a:r>
              <a:rPr lang="en-US" sz="2400" dirty="0" smtClean="0">
                <a:latin typeface="+mj-lt"/>
              </a:rPr>
              <a:t>though very necessary in the physical realm,  cannot </a:t>
            </a:r>
          </a:p>
          <a:p>
            <a:r>
              <a:rPr lang="en-US" sz="2400" dirty="0" smtClean="0">
                <a:latin typeface="+mj-lt"/>
              </a:rPr>
              <a:t>produce these important spiritual truths, only God can.  </a:t>
            </a:r>
          </a:p>
          <a:p>
            <a:endParaRPr lang="en-US" sz="2400" dirty="0" smtClean="0">
              <a:latin typeface="+mj-lt"/>
            </a:endParaRPr>
          </a:p>
          <a:p>
            <a:r>
              <a:rPr lang="en-US" sz="2400" dirty="0" smtClean="0">
                <a:latin typeface="+mj-lt"/>
              </a:rPr>
              <a:t> </a:t>
            </a:r>
            <a:endParaRPr lang="en-US" sz="2400" dirty="0">
              <a:latin typeface="+mj-lt"/>
            </a:endParaRPr>
          </a:p>
        </p:txBody>
      </p:sp>
      <p:pic>
        <p:nvPicPr>
          <p:cNvPr id="3" name="Picture 2"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38882"/>
            <a:ext cx="5181600" cy="4919067"/>
          </a:xfrm>
          <a:prstGeom prst="rect">
            <a:avLst/>
          </a:prstGeom>
        </p:spPr>
      </p:pic>
    </p:spTree>
    <p:extLst>
      <p:ext uri="{BB962C8B-B14F-4D97-AF65-F5344CB8AC3E}">
        <p14:creationId xmlns:p14="http://schemas.microsoft.com/office/powerpoint/2010/main" val="31253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500"/>
                                        <p:tgtEl>
                                          <p:spTgt spid="2">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372851" cy="6494085"/>
          </a:xfrm>
          <a:prstGeom prst="rect">
            <a:avLst/>
          </a:prstGeom>
          <a:noFill/>
        </p:spPr>
        <p:txBody>
          <a:bodyPr wrap="square" rtlCol="0">
            <a:spAutoFit/>
          </a:bodyPr>
          <a:lstStyle/>
          <a:p>
            <a:r>
              <a:rPr lang="en-US" sz="2400" dirty="0" smtClean="0">
                <a:latin typeface="+mj-lt"/>
              </a:rPr>
              <a:t>“I said in my heart, </a:t>
            </a:r>
            <a:r>
              <a:rPr lang="en-US" sz="2400" b="1" u="sng" dirty="0" smtClean="0">
                <a:latin typeface="+mj-lt"/>
              </a:rPr>
              <a:t>God shall judge the righteous </a:t>
            </a:r>
          </a:p>
          <a:p>
            <a:r>
              <a:rPr lang="en-US" sz="2400" b="1" u="sng" dirty="0" smtClean="0">
                <a:latin typeface="+mj-lt"/>
              </a:rPr>
              <a:t>and the wicked</a:t>
            </a:r>
            <a:r>
              <a:rPr lang="en-US" sz="2400" dirty="0" smtClean="0">
                <a:latin typeface="+mj-lt"/>
              </a:rPr>
              <a:t>: for there is a time there for every </a:t>
            </a:r>
          </a:p>
          <a:p>
            <a:r>
              <a:rPr lang="en-US" sz="2400" dirty="0" smtClean="0">
                <a:latin typeface="+mj-lt"/>
              </a:rPr>
              <a:t>purpose and for every work” (3:17).</a:t>
            </a:r>
          </a:p>
          <a:p>
            <a:r>
              <a:rPr lang="en-US" sz="2400" dirty="0" smtClean="0">
                <a:latin typeface="+mj-lt"/>
              </a:rPr>
              <a:t>There is a time to be born and a time to die and a </a:t>
            </a:r>
          </a:p>
          <a:p>
            <a:r>
              <a:rPr lang="en-US" sz="2400" dirty="0" smtClean="0">
                <a:latin typeface="+mj-lt"/>
              </a:rPr>
              <a:t>time to be judged – “And as it is appointed unto </a:t>
            </a:r>
          </a:p>
          <a:p>
            <a:r>
              <a:rPr lang="en-US" sz="2400" dirty="0" smtClean="0">
                <a:latin typeface="+mj-lt"/>
              </a:rPr>
              <a:t>men once to die, </a:t>
            </a:r>
            <a:r>
              <a:rPr lang="en-US" sz="2400" b="1" u="sng" dirty="0" smtClean="0">
                <a:latin typeface="+mj-lt"/>
              </a:rPr>
              <a:t>but after this the judgment</a:t>
            </a:r>
            <a:r>
              <a:rPr lang="en-US" sz="2400" dirty="0" smtClean="0">
                <a:latin typeface="+mj-lt"/>
              </a:rPr>
              <a:t>” </a:t>
            </a:r>
          </a:p>
          <a:p>
            <a:r>
              <a:rPr lang="en-US" sz="2400" dirty="0" smtClean="0">
                <a:latin typeface="+mj-lt"/>
              </a:rPr>
              <a:t>(Heb. 9:27).</a:t>
            </a:r>
          </a:p>
          <a:p>
            <a:endParaRPr lang="en-US" sz="800" dirty="0" smtClean="0">
              <a:latin typeface="+mj-lt"/>
            </a:endParaRPr>
          </a:p>
          <a:p>
            <a:r>
              <a:rPr lang="en-US" sz="2400" dirty="0" smtClean="0">
                <a:latin typeface="+mj-lt"/>
              </a:rPr>
              <a:t>“There is a sore evil which I have seen under the </a:t>
            </a:r>
          </a:p>
          <a:p>
            <a:r>
              <a:rPr lang="en-US" sz="2400" dirty="0" smtClean="0">
                <a:latin typeface="+mj-lt"/>
              </a:rPr>
              <a:t>sun, namely, riches kept for the owners thereof to </a:t>
            </a:r>
          </a:p>
          <a:p>
            <a:r>
              <a:rPr lang="en-US" sz="2400" dirty="0">
                <a:latin typeface="+mj-lt"/>
              </a:rPr>
              <a:t>t</a:t>
            </a:r>
            <a:r>
              <a:rPr lang="en-US" sz="2400" dirty="0" smtClean="0">
                <a:latin typeface="+mj-lt"/>
              </a:rPr>
              <a:t>heir hurt.  But those riches perish by evil travail: </a:t>
            </a:r>
          </a:p>
          <a:p>
            <a:r>
              <a:rPr lang="en-US" sz="2400" dirty="0" smtClean="0">
                <a:latin typeface="+mj-lt"/>
              </a:rPr>
              <a:t>and he </a:t>
            </a:r>
            <a:r>
              <a:rPr lang="en-US" sz="2400" dirty="0" err="1" smtClean="0">
                <a:latin typeface="+mj-lt"/>
              </a:rPr>
              <a:t>begetteth</a:t>
            </a:r>
            <a:r>
              <a:rPr lang="en-US" sz="2400" dirty="0" smtClean="0">
                <a:latin typeface="+mj-lt"/>
              </a:rPr>
              <a:t> a son, and </a:t>
            </a:r>
            <a:r>
              <a:rPr lang="en-US" sz="2400" b="1" u="sng" dirty="0" smtClean="0">
                <a:latin typeface="+mj-lt"/>
              </a:rPr>
              <a:t>there is nothing in his </a:t>
            </a:r>
          </a:p>
          <a:p>
            <a:r>
              <a:rPr lang="en-US" sz="2400" b="1" u="sng" dirty="0" smtClean="0">
                <a:latin typeface="+mj-lt"/>
              </a:rPr>
              <a:t>hand</a:t>
            </a:r>
            <a:r>
              <a:rPr lang="en-US" sz="2400" dirty="0" smtClean="0">
                <a:latin typeface="+mj-lt"/>
              </a:rPr>
              <a:t>.  As he came forth of his mother’s womb, </a:t>
            </a:r>
          </a:p>
          <a:p>
            <a:r>
              <a:rPr lang="en-US" sz="2400" dirty="0" smtClean="0">
                <a:latin typeface="+mj-lt"/>
              </a:rPr>
              <a:t>naked shall he return to go as he came, and </a:t>
            </a:r>
            <a:r>
              <a:rPr lang="en-US" sz="2400" b="1" u="sng" dirty="0" smtClean="0">
                <a:latin typeface="+mj-lt"/>
              </a:rPr>
              <a:t>shall</a:t>
            </a:r>
            <a:r>
              <a:rPr lang="en-US" sz="2400" dirty="0" smtClean="0">
                <a:latin typeface="+mj-lt"/>
              </a:rPr>
              <a:t> </a:t>
            </a:r>
          </a:p>
          <a:p>
            <a:r>
              <a:rPr lang="en-US" sz="2400" b="1" u="sng" dirty="0" smtClean="0">
                <a:latin typeface="+mj-lt"/>
              </a:rPr>
              <a:t>take nothing of his </a:t>
            </a:r>
            <a:r>
              <a:rPr lang="en-US" sz="2400" b="1" u="sng" dirty="0" err="1" smtClean="0">
                <a:latin typeface="+mj-lt"/>
              </a:rPr>
              <a:t>labour</a:t>
            </a:r>
            <a:r>
              <a:rPr lang="en-US" sz="2400" dirty="0" smtClean="0">
                <a:latin typeface="+mj-lt"/>
              </a:rPr>
              <a:t>…” (5:13-15).</a:t>
            </a:r>
          </a:p>
          <a:p>
            <a:r>
              <a:rPr lang="en-US" sz="2400" dirty="0" smtClean="0">
                <a:latin typeface="+mj-lt"/>
              </a:rPr>
              <a:t>Solomon made 2-points:  greed often backfires and </a:t>
            </a:r>
            <a:endParaRPr lang="en-US" sz="2400" dirty="0" smtClean="0">
              <a:latin typeface="+mj-lt"/>
            </a:endParaRPr>
          </a:p>
          <a:p>
            <a:r>
              <a:rPr lang="en-US" sz="2400" dirty="0" smtClean="0">
                <a:latin typeface="+mj-lt"/>
              </a:rPr>
              <a:t>all </a:t>
            </a:r>
            <a:r>
              <a:rPr lang="en-US" sz="2400" dirty="0" smtClean="0">
                <a:latin typeface="+mj-lt"/>
              </a:rPr>
              <a:t>can be lost with nothing to give to your children; </a:t>
            </a:r>
            <a:endParaRPr lang="en-US" sz="2400" dirty="0" smtClean="0">
              <a:latin typeface="+mj-lt"/>
            </a:endParaRPr>
          </a:p>
          <a:p>
            <a:r>
              <a:rPr lang="en-US" sz="2400" dirty="0" smtClean="0">
                <a:latin typeface="+mj-lt"/>
              </a:rPr>
              <a:t>and</a:t>
            </a:r>
            <a:r>
              <a:rPr lang="en-US" sz="2400" dirty="0" smtClean="0">
                <a:latin typeface="+mj-lt"/>
              </a:rPr>
              <a:t>, even if it were not lost, no one is going to take any of it with them when they die.   </a:t>
            </a:r>
          </a:p>
        </p:txBody>
      </p:sp>
      <p:pic>
        <p:nvPicPr>
          <p:cNvPr id="3" name="Picture 2" descr="Jesus Christ claims His &lt;strong&gt;Throne&lt;/strong&gt; 2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0"/>
            <a:ext cx="5791200" cy="5886450"/>
          </a:xfrm>
          <a:prstGeom prst="rect">
            <a:avLst/>
          </a:prstGeom>
        </p:spPr>
      </p:pic>
    </p:spTree>
    <p:extLst>
      <p:ext uri="{BB962C8B-B14F-4D97-AF65-F5344CB8AC3E}">
        <p14:creationId xmlns:p14="http://schemas.microsoft.com/office/powerpoint/2010/main" val="29320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7" end="17"/>
                                            </p:txEl>
                                          </p:spTgt>
                                        </p:tgtEl>
                                        <p:attrNameLst>
                                          <p:attrName>style.visibility</p:attrName>
                                        </p:attrNameLst>
                                      </p:cBhvr>
                                      <p:to>
                                        <p:strVal val="visible"/>
                                      </p:to>
                                    </p:set>
                                    <p:animEffect transition="in" filter="fade">
                                      <p:cBhvr>
                                        <p:cTn id="5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58050" cy="6494085"/>
          </a:xfrm>
          <a:prstGeom prst="rect">
            <a:avLst/>
          </a:prstGeom>
          <a:noFill/>
        </p:spPr>
        <p:txBody>
          <a:bodyPr wrap="square" rtlCol="0">
            <a:spAutoFit/>
          </a:bodyPr>
          <a:lstStyle/>
          <a:p>
            <a:r>
              <a:rPr lang="en-US" sz="2400" dirty="0" smtClean="0">
                <a:latin typeface="+mj-lt"/>
              </a:rPr>
              <a:t>“And when the Queen of Sheba heard of the fame of Solomon concerning the name of the LORD, she came to prove him with hard questions” (1Kg. 10:1).</a:t>
            </a:r>
          </a:p>
          <a:p>
            <a:r>
              <a:rPr lang="en-US" sz="2400" dirty="0" smtClean="0">
                <a:latin typeface="+mj-lt"/>
              </a:rPr>
              <a:t>As previously stated, rulers from all over the world came to pay homage to Solomon and hear his wisdom (4:34).  Sheba is modern Yemen, on the coast of the Arabian peninsula, about 1,200 miles from Jerusalem.  The queen wanted to see if he was as wise as others said he was. </a:t>
            </a:r>
          </a:p>
          <a:p>
            <a:endParaRPr lang="en-US" sz="800" dirty="0" smtClean="0">
              <a:latin typeface="+mj-lt"/>
            </a:endParaRPr>
          </a:p>
          <a:p>
            <a:r>
              <a:rPr lang="en-US" sz="2400" dirty="0" smtClean="0">
                <a:latin typeface="+mj-lt"/>
              </a:rPr>
              <a:t>“And she came to Jerusalem with a very great train, with camels that bare spices, and very much gold, and precious stones: and when she was come to Solomon, she communed with him of all that was in her heart.  And Solomon told her all her questions: there was not any thing hid from the king, which he told her not” (10:2).</a:t>
            </a:r>
          </a:p>
          <a:p>
            <a:r>
              <a:rPr lang="en-US" sz="2400" dirty="0" smtClean="0">
                <a:latin typeface="+mj-lt"/>
              </a:rPr>
              <a:t>The queen arrived with a very large entourage, gifts, and lots of questions, which Solomon answered to her great satisfaction. </a:t>
            </a:r>
          </a:p>
        </p:txBody>
      </p:sp>
      <p:pic>
        <p:nvPicPr>
          <p:cNvPr id="3" name="Picture 2" descr="File:&lt;strong&gt;Sheba&lt;/strong&gt; demin.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50" y="-1"/>
            <a:ext cx="4933950" cy="6494086"/>
          </a:xfrm>
          <a:prstGeom prst="rect">
            <a:avLst/>
          </a:prstGeom>
        </p:spPr>
      </p:pic>
    </p:spTree>
    <p:extLst>
      <p:ext uri="{BB962C8B-B14F-4D97-AF65-F5344CB8AC3E}">
        <p14:creationId xmlns:p14="http://schemas.microsoft.com/office/powerpoint/2010/main" val="115693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557"/>
            <a:ext cx="6496050" cy="6494085"/>
          </a:xfrm>
          <a:prstGeom prst="rect">
            <a:avLst/>
          </a:prstGeom>
          <a:noFill/>
        </p:spPr>
        <p:txBody>
          <a:bodyPr wrap="square" rtlCol="0">
            <a:spAutoFit/>
          </a:bodyPr>
          <a:lstStyle/>
          <a:p>
            <a:r>
              <a:rPr lang="en-US" sz="2400" b="1" dirty="0" smtClean="0">
                <a:latin typeface="+mj-lt"/>
              </a:rPr>
              <a:t>SOLOMON’S EXTRAVAGANCE</a:t>
            </a:r>
          </a:p>
          <a:p>
            <a:r>
              <a:rPr lang="en-US" sz="2400" dirty="0" smtClean="0">
                <a:latin typeface="+mj-lt"/>
              </a:rPr>
              <a:t>“Now the weight of gold that came to Solomon in one year was [25 tons/50,000 lb.].  Beside that he had of the merchantmen, and of the traffic of the spice merchants, and of all the kings of Arabia, and of the governors of the country… Moreover, the</a:t>
            </a:r>
          </a:p>
          <a:p>
            <a:r>
              <a:rPr lang="en-US" sz="2400" dirty="0">
                <a:latin typeface="+mj-lt"/>
              </a:rPr>
              <a:t>k</a:t>
            </a:r>
            <a:r>
              <a:rPr lang="en-US" sz="2400" dirty="0" smtClean="0">
                <a:latin typeface="+mj-lt"/>
              </a:rPr>
              <a:t>ing made a great throne of ivory, and overlaid it with the best gold” (10:14,18).</a:t>
            </a:r>
          </a:p>
          <a:p>
            <a:r>
              <a:rPr lang="en-US" sz="2400" dirty="0" smtClean="0">
                <a:latin typeface="+mj-lt"/>
              </a:rPr>
              <a:t>Solomon possessed incredible wealth and he was not above using it for his own indulgences. </a:t>
            </a:r>
          </a:p>
          <a:p>
            <a:endParaRPr lang="en-US" sz="800" dirty="0" smtClean="0">
              <a:latin typeface="+mj-lt"/>
            </a:endParaRPr>
          </a:p>
          <a:p>
            <a:r>
              <a:rPr lang="en-US" sz="2400" dirty="0" smtClean="0">
                <a:latin typeface="+mj-lt"/>
              </a:rPr>
              <a:t>“For the king had at sea a navy… bringing gold, and silver, ivory, and apes and peacocks.  </a:t>
            </a:r>
            <a:r>
              <a:rPr lang="en-US" sz="2400" b="1" u="sng" dirty="0" smtClean="0">
                <a:latin typeface="+mj-lt"/>
              </a:rPr>
              <a:t>So king Solomon exceeded all the kings of the earth for riches and wisdom</a:t>
            </a:r>
            <a:r>
              <a:rPr lang="en-US" sz="2400" dirty="0" smtClean="0">
                <a:latin typeface="+mj-lt"/>
              </a:rPr>
              <a:t>.  And all the earth sought to Solomon, to hear his wisdom, which God had put in his heart” (10:22-24).</a:t>
            </a:r>
          </a:p>
          <a:p>
            <a:r>
              <a:rPr lang="en-US" sz="2400" dirty="0" smtClean="0">
                <a:latin typeface="+mj-lt"/>
              </a:rPr>
              <a:t>Can you not see where this is going? </a:t>
            </a:r>
          </a:p>
        </p:txBody>
      </p:sp>
      <p:pic>
        <p:nvPicPr>
          <p:cNvPr id="3" name="Picture 2" descr="Libro del Eclesiastés - Wikipedia, la enciclopedia lib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
            <a:ext cx="5562600" cy="6370975"/>
          </a:xfrm>
          <a:prstGeom prst="rect">
            <a:avLst/>
          </a:prstGeom>
        </p:spPr>
      </p:pic>
    </p:spTree>
    <p:extLst>
      <p:ext uri="{BB962C8B-B14F-4D97-AF65-F5344CB8AC3E}">
        <p14:creationId xmlns:p14="http://schemas.microsoft.com/office/powerpoint/2010/main" val="7106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1963400" cy="6740307"/>
          </a:xfrm>
          <a:prstGeom prst="rect">
            <a:avLst/>
          </a:prstGeom>
          <a:noFill/>
        </p:spPr>
        <p:txBody>
          <a:bodyPr wrap="square" rtlCol="0">
            <a:spAutoFit/>
          </a:bodyPr>
          <a:lstStyle/>
          <a:p>
            <a:r>
              <a:rPr lang="en-US" sz="2400" b="1" dirty="0" smtClean="0">
                <a:latin typeface="+mj-lt"/>
              </a:rPr>
              <a:t>SOLOMON’S HEART TURNED FROM GOD</a:t>
            </a:r>
          </a:p>
          <a:p>
            <a:r>
              <a:rPr lang="en-US" sz="2400" dirty="0" smtClean="0">
                <a:latin typeface="+mj-lt"/>
              </a:rPr>
              <a:t>“But king Solomon loved many strange women, together</a:t>
            </a:r>
          </a:p>
          <a:p>
            <a:r>
              <a:rPr lang="en-US" sz="2400" dirty="0" smtClean="0">
                <a:latin typeface="+mj-lt"/>
              </a:rPr>
              <a:t>with the daughter of Pharaoh, women of Moabites, </a:t>
            </a:r>
          </a:p>
          <a:p>
            <a:r>
              <a:rPr lang="en-US" sz="2400" dirty="0" smtClean="0">
                <a:latin typeface="+mj-lt"/>
              </a:rPr>
              <a:t>Ammonites, Edomites, Zidonians, and Hittites” (11:1).</a:t>
            </a:r>
          </a:p>
          <a:p>
            <a:r>
              <a:rPr lang="en-US" sz="2400" dirty="0" smtClean="0">
                <a:latin typeface="+mj-lt"/>
              </a:rPr>
              <a:t>Because of his fabulous wealth, lifestyle, and exalted </a:t>
            </a:r>
          </a:p>
          <a:p>
            <a:r>
              <a:rPr lang="en-US" sz="2400" dirty="0" smtClean="0">
                <a:latin typeface="+mj-lt"/>
              </a:rPr>
              <a:t>position as the most important person in the world, </a:t>
            </a:r>
          </a:p>
          <a:p>
            <a:r>
              <a:rPr lang="en-US" sz="2400" dirty="0" smtClean="0">
                <a:latin typeface="+mj-lt"/>
              </a:rPr>
              <a:t>Solomon forgot his first love [God] and the instructions </a:t>
            </a:r>
          </a:p>
          <a:p>
            <a:r>
              <a:rPr lang="en-US" sz="2400" dirty="0" smtClean="0">
                <a:latin typeface="+mj-lt"/>
              </a:rPr>
              <a:t>imposed on him under the Law with Moses’ warning </a:t>
            </a:r>
          </a:p>
          <a:p>
            <a:r>
              <a:rPr lang="en-US" sz="2400" dirty="0">
                <a:latin typeface="+mj-lt"/>
              </a:rPr>
              <a:t>a</a:t>
            </a:r>
            <a:r>
              <a:rPr lang="en-US" sz="2400" dirty="0" smtClean="0">
                <a:latin typeface="+mj-lt"/>
              </a:rPr>
              <a:t>s Israel was about to enter the promised land –</a:t>
            </a:r>
          </a:p>
          <a:p>
            <a:endParaRPr lang="en-US" sz="800" dirty="0" smtClean="0">
              <a:latin typeface="+mj-lt"/>
            </a:endParaRPr>
          </a:p>
          <a:p>
            <a:r>
              <a:rPr lang="en-US" sz="2400" dirty="0" smtClean="0">
                <a:latin typeface="+mj-lt"/>
              </a:rPr>
              <a:t>“Neither shall he [king] </a:t>
            </a:r>
            <a:r>
              <a:rPr lang="en-US" sz="2400" i="1" dirty="0" smtClean="0">
                <a:latin typeface="+mj-lt"/>
              </a:rPr>
              <a:t>multiply wives to himself</a:t>
            </a:r>
            <a:r>
              <a:rPr lang="en-US" sz="2400" dirty="0" smtClean="0">
                <a:latin typeface="+mj-lt"/>
              </a:rPr>
              <a:t>, that </a:t>
            </a:r>
          </a:p>
          <a:p>
            <a:r>
              <a:rPr lang="en-US" sz="2400" dirty="0" smtClean="0">
                <a:latin typeface="+mj-lt"/>
              </a:rPr>
              <a:t>his heart turn not away: neither </a:t>
            </a:r>
            <a:r>
              <a:rPr lang="en-US" sz="2400" dirty="0">
                <a:latin typeface="+mj-lt"/>
              </a:rPr>
              <a:t>s</a:t>
            </a:r>
            <a:r>
              <a:rPr lang="en-US" sz="2400" dirty="0" smtClean="0">
                <a:latin typeface="+mj-lt"/>
              </a:rPr>
              <a:t>hall he greatly multiply </a:t>
            </a:r>
          </a:p>
          <a:p>
            <a:r>
              <a:rPr lang="en-US" sz="2400" dirty="0" smtClean="0">
                <a:latin typeface="+mj-lt"/>
              </a:rPr>
              <a:t>to himself </a:t>
            </a:r>
            <a:r>
              <a:rPr lang="en-US" sz="2400" i="1" dirty="0" smtClean="0">
                <a:latin typeface="+mj-lt"/>
              </a:rPr>
              <a:t>silver and gold</a:t>
            </a:r>
            <a:r>
              <a:rPr lang="en-US" sz="2400" dirty="0" smtClean="0">
                <a:latin typeface="+mj-lt"/>
              </a:rPr>
              <a:t>… when he sitteth upon the </a:t>
            </a:r>
          </a:p>
          <a:p>
            <a:r>
              <a:rPr lang="en-US" sz="2400" dirty="0" smtClean="0">
                <a:latin typeface="+mj-lt"/>
              </a:rPr>
              <a:t>throne of his kingdom that he write a copy of the Law… </a:t>
            </a:r>
          </a:p>
          <a:p>
            <a:r>
              <a:rPr lang="en-US" sz="2400" i="1" dirty="0" smtClean="0">
                <a:latin typeface="+mj-lt"/>
              </a:rPr>
              <a:t>he shall read all the days of his life</a:t>
            </a:r>
            <a:r>
              <a:rPr lang="en-US" sz="2400" dirty="0" smtClean="0">
                <a:latin typeface="+mj-lt"/>
              </a:rPr>
              <a:t>… learn to fear the </a:t>
            </a:r>
          </a:p>
          <a:p>
            <a:r>
              <a:rPr lang="en-US" sz="2400" dirty="0" smtClean="0">
                <a:latin typeface="+mj-lt"/>
              </a:rPr>
              <a:t>LORD… to keep all the words of this law… to do them.  </a:t>
            </a:r>
            <a:r>
              <a:rPr lang="en-US" sz="2400" b="1" u="sng" dirty="0" smtClean="0">
                <a:latin typeface="+mj-lt"/>
              </a:rPr>
              <a:t>That his heart be not lifted above his brethren</a:t>
            </a:r>
            <a:r>
              <a:rPr lang="en-US" sz="2400" dirty="0" smtClean="0">
                <a:latin typeface="+mj-lt"/>
              </a:rPr>
              <a:t>…” (Deut. 17:17-20).</a:t>
            </a:r>
          </a:p>
          <a:p>
            <a:pPr algn="ctr"/>
            <a:r>
              <a:rPr lang="en-US" sz="4000" dirty="0" smtClean="0">
                <a:latin typeface="+mj-lt"/>
              </a:rPr>
              <a:t> —</a:t>
            </a:r>
            <a:r>
              <a:rPr lang="en-US" sz="4000" i="1" u="sng" dirty="0" smtClean="0">
                <a:latin typeface="+mj-lt"/>
              </a:rPr>
              <a:t>TOO LATE</a:t>
            </a:r>
            <a:r>
              <a:rPr lang="en-US" sz="4000" i="1" dirty="0" smtClean="0">
                <a:latin typeface="+mj-lt"/>
              </a:rPr>
              <a:t>! </a:t>
            </a:r>
            <a:endParaRPr lang="en-US" sz="4000" i="1" dirty="0">
              <a:latin typeface="+mj-lt"/>
            </a:endParaRPr>
          </a:p>
        </p:txBody>
      </p:sp>
      <p:pic>
        <p:nvPicPr>
          <p:cNvPr id="3" name="Picture 2" descr="Old Testament Overview - 1 Samu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5" y="1"/>
            <a:ext cx="5076825" cy="517207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8580240" y="3459600"/>
              <a:ext cx="983160" cy="556560"/>
            </p14:xfrm>
          </p:contentPart>
        </mc:Choice>
        <mc:Fallback xmlns="">
          <p:pic>
            <p:nvPicPr>
              <p:cNvPr id="4" name="Ink 3"/>
              <p:cNvPicPr/>
              <p:nvPr/>
            </p:nvPicPr>
            <p:blipFill>
              <a:blip r:embed="rId4"/>
              <a:stretch>
                <a:fillRect/>
              </a:stretch>
            </p:blipFill>
            <p:spPr>
              <a:xfrm>
                <a:off x="8570880" y="3450240"/>
                <a:ext cx="100188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839080" y="2788920"/>
              <a:ext cx="823320" cy="526320"/>
            </p14:xfrm>
          </p:contentPart>
        </mc:Choice>
        <mc:Fallback xmlns="">
          <p:pic>
            <p:nvPicPr>
              <p:cNvPr id="5" name="Ink 4"/>
              <p:cNvPicPr/>
              <p:nvPr/>
            </p:nvPicPr>
            <p:blipFill>
              <a:blip r:embed="rId6"/>
              <a:stretch>
                <a:fillRect/>
              </a:stretch>
            </p:blipFill>
            <p:spPr>
              <a:xfrm>
                <a:off x="8829720" y="2779560"/>
                <a:ext cx="8420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8450640" y="3817800"/>
              <a:ext cx="807840" cy="549000"/>
            </p14:xfrm>
          </p:contentPart>
        </mc:Choice>
        <mc:Fallback xmlns="">
          <p:pic>
            <p:nvPicPr>
              <p:cNvPr id="6" name="Ink 5"/>
              <p:cNvPicPr/>
              <p:nvPr/>
            </p:nvPicPr>
            <p:blipFill>
              <a:blip r:embed="rId8"/>
              <a:stretch>
                <a:fillRect/>
              </a:stretch>
            </p:blipFill>
            <p:spPr>
              <a:xfrm>
                <a:off x="8441280" y="3808440"/>
                <a:ext cx="82656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8107560" y="1905120"/>
              <a:ext cx="991080" cy="457560"/>
            </p14:xfrm>
          </p:contentPart>
        </mc:Choice>
        <mc:Fallback xmlns="">
          <p:pic>
            <p:nvPicPr>
              <p:cNvPr id="7" name="Ink 6"/>
              <p:cNvPicPr/>
              <p:nvPr/>
            </p:nvPicPr>
            <p:blipFill>
              <a:blip r:embed="rId10"/>
              <a:stretch>
                <a:fillRect/>
              </a:stretch>
            </p:blipFill>
            <p:spPr>
              <a:xfrm>
                <a:off x="8098200" y="1895760"/>
                <a:ext cx="100980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7115175" y="226395"/>
              <a:ext cx="1044000" cy="442440"/>
            </p14:xfrm>
          </p:contentPart>
        </mc:Choice>
        <mc:Fallback xmlns="">
          <p:pic>
            <p:nvPicPr>
              <p:cNvPr id="8" name="Ink 7"/>
              <p:cNvPicPr/>
              <p:nvPr/>
            </p:nvPicPr>
            <p:blipFill>
              <a:blip r:embed="rId12"/>
              <a:stretch>
                <a:fillRect/>
              </a:stretch>
            </p:blipFill>
            <p:spPr>
              <a:xfrm>
                <a:off x="7105815" y="217035"/>
                <a:ext cx="106272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7115175" y="3802680"/>
              <a:ext cx="968040" cy="564120"/>
            </p14:xfrm>
          </p:contentPart>
        </mc:Choice>
        <mc:Fallback xmlns="">
          <p:pic>
            <p:nvPicPr>
              <p:cNvPr id="9" name="Ink 8"/>
              <p:cNvPicPr/>
              <p:nvPr/>
            </p:nvPicPr>
            <p:blipFill>
              <a:blip r:embed="rId14"/>
              <a:stretch>
                <a:fillRect/>
              </a:stretch>
            </p:blipFill>
            <p:spPr>
              <a:xfrm>
                <a:off x="7105815" y="3793320"/>
                <a:ext cx="986760" cy="582840"/>
              </a:xfrm>
              <a:prstGeom prst="rect">
                <a:avLst/>
              </a:prstGeom>
            </p:spPr>
          </p:pic>
        </mc:Fallback>
      </mc:AlternateContent>
    </p:spTree>
    <p:extLst>
      <p:ext uri="{BB962C8B-B14F-4D97-AF65-F5344CB8AC3E}">
        <p14:creationId xmlns:p14="http://schemas.microsoft.com/office/powerpoint/2010/main" val="359331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500"/>
                                        <p:tgtEl>
                                          <p:spTgt spid="2">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
                                            <p:txEl>
                                              <p:pRg st="12" end="12"/>
                                            </p:txEl>
                                          </p:spTgt>
                                        </p:tgtEl>
                                        <p:attrNameLst>
                                          <p:attrName>style.visibility</p:attrName>
                                        </p:attrNameLst>
                                      </p:cBhvr>
                                      <p:to>
                                        <p:strVal val="visible"/>
                                      </p:to>
                                    </p:set>
                                    <p:animEffect transition="in" filter="fade">
                                      <p:cBhvr>
                                        <p:cTn id="60" dur="500"/>
                                        <p:tgtEl>
                                          <p:spTgt spid="2">
                                            <p:txEl>
                                              <p:pRg st="12" end="1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500"/>
                                        <p:tgtEl>
                                          <p:spTgt spid="2">
                                            <p:txEl>
                                              <p:pRg st="13" end="1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14" end="14"/>
                                            </p:txEl>
                                          </p:spTgt>
                                        </p:tgtEl>
                                        <p:attrNameLst>
                                          <p:attrName>style.visibility</p:attrName>
                                        </p:attrNameLst>
                                      </p:cBhvr>
                                      <p:to>
                                        <p:strVal val="visible"/>
                                      </p:to>
                                    </p:set>
                                    <p:animEffect transition="in" filter="fade">
                                      <p:cBhvr>
                                        <p:cTn id="66" dur="500"/>
                                        <p:tgtEl>
                                          <p:spTgt spid="2">
                                            <p:txEl>
                                              <p:pRg st="14" end="1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animEffect transition="in" filter="fade">
                                      <p:cBhvr>
                                        <p:cTn id="69" dur="500"/>
                                        <p:tgtEl>
                                          <p:spTgt spid="2">
                                            <p:txEl>
                                              <p:pRg st="15" end="1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2">
                                            <p:txEl>
                                              <p:pRg st="16" end="16"/>
                                            </p:txEl>
                                          </p:spTgt>
                                        </p:tgtEl>
                                        <p:attrNameLst>
                                          <p:attrName>style.visibility</p:attrName>
                                        </p:attrNameLst>
                                      </p:cBhvr>
                                      <p:to>
                                        <p:strVal val="visible"/>
                                      </p:to>
                                    </p:set>
                                    <p:anim calcmode="lin" valueType="num">
                                      <p:cBhvr>
                                        <p:cTn id="74" dur="500" fill="hold"/>
                                        <p:tgtEl>
                                          <p:spTgt spid="2">
                                            <p:txEl>
                                              <p:pRg st="16" end="16"/>
                                            </p:txEl>
                                          </p:spTgt>
                                        </p:tgtEl>
                                        <p:attrNameLst>
                                          <p:attrName>ppt_w</p:attrName>
                                        </p:attrNameLst>
                                      </p:cBhvr>
                                      <p:tavLst>
                                        <p:tav tm="0">
                                          <p:val>
                                            <p:fltVal val="0"/>
                                          </p:val>
                                        </p:tav>
                                        <p:tav tm="100000">
                                          <p:val>
                                            <p:strVal val="#ppt_w"/>
                                          </p:val>
                                        </p:tav>
                                      </p:tavLst>
                                    </p:anim>
                                    <p:anim calcmode="lin" valueType="num">
                                      <p:cBhvr>
                                        <p:cTn id="75" dur="500" fill="hold"/>
                                        <p:tgtEl>
                                          <p:spTgt spid="2">
                                            <p:txEl>
                                              <p:pRg st="16" end="16"/>
                                            </p:txEl>
                                          </p:spTgt>
                                        </p:tgtEl>
                                        <p:attrNameLst>
                                          <p:attrName>ppt_h</p:attrName>
                                        </p:attrNameLst>
                                      </p:cBhvr>
                                      <p:tavLst>
                                        <p:tav tm="0">
                                          <p:val>
                                            <p:fltVal val="0"/>
                                          </p:val>
                                        </p:tav>
                                        <p:tav tm="100000">
                                          <p:val>
                                            <p:strVal val="#ppt_h"/>
                                          </p:val>
                                        </p:tav>
                                      </p:tavLst>
                                    </p:anim>
                                    <p:animEffect transition="in" filter="fade">
                                      <p:cBhvr>
                                        <p:cTn id="76"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0"/>
            <a:ext cx="7019925" cy="6494085"/>
          </a:xfrm>
          <a:prstGeom prst="rect">
            <a:avLst/>
          </a:prstGeom>
          <a:noFill/>
        </p:spPr>
        <p:txBody>
          <a:bodyPr wrap="square" rtlCol="0">
            <a:spAutoFit/>
          </a:bodyPr>
          <a:lstStyle/>
          <a:p>
            <a:r>
              <a:rPr lang="en-US" sz="2400" dirty="0" smtClean="0">
                <a:latin typeface="+mj-lt"/>
              </a:rPr>
              <a:t>“… Ye shall not go in to them, neither shall they come in unto you: </a:t>
            </a:r>
            <a:r>
              <a:rPr lang="en-US" sz="2400" b="1" u="sng" dirty="0" smtClean="0">
                <a:latin typeface="+mj-lt"/>
              </a:rPr>
              <a:t>for surely they will turn away your heart after their gods</a:t>
            </a:r>
            <a:r>
              <a:rPr lang="en-US" sz="2400" dirty="0" smtClean="0">
                <a:latin typeface="+mj-lt"/>
              </a:rPr>
              <a:t>:  Solomon clave unto these in love.  And he had [700] wives, princesses, and [300] concubines: and </a:t>
            </a:r>
            <a:r>
              <a:rPr lang="en-US" sz="2400" b="1" u="sng" dirty="0" smtClean="0">
                <a:latin typeface="+mj-lt"/>
              </a:rPr>
              <a:t>his wives turned away his heart</a:t>
            </a:r>
            <a:r>
              <a:rPr lang="en-US" sz="2400" dirty="0" smtClean="0">
                <a:latin typeface="+mj-lt"/>
              </a:rPr>
              <a:t>.  For it came to pass, when Solomon was old, that </a:t>
            </a:r>
            <a:r>
              <a:rPr lang="en-US" sz="2400" b="1" u="sng" dirty="0" smtClean="0">
                <a:latin typeface="+mj-lt"/>
              </a:rPr>
              <a:t>his wives turned away his heart after other gods</a:t>
            </a:r>
            <a:r>
              <a:rPr lang="en-US" sz="2400" dirty="0" smtClean="0">
                <a:latin typeface="+mj-lt"/>
              </a:rPr>
              <a:t>: and his heart was not perfect with the LORD his God, as was the heart of David his father” (11:2-4).</a:t>
            </a:r>
          </a:p>
          <a:p>
            <a:r>
              <a:rPr lang="en-US" sz="2400" dirty="0" smtClean="0">
                <a:latin typeface="+mj-lt"/>
              </a:rPr>
              <a:t>All the godly wisdom given him did not prevent king Solomon from breeching his relationship with the God of Israel as he allowed these forbidden wives (Deut. 7:3) to lead him into idol worship –</a:t>
            </a:r>
          </a:p>
          <a:p>
            <a:endParaRPr lang="en-US" sz="800" dirty="0" smtClean="0">
              <a:latin typeface="+mj-lt"/>
            </a:endParaRPr>
          </a:p>
          <a:p>
            <a:r>
              <a:rPr lang="en-US" sz="2400" dirty="0" smtClean="0">
                <a:latin typeface="+mj-lt"/>
              </a:rPr>
              <a:t>“For Solomon went after </a:t>
            </a:r>
            <a:r>
              <a:rPr lang="en-US" sz="2400" b="1" dirty="0" smtClean="0">
                <a:latin typeface="+mj-lt"/>
              </a:rPr>
              <a:t>Ashtoreth</a:t>
            </a:r>
            <a:r>
              <a:rPr lang="en-US" sz="2400" dirty="0" smtClean="0">
                <a:latin typeface="+mj-lt"/>
              </a:rPr>
              <a:t> the goddess of the Zidonians… </a:t>
            </a:r>
            <a:r>
              <a:rPr lang="en-US" sz="2400" b="1" dirty="0" smtClean="0">
                <a:latin typeface="+mj-lt"/>
              </a:rPr>
              <a:t>Milcom</a:t>
            </a:r>
            <a:r>
              <a:rPr lang="en-US" sz="2400" dirty="0" smtClean="0">
                <a:latin typeface="+mj-lt"/>
              </a:rPr>
              <a:t> the abomination of the Ammonites.  And Solomon did evil… </a:t>
            </a:r>
            <a:r>
              <a:rPr lang="en-US" sz="2400" b="1" u="sng" dirty="0" smtClean="0">
                <a:latin typeface="+mj-lt"/>
              </a:rPr>
              <a:t>and went not fully after the LORD, as did David his father</a:t>
            </a:r>
            <a:r>
              <a:rPr lang="en-US" sz="2400" dirty="0" smtClean="0">
                <a:latin typeface="+mj-lt"/>
              </a:rPr>
              <a:t>” (11:5,6).  </a:t>
            </a:r>
            <a:endParaRPr lang="en-US" sz="2400" dirty="0">
              <a:latin typeface="+mj-lt"/>
            </a:endParaRPr>
          </a:p>
        </p:txBody>
      </p:sp>
      <p:pic>
        <p:nvPicPr>
          <p:cNvPr id="6" name="Picture 5" descr="File:'The Visit of the Queen of Sheba to King &lt;strong&gt;Solomon&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5029200" cy="6494085"/>
          </a:xfrm>
          <a:prstGeom prst="rect">
            <a:avLst/>
          </a:prstGeom>
        </p:spPr>
      </p:pic>
    </p:spTree>
    <p:extLst>
      <p:ext uri="{BB962C8B-B14F-4D97-AF65-F5344CB8AC3E}">
        <p14:creationId xmlns:p14="http://schemas.microsoft.com/office/powerpoint/2010/main" val="11275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419850" cy="6494085"/>
          </a:xfrm>
          <a:prstGeom prst="rect">
            <a:avLst/>
          </a:prstGeom>
          <a:noFill/>
        </p:spPr>
        <p:txBody>
          <a:bodyPr wrap="square" rtlCol="0">
            <a:spAutoFit/>
          </a:bodyPr>
          <a:lstStyle/>
          <a:p>
            <a:r>
              <a:rPr lang="en-US" sz="2400" b="1" dirty="0" smtClean="0">
                <a:latin typeface="+mj-lt"/>
              </a:rPr>
              <a:t>SOLOMON’S ABOMINATION</a:t>
            </a:r>
          </a:p>
          <a:p>
            <a:r>
              <a:rPr lang="en-US" sz="2400" dirty="0" smtClean="0">
                <a:latin typeface="+mj-lt"/>
              </a:rPr>
              <a:t>“Then did Solomon build an high place for </a:t>
            </a:r>
            <a:r>
              <a:rPr lang="en-US" sz="2400" b="1" u="sng" dirty="0" smtClean="0">
                <a:latin typeface="+mj-lt"/>
              </a:rPr>
              <a:t>Chemosh</a:t>
            </a:r>
            <a:r>
              <a:rPr lang="en-US" sz="2400" dirty="0" smtClean="0">
                <a:latin typeface="+mj-lt"/>
              </a:rPr>
              <a:t>, the abomination of Moab, in the hill </a:t>
            </a:r>
          </a:p>
          <a:p>
            <a:r>
              <a:rPr lang="en-US" sz="2400" dirty="0" smtClean="0">
                <a:latin typeface="+mj-lt"/>
              </a:rPr>
              <a:t>that is before Jerusalem, and for </a:t>
            </a:r>
            <a:r>
              <a:rPr lang="en-US" sz="2400" b="1" u="sng" dirty="0" smtClean="0">
                <a:latin typeface="+mj-lt"/>
              </a:rPr>
              <a:t>Molech</a:t>
            </a:r>
            <a:r>
              <a:rPr lang="en-US" sz="2400" dirty="0" smtClean="0">
                <a:latin typeface="+mj-lt"/>
              </a:rPr>
              <a:t>, the abomination  of the children of Ammon.  And like wise did he for all his strange wives, which burnt incense and sacrificed unto their gods” (11:7,8).</a:t>
            </a:r>
          </a:p>
          <a:p>
            <a:r>
              <a:rPr lang="en-US" sz="2400" dirty="0" smtClean="0">
                <a:latin typeface="+mj-lt"/>
              </a:rPr>
              <a:t>Solomon’s spiritual degradation led him to build idol worship sites on the Mt. of Olives, where </a:t>
            </a:r>
          </a:p>
          <a:p>
            <a:r>
              <a:rPr lang="en-US" sz="2400" dirty="0" smtClean="0">
                <a:latin typeface="+mj-lt"/>
              </a:rPr>
              <a:t>Jesus would agonize before His crucifixion.</a:t>
            </a:r>
          </a:p>
          <a:p>
            <a:endParaRPr lang="en-US" sz="800" dirty="0" smtClean="0">
              <a:latin typeface="+mj-lt"/>
            </a:endParaRPr>
          </a:p>
          <a:p>
            <a:r>
              <a:rPr lang="en-US" sz="2400" dirty="0" smtClean="0">
                <a:latin typeface="+mj-lt"/>
              </a:rPr>
              <a:t>“And the LORD was angry with Solomon, because his heart was turned from the LORD God of Israel… and commanded him concerning this thing, that </a:t>
            </a:r>
          </a:p>
          <a:p>
            <a:r>
              <a:rPr lang="en-US" sz="2400" dirty="0" smtClean="0">
                <a:latin typeface="+mj-lt"/>
              </a:rPr>
              <a:t>he should not go after other gods: but </a:t>
            </a:r>
            <a:r>
              <a:rPr lang="en-US" sz="2400" b="1" u="sng" dirty="0" smtClean="0">
                <a:latin typeface="+mj-lt"/>
              </a:rPr>
              <a:t>he kept not that which the LORD commanded</a:t>
            </a:r>
            <a:r>
              <a:rPr lang="en-US" sz="2400" dirty="0" smtClean="0">
                <a:latin typeface="+mj-lt"/>
              </a:rPr>
              <a:t>” (11:9,10).</a:t>
            </a:r>
          </a:p>
          <a:p>
            <a:r>
              <a:rPr lang="en-US" sz="2400" dirty="0" smtClean="0">
                <a:latin typeface="+mj-lt"/>
              </a:rPr>
              <a:t>Solomon’s failure?  </a:t>
            </a:r>
            <a:endParaRPr lang="en-US" sz="2400" dirty="0" smtClean="0">
              <a:latin typeface="+mj-lt"/>
            </a:endParaRPr>
          </a:p>
          <a:p>
            <a:r>
              <a:rPr lang="en-US" sz="2400" dirty="0" smtClean="0">
                <a:latin typeface="+mj-lt"/>
              </a:rPr>
              <a:t>He </a:t>
            </a:r>
            <a:r>
              <a:rPr lang="en-US" sz="2400" dirty="0" smtClean="0">
                <a:latin typeface="+mj-lt"/>
              </a:rPr>
              <a:t>didn’t follow God’s Words. </a:t>
            </a:r>
          </a:p>
        </p:txBody>
      </p:sp>
      <p:pic>
        <p:nvPicPr>
          <p:cNvPr id="3" name="Picture 2" descr="noviembre 2012 ~ Lo que buscab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575" y="-1"/>
            <a:ext cx="5686425" cy="6494085"/>
          </a:xfrm>
          <a:prstGeom prst="rect">
            <a:avLst/>
          </a:prstGeom>
        </p:spPr>
      </p:pic>
    </p:spTree>
    <p:extLst>
      <p:ext uri="{BB962C8B-B14F-4D97-AF65-F5344CB8AC3E}">
        <p14:creationId xmlns:p14="http://schemas.microsoft.com/office/powerpoint/2010/main" val="15670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087227" cy="6617196"/>
          </a:xfrm>
          <a:prstGeom prst="rect">
            <a:avLst/>
          </a:prstGeom>
        </p:spPr>
        <p:txBody>
          <a:bodyPr wrap="square">
            <a:spAutoFit/>
          </a:bodyPr>
          <a:lstStyle/>
          <a:p>
            <a:r>
              <a:rPr lang="en-US" sz="2400" dirty="0">
                <a:latin typeface="+mj-lt"/>
              </a:rPr>
              <a:t>“He that turneth away his ear from hearing the law, even </a:t>
            </a:r>
            <a:r>
              <a:rPr lang="en-US" sz="2400" b="1" u="sng" dirty="0">
                <a:latin typeface="+mj-lt"/>
              </a:rPr>
              <a:t>his prayer shall be abomination</a:t>
            </a:r>
            <a:r>
              <a:rPr lang="en-US" sz="2400" dirty="0">
                <a:latin typeface="+mj-lt"/>
              </a:rPr>
              <a:t>” (28:9).</a:t>
            </a:r>
          </a:p>
          <a:p>
            <a:r>
              <a:rPr lang="en-US" sz="2400" dirty="0">
                <a:latin typeface="+mj-lt"/>
              </a:rPr>
              <a:t>To ignore written spiritual things </a:t>
            </a:r>
            <a:r>
              <a:rPr lang="en-US" sz="2400" dirty="0" smtClean="0">
                <a:latin typeface="+mj-lt"/>
              </a:rPr>
              <a:t>of </a:t>
            </a:r>
            <a:r>
              <a:rPr lang="en-US" sz="2400" dirty="0">
                <a:latin typeface="+mj-lt"/>
              </a:rPr>
              <a:t>God [Bible], and then try to counsel God in prayer </a:t>
            </a:r>
            <a:r>
              <a:rPr lang="en-US" sz="2400" dirty="0" smtClean="0">
                <a:latin typeface="+mj-lt"/>
              </a:rPr>
              <a:t>is an abomination</a:t>
            </a:r>
            <a:r>
              <a:rPr lang="en-US" sz="2400" dirty="0">
                <a:latin typeface="+mj-lt"/>
              </a:rPr>
              <a:t> </a:t>
            </a:r>
            <a:r>
              <a:rPr lang="en-US" sz="2400" dirty="0" smtClean="0">
                <a:latin typeface="+mj-lt"/>
              </a:rPr>
              <a:t>to Him.  We seek God’s counsel; He wants our prayer, but not our </a:t>
            </a:r>
            <a:r>
              <a:rPr lang="en-US" sz="2400" dirty="0" smtClean="0">
                <a:latin typeface="+mj-lt"/>
              </a:rPr>
              <a:t>instruction.</a:t>
            </a:r>
            <a:r>
              <a:rPr lang="en-US" sz="800" dirty="0">
                <a:latin typeface="+mj-lt"/>
              </a:rPr>
              <a:t> </a:t>
            </a:r>
            <a:r>
              <a:rPr lang="en-US" sz="800" dirty="0">
                <a:latin typeface="+mj-lt"/>
              </a:rPr>
              <a:t> </a:t>
            </a:r>
            <a:r>
              <a:rPr lang="en-US" sz="800" dirty="0" smtClean="0">
                <a:latin typeface="+mj-lt"/>
              </a:rPr>
              <a:t>   </a:t>
            </a:r>
            <a:r>
              <a:rPr lang="en-US" sz="2400" dirty="0" smtClean="0">
                <a:latin typeface="+mj-lt"/>
              </a:rPr>
              <a:t>Does </a:t>
            </a:r>
            <a:r>
              <a:rPr lang="en-US" sz="2400" dirty="0" smtClean="0">
                <a:latin typeface="+mj-lt"/>
              </a:rPr>
              <a:t>God hear every prayer?</a:t>
            </a:r>
          </a:p>
          <a:p>
            <a:endParaRPr lang="en-US" sz="800" dirty="0" smtClean="0">
              <a:latin typeface="+mj-lt"/>
            </a:endParaRPr>
          </a:p>
          <a:p>
            <a:r>
              <a:rPr lang="en-US" sz="2400" dirty="0" smtClean="0">
                <a:latin typeface="+mj-lt"/>
              </a:rPr>
              <a:t>“If I regard iniquity in my heart, </a:t>
            </a:r>
            <a:r>
              <a:rPr lang="en-US" sz="2400" b="1" u="sng" dirty="0" smtClean="0">
                <a:latin typeface="+mj-lt"/>
              </a:rPr>
              <a:t>the LORD will </a:t>
            </a:r>
            <a:r>
              <a:rPr lang="en-US" sz="2400" b="1" u="sng" dirty="0" smtClean="0">
                <a:latin typeface="+mj-lt"/>
              </a:rPr>
              <a:t>not</a:t>
            </a:r>
          </a:p>
          <a:p>
            <a:r>
              <a:rPr lang="en-US" sz="2400" b="1" u="sng" dirty="0" smtClean="0">
                <a:latin typeface="+mj-lt"/>
              </a:rPr>
              <a:t>hear me</a:t>
            </a:r>
            <a:r>
              <a:rPr lang="en-US" sz="2400" dirty="0" smtClean="0">
                <a:latin typeface="+mj-lt"/>
              </a:rPr>
              <a:t> </a:t>
            </a:r>
            <a:r>
              <a:rPr lang="en-US" sz="2400" dirty="0" smtClean="0">
                <a:latin typeface="+mj-lt"/>
              </a:rPr>
              <a:t>(Psa. 66:18)… But your iniquities have </a:t>
            </a:r>
            <a:endParaRPr lang="en-US" sz="2400" dirty="0" smtClean="0">
              <a:latin typeface="+mj-lt"/>
            </a:endParaRPr>
          </a:p>
          <a:p>
            <a:r>
              <a:rPr lang="en-US" sz="2400" dirty="0" smtClean="0">
                <a:latin typeface="+mj-lt"/>
              </a:rPr>
              <a:t>separated you </a:t>
            </a:r>
            <a:r>
              <a:rPr lang="en-US" sz="2400" dirty="0" smtClean="0">
                <a:latin typeface="+mj-lt"/>
              </a:rPr>
              <a:t>and your God, and your sins have </a:t>
            </a:r>
            <a:endParaRPr lang="en-US" sz="2400" dirty="0" smtClean="0">
              <a:latin typeface="+mj-lt"/>
            </a:endParaRPr>
          </a:p>
          <a:p>
            <a:r>
              <a:rPr lang="en-US" sz="2400" dirty="0" smtClean="0">
                <a:latin typeface="+mj-lt"/>
              </a:rPr>
              <a:t>hide </a:t>
            </a:r>
            <a:r>
              <a:rPr lang="en-US" sz="2400" dirty="0" smtClean="0">
                <a:latin typeface="+mj-lt"/>
              </a:rPr>
              <a:t>his face from </a:t>
            </a:r>
            <a:r>
              <a:rPr lang="en-US" sz="2400" dirty="0" smtClean="0">
                <a:latin typeface="+mj-lt"/>
              </a:rPr>
              <a:t>you</a:t>
            </a:r>
            <a:r>
              <a:rPr lang="en-US" sz="2400" dirty="0" smtClean="0">
                <a:latin typeface="+mj-lt"/>
              </a:rPr>
              <a:t>, </a:t>
            </a:r>
            <a:r>
              <a:rPr lang="en-US" sz="2400" b="1" u="sng" dirty="0" smtClean="0">
                <a:latin typeface="+mj-lt"/>
              </a:rPr>
              <a:t>that he will not hear</a:t>
            </a:r>
            <a:r>
              <a:rPr lang="en-US" sz="2400" dirty="0">
                <a:latin typeface="+mj-lt"/>
              </a:rPr>
              <a:t> </a:t>
            </a:r>
            <a:endParaRPr lang="en-US" sz="2400" dirty="0" smtClean="0">
              <a:latin typeface="+mj-lt"/>
            </a:endParaRPr>
          </a:p>
          <a:p>
            <a:r>
              <a:rPr lang="en-US" sz="2400" dirty="0" smtClean="0">
                <a:latin typeface="+mj-lt"/>
              </a:rPr>
              <a:t>(</a:t>
            </a:r>
            <a:r>
              <a:rPr lang="en-US" sz="2400" dirty="0" smtClean="0">
                <a:latin typeface="+mj-lt"/>
              </a:rPr>
              <a:t>Isa. 59:2)… [the wicked] then </a:t>
            </a:r>
            <a:r>
              <a:rPr lang="en-US" sz="2400" dirty="0" smtClean="0">
                <a:latin typeface="+mj-lt"/>
              </a:rPr>
              <a:t>he </a:t>
            </a:r>
            <a:r>
              <a:rPr lang="en-US" sz="2400" dirty="0" smtClean="0">
                <a:latin typeface="+mj-lt"/>
              </a:rPr>
              <a:t>shall be judged, </a:t>
            </a:r>
            <a:endParaRPr lang="en-US" sz="2400" dirty="0" smtClean="0">
              <a:latin typeface="+mj-lt"/>
            </a:endParaRPr>
          </a:p>
          <a:p>
            <a:r>
              <a:rPr lang="en-US" sz="2400" dirty="0" smtClean="0">
                <a:latin typeface="+mj-lt"/>
              </a:rPr>
              <a:t>let </a:t>
            </a:r>
            <a:r>
              <a:rPr lang="en-US" sz="2400" dirty="0" smtClean="0">
                <a:latin typeface="+mj-lt"/>
              </a:rPr>
              <a:t>him be condemned:  and </a:t>
            </a:r>
            <a:r>
              <a:rPr lang="en-US" sz="2400" b="1" u="sng" dirty="0" smtClean="0">
                <a:latin typeface="+mj-lt"/>
              </a:rPr>
              <a:t>let </a:t>
            </a:r>
            <a:r>
              <a:rPr lang="en-US" sz="2400" b="1" u="sng" dirty="0" smtClean="0">
                <a:latin typeface="+mj-lt"/>
              </a:rPr>
              <a:t>his prayer become</a:t>
            </a:r>
          </a:p>
          <a:p>
            <a:r>
              <a:rPr lang="en-US" sz="2400" b="1" u="sng" dirty="0" smtClean="0">
                <a:latin typeface="+mj-lt"/>
              </a:rPr>
              <a:t>sin</a:t>
            </a:r>
            <a:r>
              <a:rPr lang="en-US" sz="2400" dirty="0" smtClean="0">
                <a:latin typeface="+mj-lt"/>
              </a:rPr>
              <a:t>” (Psa. 109:7).  </a:t>
            </a:r>
            <a:r>
              <a:rPr lang="en-US" sz="2400" dirty="0" smtClean="0">
                <a:latin typeface="+mj-lt"/>
              </a:rPr>
              <a:t>On </a:t>
            </a:r>
            <a:r>
              <a:rPr lang="en-US" sz="2400" dirty="0" smtClean="0">
                <a:latin typeface="+mj-lt"/>
              </a:rPr>
              <a:t>the other hand –  </a:t>
            </a:r>
          </a:p>
          <a:p>
            <a:endParaRPr lang="en-US" sz="800" dirty="0" smtClean="0">
              <a:latin typeface="+mj-lt"/>
            </a:endParaRPr>
          </a:p>
          <a:p>
            <a:r>
              <a:rPr lang="en-US" sz="2400" dirty="0" smtClean="0">
                <a:latin typeface="+mj-lt"/>
              </a:rPr>
              <a:t>“… the </a:t>
            </a:r>
            <a:r>
              <a:rPr lang="en-US" sz="2400" b="1" u="sng" dirty="0" smtClean="0">
                <a:latin typeface="+mj-lt"/>
              </a:rPr>
              <a:t>prayer of the upright is his delight</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Prov. 15:8</a:t>
            </a:r>
            <a:r>
              <a:rPr lang="en-US" sz="2400" dirty="0" smtClean="0">
                <a:latin typeface="+mj-lt"/>
              </a:rPr>
              <a:t>)…The </a:t>
            </a:r>
            <a:r>
              <a:rPr lang="en-US" sz="2400" b="1" u="sng" dirty="0" smtClean="0">
                <a:latin typeface="+mj-lt"/>
              </a:rPr>
              <a:t>effectual fervent prayer of a </a:t>
            </a:r>
            <a:endParaRPr lang="en-US" sz="2400" b="1" u="sng" dirty="0" smtClean="0">
              <a:latin typeface="+mj-lt"/>
            </a:endParaRPr>
          </a:p>
          <a:p>
            <a:r>
              <a:rPr lang="en-US" sz="2400" b="1" u="sng" dirty="0" smtClean="0">
                <a:latin typeface="+mj-lt"/>
              </a:rPr>
              <a:t>righteous </a:t>
            </a:r>
            <a:r>
              <a:rPr lang="en-US" sz="2400" b="1" u="sng" dirty="0" smtClean="0">
                <a:latin typeface="+mj-lt"/>
              </a:rPr>
              <a:t>man </a:t>
            </a:r>
            <a:r>
              <a:rPr lang="en-US" sz="2400" b="1" u="sng" dirty="0" err="1" smtClean="0">
                <a:latin typeface="+mj-lt"/>
              </a:rPr>
              <a:t>availeth</a:t>
            </a:r>
            <a:r>
              <a:rPr lang="en-US" sz="2400" b="1" u="sng" dirty="0">
                <a:latin typeface="+mj-lt"/>
              </a:rPr>
              <a:t> </a:t>
            </a:r>
            <a:r>
              <a:rPr lang="en-US" sz="2400" b="1" u="sng" dirty="0" smtClean="0">
                <a:latin typeface="+mj-lt"/>
              </a:rPr>
              <a:t>much</a:t>
            </a:r>
            <a:r>
              <a:rPr lang="en-US" sz="2400" dirty="0" smtClean="0">
                <a:latin typeface="+mj-lt"/>
              </a:rPr>
              <a:t>” (Jas. 5:16).  </a:t>
            </a:r>
            <a:r>
              <a:rPr lang="en-US" sz="2400" dirty="0" smtClean="0">
                <a:latin typeface="+mj-lt"/>
              </a:rPr>
              <a:t>God </a:t>
            </a:r>
          </a:p>
          <a:p>
            <a:r>
              <a:rPr lang="en-US" sz="2400" dirty="0" smtClean="0">
                <a:latin typeface="+mj-lt"/>
              </a:rPr>
              <a:t>wants </a:t>
            </a:r>
            <a:r>
              <a:rPr lang="en-US" sz="2400" dirty="0" smtClean="0">
                <a:latin typeface="+mj-lt"/>
              </a:rPr>
              <a:t>our prayer to be consistent with the </a:t>
            </a:r>
            <a:r>
              <a:rPr lang="en-US" sz="2400" dirty="0" smtClean="0">
                <a:latin typeface="+mj-lt"/>
              </a:rPr>
              <a:t>spiritual </a:t>
            </a:r>
          </a:p>
          <a:p>
            <a:r>
              <a:rPr lang="en-US" sz="2400" dirty="0" smtClean="0">
                <a:latin typeface="+mj-lt"/>
              </a:rPr>
              <a:t>set </a:t>
            </a:r>
            <a:r>
              <a:rPr lang="en-US" sz="2400" dirty="0" smtClean="0">
                <a:latin typeface="+mj-lt"/>
              </a:rPr>
              <a:t>apart [sanctified] position we have </a:t>
            </a:r>
            <a:r>
              <a:rPr lang="en-US" sz="2400" dirty="0" smtClean="0">
                <a:latin typeface="+mj-lt"/>
              </a:rPr>
              <a:t>in-Christ</a:t>
            </a:r>
            <a:r>
              <a:rPr lang="en-US" sz="2400" dirty="0" smtClean="0">
                <a:latin typeface="+mj-lt"/>
              </a:rPr>
              <a:t>.  As </a:t>
            </a:r>
            <a:endParaRPr lang="en-US" sz="2400" dirty="0" smtClean="0">
              <a:latin typeface="+mj-lt"/>
            </a:endParaRPr>
          </a:p>
          <a:p>
            <a:r>
              <a:rPr lang="en-US" sz="2400" dirty="0" smtClean="0">
                <a:latin typeface="+mj-lt"/>
              </a:rPr>
              <a:t>we </a:t>
            </a:r>
            <a:r>
              <a:rPr lang="en-US" sz="2400" dirty="0" smtClean="0">
                <a:latin typeface="+mj-lt"/>
              </a:rPr>
              <a:t>grow in the faith, we will pray </a:t>
            </a:r>
            <a:r>
              <a:rPr lang="en-US" sz="2400" dirty="0" smtClean="0">
                <a:latin typeface="+mj-lt"/>
              </a:rPr>
              <a:t>better</a:t>
            </a:r>
            <a:r>
              <a:rPr lang="en-US" sz="2400" dirty="0" smtClean="0">
                <a:latin typeface="+mj-lt"/>
              </a:rPr>
              <a:t>.      </a:t>
            </a:r>
          </a:p>
        </p:txBody>
      </p:sp>
      <p:pic>
        <p:nvPicPr>
          <p:cNvPr id="4" name="Picture 3"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Tree>
    <p:extLst>
      <p:ext uri="{BB962C8B-B14F-4D97-AF65-F5344CB8AC3E}">
        <p14:creationId xmlns:p14="http://schemas.microsoft.com/office/powerpoint/2010/main" val="4731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500"/>
                                        <p:tgtEl>
                                          <p:spTgt spid="3">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1725275" cy="6863417"/>
          </a:xfrm>
          <a:prstGeom prst="rect">
            <a:avLst/>
          </a:prstGeom>
          <a:noFill/>
        </p:spPr>
        <p:txBody>
          <a:bodyPr wrap="square" rtlCol="0">
            <a:spAutoFit/>
          </a:bodyPr>
          <a:lstStyle/>
          <a:p>
            <a:r>
              <a:rPr lang="en-US" sz="2400" b="1" dirty="0" smtClean="0">
                <a:latin typeface="+mj-lt"/>
              </a:rPr>
              <a:t>THE CONSEQUENCES OF SOLOMON’S SIN</a:t>
            </a:r>
          </a:p>
          <a:p>
            <a:r>
              <a:rPr lang="en-US" sz="2400" dirty="0" smtClean="0">
                <a:latin typeface="+mj-lt"/>
              </a:rPr>
              <a:t>“Wherefore the LORD said unto Solomon, forasmuch as </a:t>
            </a:r>
          </a:p>
          <a:p>
            <a:r>
              <a:rPr lang="en-US" sz="2400" dirty="0" smtClean="0">
                <a:latin typeface="+mj-lt"/>
              </a:rPr>
              <a:t>this is done of thee, and thou hast not kept my covenant </a:t>
            </a:r>
          </a:p>
          <a:p>
            <a:r>
              <a:rPr lang="en-US" sz="2400" dirty="0" smtClean="0">
                <a:latin typeface="+mj-lt"/>
              </a:rPr>
              <a:t>and my statutes… </a:t>
            </a:r>
            <a:r>
              <a:rPr lang="en-US" sz="2400" b="1" u="sng" dirty="0" smtClean="0">
                <a:latin typeface="+mj-lt"/>
              </a:rPr>
              <a:t>I will surely rend the kingdom from thee</a:t>
            </a:r>
            <a:r>
              <a:rPr lang="en-US" sz="2400" dirty="0" smtClean="0">
                <a:latin typeface="+mj-lt"/>
              </a:rPr>
              <a:t>, </a:t>
            </a:r>
          </a:p>
          <a:p>
            <a:r>
              <a:rPr lang="en-US" sz="2400" dirty="0" smtClean="0">
                <a:latin typeface="+mj-lt"/>
              </a:rPr>
              <a:t>and will give it to thy servant.  Notwithstanding in thy days </a:t>
            </a:r>
          </a:p>
          <a:p>
            <a:r>
              <a:rPr lang="en-US" sz="2400" dirty="0" smtClean="0">
                <a:latin typeface="+mj-lt"/>
              </a:rPr>
              <a:t>will I do it for David thy father’s sake: but I will rend it out </a:t>
            </a:r>
          </a:p>
          <a:p>
            <a:r>
              <a:rPr lang="en-US" sz="2400" dirty="0" smtClean="0">
                <a:latin typeface="+mj-lt"/>
              </a:rPr>
              <a:t>of the hand of thy son” (11:11,12).</a:t>
            </a:r>
          </a:p>
          <a:p>
            <a:r>
              <a:rPr lang="en-US" sz="2400" dirty="0" smtClean="0">
                <a:latin typeface="+mj-lt"/>
              </a:rPr>
              <a:t>Solomon’s foolishness caused all of God’s efforts through </a:t>
            </a:r>
          </a:p>
          <a:p>
            <a:r>
              <a:rPr lang="en-US" sz="2400" dirty="0" smtClean="0">
                <a:latin typeface="+mj-lt"/>
              </a:rPr>
              <a:t>David to form of Israel </a:t>
            </a:r>
            <a:r>
              <a:rPr lang="en-US" sz="2400" u="sng" dirty="0" smtClean="0">
                <a:latin typeface="+mj-lt"/>
              </a:rPr>
              <a:t>ONE UNITED KINGDOM</a:t>
            </a:r>
            <a:r>
              <a:rPr lang="en-US" sz="2400" dirty="0" smtClean="0">
                <a:latin typeface="+mj-lt"/>
              </a:rPr>
              <a:t>, to cease.  </a:t>
            </a:r>
          </a:p>
          <a:p>
            <a:r>
              <a:rPr lang="en-US" sz="2400" dirty="0" smtClean="0">
                <a:latin typeface="+mj-lt"/>
              </a:rPr>
              <a:t>Jesus</a:t>
            </a:r>
            <a:r>
              <a:rPr lang="en-US" sz="2400" dirty="0">
                <a:latin typeface="+mj-lt"/>
              </a:rPr>
              <a:t> </a:t>
            </a:r>
            <a:r>
              <a:rPr lang="en-US" sz="2400" dirty="0" smtClean="0">
                <a:latin typeface="+mj-lt"/>
              </a:rPr>
              <a:t>later said, “A kingdom divided against itself cannot </a:t>
            </a:r>
          </a:p>
          <a:p>
            <a:r>
              <a:rPr lang="en-US" sz="2400" dirty="0">
                <a:latin typeface="+mj-lt"/>
              </a:rPr>
              <a:t>s</a:t>
            </a:r>
            <a:r>
              <a:rPr lang="en-US" sz="2400" dirty="0" smtClean="0">
                <a:latin typeface="+mj-lt"/>
              </a:rPr>
              <a:t>tand [one of God; one of Satan]” (Mt. 12:25).  But, </a:t>
            </a:r>
          </a:p>
          <a:p>
            <a:r>
              <a:rPr lang="en-US" sz="2400" dirty="0" smtClean="0">
                <a:latin typeface="+mj-lt"/>
              </a:rPr>
              <a:t>because of His love for David, God would wait until the </a:t>
            </a:r>
          </a:p>
          <a:p>
            <a:r>
              <a:rPr lang="en-US" sz="2400" dirty="0" smtClean="0">
                <a:latin typeface="+mj-lt"/>
              </a:rPr>
              <a:t>death of Solomon to bring it to pass –</a:t>
            </a:r>
          </a:p>
          <a:p>
            <a:endParaRPr lang="en-US" sz="800" dirty="0">
              <a:latin typeface="+mj-lt"/>
            </a:endParaRPr>
          </a:p>
          <a:p>
            <a:r>
              <a:rPr lang="en-US" sz="2400" dirty="0" smtClean="0">
                <a:latin typeface="+mj-lt"/>
              </a:rPr>
              <a:t>“And he [</a:t>
            </a:r>
            <a:r>
              <a:rPr lang="en-US" sz="2400" dirty="0" err="1" smtClean="0">
                <a:latin typeface="+mj-lt"/>
              </a:rPr>
              <a:t>Ahijah</a:t>
            </a:r>
            <a:r>
              <a:rPr lang="en-US" sz="2400" dirty="0" smtClean="0">
                <a:latin typeface="+mj-lt"/>
              </a:rPr>
              <a:t> the prophet] said to Jeroboam, Take thee </a:t>
            </a:r>
          </a:p>
          <a:p>
            <a:r>
              <a:rPr lang="en-US" sz="2400" dirty="0" smtClean="0">
                <a:latin typeface="+mj-lt"/>
              </a:rPr>
              <a:t>[10] pieces… </a:t>
            </a:r>
            <a:r>
              <a:rPr lang="en-US" sz="2400" dirty="0" err="1" smtClean="0">
                <a:latin typeface="+mj-lt"/>
              </a:rPr>
              <a:t>saith</a:t>
            </a:r>
            <a:r>
              <a:rPr lang="en-US" sz="2400" dirty="0" smtClean="0">
                <a:latin typeface="+mj-lt"/>
              </a:rPr>
              <a:t> the LORD… </a:t>
            </a:r>
            <a:r>
              <a:rPr lang="en-US" sz="2400" b="1" u="sng" dirty="0" smtClean="0">
                <a:latin typeface="+mj-lt"/>
              </a:rPr>
              <a:t>will give [10] tribes to thee</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11:29-31).  Jeroboam was chosen to be the future king of the northern kingdom composed of 10 tribes.  What did Solomon do?  “… sought therefore to kill Jeroboam… fled into Egypt… until the death of Solomon” (11:40).   </a:t>
            </a:r>
          </a:p>
        </p:txBody>
      </p:sp>
      <p:pic>
        <p:nvPicPr>
          <p:cNvPr id="3" name="Picture 2" descr="&lt;strong&gt;Solomon&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
            <a:ext cx="4762500" cy="5457825"/>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8496180" y="671151"/>
              <a:ext cx="2035080" cy="2057760"/>
            </p14:xfrm>
          </p:contentPart>
        </mc:Choice>
        <mc:Fallback>
          <p:pic>
            <p:nvPicPr>
              <p:cNvPr id="4" name="Ink 3"/>
              <p:cNvPicPr/>
              <p:nvPr/>
            </p:nvPicPr>
            <p:blipFill>
              <a:blip r:embed="rId4"/>
              <a:stretch>
                <a:fillRect/>
              </a:stretch>
            </p:blipFill>
            <p:spPr>
              <a:xfrm>
                <a:off x="8486820" y="661791"/>
                <a:ext cx="2053800" cy="2076480"/>
              </a:xfrm>
              <a:prstGeom prst="rect">
                <a:avLst/>
              </a:prstGeom>
            </p:spPr>
          </p:pic>
        </mc:Fallback>
      </mc:AlternateContent>
    </p:spTree>
    <p:extLst>
      <p:ext uri="{BB962C8B-B14F-4D97-AF65-F5344CB8AC3E}">
        <p14:creationId xmlns:p14="http://schemas.microsoft.com/office/powerpoint/2010/main" val="9850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animEffect transition="in" filter="fade">
                                      <p:cBhvr>
                                        <p:cTn id="33" dur="500"/>
                                        <p:tgtEl>
                                          <p:spTgt spid="2">
                                            <p:txEl>
                                              <p:pRg st="16" end="1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2192002" cy="6617196"/>
          </a:xfrm>
          <a:prstGeom prst="rect">
            <a:avLst/>
          </a:prstGeom>
          <a:noFill/>
        </p:spPr>
        <p:txBody>
          <a:bodyPr wrap="square" rtlCol="0">
            <a:spAutoFit/>
          </a:bodyPr>
          <a:lstStyle/>
          <a:p>
            <a:r>
              <a:rPr lang="en-US" sz="2400" b="1" dirty="0" smtClean="0">
                <a:latin typeface="+mj-lt"/>
              </a:rPr>
              <a:t>THE DEATH OF SOLOMON</a:t>
            </a:r>
          </a:p>
          <a:p>
            <a:r>
              <a:rPr lang="en-US" sz="2400" dirty="0" smtClean="0">
                <a:latin typeface="+mj-lt"/>
              </a:rPr>
              <a:t>“And the time that Solomon reigned in Jerusalem over all </a:t>
            </a:r>
          </a:p>
          <a:p>
            <a:r>
              <a:rPr lang="en-US" sz="2400" dirty="0" smtClean="0">
                <a:latin typeface="+mj-lt"/>
              </a:rPr>
              <a:t>Israel was [40] years.  And Solomon slept with his fathers, </a:t>
            </a:r>
          </a:p>
          <a:p>
            <a:r>
              <a:rPr lang="en-US" sz="2400" dirty="0" smtClean="0">
                <a:latin typeface="+mj-lt"/>
              </a:rPr>
              <a:t>and was buried in the city of David his father: and </a:t>
            </a:r>
          </a:p>
          <a:p>
            <a:r>
              <a:rPr lang="en-US" sz="2400" dirty="0" err="1" smtClean="0">
                <a:latin typeface="+mj-lt"/>
              </a:rPr>
              <a:t>Rehoboam</a:t>
            </a:r>
            <a:r>
              <a:rPr lang="en-US" sz="2400" dirty="0" smtClean="0">
                <a:latin typeface="+mj-lt"/>
              </a:rPr>
              <a:t> his son reigned in his stead (11:42,43)… And </a:t>
            </a:r>
          </a:p>
          <a:p>
            <a:r>
              <a:rPr lang="en-US" sz="2400" dirty="0" err="1" smtClean="0">
                <a:latin typeface="+mj-lt"/>
              </a:rPr>
              <a:t>Rehoboam</a:t>
            </a:r>
            <a:r>
              <a:rPr lang="en-US" sz="2400" dirty="0" smtClean="0">
                <a:latin typeface="+mj-lt"/>
              </a:rPr>
              <a:t> went to </a:t>
            </a:r>
            <a:r>
              <a:rPr lang="en-US" sz="2400" dirty="0" err="1" smtClean="0">
                <a:latin typeface="+mj-lt"/>
              </a:rPr>
              <a:t>Schechem</a:t>
            </a:r>
            <a:r>
              <a:rPr lang="en-US" sz="2400" dirty="0" smtClean="0">
                <a:latin typeface="+mj-lt"/>
              </a:rPr>
              <a:t>… where all Israel came to </a:t>
            </a:r>
          </a:p>
          <a:p>
            <a:r>
              <a:rPr lang="en-US" sz="2400" dirty="0" smtClean="0">
                <a:latin typeface="+mj-lt"/>
              </a:rPr>
              <a:t>make him king” (12:1).</a:t>
            </a:r>
          </a:p>
          <a:p>
            <a:r>
              <a:rPr lang="en-US" sz="2400" dirty="0" err="1" smtClean="0">
                <a:latin typeface="+mj-lt"/>
              </a:rPr>
              <a:t>Rehoboam</a:t>
            </a:r>
            <a:r>
              <a:rPr lang="en-US" sz="2400" dirty="0" smtClean="0">
                <a:latin typeface="+mj-lt"/>
              </a:rPr>
              <a:t>, refused the advice of his elders to lower the </a:t>
            </a:r>
          </a:p>
          <a:p>
            <a:r>
              <a:rPr lang="en-US" sz="2400" dirty="0" smtClean="0">
                <a:latin typeface="+mj-lt"/>
              </a:rPr>
              <a:t>high taxes imposed by his father Solomon (12:8), which </a:t>
            </a:r>
          </a:p>
          <a:p>
            <a:r>
              <a:rPr lang="en-US" sz="2400" dirty="0" smtClean="0">
                <a:latin typeface="+mj-lt"/>
              </a:rPr>
              <a:t>caused the northern kingdom to rebel –</a:t>
            </a:r>
          </a:p>
          <a:p>
            <a:endParaRPr lang="en-US" sz="800" dirty="0" smtClean="0">
              <a:latin typeface="+mj-lt"/>
            </a:endParaRPr>
          </a:p>
          <a:p>
            <a:r>
              <a:rPr lang="en-US" sz="2400" dirty="0" smtClean="0">
                <a:latin typeface="+mj-lt"/>
              </a:rPr>
              <a:t>“So Israel rebelled against the house of David” (12:19), </a:t>
            </a:r>
          </a:p>
          <a:p>
            <a:r>
              <a:rPr lang="en-US" sz="2400" dirty="0" smtClean="0">
                <a:latin typeface="+mj-lt"/>
              </a:rPr>
              <a:t>and the 10 northern tribes made Jeroboam their king </a:t>
            </a:r>
          </a:p>
          <a:p>
            <a:r>
              <a:rPr lang="en-US" sz="2400" dirty="0" smtClean="0">
                <a:latin typeface="+mj-lt"/>
              </a:rPr>
              <a:t>(12:20).  Because he knew those under him would want </a:t>
            </a:r>
          </a:p>
          <a:p>
            <a:r>
              <a:rPr lang="en-US" sz="2400" dirty="0" smtClean="0">
                <a:latin typeface="+mj-lt"/>
              </a:rPr>
              <a:t>to go to Jerusalem to worship (12:27), his evil heart was </a:t>
            </a:r>
          </a:p>
          <a:p>
            <a:r>
              <a:rPr lang="en-US" sz="2400" dirty="0" smtClean="0">
                <a:latin typeface="+mj-lt"/>
              </a:rPr>
              <a:t>exposed when he built </a:t>
            </a:r>
            <a:r>
              <a:rPr lang="en-US" sz="2400" b="1" dirty="0" smtClean="0">
                <a:latin typeface="+mj-lt"/>
              </a:rPr>
              <a:t>“</a:t>
            </a:r>
            <a:r>
              <a:rPr lang="en-US" sz="2400" b="1" u="sng" dirty="0" smtClean="0">
                <a:latin typeface="+mj-lt"/>
              </a:rPr>
              <a:t>two calves of gold,</a:t>
            </a:r>
            <a:r>
              <a:rPr lang="en-US" sz="2400" b="1" dirty="0" smtClean="0">
                <a:latin typeface="+mj-lt"/>
              </a:rPr>
              <a:t>” </a:t>
            </a:r>
            <a:r>
              <a:rPr lang="en-US" sz="2400" dirty="0" smtClean="0">
                <a:latin typeface="+mj-lt"/>
              </a:rPr>
              <a:t>placing one </a:t>
            </a:r>
          </a:p>
          <a:p>
            <a:r>
              <a:rPr lang="en-US" sz="2400" dirty="0" smtClean="0">
                <a:latin typeface="+mj-lt"/>
              </a:rPr>
              <a:t>in </a:t>
            </a:r>
            <a:r>
              <a:rPr lang="en-US" sz="2400" b="1" dirty="0" smtClean="0">
                <a:latin typeface="+mj-lt"/>
              </a:rPr>
              <a:t>“… </a:t>
            </a:r>
            <a:r>
              <a:rPr lang="en-US" sz="2400" b="1" u="sng" dirty="0" smtClean="0">
                <a:latin typeface="+mj-lt"/>
              </a:rPr>
              <a:t>Bethel, and the other put he in Dan.  And this </a:t>
            </a:r>
            <a:r>
              <a:rPr lang="en-US" sz="2400" b="1" u="sng" dirty="0" smtClean="0">
                <a:latin typeface="+mj-lt"/>
              </a:rPr>
              <a:t>thing</a:t>
            </a:r>
          </a:p>
          <a:p>
            <a:r>
              <a:rPr lang="en-US" sz="2400" b="1" u="sng" dirty="0" smtClean="0">
                <a:latin typeface="+mj-lt"/>
              </a:rPr>
              <a:t> </a:t>
            </a:r>
            <a:r>
              <a:rPr lang="en-US" sz="2400" b="1" u="sng" dirty="0" smtClean="0">
                <a:latin typeface="+mj-lt"/>
              </a:rPr>
              <a:t>became a sin</a:t>
            </a:r>
            <a:r>
              <a:rPr lang="en-US" sz="2400" dirty="0" smtClean="0">
                <a:latin typeface="+mj-lt"/>
              </a:rPr>
              <a:t>” (12:29).</a:t>
            </a:r>
          </a:p>
          <a:p>
            <a:endParaRPr lang="en-US" sz="800" dirty="0" smtClean="0">
              <a:latin typeface="+mj-lt"/>
            </a:endParaRPr>
          </a:p>
        </p:txBody>
      </p:sp>
      <p:pic>
        <p:nvPicPr>
          <p:cNvPr id="4" name="Picture 3" descr="- How do they beh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1" y="-1"/>
            <a:ext cx="4933950" cy="6540997"/>
          </a:xfrm>
          <a:prstGeom prst="rect">
            <a:avLst/>
          </a:prstGeom>
        </p:spPr>
      </p:pic>
      <p:pic>
        <p:nvPicPr>
          <p:cNvPr id="5" name="Picture 4" descr="noviembre 2012 ~ Lo que buscab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1" y="0"/>
            <a:ext cx="4933950" cy="6540996"/>
          </a:xfrm>
          <a:prstGeom prst="rect">
            <a:avLst/>
          </a:prstGeom>
        </p:spPr>
      </p:pic>
    </p:spTree>
    <p:extLst>
      <p:ext uri="{BB962C8B-B14F-4D97-AF65-F5344CB8AC3E}">
        <p14:creationId xmlns:p14="http://schemas.microsoft.com/office/powerpoint/2010/main" val="333926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animEffect transition="in" filter="fade">
                                      <p:cBhvr>
                                        <p:cTn id="33" dur="500"/>
                                        <p:tgtEl>
                                          <p:spTgt spid="2">
                                            <p:txEl>
                                              <p:pRg st="16" end="1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7" end="17"/>
                                            </p:txEl>
                                          </p:spTgt>
                                        </p:tgtEl>
                                        <p:attrNameLst>
                                          <p:attrName>style.visibility</p:attrName>
                                        </p:attrNameLst>
                                      </p:cBhvr>
                                      <p:to>
                                        <p:strVal val="visible"/>
                                      </p:to>
                                    </p:set>
                                    <p:animEffect transition="in" filter="fade">
                                      <p:cBhvr>
                                        <p:cTn id="36" dur="500"/>
                                        <p:tgtEl>
                                          <p:spTgt spid="2">
                                            <p:txEl>
                                              <p:pRg st="17" end="1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896101" cy="6617196"/>
          </a:xfrm>
          <a:prstGeom prst="rect">
            <a:avLst/>
          </a:prstGeom>
          <a:noFill/>
        </p:spPr>
        <p:txBody>
          <a:bodyPr wrap="square" rtlCol="0">
            <a:spAutoFit/>
          </a:bodyPr>
          <a:lstStyle/>
          <a:p>
            <a:r>
              <a:rPr lang="en-US" sz="2400" b="1" dirty="0" smtClean="0">
                <a:latin typeface="+mj-lt"/>
              </a:rPr>
              <a:t>THE JUDGMENT AND DEATH OF JEROBOAM</a:t>
            </a:r>
          </a:p>
          <a:p>
            <a:r>
              <a:rPr lang="en-US" sz="2400" dirty="0" smtClean="0">
                <a:latin typeface="+mj-lt"/>
              </a:rPr>
              <a:t>“After this thing Jeroboam returned not from his evil way, but made again of the lowest of the people priests of the high places: whosoever would, he consecrated him, and became one of the priests of the high places.  </a:t>
            </a:r>
            <a:r>
              <a:rPr lang="en-US" sz="2400" b="1" u="sng" dirty="0" smtClean="0">
                <a:latin typeface="+mj-lt"/>
              </a:rPr>
              <a:t>And this thing became sin unto the house of Jeroboam, even to cut it off, and to destroy it from off the face of the earth </a:t>
            </a:r>
            <a:r>
              <a:rPr lang="en-US" sz="2400" dirty="0" smtClean="0">
                <a:latin typeface="+mj-lt"/>
              </a:rPr>
              <a:t>(13:33,34)… And the days which Jeroboam reigned were [22] years: and he slept with his fathers, and </a:t>
            </a:r>
            <a:r>
              <a:rPr lang="en-US" sz="2400" dirty="0" err="1" smtClean="0">
                <a:latin typeface="+mj-lt"/>
              </a:rPr>
              <a:t>Nadab</a:t>
            </a:r>
            <a:r>
              <a:rPr lang="en-US" sz="2400" dirty="0" smtClean="0">
                <a:latin typeface="+mj-lt"/>
              </a:rPr>
              <a:t> his son reigned in his stead” (14:20).</a:t>
            </a:r>
          </a:p>
          <a:p>
            <a:endParaRPr lang="en-US" sz="800" b="1" dirty="0" smtClean="0">
              <a:latin typeface="+mj-lt"/>
            </a:endParaRPr>
          </a:p>
          <a:p>
            <a:r>
              <a:rPr lang="en-US" sz="2400" b="1" dirty="0" smtClean="0">
                <a:latin typeface="+mj-lt"/>
              </a:rPr>
              <a:t>JUDAH’S APOSTASY UNDER REHOBOAM</a:t>
            </a:r>
          </a:p>
          <a:p>
            <a:r>
              <a:rPr lang="en-US" sz="2400" dirty="0" smtClean="0">
                <a:latin typeface="+mj-lt"/>
              </a:rPr>
              <a:t>“And </a:t>
            </a:r>
            <a:r>
              <a:rPr lang="en-US" sz="2400" dirty="0" err="1" smtClean="0">
                <a:latin typeface="+mj-lt"/>
              </a:rPr>
              <a:t>Rehoboam</a:t>
            </a:r>
            <a:r>
              <a:rPr lang="en-US" sz="2400" dirty="0" smtClean="0">
                <a:latin typeface="+mj-lt"/>
              </a:rPr>
              <a:t> the son of Solomon reigned in Judah… [41] when he began to reign, and he reigned [17] years in Jerusalem… </a:t>
            </a:r>
            <a:r>
              <a:rPr lang="en-US" sz="2400" b="1" u="sng" dirty="0" smtClean="0">
                <a:latin typeface="+mj-lt"/>
              </a:rPr>
              <a:t>Judah did evil in the sight of the LORD</a:t>
            </a:r>
            <a:r>
              <a:rPr lang="en-US" sz="2400" b="1" dirty="0" smtClean="0">
                <a:latin typeface="+mj-lt"/>
              </a:rPr>
              <a:t>… </a:t>
            </a:r>
            <a:r>
              <a:rPr lang="en-US" sz="2400" b="1" u="sng" dirty="0" smtClean="0">
                <a:latin typeface="+mj-lt"/>
              </a:rPr>
              <a:t>for they also built them high places</a:t>
            </a:r>
            <a:r>
              <a:rPr lang="en-US" sz="2400" b="1" dirty="0" smtClean="0">
                <a:latin typeface="+mj-lt"/>
              </a:rPr>
              <a:t>…” </a:t>
            </a:r>
            <a:r>
              <a:rPr lang="en-US" sz="2400" dirty="0" smtClean="0">
                <a:latin typeface="+mj-lt"/>
              </a:rPr>
              <a:t>(14:21-23).</a:t>
            </a:r>
          </a:p>
          <a:p>
            <a:endParaRPr lang="en-US" sz="800" dirty="0" smtClean="0">
              <a:latin typeface="+mj-lt"/>
            </a:endParaRPr>
          </a:p>
          <a:p>
            <a:r>
              <a:rPr lang="en-US" sz="2400" dirty="0" smtClean="0">
                <a:latin typeface="+mj-lt"/>
              </a:rPr>
              <a:t>Next </a:t>
            </a:r>
            <a:r>
              <a:rPr lang="en-US" sz="2400" dirty="0">
                <a:latin typeface="+mj-lt"/>
              </a:rPr>
              <a:t>time – </a:t>
            </a:r>
            <a:r>
              <a:rPr lang="en-US" sz="2400" dirty="0" smtClean="0">
                <a:latin typeface="+mj-lt"/>
              </a:rPr>
              <a:t>Civil war between the two kingdoms</a:t>
            </a:r>
          </a:p>
        </p:txBody>
      </p:sp>
      <p:pic>
        <p:nvPicPr>
          <p:cNvPr id="6" name="Picture 5" descr="noviembre 2012 ~ Lo que buscab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1" y="-1"/>
            <a:ext cx="4933950" cy="6531471"/>
          </a:xfrm>
          <a:prstGeom prst="rect">
            <a:avLst/>
          </a:prstGeom>
        </p:spPr>
      </p:pic>
      <p:pic>
        <p:nvPicPr>
          <p:cNvPr id="5" name="Picture 4" descr="English: Open Bible Stories - 18.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1" y="0"/>
            <a:ext cx="4933950" cy="6531470"/>
          </a:xfrm>
          <a:prstGeom prst="rect">
            <a:avLst/>
          </a:prstGeom>
        </p:spPr>
      </p:pic>
    </p:spTree>
    <p:extLst>
      <p:ext uri="{BB962C8B-B14F-4D97-AF65-F5344CB8AC3E}">
        <p14:creationId xmlns:p14="http://schemas.microsoft.com/office/powerpoint/2010/main" val="833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858625" cy="3293209"/>
          </a:xfrm>
          <a:prstGeom prst="rect">
            <a:avLst/>
          </a:prstGeom>
        </p:spPr>
        <p:txBody>
          <a:bodyPr wrap="square">
            <a:spAutoFit/>
          </a:bodyPr>
          <a:lstStyle/>
          <a:p>
            <a:r>
              <a:rPr lang="en-US" sz="2400" dirty="0">
                <a:latin typeface="+mj-lt"/>
              </a:rPr>
              <a:t>“Correct thy son, and he shall give thee rest; yea, he </a:t>
            </a:r>
            <a:r>
              <a:rPr lang="en-US" sz="2400" dirty="0" smtClean="0">
                <a:latin typeface="+mj-lt"/>
              </a:rPr>
              <a:t>shall </a:t>
            </a:r>
            <a:r>
              <a:rPr lang="en-US" sz="2400" dirty="0">
                <a:latin typeface="+mj-lt"/>
              </a:rPr>
              <a:t>give delight unto thy soul” (29:17</a:t>
            </a:r>
            <a:r>
              <a:rPr lang="en-US" sz="2400" dirty="0" smtClean="0">
                <a:latin typeface="+mj-lt"/>
              </a:rPr>
              <a:t>).</a:t>
            </a:r>
            <a:endParaRPr lang="en-US" sz="2400" dirty="0">
              <a:latin typeface="+mj-lt"/>
            </a:endParaRPr>
          </a:p>
          <a:p>
            <a:r>
              <a:rPr lang="en-US" sz="2400" dirty="0">
                <a:latin typeface="+mj-lt"/>
              </a:rPr>
              <a:t>A parent has two </a:t>
            </a:r>
            <a:r>
              <a:rPr lang="en-US" sz="2400" dirty="0" smtClean="0">
                <a:latin typeface="+mj-lt"/>
              </a:rPr>
              <a:t>choices concerning the correction of children:  </a:t>
            </a:r>
            <a:endParaRPr lang="en-US" sz="2400" dirty="0">
              <a:latin typeface="+mj-lt"/>
            </a:endParaRPr>
          </a:p>
          <a:p>
            <a:endParaRPr lang="en-US" sz="800" dirty="0" smtClean="0">
              <a:latin typeface="+mj-lt"/>
            </a:endParaRPr>
          </a:p>
          <a:p>
            <a:r>
              <a:rPr lang="en-US" sz="2400" dirty="0" smtClean="0">
                <a:latin typeface="+mj-lt"/>
              </a:rPr>
              <a:t>1</a:t>
            </a:r>
            <a:r>
              <a:rPr lang="en-US" sz="2400" dirty="0">
                <a:latin typeface="+mj-lt"/>
              </a:rPr>
              <a:t>.  Correct your children when they are young [short </a:t>
            </a:r>
            <a:r>
              <a:rPr lang="en-US" sz="2400" dirty="0" smtClean="0">
                <a:latin typeface="+mj-lt"/>
              </a:rPr>
              <a:t>term </a:t>
            </a:r>
            <a:r>
              <a:rPr lang="en-US" sz="2400" dirty="0">
                <a:latin typeface="+mj-lt"/>
              </a:rPr>
              <a:t>without rest]; And, enjoy a life long rest [from </a:t>
            </a:r>
            <a:r>
              <a:rPr lang="en-US" sz="2400" dirty="0" smtClean="0">
                <a:latin typeface="+mj-lt"/>
              </a:rPr>
              <a:t>problems</a:t>
            </a:r>
            <a:r>
              <a:rPr lang="en-US" sz="2400" dirty="0">
                <a:latin typeface="+mj-lt"/>
              </a:rPr>
              <a:t>]; a delightful life</a:t>
            </a:r>
            <a:r>
              <a:rPr lang="en-US" sz="2400" dirty="0" smtClean="0">
                <a:latin typeface="+mj-lt"/>
              </a:rPr>
              <a:t>.</a:t>
            </a:r>
            <a:endParaRPr lang="en-US" sz="2400" dirty="0">
              <a:latin typeface="+mj-lt"/>
            </a:endParaRPr>
          </a:p>
          <a:p>
            <a:endParaRPr lang="en-US" sz="800" dirty="0" smtClean="0">
              <a:latin typeface="+mj-lt"/>
            </a:endParaRPr>
          </a:p>
          <a:p>
            <a:pPr marL="457200" indent="-457200">
              <a:buAutoNum type="arabicPeriod" startAt="2"/>
            </a:pPr>
            <a:r>
              <a:rPr lang="en-US" sz="2400" dirty="0" smtClean="0">
                <a:latin typeface="+mj-lt"/>
              </a:rPr>
              <a:t>Or</a:t>
            </a:r>
            <a:r>
              <a:rPr lang="en-US" sz="2400" dirty="0">
                <a:latin typeface="+mj-lt"/>
              </a:rPr>
              <a:t>, don’t correct your child when they are </a:t>
            </a:r>
            <a:endParaRPr lang="en-US" sz="2400" dirty="0" smtClean="0">
              <a:latin typeface="+mj-lt"/>
            </a:endParaRPr>
          </a:p>
          <a:p>
            <a:r>
              <a:rPr lang="en-US" sz="2400" dirty="0" smtClean="0">
                <a:latin typeface="+mj-lt"/>
              </a:rPr>
              <a:t>young [</a:t>
            </a:r>
            <a:r>
              <a:rPr lang="en-US" sz="2400" dirty="0">
                <a:latin typeface="+mj-lt"/>
              </a:rPr>
              <a:t>short term rest], and experience an </a:t>
            </a:r>
            <a:endParaRPr lang="en-US" sz="2400" dirty="0" smtClean="0">
              <a:latin typeface="+mj-lt"/>
            </a:endParaRPr>
          </a:p>
          <a:p>
            <a:r>
              <a:rPr lang="en-US" sz="2400" dirty="0" smtClean="0">
                <a:latin typeface="+mj-lt"/>
              </a:rPr>
              <a:t>extended </a:t>
            </a:r>
            <a:r>
              <a:rPr lang="en-US" sz="2400" dirty="0">
                <a:latin typeface="+mj-lt"/>
              </a:rPr>
              <a:t>life </a:t>
            </a:r>
            <a:r>
              <a:rPr lang="en-US" sz="2400" dirty="0" smtClean="0">
                <a:latin typeface="+mj-lt"/>
              </a:rPr>
              <a:t>without </a:t>
            </a:r>
            <a:r>
              <a:rPr lang="en-US" sz="2400" dirty="0">
                <a:latin typeface="+mj-lt"/>
              </a:rPr>
              <a:t>rest [continuous problems]; </a:t>
            </a:r>
            <a:endParaRPr lang="en-US" sz="2400" dirty="0" smtClean="0">
              <a:latin typeface="+mj-lt"/>
            </a:endParaRPr>
          </a:p>
          <a:p>
            <a:r>
              <a:rPr lang="en-US" sz="2400" dirty="0" smtClean="0">
                <a:latin typeface="+mj-lt"/>
              </a:rPr>
              <a:t>a </a:t>
            </a:r>
            <a:r>
              <a:rPr lang="en-US" sz="2400" dirty="0">
                <a:latin typeface="+mj-lt"/>
              </a:rPr>
              <a:t>loathsome life.</a:t>
            </a:r>
          </a:p>
        </p:txBody>
      </p:sp>
      <p:pic>
        <p:nvPicPr>
          <p:cNvPr id="4" name="Picture 3" descr="&lt;strong&gt;Ecclesiastes&lt;/strong&gt; - Overview of Chap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936" y="3409799"/>
            <a:ext cx="4905375" cy="683836"/>
          </a:xfrm>
          <a:prstGeom prst="rect">
            <a:avLst/>
          </a:prstGeom>
        </p:spPr>
      </p:pic>
      <p:sp>
        <p:nvSpPr>
          <p:cNvPr id="5" name="TextBox 4"/>
          <p:cNvSpPr txBox="1"/>
          <p:nvPr/>
        </p:nvSpPr>
        <p:spPr>
          <a:xfrm>
            <a:off x="-1" y="4278094"/>
            <a:ext cx="12001500" cy="2308324"/>
          </a:xfrm>
          <a:prstGeom prst="rect">
            <a:avLst/>
          </a:prstGeom>
          <a:noFill/>
        </p:spPr>
        <p:txBody>
          <a:bodyPr wrap="square" rtlCol="0">
            <a:spAutoFit/>
          </a:bodyPr>
          <a:lstStyle/>
          <a:p>
            <a:r>
              <a:rPr lang="en-US" sz="2400" dirty="0" smtClean="0">
                <a:latin typeface="+mj-lt"/>
              </a:rPr>
              <a:t>“The words of the </a:t>
            </a:r>
            <a:r>
              <a:rPr lang="en-US" sz="2400" i="1" dirty="0" smtClean="0">
                <a:latin typeface="+mj-lt"/>
              </a:rPr>
              <a:t>Preacher</a:t>
            </a:r>
            <a:r>
              <a:rPr lang="en-US" sz="2400" dirty="0" smtClean="0">
                <a:latin typeface="+mj-lt"/>
              </a:rPr>
              <a:t>, the son of David, king </a:t>
            </a:r>
            <a:endParaRPr lang="en-US" sz="2400" dirty="0" smtClean="0">
              <a:latin typeface="+mj-lt"/>
            </a:endParaRPr>
          </a:p>
          <a:p>
            <a:r>
              <a:rPr lang="en-US" sz="2400" dirty="0" smtClean="0">
                <a:latin typeface="+mj-lt"/>
              </a:rPr>
              <a:t>in Jerusalem</a:t>
            </a:r>
            <a:r>
              <a:rPr lang="en-US" sz="2400" dirty="0" smtClean="0">
                <a:latin typeface="+mj-lt"/>
              </a:rPr>
              <a:t>… and have gotten more wisdom than </a:t>
            </a:r>
            <a:endParaRPr lang="en-US" sz="2400" dirty="0" smtClean="0">
              <a:latin typeface="+mj-lt"/>
            </a:endParaRPr>
          </a:p>
          <a:p>
            <a:r>
              <a:rPr lang="en-US" sz="2400" dirty="0" smtClean="0">
                <a:latin typeface="+mj-lt"/>
              </a:rPr>
              <a:t>all they </a:t>
            </a:r>
            <a:r>
              <a:rPr lang="en-US" sz="2400" dirty="0" smtClean="0">
                <a:latin typeface="+mj-lt"/>
              </a:rPr>
              <a:t>that have been before me… I made great </a:t>
            </a:r>
            <a:endParaRPr lang="en-US" sz="2400" dirty="0" smtClean="0">
              <a:latin typeface="+mj-lt"/>
            </a:endParaRPr>
          </a:p>
          <a:p>
            <a:r>
              <a:rPr lang="en-US" sz="2400" dirty="0" smtClean="0">
                <a:latin typeface="+mj-lt"/>
              </a:rPr>
              <a:t>works</a:t>
            </a:r>
            <a:r>
              <a:rPr lang="en-US" sz="2400" dirty="0" smtClean="0">
                <a:latin typeface="+mj-lt"/>
              </a:rPr>
              <a:t>; </a:t>
            </a:r>
            <a:r>
              <a:rPr lang="en-US" sz="2400" dirty="0" smtClean="0">
                <a:latin typeface="+mj-lt"/>
              </a:rPr>
              <a:t>I </a:t>
            </a:r>
            <a:r>
              <a:rPr lang="en-US" sz="2400" dirty="0" err="1" smtClean="0">
                <a:latin typeface="+mj-lt"/>
              </a:rPr>
              <a:t>builded</a:t>
            </a:r>
            <a:r>
              <a:rPr lang="en-US" sz="2400" dirty="0" smtClean="0">
                <a:latin typeface="+mj-lt"/>
              </a:rPr>
              <a:t> houses… servants and maidens… </a:t>
            </a:r>
            <a:endParaRPr lang="en-US" sz="2400" dirty="0" smtClean="0">
              <a:latin typeface="+mj-lt"/>
            </a:endParaRPr>
          </a:p>
          <a:p>
            <a:r>
              <a:rPr lang="en-US" sz="2400" dirty="0" smtClean="0">
                <a:latin typeface="+mj-lt"/>
              </a:rPr>
              <a:t>silver </a:t>
            </a:r>
            <a:r>
              <a:rPr lang="en-US" sz="2400" dirty="0" smtClean="0">
                <a:latin typeface="+mj-lt"/>
              </a:rPr>
              <a:t>and </a:t>
            </a:r>
            <a:r>
              <a:rPr lang="en-US" sz="2400" dirty="0" smtClean="0">
                <a:latin typeface="+mj-lt"/>
              </a:rPr>
              <a:t>gold</a:t>
            </a:r>
            <a:r>
              <a:rPr lang="en-US" sz="2400" dirty="0" smtClean="0">
                <a:latin typeface="+mj-lt"/>
              </a:rPr>
              <a:t>…” (Eccl. 1:1; 2:4,7,8).  </a:t>
            </a:r>
          </a:p>
          <a:p>
            <a:r>
              <a:rPr lang="en-US" sz="2400" dirty="0" smtClean="0">
                <a:latin typeface="+mj-lt"/>
              </a:rPr>
              <a:t>Sounds like </a:t>
            </a:r>
            <a:r>
              <a:rPr lang="en-US" sz="2400" dirty="0" smtClean="0">
                <a:latin typeface="+mj-lt"/>
              </a:rPr>
              <a:t>the writer is </a:t>
            </a:r>
            <a:r>
              <a:rPr lang="en-US" sz="2400" i="1" dirty="0" smtClean="0">
                <a:latin typeface="+mj-lt"/>
              </a:rPr>
              <a:t>Solomon</a:t>
            </a:r>
            <a:r>
              <a:rPr lang="en-US" sz="2400" dirty="0" smtClean="0">
                <a:latin typeface="+mj-lt"/>
              </a:rPr>
              <a:t>.   </a:t>
            </a:r>
            <a:endParaRPr lang="en-US" sz="2400" dirty="0">
              <a:latin typeface="+mj-lt"/>
            </a:endParaRPr>
          </a:p>
        </p:txBody>
      </p:sp>
      <p:pic>
        <p:nvPicPr>
          <p:cNvPr id="7" name="Picture 6" descr="HopsClasses - Period A King &lt;strong&gt;Solomon&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Tree>
    <p:extLst>
      <p:ext uri="{BB962C8B-B14F-4D97-AF65-F5344CB8AC3E}">
        <p14:creationId xmlns:p14="http://schemas.microsoft.com/office/powerpoint/2010/main" val="4178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11714938" cy="6986528"/>
          </a:xfrm>
          <a:prstGeom prst="rect">
            <a:avLst/>
          </a:prstGeom>
          <a:noFill/>
        </p:spPr>
        <p:txBody>
          <a:bodyPr wrap="none" rtlCol="0">
            <a:spAutoFit/>
          </a:bodyPr>
          <a:lstStyle/>
          <a:p>
            <a:r>
              <a:rPr lang="en-US" sz="2400" b="1" dirty="0" smtClean="0">
                <a:latin typeface="+mj-lt"/>
              </a:rPr>
              <a:t>THEME OF ECCLESIASTES</a:t>
            </a:r>
          </a:p>
          <a:p>
            <a:r>
              <a:rPr lang="en-US" sz="2400" dirty="0" smtClean="0">
                <a:latin typeface="+mj-lt"/>
              </a:rPr>
              <a:t>“Vanity of vanities, saith the Preacher, vanity of vanities; all is vanity” (1:2; 12:8).</a:t>
            </a:r>
          </a:p>
          <a:p>
            <a:r>
              <a:rPr lang="en-US" sz="2400" dirty="0" smtClean="0">
                <a:latin typeface="+mj-lt"/>
              </a:rPr>
              <a:t>In so many words, Solomon is asking the age old philosophic question, </a:t>
            </a:r>
            <a:r>
              <a:rPr lang="en-US" sz="2400" b="1" u="sng" dirty="0" smtClean="0">
                <a:latin typeface="+mj-lt"/>
              </a:rPr>
              <a:t>What is the meaning </a:t>
            </a:r>
            <a:r>
              <a:rPr lang="en-US" sz="2400" b="1" u="sng" dirty="0" smtClean="0">
                <a:latin typeface="+mj-lt"/>
              </a:rPr>
              <a:t>of</a:t>
            </a:r>
          </a:p>
          <a:p>
            <a:r>
              <a:rPr lang="en-US" sz="2400" b="1" u="sng" dirty="0" smtClean="0">
                <a:latin typeface="+mj-lt"/>
              </a:rPr>
              <a:t>life</a:t>
            </a:r>
            <a:r>
              <a:rPr lang="en-US" sz="2400" b="1" dirty="0" smtClean="0">
                <a:latin typeface="+mj-lt"/>
              </a:rPr>
              <a:t>?  </a:t>
            </a:r>
            <a:r>
              <a:rPr lang="en-US" sz="2400" dirty="0" smtClean="0">
                <a:latin typeface="+mj-lt"/>
              </a:rPr>
              <a:t>Strong’s Concordance, p. 1437, </a:t>
            </a:r>
            <a:r>
              <a:rPr lang="en-US" sz="2400" dirty="0" smtClean="0">
                <a:latin typeface="+mj-lt"/>
              </a:rPr>
              <a:t>defines vanity as “emptiness, transitory.”  </a:t>
            </a:r>
            <a:endParaRPr lang="en-US" sz="2400" dirty="0" smtClean="0">
              <a:latin typeface="+mj-lt"/>
            </a:endParaRPr>
          </a:p>
          <a:p>
            <a:r>
              <a:rPr lang="en-US" sz="2400" dirty="0" smtClean="0">
                <a:latin typeface="+mj-lt"/>
              </a:rPr>
              <a:t>The </a:t>
            </a:r>
            <a:r>
              <a:rPr lang="en-US" sz="2400" dirty="0" smtClean="0">
                <a:latin typeface="+mj-lt"/>
              </a:rPr>
              <a:t>theme of this book is that </a:t>
            </a:r>
            <a:r>
              <a:rPr lang="en-US" sz="2400" dirty="0" smtClean="0">
                <a:latin typeface="+mj-lt"/>
              </a:rPr>
              <a:t>life without </a:t>
            </a:r>
            <a:r>
              <a:rPr lang="en-US" sz="2400" dirty="0" smtClean="0">
                <a:latin typeface="+mj-lt"/>
              </a:rPr>
              <a:t>God is </a:t>
            </a:r>
            <a:endParaRPr lang="en-US" sz="2400" dirty="0" smtClean="0">
              <a:latin typeface="+mj-lt"/>
            </a:endParaRPr>
          </a:p>
          <a:p>
            <a:r>
              <a:rPr lang="en-US" sz="2400" dirty="0" smtClean="0">
                <a:latin typeface="+mj-lt"/>
              </a:rPr>
              <a:t>transitory </a:t>
            </a:r>
            <a:r>
              <a:rPr lang="en-US" sz="2400" dirty="0" smtClean="0">
                <a:latin typeface="+mj-lt"/>
              </a:rPr>
              <a:t>and empty, i.e. </a:t>
            </a:r>
            <a:r>
              <a:rPr lang="en-US" sz="2400" dirty="0" smtClean="0">
                <a:latin typeface="+mj-lt"/>
              </a:rPr>
              <a:t>meaningless</a:t>
            </a:r>
            <a:r>
              <a:rPr lang="en-US" sz="2400" dirty="0" smtClean="0">
                <a:latin typeface="+mj-lt"/>
              </a:rPr>
              <a:t>.</a:t>
            </a:r>
          </a:p>
          <a:p>
            <a:endParaRPr lang="en-US" sz="800" i="1" dirty="0" smtClean="0">
              <a:latin typeface="+mj-lt"/>
            </a:endParaRPr>
          </a:p>
          <a:p>
            <a:r>
              <a:rPr lang="en-US" sz="2400" i="1" dirty="0" smtClean="0">
                <a:latin typeface="+mj-lt"/>
              </a:rPr>
              <a:t>“</a:t>
            </a:r>
            <a:r>
              <a:rPr lang="en-US" sz="2400" i="1" dirty="0">
                <a:latin typeface="+mj-lt"/>
              </a:rPr>
              <a:t>Vanity, in Ecclesiastes, and usually in Scripture, </a:t>
            </a:r>
            <a:endParaRPr lang="en-US" sz="2400" i="1" dirty="0" smtClean="0">
              <a:latin typeface="+mj-lt"/>
            </a:endParaRPr>
          </a:p>
          <a:p>
            <a:r>
              <a:rPr lang="en-US" sz="2400" i="1" dirty="0" smtClean="0">
                <a:latin typeface="+mj-lt"/>
              </a:rPr>
              <a:t>means</a:t>
            </a:r>
            <a:r>
              <a:rPr lang="en-US" sz="2400" i="1" dirty="0">
                <a:latin typeface="+mj-lt"/>
              </a:rPr>
              <a:t>, </a:t>
            </a:r>
            <a:r>
              <a:rPr lang="en-US" sz="2400" i="1" dirty="0" smtClean="0">
                <a:latin typeface="+mj-lt"/>
              </a:rPr>
              <a:t>not </a:t>
            </a:r>
            <a:r>
              <a:rPr lang="en-US" sz="2400" i="1" dirty="0">
                <a:latin typeface="+mj-lt"/>
              </a:rPr>
              <a:t>foolish pride, but the emptiness in final </a:t>
            </a:r>
            <a:endParaRPr lang="en-US" sz="2400" i="1" dirty="0" smtClean="0">
              <a:latin typeface="+mj-lt"/>
            </a:endParaRPr>
          </a:p>
          <a:p>
            <a:r>
              <a:rPr lang="en-US" sz="2400" i="1" dirty="0" smtClean="0">
                <a:latin typeface="+mj-lt"/>
              </a:rPr>
              <a:t>result </a:t>
            </a:r>
            <a:r>
              <a:rPr lang="en-US" sz="2400" i="1" dirty="0">
                <a:latin typeface="+mj-lt"/>
              </a:rPr>
              <a:t>of all </a:t>
            </a:r>
            <a:r>
              <a:rPr lang="en-US" sz="2400" i="1" dirty="0" smtClean="0">
                <a:latin typeface="+mj-lt"/>
              </a:rPr>
              <a:t>life </a:t>
            </a:r>
            <a:r>
              <a:rPr lang="en-US" sz="2400" i="1" dirty="0">
                <a:latin typeface="+mj-lt"/>
              </a:rPr>
              <a:t>apart from God.  It is to be </a:t>
            </a:r>
            <a:r>
              <a:rPr lang="en-US" sz="2400" i="1" dirty="0" smtClean="0">
                <a:latin typeface="+mj-lt"/>
              </a:rPr>
              <a:t>born, to </a:t>
            </a:r>
            <a:endParaRPr lang="en-US" sz="2400" i="1" dirty="0" smtClean="0">
              <a:latin typeface="+mj-lt"/>
            </a:endParaRPr>
          </a:p>
          <a:p>
            <a:r>
              <a:rPr lang="en-US" sz="2400" i="1" dirty="0" smtClean="0">
                <a:latin typeface="+mj-lt"/>
              </a:rPr>
              <a:t>toil</a:t>
            </a:r>
            <a:r>
              <a:rPr lang="en-US" sz="2400" i="1" dirty="0">
                <a:latin typeface="+mj-lt"/>
              </a:rPr>
              <a:t>, to suffer, to </a:t>
            </a:r>
            <a:r>
              <a:rPr lang="en-US" sz="2400" i="1" dirty="0" smtClean="0">
                <a:latin typeface="+mj-lt"/>
              </a:rPr>
              <a:t>experience </a:t>
            </a:r>
            <a:r>
              <a:rPr lang="en-US" sz="2400" i="1" dirty="0">
                <a:latin typeface="+mj-lt"/>
              </a:rPr>
              <a:t>some transitory joy, </a:t>
            </a:r>
            <a:endParaRPr lang="en-US" sz="2400" i="1" dirty="0" smtClean="0">
              <a:latin typeface="+mj-lt"/>
            </a:endParaRPr>
          </a:p>
          <a:p>
            <a:r>
              <a:rPr lang="en-US" sz="2400" i="1" dirty="0" smtClean="0">
                <a:latin typeface="+mj-lt"/>
              </a:rPr>
              <a:t>which </a:t>
            </a:r>
            <a:r>
              <a:rPr lang="en-US" sz="2400" i="1" dirty="0">
                <a:latin typeface="+mj-lt"/>
              </a:rPr>
              <a:t>is nothing in view </a:t>
            </a:r>
            <a:r>
              <a:rPr lang="en-US" sz="2400" i="1" dirty="0" smtClean="0">
                <a:latin typeface="+mj-lt"/>
              </a:rPr>
              <a:t>of </a:t>
            </a:r>
            <a:r>
              <a:rPr lang="en-US" sz="2400" i="1" dirty="0">
                <a:latin typeface="+mj-lt"/>
              </a:rPr>
              <a:t>eternity, to leave it </a:t>
            </a:r>
            <a:r>
              <a:rPr lang="en-US" sz="2400" i="1" dirty="0" smtClean="0">
                <a:latin typeface="+mj-lt"/>
              </a:rPr>
              <a:t>all, </a:t>
            </a:r>
            <a:endParaRPr lang="en-US" sz="2400" i="1" dirty="0" smtClean="0">
              <a:latin typeface="+mj-lt"/>
            </a:endParaRPr>
          </a:p>
          <a:p>
            <a:r>
              <a:rPr lang="en-US" sz="2400" i="1" dirty="0" smtClean="0">
                <a:latin typeface="+mj-lt"/>
              </a:rPr>
              <a:t>and </a:t>
            </a:r>
            <a:r>
              <a:rPr lang="en-US" sz="2400" i="1" dirty="0">
                <a:latin typeface="+mj-lt"/>
              </a:rPr>
              <a:t>to die” </a:t>
            </a:r>
            <a:r>
              <a:rPr lang="en-US" sz="2400" dirty="0">
                <a:latin typeface="+mj-lt"/>
              </a:rPr>
              <a:t>– </a:t>
            </a:r>
            <a:r>
              <a:rPr lang="en-US" sz="2400" dirty="0" smtClean="0">
                <a:latin typeface="+mj-lt"/>
              </a:rPr>
              <a:t>Old Scofield</a:t>
            </a:r>
            <a:r>
              <a:rPr lang="en-US" sz="2400" dirty="0">
                <a:latin typeface="+mj-lt"/>
              </a:rPr>
              <a:t>, p. 696.  </a:t>
            </a:r>
          </a:p>
          <a:p>
            <a:endParaRPr lang="en-US" sz="800" dirty="0" smtClean="0">
              <a:latin typeface="+mj-lt"/>
            </a:endParaRPr>
          </a:p>
          <a:p>
            <a:r>
              <a:rPr lang="en-US" sz="2400" dirty="0" smtClean="0">
                <a:latin typeface="+mj-lt"/>
              </a:rPr>
              <a:t>“What profit hath a man of all his labour which he</a:t>
            </a:r>
          </a:p>
          <a:p>
            <a:r>
              <a:rPr lang="en-US" sz="2400" dirty="0">
                <a:latin typeface="+mj-lt"/>
              </a:rPr>
              <a:t>t</a:t>
            </a:r>
            <a:r>
              <a:rPr lang="en-US" sz="2400" dirty="0" smtClean="0">
                <a:latin typeface="+mj-lt"/>
              </a:rPr>
              <a:t>aketh under the sun? (1:3).</a:t>
            </a:r>
          </a:p>
          <a:p>
            <a:r>
              <a:rPr lang="en-US" sz="2400" u="sng" dirty="0" smtClean="0">
                <a:latin typeface="+mj-lt"/>
              </a:rPr>
              <a:t>It is Solomon’s goal to proclaim to mankind that </a:t>
            </a:r>
            <a:r>
              <a:rPr lang="en-US" sz="2400" u="sng" dirty="0" smtClean="0">
                <a:latin typeface="+mj-lt"/>
              </a:rPr>
              <a:t>a</a:t>
            </a:r>
          </a:p>
          <a:p>
            <a:r>
              <a:rPr lang="en-US" sz="2400" u="sng" dirty="0" smtClean="0">
                <a:latin typeface="+mj-lt"/>
              </a:rPr>
              <a:t>life devoid </a:t>
            </a:r>
            <a:r>
              <a:rPr lang="en-US" sz="2400" u="sng" dirty="0" smtClean="0">
                <a:latin typeface="+mj-lt"/>
              </a:rPr>
              <a:t>of God is a meaningless, fleeting </a:t>
            </a:r>
            <a:endParaRPr lang="en-US" sz="2400" u="sng" dirty="0" smtClean="0">
              <a:latin typeface="+mj-lt"/>
            </a:endParaRPr>
          </a:p>
          <a:p>
            <a:r>
              <a:rPr lang="en-US" sz="2400" u="sng" dirty="0" smtClean="0">
                <a:latin typeface="+mj-lt"/>
              </a:rPr>
              <a:t>existence</a:t>
            </a:r>
            <a:r>
              <a:rPr lang="en-US" sz="2400" dirty="0" smtClean="0">
                <a:latin typeface="+mj-lt"/>
              </a:rPr>
              <a:t>.  </a:t>
            </a:r>
            <a:r>
              <a:rPr lang="en-US" sz="2400" dirty="0" smtClean="0">
                <a:latin typeface="+mj-lt"/>
              </a:rPr>
              <a:t>Against </a:t>
            </a:r>
            <a:r>
              <a:rPr lang="en-US" sz="2400" dirty="0" smtClean="0">
                <a:latin typeface="+mj-lt"/>
              </a:rPr>
              <a:t>the backdrop of eternity, this life is momentary, </a:t>
            </a:r>
          </a:p>
          <a:p>
            <a:r>
              <a:rPr lang="en-US" sz="2400" dirty="0" smtClean="0">
                <a:latin typeface="+mj-lt"/>
              </a:rPr>
              <a:t>at best; a speck of time in God’s vast timeline.  </a:t>
            </a:r>
          </a:p>
        </p:txBody>
      </p:sp>
      <p:pic>
        <p:nvPicPr>
          <p:cNvPr id="5" name="Picture 4"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Tree>
    <p:extLst>
      <p:ext uri="{BB962C8B-B14F-4D97-AF65-F5344CB8AC3E}">
        <p14:creationId xmlns:p14="http://schemas.microsoft.com/office/powerpoint/2010/main" val="30923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9" end="19"/>
                                            </p:txEl>
                                          </p:spTgt>
                                        </p:tgtEl>
                                        <p:attrNameLst>
                                          <p:attrName>style.visibility</p:attrName>
                                        </p:attrNameLst>
                                      </p:cBhvr>
                                      <p:to>
                                        <p:strVal val="visible"/>
                                      </p:to>
                                    </p:set>
                                    <p:animEffect transition="in" filter="fade">
                                      <p:cBhvr>
                                        <p:cTn id="58"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5" y="1538882"/>
            <a:ext cx="5248275" cy="5109507"/>
          </a:xfrm>
          <a:prstGeom prst="rect">
            <a:avLst/>
          </a:prstGeom>
        </p:spPr>
      </p:pic>
      <p:sp>
        <p:nvSpPr>
          <p:cNvPr id="3" name="Rectangle 2"/>
          <p:cNvSpPr/>
          <p:nvPr/>
        </p:nvSpPr>
        <p:spPr>
          <a:xfrm>
            <a:off x="0" y="-85725"/>
            <a:ext cx="11801475" cy="6986528"/>
          </a:xfrm>
          <a:prstGeom prst="rect">
            <a:avLst/>
          </a:prstGeom>
        </p:spPr>
        <p:txBody>
          <a:bodyPr wrap="square">
            <a:spAutoFit/>
          </a:bodyPr>
          <a:lstStyle/>
          <a:p>
            <a:r>
              <a:rPr lang="en-US" sz="2400" dirty="0">
                <a:latin typeface="+mj-lt"/>
              </a:rPr>
              <a:t>“One generation </a:t>
            </a:r>
            <a:r>
              <a:rPr lang="en-US" sz="2400" dirty="0" err="1">
                <a:latin typeface="+mj-lt"/>
              </a:rPr>
              <a:t>passeth</a:t>
            </a:r>
            <a:r>
              <a:rPr lang="en-US" sz="2400" dirty="0">
                <a:latin typeface="+mj-lt"/>
              </a:rPr>
              <a:t> </a:t>
            </a:r>
            <a:r>
              <a:rPr lang="en-US" sz="2400" dirty="0" smtClean="0">
                <a:latin typeface="+mj-lt"/>
              </a:rPr>
              <a:t>away… another generation cometh… the </a:t>
            </a:r>
            <a:r>
              <a:rPr lang="en-US" sz="2400" dirty="0">
                <a:latin typeface="+mj-lt"/>
              </a:rPr>
              <a:t>earth abideth forever” (1:4).</a:t>
            </a:r>
          </a:p>
          <a:p>
            <a:r>
              <a:rPr lang="en-US" sz="2400" dirty="0">
                <a:latin typeface="+mj-lt"/>
              </a:rPr>
              <a:t>Compared to the earth, this life is temporal and </a:t>
            </a:r>
            <a:r>
              <a:rPr lang="en-US" sz="2400" dirty="0" smtClean="0">
                <a:latin typeface="+mj-lt"/>
              </a:rPr>
              <a:t>death is </a:t>
            </a:r>
            <a:r>
              <a:rPr lang="en-US" sz="2400" dirty="0">
                <a:latin typeface="+mj-lt"/>
              </a:rPr>
              <a:t>the only certainty.  One is born and then </a:t>
            </a:r>
            <a:r>
              <a:rPr lang="en-US" sz="2400" dirty="0" smtClean="0">
                <a:latin typeface="+mj-lt"/>
              </a:rPr>
              <a:t>dies, another </a:t>
            </a:r>
            <a:r>
              <a:rPr lang="en-US" sz="2400" dirty="0">
                <a:latin typeface="+mj-lt"/>
              </a:rPr>
              <a:t>takes his </a:t>
            </a:r>
            <a:r>
              <a:rPr lang="en-US" sz="2400" dirty="0" smtClean="0">
                <a:latin typeface="+mj-lt"/>
              </a:rPr>
              <a:t>place– Samuel F. Biller [my great-grandfather], 1858-1917, “</a:t>
            </a:r>
            <a:r>
              <a:rPr lang="en-US" sz="2400" i="1" dirty="0" smtClean="0">
                <a:latin typeface="+mj-lt"/>
              </a:rPr>
              <a:t>Asleep in Jesus.</a:t>
            </a:r>
            <a:r>
              <a:rPr lang="en-US" sz="2400" dirty="0" smtClean="0">
                <a:latin typeface="+mj-lt"/>
              </a:rPr>
              <a:t>”</a:t>
            </a:r>
          </a:p>
          <a:p>
            <a:endParaRPr lang="en-US" sz="800" dirty="0" smtClean="0">
              <a:latin typeface="+mj-lt"/>
            </a:endParaRPr>
          </a:p>
          <a:p>
            <a:r>
              <a:rPr lang="en-US" sz="2400" dirty="0" smtClean="0">
                <a:latin typeface="+mj-lt"/>
              </a:rPr>
              <a:t>“The sun also ariseth, and the sun goeth down, and </a:t>
            </a:r>
            <a:endParaRPr lang="en-US" sz="2400" dirty="0" smtClean="0">
              <a:latin typeface="+mj-lt"/>
            </a:endParaRPr>
          </a:p>
          <a:p>
            <a:r>
              <a:rPr lang="en-US" sz="2400" dirty="0" err="1" smtClean="0">
                <a:latin typeface="+mj-lt"/>
              </a:rPr>
              <a:t>hasteth</a:t>
            </a:r>
            <a:r>
              <a:rPr lang="en-US" sz="2400" dirty="0" smtClean="0">
                <a:latin typeface="+mj-lt"/>
              </a:rPr>
              <a:t> </a:t>
            </a:r>
            <a:r>
              <a:rPr lang="en-US" sz="2400" dirty="0" smtClean="0">
                <a:latin typeface="+mj-lt"/>
              </a:rPr>
              <a:t>to his place where he arose.  The wind </a:t>
            </a:r>
            <a:r>
              <a:rPr lang="en-US" sz="2400" dirty="0" err="1" smtClean="0">
                <a:latin typeface="+mj-lt"/>
              </a:rPr>
              <a:t>goeth</a:t>
            </a:r>
            <a:r>
              <a:rPr lang="en-US" sz="2400" dirty="0" smtClean="0">
                <a:latin typeface="+mj-lt"/>
              </a:rPr>
              <a:t> </a:t>
            </a:r>
            <a:endParaRPr lang="en-US" sz="2400" dirty="0" smtClean="0">
              <a:latin typeface="+mj-lt"/>
            </a:endParaRPr>
          </a:p>
          <a:p>
            <a:r>
              <a:rPr lang="en-US" sz="2400" dirty="0" smtClean="0">
                <a:latin typeface="+mj-lt"/>
              </a:rPr>
              <a:t>toward </a:t>
            </a:r>
            <a:r>
              <a:rPr lang="en-US" sz="2400" dirty="0" smtClean="0">
                <a:latin typeface="+mj-lt"/>
              </a:rPr>
              <a:t>the south, and </a:t>
            </a:r>
            <a:r>
              <a:rPr lang="en-US" sz="2400" dirty="0" err="1" smtClean="0">
                <a:latin typeface="+mj-lt"/>
              </a:rPr>
              <a:t>turneth</a:t>
            </a:r>
            <a:r>
              <a:rPr lang="en-US" sz="2400" dirty="0" smtClean="0">
                <a:latin typeface="+mj-lt"/>
              </a:rPr>
              <a:t>… unto the north; </a:t>
            </a:r>
          </a:p>
          <a:p>
            <a:r>
              <a:rPr lang="en-US" sz="2400" dirty="0" smtClean="0">
                <a:latin typeface="+mj-lt"/>
              </a:rPr>
              <a:t>it whirleth about continuous, and the wind </a:t>
            </a:r>
            <a:r>
              <a:rPr lang="en-US" sz="2400" dirty="0" err="1" smtClean="0">
                <a:latin typeface="+mj-lt"/>
              </a:rPr>
              <a:t>returneth</a:t>
            </a:r>
            <a:r>
              <a:rPr lang="en-US" sz="2400" dirty="0" smtClean="0">
                <a:latin typeface="+mj-lt"/>
              </a:rPr>
              <a:t> </a:t>
            </a:r>
          </a:p>
          <a:p>
            <a:r>
              <a:rPr lang="en-US" sz="2400" dirty="0" smtClean="0">
                <a:latin typeface="+mj-lt"/>
              </a:rPr>
              <a:t>again according to his circuits.  All the rivers run into </a:t>
            </a:r>
            <a:endParaRPr lang="en-US" sz="2400" dirty="0" smtClean="0">
              <a:latin typeface="+mj-lt"/>
            </a:endParaRPr>
          </a:p>
          <a:p>
            <a:r>
              <a:rPr lang="en-US" sz="2400" dirty="0" smtClean="0">
                <a:latin typeface="+mj-lt"/>
              </a:rPr>
              <a:t>the sea</a:t>
            </a:r>
            <a:r>
              <a:rPr lang="en-US" sz="2400" dirty="0" smtClean="0">
                <a:latin typeface="+mj-lt"/>
              </a:rPr>
              <a:t>; yet the sea is not full; unto the place from </a:t>
            </a:r>
            <a:endParaRPr lang="en-US" sz="2400" dirty="0" smtClean="0">
              <a:latin typeface="+mj-lt"/>
            </a:endParaRPr>
          </a:p>
          <a:p>
            <a:r>
              <a:rPr lang="en-US" sz="2400" dirty="0" smtClean="0">
                <a:latin typeface="+mj-lt"/>
              </a:rPr>
              <a:t>whence the </a:t>
            </a:r>
            <a:r>
              <a:rPr lang="en-US" sz="2400" dirty="0" smtClean="0">
                <a:latin typeface="+mj-lt"/>
              </a:rPr>
              <a:t>rivers come… they return again”(1:5-7).</a:t>
            </a:r>
          </a:p>
          <a:p>
            <a:r>
              <a:rPr lang="en-US" sz="2400" dirty="0" smtClean="0">
                <a:latin typeface="+mj-lt"/>
              </a:rPr>
              <a:t>Solomon uses nature as the perfect example of the</a:t>
            </a:r>
          </a:p>
          <a:p>
            <a:r>
              <a:rPr lang="en-US" sz="2400" dirty="0" smtClean="0">
                <a:latin typeface="+mj-lt"/>
              </a:rPr>
              <a:t>repetitiveness of existence in this life on planet earth.</a:t>
            </a:r>
          </a:p>
          <a:p>
            <a:r>
              <a:rPr lang="en-US" sz="2400" dirty="0" smtClean="0">
                <a:latin typeface="+mj-lt"/>
              </a:rPr>
              <a:t>And, then he reaches a striking conclusion –</a:t>
            </a:r>
          </a:p>
          <a:p>
            <a:endParaRPr lang="en-US" sz="800" dirty="0" smtClean="0">
              <a:latin typeface="+mj-lt"/>
            </a:endParaRPr>
          </a:p>
          <a:p>
            <a:r>
              <a:rPr lang="en-US" sz="2400" dirty="0" smtClean="0">
                <a:latin typeface="+mj-lt"/>
              </a:rPr>
              <a:t>“The thing that hath been, it is that which shall be; </a:t>
            </a:r>
          </a:p>
          <a:p>
            <a:r>
              <a:rPr lang="en-US" sz="2400" dirty="0" smtClean="0">
                <a:latin typeface="+mj-lt"/>
              </a:rPr>
              <a:t>and that which is done is that which shall be done: </a:t>
            </a:r>
          </a:p>
          <a:p>
            <a:r>
              <a:rPr lang="en-US" sz="2400" dirty="0" smtClean="0">
                <a:latin typeface="+mj-lt"/>
              </a:rPr>
              <a:t>and </a:t>
            </a:r>
            <a:r>
              <a:rPr lang="en-US" sz="2400" b="1" u="sng" dirty="0" smtClean="0">
                <a:latin typeface="+mj-lt"/>
              </a:rPr>
              <a:t>there is no new thing under the sun</a:t>
            </a:r>
            <a:r>
              <a:rPr lang="en-US" sz="2400" dirty="0" smtClean="0">
                <a:latin typeface="+mj-lt"/>
              </a:rPr>
              <a:t>” (1:9).</a:t>
            </a:r>
          </a:p>
          <a:p>
            <a:r>
              <a:rPr lang="en-US" sz="2400" dirty="0" smtClean="0">
                <a:latin typeface="+mj-lt"/>
              </a:rPr>
              <a:t>Life… death… life… death… life… death (</a:t>
            </a:r>
            <a:r>
              <a:rPr lang="en-US" sz="2400" i="1" dirty="0" smtClean="0">
                <a:latin typeface="+mj-lt"/>
              </a:rPr>
              <a:t>ad infinitum</a:t>
            </a:r>
            <a:r>
              <a:rPr lang="en-US" sz="2400" dirty="0" smtClean="0">
                <a:latin typeface="+mj-lt"/>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5" y="1505514"/>
            <a:ext cx="5248275" cy="517624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955280" y="4251960"/>
              <a:ext cx="3597120" cy="465120"/>
            </p14:xfrm>
          </p:contentPart>
        </mc:Choice>
        <mc:Fallback xmlns="">
          <p:pic>
            <p:nvPicPr>
              <p:cNvPr id="6" name="Ink 5"/>
              <p:cNvPicPr/>
              <p:nvPr/>
            </p:nvPicPr>
            <p:blipFill>
              <a:blip r:embed="rId5"/>
              <a:stretch>
                <a:fillRect/>
              </a:stretch>
            </p:blipFill>
            <p:spPr>
              <a:xfrm>
                <a:off x="7945920" y="4242600"/>
                <a:ext cx="3615840" cy="483840"/>
              </a:xfrm>
              <a:prstGeom prst="rect">
                <a:avLst/>
              </a:prstGeom>
            </p:spPr>
          </p:pic>
        </mc:Fallback>
      </mc:AlternateContent>
    </p:spTree>
    <p:extLst>
      <p:ext uri="{BB962C8B-B14F-4D97-AF65-F5344CB8AC3E}">
        <p14:creationId xmlns:p14="http://schemas.microsoft.com/office/powerpoint/2010/main" val="3156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fade">
                                      <p:cBhvr>
                                        <p:cTn id="54" dur="500"/>
                                        <p:tgtEl>
                                          <p:spTgt spid="3">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6" end="16"/>
                                            </p:txEl>
                                          </p:spTgt>
                                        </p:tgtEl>
                                        <p:attrNameLst>
                                          <p:attrName>style.visibility</p:attrName>
                                        </p:attrNameLst>
                                      </p:cBhvr>
                                      <p:to>
                                        <p:strVal val="visible"/>
                                      </p:to>
                                    </p:set>
                                    <p:animEffect transition="in" filter="fade">
                                      <p:cBhvr>
                                        <p:cTn id="60" dur="500"/>
                                        <p:tgtEl>
                                          <p:spTgt spid="3">
                                            <p:txEl>
                                              <p:pRg st="16" end="1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animEffect transition="in" filter="fade">
                                      <p:cBhvr>
                                        <p:cTn id="63"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
        <p:nvSpPr>
          <p:cNvPr id="2" name="TextBox 1"/>
          <p:cNvSpPr txBox="1"/>
          <p:nvPr/>
        </p:nvSpPr>
        <p:spPr>
          <a:xfrm>
            <a:off x="0" y="-66675"/>
            <a:ext cx="11714938" cy="6986528"/>
          </a:xfrm>
          <a:prstGeom prst="rect">
            <a:avLst/>
          </a:prstGeom>
          <a:noFill/>
        </p:spPr>
        <p:txBody>
          <a:bodyPr wrap="none" rtlCol="0">
            <a:spAutoFit/>
          </a:bodyPr>
          <a:lstStyle/>
          <a:p>
            <a:r>
              <a:rPr lang="en-US" sz="2400" b="1" dirty="0" smtClean="0">
                <a:latin typeface="+mj-lt"/>
              </a:rPr>
              <a:t>THEME OF ECCLESIASTES</a:t>
            </a:r>
          </a:p>
          <a:p>
            <a:r>
              <a:rPr lang="en-US" sz="2400" dirty="0" smtClean="0">
                <a:latin typeface="+mj-lt"/>
              </a:rPr>
              <a:t>“Vanity of vanities, saith the Preacher, vanity of vanities; all is vanity” (1:2; 12:8).</a:t>
            </a:r>
          </a:p>
          <a:p>
            <a:r>
              <a:rPr lang="en-US" sz="2400" dirty="0" smtClean="0">
                <a:latin typeface="+mj-lt"/>
              </a:rPr>
              <a:t>In so many words, Solomon is asking the age old philosophic question, </a:t>
            </a:r>
            <a:r>
              <a:rPr lang="en-US" sz="2400" b="1" u="sng" dirty="0" smtClean="0">
                <a:latin typeface="+mj-lt"/>
              </a:rPr>
              <a:t>What is the meaning </a:t>
            </a:r>
            <a:r>
              <a:rPr lang="en-US" sz="2400" b="1" u="sng" dirty="0" smtClean="0">
                <a:latin typeface="+mj-lt"/>
              </a:rPr>
              <a:t>of</a:t>
            </a:r>
          </a:p>
          <a:p>
            <a:r>
              <a:rPr lang="en-US" sz="2400" b="1" u="sng" dirty="0" smtClean="0">
                <a:latin typeface="+mj-lt"/>
              </a:rPr>
              <a:t>life</a:t>
            </a:r>
            <a:r>
              <a:rPr lang="en-US" sz="2400" b="1" dirty="0" smtClean="0">
                <a:latin typeface="+mj-lt"/>
              </a:rPr>
              <a:t>?  </a:t>
            </a:r>
            <a:r>
              <a:rPr lang="en-US" sz="2400" dirty="0" smtClean="0">
                <a:latin typeface="+mj-lt"/>
              </a:rPr>
              <a:t>Strong’s Concordance, p. 1437, </a:t>
            </a:r>
            <a:r>
              <a:rPr lang="en-US" sz="2400" dirty="0" smtClean="0">
                <a:latin typeface="+mj-lt"/>
              </a:rPr>
              <a:t>defines vanity as “emptiness, transitory.”  </a:t>
            </a:r>
            <a:endParaRPr lang="en-US" sz="2400" dirty="0" smtClean="0">
              <a:latin typeface="+mj-lt"/>
            </a:endParaRPr>
          </a:p>
          <a:p>
            <a:r>
              <a:rPr lang="en-US" sz="2400" dirty="0" smtClean="0">
                <a:latin typeface="+mj-lt"/>
              </a:rPr>
              <a:t>The </a:t>
            </a:r>
            <a:r>
              <a:rPr lang="en-US" sz="2400" dirty="0" smtClean="0">
                <a:latin typeface="+mj-lt"/>
              </a:rPr>
              <a:t>theme of this book is that </a:t>
            </a:r>
            <a:r>
              <a:rPr lang="en-US" sz="2400" dirty="0" smtClean="0">
                <a:latin typeface="+mj-lt"/>
              </a:rPr>
              <a:t>life without </a:t>
            </a:r>
            <a:r>
              <a:rPr lang="en-US" sz="2400" dirty="0" smtClean="0">
                <a:latin typeface="+mj-lt"/>
              </a:rPr>
              <a:t>God is </a:t>
            </a:r>
            <a:endParaRPr lang="en-US" sz="2400" dirty="0" smtClean="0">
              <a:latin typeface="+mj-lt"/>
            </a:endParaRPr>
          </a:p>
          <a:p>
            <a:r>
              <a:rPr lang="en-US" sz="2400" dirty="0" smtClean="0">
                <a:latin typeface="+mj-lt"/>
              </a:rPr>
              <a:t>transitory </a:t>
            </a:r>
            <a:r>
              <a:rPr lang="en-US" sz="2400" dirty="0" smtClean="0">
                <a:latin typeface="+mj-lt"/>
              </a:rPr>
              <a:t>and empty, i.e. </a:t>
            </a:r>
            <a:r>
              <a:rPr lang="en-US" sz="2400" dirty="0" smtClean="0">
                <a:latin typeface="+mj-lt"/>
              </a:rPr>
              <a:t>meaningless</a:t>
            </a:r>
            <a:r>
              <a:rPr lang="en-US" sz="2400" dirty="0" smtClean="0">
                <a:latin typeface="+mj-lt"/>
              </a:rPr>
              <a:t>.</a:t>
            </a:r>
          </a:p>
          <a:p>
            <a:endParaRPr lang="en-US" sz="800" i="1" dirty="0" smtClean="0">
              <a:latin typeface="+mj-lt"/>
            </a:endParaRPr>
          </a:p>
          <a:p>
            <a:r>
              <a:rPr lang="en-US" sz="2400" i="1" dirty="0" smtClean="0">
                <a:latin typeface="+mj-lt"/>
              </a:rPr>
              <a:t>“</a:t>
            </a:r>
            <a:r>
              <a:rPr lang="en-US" sz="2400" i="1" dirty="0">
                <a:latin typeface="+mj-lt"/>
              </a:rPr>
              <a:t>Vanity, in Ecclesiastes, and usually in Scripture, </a:t>
            </a:r>
            <a:endParaRPr lang="en-US" sz="2400" i="1" dirty="0" smtClean="0">
              <a:latin typeface="+mj-lt"/>
            </a:endParaRPr>
          </a:p>
          <a:p>
            <a:r>
              <a:rPr lang="en-US" sz="2400" i="1" dirty="0" smtClean="0">
                <a:latin typeface="+mj-lt"/>
              </a:rPr>
              <a:t>means</a:t>
            </a:r>
            <a:r>
              <a:rPr lang="en-US" sz="2400" i="1" dirty="0">
                <a:latin typeface="+mj-lt"/>
              </a:rPr>
              <a:t>, </a:t>
            </a:r>
            <a:r>
              <a:rPr lang="en-US" sz="2400" i="1" dirty="0" smtClean="0">
                <a:latin typeface="+mj-lt"/>
              </a:rPr>
              <a:t>not </a:t>
            </a:r>
            <a:r>
              <a:rPr lang="en-US" sz="2400" i="1" dirty="0">
                <a:latin typeface="+mj-lt"/>
              </a:rPr>
              <a:t>foolish pride, but the emptiness in final </a:t>
            </a:r>
            <a:endParaRPr lang="en-US" sz="2400" i="1" dirty="0" smtClean="0">
              <a:latin typeface="+mj-lt"/>
            </a:endParaRPr>
          </a:p>
          <a:p>
            <a:r>
              <a:rPr lang="en-US" sz="2400" i="1" dirty="0" smtClean="0">
                <a:latin typeface="+mj-lt"/>
              </a:rPr>
              <a:t>result </a:t>
            </a:r>
            <a:r>
              <a:rPr lang="en-US" sz="2400" i="1" dirty="0">
                <a:latin typeface="+mj-lt"/>
              </a:rPr>
              <a:t>of all </a:t>
            </a:r>
            <a:r>
              <a:rPr lang="en-US" sz="2400" i="1" dirty="0" smtClean="0">
                <a:latin typeface="+mj-lt"/>
              </a:rPr>
              <a:t>life </a:t>
            </a:r>
            <a:r>
              <a:rPr lang="en-US" sz="2400" i="1" dirty="0">
                <a:latin typeface="+mj-lt"/>
              </a:rPr>
              <a:t>apart from God.  It is to be </a:t>
            </a:r>
            <a:r>
              <a:rPr lang="en-US" sz="2400" i="1" dirty="0" smtClean="0">
                <a:latin typeface="+mj-lt"/>
              </a:rPr>
              <a:t>born, to </a:t>
            </a:r>
            <a:endParaRPr lang="en-US" sz="2400" i="1" dirty="0" smtClean="0">
              <a:latin typeface="+mj-lt"/>
            </a:endParaRPr>
          </a:p>
          <a:p>
            <a:r>
              <a:rPr lang="en-US" sz="2400" i="1" dirty="0" smtClean="0">
                <a:latin typeface="+mj-lt"/>
              </a:rPr>
              <a:t>toil</a:t>
            </a:r>
            <a:r>
              <a:rPr lang="en-US" sz="2400" i="1" dirty="0">
                <a:latin typeface="+mj-lt"/>
              </a:rPr>
              <a:t>, to suffer, to </a:t>
            </a:r>
            <a:r>
              <a:rPr lang="en-US" sz="2400" i="1" dirty="0" smtClean="0">
                <a:latin typeface="+mj-lt"/>
              </a:rPr>
              <a:t>experience </a:t>
            </a:r>
            <a:r>
              <a:rPr lang="en-US" sz="2400" i="1" dirty="0">
                <a:latin typeface="+mj-lt"/>
              </a:rPr>
              <a:t>some transitory joy, </a:t>
            </a:r>
            <a:endParaRPr lang="en-US" sz="2400" i="1" dirty="0" smtClean="0">
              <a:latin typeface="+mj-lt"/>
            </a:endParaRPr>
          </a:p>
          <a:p>
            <a:r>
              <a:rPr lang="en-US" sz="2400" i="1" dirty="0" smtClean="0">
                <a:latin typeface="+mj-lt"/>
              </a:rPr>
              <a:t>which </a:t>
            </a:r>
            <a:r>
              <a:rPr lang="en-US" sz="2400" i="1" dirty="0">
                <a:latin typeface="+mj-lt"/>
              </a:rPr>
              <a:t>is nothing in view </a:t>
            </a:r>
            <a:r>
              <a:rPr lang="en-US" sz="2400" i="1" dirty="0" smtClean="0">
                <a:latin typeface="+mj-lt"/>
              </a:rPr>
              <a:t>of </a:t>
            </a:r>
            <a:r>
              <a:rPr lang="en-US" sz="2400" i="1" dirty="0">
                <a:latin typeface="+mj-lt"/>
              </a:rPr>
              <a:t>eternity, to leave it </a:t>
            </a:r>
            <a:r>
              <a:rPr lang="en-US" sz="2400" i="1" dirty="0" smtClean="0">
                <a:latin typeface="+mj-lt"/>
              </a:rPr>
              <a:t>all, </a:t>
            </a:r>
            <a:endParaRPr lang="en-US" sz="2400" i="1" dirty="0" smtClean="0">
              <a:latin typeface="+mj-lt"/>
            </a:endParaRPr>
          </a:p>
          <a:p>
            <a:r>
              <a:rPr lang="en-US" sz="2400" i="1" dirty="0" smtClean="0">
                <a:latin typeface="+mj-lt"/>
              </a:rPr>
              <a:t>and </a:t>
            </a:r>
            <a:r>
              <a:rPr lang="en-US" sz="2400" i="1" dirty="0">
                <a:latin typeface="+mj-lt"/>
              </a:rPr>
              <a:t>to die” </a:t>
            </a:r>
            <a:r>
              <a:rPr lang="en-US" sz="2400" dirty="0">
                <a:latin typeface="+mj-lt"/>
              </a:rPr>
              <a:t>– </a:t>
            </a:r>
            <a:r>
              <a:rPr lang="en-US" sz="2400" dirty="0" smtClean="0">
                <a:latin typeface="+mj-lt"/>
              </a:rPr>
              <a:t>Old Scofield</a:t>
            </a:r>
            <a:r>
              <a:rPr lang="en-US" sz="2400" dirty="0">
                <a:latin typeface="+mj-lt"/>
              </a:rPr>
              <a:t>, p. 696.  </a:t>
            </a:r>
          </a:p>
          <a:p>
            <a:endParaRPr lang="en-US" sz="800" dirty="0" smtClean="0">
              <a:latin typeface="+mj-lt"/>
            </a:endParaRPr>
          </a:p>
          <a:p>
            <a:r>
              <a:rPr lang="en-US" sz="2400" dirty="0" smtClean="0">
                <a:latin typeface="+mj-lt"/>
              </a:rPr>
              <a:t>“What profit hath a man of all his labour which he</a:t>
            </a:r>
          </a:p>
          <a:p>
            <a:r>
              <a:rPr lang="en-US" sz="2400" dirty="0">
                <a:latin typeface="+mj-lt"/>
              </a:rPr>
              <a:t>t</a:t>
            </a:r>
            <a:r>
              <a:rPr lang="en-US" sz="2400" dirty="0" smtClean="0">
                <a:latin typeface="+mj-lt"/>
              </a:rPr>
              <a:t>aketh under the sun? (1:3).</a:t>
            </a:r>
          </a:p>
          <a:p>
            <a:r>
              <a:rPr lang="en-US" sz="2400" u="sng" dirty="0" smtClean="0">
                <a:latin typeface="+mj-lt"/>
              </a:rPr>
              <a:t>It is Solomon’s goal to proclaim to mankind that </a:t>
            </a:r>
            <a:r>
              <a:rPr lang="en-US" sz="2400" u="sng" dirty="0" smtClean="0">
                <a:latin typeface="+mj-lt"/>
              </a:rPr>
              <a:t>a</a:t>
            </a:r>
          </a:p>
          <a:p>
            <a:r>
              <a:rPr lang="en-US" sz="2400" u="sng" dirty="0" smtClean="0">
                <a:latin typeface="+mj-lt"/>
              </a:rPr>
              <a:t>life devoid </a:t>
            </a:r>
            <a:r>
              <a:rPr lang="en-US" sz="2400" u="sng" dirty="0" smtClean="0">
                <a:latin typeface="+mj-lt"/>
              </a:rPr>
              <a:t>of God is a meaningless, fleeting </a:t>
            </a:r>
            <a:endParaRPr lang="en-US" sz="2400" u="sng" dirty="0" smtClean="0">
              <a:latin typeface="+mj-lt"/>
            </a:endParaRPr>
          </a:p>
          <a:p>
            <a:r>
              <a:rPr lang="en-US" sz="2400" u="sng" dirty="0" smtClean="0">
                <a:latin typeface="+mj-lt"/>
              </a:rPr>
              <a:t>existence</a:t>
            </a:r>
            <a:r>
              <a:rPr lang="en-US" sz="2400" dirty="0" smtClean="0">
                <a:latin typeface="+mj-lt"/>
              </a:rPr>
              <a:t>.  </a:t>
            </a:r>
            <a:r>
              <a:rPr lang="en-US" sz="2400" dirty="0" smtClean="0">
                <a:latin typeface="+mj-lt"/>
              </a:rPr>
              <a:t>In</a:t>
            </a:r>
            <a:r>
              <a:rPr lang="en-US" sz="2400" dirty="0" smtClean="0">
                <a:latin typeface="+mj-lt"/>
              </a:rPr>
              <a:t> </a:t>
            </a:r>
            <a:r>
              <a:rPr lang="en-US" sz="2400" dirty="0" smtClean="0">
                <a:latin typeface="+mj-lt"/>
              </a:rPr>
              <a:t>the backdrop of eternity, this </a:t>
            </a:r>
            <a:r>
              <a:rPr lang="en-US" sz="2400" dirty="0" smtClean="0">
                <a:latin typeface="+mj-lt"/>
              </a:rPr>
              <a:t>life is </a:t>
            </a:r>
          </a:p>
          <a:p>
            <a:r>
              <a:rPr lang="en-US" sz="2400" dirty="0" smtClean="0">
                <a:latin typeface="+mj-lt"/>
              </a:rPr>
              <a:t>a </a:t>
            </a:r>
            <a:r>
              <a:rPr lang="en-US" sz="2400" dirty="0" smtClean="0">
                <a:latin typeface="+mj-lt"/>
              </a:rPr>
              <a:t>speck of time in God’s vast timeline.  </a:t>
            </a:r>
          </a:p>
        </p:txBody>
      </p:sp>
    </p:spTree>
    <p:extLst>
      <p:ext uri="{BB962C8B-B14F-4D97-AF65-F5344CB8AC3E}">
        <p14:creationId xmlns:p14="http://schemas.microsoft.com/office/powerpoint/2010/main" val="35497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9" end="19"/>
                                            </p:txEl>
                                          </p:spTgt>
                                        </p:tgtEl>
                                        <p:attrNameLst>
                                          <p:attrName>style.visibility</p:attrName>
                                        </p:attrNameLst>
                                      </p:cBhvr>
                                      <p:to>
                                        <p:strVal val="visible"/>
                                      </p:to>
                                    </p:set>
                                    <p:animEffect transition="in" filter="fade">
                                      <p:cBhvr>
                                        <p:cTn id="58"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973"/>
            <a:ext cx="12382877" cy="6617196"/>
          </a:xfrm>
          <a:prstGeom prst="rect">
            <a:avLst/>
          </a:prstGeom>
          <a:noFill/>
        </p:spPr>
        <p:txBody>
          <a:bodyPr wrap="none" rtlCol="0">
            <a:spAutoFit/>
          </a:bodyPr>
          <a:lstStyle/>
          <a:p>
            <a:r>
              <a:rPr lang="en-US" sz="2400" dirty="0" smtClean="0">
                <a:latin typeface="+mj-lt"/>
              </a:rPr>
              <a:t>“</a:t>
            </a:r>
            <a:r>
              <a:rPr lang="en-US" sz="2400" b="1" u="sng" dirty="0" smtClean="0">
                <a:latin typeface="+mj-lt"/>
              </a:rPr>
              <a:t>Without faith it is impossible to please God</a:t>
            </a:r>
            <a:r>
              <a:rPr lang="en-US" sz="2400" dirty="0" smtClean="0">
                <a:latin typeface="+mj-lt"/>
              </a:rPr>
              <a:t>” (Heb. 11:6).  Paul made this profound statement </a:t>
            </a:r>
          </a:p>
          <a:p>
            <a:r>
              <a:rPr lang="en-US" sz="2400" dirty="0" smtClean="0">
                <a:latin typeface="+mj-lt"/>
              </a:rPr>
              <a:t>more than a thousand years later.  Solomon attempted to prove it during the age in which he lived. </a:t>
            </a:r>
          </a:p>
          <a:p>
            <a:endParaRPr lang="en-US" sz="800" dirty="0" smtClean="0">
              <a:latin typeface="+mj-lt"/>
            </a:endParaRPr>
          </a:p>
          <a:p>
            <a:r>
              <a:rPr lang="en-US" sz="2400" dirty="0" smtClean="0">
                <a:latin typeface="+mj-lt"/>
              </a:rPr>
              <a:t>“I have seen all the works [man] that are done under the sun; and, behold all is vanity [emptiness] </a:t>
            </a:r>
          </a:p>
          <a:p>
            <a:r>
              <a:rPr lang="en-US" sz="2400" dirty="0" smtClean="0">
                <a:latin typeface="+mj-lt"/>
              </a:rPr>
              <a:t>and vexation [suffering] of the spirit [of man]” (1:14).</a:t>
            </a:r>
          </a:p>
          <a:p>
            <a:r>
              <a:rPr lang="en-US" sz="2400" dirty="0" smtClean="0">
                <a:latin typeface="+mj-lt"/>
              </a:rPr>
              <a:t>As king of Israel and the most wise person on earth, </a:t>
            </a:r>
          </a:p>
          <a:p>
            <a:r>
              <a:rPr lang="en-US" sz="2400" dirty="0" smtClean="0">
                <a:latin typeface="+mj-lt"/>
              </a:rPr>
              <a:t>Solomon was in a perfect position to observe the </a:t>
            </a:r>
            <a:endParaRPr lang="en-US" sz="2400" dirty="0" smtClean="0">
              <a:latin typeface="+mj-lt"/>
            </a:endParaRPr>
          </a:p>
          <a:p>
            <a:r>
              <a:rPr lang="en-US" sz="2400" dirty="0" smtClean="0">
                <a:latin typeface="+mj-lt"/>
              </a:rPr>
              <a:t>lives of </a:t>
            </a:r>
            <a:r>
              <a:rPr lang="en-US" sz="2400" dirty="0" smtClean="0">
                <a:latin typeface="+mj-lt"/>
              </a:rPr>
              <a:t>those under him and what he saw was </a:t>
            </a:r>
            <a:endParaRPr lang="en-US" sz="2400" dirty="0" smtClean="0">
              <a:latin typeface="+mj-lt"/>
            </a:endParaRPr>
          </a:p>
          <a:p>
            <a:r>
              <a:rPr lang="en-US" sz="2400" dirty="0" smtClean="0">
                <a:latin typeface="+mj-lt"/>
              </a:rPr>
              <a:t>temporal</a:t>
            </a:r>
            <a:r>
              <a:rPr lang="en-US" sz="2400" dirty="0" smtClean="0">
                <a:latin typeface="+mj-lt"/>
              </a:rPr>
              <a:t>, </a:t>
            </a:r>
            <a:r>
              <a:rPr lang="en-US" sz="2400" dirty="0" smtClean="0">
                <a:latin typeface="+mj-lt"/>
              </a:rPr>
              <a:t>without </a:t>
            </a:r>
            <a:r>
              <a:rPr lang="en-US" sz="2400" dirty="0" smtClean="0">
                <a:latin typeface="+mj-lt"/>
              </a:rPr>
              <a:t>real meaning, like a dog chasing </a:t>
            </a:r>
            <a:endParaRPr lang="en-US" sz="2400" dirty="0" smtClean="0">
              <a:latin typeface="+mj-lt"/>
            </a:endParaRPr>
          </a:p>
          <a:p>
            <a:r>
              <a:rPr lang="en-US" sz="2400" dirty="0" smtClean="0">
                <a:latin typeface="+mj-lt"/>
              </a:rPr>
              <a:t>its </a:t>
            </a:r>
            <a:r>
              <a:rPr lang="en-US" sz="2400" dirty="0" smtClean="0">
                <a:latin typeface="+mj-lt"/>
              </a:rPr>
              <a:t>tail.</a:t>
            </a:r>
          </a:p>
          <a:p>
            <a:endParaRPr lang="en-US" sz="800" dirty="0" smtClean="0">
              <a:latin typeface="+mj-lt"/>
            </a:endParaRPr>
          </a:p>
          <a:p>
            <a:r>
              <a:rPr lang="en-US" sz="2400" dirty="0" smtClean="0">
                <a:latin typeface="+mj-lt"/>
              </a:rPr>
              <a:t>“For in much wisdom is much grief: and he that </a:t>
            </a:r>
          </a:p>
          <a:p>
            <a:r>
              <a:rPr lang="en-US" sz="2400" dirty="0">
                <a:latin typeface="+mj-lt"/>
              </a:rPr>
              <a:t>i</a:t>
            </a:r>
            <a:r>
              <a:rPr lang="en-US" sz="2400" dirty="0" smtClean="0">
                <a:latin typeface="+mj-lt"/>
              </a:rPr>
              <a:t>ncreaseth in knowledge increaseth sorrow” (1:18).</a:t>
            </a:r>
          </a:p>
          <a:p>
            <a:r>
              <a:rPr lang="en-US" sz="2400" dirty="0" smtClean="0">
                <a:latin typeface="+mj-lt"/>
              </a:rPr>
              <a:t>God given wisdom was a 2-edged sword for </a:t>
            </a:r>
            <a:endParaRPr lang="en-US" sz="2400" dirty="0" smtClean="0">
              <a:latin typeface="+mj-lt"/>
            </a:endParaRPr>
          </a:p>
          <a:p>
            <a:r>
              <a:rPr lang="en-US" sz="2400" dirty="0" smtClean="0">
                <a:latin typeface="+mj-lt"/>
              </a:rPr>
              <a:t>Solomon:  it </a:t>
            </a:r>
            <a:r>
              <a:rPr lang="en-US" sz="2400" dirty="0" smtClean="0">
                <a:latin typeface="+mj-lt"/>
              </a:rPr>
              <a:t>allowed him to see that which most </a:t>
            </a:r>
            <a:endParaRPr lang="en-US" sz="2400" dirty="0" smtClean="0">
              <a:latin typeface="+mj-lt"/>
            </a:endParaRPr>
          </a:p>
          <a:p>
            <a:r>
              <a:rPr lang="en-US" sz="2400" dirty="0" smtClean="0">
                <a:latin typeface="+mj-lt"/>
              </a:rPr>
              <a:t>others </a:t>
            </a:r>
            <a:r>
              <a:rPr lang="en-US" sz="2400" dirty="0" smtClean="0">
                <a:latin typeface="+mj-lt"/>
              </a:rPr>
              <a:t>couldn’t </a:t>
            </a:r>
            <a:r>
              <a:rPr lang="en-US" sz="2400" dirty="0" smtClean="0">
                <a:latin typeface="+mj-lt"/>
              </a:rPr>
              <a:t>see</a:t>
            </a:r>
            <a:r>
              <a:rPr lang="en-US" sz="2400" dirty="0">
                <a:latin typeface="+mj-lt"/>
              </a:rPr>
              <a:t>;</a:t>
            </a:r>
            <a:r>
              <a:rPr lang="en-US" sz="2400" dirty="0" smtClean="0">
                <a:latin typeface="+mj-lt"/>
              </a:rPr>
              <a:t>  </a:t>
            </a:r>
            <a:r>
              <a:rPr lang="en-US" sz="2400" dirty="0">
                <a:latin typeface="+mj-lt"/>
              </a:rPr>
              <a:t>b</a:t>
            </a:r>
            <a:r>
              <a:rPr lang="en-US" sz="2400" dirty="0" smtClean="0">
                <a:latin typeface="+mj-lt"/>
              </a:rPr>
              <a:t>ut, what he saw  saddened </a:t>
            </a:r>
            <a:endParaRPr lang="en-US" sz="2400" dirty="0" smtClean="0">
              <a:latin typeface="+mj-lt"/>
            </a:endParaRPr>
          </a:p>
          <a:p>
            <a:r>
              <a:rPr lang="en-US" sz="2400" dirty="0" smtClean="0">
                <a:latin typeface="+mj-lt"/>
              </a:rPr>
              <a:t>him</a:t>
            </a:r>
            <a:r>
              <a:rPr lang="en-US" sz="2400" dirty="0" smtClean="0">
                <a:latin typeface="+mj-lt"/>
              </a:rPr>
              <a:t>— </a:t>
            </a:r>
            <a:r>
              <a:rPr lang="en-US" sz="2400" u="sng" dirty="0" smtClean="0">
                <a:latin typeface="+mj-lt"/>
              </a:rPr>
              <a:t>life is </a:t>
            </a:r>
            <a:r>
              <a:rPr lang="en-US" sz="2400" u="sng" dirty="0" smtClean="0">
                <a:latin typeface="+mj-lt"/>
              </a:rPr>
              <a:t>hard and </a:t>
            </a:r>
            <a:r>
              <a:rPr lang="en-US" sz="2400" u="sng" dirty="0" smtClean="0">
                <a:latin typeface="+mj-lt"/>
              </a:rPr>
              <a:t>then you die</a:t>
            </a:r>
            <a:r>
              <a:rPr lang="en-US" sz="2400" dirty="0" smtClean="0">
                <a:latin typeface="+mj-lt"/>
              </a:rPr>
              <a:t>.  That’s why he </a:t>
            </a:r>
            <a:endParaRPr lang="en-US" sz="2400" dirty="0" smtClean="0">
              <a:latin typeface="+mj-lt"/>
            </a:endParaRPr>
          </a:p>
          <a:p>
            <a:r>
              <a:rPr lang="en-US" sz="2400" dirty="0" smtClean="0">
                <a:latin typeface="+mj-lt"/>
              </a:rPr>
              <a:t>was </a:t>
            </a:r>
            <a:r>
              <a:rPr lang="en-US" sz="2400" dirty="0" smtClean="0">
                <a:latin typeface="+mj-lt"/>
              </a:rPr>
              <a:t>inspired of God </a:t>
            </a:r>
            <a:r>
              <a:rPr lang="en-US" sz="2400" dirty="0" smtClean="0">
                <a:latin typeface="+mj-lt"/>
              </a:rPr>
              <a:t>to </a:t>
            </a:r>
            <a:r>
              <a:rPr lang="en-US" sz="2400" dirty="0" smtClean="0">
                <a:latin typeface="+mj-lt"/>
              </a:rPr>
              <a:t>write this book to </a:t>
            </a:r>
            <a:endParaRPr lang="en-US" sz="2400" dirty="0" smtClean="0">
              <a:latin typeface="+mj-lt"/>
            </a:endParaRPr>
          </a:p>
          <a:p>
            <a:r>
              <a:rPr lang="en-US" sz="2400" dirty="0" smtClean="0">
                <a:latin typeface="+mj-lt"/>
              </a:rPr>
              <a:t>encourage </a:t>
            </a:r>
            <a:r>
              <a:rPr lang="en-US" sz="2400" dirty="0" smtClean="0">
                <a:latin typeface="+mj-lt"/>
              </a:rPr>
              <a:t>man to live a faith </a:t>
            </a:r>
            <a:r>
              <a:rPr lang="en-US" sz="2400" dirty="0" smtClean="0">
                <a:latin typeface="+mj-lt"/>
              </a:rPr>
              <a:t>based </a:t>
            </a:r>
            <a:r>
              <a:rPr lang="en-US" sz="2400" dirty="0" smtClean="0">
                <a:latin typeface="+mj-lt"/>
              </a:rPr>
              <a:t>life.    </a:t>
            </a:r>
            <a:endParaRPr lang="en-US" sz="2400" dirty="0">
              <a:latin typeface="+mj-lt"/>
            </a:endParaRPr>
          </a:p>
        </p:txBody>
      </p:sp>
      <p:pic>
        <p:nvPicPr>
          <p:cNvPr id="4" name="Picture 3"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1538882"/>
            <a:ext cx="5743575" cy="5109507"/>
          </a:xfrm>
          <a:prstGeom prst="rect">
            <a:avLst/>
          </a:prstGeom>
        </p:spPr>
      </p:pic>
    </p:spTree>
    <p:extLst>
      <p:ext uri="{BB962C8B-B14F-4D97-AF65-F5344CB8AC3E}">
        <p14:creationId xmlns:p14="http://schemas.microsoft.com/office/powerpoint/2010/main" val="25111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38883"/>
            <a:ext cx="5181600" cy="4370844"/>
          </a:xfrm>
          <a:prstGeom prst="rect">
            <a:avLst/>
          </a:prstGeom>
        </p:spPr>
      </p:pic>
      <p:sp>
        <p:nvSpPr>
          <p:cNvPr id="4" name="TextBox 3"/>
          <p:cNvSpPr txBox="1"/>
          <p:nvPr/>
        </p:nvSpPr>
        <p:spPr>
          <a:xfrm>
            <a:off x="0" y="-76200"/>
            <a:ext cx="12306300" cy="6617196"/>
          </a:xfrm>
          <a:prstGeom prst="rect">
            <a:avLst/>
          </a:prstGeom>
          <a:noFill/>
        </p:spPr>
        <p:txBody>
          <a:bodyPr wrap="square" rtlCol="0">
            <a:spAutoFit/>
          </a:bodyPr>
          <a:lstStyle/>
          <a:p>
            <a:r>
              <a:rPr lang="en-US" sz="2400" dirty="0" smtClean="0">
                <a:latin typeface="+mj-lt"/>
              </a:rPr>
              <a:t>“I said in mine heart, Go now, I will prove thee with mirth, therefore enjoy pleasure: and, behold, this also is vanity” (2:1).</a:t>
            </a:r>
          </a:p>
          <a:p>
            <a:r>
              <a:rPr lang="en-US" sz="2400" dirty="0" smtClean="0">
                <a:latin typeface="+mj-lt"/>
              </a:rPr>
              <a:t>Next Solomon began to investigate what mankind believes makes a good life—</a:t>
            </a:r>
            <a:r>
              <a:rPr lang="en-US" sz="2400" i="1" dirty="0" smtClean="0">
                <a:latin typeface="+mj-lt"/>
              </a:rPr>
              <a:t>pleasure</a:t>
            </a:r>
            <a:r>
              <a:rPr lang="en-US" sz="2400" dirty="0" smtClean="0">
                <a:latin typeface="+mj-lt"/>
              </a:rPr>
              <a:t>, but he</a:t>
            </a:r>
          </a:p>
          <a:p>
            <a:r>
              <a:rPr lang="en-US" sz="2400" dirty="0">
                <a:latin typeface="+mj-lt"/>
              </a:rPr>
              <a:t>c</a:t>
            </a:r>
            <a:r>
              <a:rPr lang="en-US" sz="2400" dirty="0" smtClean="0">
                <a:latin typeface="+mj-lt"/>
              </a:rPr>
              <a:t>oncluded there was no intrinsic value in it.  Paul wrote concerning the ‘last days’ of the Church</a:t>
            </a:r>
          </a:p>
          <a:p>
            <a:r>
              <a:rPr lang="en-US" sz="2400" dirty="0" smtClean="0">
                <a:latin typeface="+mj-lt"/>
              </a:rPr>
              <a:t>age – “For men shall be lovers of their own selves…</a:t>
            </a:r>
          </a:p>
          <a:p>
            <a:r>
              <a:rPr lang="en-US" sz="2400" b="1" u="sng" dirty="0">
                <a:latin typeface="+mj-lt"/>
              </a:rPr>
              <a:t>l</a:t>
            </a:r>
            <a:r>
              <a:rPr lang="en-US" sz="2400" b="1" u="sng" dirty="0" smtClean="0">
                <a:latin typeface="+mj-lt"/>
              </a:rPr>
              <a:t>overs of pleasures more than lovers of God</a:t>
            </a:r>
            <a:r>
              <a:rPr lang="en-US" sz="2400" dirty="0" smtClean="0">
                <a:latin typeface="+mj-lt"/>
              </a:rPr>
              <a:t>” (2Tim. 3:4).</a:t>
            </a:r>
          </a:p>
          <a:p>
            <a:r>
              <a:rPr lang="en-US" sz="2400" dirty="0" smtClean="0">
                <a:latin typeface="+mj-lt"/>
              </a:rPr>
              <a:t>Most will seek their own pleasure</a:t>
            </a:r>
            <a:r>
              <a:rPr lang="en-US" sz="2400" dirty="0">
                <a:latin typeface="+mj-lt"/>
              </a:rPr>
              <a:t> </a:t>
            </a:r>
            <a:r>
              <a:rPr lang="en-US" sz="2400" dirty="0" smtClean="0">
                <a:latin typeface="+mj-lt"/>
              </a:rPr>
              <a:t>instead of God. </a:t>
            </a:r>
          </a:p>
          <a:p>
            <a:endParaRPr lang="en-US" sz="800" dirty="0" smtClean="0">
              <a:latin typeface="+mj-lt"/>
            </a:endParaRPr>
          </a:p>
          <a:p>
            <a:r>
              <a:rPr lang="en-US" sz="2400" dirty="0" smtClean="0">
                <a:latin typeface="+mj-lt"/>
              </a:rPr>
              <a:t>“I sought in mine heart to give myself unto </a:t>
            </a:r>
            <a:r>
              <a:rPr lang="en-US" sz="2400" i="1" dirty="0" smtClean="0">
                <a:latin typeface="+mj-lt"/>
              </a:rPr>
              <a:t>wine</a:t>
            </a:r>
            <a:r>
              <a:rPr lang="en-US" sz="2400" dirty="0" smtClean="0">
                <a:latin typeface="+mj-lt"/>
              </a:rPr>
              <a:t>…” (2:3).</a:t>
            </a:r>
          </a:p>
          <a:p>
            <a:r>
              <a:rPr lang="en-US" sz="2400" dirty="0" smtClean="0">
                <a:latin typeface="+mj-lt"/>
              </a:rPr>
              <a:t>Alcohol [drugs] will not make your life better, but it </a:t>
            </a:r>
          </a:p>
          <a:p>
            <a:r>
              <a:rPr lang="en-US" sz="2400" dirty="0">
                <a:latin typeface="+mj-lt"/>
              </a:rPr>
              <a:t>m</a:t>
            </a:r>
            <a:r>
              <a:rPr lang="en-US" sz="2400" dirty="0" smtClean="0">
                <a:latin typeface="+mj-lt"/>
              </a:rPr>
              <a:t>ight make it much worse.</a:t>
            </a:r>
          </a:p>
          <a:p>
            <a:endParaRPr lang="en-US" sz="800" dirty="0" smtClean="0">
              <a:latin typeface="+mj-lt"/>
            </a:endParaRPr>
          </a:p>
          <a:p>
            <a:r>
              <a:rPr lang="en-US" sz="2400" dirty="0" smtClean="0">
                <a:latin typeface="+mj-lt"/>
              </a:rPr>
              <a:t>“I made great </a:t>
            </a:r>
            <a:r>
              <a:rPr lang="en-US" sz="2400" i="1" dirty="0" smtClean="0">
                <a:latin typeface="+mj-lt"/>
              </a:rPr>
              <a:t>works</a:t>
            </a:r>
            <a:r>
              <a:rPr lang="en-US" sz="2400" dirty="0" smtClean="0">
                <a:latin typeface="+mj-lt"/>
              </a:rPr>
              <a:t>; I </a:t>
            </a:r>
            <a:r>
              <a:rPr lang="en-US" sz="2400" dirty="0" err="1" smtClean="0">
                <a:latin typeface="+mj-lt"/>
              </a:rPr>
              <a:t>builded</a:t>
            </a:r>
            <a:r>
              <a:rPr lang="en-US" sz="2400" dirty="0">
                <a:latin typeface="+mj-lt"/>
              </a:rPr>
              <a:t> </a:t>
            </a:r>
            <a:r>
              <a:rPr lang="en-US" sz="2400" i="1" dirty="0" smtClean="0">
                <a:latin typeface="+mj-lt"/>
              </a:rPr>
              <a:t>houses</a:t>
            </a:r>
            <a:r>
              <a:rPr lang="en-US" sz="2400" dirty="0" smtClean="0">
                <a:latin typeface="+mj-lt"/>
              </a:rPr>
              <a:t>… planted </a:t>
            </a:r>
            <a:r>
              <a:rPr lang="en-US" sz="2400" i="1" dirty="0" smtClean="0">
                <a:latin typeface="+mj-lt"/>
              </a:rPr>
              <a:t>vine-</a:t>
            </a:r>
          </a:p>
          <a:p>
            <a:r>
              <a:rPr lang="en-US" sz="2400" i="1" dirty="0" smtClean="0">
                <a:latin typeface="+mj-lt"/>
              </a:rPr>
              <a:t>yards</a:t>
            </a:r>
            <a:r>
              <a:rPr lang="en-US" sz="2400" dirty="0" smtClean="0">
                <a:latin typeface="+mj-lt"/>
              </a:rPr>
              <a:t>… </a:t>
            </a:r>
            <a:r>
              <a:rPr lang="en-US" sz="2400" i="1" dirty="0" smtClean="0">
                <a:latin typeface="+mj-lt"/>
              </a:rPr>
              <a:t>servants and maidens</a:t>
            </a:r>
            <a:r>
              <a:rPr lang="en-US" sz="2400" dirty="0" smtClean="0">
                <a:latin typeface="+mj-lt"/>
              </a:rPr>
              <a:t>… </a:t>
            </a:r>
            <a:r>
              <a:rPr lang="en-US" sz="2400" i="1" dirty="0" smtClean="0">
                <a:latin typeface="+mj-lt"/>
              </a:rPr>
              <a:t>silver and gold</a:t>
            </a:r>
            <a:r>
              <a:rPr lang="en-US" sz="2400" dirty="0" smtClean="0">
                <a:latin typeface="+mj-lt"/>
              </a:rPr>
              <a:t>” (2:4).  </a:t>
            </a:r>
          </a:p>
          <a:p>
            <a:r>
              <a:rPr lang="en-US" sz="2400" dirty="0" smtClean="0">
                <a:latin typeface="+mj-lt"/>
              </a:rPr>
              <a:t>As the richest and most powerful person in the world,</a:t>
            </a:r>
          </a:p>
          <a:p>
            <a:r>
              <a:rPr lang="en-US" sz="2400" dirty="0" smtClean="0">
                <a:latin typeface="+mj-lt"/>
              </a:rPr>
              <a:t>Solomon could build, buy, obtain, anything he wanted,</a:t>
            </a:r>
          </a:p>
          <a:p>
            <a:r>
              <a:rPr lang="en-US" sz="2400" dirty="0">
                <a:latin typeface="+mj-lt"/>
              </a:rPr>
              <a:t>b</a:t>
            </a:r>
            <a:r>
              <a:rPr lang="en-US" sz="2400" dirty="0" smtClean="0">
                <a:latin typeface="+mj-lt"/>
              </a:rPr>
              <a:t>ut, “</a:t>
            </a:r>
            <a:r>
              <a:rPr lang="en-US" sz="2400" b="1" u="sng" dirty="0" smtClean="0">
                <a:latin typeface="+mj-lt"/>
              </a:rPr>
              <a:t>I looked on all the works that my hands had </a:t>
            </a:r>
          </a:p>
          <a:p>
            <a:r>
              <a:rPr lang="en-US" sz="2400" b="1" u="sng" dirty="0" smtClean="0">
                <a:latin typeface="+mj-lt"/>
              </a:rPr>
              <a:t>wrought… and behold, all was vanity</a:t>
            </a:r>
            <a:r>
              <a:rPr lang="en-US" sz="2400" b="1" dirty="0" smtClean="0">
                <a:latin typeface="+mj-lt"/>
              </a:rPr>
              <a:t> </a:t>
            </a:r>
            <a:r>
              <a:rPr lang="en-US" sz="2400" dirty="0" smtClean="0">
                <a:latin typeface="+mj-lt"/>
              </a:rPr>
              <a:t>[emptiness] </a:t>
            </a:r>
            <a:r>
              <a:rPr lang="en-US" sz="2400" b="1" u="sng" dirty="0" smtClean="0">
                <a:latin typeface="+mj-lt"/>
              </a:rPr>
              <a:t>and</a:t>
            </a:r>
          </a:p>
          <a:p>
            <a:r>
              <a:rPr lang="en-US" sz="2400" b="1" u="sng" dirty="0">
                <a:latin typeface="+mj-lt"/>
              </a:rPr>
              <a:t>v</a:t>
            </a:r>
            <a:r>
              <a:rPr lang="en-US" sz="2400" b="1" u="sng" dirty="0" smtClean="0">
                <a:latin typeface="+mj-lt"/>
              </a:rPr>
              <a:t>exation</a:t>
            </a:r>
            <a:r>
              <a:rPr lang="en-US" sz="2400" b="1" dirty="0" smtClean="0">
                <a:latin typeface="+mj-lt"/>
              </a:rPr>
              <a:t> </a:t>
            </a:r>
            <a:r>
              <a:rPr lang="en-US" sz="2400" dirty="0" smtClean="0">
                <a:latin typeface="+mj-lt"/>
              </a:rPr>
              <a:t>[suffering] </a:t>
            </a:r>
            <a:r>
              <a:rPr lang="en-US" sz="2400" b="1" u="sng" dirty="0" smtClean="0">
                <a:latin typeface="+mj-lt"/>
              </a:rPr>
              <a:t>of</a:t>
            </a:r>
            <a:r>
              <a:rPr lang="en-US" sz="2400" b="1" dirty="0" smtClean="0">
                <a:latin typeface="+mj-lt"/>
              </a:rPr>
              <a:t> </a:t>
            </a:r>
            <a:r>
              <a:rPr lang="en-US" sz="2400" dirty="0" smtClean="0">
                <a:latin typeface="+mj-lt"/>
              </a:rPr>
              <a:t>[my] </a:t>
            </a:r>
            <a:r>
              <a:rPr lang="en-US" sz="2400" b="1" u="sng" dirty="0" smtClean="0">
                <a:latin typeface="+mj-lt"/>
              </a:rPr>
              <a:t>spirit, and there was no profit under the sun</a:t>
            </a:r>
            <a:r>
              <a:rPr lang="en-US" sz="2400" dirty="0" smtClean="0">
                <a:latin typeface="+mj-lt"/>
              </a:rPr>
              <a:t>” (2:11).</a:t>
            </a:r>
            <a:endParaRPr lang="en-US" sz="2400" dirty="0">
              <a:latin typeface="+mj-lt"/>
            </a:endParaRPr>
          </a:p>
        </p:txBody>
      </p:sp>
    </p:spTree>
    <p:extLst>
      <p:ext uri="{BB962C8B-B14F-4D97-AF65-F5344CB8AC3E}">
        <p14:creationId xmlns:p14="http://schemas.microsoft.com/office/powerpoint/2010/main" val="36965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500"/>
                                        <p:tgtEl>
                                          <p:spTgt spid="4">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500"/>
                                        <p:tgtEl>
                                          <p:spTgt spid="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500"/>
                                        <p:tgtEl>
                                          <p:spTgt spid="4">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fade">
                                      <p:cBhvr>
                                        <p:cTn id="50" dur="500"/>
                                        <p:tgtEl>
                                          <p:spTgt spid="4">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Effect transition="in" filter="fade">
                                      <p:cBhvr>
                                        <p:cTn id="53" dur="500"/>
                                        <p:tgtEl>
                                          <p:spTgt spid="4">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6" end="16"/>
                                            </p:txEl>
                                          </p:spTgt>
                                        </p:tgtEl>
                                        <p:attrNameLst>
                                          <p:attrName>style.visibility</p:attrName>
                                        </p:attrNameLst>
                                      </p:cBhvr>
                                      <p:to>
                                        <p:strVal val="visible"/>
                                      </p:to>
                                    </p:set>
                                    <p:animEffect transition="in" filter="fade">
                                      <p:cBhvr>
                                        <p:cTn id="56" dur="500"/>
                                        <p:tgtEl>
                                          <p:spTgt spid="4">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animEffect transition="in" filter="fade">
                                      <p:cBhvr>
                                        <p:cTn id="59"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94085"/>
          </a:xfrm>
          <a:prstGeom prst="rect">
            <a:avLst/>
          </a:prstGeom>
          <a:noFill/>
        </p:spPr>
        <p:txBody>
          <a:bodyPr wrap="square" rtlCol="0">
            <a:spAutoFit/>
          </a:bodyPr>
          <a:lstStyle/>
          <a:p>
            <a:r>
              <a:rPr lang="en-US" sz="2400" dirty="0" smtClean="0">
                <a:latin typeface="+mj-lt"/>
              </a:rPr>
              <a:t>“There is nothing better for a man, than that he should eat and drink, and that he should make his soul enjoy good in his labour.  This also I saw, that </a:t>
            </a:r>
            <a:r>
              <a:rPr lang="en-US" sz="2400" b="1" u="sng" dirty="0" smtClean="0">
                <a:latin typeface="+mj-lt"/>
              </a:rPr>
              <a:t>it was from the hand of God</a:t>
            </a:r>
            <a:r>
              <a:rPr lang="en-US" sz="2400" dirty="0" smtClean="0">
                <a:latin typeface="+mj-lt"/>
              </a:rPr>
              <a:t>” (2:24).</a:t>
            </a:r>
          </a:p>
          <a:p>
            <a:r>
              <a:rPr lang="en-US" sz="2400" dirty="0" smtClean="0">
                <a:latin typeface="+mj-lt"/>
              </a:rPr>
              <a:t>Solomon reckoned that the best man could hope for was to enjoy the simple things of life such as eating and drinking, and his work, which he did enjoy, “… </a:t>
            </a:r>
            <a:r>
              <a:rPr lang="en-US" sz="2400" i="1" dirty="0" smtClean="0">
                <a:latin typeface="+mj-lt"/>
              </a:rPr>
              <a:t>my heart rejoiced in all my </a:t>
            </a:r>
            <a:r>
              <a:rPr lang="en-US" sz="2400" i="1" dirty="0" err="1" smtClean="0">
                <a:latin typeface="+mj-lt"/>
              </a:rPr>
              <a:t>labour</a:t>
            </a:r>
            <a:r>
              <a:rPr lang="en-US" sz="2400" dirty="0" smtClean="0">
                <a:latin typeface="+mj-lt"/>
              </a:rPr>
              <a:t>”(2:10).  Notice these things become blessings only to those </a:t>
            </a:r>
          </a:p>
          <a:p>
            <a:r>
              <a:rPr lang="en-US" sz="2400" dirty="0" smtClean="0">
                <a:latin typeface="+mj-lt"/>
              </a:rPr>
              <a:t>who believe they are from God.  Paul</a:t>
            </a:r>
            <a:r>
              <a:rPr lang="en-US" sz="2400" dirty="0">
                <a:latin typeface="+mj-lt"/>
              </a:rPr>
              <a:t> </a:t>
            </a:r>
            <a:r>
              <a:rPr lang="en-US" sz="2400" dirty="0" smtClean="0">
                <a:latin typeface="+mj-lt"/>
              </a:rPr>
              <a:t>agreed –  </a:t>
            </a:r>
          </a:p>
          <a:p>
            <a:endParaRPr lang="en-US" sz="800" dirty="0" smtClean="0">
              <a:latin typeface="+mj-lt"/>
            </a:endParaRPr>
          </a:p>
          <a:p>
            <a:r>
              <a:rPr lang="en-US" sz="2400" dirty="0" smtClean="0">
                <a:latin typeface="+mj-lt"/>
              </a:rPr>
              <a:t>“Let him that stole steal no more:  </a:t>
            </a:r>
            <a:r>
              <a:rPr lang="en-US" sz="2400" b="1" u="sng" dirty="0" smtClean="0">
                <a:latin typeface="+mj-lt"/>
              </a:rPr>
              <a:t>but rather let him</a:t>
            </a:r>
          </a:p>
          <a:p>
            <a:r>
              <a:rPr lang="en-US" sz="2400" b="1" u="sng" dirty="0" smtClean="0">
                <a:latin typeface="+mj-lt"/>
              </a:rPr>
              <a:t>labour, working with his hands the thing which is</a:t>
            </a:r>
          </a:p>
          <a:p>
            <a:r>
              <a:rPr lang="en-US" sz="2400" b="1" u="sng" dirty="0" smtClean="0">
                <a:latin typeface="+mj-lt"/>
              </a:rPr>
              <a:t>good</a:t>
            </a:r>
            <a:r>
              <a:rPr lang="en-US" sz="2400" dirty="0" smtClean="0">
                <a:latin typeface="+mj-lt"/>
              </a:rPr>
              <a:t>, that he may have to give to him that needeth</a:t>
            </a:r>
          </a:p>
          <a:p>
            <a:r>
              <a:rPr lang="en-US" sz="2400" dirty="0" smtClean="0">
                <a:latin typeface="+mj-lt"/>
              </a:rPr>
              <a:t>(Eph. 4:28)… Charge them that are rich in this world, </a:t>
            </a:r>
          </a:p>
          <a:p>
            <a:r>
              <a:rPr lang="en-US" sz="2400" dirty="0" smtClean="0">
                <a:latin typeface="+mj-lt"/>
              </a:rPr>
              <a:t>that they be not highminded, nor trust in uncertain </a:t>
            </a:r>
          </a:p>
          <a:p>
            <a:r>
              <a:rPr lang="en-US" sz="2400" dirty="0" smtClean="0">
                <a:latin typeface="+mj-lt"/>
              </a:rPr>
              <a:t>riches, but in the living God, </a:t>
            </a:r>
            <a:r>
              <a:rPr lang="en-US" sz="2400" b="1" u="sng" dirty="0" smtClean="0">
                <a:latin typeface="+mj-lt"/>
              </a:rPr>
              <a:t>who giveth us richly all </a:t>
            </a:r>
          </a:p>
          <a:p>
            <a:r>
              <a:rPr lang="en-US" sz="2400" b="1" u="sng" dirty="0" smtClean="0">
                <a:latin typeface="+mj-lt"/>
              </a:rPr>
              <a:t>things to enjoy</a:t>
            </a:r>
            <a:r>
              <a:rPr lang="en-US" sz="2400" dirty="0" smtClean="0">
                <a:latin typeface="+mj-lt"/>
              </a:rPr>
              <a:t>; that they do good, that they be rich in </a:t>
            </a:r>
          </a:p>
          <a:p>
            <a:r>
              <a:rPr lang="en-US" sz="2400" dirty="0" smtClean="0">
                <a:latin typeface="+mj-lt"/>
              </a:rPr>
              <a:t>good works, ready to distribute [do the Lord’s work]</a:t>
            </a:r>
          </a:p>
          <a:p>
            <a:r>
              <a:rPr lang="en-US" sz="2400" dirty="0" smtClean="0">
                <a:latin typeface="+mj-lt"/>
              </a:rPr>
              <a:t>…” (1Tim. 6:17,18). </a:t>
            </a:r>
          </a:p>
          <a:p>
            <a:r>
              <a:rPr lang="en-US" sz="2400" dirty="0" smtClean="0">
                <a:latin typeface="+mj-lt"/>
              </a:rPr>
              <a:t>This life can bring joy, but enjoyment comes when we </a:t>
            </a:r>
          </a:p>
          <a:p>
            <a:r>
              <a:rPr lang="en-US" sz="2400" dirty="0" smtClean="0">
                <a:latin typeface="+mj-lt"/>
              </a:rPr>
              <a:t>recognize the source – “All things were created </a:t>
            </a:r>
            <a:r>
              <a:rPr lang="en-US" sz="2400" i="1" dirty="0" smtClean="0">
                <a:latin typeface="+mj-lt"/>
              </a:rPr>
              <a:t>by</a:t>
            </a:r>
            <a:r>
              <a:rPr lang="en-US" sz="2400" dirty="0" smtClean="0">
                <a:latin typeface="+mj-lt"/>
              </a:rPr>
              <a:t> him [Christ] and </a:t>
            </a:r>
            <a:r>
              <a:rPr lang="en-US" sz="2400" i="1" dirty="0" smtClean="0">
                <a:latin typeface="+mj-lt"/>
              </a:rPr>
              <a:t>for</a:t>
            </a:r>
            <a:r>
              <a:rPr lang="en-US" sz="2400" dirty="0" smtClean="0">
                <a:latin typeface="+mj-lt"/>
              </a:rPr>
              <a:t> him [Christ]” (Col. 1:18).       </a:t>
            </a:r>
          </a:p>
        </p:txBody>
      </p:sp>
      <p:pic>
        <p:nvPicPr>
          <p:cNvPr id="4" name="Picture 3"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38883"/>
            <a:ext cx="5181600" cy="4370844"/>
          </a:xfrm>
          <a:prstGeom prst="rect">
            <a:avLst/>
          </a:prstGeom>
        </p:spPr>
      </p:pic>
    </p:spTree>
    <p:extLst>
      <p:ext uri="{BB962C8B-B14F-4D97-AF65-F5344CB8AC3E}">
        <p14:creationId xmlns:p14="http://schemas.microsoft.com/office/powerpoint/2010/main" val="24499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4171</Words>
  <Application>Microsoft Office PowerPoint</Application>
  <PresentationFormat>Widescreen</PresentationFormat>
  <Paragraphs>298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134</cp:revision>
  <dcterms:created xsi:type="dcterms:W3CDTF">2018-06-04T11:10:45Z</dcterms:created>
  <dcterms:modified xsi:type="dcterms:W3CDTF">2018-07-19T20:11:20Z</dcterms:modified>
</cp:coreProperties>
</file>