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991FC1-81D7-43E4-A7C7-5CD3E4D64818}"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F4CFC-7593-49A6-B209-E2DB76CF4BBE}" type="slidenum">
              <a:rPr lang="en-US" smtClean="0"/>
              <a:t>‹#›</a:t>
            </a:fld>
            <a:endParaRPr lang="en-US" dirty="0"/>
          </a:p>
        </p:txBody>
      </p:sp>
    </p:spTree>
    <p:extLst>
      <p:ext uri="{BB962C8B-B14F-4D97-AF65-F5344CB8AC3E}">
        <p14:creationId xmlns:p14="http://schemas.microsoft.com/office/powerpoint/2010/main" val="290785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91FC1-81D7-43E4-A7C7-5CD3E4D64818}"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F4CFC-7593-49A6-B209-E2DB76CF4BBE}" type="slidenum">
              <a:rPr lang="en-US" smtClean="0"/>
              <a:t>‹#›</a:t>
            </a:fld>
            <a:endParaRPr lang="en-US" dirty="0"/>
          </a:p>
        </p:txBody>
      </p:sp>
    </p:spTree>
    <p:extLst>
      <p:ext uri="{BB962C8B-B14F-4D97-AF65-F5344CB8AC3E}">
        <p14:creationId xmlns:p14="http://schemas.microsoft.com/office/powerpoint/2010/main" val="419927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91FC1-81D7-43E4-A7C7-5CD3E4D64818}"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F4CFC-7593-49A6-B209-E2DB76CF4BBE}" type="slidenum">
              <a:rPr lang="en-US" smtClean="0"/>
              <a:t>‹#›</a:t>
            </a:fld>
            <a:endParaRPr lang="en-US" dirty="0"/>
          </a:p>
        </p:txBody>
      </p:sp>
    </p:spTree>
    <p:extLst>
      <p:ext uri="{BB962C8B-B14F-4D97-AF65-F5344CB8AC3E}">
        <p14:creationId xmlns:p14="http://schemas.microsoft.com/office/powerpoint/2010/main" val="252495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91FC1-81D7-43E4-A7C7-5CD3E4D64818}"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F4CFC-7593-49A6-B209-E2DB76CF4BBE}" type="slidenum">
              <a:rPr lang="en-US" smtClean="0"/>
              <a:t>‹#›</a:t>
            </a:fld>
            <a:endParaRPr lang="en-US" dirty="0"/>
          </a:p>
        </p:txBody>
      </p:sp>
    </p:spTree>
    <p:extLst>
      <p:ext uri="{BB962C8B-B14F-4D97-AF65-F5344CB8AC3E}">
        <p14:creationId xmlns:p14="http://schemas.microsoft.com/office/powerpoint/2010/main" val="217893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991FC1-81D7-43E4-A7C7-5CD3E4D64818}"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F4CFC-7593-49A6-B209-E2DB76CF4BBE}" type="slidenum">
              <a:rPr lang="en-US" smtClean="0"/>
              <a:t>‹#›</a:t>
            </a:fld>
            <a:endParaRPr lang="en-US" dirty="0"/>
          </a:p>
        </p:txBody>
      </p:sp>
    </p:spTree>
    <p:extLst>
      <p:ext uri="{BB962C8B-B14F-4D97-AF65-F5344CB8AC3E}">
        <p14:creationId xmlns:p14="http://schemas.microsoft.com/office/powerpoint/2010/main" val="376511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991FC1-81D7-43E4-A7C7-5CD3E4D64818}"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F4CFC-7593-49A6-B209-E2DB76CF4BBE}" type="slidenum">
              <a:rPr lang="en-US" smtClean="0"/>
              <a:t>‹#›</a:t>
            </a:fld>
            <a:endParaRPr lang="en-US" dirty="0"/>
          </a:p>
        </p:txBody>
      </p:sp>
    </p:spTree>
    <p:extLst>
      <p:ext uri="{BB962C8B-B14F-4D97-AF65-F5344CB8AC3E}">
        <p14:creationId xmlns:p14="http://schemas.microsoft.com/office/powerpoint/2010/main" val="273066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991FC1-81D7-43E4-A7C7-5CD3E4D64818}"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4F4CFC-7593-49A6-B209-E2DB76CF4BBE}" type="slidenum">
              <a:rPr lang="en-US" smtClean="0"/>
              <a:t>‹#›</a:t>
            </a:fld>
            <a:endParaRPr lang="en-US" dirty="0"/>
          </a:p>
        </p:txBody>
      </p:sp>
    </p:spTree>
    <p:extLst>
      <p:ext uri="{BB962C8B-B14F-4D97-AF65-F5344CB8AC3E}">
        <p14:creationId xmlns:p14="http://schemas.microsoft.com/office/powerpoint/2010/main" val="39975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91FC1-81D7-43E4-A7C7-5CD3E4D64818}"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4F4CFC-7593-49A6-B209-E2DB76CF4BBE}" type="slidenum">
              <a:rPr lang="en-US" smtClean="0"/>
              <a:t>‹#›</a:t>
            </a:fld>
            <a:endParaRPr lang="en-US" dirty="0"/>
          </a:p>
        </p:txBody>
      </p:sp>
    </p:spTree>
    <p:extLst>
      <p:ext uri="{BB962C8B-B14F-4D97-AF65-F5344CB8AC3E}">
        <p14:creationId xmlns:p14="http://schemas.microsoft.com/office/powerpoint/2010/main" val="302998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91FC1-81D7-43E4-A7C7-5CD3E4D64818}"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4F4CFC-7593-49A6-B209-E2DB76CF4BBE}" type="slidenum">
              <a:rPr lang="en-US" smtClean="0"/>
              <a:t>‹#›</a:t>
            </a:fld>
            <a:endParaRPr lang="en-US" dirty="0"/>
          </a:p>
        </p:txBody>
      </p:sp>
    </p:spTree>
    <p:extLst>
      <p:ext uri="{BB962C8B-B14F-4D97-AF65-F5344CB8AC3E}">
        <p14:creationId xmlns:p14="http://schemas.microsoft.com/office/powerpoint/2010/main" val="424670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991FC1-81D7-43E4-A7C7-5CD3E4D64818}"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F4CFC-7593-49A6-B209-E2DB76CF4BBE}" type="slidenum">
              <a:rPr lang="en-US" smtClean="0"/>
              <a:t>‹#›</a:t>
            </a:fld>
            <a:endParaRPr lang="en-US" dirty="0"/>
          </a:p>
        </p:txBody>
      </p:sp>
    </p:spTree>
    <p:extLst>
      <p:ext uri="{BB962C8B-B14F-4D97-AF65-F5344CB8AC3E}">
        <p14:creationId xmlns:p14="http://schemas.microsoft.com/office/powerpoint/2010/main" val="327389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991FC1-81D7-43E4-A7C7-5CD3E4D64818}"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F4CFC-7593-49A6-B209-E2DB76CF4BBE}" type="slidenum">
              <a:rPr lang="en-US" smtClean="0"/>
              <a:t>‹#›</a:t>
            </a:fld>
            <a:endParaRPr lang="en-US" dirty="0"/>
          </a:p>
        </p:txBody>
      </p:sp>
    </p:spTree>
    <p:extLst>
      <p:ext uri="{BB962C8B-B14F-4D97-AF65-F5344CB8AC3E}">
        <p14:creationId xmlns:p14="http://schemas.microsoft.com/office/powerpoint/2010/main" val="124324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91FC1-81D7-43E4-A7C7-5CD3E4D64818}"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F4CFC-7593-49A6-B209-E2DB76CF4BBE}" type="slidenum">
              <a:rPr lang="en-US" smtClean="0"/>
              <a:t>‹#›</a:t>
            </a:fld>
            <a:endParaRPr lang="en-US" dirty="0"/>
          </a:p>
        </p:txBody>
      </p:sp>
    </p:spTree>
    <p:extLst>
      <p:ext uri="{BB962C8B-B14F-4D97-AF65-F5344CB8AC3E}">
        <p14:creationId xmlns:p14="http://schemas.microsoft.com/office/powerpoint/2010/main" val="1941245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4.jpeg"/><Relationship Id="rId4" Type="http://schemas.openxmlformats.org/officeDocument/2006/relationships/image" Target="../media/image33.jpg"/><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0" y="0"/>
            <a:ext cx="2657144" cy="1569660"/>
          </a:xfrm>
          <a:prstGeom prst="rect">
            <a:avLst/>
          </a:prstGeom>
          <a:noFill/>
        </p:spPr>
        <p:txBody>
          <a:bodyPr wrap="square" rtlCol="0">
            <a:spAutoFit/>
          </a:bodyPr>
          <a:lstStyle/>
          <a:p>
            <a:r>
              <a:rPr lang="en-US" sz="2400" dirty="0" smtClean="0">
                <a:latin typeface="+mj-lt"/>
              </a:rPr>
              <a:t>LESSON 38</a:t>
            </a:r>
            <a:endParaRPr lang="en-US" sz="2400" dirty="0">
              <a:latin typeface="+mj-lt"/>
            </a:endParaRPr>
          </a:p>
          <a:p>
            <a:r>
              <a:rPr lang="en-US" sz="2400" dirty="0" smtClean="0">
                <a:latin typeface="+mj-lt"/>
              </a:rPr>
              <a:t>WEEK 38 </a:t>
            </a:r>
            <a:r>
              <a:rPr lang="en-US" sz="2400" dirty="0">
                <a:latin typeface="+mj-lt"/>
              </a:rPr>
              <a:t>OF </a:t>
            </a:r>
            <a:r>
              <a:rPr lang="en-US" sz="2400" dirty="0" smtClean="0">
                <a:latin typeface="+mj-lt"/>
              </a:rPr>
              <a:t>52</a:t>
            </a:r>
          </a:p>
          <a:p>
            <a:r>
              <a:rPr lang="en-US" sz="2400" dirty="0" smtClean="0">
                <a:latin typeface="+mj-lt"/>
              </a:rPr>
              <a:t>(Ezra 1-3; Haggai;</a:t>
            </a:r>
          </a:p>
          <a:p>
            <a:r>
              <a:rPr lang="en-US" sz="2400" dirty="0" smtClean="0">
                <a:latin typeface="+mj-lt"/>
              </a:rPr>
              <a:t>Zech. 1-14; Est. 1-5)</a:t>
            </a:r>
            <a:endParaRPr lang="en-US" sz="2400" dirty="0">
              <a:latin typeface="+mj-lt"/>
            </a:endParaRPr>
          </a:p>
        </p:txBody>
      </p:sp>
      <p:sp>
        <p:nvSpPr>
          <p:cNvPr id="4" name="Rectangle 3"/>
          <p:cNvSpPr/>
          <p:nvPr/>
        </p:nvSpPr>
        <p:spPr>
          <a:xfrm>
            <a:off x="2917982" y="707886"/>
            <a:ext cx="9032280" cy="1200329"/>
          </a:xfrm>
          <a:prstGeom prst="rect">
            <a:avLst/>
          </a:prstGeom>
        </p:spPr>
        <p:txBody>
          <a:bodyPr wrap="square">
            <a:spAutoFit/>
          </a:bodyPr>
          <a:lstStyle/>
          <a:p>
            <a:r>
              <a:rPr lang="en-US" sz="2400" dirty="0" smtClean="0">
                <a:latin typeface="+mj-lt"/>
              </a:rPr>
              <a:t>Last time we saw the miraculous </a:t>
            </a:r>
          </a:p>
          <a:p>
            <a:r>
              <a:rPr lang="en-US" sz="2400" dirty="0" smtClean="0">
                <a:latin typeface="+mj-lt"/>
              </a:rPr>
              <a:t>life of Daniel; this time God brings </a:t>
            </a:r>
          </a:p>
          <a:p>
            <a:r>
              <a:rPr lang="en-US" sz="2400" dirty="0" smtClean="0">
                <a:latin typeface="+mj-lt"/>
              </a:rPr>
              <a:t>the Jewish captives home.  </a:t>
            </a:r>
          </a:p>
        </p:txBody>
      </p:sp>
      <p:pic>
        <p:nvPicPr>
          <p:cNvPr id="5" name="Picture 4" descr="C. I. &lt;strong&gt;Scofield&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6921" y="784830"/>
            <a:ext cx="4761185" cy="5647700"/>
          </a:xfrm>
          <a:prstGeom prst="rect">
            <a:avLst/>
          </a:prstGeom>
        </p:spPr>
      </p:pic>
      <p:sp>
        <p:nvSpPr>
          <p:cNvPr id="6" name="TextBox 5"/>
          <p:cNvSpPr txBox="1"/>
          <p:nvPr/>
        </p:nvSpPr>
        <p:spPr>
          <a:xfrm>
            <a:off x="1" y="1908215"/>
            <a:ext cx="6999890" cy="4524315"/>
          </a:xfrm>
          <a:prstGeom prst="rect">
            <a:avLst/>
          </a:prstGeom>
          <a:noFill/>
        </p:spPr>
        <p:txBody>
          <a:bodyPr wrap="square" rtlCol="0">
            <a:spAutoFit/>
          </a:bodyPr>
          <a:lstStyle/>
          <a:p>
            <a:r>
              <a:rPr lang="en-US" sz="2400" i="1" dirty="0" smtClean="0">
                <a:latin typeface="+mj-lt"/>
              </a:rPr>
              <a:t>“EZRA, the first of the post-captivity books (Ezra, Nehemiah, Esther, Haggai, Zachariah, and Malachi), records the return to Palestine under </a:t>
            </a:r>
            <a:r>
              <a:rPr lang="en-US" sz="2400" dirty="0" smtClean="0">
                <a:latin typeface="+mj-lt"/>
              </a:rPr>
              <a:t>[Jewish governor] </a:t>
            </a:r>
            <a:r>
              <a:rPr lang="en-US" sz="2400" i="1" dirty="0" smtClean="0">
                <a:latin typeface="+mj-lt"/>
              </a:rPr>
              <a:t>Zerubbabel, by decree of </a:t>
            </a:r>
            <a:r>
              <a:rPr lang="en-US" sz="2400" dirty="0" smtClean="0">
                <a:latin typeface="+mj-lt"/>
              </a:rPr>
              <a:t>[Persian king] </a:t>
            </a:r>
            <a:r>
              <a:rPr lang="en-US" sz="2400" i="1" dirty="0" smtClean="0">
                <a:latin typeface="+mj-lt"/>
              </a:rPr>
              <a:t>Cyrus, of a Jewish remnant who laid the temple foundations (536 B.C.).  Later (458 B.C.) Ezra followed, and restored the law and ritual.  But </a:t>
            </a:r>
            <a:r>
              <a:rPr lang="en-US" sz="2400" b="1" i="1" dirty="0" smtClean="0">
                <a:latin typeface="+mj-lt"/>
              </a:rPr>
              <a:t>the mass of the nation, and most of the princes, remained by preference in Babylonia and Assyria, where they were prospering</a:t>
            </a:r>
            <a:r>
              <a:rPr lang="en-US" sz="2400" i="1" dirty="0" smtClean="0">
                <a:latin typeface="+mj-lt"/>
              </a:rPr>
              <a:t>.  The post-captivity books deal with that feeble remnant which alone had a heart for God… The events recorded in Ezra cover a period of 80 years </a:t>
            </a:r>
            <a:r>
              <a:rPr lang="en-US" sz="2400" dirty="0" smtClean="0">
                <a:latin typeface="+mj-lt"/>
              </a:rPr>
              <a:t>[Ussher]” (Old Scofield, p. 529).  </a:t>
            </a:r>
            <a:endParaRPr lang="en-US" sz="2400" dirty="0">
              <a:latin typeface="+mj-lt"/>
            </a:endParaRPr>
          </a:p>
        </p:txBody>
      </p:sp>
    </p:spTree>
    <p:extLst>
      <p:ext uri="{BB962C8B-B14F-4D97-AF65-F5344CB8AC3E}">
        <p14:creationId xmlns:p14="http://schemas.microsoft.com/office/powerpoint/2010/main" val="187659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2"/>
            <a:ext cx="7725103" cy="6617196"/>
          </a:xfrm>
          <a:prstGeom prst="rect">
            <a:avLst/>
          </a:prstGeom>
          <a:noFill/>
        </p:spPr>
        <p:txBody>
          <a:bodyPr wrap="square" rtlCol="0">
            <a:spAutoFit/>
          </a:bodyPr>
          <a:lstStyle/>
          <a:p>
            <a:r>
              <a:rPr lang="en-US" sz="2400" dirty="0" smtClean="0">
                <a:latin typeface="+mj-lt"/>
              </a:rPr>
              <a:t>The rebuilding of Jerusalem had been stopped in 535 B.C. because of the Samaritans, but God would have none of it. In 520 B.C.,</a:t>
            </a:r>
            <a:r>
              <a:rPr lang="en-US" sz="2400" dirty="0">
                <a:latin typeface="+mj-lt"/>
              </a:rPr>
              <a:t> </a:t>
            </a:r>
            <a:r>
              <a:rPr lang="en-US" sz="2400" dirty="0" smtClean="0">
                <a:latin typeface="+mj-lt"/>
              </a:rPr>
              <a:t>King Darius of Persia confirmed the original order of Cyrus for the Jews to build the temple (6:2), and the work stoppage was ended –</a:t>
            </a:r>
          </a:p>
          <a:p>
            <a:endParaRPr lang="en-US" sz="800" dirty="0" smtClean="0">
              <a:latin typeface="+mj-lt"/>
            </a:endParaRPr>
          </a:p>
          <a:p>
            <a:r>
              <a:rPr lang="en-US" sz="2400" dirty="0" smtClean="0">
                <a:latin typeface="+mj-lt"/>
              </a:rPr>
              <a:t>“Let the work of this house of God [resume]… Moreover I made a decree… expenses be given unto these men, that they be not hindered” (6:7,8).</a:t>
            </a:r>
          </a:p>
          <a:p>
            <a:r>
              <a:rPr lang="en-US" sz="2400" dirty="0" smtClean="0">
                <a:latin typeface="+mj-lt"/>
              </a:rPr>
              <a:t>Not only did Darius allow the construction to resume, but he made sure they had enough money to complete it.</a:t>
            </a:r>
          </a:p>
          <a:p>
            <a:endParaRPr lang="en-US" sz="800" dirty="0" smtClean="0">
              <a:latin typeface="+mj-lt"/>
            </a:endParaRPr>
          </a:p>
          <a:p>
            <a:r>
              <a:rPr lang="en-US" sz="2400" b="1" dirty="0" smtClean="0">
                <a:latin typeface="+mj-lt"/>
              </a:rPr>
              <a:t>PSALM 137</a:t>
            </a:r>
          </a:p>
          <a:p>
            <a:r>
              <a:rPr lang="en-US" sz="2400" dirty="0" smtClean="0">
                <a:latin typeface="+mj-lt"/>
              </a:rPr>
              <a:t>“By the rivers of Babylon, there we sat down, yea, we wept, when we remembered Zion… For there they that carried us away captive required of us a song… saying, Sing us one of the songs of Zion.  How shall we sing… in a strange land?” (137:1-3).</a:t>
            </a:r>
          </a:p>
          <a:p>
            <a:r>
              <a:rPr lang="en-US" sz="2400" dirty="0" smtClean="0">
                <a:latin typeface="+mj-lt"/>
              </a:rPr>
              <a:t>The Jews were mocked in Babylon, but now they were home. </a:t>
            </a:r>
            <a:endParaRPr lang="en-US" sz="2400" dirty="0">
              <a:latin typeface="+mj-lt"/>
            </a:endParaRPr>
          </a:p>
        </p:txBody>
      </p:sp>
      <p:pic>
        <p:nvPicPr>
          <p:cNvPr id="3" name="Picture 2" descr="English: Open Bible Stories - 20.ht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102" y="-2"/>
            <a:ext cx="4466897" cy="6533115"/>
          </a:xfrm>
          <a:prstGeom prst="rect">
            <a:avLst/>
          </a:prstGeom>
        </p:spPr>
      </p:pic>
      <p:pic>
        <p:nvPicPr>
          <p:cNvPr id="4" name="Picture 3" descr="A Cry for Divine Vengeance on Vime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102" y="-1"/>
            <a:ext cx="4466897" cy="6533113"/>
          </a:xfrm>
          <a:prstGeom prst="rect">
            <a:avLst/>
          </a:prstGeom>
        </p:spPr>
      </p:pic>
    </p:spTree>
    <p:extLst>
      <p:ext uri="{BB962C8B-B14F-4D97-AF65-F5344CB8AC3E}">
        <p14:creationId xmlns:p14="http://schemas.microsoft.com/office/powerpoint/2010/main" val="38370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083"/>
            <a:ext cx="8082455" cy="6617196"/>
          </a:xfrm>
          <a:prstGeom prst="rect">
            <a:avLst/>
          </a:prstGeom>
          <a:noFill/>
        </p:spPr>
        <p:txBody>
          <a:bodyPr wrap="square" rtlCol="0">
            <a:spAutoFit/>
          </a:bodyPr>
          <a:lstStyle/>
          <a:p>
            <a:r>
              <a:rPr lang="en-US" sz="2400" dirty="0" smtClean="0">
                <a:latin typeface="+mj-lt"/>
              </a:rPr>
              <a:t>“Then the prophets, Haggai the prophet, and Zechariah prophesied unto the Jews that were in Judah and Jerusalem” (Ezr. 5:1).</a:t>
            </a:r>
          </a:p>
          <a:p>
            <a:r>
              <a:rPr lang="en-US" sz="2400" dirty="0" smtClean="0">
                <a:latin typeface="+mj-lt"/>
              </a:rPr>
              <a:t>Things had ground to a halt in Jerusalem because of the problems with the Samaritans.  What did God do?  </a:t>
            </a:r>
          </a:p>
          <a:p>
            <a:r>
              <a:rPr lang="en-US" sz="2400" dirty="0" smtClean="0">
                <a:latin typeface="+mj-lt"/>
              </a:rPr>
              <a:t>He sent more prophets to speak to Israel –</a:t>
            </a:r>
          </a:p>
          <a:p>
            <a:endParaRPr lang="en-US" sz="800" dirty="0" smtClean="0">
              <a:latin typeface="+mj-lt"/>
            </a:endParaRPr>
          </a:p>
          <a:p>
            <a:r>
              <a:rPr lang="en-US" sz="2400" i="1" dirty="0" smtClean="0">
                <a:latin typeface="+mj-lt"/>
              </a:rPr>
              <a:t>“HAGGAI was a prophet of the restored remnant after the 70 years’ captivity.  The circumstances are detailed in Ezra and Nehemiah.  To hearten, rebuke, and instruct that feeble and divided remnant was the task of Haggai, Zechariah, and Malachi.  The theme of Haggai is the unfinished temple, and his mission to admonish and encourage the builders.  Haggai’s </a:t>
            </a:r>
            <a:r>
              <a:rPr lang="en-US" sz="2400" i="1" dirty="0">
                <a:latin typeface="+mj-lt"/>
              </a:rPr>
              <a:t>ministry lasted less than 1-year [Ussher</a:t>
            </a:r>
            <a:r>
              <a:rPr lang="en-US" sz="2400" i="1" dirty="0" smtClean="0">
                <a:latin typeface="+mj-lt"/>
              </a:rPr>
              <a:t>] ” </a:t>
            </a:r>
            <a:r>
              <a:rPr lang="en-US" sz="2400" dirty="0" smtClean="0">
                <a:latin typeface="+mj-lt"/>
              </a:rPr>
              <a:t>(Old Scofield, p. 962).</a:t>
            </a:r>
          </a:p>
          <a:p>
            <a:endParaRPr lang="en-US" sz="800" dirty="0" smtClean="0">
              <a:latin typeface="+mj-lt"/>
            </a:endParaRPr>
          </a:p>
          <a:p>
            <a:r>
              <a:rPr lang="en-US" sz="2400" dirty="0" smtClean="0">
                <a:latin typeface="+mj-lt"/>
              </a:rPr>
              <a:t>“In the 2</a:t>
            </a:r>
            <a:r>
              <a:rPr lang="en-US" sz="2400" baseline="30000" dirty="0" smtClean="0">
                <a:latin typeface="+mj-lt"/>
              </a:rPr>
              <a:t>nd</a:t>
            </a:r>
            <a:r>
              <a:rPr lang="en-US" sz="2400" dirty="0" smtClean="0">
                <a:latin typeface="+mj-lt"/>
              </a:rPr>
              <a:t> year of Darius the king [Persia]… came the word of the LORD by Haggai the prophet unto Zerubbabel, governor of Judah, and to Joshua, the high priest… saying, the time that the LORD’S house should be built” (Hag. 1:1,2). </a:t>
            </a:r>
            <a:endParaRPr lang="en-US" sz="2400" dirty="0">
              <a:latin typeface="+mj-lt"/>
            </a:endParaRPr>
          </a:p>
        </p:txBody>
      </p:sp>
      <p:pic>
        <p:nvPicPr>
          <p:cNvPr id="3" name="Picture 2" descr="C. I. &lt;strong&gt;Scofield&lt;/strong&gt; - &lt;strong&gt;Scofield&lt;/strong&gt; Reference &lt;strong&gt;Bible&lt;/strong&gt; - Internet &lt;strong&gt;Bible&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455" y="-2"/>
            <a:ext cx="4109545" cy="6533115"/>
          </a:xfrm>
          <a:prstGeom prst="rect">
            <a:avLst/>
          </a:prstGeom>
        </p:spPr>
      </p:pic>
    </p:spTree>
    <p:extLst>
      <p:ext uri="{BB962C8B-B14F-4D97-AF65-F5344CB8AC3E}">
        <p14:creationId xmlns:p14="http://schemas.microsoft.com/office/powerpoint/2010/main" val="138541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3573"/>
            <a:ext cx="7609491" cy="6617196"/>
          </a:xfrm>
          <a:prstGeom prst="rect">
            <a:avLst/>
          </a:prstGeom>
          <a:noFill/>
        </p:spPr>
        <p:txBody>
          <a:bodyPr wrap="square" rtlCol="0">
            <a:spAutoFit/>
          </a:bodyPr>
          <a:lstStyle/>
          <a:p>
            <a:r>
              <a:rPr lang="en-US" sz="2400" dirty="0" smtClean="0">
                <a:latin typeface="+mj-lt"/>
              </a:rPr>
              <a:t>Israel was back in its land, a temporary altar had been constructed and the sacrificial system of worship had been reinstituted (Ezr. 3:1-6), but work on the 2</a:t>
            </a:r>
            <a:r>
              <a:rPr lang="en-US" sz="2400" baseline="30000" dirty="0" smtClean="0">
                <a:latin typeface="+mj-lt"/>
              </a:rPr>
              <a:t>nd</a:t>
            </a:r>
            <a:r>
              <a:rPr lang="en-US" sz="2400" dirty="0" smtClean="0">
                <a:latin typeface="+mj-lt"/>
              </a:rPr>
              <a:t> temple languished, and after a 15-year hiatus, a spiritual apathy </a:t>
            </a:r>
          </a:p>
          <a:p>
            <a:r>
              <a:rPr lang="en-US" sz="2400" dirty="0" smtClean="0">
                <a:latin typeface="+mj-lt"/>
              </a:rPr>
              <a:t>had set in, which provoked the God of Israel to speak to </a:t>
            </a:r>
          </a:p>
          <a:p>
            <a:r>
              <a:rPr lang="en-US" sz="2400" dirty="0" smtClean="0">
                <a:latin typeface="+mj-lt"/>
              </a:rPr>
              <a:t>His nation –</a:t>
            </a:r>
          </a:p>
          <a:p>
            <a:endParaRPr lang="en-US" sz="800" dirty="0" smtClean="0">
              <a:latin typeface="+mj-lt"/>
            </a:endParaRPr>
          </a:p>
          <a:p>
            <a:r>
              <a:rPr lang="en-US" sz="2400" dirty="0" smtClean="0">
                <a:latin typeface="+mj-lt"/>
              </a:rPr>
              <a:t>“Then came the word of the LORD by Haggai the prophet, saying, </a:t>
            </a:r>
            <a:r>
              <a:rPr lang="en-US" sz="2400" b="1" dirty="0" smtClean="0">
                <a:latin typeface="+mj-lt"/>
              </a:rPr>
              <a:t>Is it time for you, O ye</a:t>
            </a:r>
            <a:r>
              <a:rPr lang="en-US" sz="2400" dirty="0" smtClean="0">
                <a:latin typeface="+mj-lt"/>
              </a:rPr>
              <a:t> [Israel], </a:t>
            </a:r>
            <a:r>
              <a:rPr lang="en-US" sz="2400" b="1" dirty="0" smtClean="0">
                <a:latin typeface="+mj-lt"/>
              </a:rPr>
              <a:t>to dwell in your </a:t>
            </a:r>
            <a:r>
              <a:rPr lang="en-US" sz="2400" dirty="0" smtClean="0">
                <a:latin typeface="+mj-lt"/>
              </a:rPr>
              <a:t>[finished] </a:t>
            </a:r>
            <a:r>
              <a:rPr lang="en-US" sz="2400" b="1" dirty="0" smtClean="0">
                <a:latin typeface="+mj-lt"/>
              </a:rPr>
              <a:t>house, and this house lie waste?</a:t>
            </a:r>
            <a:r>
              <a:rPr lang="en-US" sz="2400" dirty="0" smtClean="0">
                <a:latin typeface="+mj-lt"/>
              </a:rPr>
              <a:t>”</a:t>
            </a:r>
            <a:r>
              <a:rPr lang="en-US" sz="2400" b="1" dirty="0" smtClean="0">
                <a:latin typeface="+mj-lt"/>
              </a:rPr>
              <a:t> </a:t>
            </a:r>
            <a:r>
              <a:rPr lang="en-US" sz="2400" dirty="0" smtClean="0">
                <a:latin typeface="+mj-lt"/>
              </a:rPr>
              <a:t>(1:3).</a:t>
            </a:r>
          </a:p>
          <a:p>
            <a:r>
              <a:rPr lang="en-US" sz="2400" dirty="0" smtClean="0">
                <a:latin typeface="+mj-lt"/>
              </a:rPr>
              <a:t>The [49,000+] Jews that returned from 70 years of captivity had quickly built houses for themselves, but now they had become indifferent to finishing the house of the LORD.  Israel was back to their old ways of self-centered, </a:t>
            </a:r>
            <a:r>
              <a:rPr lang="en-US" sz="2400" dirty="0" err="1" smtClean="0">
                <a:latin typeface="+mj-lt"/>
              </a:rPr>
              <a:t>narsacistic</a:t>
            </a:r>
            <a:r>
              <a:rPr lang="en-US" sz="2400" dirty="0" smtClean="0">
                <a:latin typeface="+mj-lt"/>
              </a:rPr>
              <a:t>  thinking, so God was again chastening them with poor economic conditions because of their indifference to Him –</a:t>
            </a:r>
          </a:p>
          <a:p>
            <a:endParaRPr lang="en-US" sz="800" dirty="0" smtClean="0">
              <a:latin typeface="+mj-lt"/>
            </a:endParaRPr>
          </a:p>
          <a:p>
            <a:r>
              <a:rPr lang="en-US" sz="2400" dirty="0" smtClean="0">
                <a:latin typeface="+mj-lt"/>
              </a:rPr>
              <a:t>“Ye have sown much, and bring in little… ye clothe you, </a:t>
            </a:r>
          </a:p>
          <a:p>
            <a:r>
              <a:rPr lang="en-US" sz="2400" dirty="0" smtClean="0">
                <a:latin typeface="+mj-lt"/>
              </a:rPr>
              <a:t>but there is none warm” (1:6). </a:t>
            </a:r>
            <a:endParaRPr lang="en-US" sz="2400" dirty="0">
              <a:latin typeface="+mj-lt"/>
            </a:endParaRPr>
          </a:p>
        </p:txBody>
      </p:sp>
      <p:pic>
        <p:nvPicPr>
          <p:cNvPr id="3" name="Picture 2" descr="Lehigh Valley Ramblings: &lt;strong&gt;God&lt;/strong&gt; is Apparently Going to Jump 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490" y="0"/>
            <a:ext cx="4582510" cy="6617196"/>
          </a:xfrm>
          <a:prstGeom prst="rect">
            <a:avLst/>
          </a:prstGeom>
        </p:spPr>
      </p:pic>
      <p:pic>
        <p:nvPicPr>
          <p:cNvPr id="5" name="Picture 4" descr="A Shekiná de Deus está aqui. Shekiná? - Bereiano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490" y="0"/>
            <a:ext cx="4582510" cy="6617196"/>
          </a:xfrm>
          <a:prstGeom prst="rect">
            <a:avLst/>
          </a:prstGeom>
        </p:spPr>
      </p:pic>
    </p:spTree>
    <p:extLst>
      <p:ext uri="{BB962C8B-B14F-4D97-AF65-F5344CB8AC3E}">
        <p14:creationId xmlns:p14="http://schemas.microsoft.com/office/powerpoint/2010/main" val="313430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hekiná de Deus está aqui. Shekiná? - Bereiano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490" y="0"/>
            <a:ext cx="4582510" cy="6617196"/>
          </a:xfrm>
          <a:prstGeom prst="rect">
            <a:avLst/>
          </a:prstGeom>
        </p:spPr>
      </p:pic>
      <p:sp>
        <p:nvSpPr>
          <p:cNvPr id="2" name="TextBox 1"/>
          <p:cNvSpPr txBox="1"/>
          <p:nvPr/>
        </p:nvSpPr>
        <p:spPr>
          <a:xfrm>
            <a:off x="0" y="-105104"/>
            <a:ext cx="7609490" cy="7109639"/>
          </a:xfrm>
          <a:prstGeom prst="rect">
            <a:avLst/>
          </a:prstGeom>
          <a:noFill/>
        </p:spPr>
        <p:txBody>
          <a:bodyPr wrap="square" rtlCol="0">
            <a:spAutoFit/>
          </a:bodyPr>
          <a:lstStyle/>
          <a:p>
            <a:r>
              <a:rPr lang="en-US" sz="2400" dirty="0" smtClean="0">
                <a:latin typeface="+mj-lt"/>
              </a:rPr>
              <a:t>So what are the Jews to do?</a:t>
            </a:r>
          </a:p>
          <a:p>
            <a:endParaRPr lang="en-US" sz="800" dirty="0" smtClean="0">
              <a:latin typeface="+mj-lt"/>
            </a:endParaRPr>
          </a:p>
          <a:p>
            <a:r>
              <a:rPr lang="en-US" sz="2400" dirty="0" smtClean="0">
                <a:latin typeface="+mj-lt"/>
              </a:rPr>
              <a:t>“Thus saith the LORD of hosts; Consider your ways.  Go to the mountain, and bring wood, and build the house; And I will take pleasure in it, and I will be glorified, saith the LORD” (1:7,8).</a:t>
            </a:r>
          </a:p>
          <a:p>
            <a:endParaRPr lang="en-US" sz="800" b="1" i="1" dirty="0" smtClean="0">
              <a:latin typeface="+mj-lt"/>
            </a:endParaRPr>
          </a:p>
          <a:p>
            <a:r>
              <a:rPr lang="en-US" sz="2400" b="1" i="1" dirty="0" smtClean="0">
                <a:latin typeface="+mj-lt"/>
              </a:rPr>
              <a:t>GOD </a:t>
            </a:r>
            <a:r>
              <a:rPr lang="en-US" sz="2400" i="1" dirty="0" smtClean="0">
                <a:latin typeface="+mj-lt"/>
              </a:rPr>
              <a:t>[via Haggai] </a:t>
            </a:r>
            <a:r>
              <a:rPr lang="en-US" sz="2400" b="1" i="1" dirty="0" smtClean="0">
                <a:latin typeface="+mj-lt"/>
              </a:rPr>
              <a:t>– GET STARTED!!! </a:t>
            </a:r>
            <a:r>
              <a:rPr lang="en-US" sz="800" dirty="0">
                <a:latin typeface="+mj-lt"/>
              </a:rPr>
              <a:t> </a:t>
            </a:r>
            <a:r>
              <a:rPr lang="en-US" sz="800" dirty="0" smtClean="0">
                <a:latin typeface="+mj-lt"/>
              </a:rPr>
              <a:t> </a:t>
            </a:r>
            <a:r>
              <a:rPr lang="en-US" sz="2400" dirty="0" smtClean="0">
                <a:latin typeface="+mj-lt"/>
              </a:rPr>
              <a:t>But, did they?</a:t>
            </a:r>
          </a:p>
          <a:p>
            <a:r>
              <a:rPr lang="en-US" sz="2400" dirty="0">
                <a:latin typeface="+mj-lt"/>
              </a:rPr>
              <a:t>T</a:t>
            </a:r>
            <a:r>
              <a:rPr lang="en-US" sz="2400" dirty="0" smtClean="0">
                <a:latin typeface="+mj-lt"/>
              </a:rPr>
              <a:t>hey did – “Then Zerubbabel… and Joshua… with all the remnant of the people, obeyed the voice of the LORD their God, and the words of Haggai…” (1:12).  How? </a:t>
            </a:r>
          </a:p>
          <a:p>
            <a:endParaRPr lang="en-US" sz="800" dirty="0">
              <a:latin typeface="+mj-lt"/>
            </a:endParaRPr>
          </a:p>
          <a:p>
            <a:r>
              <a:rPr lang="en-US" sz="2400" dirty="0" smtClean="0">
                <a:latin typeface="+mj-lt"/>
              </a:rPr>
              <a:t>“And the LORD </a:t>
            </a:r>
            <a:r>
              <a:rPr lang="en-US" sz="2400" b="1" dirty="0" smtClean="0">
                <a:latin typeface="+mj-lt"/>
              </a:rPr>
              <a:t>stirred up the spirit </a:t>
            </a:r>
            <a:r>
              <a:rPr lang="en-US" sz="2400" dirty="0" smtClean="0">
                <a:latin typeface="+mj-lt"/>
              </a:rPr>
              <a:t>of Zerubbabel… and the </a:t>
            </a:r>
            <a:r>
              <a:rPr lang="en-US" sz="2400" b="1" dirty="0" smtClean="0">
                <a:latin typeface="+mj-lt"/>
              </a:rPr>
              <a:t>spirit</a:t>
            </a:r>
            <a:r>
              <a:rPr lang="en-US" sz="2400" dirty="0" smtClean="0">
                <a:latin typeface="+mj-lt"/>
              </a:rPr>
              <a:t> of Joshua… and the </a:t>
            </a:r>
            <a:r>
              <a:rPr lang="en-US" sz="2400" b="1" dirty="0" smtClean="0">
                <a:latin typeface="+mj-lt"/>
              </a:rPr>
              <a:t>spirit</a:t>
            </a:r>
            <a:r>
              <a:rPr lang="en-US" sz="2400" dirty="0" smtClean="0">
                <a:latin typeface="+mj-lt"/>
              </a:rPr>
              <a:t> of all the remnant of the people; and </a:t>
            </a:r>
            <a:r>
              <a:rPr lang="en-US" sz="2400" b="1" u="sng" dirty="0" smtClean="0">
                <a:latin typeface="+mj-lt"/>
              </a:rPr>
              <a:t>they came and did work in the house of the LORD of hosts, their God</a:t>
            </a:r>
            <a:r>
              <a:rPr lang="en-US" sz="2400" dirty="0" smtClean="0">
                <a:latin typeface="+mj-lt"/>
              </a:rPr>
              <a:t>” (1:14).  </a:t>
            </a:r>
          </a:p>
          <a:p>
            <a:r>
              <a:rPr lang="en-US" sz="2400" dirty="0" smtClean="0">
                <a:latin typeface="+mj-lt"/>
              </a:rPr>
              <a:t>Would to God that He would stir each of our spirit’s today and that we would get busy and build His present house – </a:t>
            </a:r>
          </a:p>
          <a:p>
            <a:endParaRPr lang="en-US" sz="800" dirty="0">
              <a:latin typeface="+mj-lt"/>
            </a:endParaRPr>
          </a:p>
          <a:p>
            <a:r>
              <a:rPr lang="en-US" sz="2400" dirty="0" smtClean="0">
                <a:latin typeface="+mj-lt"/>
              </a:rPr>
              <a:t>“… let every man take heed how he buildeth thereupon… </a:t>
            </a:r>
            <a:r>
              <a:rPr lang="en-US" sz="2400" i="1" dirty="0" smtClean="0">
                <a:latin typeface="+mj-lt"/>
              </a:rPr>
              <a:t>Know ye not that ye are the temple of God</a:t>
            </a:r>
            <a:r>
              <a:rPr lang="en-US" sz="2400" dirty="0" smtClean="0">
                <a:latin typeface="+mj-lt"/>
              </a:rPr>
              <a:t>” (1Cor. 3:10-15). </a:t>
            </a:r>
            <a:endParaRPr lang="en-US" sz="2400" dirty="0">
              <a:latin typeface="+mj-lt"/>
            </a:endParaRPr>
          </a:p>
        </p:txBody>
      </p:sp>
      <p:pic>
        <p:nvPicPr>
          <p:cNvPr id="3" name="Picture 2" descr="Naivety and laziness in biblical historiography (Nehemiah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490" y="0"/>
            <a:ext cx="4582510" cy="6617196"/>
          </a:xfrm>
          <a:prstGeom prst="rect">
            <a:avLst/>
          </a:prstGeom>
        </p:spPr>
      </p:pic>
      <p:pic>
        <p:nvPicPr>
          <p:cNvPr id="5" name="Picture 4" descr="Word for Today: &lt;strong&gt;Body of Christ&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9490" y="0"/>
            <a:ext cx="4582510" cy="6617196"/>
          </a:xfrm>
          <a:prstGeom prst="rect">
            <a:avLst/>
          </a:prstGeom>
        </p:spPr>
      </p:pic>
    </p:spTree>
    <p:extLst>
      <p:ext uri="{BB962C8B-B14F-4D97-AF65-F5344CB8AC3E}">
        <p14:creationId xmlns:p14="http://schemas.microsoft.com/office/powerpoint/2010/main" val="107357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442842" cy="6494085"/>
          </a:xfrm>
          <a:prstGeom prst="rect">
            <a:avLst/>
          </a:prstGeom>
          <a:noFill/>
        </p:spPr>
        <p:txBody>
          <a:bodyPr wrap="square" rtlCol="0">
            <a:spAutoFit/>
          </a:bodyPr>
          <a:lstStyle/>
          <a:p>
            <a:r>
              <a:rPr lang="en-US" sz="2400" dirty="0" smtClean="0">
                <a:latin typeface="+mj-lt"/>
              </a:rPr>
              <a:t>“In the [7</a:t>
            </a:r>
            <a:r>
              <a:rPr lang="en-US" sz="2400" baseline="30000" dirty="0" smtClean="0">
                <a:latin typeface="+mj-lt"/>
              </a:rPr>
              <a:t>th</a:t>
            </a:r>
            <a:r>
              <a:rPr lang="en-US" sz="2400" dirty="0" smtClean="0">
                <a:latin typeface="+mj-lt"/>
              </a:rPr>
              <a:t>] month… came the word of the LORD by the prophet Haggai… Speak to Zerubbabel… to Joshua… to the people… Who is left among you that saw this house in her first glory? And how do ye see it now? Is it not in your eyes in comparison</a:t>
            </a:r>
          </a:p>
          <a:p>
            <a:r>
              <a:rPr lang="en-US" sz="2400" dirty="0">
                <a:latin typeface="+mj-lt"/>
              </a:rPr>
              <a:t>o</a:t>
            </a:r>
            <a:r>
              <a:rPr lang="en-US" sz="2400" dirty="0" smtClean="0">
                <a:latin typeface="+mj-lt"/>
              </a:rPr>
              <a:t>f it as nothing?” (2:1,2).</a:t>
            </a:r>
          </a:p>
          <a:p>
            <a:r>
              <a:rPr lang="en-US" sz="2400" dirty="0" smtClean="0">
                <a:latin typeface="+mj-lt"/>
              </a:rPr>
              <a:t>As the construction of the 2</a:t>
            </a:r>
            <a:r>
              <a:rPr lang="en-US" sz="2400" baseline="30000" dirty="0" smtClean="0">
                <a:latin typeface="+mj-lt"/>
              </a:rPr>
              <a:t>nd</a:t>
            </a:r>
            <a:r>
              <a:rPr lang="en-US" sz="2400" dirty="0" smtClean="0">
                <a:latin typeface="+mj-lt"/>
              </a:rPr>
              <a:t> temple continued, many of the older Jews who remembered the 1</a:t>
            </a:r>
            <a:r>
              <a:rPr lang="en-US" sz="2400" baseline="30000" dirty="0" smtClean="0">
                <a:latin typeface="+mj-lt"/>
              </a:rPr>
              <a:t>st</a:t>
            </a:r>
            <a:r>
              <a:rPr lang="en-US" sz="2400" dirty="0" smtClean="0">
                <a:latin typeface="+mj-lt"/>
              </a:rPr>
              <a:t> temple complained it did not have the grandeur of Solomon’s temple.  Haggai’s answer was that it didn’t matter, it was still the house of God, and that both would pale in comparison to the temple</a:t>
            </a:r>
          </a:p>
          <a:p>
            <a:r>
              <a:rPr lang="en-US" sz="2400" dirty="0">
                <a:latin typeface="+mj-lt"/>
              </a:rPr>
              <a:t>t</a:t>
            </a:r>
            <a:r>
              <a:rPr lang="en-US" sz="2400" dirty="0" smtClean="0">
                <a:latin typeface="+mj-lt"/>
              </a:rPr>
              <a:t>hat would exist during the Millennium –</a:t>
            </a:r>
          </a:p>
          <a:p>
            <a:endParaRPr lang="en-US" sz="800" dirty="0" smtClean="0">
              <a:latin typeface="+mj-lt"/>
            </a:endParaRPr>
          </a:p>
          <a:p>
            <a:r>
              <a:rPr lang="en-US" sz="2400" dirty="0" smtClean="0">
                <a:latin typeface="+mj-lt"/>
              </a:rPr>
              <a:t>“The glory of this latter house [millennial temple] shall be greater than of the former…” (2:9).</a:t>
            </a:r>
          </a:p>
          <a:p>
            <a:r>
              <a:rPr lang="en-US" sz="2400" dirty="0" smtClean="0">
                <a:latin typeface="+mj-lt"/>
              </a:rPr>
              <a:t>The house was less important that the fact that Christ was in the house, with His people Israel.  </a:t>
            </a:r>
            <a:endParaRPr lang="en-US" sz="2400" dirty="0">
              <a:latin typeface="+mj-lt"/>
            </a:endParaRPr>
          </a:p>
        </p:txBody>
      </p:sp>
      <p:pic>
        <p:nvPicPr>
          <p:cNvPr id="3" name="Picture 2" descr="Old Testament Overview - Zephania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842" y="-1"/>
            <a:ext cx="5738648" cy="6494086"/>
          </a:xfrm>
          <a:prstGeom prst="rect">
            <a:avLst/>
          </a:prstGeom>
        </p:spPr>
      </p:pic>
    </p:spTree>
    <p:extLst>
      <p:ext uri="{BB962C8B-B14F-4D97-AF65-F5344CB8AC3E}">
        <p14:creationId xmlns:p14="http://schemas.microsoft.com/office/powerpoint/2010/main" val="48671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283669" cy="6494085"/>
          </a:xfrm>
          <a:prstGeom prst="rect">
            <a:avLst/>
          </a:prstGeom>
          <a:noFill/>
        </p:spPr>
        <p:txBody>
          <a:bodyPr wrap="square" rtlCol="0">
            <a:spAutoFit/>
          </a:bodyPr>
          <a:lstStyle/>
          <a:p>
            <a:r>
              <a:rPr lang="en-US" sz="2400" i="1" dirty="0" smtClean="0">
                <a:latin typeface="+mj-lt"/>
              </a:rPr>
              <a:t>“ZECHARIAH, like Haggai, was a prophet to the remnant which returned after the 70 years… both advents of Christ are in Zechariah’s prophesy… He has given the mind of God about the Gentile world-powers surrounding the restored remnant… the test, as always, being their treatment of Israel” </a:t>
            </a:r>
            <a:r>
              <a:rPr lang="en-US" sz="2400" dirty="0" smtClean="0">
                <a:latin typeface="+mj-lt"/>
              </a:rPr>
              <a:t>(Old Scofield, p. 965).  </a:t>
            </a:r>
          </a:p>
          <a:p>
            <a:r>
              <a:rPr lang="en-US" sz="2400" dirty="0" smtClean="0">
                <a:latin typeface="+mj-lt"/>
              </a:rPr>
              <a:t>His ministry spanned 33 years [Ussher]. </a:t>
            </a:r>
          </a:p>
          <a:p>
            <a:endParaRPr lang="en-US" sz="800" dirty="0" smtClean="0">
              <a:latin typeface="+mj-lt"/>
            </a:endParaRPr>
          </a:p>
          <a:p>
            <a:r>
              <a:rPr lang="en-US" sz="2400" dirty="0" smtClean="0">
                <a:latin typeface="+mj-lt"/>
              </a:rPr>
              <a:t>“In the [8</a:t>
            </a:r>
            <a:r>
              <a:rPr lang="en-US" sz="2400" baseline="30000" dirty="0" smtClean="0">
                <a:latin typeface="+mj-lt"/>
              </a:rPr>
              <a:t>th</a:t>
            </a:r>
            <a:r>
              <a:rPr lang="en-US" sz="2400" dirty="0" smtClean="0">
                <a:latin typeface="+mj-lt"/>
              </a:rPr>
              <a:t>] month, in the [2</a:t>
            </a:r>
            <a:r>
              <a:rPr lang="en-US" sz="2400" baseline="30000" dirty="0" smtClean="0">
                <a:latin typeface="+mj-lt"/>
              </a:rPr>
              <a:t>nd</a:t>
            </a:r>
            <a:r>
              <a:rPr lang="en-US" sz="2400" dirty="0" smtClean="0">
                <a:latin typeface="+mj-lt"/>
              </a:rPr>
              <a:t>] year of Darius [king of Persia], came the word of the LORD unto Zechariah, saying… turn unto me, saith the LORD, and I will turn unto you… Be not as your fathers, unto whom the former prophets have cried… turn from your evil ways… but they did not hear, nor hearken unto me…” (Zech. 1:1-4).</a:t>
            </a:r>
          </a:p>
          <a:p>
            <a:r>
              <a:rPr lang="en-US" sz="2400" dirty="0" smtClean="0">
                <a:latin typeface="+mj-lt"/>
              </a:rPr>
              <a:t>Zechariah was a Levite born in Babylon (Neh. 12:1,16), like Jeremiah &amp; Ezekiel, was also a priest.  He was with the 49,000+ returnees after the captivity, a young man when God called him – “… speak to this young man” (2:4).   </a:t>
            </a:r>
            <a:endParaRPr lang="en-US" sz="2400" dirty="0">
              <a:latin typeface="+mj-lt"/>
            </a:endParaRPr>
          </a:p>
        </p:txBody>
      </p:sp>
      <p:pic>
        <p:nvPicPr>
          <p:cNvPr id="4" name="Picture 3" descr="C. I. &lt;strong&gt;Scofield&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3366" y="0"/>
            <a:ext cx="4708634" cy="6427574"/>
          </a:xfrm>
          <a:prstGeom prst="rect">
            <a:avLst/>
          </a:prstGeom>
        </p:spPr>
      </p:pic>
      <p:pic>
        <p:nvPicPr>
          <p:cNvPr id="3" name="Picture 2" descr="File:Tissot &lt;strong&gt;Zechariah&lt;/strong&gt;.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366" y="0"/>
            <a:ext cx="4708634" cy="6427574"/>
          </a:xfrm>
          <a:prstGeom prst="rect">
            <a:avLst/>
          </a:prstGeom>
        </p:spPr>
      </p:pic>
    </p:spTree>
    <p:extLst>
      <p:ext uri="{BB962C8B-B14F-4D97-AF65-F5344CB8AC3E}">
        <p14:creationId xmlns:p14="http://schemas.microsoft.com/office/powerpoint/2010/main" val="167658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055367" cy="6986528"/>
          </a:xfrm>
          <a:prstGeom prst="rect">
            <a:avLst/>
          </a:prstGeom>
          <a:noFill/>
        </p:spPr>
        <p:txBody>
          <a:bodyPr wrap="square" rtlCol="0">
            <a:spAutoFit/>
          </a:bodyPr>
          <a:lstStyle/>
          <a:p>
            <a:r>
              <a:rPr lang="en-US" sz="2400" b="1" dirty="0" smtClean="0">
                <a:latin typeface="+mj-lt"/>
              </a:rPr>
              <a:t>A RESPECTOR OF PERSONS</a:t>
            </a:r>
          </a:p>
          <a:p>
            <a:r>
              <a:rPr lang="en-US" sz="2400" dirty="0" smtClean="0">
                <a:latin typeface="+mj-lt"/>
              </a:rPr>
              <a:t>“Thus saith the LORD; in those days [end times] it shall </a:t>
            </a:r>
          </a:p>
          <a:p>
            <a:r>
              <a:rPr lang="en-US" sz="2400" dirty="0" smtClean="0">
                <a:latin typeface="+mj-lt"/>
              </a:rPr>
              <a:t>come to pass, that 10 men shall… take hold of the skirt </a:t>
            </a:r>
          </a:p>
          <a:p>
            <a:r>
              <a:rPr lang="en-US" sz="2400" dirty="0" smtClean="0">
                <a:latin typeface="+mj-lt"/>
              </a:rPr>
              <a:t>of him that is a Jew, saying, </a:t>
            </a:r>
            <a:r>
              <a:rPr lang="en-US" sz="2400" b="1" dirty="0" smtClean="0">
                <a:latin typeface="+mj-lt"/>
              </a:rPr>
              <a:t>We will go with you: for we </a:t>
            </a:r>
          </a:p>
          <a:p>
            <a:r>
              <a:rPr lang="en-US" sz="2400" dirty="0" smtClean="0">
                <a:latin typeface="+mj-lt"/>
              </a:rPr>
              <a:t>[Gentiles] </a:t>
            </a:r>
            <a:r>
              <a:rPr lang="en-US" sz="2400" b="1" dirty="0" smtClean="0">
                <a:latin typeface="+mj-lt"/>
              </a:rPr>
              <a:t>have heard that God is with you </a:t>
            </a:r>
            <a:r>
              <a:rPr lang="en-US" sz="2400" dirty="0" smtClean="0">
                <a:latin typeface="+mj-lt"/>
              </a:rPr>
              <a:t>[Jews]” (8:23).</a:t>
            </a:r>
          </a:p>
          <a:p>
            <a:r>
              <a:rPr lang="en-US" sz="2400" dirty="0" smtClean="0">
                <a:latin typeface="+mj-lt"/>
              </a:rPr>
              <a:t>During the Millennium, Israel will be a holy nation, a </a:t>
            </a:r>
          </a:p>
          <a:p>
            <a:r>
              <a:rPr lang="en-US" sz="2400" dirty="0" smtClean="0">
                <a:latin typeface="+mj-lt"/>
              </a:rPr>
              <a:t>kingdom of priests, so when a Gentile wants to know </a:t>
            </a:r>
          </a:p>
          <a:p>
            <a:r>
              <a:rPr lang="en-US" sz="2400" dirty="0" smtClean="0">
                <a:latin typeface="+mj-lt"/>
              </a:rPr>
              <a:t>something of Christ, they will seek out and ask a Jew.</a:t>
            </a:r>
          </a:p>
          <a:p>
            <a:endParaRPr lang="en-US" sz="800" dirty="0" smtClean="0">
              <a:latin typeface="+mj-lt"/>
            </a:endParaRPr>
          </a:p>
          <a:p>
            <a:r>
              <a:rPr lang="en-US" sz="2400" b="1" dirty="0" smtClean="0">
                <a:latin typeface="+mj-lt"/>
              </a:rPr>
              <a:t>1</a:t>
            </a:r>
            <a:r>
              <a:rPr lang="en-US" sz="2400" b="1" baseline="30000" dirty="0" smtClean="0">
                <a:latin typeface="+mj-lt"/>
              </a:rPr>
              <a:t>ST</a:t>
            </a:r>
            <a:r>
              <a:rPr lang="en-US" sz="2400" b="1" dirty="0" smtClean="0">
                <a:latin typeface="+mj-lt"/>
              </a:rPr>
              <a:t> COMING</a:t>
            </a:r>
          </a:p>
          <a:p>
            <a:r>
              <a:rPr lang="en-US" sz="2400" dirty="0" smtClean="0">
                <a:latin typeface="+mj-lt"/>
              </a:rPr>
              <a:t>“Rejoice greatly, O daughter of Zion…behold, thy King </a:t>
            </a:r>
          </a:p>
          <a:p>
            <a:r>
              <a:rPr lang="en-US" sz="2400" dirty="0" smtClean="0">
                <a:latin typeface="+mj-lt"/>
              </a:rPr>
              <a:t>cometh unto thee: he is just, and having salvation; </a:t>
            </a:r>
          </a:p>
          <a:p>
            <a:r>
              <a:rPr lang="en-US" sz="2400" b="1" dirty="0" smtClean="0">
                <a:latin typeface="+mj-lt"/>
              </a:rPr>
              <a:t>lowly, and riding upon a donkey, and upon a colt the </a:t>
            </a:r>
          </a:p>
          <a:p>
            <a:r>
              <a:rPr lang="en-US" sz="2400" b="1" dirty="0" smtClean="0">
                <a:latin typeface="+mj-lt"/>
              </a:rPr>
              <a:t>foal of a donkey</a:t>
            </a:r>
            <a:r>
              <a:rPr lang="en-US" sz="2400" dirty="0" smtClean="0">
                <a:latin typeface="+mj-lt"/>
              </a:rPr>
              <a:t>” (9:9).</a:t>
            </a:r>
          </a:p>
          <a:p>
            <a:r>
              <a:rPr lang="en-US" sz="2400" dirty="0" smtClean="0">
                <a:latin typeface="+mj-lt"/>
              </a:rPr>
              <a:t>Zechariah prophesied of Christ’s entry into Jerusalem in 31 A.D., in humility, to die for man’s sins.</a:t>
            </a:r>
          </a:p>
          <a:p>
            <a:endParaRPr lang="en-US" sz="800" b="1" dirty="0" smtClean="0">
              <a:latin typeface="+mj-lt"/>
            </a:endParaRPr>
          </a:p>
          <a:p>
            <a:r>
              <a:rPr lang="en-US" sz="2400" b="1" dirty="0" smtClean="0">
                <a:latin typeface="+mj-lt"/>
              </a:rPr>
              <a:t>2</a:t>
            </a:r>
            <a:r>
              <a:rPr lang="en-US" sz="2400" b="1" baseline="30000" dirty="0" smtClean="0">
                <a:latin typeface="+mj-lt"/>
              </a:rPr>
              <a:t>nd</a:t>
            </a:r>
            <a:r>
              <a:rPr lang="en-US" sz="2400" b="1" dirty="0" smtClean="0">
                <a:latin typeface="+mj-lt"/>
              </a:rPr>
              <a:t> </a:t>
            </a:r>
            <a:r>
              <a:rPr lang="en-US" sz="2400" b="1" dirty="0">
                <a:latin typeface="+mj-lt"/>
              </a:rPr>
              <a:t>COMING</a:t>
            </a:r>
          </a:p>
          <a:p>
            <a:r>
              <a:rPr lang="en-US" sz="2400" dirty="0">
                <a:latin typeface="+mj-lt"/>
              </a:rPr>
              <a:t>“And I will pour upon the house of </a:t>
            </a:r>
            <a:r>
              <a:rPr lang="en-US" sz="2400" dirty="0" smtClean="0">
                <a:latin typeface="+mj-lt"/>
              </a:rPr>
              <a:t>David… the </a:t>
            </a:r>
            <a:r>
              <a:rPr lang="en-US" sz="2400" dirty="0">
                <a:latin typeface="+mj-lt"/>
              </a:rPr>
              <a:t>spirit of grace… and they shall look upon me whom they pierced, and </a:t>
            </a:r>
            <a:r>
              <a:rPr lang="en-US" sz="2400" b="1" dirty="0" smtClean="0">
                <a:latin typeface="+mj-lt"/>
              </a:rPr>
              <a:t>they </a:t>
            </a:r>
            <a:r>
              <a:rPr lang="en-US" sz="2400" dirty="0" smtClean="0">
                <a:latin typeface="+mj-lt"/>
              </a:rPr>
              <a:t>[Jews] </a:t>
            </a:r>
            <a:r>
              <a:rPr lang="en-US" sz="2400" b="1" dirty="0">
                <a:latin typeface="+mj-lt"/>
              </a:rPr>
              <a:t>shall mourn for him as one mourneth for his only </a:t>
            </a:r>
            <a:r>
              <a:rPr lang="en-US" sz="2400" b="1" dirty="0" smtClean="0">
                <a:latin typeface="+mj-lt"/>
              </a:rPr>
              <a:t>son</a:t>
            </a:r>
            <a:r>
              <a:rPr lang="en-US" sz="2400" dirty="0" smtClean="0">
                <a:latin typeface="+mj-lt"/>
              </a:rPr>
              <a:t>…” </a:t>
            </a:r>
            <a:r>
              <a:rPr lang="en-US" sz="2400" dirty="0">
                <a:latin typeface="+mj-lt"/>
              </a:rPr>
              <a:t>(12:10</a:t>
            </a:r>
            <a:r>
              <a:rPr lang="en-US" sz="2400" dirty="0" smtClean="0">
                <a:latin typeface="+mj-lt"/>
              </a:rPr>
              <a:t>).</a:t>
            </a:r>
            <a:endParaRPr lang="en-US" sz="2400" dirty="0">
              <a:latin typeface="+mj-lt"/>
            </a:endParaRPr>
          </a:p>
        </p:txBody>
      </p:sp>
      <p:pic>
        <p:nvPicPr>
          <p:cNvPr id="3" name="Picture 2" descr="File:Haredi Judaism in New York City (591913760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1931" y="1"/>
            <a:ext cx="5150069" cy="4887309"/>
          </a:xfrm>
          <a:prstGeom prst="rect">
            <a:avLst/>
          </a:prstGeom>
        </p:spPr>
      </p:pic>
      <p:pic>
        <p:nvPicPr>
          <p:cNvPr id="4" name="Picture 3" descr="Palm Sunday 08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931" y="-1"/>
            <a:ext cx="5150068" cy="4887310"/>
          </a:xfrm>
          <a:prstGeom prst="rect">
            <a:avLst/>
          </a:prstGeom>
        </p:spPr>
      </p:pic>
      <p:pic>
        <p:nvPicPr>
          <p:cNvPr id="5" name="Picture 4" descr="Jesus Ascension to Heaven 66 | Forty days after th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931" y="-2"/>
            <a:ext cx="5150068" cy="4887311"/>
          </a:xfrm>
          <a:prstGeom prst="rect">
            <a:avLst/>
          </a:prstGeom>
        </p:spPr>
      </p:pic>
    </p:spTree>
    <p:extLst>
      <p:ext uri="{BB962C8B-B14F-4D97-AF65-F5344CB8AC3E}">
        <p14:creationId xmlns:p14="http://schemas.microsoft.com/office/powerpoint/2010/main" val="239156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500"/>
                                        <p:tgtEl>
                                          <p:spTgt spid="2">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Effect transition="in" filter="fade">
                                      <p:cBhvr>
                                        <p:cTn id="29" dur="500"/>
                                        <p:tgtEl>
                                          <p:spTgt spid="2">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Effect transition="in" filter="fade">
                                      <p:cBhvr>
                                        <p:cTn id="35" dur="500"/>
                                        <p:tgtEl>
                                          <p:spTgt spid="2">
                                            <p:txEl>
                                              <p:pRg st="13" end="1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4" end="14"/>
                                            </p:txEl>
                                          </p:spTgt>
                                        </p:tgtEl>
                                        <p:attrNameLst>
                                          <p:attrName>style.visibility</p:attrName>
                                        </p:attrNameLst>
                                      </p:cBhvr>
                                      <p:to>
                                        <p:strVal val="visible"/>
                                      </p:to>
                                    </p:set>
                                    <p:animEffect transition="in" filter="fade">
                                      <p:cBhvr>
                                        <p:cTn id="40" dur="500"/>
                                        <p:tgtEl>
                                          <p:spTgt spid="2">
                                            <p:txEl>
                                              <p:pRg st="14" end="1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6" end="16"/>
                                            </p:txEl>
                                          </p:spTgt>
                                        </p:tgtEl>
                                        <p:attrNameLst>
                                          <p:attrName>style.visibility</p:attrName>
                                        </p:attrNameLst>
                                      </p:cBhvr>
                                      <p:to>
                                        <p:strVal val="visible"/>
                                      </p:to>
                                    </p:set>
                                    <p:animEffect transition="in" filter="fade">
                                      <p:cBhvr>
                                        <p:cTn id="45" dur="500"/>
                                        <p:tgtEl>
                                          <p:spTgt spid="2">
                                            <p:txEl>
                                              <p:pRg st="16" end="1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17" end="17"/>
                                            </p:txEl>
                                          </p:spTgt>
                                        </p:tgtEl>
                                        <p:attrNameLst>
                                          <p:attrName>style.visibility</p:attrName>
                                        </p:attrNameLst>
                                      </p:cBhvr>
                                      <p:to>
                                        <p:strVal val="visible"/>
                                      </p:to>
                                    </p:set>
                                    <p:animEffect transition="in" filter="fade">
                                      <p:cBhvr>
                                        <p:cTn id="48" dur="500"/>
                                        <p:tgtEl>
                                          <p:spTgt spid="2">
                                            <p:txEl>
                                              <p:pRg st="17" end="1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8017"/>
            <a:ext cx="11908221" cy="6986528"/>
          </a:xfrm>
          <a:prstGeom prst="rect">
            <a:avLst/>
          </a:prstGeom>
          <a:noFill/>
        </p:spPr>
        <p:txBody>
          <a:bodyPr wrap="square" rtlCol="0">
            <a:spAutoFit/>
          </a:bodyPr>
          <a:lstStyle/>
          <a:p>
            <a:r>
              <a:rPr lang="en-US" sz="2400" dirty="0" smtClean="0">
                <a:latin typeface="+mj-lt"/>
              </a:rPr>
              <a:t>‘Doubting Thomas’ walked by sight and so will remnant </a:t>
            </a:r>
          </a:p>
          <a:p>
            <a:r>
              <a:rPr lang="en-US" sz="2400" dirty="0" smtClean="0">
                <a:latin typeface="+mj-lt"/>
              </a:rPr>
              <a:t>Israel upon Christ’s 2</a:t>
            </a:r>
            <a:r>
              <a:rPr lang="en-US" sz="2400" baseline="30000" dirty="0" smtClean="0">
                <a:latin typeface="+mj-lt"/>
              </a:rPr>
              <a:t>nd</a:t>
            </a:r>
            <a:r>
              <a:rPr lang="en-US" sz="2400" dirty="0" smtClean="0">
                <a:latin typeface="+mj-lt"/>
              </a:rPr>
              <a:t> coming—Thomas believed when</a:t>
            </a:r>
          </a:p>
          <a:p>
            <a:r>
              <a:rPr lang="en-US" sz="2400" dirty="0" smtClean="0">
                <a:latin typeface="+mj-lt"/>
              </a:rPr>
              <a:t>he saw; so will they, and understand and mourn the fact</a:t>
            </a:r>
          </a:p>
          <a:p>
            <a:r>
              <a:rPr lang="en-US" sz="2400" dirty="0" smtClean="0">
                <a:latin typeface="+mj-lt"/>
              </a:rPr>
              <a:t>they missed His 1</a:t>
            </a:r>
            <a:r>
              <a:rPr lang="en-US" sz="2400" baseline="30000" dirty="0" smtClean="0">
                <a:latin typeface="+mj-lt"/>
              </a:rPr>
              <a:t>st</a:t>
            </a:r>
            <a:r>
              <a:rPr lang="en-US" sz="2400" dirty="0" smtClean="0">
                <a:latin typeface="+mj-lt"/>
              </a:rPr>
              <a:t> coming. </a:t>
            </a:r>
          </a:p>
          <a:p>
            <a:endParaRPr lang="en-US" sz="800" dirty="0" smtClean="0">
              <a:latin typeface="+mj-lt"/>
            </a:endParaRPr>
          </a:p>
          <a:p>
            <a:r>
              <a:rPr lang="en-US" sz="2400" dirty="0" smtClean="0">
                <a:latin typeface="+mj-lt"/>
              </a:rPr>
              <a:t>“And it shall come to pass, that in all the land, saith the </a:t>
            </a:r>
          </a:p>
          <a:p>
            <a:r>
              <a:rPr lang="en-US" sz="2400" dirty="0" smtClean="0">
                <a:latin typeface="+mj-lt"/>
              </a:rPr>
              <a:t>LORD, two parts therein shall be cut off and die; but </a:t>
            </a:r>
            <a:r>
              <a:rPr lang="en-US" sz="2400" b="1" dirty="0" smtClean="0">
                <a:latin typeface="+mj-lt"/>
              </a:rPr>
              <a:t>the</a:t>
            </a:r>
            <a:r>
              <a:rPr lang="en-US" sz="2400" dirty="0" smtClean="0">
                <a:latin typeface="+mj-lt"/>
              </a:rPr>
              <a:t> </a:t>
            </a:r>
          </a:p>
          <a:p>
            <a:r>
              <a:rPr lang="en-US" sz="2400" b="1" dirty="0" smtClean="0">
                <a:latin typeface="+mj-lt"/>
              </a:rPr>
              <a:t>third</a:t>
            </a:r>
            <a:r>
              <a:rPr lang="en-US" sz="2400" dirty="0" smtClean="0">
                <a:latin typeface="+mj-lt"/>
              </a:rPr>
              <a:t> shall be left therein. And I will bring </a:t>
            </a:r>
            <a:r>
              <a:rPr lang="en-US" sz="2400" b="1" dirty="0" smtClean="0">
                <a:latin typeface="+mj-lt"/>
              </a:rPr>
              <a:t>the third part </a:t>
            </a:r>
          </a:p>
          <a:p>
            <a:r>
              <a:rPr lang="en-US" sz="2400" b="1" dirty="0" smtClean="0">
                <a:latin typeface="+mj-lt"/>
              </a:rPr>
              <a:t>through the fire</a:t>
            </a:r>
            <a:r>
              <a:rPr lang="en-US" sz="2400" dirty="0" smtClean="0">
                <a:latin typeface="+mj-lt"/>
              </a:rPr>
              <a:t>, and will refine them as silver… as gold… </a:t>
            </a:r>
          </a:p>
          <a:p>
            <a:r>
              <a:rPr lang="en-US" sz="2400" dirty="0" smtClean="0">
                <a:latin typeface="+mj-lt"/>
              </a:rPr>
              <a:t>and they shall call on my name, and I will hear them: I </a:t>
            </a:r>
          </a:p>
          <a:p>
            <a:r>
              <a:rPr lang="en-US" sz="2400" dirty="0" smtClean="0">
                <a:latin typeface="+mj-lt"/>
              </a:rPr>
              <a:t>will say, It is my people: and they shall say, The LORD is </a:t>
            </a:r>
          </a:p>
          <a:p>
            <a:r>
              <a:rPr lang="en-US" sz="2400" dirty="0" smtClean="0">
                <a:latin typeface="+mj-lt"/>
              </a:rPr>
              <a:t>my God” (13:8,9).</a:t>
            </a:r>
          </a:p>
          <a:p>
            <a:r>
              <a:rPr lang="en-US" sz="2400" dirty="0" smtClean="0">
                <a:latin typeface="+mj-lt"/>
              </a:rPr>
              <a:t>1/3 of Jews [~5 m.] will be saved out of the tribulation.</a:t>
            </a:r>
          </a:p>
          <a:p>
            <a:endParaRPr lang="en-US" sz="800" dirty="0" smtClean="0">
              <a:latin typeface="+mj-lt"/>
            </a:endParaRPr>
          </a:p>
          <a:p>
            <a:r>
              <a:rPr lang="en-US" sz="2400" dirty="0" smtClean="0">
                <a:latin typeface="+mj-lt"/>
              </a:rPr>
              <a:t>“</a:t>
            </a:r>
            <a:r>
              <a:rPr lang="en-US" sz="2400" dirty="0">
                <a:latin typeface="+mj-lt"/>
              </a:rPr>
              <a:t>And </a:t>
            </a:r>
            <a:r>
              <a:rPr lang="en-US" sz="2400" b="1" dirty="0">
                <a:latin typeface="+mj-lt"/>
              </a:rPr>
              <a:t>his feet shall stand in that day upon the mount of </a:t>
            </a:r>
            <a:endParaRPr lang="en-US" sz="2400" b="1" dirty="0" smtClean="0">
              <a:latin typeface="+mj-lt"/>
            </a:endParaRPr>
          </a:p>
          <a:p>
            <a:r>
              <a:rPr lang="en-US" sz="2400" b="1" dirty="0" smtClean="0">
                <a:latin typeface="+mj-lt"/>
              </a:rPr>
              <a:t>Olives</a:t>
            </a:r>
            <a:r>
              <a:rPr lang="en-US" sz="2400" dirty="0">
                <a:latin typeface="+mj-lt"/>
              </a:rPr>
              <a:t>, which is before Jerusalem on the east… shall </a:t>
            </a:r>
            <a:endParaRPr lang="en-US" sz="2400" dirty="0" smtClean="0">
              <a:latin typeface="+mj-lt"/>
            </a:endParaRPr>
          </a:p>
          <a:p>
            <a:r>
              <a:rPr lang="en-US" sz="2400" dirty="0" smtClean="0">
                <a:latin typeface="+mj-lt"/>
              </a:rPr>
              <a:t>cleave </a:t>
            </a:r>
            <a:r>
              <a:rPr lang="en-US" sz="2400" dirty="0">
                <a:latin typeface="+mj-lt"/>
              </a:rPr>
              <a:t>in the midst… and </a:t>
            </a:r>
            <a:r>
              <a:rPr lang="en-US" sz="2400" dirty="0" smtClean="0">
                <a:latin typeface="+mj-lt"/>
              </a:rPr>
              <a:t>ye </a:t>
            </a:r>
            <a:r>
              <a:rPr lang="en-US" sz="2400" dirty="0">
                <a:latin typeface="+mj-lt"/>
              </a:rPr>
              <a:t>shall flee to the valley</a:t>
            </a:r>
            <a:r>
              <a:rPr lang="en-US" sz="2400" dirty="0" smtClean="0">
                <a:latin typeface="+mj-lt"/>
              </a:rPr>
              <a:t>…” </a:t>
            </a:r>
          </a:p>
          <a:p>
            <a:r>
              <a:rPr lang="en-US" sz="2400" dirty="0" smtClean="0">
                <a:latin typeface="+mj-lt"/>
              </a:rPr>
              <a:t>(</a:t>
            </a:r>
            <a:r>
              <a:rPr lang="en-US" sz="2400" dirty="0">
                <a:latin typeface="+mj-lt"/>
              </a:rPr>
              <a:t>14:4,5).</a:t>
            </a:r>
          </a:p>
          <a:p>
            <a:r>
              <a:rPr lang="en-US" sz="2400" dirty="0" smtClean="0">
                <a:latin typeface="+mj-lt"/>
              </a:rPr>
              <a:t>Christ </a:t>
            </a:r>
            <a:r>
              <a:rPr lang="en-US" sz="2400" dirty="0">
                <a:latin typeface="+mj-lt"/>
              </a:rPr>
              <a:t>will return from whence He left at His ascension (Acts 1:9), and He will split the mount providing a way of escape for those under attack in Jerusalem. </a:t>
            </a:r>
          </a:p>
        </p:txBody>
      </p:sp>
      <p:pic>
        <p:nvPicPr>
          <p:cNvPr id="4" name="Picture 3" descr="Other Food: daily devos: April 20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972" y="-1"/>
            <a:ext cx="5108028" cy="5938345"/>
          </a:xfrm>
          <a:prstGeom prst="rect">
            <a:avLst/>
          </a:prstGeom>
        </p:spPr>
      </p:pic>
      <p:pic>
        <p:nvPicPr>
          <p:cNvPr id="6" name="Picture 5" descr="Amillennialism | The Evangelical Calvini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970" y="0"/>
            <a:ext cx="5108028" cy="6016723"/>
          </a:xfrm>
          <a:prstGeom prst="rect">
            <a:avLst/>
          </a:prstGeom>
        </p:spPr>
      </p:pic>
      <p:pic>
        <p:nvPicPr>
          <p:cNvPr id="5" name="Picture 4" descr="Jesus Ascension to Heaven 60 | Flickr - Photo Shar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3971" y="1"/>
            <a:ext cx="5108029" cy="6016722"/>
          </a:xfrm>
          <a:prstGeom prst="rect">
            <a:avLst/>
          </a:prstGeom>
        </p:spPr>
      </p:pic>
    </p:spTree>
    <p:extLst>
      <p:ext uri="{BB962C8B-B14F-4D97-AF65-F5344CB8AC3E}">
        <p14:creationId xmlns:p14="http://schemas.microsoft.com/office/powerpoint/2010/main" val="97916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500"/>
                                        <p:tgtEl>
                                          <p:spTgt spid="2">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fade">
                                      <p:cBhvr>
                                        <p:cTn id="30" dur="500"/>
                                        <p:tgtEl>
                                          <p:spTgt spid="2">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4" end="14"/>
                                            </p:txEl>
                                          </p:spTgt>
                                        </p:tgtEl>
                                        <p:attrNameLst>
                                          <p:attrName>style.visibility</p:attrName>
                                        </p:attrNameLst>
                                      </p:cBhvr>
                                      <p:to>
                                        <p:strVal val="visible"/>
                                      </p:to>
                                    </p:set>
                                    <p:animEffect transition="in" filter="fade">
                                      <p:cBhvr>
                                        <p:cTn id="45" dur="500"/>
                                        <p:tgtEl>
                                          <p:spTgt spid="2">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15" end="15"/>
                                            </p:txEl>
                                          </p:spTgt>
                                        </p:tgtEl>
                                        <p:attrNameLst>
                                          <p:attrName>style.visibility</p:attrName>
                                        </p:attrNameLst>
                                      </p:cBhvr>
                                      <p:to>
                                        <p:strVal val="visible"/>
                                      </p:to>
                                    </p:set>
                                    <p:animEffect transition="in" filter="fade">
                                      <p:cBhvr>
                                        <p:cTn id="48" dur="500"/>
                                        <p:tgtEl>
                                          <p:spTgt spid="2">
                                            <p:txEl>
                                              <p:pRg st="15" end="1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6" end="16"/>
                                            </p:txEl>
                                          </p:spTgt>
                                        </p:tgtEl>
                                        <p:attrNameLst>
                                          <p:attrName>style.visibility</p:attrName>
                                        </p:attrNameLst>
                                      </p:cBhvr>
                                      <p:to>
                                        <p:strVal val="visible"/>
                                      </p:to>
                                    </p:set>
                                    <p:animEffect transition="in" filter="fade">
                                      <p:cBhvr>
                                        <p:cTn id="51" dur="500"/>
                                        <p:tgtEl>
                                          <p:spTgt spid="2">
                                            <p:txEl>
                                              <p:pRg st="16" end="1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7" end="17"/>
                                            </p:txEl>
                                          </p:spTgt>
                                        </p:tgtEl>
                                        <p:attrNameLst>
                                          <p:attrName>style.visibility</p:attrName>
                                        </p:attrNameLst>
                                      </p:cBhvr>
                                      <p:to>
                                        <p:strVal val="visible"/>
                                      </p:to>
                                    </p:set>
                                    <p:animEffect transition="in" filter="fade">
                                      <p:cBhvr>
                                        <p:cTn id="54" dur="500"/>
                                        <p:tgtEl>
                                          <p:spTgt spid="2">
                                            <p:txEl>
                                              <p:pRg st="17" end="1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18" end="18"/>
                                            </p:txEl>
                                          </p:spTgt>
                                        </p:tgtEl>
                                        <p:attrNameLst>
                                          <p:attrName>style.visibility</p:attrName>
                                        </p:attrNameLst>
                                      </p:cBhvr>
                                      <p:to>
                                        <p:strVal val="visible"/>
                                      </p:to>
                                    </p:set>
                                    <p:animEffect transition="in" filter="fade">
                                      <p:cBhvr>
                                        <p:cTn id="59"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7977351" cy="6740307"/>
          </a:xfrm>
          <a:prstGeom prst="rect">
            <a:avLst/>
          </a:prstGeom>
          <a:noFill/>
        </p:spPr>
        <p:txBody>
          <a:bodyPr wrap="square" rtlCol="0">
            <a:spAutoFit/>
          </a:bodyPr>
          <a:lstStyle/>
          <a:p>
            <a:r>
              <a:rPr lang="en-US" sz="2400" b="1" dirty="0" smtClean="0">
                <a:latin typeface="+mj-lt"/>
              </a:rPr>
              <a:t>THE KINGDOM COMES TO EARTH</a:t>
            </a:r>
          </a:p>
          <a:p>
            <a:r>
              <a:rPr lang="en-US" sz="2400" dirty="0" smtClean="0">
                <a:latin typeface="+mj-lt"/>
              </a:rPr>
              <a:t>“And the LORD shall be king over all the earth: in that day [kingdom] shall there be one LORD, and his name one” (14:9).</a:t>
            </a:r>
          </a:p>
          <a:p>
            <a:r>
              <a:rPr lang="en-US" sz="2400" dirty="0" smtClean="0">
                <a:latin typeface="+mj-lt"/>
              </a:rPr>
              <a:t>Christ Jesus will be KING and fulfill the prayer of which He once instructed the 12 to pray –</a:t>
            </a:r>
          </a:p>
          <a:p>
            <a:endParaRPr lang="en-US" sz="800" dirty="0" smtClean="0">
              <a:latin typeface="+mj-lt"/>
            </a:endParaRPr>
          </a:p>
          <a:p>
            <a:r>
              <a:rPr lang="en-US" sz="2400" dirty="0" smtClean="0">
                <a:latin typeface="+mj-lt"/>
              </a:rPr>
              <a:t>“After this manner [</a:t>
            </a:r>
            <a:r>
              <a:rPr lang="en-US" sz="2400" i="1" dirty="0" smtClean="0">
                <a:latin typeface="+mj-lt"/>
              </a:rPr>
              <a:t>not</a:t>
            </a:r>
            <a:r>
              <a:rPr lang="en-US" sz="2400" dirty="0" smtClean="0">
                <a:latin typeface="+mj-lt"/>
              </a:rPr>
              <a:t> pray this prayer ever time you meet] therefore pray ye [the 12 who were looking for that earthly kingdom to soon be established]:  </a:t>
            </a:r>
          </a:p>
          <a:p>
            <a:r>
              <a:rPr lang="en-US" sz="2400" i="1" dirty="0" smtClean="0">
                <a:latin typeface="+mj-lt"/>
              </a:rPr>
              <a:t>Our Father which art in heaven, Hallowed be thy name…  </a:t>
            </a:r>
          </a:p>
          <a:p>
            <a:endParaRPr lang="en-US" sz="800" b="1" i="1" dirty="0" smtClean="0">
              <a:latin typeface="+mj-lt"/>
            </a:endParaRPr>
          </a:p>
          <a:p>
            <a:r>
              <a:rPr lang="en-US" sz="2400" b="1" i="1" dirty="0" smtClean="0">
                <a:latin typeface="+mj-lt"/>
              </a:rPr>
              <a:t>THY KINGDOM COME </a:t>
            </a:r>
            <a:r>
              <a:rPr lang="en-US" sz="2400" i="1" dirty="0" smtClean="0">
                <a:latin typeface="+mj-lt"/>
              </a:rPr>
              <a:t>[please Lord, let your kingdom come]</a:t>
            </a:r>
            <a:r>
              <a:rPr lang="en-US" sz="2400" dirty="0" smtClean="0">
                <a:latin typeface="+mj-lt"/>
              </a:rPr>
              <a:t>… </a:t>
            </a:r>
          </a:p>
          <a:p>
            <a:endParaRPr lang="en-US" sz="800" b="1" i="1" dirty="0" smtClean="0">
              <a:latin typeface="+mj-lt"/>
            </a:endParaRPr>
          </a:p>
          <a:p>
            <a:r>
              <a:rPr lang="en-US" sz="2400" b="1" i="1" dirty="0" smtClean="0">
                <a:latin typeface="+mj-lt"/>
              </a:rPr>
              <a:t>THY WILL BE DONE IN EARTH, AS IT IS IN HEAVEN </a:t>
            </a:r>
            <a:r>
              <a:rPr lang="en-US" sz="2400" i="1" dirty="0" smtClean="0">
                <a:latin typeface="+mj-lt"/>
              </a:rPr>
              <a:t>[so that YOUR WILL, will be done in all the earth]</a:t>
            </a:r>
            <a:r>
              <a:rPr lang="en-US" sz="2400" dirty="0" smtClean="0">
                <a:latin typeface="+mj-lt"/>
              </a:rPr>
              <a:t>…” (Mt. 6:9,10).</a:t>
            </a:r>
          </a:p>
          <a:p>
            <a:r>
              <a:rPr lang="en-US" sz="2400" dirty="0" smtClean="0">
                <a:latin typeface="+mj-lt"/>
              </a:rPr>
              <a:t>The prayer Christ taught the 12 Disciples would not be fulfilled in their lifetime [didn’t know it], nor in ours [we know it].</a:t>
            </a:r>
            <a:r>
              <a:rPr lang="en-US" sz="2400" dirty="0">
                <a:latin typeface="+mj-lt"/>
              </a:rPr>
              <a:t> </a:t>
            </a:r>
            <a:r>
              <a:rPr lang="en-US" sz="2400" dirty="0" smtClean="0">
                <a:latin typeface="+mj-lt"/>
              </a:rPr>
              <a:t> Would God want us, the Church, to constantly pray a prayer that has no possible hope of being fulfilled until after we’re gone?  Think about it.    </a:t>
            </a:r>
            <a:endParaRPr lang="en-US" sz="2400" dirty="0">
              <a:latin typeface="+mj-lt"/>
            </a:endParaRPr>
          </a:p>
        </p:txBody>
      </p:sp>
      <p:pic>
        <p:nvPicPr>
          <p:cNvPr id="7" name="Picture 6" descr="&lt;strong&gt;King&lt;/strong&gt;_02 | &lt;strong&gt;King&lt;/strong&gt; &lt;strong&gt;Jesus&lt;/strong&gt; watching over Earth, and wait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351" y="-1"/>
            <a:ext cx="4214647" cy="6740307"/>
          </a:xfrm>
          <a:prstGeom prst="rect">
            <a:avLst/>
          </a:prstGeom>
        </p:spPr>
      </p:pic>
    </p:spTree>
    <p:extLst>
      <p:ext uri="{BB962C8B-B14F-4D97-AF65-F5344CB8AC3E}">
        <p14:creationId xmlns:p14="http://schemas.microsoft.com/office/powerpoint/2010/main" val="254813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500"/>
                                        <p:tgtEl>
                                          <p:spTgt spid="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076387" cy="6863417"/>
          </a:xfrm>
          <a:prstGeom prst="rect">
            <a:avLst/>
          </a:prstGeom>
          <a:noFill/>
        </p:spPr>
        <p:txBody>
          <a:bodyPr wrap="square" rtlCol="0">
            <a:spAutoFit/>
          </a:bodyPr>
          <a:lstStyle/>
          <a:p>
            <a:r>
              <a:rPr lang="en-US" sz="2400" i="1" dirty="0" smtClean="0">
                <a:latin typeface="+mj-lt"/>
              </a:rPr>
              <a:t>“The significance of the Book of Esther is that it testifies to the </a:t>
            </a:r>
          </a:p>
          <a:p>
            <a:r>
              <a:rPr lang="en-US" sz="2400" i="1" dirty="0" smtClean="0">
                <a:latin typeface="+mj-lt"/>
              </a:rPr>
              <a:t>secret watch care of Jehovah over dispersed Israel.  The name </a:t>
            </a:r>
          </a:p>
          <a:p>
            <a:r>
              <a:rPr lang="en-US" sz="2400" i="1" dirty="0" smtClean="0">
                <a:latin typeface="+mj-lt"/>
              </a:rPr>
              <a:t>of God does not once occur, but in no other book of the Bible is </a:t>
            </a:r>
          </a:p>
          <a:p>
            <a:r>
              <a:rPr lang="en-US" sz="2400" i="1" dirty="0" smtClean="0">
                <a:latin typeface="+mj-lt"/>
              </a:rPr>
              <a:t>His providence more conspicuous.  A mere remnant returned to</a:t>
            </a:r>
          </a:p>
          <a:p>
            <a:r>
              <a:rPr lang="en-US" sz="2400" i="1" dirty="0" smtClean="0">
                <a:latin typeface="+mj-lt"/>
              </a:rPr>
              <a:t>Jerusalem. The mass of the nation preferred the easy and </a:t>
            </a:r>
          </a:p>
          <a:p>
            <a:r>
              <a:rPr lang="en-US" sz="2400" i="1" dirty="0" smtClean="0">
                <a:latin typeface="+mj-lt"/>
              </a:rPr>
              <a:t>lucrative life under the Persian rule. But God did not forsake </a:t>
            </a:r>
          </a:p>
          <a:p>
            <a:r>
              <a:rPr lang="en-US" sz="2400" i="1" dirty="0" smtClean="0">
                <a:latin typeface="+mj-lt"/>
              </a:rPr>
              <a:t>them.  What he here does for Judah, He is surely doing for all </a:t>
            </a:r>
          </a:p>
          <a:p>
            <a:r>
              <a:rPr lang="en-US" sz="2400" i="1" dirty="0" smtClean="0">
                <a:latin typeface="+mj-lt"/>
              </a:rPr>
              <a:t>the covenant people</a:t>
            </a:r>
            <a:r>
              <a:rPr lang="en-US" sz="2400" dirty="0" smtClean="0">
                <a:latin typeface="+mj-lt"/>
              </a:rPr>
              <a:t>…” (Old Scofield, p. 558).  The events </a:t>
            </a:r>
          </a:p>
          <a:p>
            <a:r>
              <a:rPr lang="en-US" sz="2400" dirty="0" smtClean="0">
                <a:latin typeface="+mj-lt"/>
              </a:rPr>
              <a:t>recorded in Esther cover a period of 12 years [Ussher].</a:t>
            </a:r>
          </a:p>
          <a:p>
            <a:endParaRPr lang="en-US" sz="800" dirty="0" smtClean="0">
              <a:latin typeface="+mj-lt"/>
            </a:endParaRPr>
          </a:p>
          <a:p>
            <a:r>
              <a:rPr lang="en-US" sz="2400" dirty="0" smtClean="0">
                <a:latin typeface="+mj-lt"/>
              </a:rPr>
              <a:t>“Now it came to pass in the days of </a:t>
            </a:r>
            <a:r>
              <a:rPr lang="en-US" sz="2400" b="1" dirty="0" smtClean="0">
                <a:latin typeface="+mj-lt"/>
              </a:rPr>
              <a:t>Ahasuerus</a:t>
            </a:r>
            <a:r>
              <a:rPr lang="en-US" sz="2400" dirty="0" smtClean="0">
                <a:latin typeface="+mj-lt"/>
              </a:rPr>
              <a:t> [Xerxes], (this is </a:t>
            </a:r>
          </a:p>
          <a:p>
            <a:r>
              <a:rPr lang="en-US" sz="2400" dirty="0" smtClean="0">
                <a:latin typeface="+mj-lt"/>
              </a:rPr>
              <a:t>Ahasuerus which reigned, from India even unto Ethiopia, over  </a:t>
            </a:r>
          </a:p>
          <a:p>
            <a:r>
              <a:rPr lang="en-US" sz="2400" dirty="0" smtClean="0">
                <a:latin typeface="+mj-lt"/>
              </a:rPr>
              <a:t>[127] provinces)… sat on the throne of his kingdom, which was </a:t>
            </a:r>
          </a:p>
          <a:p>
            <a:r>
              <a:rPr lang="en-US" sz="2400" dirty="0">
                <a:latin typeface="+mj-lt"/>
              </a:rPr>
              <a:t>i</a:t>
            </a:r>
            <a:r>
              <a:rPr lang="en-US" sz="2400" dirty="0" smtClean="0">
                <a:latin typeface="+mj-lt"/>
              </a:rPr>
              <a:t>n [Susa] the palace… in the 3</a:t>
            </a:r>
            <a:r>
              <a:rPr lang="en-US" sz="2400" baseline="30000" dirty="0" smtClean="0">
                <a:latin typeface="+mj-lt"/>
              </a:rPr>
              <a:t>rd</a:t>
            </a:r>
            <a:r>
              <a:rPr lang="en-US" sz="2400" dirty="0" smtClean="0">
                <a:latin typeface="+mj-lt"/>
              </a:rPr>
              <a:t> year of his reign, he made a </a:t>
            </a:r>
          </a:p>
          <a:p>
            <a:r>
              <a:rPr lang="en-US" sz="2400" dirty="0" smtClean="0">
                <a:latin typeface="+mj-lt"/>
              </a:rPr>
              <a:t>feast unto all his princes and servants; </a:t>
            </a:r>
            <a:r>
              <a:rPr lang="en-US" sz="2400" b="1" dirty="0" smtClean="0">
                <a:latin typeface="+mj-lt"/>
              </a:rPr>
              <a:t>the power of Persia and </a:t>
            </a:r>
          </a:p>
          <a:p>
            <a:r>
              <a:rPr lang="en-US" sz="2400" b="1" dirty="0" smtClean="0">
                <a:latin typeface="+mj-lt"/>
              </a:rPr>
              <a:t>Media</a:t>
            </a:r>
            <a:r>
              <a:rPr lang="en-US" sz="2400" dirty="0" smtClean="0">
                <a:latin typeface="+mj-lt"/>
              </a:rPr>
              <a:t>… being before him” (Est. 1:1-3).</a:t>
            </a:r>
          </a:p>
          <a:p>
            <a:r>
              <a:rPr lang="en-US" sz="2400" dirty="0" smtClean="0">
                <a:latin typeface="+mj-lt"/>
              </a:rPr>
              <a:t>This book is about a Jewish woman [Esther] who married a Gentile king [Xerxes], which is opposite of RUTH.  No mention of God, no worship, no prayer, but God’s providence is with them throughout.   </a:t>
            </a:r>
            <a:endParaRPr lang="en-US" sz="2400" dirty="0">
              <a:latin typeface="+mj-lt"/>
            </a:endParaRPr>
          </a:p>
        </p:txBody>
      </p:sp>
      <p:pic>
        <p:nvPicPr>
          <p:cNvPr id="3" name="Picture 2" descr="Another Look: A Journey…to Wonder | internetmonk.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738" y="0"/>
            <a:ext cx="4330262" cy="5591503"/>
          </a:xfrm>
          <a:prstGeom prst="rect">
            <a:avLst/>
          </a:prstGeom>
        </p:spPr>
      </p:pic>
      <p:pic>
        <p:nvPicPr>
          <p:cNvPr id="4" name="Picture 3" descr="From On top of the Hill : The Persian King &lt;strong&gt;Xerxes&lt;/strong&gt; an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3474" y="0"/>
            <a:ext cx="4058526" cy="5591503"/>
          </a:xfrm>
          <a:prstGeom prst="rect">
            <a:avLst/>
          </a:prstGeom>
        </p:spPr>
      </p:pic>
      <p:pic>
        <p:nvPicPr>
          <p:cNvPr id="6" name="Picture 5" descr="File:&lt;strong&gt;Achaemenid&lt;/strong&gt; &lt;strong&gt;Empire&lt;/strong&gt; es.sv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5623034"/>
          </a:xfrm>
          <a:prstGeom prst="rect">
            <a:avLst/>
          </a:prstGeom>
        </p:spPr>
      </p:pic>
    </p:spTree>
    <p:extLst>
      <p:ext uri="{BB962C8B-B14F-4D97-AF65-F5344CB8AC3E}">
        <p14:creationId xmlns:p14="http://schemas.microsoft.com/office/powerpoint/2010/main" val="226413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fade">
                                      <p:cBhvr>
                                        <p:cTn id="10" dur="500"/>
                                        <p:tgtEl>
                                          <p:spTgt spid="2">
                                            <p:txEl>
                                              <p:pRg st="11" end="1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animEffect transition="in" filter="fade">
                                      <p:cBhvr>
                                        <p:cTn id="13" dur="500"/>
                                        <p:tgtEl>
                                          <p:spTgt spid="2">
                                            <p:txEl>
                                              <p:pRg st="12" end="1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3" end="13"/>
                                            </p:txEl>
                                          </p:spTgt>
                                        </p:tgtEl>
                                        <p:attrNameLst>
                                          <p:attrName>style.visibility</p:attrName>
                                        </p:attrNameLst>
                                      </p:cBhvr>
                                      <p:to>
                                        <p:strVal val="visible"/>
                                      </p:to>
                                    </p:set>
                                    <p:animEffect transition="in" filter="fade">
                                      <p:cBhvr>
                                        <p:cTn id="16" dur="500"/>
                                        <p:tgtEl>
                                          <p:spTgt spid="2">
                                            <p:txEl>
                                              <p:pRg st="13" end="1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animEffect transition="in" filter="fade">
                                      <p:cBhvr>
                                        <p:cTn id="19" dur="500"/>
                                        <p:tgtEl>
                                          <p:spTgt spid="2">
                                            <p:txEl>
                                              <p:pRg st="14" end="1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5" end="15"/>
                                            </p:txEl>
                                          </p:spTgt>
                                        </p:tgtEl>
                                        <p:attrNameLst>
                                          <p:attrName>style.visibility</p:attrName>
                                        </p:attrNameLst>
                                      </p:cBhvr>
                                      <p:to>
                                        <p:strVal val="visible"/>
                                      </p:to>
                                    </p:set>
                                    <p:animEffect transition="in" filter="fade">
                                      <p:cBhvr>
                                        <p:cTn id="22" dur="500"/>
                                        <p:tgtEl>
                                          <p:spTgt spid="2">
                                            <p:txEl>
                                              <p:pRg st="15" end="1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6" end="16"/>
                                            </p:txEl>
                                          </p:spTgt>
                                        </p:tgtEl>
                                        <p:attrNameLst>
                                          <p:attrName>style.visibility</p:attrName>
                                        </p:attrNameLst>
                                      </p:cBhvr>
                                      <p:to>
                                        <p:strVal val="visible"/>
                                      </p:to>
                                    </p:set>
                                    <p:animEffect transition="in" filter="fade">
                                      <p:cBhvr>
                                        <p:cTn id="37"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4083"/>
            <a:ext cx="6915807" cy="6740307"/>
          </a:xfrm>
          <a:prstGeom prst="rect">
            <a:avLst/>
          </a:prstGeom>
          <a:noFill/>
        </p:spPr>
        <p:txBody>
          <a:bodyPr wrap="square" rtlCol="0">
            <a:spAutoFit/>
          </a:bodyPr>
          <a:lstStyle/>
          <a:p>
            <a:r>
              <a:rPr lang="en-US" sz="2400" b="1" dirty="0" smtClean="0">
                <a:latin typeface="+mj-lt"/>
              </a:rPr>
              <a:t>CYRUS’ DECREE</a:t>
            </a:r>
          </a:p>
          <a:p>
            <a:r>
              <a:rPr lang="en-US" sz="2400" dirty="0" smtClean="0">
                <a:latin typeface="+mj-lt"/>
              </a:rPr>
              <a:t>“Now in the first year of Cyrus king of Persia, that the word of the LORD by the mouth of Jeremiah might be fulfilled, the LORD stirred the spirit of Cyrus king of Persia, that he made a proclamation throughout all his kingdom, and put it also in writing, saying, Thus saith Cyrus… The LORD God of heaven hath given me all the kingdoms of the earth; and he hath charged me to build him an house at Jerusalem, which is in Judah… He is the God…” (Ezra 1:1-3).</a:t>
            </a:r>
          </a:p>
          <a:p>
            <a:r>
              <a:rPr lang="en-US" sz="2400" dirty="0" smtClean="0">
                <a:latin typeface="+mj-lt"/>
              </a:rPr>
              <a:t>Exactly as Jeremiah prophesied, in the year 536 B.C., the God of Israel stirred the heart of the king of the Persian empire to build Him a house [temple] in Jerusalem.  Though he sounded like a believer, in fact,</a:t>
            </a:r>
          </a:p>
          <a:p>
            <a:r>
              <a:rPr lang="en-US" sz="2400" dirty="0">
                <a:latin typeface="+mj-lt"/>
              </a:rPr>
              <a:t>h</a:t>
            </a:r>
            <a:r>
              <a:rPr lang="en-US" sz="2400" dirty="0" smtClean="0">
                <a:latin typeface="+mj-lt"/>
              </a:rPr>
              <a:t>e continued to worship the Persians gods [Bel, Nebo].</a:t>
            </a:r>
          </a:p>
          <a:p>
            <a:r>
              <a:rPr lang="en-US" sz="2400" dirty="0" smtClean="0">
                <a:latin typeface="+mj-lt"/>
              </a:rPr>
              <a:t>He did, however, carry out the will of God to terminate the Jewish captivity by giving the Jews a good reason to go home—</a:t>
            </a:r>
            <a:r>
              <a:rPr lang="en-US" sz="2400" u="sng" dirty="0" smtClean="0">
                <a:latin typeface="+mj-lt"/>
              </a:rPr>
              <a:t>build God another house</a:t>
            </a:r>
            <a:r>
              <a:rPr lang="en-US" sz="2400" dirty="0" smtClean="0">
                <a:latin typeface="+mj-lt"/>
              </a:rPr>
              <a:t>.  </a:t>
            </a:r>
            <a:endParaRPr lang="en-US" sz="2400" dirty="0">
              <a:latin typeface="+mj-lt"/>
            </a:endParaRPr>
          </a:p>
        </p:txBody>
      </p:sp>
      <p:pic>
        <p:nvPicPr>
          <p:cNvPr id="3" name="Picture 2" descr="Religious Artist: Rebuilding the Temple: Par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806" y="0"/>
            <a:ext cx="5276193" cy="3373821"/>
          </a:xfrm>
          <a:prstGeom prst="rect">
            <a:avLst/>
          </a:prstGeom>
        </p:spPr>
      </p:pic>
      <p:pic>
        <p:nvPicPr>
          <p:cNvPr id="4" name="Picture 3" descr="nfpscivilisations - the first &lt;strong&gt;persian empire&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806" y="3373821"/>
            <a:ext cx="5276193" cy="3373821"/>
          </a:xfrm>
          <a:prstGeom prst="rect">
            <a:avLst/>
          </a:prstGeom>
        </p:spPr>
      </p:pic>
    </p:spTree>
    <p:extLst>
      <p:ext uri="{BB962C8B-B14F-4D97-AF65-F5344CB8AC3E}">
        <p14:creationId xmlns:p14="http://schemas.microsoft.com/office/powerpoint/2010/main" val="30633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044856" cy="6617196"/>
          </a:xfrm>
          <a:prstGeom prst="rect">
            <a:avLst/>
          </a:prstGeom>
          <a:noFill/>
        </p:spPr>
        <p:txBody>
          <a:bodyPr wrap="square" rtlCol="0">
            <a:spAutoFit/>
          </a:bodyPr>
          <a:lstStyle/>
          <a:p>
            <a:r>
              <a:rPr lang="en-US" sz="2400" b="1" dirty="0" smtClean="0">
                <a:latin typeface="+mj-lt"/>
              </a:rPr>
              <a:t>STORYLINE FOR ESTHER</a:t>
            </a:r>
          </a:p>
          <a:p>
            <a:r>
              <a:rPr lang="en-US" sz="2400" dirty="0" smtClean="0">
                <a:latin typeface="+mj-lt"/>
              </a:rPr>
              <a:t>While the Jewish returnees were struggling to </a:t>
            </a:r>
          </a:p>
          <a:p>
            <a:r>
              <a:rPr lang="en-US" sz="2400" dirty="0" smtClean="0">
                <a:latin typeface="+mj-lt"/>
              </a:rPr>
              <a:t>rebuild the temple and city of Jerusalem, this </a:t>
            </a:r>
          </a:p>
          <a:p>
            <a:r>
              <a:rPr lang="en-US" sz="2400" dirty="0" smtClean="0">
                <a:latin typeface="+mj-lt"/>
              </a:rPr>
              <a:t>story takes place in Persia.  Xerxes is king and </a:t>
            </a:r>
          </a:p>
          <a:p>
            <a:r>
              <a:rPr lang="en-US" sz="2400" dirty="0" smtClean="0">
                <a:latin typeface="+mj-lt"/>
              </a:rPr>
              <a:t>Vashti, his queen, refused to make an </a:t>
            </a:r>
          </a:p>
          <a:p>
            <a:r>
              <a:rPr lang="en-US" sz="2400" dirty="0" smtClean="0">
                <a:latin typeface="+mj-lt"/>
              </a:rPr>
              <a:t>appearance at a royal party, which made the </a:t>
            </a:r>
          </a:p>
          <a:p>
            <a:r>
              <a:rPr lang="en-US" sz="2400" dirty="0" smtClean="0">
                <a:latin typeface="+mj-lt"/>
              </a:rPr>
              <a:t>king angry (1:12), and she was deposed (1:22). </a:t>
            </a:r>
          </a:p>
          <a:p>
            <a:endParaRPr lang="en-US" sz="800" dirty="0" smtClean="0">
              <a:latin typeface="+mj-lt"/>
            </a:endParaRPr>
          </a:p>
          <a:p>
            <a:r>
              <a:rPr lang="en-US" sz="2400" dirty="0" smtClean="0">
                <a:latin typeface="+mj-lt"/>
              </a:rPr>
              <a:t>Mordecai, a Jew from the tribe of Benjamin, had a beautiful cousin, Esther, whom he raised (2:7), was introduced to the king, who fell in love with her, but didn’t know she was a Jewess, which she kept a secret (2:8-10).  Eventually the king chose Esther out of many to be his queen (2:17).  </a:t>
            </a:r>
          </a:p>
          <a:p>
            <a:endParaRPr lang="en-US" sz="800" dirty="0">
              <a:latin typeface="+mj-lt"/>
            </a:endParaRPr>
          </a:p>
          <a:p>
            <a:r>
              <a:rPr lang="en-US" sz="2400" dirty="0" smtClean="0">
                <a:latin typeface="+mj-lt"/>
              </a:rPr>
              <a:t>Next Mordecai heard of a plot to kill the king, told Esther who told the king who had them executed (2:21-23).  Haman became 2</a:t>
            </a:r>
            <a:r>
              <a:rPr lang="en-US" sz="2400" baseline="30000" dirty="0" smtClean="0">
                <a:latin typeface="+mj-lt"/>
              </a:rPr>
              <a:t>nd</a:t>
            </a:r>
            <a:r>
              <a:rPr lang="en-US" sz="2400" dirty="0" smtClean="0">
                <a:latin typeface="+mj-lt"/>
              </a:rPr>
              <a:t> to the king, and required everyone bow to him (3:1-3), but Mordecai refused because he was a Jew (3:4,5), which so enraged Haman (3:6) that he presented a plan before the king to exterminate all Jews scattered over the empire (3:8-12), and willing to pay the king a great sum to do so (3:9).  Mordecai was grieved (4:1-3) as was Esther (4:4), as she was shown the decree (4:8).  If Esther kept quiet, the Jews would die; if she exposed herself as a Jew, she might die (4:14). She asked Mordecai, “What do I do” (4:15)?        </a:t>
            </a:r>
            <a:endParaRPr lang="en-US" sz="2400" dirty="0">
              <a:latin typeface="+mj-lt"/>
            </a:endParaRPr>
          </a:p>
        </p:txBody>
      </p:sp>
      <p:pic>
        <p:nvPicPr>
          <p:cNvPr id="3" name="Picture 2" descr="File:Book of &lt;strong&gt;Esther&lt;/strong&gt; Chapter 4-4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705077"/>
            <a:ext cx="3107344" cy="2749791"/>
          </a:xfrm>
          <a:prstGeom prst="rect">
            <a:avLst/>
          </a:prstGeom>
        </p:spPr>
      </p:pic>
      <p:pic>
        <p:nvPicPr>
          <p:cNvPr id="10" name="Picture 9" descr="File:Book of &lt;strong&gt;Esther&lt;/strong&gt; Chapter 5-8 (Bible Illustration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5547" y="0"/>
            <a:ext cx="2828171" cy="2692367"/>
          </a:xfrm>
          <a:prstGeom prst="rect">
            <a:avLst/>
          </a:prstGeom>
        </p:spPr>
      </p:pic>
      <p:pic>
        <p:nvPicPr>
          <p:cNvPr id="11" name="Picture 10" descr="File:Book of &lt;strong&gt;Esther&lt;/strong&gt; Chapter 2-5 (Bible Illustrations b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98" y="59877"/>
            <a:ext cx="3081249" cy="2640470"/>
          </a:xfrm>
          <a:prstGeom prst="rect">
            <a:avLst/>
          </a:prstGeom>
        </p:spPr>
      </p:pic>
      <p:pic>
        <p:nvPicPr>
          <p:cNvPr id="13" name="Picture 12" descr="File:Book of &lt;strong&gt;Esther&lt;/strong&gt; Chapter 3-8 (Bible Illustrations by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4760" y="2692367"/>
            <a:ext cx="3186167" cy="2762500"/>
          </a:xfrm>
          <a:prstGeom prst="rect">
            <a:avLst/>
          </a:prstGeom>
        </p:spPr>
      </p:pic>
      <p:pic>
        <p:nvPicPr>
          <p:cNvPr id="14" name="Picture 13" descr="File:Book of &lt;strong&gt;Esther&lt;/strong&gt; Chapter 7-3 (Bible Illustrations by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3795" y="59877"/>
            <a:ext cx="3132083" cy="2640470"/>
          </a:xfrm>
          <a:prstGeom prst="rect">
            <a:avLst/>
          </a:prstGeom>
        </p:spPr>
      </p:pic>
      <p:pic>
        <p:nvPicPr>
          <p:cNvPr id="4" name="Picture 3" descr="File:Book of &lt;strong&gt;Esther&lt;/strong&gt; Chapter 4-6 (Bible Illustrations by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7314" y="63080"/>
            <a:ext cx="3222885" cy="2637268"/>
          </a:xfrm>
          <a:prstGeom prst="rect">
            <a:avLst/>
          </a:prstGeom>
        </p:spPr>
      </p:pic>
      <p:pic>
        <p:nvPicPr>
          <p:cNvPr id="9" name="Picture 8" descr="File:Book of &lt;strong&gt;Esther&lt;/strong&gt; Chapter 3-6 (Bible Illustrations by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90199" y="2700347"/>
            <a:ext cx="3119887" cy="2754520"/>
          </a:xfrm>
          <a:prstGeom prst="rect">
            <a:avLst/>
          </a:prstGeom>
        </p:spPr>
      </p:pic>
      <p:pic>
        <p:nvPicPr>
          <p:cNvPr id="18" name="Picture 17" descr="File:Book of &lt;strong&gt;Esther&lt;/strong&gt; Chapter 9-4 (Bible Illustrations by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6275" y="2692366"/>
            <a:ext cx="2831244" cy="2762501"/>
          </a:xfrm>
          <a:prstGeom prst="rect">
            <a:avLst/>
          </a:prstGeom>
        </p:spPr>
      </p:pic>
    </p:spTree>
    <p:extLst>
      <p:ext uri="{BB962C8B-B14F-4D97-AF65-F5344CB8AC3E}">
        <p14:creationId xmlns:p14="http://schemas.microsoft.com/office/powerpoint/2010/main" val="196232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500"/>
                                        <p:tgtEl>
                                          <p:spTgt spid="2">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794" y="-84083"/>
            <a:ext cx="7355999" cy="6986528"/>
          </a:xfrm>
          <a:prstGeom prst="rect">
            <a:avLst/>
          </a:prstGeom>
          <a:noFill/>
        </p:spPr>
        <p:txBody>
          <a:bodyPr wrap="square" rtlCol="0">
            <a:spAutoFit/>
          </a:bodyPr>
          <a:lstStyle/>
          <a:p>
            <a:r>
              <a:rPr lang="en-US" sz="2400" dirty="0" smtClean="0">
                <a:latin typeface="+mj-lt"/>
              </a:rPr>
              <a:t>Queen Esther knew she had to do something or else the Jews in Persia would be annihilated.  She acted, and went to the king’s throne room (4:1).  When the king saw her, he motioned her to come to him and asked her what her </a:t>
            </a:r>
          </a:p>
          <a:p>
            <a:r>
              <a:rPr lang="en-US" sz="2400" dirty="0">
                <a:latin typeface="+mj-lt"/>
              </a:rPr>
              <a:t>r</a:t>
            </a:r>
            <a:r>
              <a:rPr lang="en-US" sz="2400" dirty="0" smtClean="0">
                <a:latin typeface="+mj-lt"/>
              </a:rPr>
              <a:t>equest was, and that he would fulfill it (4:2,3).  </a:t>
            </a:r>
          </a:p>
          <a:p>
            <a:endParaRPr lang="en-US" sz="800" dirty="0">
              <a:latin typeface="+mj-lt"/>
            </a:endParaRPr>
          </a:p>
          <a:p>
            <a:r>
              <a:rPr lang="en-US" sz="2400" dirty="0" smtClean="0">
                <a:latin typeface="+mj-lt"/>
              </a:rPr>
              <a:t>Her request was simple, please come to a banquet and bring Haman with you (5:4).  The king agreed and summoned Haman to the banquet (5:5).  There, the king asked Esther what her request was (5:6).  Esther told the king that she would tell him the next day at another banquet (5:7).  </a:t>
            </a:r>
          </a:p>
          <a:p>
            <a:endParaRPr lang="en-US" sz="800" dirty="0">
              <a:latin typeface="+mj-lt"/>
            </a:endParaRPr>
          </a:p>
          <a:p>
            <a:r>
              <a:rPr lang="en-US" sz="2400" dirty="0" smtClean="0">
                <a:latin typeface="+mj-lt"/>
              </a:rPr>
              <a:t>Haman, joyful of his favored position and authority, conspired to build a gallows and hang Mordecai, which would allow him to settle the Jewish question once-and-for-all, so he ordered the gallows to be made to hang </a:t>
            </a:r>
          </a:p>
          <a:p>
            <a:r>
              <a:rPr lang="en-US" sz="2400" dirty="0" smtClean="0">
                <a:latin typeface="+mj-lt"/>
              </a:rPr>
              <a:t>him (5:14).</a:t>
            </a:r>
          </a:p>
          <a:p>
            <a:endParaRPr lang="en-US" sz="800" dirty="0" smtClean="0">
              <a:latin typeface="+mj-lt"/>
            </a:endParaRPr>
          </a:p>
          <a:p>
            <a:r>
              <a:rPr lang="en-US" sz="2400" dirty="0" smtClean="0">
                <a:latin typeface="+mj-lt"/>
              </a:rPr>
              <a:t>Next time – Guess who gets hung?      </a:t>
            </a:r>
            <a:endParaRPr lang="en-US" sz="2400" dirty="0">
              <a:latin typeface="+mj-lt"/>
            </a:endParaRPr>
          </a:p>
        </p:txBody>
      </p:sp>
      <p:pic>
        <p:nvPicPr>
          <p:cNvPr id="7" name="Picture 6" descr="File:Book of &lt;strong&gt;Esther&lt;/strong&gt; Chapter 5-4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8566" y="2417379"/>
            <a:ext cx="4975399" cy="2291254"/>
          </a:xfrm>
          <a:prstGeom prst="rect">
            <a:avLst/>
          </a:prstGeom>
        </p:spPr>
      </p:pic>
      <p:pic>
        <p:nvPicPr>
          <p:cNvPr id="11" name="Picture 10" descr="File:Book of &lt;strong&gt;Esther&lt;/strong&gt; Chapter 9-5 (Bible Illustrations b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566" y="4708633"/>
            <a:ext cx="5013435" cy="2149367"/>
          </a:xfrm>
          <a:prstGeom prst="rect">
            <a:avLst/>
          </a:prstGeom>
        </p:spPr>
      </p:pic>
      <p:pic>
        <p:nvPicPr>
          <p:cNvPr id="15" name="Picture 14" descr="File:Book of &lt;strong&gt;Esther&lt;/strong&gt; Chapter 5-1 (Bible Illustrations b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8566" y="36787"/>
            <a:ext cx="4975399" cy="2380592"/>
          </a:xfrm>
          <a:prstGeom prst="rect">
            <a:avLst/>
          </a:prstGeom>
        </p:spPr>
      </p:pic>
    </p:spTree>
    <p:extLst>
      <p:ext uri="{BB962C8B-B14F-4D97-AF65-F5344CB8AC3E}">
        <p14:creationId xmlns:p14="http://schemas.microsoft.com/office/powerpoint/2010/main" val="384766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500"/>
                                        <p:tgtEl>
                                          <p:spTgt spid="10">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fade">
                                      <p:cBhvr>
                                        <p:cTn id="35"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726621" cy="6494085"/>
          </a:xfrm>
          <a:prstGeom prst="rect">
            <a:avLst/>
          </a:prstGeom>
          <a:noFill/>
        </p:spPr>
        <p:txBody>
          <a:bodyPr wrap="square" rtlCol="0">
            <a:spAutoFit/>
          </a:bodyPr>
          <a:lstStyle/>
          <a:p>
            <a:r>
              <a:rPr lang="en-US" sz="2400" dirty="0" smtClean="0">
                <a:latin typeface="+mj-lt"/>
              </a:rPr>
              <a:t>“And whosoever remaineth in any place where he sojourneth, let the men of his place help him with silver… gold… goods… beside the freewill-offering for the house of God that is in Jerusalem” (1:4).</a:t>
            </a:r>
          </a:p>
          <a:p>
            <a:r>
              <a:rPr lang="en-US" sz="2400" dirty="0" smtClean="0">
                <a:latin typeface="+mj-lt"/>
              </a:rPr>
              <a:t>Cyrus’ charge also included the procurement of the funds to rebuild the temple and that was to come from the Persians who were neighbors and friends with the Jews during their captivity.  This was reminiscent of the Jews in Egypt who were given sufficient resources from the Egyptians to build everything necessary for the wilderness tabernacle.</a:t>
            </a:r>
          </a:p>
          <a:p>
            <a:endParaRPr lang="en-US" sz="800" dirty="0" smtClean="0">
              <a:latin typeface="+mj-lt"/>
            </a:endParaRPr>
          </a:p>
          <a:p>
            <a:r>
              <a:rPr lang="en-US" sz="2400" dirty="0" smtClean="0">
                <a:latin typeface="+mj-lt"/>
              </a:rPr>
              <a:t>“Then rose up the chief of the fathers of Judah and Benjamin, and the priests, and the Levites, with all them whose spirit God had raised, </a:t>
            </a:r>
            <a:r>
              <a:rPr lang="en-US" sz="2400" b="1" dirty="0" smtClean="0">
                <a:latin typeface="+mj-lt"/>
              </a:rPr>
              <a:t>to go up to build the house of the LORD, which is in Jerusalem</a:t>
            </a:r>
            <a:r>
              <a:rPr lang="en-US" sz="2400" dirty="0" smtClean="0">
                <a:latin typeface="+mj-lt"/>
              </a:rPr>
              <a:t>” (1:5).</a:t>
            </a:r>
          </a:p>
          <a:p>
            <a:r>
              <a:rPr lang="en-US" sz="2400" dirty="0" smtClean="0">
                <a:latin typeface="+mj-lt"/>
              </a:rPr>
              <a:t>The leaders, spiritual and otherwise, spearheaded the effort to go home. </a:t>
            </a:r>
            <a:endParaRPr lang="en-US" sz="2400" dirty="0">
              <a:latin typeface="+mj-lt"/>
            </a:endParaRPr>
          </a:p>
        </p:txBody>
      </p:sp>
      <p:pic>
        <p:nvPicPr>
          <p:cNvPr id="3" name="Picture 2" descr="Religious Artist: Rebuilding the Temple: Par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622" y="0"/>
            <a:ext cx="5465378" cy="6494085"/>
          </a:xfrm>
          <a:prstGeom prst="rect">
            <a:avLst/>
          </a:prstGeom>
        </p:spPr>
      </p:pic>
    </p:spTree>
    <p:extLst>
      <p:ext uri="{BB962C8B-B14F-4D97-AF65-F5344CB8AC3E}">
        <p14:creationId xmlns:p14="http://schemas.microsoft.com/office/powerpoint/2010/main" val="364568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726622" cy="6494085"/>
          </a:xfrm>
          <a:prstGeom prst="rect">
            <a:avLst/>
          </a:prstGeom>
          <a:noFill/>
        </p:spPr>
        <p:txBody>
          <a:bodyPr wrap="square" rtlCol="0">
            <a:spAutoFit/>
          </a:bodyPr>
          <a:lstStyle/>
          <a:p>
            <a:r>
              <a:rPr lang="en-US" sz="2400" dirty="0" smtClean="0">
                <a:latin typeface="+mj-lt"/>
              </a:rPr>
              <a:t>“Also Cyrus the king brought forth the vessels of the house of the LORD, which Nebuchadnezzar had brought forth out of Jerusalem, and had put them </a:t>
            </a:r>
          </a:p>
          <a:p>
            <a:r>
              <a:rPr lang="en-US" sz="2400" dirty="0" smtClean="0">
                <a:latin typeface="+mj-lt"/>
              </a:rPr>
              <a:t>in the house of his gods… All the vessels of gold </a:t>
            </a:r>
          </a:p>
          <a:p>
            <a:r>
              <a:rPr lang="en-US" sz="2400" dirty="0" smtClean="0">
                <a:latin typeface="+mj-lt"/>
              </a:rPr>
              <a:t>and of silver were [5,400]… bring up with them of </a:t>
            </a:r>
          </a:p>
          <a:p>
            <a:r>
              <a:rPr lang="en-US" sz="2400" dirty="0" smtClean="0">
                <a:latin typeface="+mj-lt"/>
              </a:rPr>
              <a:t>the captivity that were brought up from Babylon </a:t>
            </a:r>
          </a:p>
          <a:p>
            <a:r>
              <a:rPr lang="en-US" sz="2400" dirty="0" smtClean="0">
                <a:latin typeface="+mj-lt"/>
              </a:rPr>
              <a:t>unto Jerusalem” (1:7-11).</a:t>
            </a:r>
          </a:p>
          <a:p>
            <a:r>
              <a:rPr lang="en-US" sz="2400" dirty="0" smtClean="0">
                <a:latin typeface="+mj-lt"/>
              </a:rPr>
              <a:t>The holy objects confiscated by Nebuchadnezzar, </a:t>
            </a:r>
          </a:p>
          <a:p>
            <a:r>
              <a:rPr lang="en-US" sz="2400" dirty="0" smtClean="0">
                <a:latin typeface="+mj-lt"/>
              </a:rPr>
              <a:t>70-years earlier, were now being returned to their rightful owners, all by the will of God –</a:t>
            </a:r>
          </a:p>
          <a:p>
            <a:endParaRPr lang="en-US" sz="800" dirty="0" smtClean="0">
              <a:latin typeface="+mj-lt"/>
            </a:endParaRPr>
          </a:p>
          <a:p>
            <a:r>
              <a:rPr lang="en-US" sz="2400" dirty="0" smtClean="0">
                <a:latin typeface="+mj-lt"/>
              </a:rPr>
              <a:t>“That saith of Cyrus, He is my shepherd, and shall perform all my pleasure: even saying to Jerusalem, Thou shalt be built; and to the temple, Thy foundation shall be laid” (Isa. 44:28).</a:t>
            </a:r>
          </a:p>
          <a:p>
            <a:r>
              <a:rPr lang="en-US" sz="2400" dirty="0" smtClean="0">
                <a:latin typeface="+mj-lt"/>
              </a:rPr>
              <a:t>God was carrying out another ‘exodus,’ but unlike </a:t>
            </a:r>
          </a:p>
          <a:p>
            <a:r>
              <a:rPr lang="en-US" sz="2400" dirty="0" smtClean="0">
                <a:latin typeface="+mj-lt"/>
              </a:rPr>
              <a:t>the Egyptian exodus, they would not take 40-years </a:t>
            </a:r>
          </a:p>
          <a:p>
            <a:r>
              <a:rPr lang="en-US" sz="2400" dirty="0" smtClean="0">
                <a:latin typeface="+mj-lt"/>
              </a:rPr>
              <a:t>of wandering to reach their final destination.  </a:t>
            </a:r>
            <a:endParaRPr lang="en-US" sz="2400" dirty="0">
              <a:latin typeface="+mj-lt"/>
            </a:endParaRPr>
          </a:p>
        </p:txBody>
      </p:sp>
      <p:pic>
        <p:nvPicPr>
          <p:cNvPr id="3" name="Picture 2" descr="Religious Artist: Rebuilding the Temple: Par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622" y="0"/>
            <a:ext cx="5465378" cy="6494085"/>
          </a:xfrm>
          <a:prstGeom prst="rect">
            <a:avLst/>
          </a:prstGeom>
        </p:spPr>
      </p:pic>
      <p:pic>
        <p:nvPicPr>
          <p:cNvPr id="4" name="Picture 3" descr="6e eeuw voor Chr. - Christ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620" y="0"/>
            <a:ext cx="5465380" cy="6494085"/>
          </a:xfrm>
          <a:prstGeom prst="rect">
            <a:avLst/>
          </a:prstGeom>
        </p:spPr>
      </p:pic>
    </p:spTree>
    <p:extLst>
      <p:ext uri="{BB962C8B-B14F-4D97-AF65-F5344CB8AC3E}">
        <p14:creationId xmlns:p14="http://schemas.microsoft.com/office/powerpoint/2010/main" val="270992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500"/>
                                        <p:tgtEl>
                                          <p:spTgt spid="2">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500"/>
                                        <p:tgtEl>
                                          <p:spTgt spid="2">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500"/>
                                        <p:tgtEl>
                                          <p:spTgt spid="2">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Effect transition="in" filter="fade">
                                      <p:cBhvr>
                                        <p:cTn id="3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672"/>
            <a:ext cx="6584636" cy="7232749"/>
          </a:xfrm>
          <a:prstGeom prst="rect">
            <a:avLst/>
          </a:prstGeom>
          <a:noFill/>
        </p:spPr>
        <p:txBody>
          <a:bodyPr wrap="square" rtlCol="0">
            <a:spAutoFit/>
          </a:bodyPr>
          <a:lstStyle/>
          <a:p>
            <a:r>
              <a:rPr lang="en-US" sz="2400" b="1" dirty="0" smtClean="0">
                <a:latin typeface="+mj-lt"/>
              </a:rPr>
              <a:t>JEWISH RETURNEES</a:t>
            </a:r>
          </a:p>
          <a:p>
            <a:r>
              <a:rPr lang="en-US" sz="2400" dirty="0" smtClean="0">
                <a:latin typeface="+mj-lt"/>
              </a:rPr>
              <a:t>Ezra stated that a total of 49,897 Jews returned from Babylon to the land of Israel (2:64,65).</a:t>
            </a:r>
          </a:p>
          <a:p>
            <a:endParaRPr lang="en-US" sz="800" dirty="0" smtClean="0">
              <a:latin typeface="+mj-lt"/>
            </a:endParaRPr>
          </a:p>
          <a:p>
            <a:r>
              <a:rPr lang="en-US" sz="2400" dirty="0" smtClean="0">
                <a:latin typeface="+mj-lt"/>
              </a:rPr>
              <a:t>“And when the [7</a:t>
            </a:r>
            <a:r>
              <a:rPr lang="en-US" sz="2400" baseline="30000" dirty="0" smtClean="0">
                <a:latin typeface="+mj-lt"/>
              </a:rPr>
              <a:t>th</a:t>
            </a:r>
            <a:r>
              <a:rPr lang="en-US" sz="2400" dirty="0" smtClean="0">
                <a:latin typeface="+mj-lt"/>
              </a:rPr>
              <a:t>] month was come, the children of Israel were in the cities, the people gathered themselves together as one man to Jerusalem.  Then stood up Jeshua… and his brethren the priests, and Zerubbabel [governor of Judah]… builded the altar of the God of Israel, to offer burnt-offerings thereon, as it is written in the law of Moses the man of God.  And they set the altar upon his bases… </a:t>
            </a:r>
            <a:r>
              <a:rPr lang="en-US" sz="2400" b="1" dirty="0" smtClean="0">
                <a:latin typeface="+mj-lt"/>
              </a:rPr>
              <a:t>and they offered burnt-offerings thereon unto the LORD… morning and evening</a:t>
            </a:r>
            <a:r>
              <a:rPr lang="en-US" sz="2400" dirty="0" smtClean="0">
                <a:latin typeface="+mj-lt"/>
              </a:rPr>
              <a:t>” (3:1-3).</a:t>
            </a:r>
          </a:p>
          <a:p>
            <a:r>
              <a:rPr lang="en-US" sz="2400" dirty="0" smtClean="0">
                <a:latin typeface="+mj-lt"/>
              </a:rPr>
              <a:t>Either in the 7</a:t>
            </a:r>
            <a:r>
              <a:rPr lang="en-US" sz="2400" baseline="30000" dirty="0" smtClean="0">
                <a:latin typeface="+mj-lt"/>
              </a:rPr>
              <a:t>th</a:t>
            </a:r>
            <a:r>
              <a:rPr lang="en-US" sz="2400" dirty="0" smtClean="0">
                <a:latin typeface="+mj-lt"/>
              </a:rPr>
              <a:t> month after they began their journey or in the 7</a:t>
            </a:r>
            <a:r>
              <a:rPr lang="en-US" sz="2400" baseline="30000" dirty="0" smtClean="0">
                <a:latin typeface="+mj-lt"/>
              </a:rPr>
              <a:t>th</a:t>
            </a:r>
            <a:r>
              <a:rPr lang="en-US" sz="2400" dirty="0" smtClean="0">
                <a:latin typeface="+mj-lt"/>
              </a:rPr>
              <a:t> month of the year [October], the Jews reached the land of Israel.  Jeshua, a priest of the order of Aaron, oversaw the building of the altar. </a:t>
            </a:r>
          </a:p>
          <a:p>
            <a:r>
              <a:rPr lang="en-US" sz="2400" dirty="0" smtClean="0">
                <a:latin typeface="+mj-lt"/>
              </a:rPr>
              <a:t> </a:t>
            </a:r>
            <a:endParaRPr lang="en-US" sz="2400" dirty="0">
              <a:latin typeface="+mj-lt"/>
            </a:endParaRPr>
          </a:p>
        </p:txBody>
      </p:sp>
      <p:pic>
        <p:nvPicPr>
          <p:cNvPr id="6" name="Picture 5" descr="File:&lt;strong&gt;Book of Ezra&lt;/strong&gt; Chapter 1-1 (Bible Illustrations b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4637" y="3939"/>
            <a:ext cx="5607364" cy="6736368"/>
          </a:xfrm>
          <a:prstGeom prst="rect">
            <a:avLst/>
          </a:prstGeom>
        </p:spPr>
      </p:pic>
      <p:pic>
        <p:nvPicPr>
          <p:cNvPr id="7" name="Picture 6" descr="Tzav (parsha)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110" y="87639"/>
            <a:ext cx="5503890" cy="6652668"/>
          </a:xfrm>
          <a:prstGeom prst="rect">
            <a:avLst/>
          </a:prstGeom>
        </p:spPr>
      </p:pic>
    </p:spTree>
    <p:extLst>
      <p:ext uri="{BB962C8B-B14F-4D97-AF65-F5344CB8AC3E}">
        <p14:creationId xmlns:p14="http://schemas.microsoft.com/office/powerpoint/2010/main" val="284550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6688109" cy="6494085"/>
          </a:xfrm>
          <a:prstGeom prst="rect">
            <a:avLst/>
          </a:prstGeom>
          <a:noFill/>
        </p:spPr>
        <p:txBody>
          <a:bodyPr wrap="square" rtlCol="0">
            <a:spAutoFit/>
          </a:bodyPr>
          <a:lstStyle/>
          <a:p>
            <a:r>
              <a:rPr lang="en-US" sz="2400" dirty="0" smtClean="0">
                <a:latin typeface="+mj-lt"/>
              </a:rPr>
              <a:t>“They kept also the feast of tabernacles, as it is written, and offered the daily burnt-offerings by number, according to the custom, as the duty of ever day required … new moons, of all the set feasts of the LORD that were consecrated… every one willingly offered a freewill-offering unto the LORD…” (3:4,5).</a:t>
            </a:r>
          </a:p>
          <a:p>
            <a:r>
              <a:rPr lang="en-US" sz="2400" dirty="0" smtClean="0">
                <a:latin typeface="+mj-lt"/>
              </a:rPr>
              <a:t>These were the 1</a:t>
            </a:r>
            <a:r>
              <a:rPr lang="en-US" sz="2400" baseline="30000" dirty="0" smtClean="0">
                <a:latin typeface="+mj-lt"/>
              </a:rPr>
              <a:t>st</a:t>
            </a:r>
            <a:r>
              <a:rPr lang="en-US" sz="2400" dirty="0" smtClean="0">
                <a:latin typeface="+mj-lt"/>
              </a:rPr>
              <a:t> sacrifices in 70-years since the temple had been destroyed by Nebuchadnezzar </a:t>
            </a:r>
          </a:p>
          <a:p>
            <a:r>
              <a:rPr lang="en-US" sz="2400" dirty="0" smtClean="0">
                <a:latin typeface="+mj-lt"/>
              </a:rPr>
              <a:t>(586 B.C.).  </a:t>
            </a:r>
            <a:r>
              <a:rPr lang="en-US" sz="2400" dirty="0">
                <a:latin typeface="+mj-lt"/>
              </a:rPr>
              <a:t>T</a:t>
            </a:r>
            <a:r>
              <a:rPr lang="en-US" sz="2400" dirty="0" smtClean="0">
                <a:latin typeface="+mj-lt"/>
              </a:rPr>
              <a:t>he regular worship system had been </a:t>
            </a:r>
          </a:p>
          <a:p>
            <a:r>
              <a:rPr lang="en-US" sz="2400" dirty="0" smtClean="0">
                <a:latin typeface="+mj-lt"/>
              </a:rPr>
              <a:t>re-instated and things were going well, for the moment.  The Jewish people gave generously to pay for the various building projects.  </a:t>
            </a:r>
          </a:p>
          <a:p>
            <a:endParaRPr lang="en-US" sz="800" dirty="0" smtClean="0">
              <a:latin typeface="+mj-lt"/>
            </a:endParaRPr>
          </a:p>
          <a:p>
            <a:r>
              <a:rPr lang="en-US" sz="2400" dirty="0" smtClean="0">
                <a:latin typeface="+mj-lt"/>
              </a:rPr>
              <a:t>“Now in the [2</a:t>
            </a:r>
            <a:r>
              <a:rPr lang="en-US" sz="2400" baseline="30000" dirty="0" smtClean="0">
                <a:latin typeface="+mj-lt"/>
              </a:rPr>
              <a:t>nd</a:t>
            </a:r>
            <a:r>
              <a:rPr lang="en-US" sz="2400" dirty="0" smtClean="0">
                <a:latin typeface="+mj-lt"/>
              </a:rPr>
              <a:t>] year of their coming… in the [2</a:t>
            </a:r>
            <a:r>
              <a:rPr lang="en-US" sz="2400" baseline="30000" dirty="0" smtClean="0">
                <a:latin typeface="+mj-lt"/>
              </a:rPr>
              <a:t>nd</a:t>
            </a:r>
            <a:r>
              <a:rPr lang="en-US" sz="2400" dirty="0" smtClean="0">
                <a:latin typeface="+mj-lt"/>
              </a:rPr>
              <a:t>] month, began Zerubbabel… Jeshua… appointed the Levites [20] years old and upward to set forward the work of the house of the LORD” (3:8).</a:t>
            </a:r>
          </a:p>
          <a:p>
            <a:r>
              <a:rPr lang="en-US" sz="2400" dirty="0" smtClean="0">
                <a:latin typeface="+mj-lt"/>
              </a:rPr>
              <a:t>The work on the new temple had begun.     </a:t>
            </a:r>
          </a:p>
        </p:txBody>
      </p:sp>
      <p:pic>
        <p:nvPicPr>
          <p:cNvPr id="5" name="Picture 4" descr="Tzav (parsha)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8110" y="87639"/>
            <a:ext cx="5503890" cy="6652668"/>
          </a:xfrm>
          <a:prstGeom prst="rect">
            <a:avLst/>
          </a:prstGeom>
        </p:spPr>
      </p:pic>
      <p:pic>
        <p:nvPicPr>
          <p:cNvPr id="6" name="Picture 5" descr="Nehemia (persoon) - Christ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662" y="0"/>
            <a:ext cx="5423338" cy="6734889"/>
          </a:xfrm>
          <a:prstGeom prst="rect">
            <a:avLst/>
          </a:prstGeom>
        </p:spPr>
      </p:pic>
    </p:spTree>
    <p:extLst>
      <p:ext uri="{BB962C8B-B14F-4D97-AF65-F5344CB8AC3E}">
        <p14:creationId xmlns:p14="http://schemas.microsoft.com/office/powerpoint/2010/main" val="4398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glish: Open Bible Stories - 20.ht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902" y="-1"/>
            <a:ext cx="5686098" cy="6494086"/>
          </a:xfrm>
          <a:prstGeom prst="rect">
            <a:avLst/>
          </a:prstGeom>
        </p:spPr>
      </p:pic>
      <p:sp>
        <p:nvSpPr>
          <p:cNvPr id="6" name="TextBox 5"/>
          <p:cNvSpPr txBox="1"/>
          <p:nvPr/>
        </p:nvSpPr>
        <p:spPr>
          <a:xfrm>
            <a:off x="-1" y="0"/>
            <a:ext cx="6505903" cy="6494085"/>
          </a:xfrm>
          <a:prstGeom prst="rect">
            <a:avLst/>
          </a:prstGeom>
          <a:noFill/>
        </p:spPr>
        <p:txBody>
          <a:bodyPr wrap="square" rtlCol="0">
            <a:spAutoFit/>
          </a:bodyPr>
          <a:lstStyle/>
          <a:p>
            <a:r>
              <a:rPr lang="en-US" sz="2400" b="1" dirty="0" smtClean="0">
                <a:latin typeface="+mj-lt"/>
              </a:rPr>
              <a:t>SINGING WHILE THEY WORKED</a:t>
            </a:r>
          </a:p>
          <a:p>
            <a:r>
              <a:rPr lang="en-US" sz="2400" dirty="0" smtClean="0">
                <a:latin typeface="+mj-lt"/>
              </a:rPr>
              <a:t>“And when the builders laid the foundation of the temple of the LORD, they set the priests in their apparel with trumpets, and Levites the sons of Asaph with cymbals, to praise the LORD, after the ordinance of David king of Israel” (3:10).</a:t>
            </a:r>
          </a:p>
          <a:p>
            <a:r>
              <a:rPr lang="en-US" sz="2400" dirty="0" smtClean="0">
                <a:latin typeface="+mj-lt"/>
              </a:rPr>
              <a:t>The Levites serenaded the construction workers as they worked on the temple, reminiscent of the time when David brought the ark to Jerusalem amidst singing and dancing.  Some of the older men remembered and pined after Solomon’s temple –</a:t>
            </a:r>
          </a:p>
          <a:p>
            <a:endParaRPr lang="en-US" sz="800" dirty="0" smtClean="0">
              <a:latin typeface="+mj-lt"/>
            </a:endParaRPr>
          </a:p>
          <a:p>
            <a:r>
              <a:rPr lang="en-US" sz="2400" dirty="0" smtClean="0">
                <a:latin typeface="+mj-lt"/>
              </a:rPr>
              <a:t>“But many of the priests and Levites and chief of the fathers, who were ancient men, that had seen the first house… So that the people could not discern the noise of the shout of joy from the weeping… was heard afar off” (3:12,13).</a:t>
            </a:r>
          </a:p>
          <a:p>
            <a:r>
              <a:rPr lang="en-US" sz="2400" dirty="0" smtClean="0">
                <a:latin typeface="+mj-lt"/>
              </a:rPr>
              <a:t>The young rejoiced; the old wept.    </a:t>
            </a:r>
            <a:endParaRPr lang="en-US" sz="2400" dirty="0">
              <a:latin typeface="+mj-lt"/>
            </a:endParaRPr>
          </a:p>
        </p:txBody>
      </p:sp>
    </p:spTree>
    <p:extLst>
      <p:ext uri="{BB962C8B-B14F-4D97-AF65-F5344CB8AC3E}">
        <p14:creationId xmlns:p14="http://schemas.microsoft.com/office/powerpoint/2010/main" val="337108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4083"/>
            <a:ext cx="6621518" cy="6740307"/>
          </a:xfrm>
          <a:prstGeom prst="rect">
            <a:avLst/>
          </a:prstGeom>
          <a:noFill/>
        </p:spPr>
        <p:txBody>
          <a:bodyPr wrap="square" rtlCol="0">
            <a:spAutoFit/>
          </a:bodyPr>
          <a:lstStyle/>
          <a:p>
            <a:r>
              <a:rPr lang="en-US" sz="2400" b="1" dirty="0" smtClean="0">
                <a:latin typeface="+mj-lt"/>
              </a:rPr>
              <a:t>TROUBLE FROM THE SAMARITANS</a:t>
            </a:r>
          </a:p>
          <a:p>
            <a:r>
              <a:rPr lang="en-US" sz="2400" dirty="0" smtClean="0">
                <a:latin typeface="+mj-lt"/>
              </a:rPr>
              <a:t>“Now when the </a:t>
            </a:r>
            <a:r>
              <a:rPr lang="en-US" sz="2400" b="1" dirty="0" smtClean="0">
                <a:latin typeface="+mj-lt"/>
              </a:rPr>
              <a:t>adversaries of Judah and Benjamin </a:t>
            </a:r>
            <a:r>
              <a:rPr lang="en-US" sz="2400" dirty="0" smtClean="0">
                <a:latin typeface="+mj-lt"/>
              </a:rPr>
              <a:t>heard that the children of the captivity builded the temple… Then they came to Zerubbabel… and said unto them, Let us build with you: for we seek your God, as ye do; and we  do sacrifice unto him since the days of Esar-haddon king of Asshur, which brought us up hither” (4:1,2).</a:t>
            </a:r>
          </a:p>
          <a:p>
            <a:r>
              <a:rPr lang="en-US" sz="2400" dirty="0" smtClean="0">
                <a:latin typeface="+mj-lt"/>
              </a:rPr>
              <a:t>When Assyria conquered the northern kingdom in 722 B.C., Jews were deported, leaving behind the poor and weak to tend the land.  They also brought some Assyrians to tend the land, which led them to intermarry with the Jews left behind (2Kg. 17:23,24).  Because they settled in Samaria, they became known as ‘Samaritans,’ a mixed Jewish/Assyrian people.  They were very poor and not accepted by either nation.  They showed up in Jerusalem wanting to help build the temple, but were denied.   </a:t>
            </a:r>
            <a:endParaRPr lang="en-US" sz="2400" dirty="0">
              <a:latin typeface="+mj-lt"/>
            </a:endParaRPr>
          </a:p>
        </p:txBody>
      </p:sp>
      <p:pic>
        <p:nvPicPr>
          <p:cNvPr id="4" name="Picture 3" descr="File:Harry Fenn. Ruins on the summit of Mount Gerizim, 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1517" y="0"/>
            <a:ext cx="5570483" cy="6656224"/>
          </a:xfrm>
          <a:prstGeom prst="rect">
            <a:avLst/>
          </a:prstGeom>
        </p:spPr>
      </p:pic>
    </p:spTree>
    <p:extLst>
      <p:ext uri="{BB962C8B-B14F-4D97-AF65-F5344CB8AC3E}">
        <p14:creationId xmlns:p14="http://schemas.microsoft.com/office/powerpoint/2010/main" val="334945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135007" cy="6740307"/>
          </a:xfrm>
          <a:prstGeom prst="rect">
            <a:avLst/>
          </a:prstGeom>
          <a:noFill/>
        </p:spPr>
        <p:txBody>
          <a:bodyPr wrap="square" rtlCol="0">
            <a:spAutoFit/>
          </a:bodyPr>
          <a:lstStyle/>
          <a:p>
            <a:r>
              <a:rPr lang="en-US" sz="2400" dirty="0" smtClean="0">
                <a:latin typeface="+mj-lt"/>
              </a:rPr>
              <a:t>The Samaritans said they worshiped the same God as the Jews, but they worshiped other gods as well – </a:t>
            </a:r>
          </a:p>
          <a:p>
            <a:endParaRPr lang="en-US" sz="800" dirty="0">
              <a:latin typeface="+mj-lt"/>
            </a:endParaRPr>
          </a:p>
          <a:p>
            <a:r>
              <a:rPr lang="en-US" sz="2400" dirty="0" smtClean="0">
                <a:latin typeface="+mj-lt"/>
              </a:rPr>
              <a:t>“They feared the LORD [God of Israel], and </a:t>
            </a:r>
            <a:r>
              <a:rPr lang="en-US" sz="2400" i="1" dirty="0" smtClean="0">
                <a:latin typeface="+mj-lt"/>
              </a:rPr>
              <a:t>served their own gods</a:t>
            </a:r>
            <a:r>
              <a:rPr lang="en-US" sz="2400" dirty="0" smtClean="0">
                <a:latin typeface="+mj-lt"/>
              </a:rPr>
              <a:t>… neither do they after… the law and commandment which the LORD commanded the children of Jacob, whom he named Israel (2Kg. 17:32-34,41).</a:t>
            </a:r>
          </a:p>
          <a:p>
            <a:r>
              <a:rPr lang="en-US" sz="2400" dirty="0" smtClean="0">
                <a:latin typeface="+mj-lt"/>
              </a:rPr>
              <a:t>The Samaritans had a ‘reverential regard’ for the God of Israel, but they kept only the Pentateuch [1</a:t>
            </a:r>
            <a:r>
              <a:rPr lang="en-US" sz="2400" baseline="30000" dirty="0" smtClean="0">
                <a:latin typeface="+mj-lt"/>
              </a:rPr>
              <a:t>st</a:t>
            </a:r>
            <a:r>
              <a:rPr lang="en-US" sz="2400" dirty="0" smtClean="0">
                <a:latin typeface="+mj-lt"/>
              </a:rPr>
              <a:t> 5 books of the O.T.], instead of recognizing all the other books of the O.T.</a:t>
            </a:r>
          </a:p>
          <a:p>
            <a:endParaRPr lang="en-US" sz="800" dirty="0" smtClean="0">
              <a:latin typeface="+mj-lt"/>
            </a:endParaRPr>
          </a:p>
          <a:p>
            <a:r>
              <a:rPr lang="en-US" sz="2400" dirty="0" smtClean="0">
                <a:latin typeface="+mj-lt"/>
              </a:rPr>
              <a:t>“… </a:t>
            </a:r>
            <a:r>
              <a:rPr lang="en-US" sz="2400" b="1" dirty="0" smtClean="0">
                <a:latin typeface="+mj-lt"/>
              </a:rPr>
              <a:t>Ye </a:t>
            </a:r>
            <a:r>
              <a:rPr lang="en-US" sz="2400" dirty="0" smtClean="0">
                <a:latin typeface="+mj-lt"/>
              </a:rPr>
              <a:t>[Samaritans] </a:t>
            </a:r>
            <a:r>
              <a:rPr lang="en-US" sz="2400" b="1" dirty="0" smtClean="0">
                <a:latin typeface="+mj-lt"/>
              </a:rPr>
              <a:t>have nothing to do with us to build an house unto our God</a:t>
            </a:r>
            <a:r>
              <a:rPr lang="en-US" sz="2400" dirty="0" smtClean="0">
                <a:latin typeface="+mj-lt"/>
              </a:rPr>
              <a:t>… then the [Samaritans] weakened the hands of the people of Judah, and troubled them in building” (4:3,4).</a:t>
            </a:r>
          </a:p>
          <a:p>
            <a:r>
              <a:rPr lang="en-US" sz="2400" dirty="0" smtClean="0">
                <a:latin typeface="+mj-lt"/>
              </a:rPr>
              <a:t>The Samaritans were offended and tried to interfere with the building project by disrupting the flow of materials and by causing dissension between the parties, Israel &amp; Persia, so much so that the Persian king caused the production to cease, “…</a:t>
            </a:r>
            <a:r>
              <a:rPr lang="en-US" sz="2400" b="1" dirty="0" smtClean="0">
                <a:latin typeface="+mj-lt"/>
              </a:rPr>
              <a:t> to cause these men to cease, and this city be not builded</a:t>
            </a:r>
            <a:r>
              <a:rPr lang="en-US" sz="2400" dirty="0" smtClean="0">
                <a:latin typeface="+mj-lt"/>
              </a:rPr>
              <a:t>…” (4:21).  </a:t>
            </a:r>
          </a:p>
          <a:p>
            <a:endParaRPr lang="en-US" sz="800" i="1" dirty="0" smtClean="0">
              <a:latin typeface="+mj-lt"/>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666" r="24157"/>
          <a:stretch/>
        </p:blipFill>
        <p:spPr>
          <a:xfrm>
            <a:off x="8135006" y="1"/>
            <a:ext cx="4056994"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00" y="-1"/>
            <a:ext cx="12701100" cy="6858001"/>
          </a:xfrm>
          <a:prstGeom prst="rect">
            <a:avLst/>
          </a:prstGeom>
        </p:spPr>
      </p:pic>
      <p:sp>
        <p:nvSpPr>
          <p:cNvPr id="7" name="TextBox 6"/>
          <p:cNvSpPr txBox="1"/>
          <p:nvPr/>
        </p:nvSpPr>
        <p:spPr>
          <a:xfrm>
            <a:off x="2734118" y="-43467"/>
            <a:ext cx="6723764" cy="646331"/>
          </a:xfrm>
          <a:prstGeom prst="rect">
            <a:avLst/>
          </a:prstGeom>
          <a:noFill/>
        </p:spPr>
        <p:txBody>
          <a:bodyPr wrap="none" rtlCol="0">
            <a:spAutoFit/>
          </a:bodyPr>
          <a:lstStyle/>
          <a:p>
            <a:r>
              <a:rPr lang="en-US" sz="3600" dirty="0" smtClean="0">
                <a:solidFill>
                  <a:schemeClr val="bg1"/>
                </a:solidFill>
                <a:latin typeface="+mj-lt"/>
              </a:rPr>
              <a:t>A Samaritan priest in Nablus (2018)</a:t>
            </a:r>
            <a:endParaRPr lang="en-US" sz="3600" dirty="0">
              <a:solidFill>
                <a:schemeClr val="bg1"/>
              </a:solidFill>
              <a:latin typeface="+mj-lt"/>
            </a:endParaRPr>
          </a:p>
        </p:txBody>
      </p:sp>
    </p:spTree>
    <p:extLst>
      <p:ext uri="{BB962C8B-B14F-4D97-AF65-F5344CB8AC3E}">
        <p14:creationId xmlns:p14="http://schemas.microsoft.com/office/powerpoint/2010/main" val="415143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2910</TotalTime>
  <Words>4068</Words>
  <Application>Microsoft Office PowerPoint</Application>
  <PresentationFormat>Widescreen</PresentationFormat>
  <Paragraphs>193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115</cp:revision>
  <dcterms:created xsi:type="dcterms:W3CDTF">2018-08-14T13:24:13Z</dcterms:created>
  <dcterms:modified xsi:type="dcterms:W3CDTF">2019-06-28T15:34:08Z</dcterms:modified>
</cp:coreProperties>
</file>