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136772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118924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75469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135282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50307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78744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364667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149956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77420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197584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6072FB-0C56-4380-A5D3-383E7D324A1F}" type="datetimeFigureOut">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EE38BD-76F4-4D97-8A74-4D144F91E890}" type="slidenum">
              <a:rPr lang="en-US" smtClean="0"/>
              <a:t>‹#›</a:t>
            </a:fld>
            <a:endParaRPr lang="en-US" dirty="0"/>
          </a:p>
        </p:txBody>
      </p:sp>
    </p:spTree>
    <p:extLst>
      <p:ext uri="{BB962C8B-B14F-4D97-AF65-F5344CB8AC3E}">
        <p14:creationId xmlns:p14="http://schemas.microsoft.com/office/powerpoint/2010/main" val="187936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072FB-0C56-4380-A5D3-383E7D324A1F}" type="datetimeFigureOut">
              <a:rPr lang="en-US" smtClean="0"/>
              <a:t>7/17/2018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E38BD-76F4-4D97-8A74-4D144F91E890}" type="slidenum">
              <a:rPr lang="en-US" smtClean="0"/>
              <a:t>‹#›</a:t>
            </a:fld>
            <a:endParaRPr lang="en-US" dirty="0"/>
          </a:p>
        </p:txBody>
      </p:sp>
    </p:spTree>
    <p:extLst>
      <p:ext uri="{BB962C8B-B14F-4D97-AF65-F5344CB8AC3E}">
        <p14:creationId xmlns:p14="http://schemas.microsoft.com/office/powerpoint/2010/main" val="368285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59" y="0"/>
            <a:ext cx="2366930" cy="1200329"/>
          </a:xfrm>
          <a:prstGeom prst="rect">
            <a:avLst/>
          </a:prstGeom>
          <a:noFill/>
        </p:spPr>
        <p:txBody>
          <a:bodyPr wrap="none" rtlCol="0">
            <a:spAutoFit/>
          </a:bodyPr>
          <a:lstStyle/>
          <a:p>
            <a:r>
              <a:rPr lang="en-US" sz="2400" dirty="0">
                <a:latin typeface="+mj-lt"/>
              </a:rPr>
              <a:t>LESSON </a:t>
            </a:r>
            <a:r>
              <a:rPr lang="en-US" sz="2400" dirty="0" smtClean="0">
                <a:latin typeface="+mj-lt"/>
              </a:rPr>
              <a:t>5</a:t>
            </a:r>
            <a:endParaRPr lang="en-US" sz="2400" dirty="0">
              <a:latin typeface="+mj-lt"/>
            </a:endParaRPr>
          </a:p>
          <a:p>
            <a:r>
              <a:rPr lang="en-US" sz="2400" dirty="0">
                <a:latin typeface="+mj-lt"/>
              </a:rPr>
              <a:t>WEEK </a:t>
            </a:r>
            <a:r>
              <a:rPr lang="en-US" sz="2400" dirty="0" smtClean="0">
                <a:latin typeface="+mj-lt"/>
              </a:rPr>
              <a:t>5 </a:t>
            </a:r>
            <a:r>
              <a:rPr lang="en-US" sz="2400" dirty="0">
                <a:latin typeface="+mj-lt"/>
              </a:rPr>
              <a:t>OF </a:t>
            </a:r>
            <a:r>
              <a:rPr lang="en-US" sz="2400" dirty="0" smtClean="0">
                <a:latin typeface="+mj-lt"/>
              </a:rPr>
              <a:t>52</a:t>
            </a:r>
          </a:p>
          <a:p>
            <a:r>
              <a:rPr lang="en-US" sz="2400" dirty="0" smtClean="0">
                <a:latin typeface="+mj-lt"/>
              </a:rPr>
              <a:t>(Gen. </a:t>
            </a:r>
            <a:r>
              <a:rPr lang="en-US" sz="2400" dirty="0" smtClean="0">
                <a:latin typeface="+mj-lt"/>
              </a:rPr>
              <a:t>48–</a:t>
            </a:r>
            <a:r>
              <a:rPr lang="en-US" sz="2400" dirty="0" err="1" smtClean="0">
                <a:latin typeface="+mj-lt"/>
              </a:rPr>
              <a:t>Exo</a:t>
            </a:r>
            <a:r>
              <a:rPr lang="en-US" sz="2400" dirty="0" smtClean="0">
                <a:latin typeface="+mj-lt"/>
              </a:rPr>
              <a:t>. 18)</a:t>
            </a:r>
            <a:endParaRPr lang="en-US" sz="2400" dirty="0">
              <a:latin typeface="+mj-lt"/>
            </a:endParaRPr>
          </a:p>
        </p:txBody>
      </p:sp>
      <p:sp>
        <p:nvSpPr>
          <p:cNvPr id="3" name="TextBox 2"/>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2917983" y="692495"/>
            <a:ext cx="9493494" cy="830997"/>
          </a:xfrm>
          <a:prstGeom prst="rect">
            <a:avLst/>
          </a:prstGeom>
          <a:noFill/>
        </p:spPr>
        <p:txBody>
          <a:bodyPr wrap="square" rtlCol="0">
            <a:spAutoFit/>
          </a:bodyPr>
          <a:lstStyle/>
          <a:p>
            <a:r>
              <a:rPr lang="en-US" sz="2400" dirty="0" smtClean="0">
                <a:latin typeface="+mj-lt"/>
              </a:rPr>
              <a:t>Last time we saw God place the descendants of Jacob [Israel] into ideal conditions in Egypt while a world-wide famine devastated other nations.</a:t>
            </a:r>
            <a:endParaRPr lang="en-US" sz="2400" dirty="0">
              <a:latin typeface="+mj-lt"/>
            </a:endParaRPr>
          </a:p>
        </p:txBody>
      </p:sp>
      <p:sp>
        <p:nvSpPr>
          <p:cNvPr id="5" name="TextBox 4"/>
          <p:cNvSpPr txBox="1"/>
          <p:nvPr/>
        </p:nvSpPr>
        <p:spPr>
          <a:xfrm>
            <a:off x="163959" y="1600437"/>
            <a:ext cx="12180441" cy="4647426"/>
          </a:xfrm>
          <a:prstGeom prst="rect">
            <a:avLst/>
          </a:prstGeom>
          <a:noFill/>
        </p:spPr>
        <p:txBody>
          <a:bodyPr wrap="square" rtlCol="0">
            <a:spAutoFit/>
          </a:bodyPr>
          <a:lstStyle/>
          <a:p>
            <a:r>
              <a:rPr lang="en-US" sz="2400" b="1" dirty="0" smtClean="0">
                <a:latin typeface="+mj-lt"/>
              </a:rPr>
              <a:t>THE DEATH OF JACOB</a:t>
            </a:r>
          </a:p>
          <a:p>
            <a:r>
              <a:rPr lang="en-US" sz="2400" dirty="0" smtClean="0">
                <a:latin typeface="+mj-lt"/>
              </a:rPr>
              <a:t>“And Joseph fell upon his father’s face, and wept upon him and kissed him... commanded his </a:t>
            </a:r>
          </a:p>
          <a:p>
            <a:r>
              <a:rPr lang="en-US" sz="2400" dirty="0">
                <a:latin typeface="+mj-lt"/>
              </a:rPr>
              <a:t>s</a:t>
            </a:r>
            <a:r>
              <a:rPr lang="en-US" sz="2400" dirty="0" smtClean="0">
                <a:latin typeface="+mj-lt"/>
              </a:rPr>
              <a:t>ervants the physicians to embalm his father… My father made me swear, saying, Lo I die: in my grave which I have digged for me </a:t>
            </a:r>
            <a:r>
              <a:rPr lang="en-US" sz="2400" b="1" dirty="0" smtClean="0">
                <a:latin typeface="+mj-lt"/>
              </a:rPr>
              <a:t>in the land of Canaan, there shalt thou bury me</a:t>
            </a:r>
            <a:r>
              <a:rPr lang="en-US" sz="2400" dirty="0" smtClean="0">
                <a:latin typeface="+mj-lt"/>
              </a:rPr>
              <a:t>… Pharaoh said, Go up, and bury thy father… For </a:t>
            </a:r>
            <a:r>
              <a:rPr lang="en-US" sz="2400" b="1" dirty="0" smtClean="0">
                <a:latin typeface="+mj-lt"/>
              </a:rPr>
              <a:t>his sons carried him into the land of Canaan</a:t>
            </a:r>
            <a:r>
              <a:rPr lang="en-US" sz="2400" dirty="0" smtClean="0">
                <a:latin typeface="+mj-lt"/>
              </a:rPr>
              <a:t>, and </a:t>
            </a:r>
            <a:r>
              <a:rPr lang="en-US" sz="2400" b="1" dirty="0" smtClean="0">
                <a:latin typeface="+mj-lt"/>
              </a:rPr>
              <a:t>buried him in </a:t>
            </a:r>
          </a:p>
          <a:p>
            <a:r>
              <a:rPr lang="en-US" sz="2400" b="1" dirty="0" smtClean="0">
                <a:latin typeface="+mj-lt"/>
              </a:rPr>
              <a:t>the cave of the field of Machpelah, which Abraham bought</a:t>
            </a:r>
            <a:r>
              <a:rPr lang="en-US" sz="2400" dirty="0" smtClean="0">
                <a:latin typeface="+mj-lt"/>
              </a:rPr>
              <a:t>… And Joseph returned into Egypt, he and his brethren, and all that went up with him to bury his father…” (50:1,2,5,6,13,14).</a:t>
            </a:r>
          </a:p>
          <a:p>
            <a:r>
              <a:rPr lang="en-US" sz="2400" dirty="0" smtClean="0">
                <a:latin typeface="+mj-lt"/>
              </a:rPr>
              <a:t>After their father’s burial in Canaan, the sons feared Joseph might turn on them with revenge </a:t>
            </a:r>
          </a:p>
          <a:p>
            <a:r>
              <a:rPr lang="en-US" sz="2400" dirty="0">
                <a:latin typeface="+mj-lt"/>
              </a:rPr>
              <a:t>f</a:t>
            </a:r>
            <a:r>
              <a:rPr lang="en-US" sz="2400" dirty="0" smtClean="0">
                <a:latin typeface="+mj-lt"/>
              </a:rPr>
              <a:t>or what they did to him, but he responded –</a:t>
            </a:r>
          </a:p>
          <a:p>
            <a:endParaRPr lang="en-US" sz="800" dirty="0" smtClean="0">
              <a:latin typeface="+mj-lt"/>
            </a:endParaRPr>
          </a:p>
          <a:p>
            <a:r>
              <a:rPr lang="en-US" sz="2400" dirty="0" smtClean="0">
                <a:latin typeface="+mj-lt"/>
              </a:rPr>
              <a:t>“But as for you, ye thought evil against me; but </a:t>
            </a:r>
            <a:r>
              <a:rPr lang="en-US" sz="2400" b="1" u="sng" dirty="0" smtClean="0">
                <a:latin typeface="+mj-lt"/>
              </a:rPr>
              <a:t>God meant it unto good</a:t>
            </a:r>
            <a:r>
              <a:rPr lang="en-US" sz="2400" dirty="0" smtClean="0">
                <a:latin typeface="+mj-lt"/>
              </a:rPr>
              <a:t>, to bring to pass, as it is </a:t>
            </a:r>
          </a:p>
          <a:p>
            <a:r>
              <a:rPr lang="en-US" sz="2400" dirty="0" smtClean="0">
                <a:latin typeface="+mj-lt"/>
              </a:rPr>
              <a:t>this day </a:t>
            </a:r>
            <a:r>
              <a:rPr lang="en-US" sz="2400" b="1" dirty="0" smtClean="0">
                <a:latin typeface="+mj-lt"/>
              </a:rPr>
              <a:t>to save much people alive</a:t>
            </a:r>
            <a:r>
              <a:rPr lang="en-US" sz="2400" dirty="0" smtClean="0">
                <a:latin typeface="+mj-lt"/>
              </a:rPr>
              <a:t>.  Now therefore fear ye not … he comforted them… spake </a:t>
            </a:r>
          </a:p>
          <a:p>
            <a:r>
              <a:rPr lang="en-US" sz="2400" dirty="0">
                <a:latin typeface="+mj-lt"/>
              </a:rPr>
              <a:t>k</a:t>
            </a:r>
            <a:r>
              <a:rPr lang="en-US" sz="2400" dirty="0" smtClean="0">
                <a:latin typeface="+mj-lt"/>
              </a:rPr>
              <a:t>indly unto them” (50:20,21). </a:t>
            </a:r>
            <a:endParaRPr lang="en-US" sz="2400" dirty="0">
              <a:latin typeface="+mj-lt"/>
            </a:endParaRPr>
          </a:p>
        </p:txBody>
      </p:sp>
    </p:spTree>
    <p:extLst>
      <p:ext uri="{BB962C8B-B14F-4D97-AF65-F5344CB8AC3E}">
        <p14:creationId xmlns:p14="http://schemas.microsoft.com/office/powerpoint/2010/main" val="35294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6" y="0"/>
            <a:ext cx="12125324" cy="6247864"/>
          </a:xfrm>
          <a:prstGeom prst="rect">
            <a:avLst/>
          </a:prstGeom>
          <a:noFill/>
        </p:spPr>
        <p:txBody>
          <a:bodyPr wrap="square" rtlCol="0">
            <a:spAutoFit/>
          </a:bodyPr>
          <a:lstStyle/>
          <a:p>
            <a:r>
              <a:rPr lang="en-US" sz="2400" dirty="0" smtClean="0">
                <a:latin typeface="+mj-lt"/>
              </a:rPr>
              <a:t>Pharaoh’s reaction was to increase the burden on </a:t>
            </a:r>
          </a:p>
          <a:p>
            <a:r>
              <a:rPr lang="en-US" sz="2400" dirty="0" smtClean="0">
                <a:latin typeface="+mj-lt"/>
              </a:rPr>
              <a:t>the Hebrews – </a:t>
            </a:r>
          </a:p>
          <a:p>
            <a:endParaRPr lang="en-US" sz="800" dirty="0">
              <a:latin typeface="+mj-lt"/>
            </a:endParaRPr>
          </a:p>
          <a:p>
            <a:r>
              <a:rPr lang="en-US" sz="2400" dirty="0" smtClean="0">
                <a:latin typeface="+mj-lt"/>
              </a:rPr>
              <a:t>“Let there more work be laid upon the men, that </a:t>
            </a:r>
          </a:p>
          <a:p>
            <a:r>
              <a:rPr lang="en-US" sz="2400" dirty="0" smtClean="0">
                <a:latin typeface="+mj-lt"/>
              </a:rPr>
              <a:t>they may </a:t>
            </a:r>
            <a:r>
              <a:rPr lang="en-US" sz="2400" dirty="0" err="1" smtClean="0">
                <a:latin typeface="+mj-lt"/>
              </a:rPr>
              <a:t>labour</a:t>
            </a:r>
            <a:r>
              <a:rPr lang="en-US" sz="2400" dirty="0" smtClean="0">
                <a:latin typeface="+mj-lt"/>
              </a:rPr>
              <a:t> therein… Ye shall no more give </a:t>
            </a:r>
          </a:p>
          <a:p>
            <a:r>
              <a:rPr lang="en-US" sz="2400" dirty="0" smtClean="0">
                <a:latin typeface="+mj-lt"/>
              </a:rPr>
              <a:t>the people straw to make brick… let me go and </a:t>
            </a:r>
          </a:p>
          <a:p>
            <a:r>
              <a:rPr lang="en-US" sz="2400" dirty="0" smtClean="0">
                <a:latin typeface="+mj-lt"/>
              </a:rPr>
              <a:t>gather straw for themselves. So the people were </a:t>
            </a:r>
          </a:p>
          <a:p>
            <a:r>
              <a:rPr lang="en-US" sz="2400" dirty="0" smtClean="0">
                <a:latin typeface="+mj-lt"/>
              </a:rPr>
              <a:t>scattered abroad throughout all the land of Egypt </a:t>
            </a:r>
          </a:p>
          <a:p>
            <a:r>
              <a:rPr lang="en-US" sz="2400" dirty="0" smtClean="0">
                <a:latin typeface="+mj-lt"/>
              </a:rPr>
              <a:t>to gather stubble instead of straw. And </a:t>
            </a:r>
            <a:r>
              <a:rPr lang="en-US" sz="2400" b="1" dirty="0" smtClean="0">
                <a:latin typeface="+mj-lt"/>
              </a:rPr>
              <a:t>the </a:t>
            </a:r>
          </a:p>
          <a:p>
            <a:r>
              <a:rPr lang="en-US" sz="2400" b="1" dirty="0" smtClean="0">
                <a:latin typeface="+mj-lt"/>
              </a:rPr>
              <a:t>taskmasters hated them</a:t>
            </a:r>
            <a:r>
              <a:rPr lang="en-US" sz="2400" dirty="0" smtClean="0">
                <a:latin typeface="+mj-lt"/>
              </a:rPr>
              <a:t>…” (5:9-13).</a:t>
            </a:r>
          </a:p>
          <a:p>
            <a:r>
              <a:rPr lang="en-US" sz="2400" dirty="0" smtClean="0">
                <a:latin typeface="+mj-lt"/>
              </a:rPr>
              <a:t>Now God will use signs &amp; wonders to convince</a:t>
            </a:r>
          </a:p>
          <a:p>
            <a:r>
              <a:rPr lang="en-US" sz="2400" dirty="0" smtClean="0">
                <a:latin typeface="+mj-lt"/>
              </a:rPr>
              <a:t>Pharaoh that He is the great </a:t>
            </a:r>
            <a:r>
              <a:rPr lang="en-US" sz="2400" b="1" dirty="0" smtClean="0">
                <a:latin typeface="+mj-lt"/>
              </a:rPr>
              <a:t>I AM</a:t>
            </a:r>
            <a:r>
              <a:rPr lang="en-US" sz="2400" dirty="0" smtClean="0">
                <a:latin typeface="+mj-lt"/>
              </a:rPr>
              <a:t>.</a:t>
            </a:r>
          </a:p>
          <a:p>
            <a:endParaRPr lang="en-US" sz="800" dirty="0" smtClean="0">
              <a:latin typeface="+mj-lt"/>
            </a:endParaRPr>
          </a:p>
          <a:p>
            <a:r>
              <a:rPr lang="en-US" sz="2400" dirty="0" smtClean="0">
                <a:latin typeface="+mj-lt"/>
              </a:rPr>
              <a:t>“And Moses and Aaron went in unto Pharaoh, and </a:t>
            </a:r>
          </a:p>
          <a:p>
            <a:r>
              <a:rPr lang="en-US" sz="2400" dirty="0" smtClean="0">
                <a:latin typeface="+mj-lt"/>
              </a:rPr>
              <a:t>they did so as the LORD commanded them: and </a:t>
            </a:r>
          </a:p>
          <a:p>
            <a:r>
              <a:rPr lang="en-US" sz="2400" dirty="0" smtClean="0">
                <a:latin typeface="+mj-lt"/>
              </a:rPr>
              <a:t>Aaron cast down his rod… and it became a serpent.  Then Pharaoh also called the wise men and sorcerers… they also did in like manner… but </a:t>
            </a:r>
            <a:r>
              <a:rPr lang="en-US" sz="2400" b="1" dirty="0" smtClean="0">
                <a:latin typeface="+mj-lt"/>
              </a:rPr>
              <a:t>Aaron’s rod swallowed up their rods</a:t>
            </a:r>
            <a:r>
              <a:rPr lang="en-US" sz="2400" dirty="0" smtClean="0">
                <a:latin typeface="+mj-lt"/>
              </a:rPr>
              <a:t>.  And he hardened Pharaoh’s heart, that he hearkened not unto them; as the LORD had said” (7:10-12).</a:t>
            </a:r>
          </a:p>
        </p:txBody>
      </p:sp>
      <p:pic>
        <p:nvPicPr>
          <p:cNvPr id="3" name="Picture 2" descr="ccsspadremanjon - Los esclavos en el antiguo Egipto"/>
          <p:cNvPicPr>
            <a:picLocks noChangeAspect="1"/>
          </p:cNvPicPr>
          <p:nvPr/>
        </p:nvPicPr>
        <p:blipFill rotWithShape="1">
          <a:blip r:embed="rId2">
            <a:extLst>
              <a:ext uri="{28A0092B-C50C-407E-A947-70E740481C1C}">
                <a14:useLocalDpi xmlns:a14="http://schemas.microsoft.com/office/drawing/2010/main" val="0"/>
              </a:ext>
            </a:extLst>
          </a:blip>
          <a:srcRect b="5251"/>
          <a:stretch/>
        </p:blipFill>
        <p:spPr>
          <a:xfrm>
            <a:off x="6410325" y="0"/>
            <a:ext cx="5781675" cy="5048251"/>
          </a:xfrm>
          <a:prstGeom prst="rect">
            <a:avLst/>
          </a:prstGeom>
        </p:spPr>
      </p:pic>
      <p:pic>
        <p:nvPicPr>
          <p:cNvPr id="5" name="Picture 4" descr="&lt;strong&gt;Aaron's&lt;/strong&gt; &lt;strong&gt;Rod&lt;/strong&gt; Became a &lt;strong&gt;Serpent&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325" y="1"/>
            <a:ext cx="5781675" cy="5048250"/>
          </a:xfrm>
          <a:prstGeom prst="rect">
            <a:avLst/>
          </a:prstGeom>
        </p:spPr>
      </p:pic>
    </p:spTree>
    <p:extLst>
      <p:ext uri="{BB962C8B-B14F-4D97-AF65-F5344CB8AC3E}">
        <p14:creationId xmlns:p14="http://schemas.microsoft.com/office/powerpoint/2010/main" val="13907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500"/>
                                        <p:tgtEl>
                                          <p:spTgt spid="2">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fade">
                                      <p:cBhvr>
                                        <p:cTn id="46" dur="500"/>
                                        <p:tgtEl>
                                          <p:spTgt spid="2">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4"/>
            <a:ext cx="9067800" cy="6247864"/>
          </a:xfrm>
          <a:prstGeom prst="rect">
            <a:avLst/>
          </a:prstGeom>
          <a:noFill/>
        </p:spPr>
        <p:txBody>
          <a:bodyPr wrap="square" rtlCol="0">
            <a:spAutoFit/>
          </a:bodyPr>
          <a:lstStyle/>
          <a:p>
            <a:r>
              <a:rPr lang="en-US" sz="2400" dirty="0" smtClean="0">
                <a:latin typeface="+mj-lt"/>
              </a:rPr>
              <a:t>“And Moses and Aaron did so, as the LORD commanded; and he </a:t>
            </a:r>
          </a:p>
          <a:p>
            <a:r>
              <a:rPr lang="en-US" sz="2400" dirty="0" smtClean="0">
                <a:latin typeface="+mj-lt"/>
              </a:rPr>
              <a:t>lifted up the rod, and smote the waters that were in the river… </a:t>
            </a:r>
          </a:p>
          <a:p>
            <a:r>
              <a:rPr lang="en-US" sz="2400" dirty="0" smtClean="0">
                <a:latin typeface="+mj-lt"/>
              </a:rPr>
              <a:t>were </a:t>
            </a:r>
            <a:r>
              <a:rPr lang="en-US" sz="2400" b="1" dirty="0" smtClean="0">
                <a:latin typeface="+mj-lt"/>
              </a:rPr>
              <a:t>turned to blood</a:t>
            </a:r>
            <a:r>
              <a:rPr lang="en-US" sz="2400" dirty="0" smtClean="0">
                <a:latin typeface="+mj-lt"/>
              </a:rPr>
              <a:t>… Pharaoh’s heart was hardened, neither did </a:t>
            </a:r>
          </a:p>
          <a:p>
            <a:r>
              <a:rPr lang="en-US" sz="2400" dirty="0" smtClean="0">
                <a:latin typeface="+mj-lt"/>
              </a:rPr>
              <a:t>he hearken unto them, as the LORD had said” (7:20).</a:t>
            </a:r>
          </a:p>
          <a:p>
            <a:endParaRPr lang="en-US" sz="800" dirty="0" smtClean="0">
              <a:latin typeface="+mj-lt"/>
            </a:endParaRPr>
          </a:p>
          <a:p>
            <a:r>
              <a:rPr lang="en-US" sz="2400" dirty="0" smtClean="0">
                <a:latin typeface="+mj-lt"/>
              </a:rPr>
              <a:t>“… Let my people go, and if thou refuse to let them go, behold I will smite all thy borders with </a:t>
            </a:r>
            <a:r>
              <a:rPr lang="en-US" sz="2400" b="1" dirty="0" smtClean="0">
                <a:latin typeface="+mj-lt"/>
              </a:rPr>
              <a:t>frogs</a:t>
            </a:r>
            <a:r>
              <a:rPr lang="en-US" sz="2400" dirty="0" smtClean="0">
                <a:latin typeface="+mj-lt"/>
              </a:rPr>
              <a:t>” (8:1).</a:t>
            </a:r>
          </a:p>
          <a:p>
            <a:endParaRPr lang="en-US" sz="800" dirty="0" smtClean="0">
              <a:latin typeface="+mj-lt"/>
            </a:endParaRPr>
          </a:p>
          <a:p>
            <a:r>
              <a:rPr lang="en-US" sz="2400" dirty="0" smtClean="0">
                <a:latin typeface="+mj-lt"/>
              </a:rPr>
              <a:t>“…Stretch out thy rod, and smite the dust of the land, that it may become</a:t>
            </a:r>
            <a:r>
              <a:rPr lang="en-US" sz="2400" b="1" dirty="0" smtClean="0">
                <a:latin typeface="+mj-lt"/>
              </a:rPr>
              <a:t> lice </a:t>
            </a:r>
            <a:r>
              <a:rPr lang="en-US" sz="2400" dirty="0" smtClean="0">
                <a:latin typeface="+mj-lt"/>
              </a:rPr>
              <a:t>throughout all the land of Egypt” (8:16).</a:t>
            </a:r>
          </a:p>
          <a:p>
            <a:endParaRPr lang="en-US" sz="800" dirty="0" smtClean="0">
              <a:latin typeface="+mj-lt"/>
            </a:endParaRPr>
          </a:p>
          <a:p>
            <a:r>
              <a:rPr lang="en-US" sz="2400" dirty="0" smtClean="0">
                <a:latin typeface="+mj-lt"/>
              </a:rPr>
              <a:t>“… swarms of </a:t>
            </a:r>
            <a:r>
              <a:rPr lang="en-US" sz="2400" b="1" dirty="0" smtClean="0">
                <a:latin typeface="+mj-lt"/>
              </a:rPr>
              <a:t>flies</a:t>
            </a:r>
            <a:r>
              <a:rPr lang="en-US" sz="2400" dirty="0" smtClean="0">
                <a:latin typeface="+mj-lt"/>
              </a:rPr>
              <a:t>…” (8:21).</a:t>
            </a:r>
          </a:p>
          <a:p>
            <a:endParaRPr lang="en-US" sz="800" dirty="0" smtClean="0">
              <a:latin typeface="+mj-lt"/>
            </a:endParaRPr>
          </a:p>
          <a:p>
            <a:r>
              <a:rPr lang="en-US" sz="2400" dirty="0" smtClean="0">
                <a:latin typeface="+mj-lt"/>
              </a:rPr>
              <a:t>Finally, Pharaoh relented, “I will let you go, that ye may sacrifice to </a:t>
            </a:r>
          </a:p>
          <a:p>
            <a:r>
              <a:rPr lang="en-US" sz="2400" dirty="0" smtClean="0">
                <a:latin typeface="+mj-lt"/>
              </a:rPr>
              <a:t>the LORD your God in the wilderness; only ye shall not go very far </a:t>
            </a:r>
          </a:p>
          <a:p>
            <a:r>
              <a:rPr lang="en-US" sz="2400" dirty="0" smtClean="0">
                <a:latin typeface="+mj-lt"/>
              </a:rPr>
              <a:t>away” (8:28), but he lied – “And Pharaoh hardened his heart at this </a:t>
            </a:r>
          </a:p>
          <a:p>
            <a:r>
              <a:rPr lang="en-US" sz="2400" dirty="0" smtClean="0">
                <a:latin typeface="+mj-lt"/>
              </a:rPr>
              <a:t>time also, neither would he let the people go” (8:32).</a:t>
            </a:r>
          </a:p>
          <a:p>
            <a:endParaRPr lang="en-US" sz="800" dirty="0" smtClean="0">
              <a:latin typeface="+mj-lt"/>
            </a:endParaRPr>
          </a:p>
          <a:p>
            <a:r>
              <a:rPr lang="en-US" sz="2400" dirty="0" smtClean="0">
                <a:latin typeface="+mj-lt"/>
              </a:rPr>
              <a:t>“And the LORD did that thing on the morrow, and all the</a:t>
            </a:r>
            <a:r>
              <a:rPr lang="en-US" sz="2400" b="1" dirty="0" smtClean="0">
                <a:latin typeface="+mj-lt"/>
              </a:rPr>
              <a:t> cattle of</a:t>
            </a:r>
            <a:r>
              <a:rPr lang="en-US" sz="2400" dirty="0" smtClean="0">
                <a:latin typeface="+mj-lt"/>
              </a:rPr>
              <a:t> </a:t>
            </a:r>
          </a:p>
          <a:p>
            <a:r>
              <a:rPr lang="en-US" sz="2400" b="1" dirty="0" smtClean="0">
                <a:latin typeface="+mj-lt"/>
              </a:rPr>
              <a:t>Egypt died</a:t>
            </a:r>
            <a:r>
              <a:rPr lang="en-US" sz="2400" dirty="0" smtClean="0">
                <a:latin typeface="+mj-lt"/>
              </a:rPr>
              <a:t>: but of the </a:t>
            </a:r>
            <a:r>
              <a:rPr lang="en-US" sz="2400" b="1" dirty="0" smtClean="0">
                <a:latin typeface="+mj-lt"/>
              </a:rPr>
              <a:t>cattle of the children of Israel died not one</a:t>
            </a:r>
            <a:r>
              <a:rPr lang="en-US" sz="2400" dirty="0" smtClean="0">
                <a:latin typeface="+mj-lt"/>
              </a:rPr>
              <a:t>” (9:6).    </a:t>
            </a:r>
            <a:endParaRPr lang="en-US" sz="2400" dirty="0">
              <a:latin typeface="+mj-lt"/>
            </a:endParaRPr>
          </a:p>
        </p:txBody>
      </p:sp>
      <p:pic>
        <p:nvPicPr>
          <p:cNvPr id="3" name="Picture 2" descr="Va'eir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8675" y="0"/>
            <a:ext cx="3743325" cy="1666875"/>
          </a:xfrm>
          <a:prstGeom prst="rect">
            <a:avLst/>
          </a:prstGeom>
        </p:spPr>
      </p:pic>
      <p:pic>
        <p:nvPicPr>
          <p:cNvPr id="4" name="Picture 3" descr="English: Open Bible Stories - 10.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113" y="0"/>
            <a:ext cx="3671887" cy="2552699"/>
          </a:xfrm>
          <a:prstGeom prst="rect">
            <a:avLst/>
          </a:prstGeom>
        </p:spPr>
      </p:pic>
      <p:pic>
        <p:nvPicPr>
          <p:cNvPr id="6" name="Picture 5" descr="abwbibleperiod4 - Ch7D The Plagu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112" y="-10242"/>
            <a:ext cx="3671887" cy="3420192"/>
          </a:xfrm>
          <a:prstGeom prst="rect">
            <a:avLst/>
          </a:prstGeom>
        </p:spPr>
      </p:pic>
      <p:pic>
        <p:nvPicPr>
          <p:cNvPr id="5" name="Picture 4" descr="Va'eira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0111" y="-10242"/>
            <a:ext cx="3671887" cy="4057650"/>
          </a:xfrm>
          <a:prstGeom prst="rect">
            <a:avLst/>
          </a:prstGeom>
        </p:spPr>
      </p:pic>
      <p:pic>
        <p:nvPicPr>
          <p:cNvPr id="8" name="Picture 7" descr="File:The &lt;strong&gt;fifth&lt;/strong&gt; plague of &lt;strong&gt;Egypt&lt;/strong&gt;, &lt;strong&gt;cattle&lt;/strong&gt; dying. Coloured ..."/>
          <p:cNvPicPr>
            <a:picLocks noChangeAspect="1"/>
          </p:cNvPicPr>
          <p:nvPr/>
        </p:nvPicPr>
        <p:blipFill rotWithShape="1">
          <a:blip r:embed="rId6" cstate="print">
            <a:extLst>
              <a:ext uri="{28A0092B-C50C-407E-A947-70E740481C1C}">
                <a14:useLocalDpi xmlns:a14="http://schemas.microsoft.com/office/drawing/2010/main" val="0"/>
              </a:ext>
            </a:extLst>
          </a:blip>
          <a:srcRect l="5072" t="4464" r="3672" b="15135"/>
          <a:stretch/>
        </p:blipFill>
        <p:spPr>
          <a:xfrm>
            <a:off x="8591551" y="28574"/>
            <a:ext cx="3600449" cy="5696666"/>
          </a:xfrm>
          <a:prstGeom prst="rect">
            <a:avLst/>
          </a:prstGeom>
        </p:spPr>
      </p:pic>
    </p:spTree>
    <p:extLst>
      <p:ext uri="{BB962C8B-B14F-4D97-AF65-F5344CB8AC3E}">
        <p14:creationId xmlns:p14="http://schemas.microsoft.com/office/powerpoint/2010/main" val="33486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500"/>
                                        <p:tgtEl>
                                          <p:spTgt spid="2">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fade">
                                      <p:cBhvr>
                                        <p:cTn id="46" dur="500"/>
                                        <p:tgtEl>
                                          <p:spTgt spid="2">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16" end="16"/>
                                            </p:txEl>
                                          </p:spTgt>
                                        </p:tgtEl>
                                        <p:attrNameLst>
                                          <p:attrName>style.visibility</p:attrName>
                                        </p:attrNameLst>
                                      </p:cBhvr>
                                      <p:to>
                                        <p:strVal val="visible"/>
                                      </p:to>
                                    </p:set>
                                    <p:animEffect transition="in" filter="fade">
                                      <p:cBhvr>
                                        <p:cTn id="56" dur="500"/>
                                        <p:tgtEl>
                                          <p:spTgt spid="2">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animEffect transition="in" filter="fade">
                                      <p:cBhvr>
                                        <p:cTn id="59"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 y="76200"/>
            <a:ext cx="12096751" cy="6247864"/>
          </a:xfrm>
          <a:prstGeom prst="rect">
            <a:avLst/>
          </a:prstGeom>
          <a:noFill/>
        </p:spPr>
        <p:txBody>
          <a:bodyPr wrap="square" rtlCol="0">
            <a:spAutoFit/>
          </a:bodyPr>
          <a:lstStyle/>
          <a:p>
            <a:r>
              <a:rPr lang="en-US" sz="2400" dirty="0" smtClean="0">
                <a:latin typeface="+mj-lt"/>
              </a:rPr>
              <a:t>6</a:t>
            </a:r>
            <a:r>
              <a:rPr lang="en-US" sz="2400" baseline="30000" dirty="0" smtClean="0">
                <a:latin typeface="+mj-lt"/>
              </a:rPr>
              <a:t>TH</a:t>
            </a:r>
            <a:r>
              <a:rPr lang="en-US" sz="2400" dirty="0" smtClean="0">
                <a:latin typeface="+mj-lt"/>
              </a:rPr>
              <a:t> judgment – </a:t>
            </a:r>
            <a:r>
              <a:rPr lang="en-US" sz="2400" b="1" dirty="0" smtClean="0">
                <a:latin typeface="+mj-lt"/>
              </a:rPr>
              <a:t>boils</a:t>
            </a:r>
            <a:r>
              <a:rPr lang="en-US" sz="2400" dirty="0" smtClean="0">
                <a:latin typeface="+mj-lt"/>
              </a:rPr>
              <a:t> on man &amp; beast (9:10)</a:t>
            </a:r>
          </a:p>
          <a:p>
            <a:endParaRPr lang="en-US" sz="800" dirty="0" smtClean="0">
              <a:latin typeface="+mj-lt"/>
            </a:endParaRPr>
          </a:p>
          <a:p>
            <a:r>
              <a:rPr lang="en-US" sz="2400" dirty="0" smtClean="0">
                <a:latin typeface="+mj-lt"/>
              </a:rPr>
              <a:t>7</a:t>
            </a:r>
            <a:r>
              <a:rPr lang="en-US" sz="2400" baseline="30000" dirty="0" smtClean="0">
                <a:latin typeface="+mj-lt"/>
              </a:rPr>
              <a:t>th</a:t>
            </a:r>
            <a:r>
              <a:rPr lang="en-US" sz="2400" dirty="0" smtClean="0">
                <a:latin typeface="+mj-lt"/>
              </a:rPr>
              <a:t> judgment – </a:t>
            </a:r>
            <a:r>
              <a:rPr lang="en-US" sz="2400" b="1" dirty="0" smtClean="0">
                <a:latin typeface="+mj-lt"/>
              </a:rPr>
              <a:t>hail</a:t>
            </a:r>
            <a:r>
              <a:rPr lang="en-US" sz="2400" dirty="0" smtClean="0">
                <a:latin typeface="+mj-lt"/>
              </a:rPr>
              <a:t> (9:22)</a:t>
            </a:r>
          </a:p>
          <a:p>
            <a:endParaRPr lang="en-US" sz="800" dirty="0" smtClean="0">
              <a:latin typeface="+mj-lt"/>
            </a:endParaRPr>
          </a:p>
          <a:p>
            <a:r>
              <a:rPr lang="en-US" sz="2400" dirty="0" smtClean="0">
                <a:latin typeface="+mj-lt"/>
              </a:rPr>
              <a:t>8</a:t>
            </a:r>
            <a:r>
              <a:rPr lang="en-US" sz="2400" baseline="30000" dirty="0" smtClean="0">
                <a:latin typeface="+mj-lt"/>
              </a:rPr>
              <a:t>th</a:t>
            </a:r>
            <a:r>
              <a:rPr lang="en-US" sz="2400" dirty="0" smtClean="0">
                <a:latin typeface="+mj-lt"/>
              </a:rPr>
              <a:t> judgment – </a:t>
            </a:r>
            <a:r>
              <a:rPr lang="en-US" sz="2400" b="1" dirty="0" smtClean="0">
                <a:latin typeface="+mj-lt"/>
              </a:rPr>
              <a:t>locusts</a:t>
            </a:r>
            <a:r>
              <a:rPr lang="en-US" sz="2400" dirty="0" smtClean="0">
                <a:latin typeface="+mj-lt"/>
              </a:rPr>
              <a:t> (10:13)</a:t>
            </a:r>
          </a:p>
          <a:p>
            <a:r>
              <a:rPr lang="en-US" sz="2400" dirty="0">
                <a:latin typeface="+mj-lt"/>
              </a:rPr>
              <a:t>T</a:t>
            </a:r>
            <a:r>
              <a:rPr lang="en-US" sz="2400" dirty="0" smtClean="0">
                <a:latin typeface="+mj-lt"/>
              </a:rPr>
              <a:t>hrough </a:t>
            </a:r>
            <a:r>
              <a:rPr lang="en-US" sz="2400" dirty="0">
                <a:latin typeface="+mj-lt"/>
              </a:rPr>
              <a:t>all of these judgments of God, </a:t>
            </a:r>
            <a:endParaRPr lang="en-US" sz="2400" dirty="0" smtClean="0">
              <a:latin typeface="+mj-lt"/>
            </a:endParaRPr>
          </a:p>
          <a:p>
            <a:r>
              <a:rPr lang="en-US" sz="2400" dirty="0" smtClean="0">
                <a:latin typeface="+mj-lt"/>
              </a:rPr>
              <a:t>Pharaoh remained firm.  Why?</a:t>
            </a:r>
            <a:endParaRPr lang="en-US" sz="2400" dirty="0">
              <a:latin typeface="+mj-lt"/>
            </a:endParaRPr>
          </a:p>
          <a:p>
            <a:endParaRPr lang="en-US" sz="800" dirty="0" smtClean="0">
              <a:latin typeface="+mj-lt"/>
            </a:endParaRPr>
          </a:p>
          <a:p>
            <a:r>
              <a:rPr lang="en-US" sz="2400" dirty="0" smtClean="0">
                <a:latin typeface="+mj-lt"/>
              </a:rPr>
              <a:t>“But </a:t>
            </a:r>
            <a:r>
              <a:rPr lang="en-US" sz="2400" b="1" dirty="0" smtClean="0">
                <a:latin typeface="+mj-lt"/>
              </a:rPr>
              <a:t>the LORD hardened Pharaoh’s heart</a:t>
            </a:r>
            <a:r>
              <a:rPr lang="en-US" sz="2400" dirty="0" smtClean="0">
                <a:latin typeface="+mj-lt"/>
              </a:rPr>
              <a:t>, so </a:t>
            </a:r>
          </a:p>
          <a:p>
            <a:r>
              <a:rPr lang="en-US" sz="2400" dirty="0" smtClean="0">
                <a:latin typeface="+mj-lt"/>
              </a:rPr>
              <a:t>that he would not let the children of Israel </a:t>
            </a:r>
          </a:p>
          <a:p>
            <a:r>
              <a:rPr lang="en-US" sz="2400" dirty="0" smtClean="0">
                <a:latin typeface="+mj-lt"/>
              </a:rPr>
              <a:t>go” (10:20).</a:t>
            </a:r>
          </a:p>
          <a:p>
            <a:endParaRPr lang="en-US" sz="800" dirty="0" smtClean="0">
              <a:latin typeface="+mj-lt"/>
            </a:endParaRPr>
          </a:p>
          <a:p>
            <a:r>
              <a:rPr lang="en-US" sz="2400" dirty="0" smtClean="0">
                <a:latin typeface="+mj-lt"/>
              </a:rPr>
              <a:t>9</a:t>
            </a:r>
            <a:r>
              <a:rPr lang="en-US" sz="2400" baseline="30000" dirty="0" smtClean="0">
                <a:latin typeface="+mj-lt"/>
              </a:rPr>
              <a:t>th</a:t>
            </a:r>
            <a:r>
              <a:rPr lang="en-US" sz="2400" dirty="0" smtClean="0">
                <a:latin typeface="+mj-lt"/>
              </a:rPr>
              <a:t> judgment – </a:t>
            </a:r>
            <a:r>
              <a:rPr lang="en-US" sz="2400" b="1" dirty="0" smtClean="0">
                <a:latin typeface="+mj-lt"/>
              </a:rPr>
              <a:t>darkness</a:t>
            </a:r>
            <a:r>
              <a:rPr lang="en-US" sz="2400" dirty="0" smtClean="0">
                <a:latin typeface="+mj-lt"/>
              </a:rPr>
              <a:t> (10:22)</a:t>
            </a:r>
          </a:p>
          <a:p>
            <a:r>
              <a:rPr lang="en-US" sz="2400" dirty="0" smtClean="0">
                <a:latin typeface="+mj-lt"/>
              </a:rPr>
              <a:t>“They saw not one another, neither rose any </a:t>
            </a:r>
          </a:p>
          <a:p>
            <a:r>
              <a:rPr lang="en-US" sz="2400" dirty="0" smtClean="0">
                <a:latin typeface="+mj-lt"/>
              </a:rPr>
              <a:t>from his place for </a:t>
            </a:r>
            <a:r>
              <a:rPr lang="en-US" sz="2400" b="1" dirty="0" smtClean="0">
                <a:latin typeface="+mj-lt"/>
              </a:rPr>
              <a:t>three days</a:t>
            </a:r>
            <a:r>
              <a:rPr lang="en-US" sz="2400" dirty="0" smtClean="0">
                <a:latin typeface="+mj-lt"/>
              </a:rPr>
              <a:t>: but all the children of Israel had light in their dwellings” (10:23).</a:t>
            </a:r>
          </a:p>
          <a:p>
            <a:r>
              <a:rPr lang="en-US" sz="2400" dirty="0" smtClean="0">
                <a:latin typeface="+mj-lt"/>
              </a:rPr>
              <a:t>Again, Pharaoh seemed to relent –</a:t>
            </a:r>
          </a:p>
          <a:p>
            <a:endParaRPr lang="en-US" sz="800" dirty="0" smtClean="0">
              <a:latin typeface="+mj-lt"/>
            </a:endParaRPr>
          </a:p>
          <a:p>
            <a:r>
              <a:rPr lang="en-US" sz="2400" dirty="0" smtClean="0">
                <a:latin typeface="+mj-lt"/>
              </a:rPr>
              <a:t>“… Go ye serve the LORD; only let your flocks and your herds be stayed…” (10:24).</a:t>
            </a:r>
          </a:p>
          <a:p>
            <a:r>
              <a:rPr lang="en-US" sz="2400" dirty="0" smtClean="0">
                <a:latin typeface="+mj-lt"/>
              </a:rPr>
              <a:t>Moses refused the offer, and again – “But </a:t>
            </a:r>
            <a:r>
              <a:rPr lang="en-US" sz="2400" b="1" dirty="0" smtClean="0">
                <a:latin typeface="+mj-lt"/>
              </a:rPr>
              <a:t>the LORD hardened Pharaoh’s heart</a:t>
            </a:r>
            <a:r>
              <a:rPr lang="en-US" sz="2400" dirty="0" smtClean="0">
                <a:latin typeface="+mj-lt"/>
              </a:rPr>
              <a:t>, and he would </a:t>
            </a:r>
          </a:p>
          <a:p>
            <a:r>
              <a:rPr lang="en-US" sz="2400" dirty="0" smtClean="0">
                <a:latin typeface="+mj-lt"/>
              </a:rPr>
              <a:t>not let them go” (10:27).  </a:t>
            </a:r>
            <a:endParaRPr lang="en-US" sz="2400" dirty="0">
              <a:latin typeface="+mj-lt"/>
            </a:endParaRPr>
          </a:p>
        </p:txBody>
      </p:sp>
      <p:pic>
        <p:nvPicPr>
          <p:cNvPr id="3" name="Picture 2" descr="ABWBiblePeriod6 - Ch. 7 Exodus"/>
          <p:cNvPicPr>
            <a:picLocks noChangeAspect="1"/>
          </p:cNvPicPr>
          <p:nvPr/>
        </p:nvPicPr>
        <p:blipFill rotWithShape="1">
          <a:blip r:embed="rId2">
            <a:extLst>
              <a:ext uri="{28A0092B-C50C-407E-A947-70E740481C1C}">
                <a14:useLocalDpi xmlns:a14="http://schemas.microsoft.com/office/drawing/2010/main" val="0"/>
              </a:ext>
            </a:extLst>
          </a:blip>
          <a:srcRect r="40820" b="27933"/>
          <a:stretch/>
        </p:blipFill>
        <p:spPr>
          <a:xfrm>
            <a:off x="6010275" y="-1"/>
            <a:ext cx="6181726" cy="4181475"/>
          </a:xfrm>
          <a:prstGeom prst="rect">
            <a:avLst/>
          </a:prstGeom>
        </p:spPr>
      </p:pic>
    </p:spTree>
    <p:extLst>
      <p:ext uri="{BB962C8B-B14F-4D97-AF65-F5344CB8AC3E}">
        <p14:creationId xmlns:p14="http://schemas.microsoft.com/office/powerpoint/2010/main" val="29068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500"/>
                                        <p:tgtEl>
                                          <p:spTgt spid="2">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500"/>
                                        <p:tgtEl>
                                          <p:spTgt spid="2">
                                            <p:txEl>
                                              <p:pRg st="15" end="1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7" end="17"/>
                                            </p:txEl>
                                          </p:spTgt>
                                        </p:tgtEl>
                                        <p:attrNameLst>
                                          <p:attrName>style.visibility</p:attrName>
                                        </p:attrNameLst>
                                      </p:cBhvr>
                                      <p:to>
                                        <p:strVal val="visible"/>
                                      </p:to>
                                    </p:set>
                                    <p:animEffect transition="in" filter="fade">
                                      <p:cBhvr>
                                        <p:cTn id="54" dur="500"/>
                                        <p:tgtEl>
                                          <p:spTgt spid="2">
                                            <p:txEl>
                                              <p:pRg st="17" end="1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8" end="18"/>
                                            </p:txEl>
                                          </p:spTgt>
                                        </p:tgtEl>
                                        <p:attrNameLst>
                                          <p:attrName>style.visibility</p:attrName>
                                        </p:attrNameLst>
                                      </p:cBhvr>
                                      <p:to>
                                        <p:strVal val="visible"/>
                                      </p:to>
                                    </p:set>
                                    <p:animEffect transition="in" filter="fade">
                                      <p:cBhvr>
                                        <p:cTn id="59" dur="500"/>
                                        <p:tgtEl>
                                          <p:spTgt spid="2">
                                            <p:txEl>
                                              <p:pRg st="18" end="1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19" end="19"/>
                                            </p:txEl>
                                          </p:spTgt>
                                        </p:tgtEl>
                                        <p:attrNameLst>
                                          <p:attrName>style.visibility</p:attrName>
                                        </p:attrNameLst>
                                      </p:cBhvr>
                                      <p:to>
                                        <p:strVal val="visible"/>
                                      </p:to>
                                    </p:set>
                                    <p:animEffect transition="in" filter="fade">
                                      <p:cBhvr>
                                        <p:cTn id="62"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72807"/>
            <a:ext cx="6924676" cy="6124754"/>
          </a:xfrm>
          <a:prstGeom prst="rect">
            <a:avLst/>
          </a:prstGeom>
          <a:noFill/>
        </p:spPr>
        <p:txBody>
          <a:bodyPr wrap="square" rtlCol="0">
            <a:spAutoFit/>
          </a:bodyPr>
          <a:lstStyle/>
          <a:p>
            <a:r>
              <a:rPr lang="en-US" sz="2400" b="1" dirty="0" smtClean="0">
                <a:latin typeface="+mj-lt"/>
              </a:rPr>
              <a:t>10</a:t>
            </a:r>
            <a:r>
              <a:rPr lang="en-US" sz="2400" b="1" baseline="30000" dirty="0" smtClean="0">
                <a:latin typeface="+mj-lt"/>
              </a:rPr>
              <a:t>th</a:t>
            </a:r>
            <a:r>
              <a:rPr lang="en-US" sz="2400" b="1" dirty="0" smtClean="0">
                <a:latin typeface="+mj-lt"/>
              </a:rPr>
              <a:t> PLAGUE REVEALED</a:t>
            </a:r>
          </a:p>
          <a:p>
            <a:r>
              <a:rPr lang="en-US" sz="2400" dirty="0" smtClean="0">
                <a:latin typeface="+mj-lt"/>
              </a:rPr>
              <a:t>“… Yet will I bring one more plague upon Pharaoh, and upon Egypt; afterwards </a:t>
            </a:r>
            <a:r>
              <a:rPr lang="en-US" sz="2400" b="1" dirty="0" smtClean="0">
                <a:latin typeface="+mj-lt"/>
              </a:rPr>
              <a:t>he will let you go </a:t>
            </a:r>
            <a:r>
              <a:rPr lang="en-US" sz="2400" dirty="0" smtClean="0">
                <a:latin typeface="+mj-lt"/>
              </a:rPr>
              <a:t>hence: when he shall let you go, he shall surely </a:t>
            </a:r>
            <a:r>
              <a:rPr lang="en-US" sz="2400" b="1" dirty="0" smtClean="0">
                <a:latin typeface="+mj-lt"/>
              </a:rPr>
              <a:t>thrust you out </a:t>
            </a:r>
            <a:r>
              <a:rPr lang="en-US" sz="2400" dirty="0" smtClean="0">
                <a:latin typeface="+mj-lt"/>
              </a:rPr>
              <a:t>hence altogether” (11:1).</a:t>
            </a:r>
          </a:p>
          <a:p>
            <a:r>
              <a:rPr lang="en-US" sz="2400" dirty="0" smtClean="0">
                <a:latin typeface="+mj-lt"/>
              </a:rPr>
              <a:t>God’s last plague on Egypt would ensure the release </a:t>
            </a:r>
          </a:p>
          <a:p>
            <a:r>
              <a:rPr lang="en-US" sz="2400" dirty="0" smtClean="0">
                <a:latin typeface="+mj-lt"/>
              </a:rPr>
              <a:t>of the entire nation of the Hebrew people from their captivity all at once.</a:t>
            </a:r>
          </a:p>
          <a:p>
            <a:endParaRPr lang="en-US" sz="800" dirty="0" smtClean="0">
              <a:latin typeface="+mj-lt"/>
            </a:endParaRPr>
          </a:p>
          <a:p>
            <a:r>
              <a:rPr lang="en-US" sz="2400" dirty="0" smtClean="0">
                <a:latin typeface="+mj-lt"/>
              </a:rPr>
              <a:t>“And Moses said, Thus </a:t>
            </a:r>
            <a:r>
              <a:rPr lang="en-US" sz="2400" dirty="0" err="1" smtClean="0">
                <a:latin typeface="+mj-lt"/>
              </a:rPr>
              <a:t>saith</a:t>
            </a:r>
            <a:r>
              <a:rPr lang="en-US" sz="2400" dirty="0" smtClean="0">
                <a:latin typeface="+mj-lt"/>
              </a:rPr>
              <a:t> the LORD, About midnight will I go out in the midst of Egypt: And </a:t>
            </a:r>
            <a:r>
              <a:rPr lang="en-US" sz="2400" b="1" dirty="0" smtClean="0">
                <a:latin typeface="+mj-lt"/>
              </a:rPr>
              <a:t>all</a:t>
            </a:r>
            <a:r>
              <a:rPr lang="en-US" sz="2400" dirty="0" smtClean="0">
                <a:latin typeface="+mj-lt"/>
              </a:rPr>
              <a:t> </a:t>
            </a:r>
            <a:r>
              <a:rPr lang="en-US" sz="2400" b="1" dirty="0" smtClean="0">
                <a:latin typeface="+mj-lt"/>
              </a:rPr>
              <a:t>the firstborn in the land of Egypt shall die</a:t>
            </a:r>
            <a:r>
              <a:rPr lang="en-US" sz="2400" dirty="0" smtClean="0">
                <a:latin typeface="+mj-lt"/>
              </a:rPr>
              <a:t>, from the firstborn of Pharaoh that </a:t>
            </a:r>
            <a:r>
              <a:rPr lang="en-US" sz="2400" dirty="0" err="1" smtClean="0">
                <a:latin typeface="+mj-lt"/>
              </a:rPr>
              <a:t>sitteth</a:t>
            </a:r>
            <a:r>
              <a:rPr lang="en-US" sz="2400" dirty="0" smtClean="0">
                <a:latin typeface="+mj-lt"/>
              </a:rPr>
              <a:t> on his throne, even unto the firstborn of maidservant that is behind the mill; and all the firstborn of the beasts.  And there shall be a great cry throughout all the land of Egypt, such as there was none like it, nor shall be like it any more” (11:4-6).    </a:t>
            </a:r>
            <a:endParaRPr lang="en-US" sz="2400" dirty="0">
              <a:latin typeface="+mj-lt"/>
            </a:endParaRPr>
          </a:p>
        </p:txBody>
      </p:sp>
      <p:pic>
        <p:nvPicPr>
          <p:cNvPr id="3" name="Picture 2" descr="MsMonterossosFacebookPage - mo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099" y="72808"/>
            <a:ext cx="4810125" cy="6124753"/>
          </a:xfrm>
          <a:prstGeom prst="rect">
            <a:avLst/>
          </a:prstGeom>
        </p:spPr>
      </p:pic>
    </p:spTree>
    <p:extLst>
      <p:ext uri="{BB962C8B-B14F-4D97-AF65-F5344CB8AC3E}">
        <p14:creationId xmlns:p14="http://schemas.microsoft.com/office/powerpoint/2010/main" val="40864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 y="66675"/>
            <a:ext cx="12160252" cy="6124754"/>
          </a:xfrm>
          <a:prstGeom prst="rect">
            <a:avLst/>
          </a:prstGeom>
          <a:noFill/>
        </p:spPr>
        <p:txBody>
          <a:bodyPr wrap="none" rtlCol="0">
            <a:spAutoFit/>
          </a:bodyPr>
          <a:lstStyle/>
          <a:p>
            <a:r>
              <a:rPr lang="en-US" sz="2400" b="1" dirty="0" smtClean="0">
                <a:latin typeface="+mj-lt"/>
              </a:rPr>
              <a:t>THE PASSOVER REVEALED</a:t>
            </a:r>
          </a:p>
          <a:p>
            <a:r>
              <a:rPr lang="en-US" sz="2400" dirty="0" smtClean="0">
                <a:latin typeface="+mj-lt"/>
              </a:rPr>
              <a:t>“And the LORD </a:t>
            </a:r>
            <a:r>
              <a:rPr lang="en-US" sz="2400" dirty="0" err="1" smtClean="0">
                <a:latin typeface="+mj-lt"/>
              </a:rPr>
              <a:t>spake</a:t>
            </a:r>
            <a:r>
              <a:rPr lang="en-US" sz="2400" dirty="0" smtClean="0">
                <a:latin typeface="+mj-lt"/>
              </a:rPr>
              <a:t> unto Moses and Aaron in the land of Egypt, saying, this month shall be</a:t>
            </a:r>
          </a:p>
          <a:p>
            <a:r>
              <a:rPr lang="en-US" sz="2400" dirty="0">
                <a:latin typeface="+mj-lt"/>
              </a:rPr>
              <a:t>t</a:t>
            </a:r>
            <a:r>
              <a:rPr lang="en-US" sz="2400" dirty="0" smtClean="0">
                <a:latin typeface="+mj-lt"/>
              </a:rPr>
              <a:t>o you the beginning of the months: it shall be the [</a:t>
            </a:r>
            <a:r>
              <a:rPr lang="en-US" sz="2400" b="1" dirty="0" smtClean="0">
                <a:latin typeface="+mj-lt"/>
              </a:rPr>
              <a:t>1</a:t>
            </a:r>
            <a:r>
              <a:rPr lang="en-US" sz="2400" b="1" baseline="30000" dirty="0" smtClean="0">
                <a:latin typeface="+mj-lt"/>
              </a:rPr>
              <a:t>st</a:t>
            </a:r>
            <a:r>
              <a:rPr lang="en-US" sz="2400" dirty="0" smtClean="0">
                <a:latin typeface="+mj-lt"/>
              </a:rPr>
              <a:t>] </a:t>
            </a:r>
            <a:r>
              <a:rPr lang="en-US" sz="2400" b="1" dirty="0" smtClean="0">
                <a:latin typeface="+mj-lt"/>
              </a:rPr>
              <a:t>month</a:t>
            </a:r>
            <a:r>
              <a:rPr lang="en-US" sz="2400" dirty="0" smtClean="0">
                <a:latin typeface="+mj-lt"/>
              </a:rPr>
              <a:t> of the year to you… In the [</a:t>
            </a:r>
            <a:r>
              <a:rPr lang="en-US" sz="2400" b="1" dirty="0" smtClean="0">
                <a:latin typeface="+mj-lt"/>
              </a:rPr>
              <a:t>10</a:t>
            </a:r>
            <a:r>
              <a:rPr lang="en-US" sz="2400" b="1" baseline="30000" dirty="0" smtClean="0">
                <a:latin typeface="+mj-lt"/>
              </a:rPr>
              <a:t>th</a:t>
            </a:r>
            <a:r>
              <a:rPr lang="en-US" sz="2400" dirty="0" smtClean="0">
                <a:latin typeface="+mj-lt"/>
              </a:rPr>
              <a:t>]</a:t>
            </a:r>
          </a:p>
          <a:p>
            <a:r>
              <a:rPr lang="en-US" sz="2400" b="1" dirty="0">
                <a:latin typeface="+mj-lt"/>
              </a:rPr>
              <a:t>d</a:t>
            </a:r>
            <a:r>
              <a:rPr lang="en-US" sz="2400" b="1" dirty="0" smtClean="0">
                <a:latin typeface="+mj-lt"/>
              </a:rPr>
              <a:t>ay of this month </a:t>
            </a:r>
            <a:r>
              <a:rPr lang="en-US" sz="2400" dirty="0" smtClean="0">
                <a:latin typeface="+mj-lt"/>
              </a:rPr>
              <a:t>they shall take to them every man a</a:t>
            </a:r>
            <a:r>
              <a:rPr lang="en-US" sz="2400" b="1" dirty="0" smtClean="0">
                <a:latin typeface="+mj-lt"/>
              </a:rPr>
              <a:t> lamb</a:t>
            </a:r>
            <a:r>
              <a:rPr lang="en-US" sz="2400" dirty="0" smtClean="0">
                <a:latin typeface="+mj-lt"/>
              </a:rPr>
              <a:t>… </a:t>
            </a:r>
            <a:r>
              <a:rPr lang="en-US" sz="2400" b="1" dirty="0" smtClean="0">
                <a:latin typeface="+mj-lt"/>
              </a:rPr>
              <a:t>without blemish</a:t>
            </a:r>
            <a:r>
              <a:rPr lang="en-US" sz="2400" dirty="0" smtClean="0">
                <a:latin typeface="+mj-lt"/>
              </a:rPr>
              <a:t>, a</a:t>
            </a:r>
            <a:r>
              <a:rPr lang="en-US" sz="2400" b="1" dirty="0" smtClean="0">
                <a:latin typeface="+mj-lt"/>
              </a:rPr>
              <a:t> male </a:t>
            </a:r>
            <a:r>
              <a:rPr lang="en-US" sz="2400" dirty="0" smtClean="0">
                <a:latin typeface="+mj-lt"/>
              </a:rPr>
              <a:t>of the</a:t>
            </a:r>
          </a:p>
          <a:p>
            <a:r>
              <a:rPr lang="en-US" sz="2400" dirty="0" smtClean="0">
                <a:latin typeface="+mj-lt"/>
              </a:rPr>
              <a:t>[</a:t>
            </a:r>
            <a:r>
              <a:rPr lang="en-US" sz="2400" b="1" dirty="0" smtClean="0">
                <a:latin typeface="+mj-lt"/>
              </a:rPr>
              <a:t>1</a:t>
            </a:r>
            <a:r>
              <a:rPr lang="en-US" sz="2400" b="1" baseline="30000" dirty="0" smtClean="0">
                <a:latin typeface="+mj-lt"/>
              </a:rPr>
              <a:t>st</a:t>
            </a:r>
            <a:r>
              <a:rPr lang="en-US" sz="2400" dirty="0" smtClean="0">
                <a:latin typeface="+mj-lt"/>
              </a:rPr>
              <a:t>] </a:t>
            </a:r>
            <a:r>
              <a:rPr lang="en-US" sz="2400" b="1" dirty="0" smtClean="0">
                <a:latin typeface="+mj-lt"/>
              </a:rPr>
              <a:t>year</a:t>
            </a:r>
            <a:r>
              <a:rPr lang="en-US" sz="2400" dirty="0" smtClean="0">
                <a:latin typeface="+mj-lt"/>
              </a:rPr>
              <a:t>: ye shall take it out from the sheep [separate]…keep it up unto the [</a:t>
            </a:r>
            <a:r>
              <a:rPr lang="en-US" sz="2400" b="1" dirty="0" smtClean="0">
                <a:latin typeface="+mj-lt"/>
              </a:rPr>
              <a:t>14</a:t>
            </a:r>
            <a:r>
              <a:rPr lang="en-US" sz="2400" b="1" baseline="30000" dirty="0" smtClean="0">
                <a:latin typeface="+mj-lt"/>
              </a:rPr>
              <a:t>th</a:t>
            </a:r>
            <a:r>
              <a:rPr lang="en-US" sz="2400" dirty="0" smtClean="0">
                <a:latin typeface="+mj-lt"/>
              </a:rPr>
              <a:t>] </a:t>
            </a:r>
            <a:r>
              <a:rPr lang="en-US" sz="2400" b="1" dirty="0" smtClean="0">
                <a:latin typeface="+mj-lt"/>
              </a:rPr>
              <a:t>day</a:t>
            </a:r>
            <a:r>
              <a:rPr lang="en-US" sz="2400" dirty="0" smtClean="0">
                <a:latin typeface="+mj-lt"/>
              </a:rPr>
              <a:t>… shall </a:t>
            </a:r>
          </a:p>
          <a:p>
            <a:r>
              <a:rPr lang="en-US" sz="2400" b="1" dirty="0" smtClean="0">
                <a:latin typeface="+mj-lt"/>
              </a:rPr>
              <a:t>kill it in the evening</a:t>
            </a:r>
            <a:r>
              <a:rPr lang="en-US" sz="2400" dirty="0" smtClean="0">
                <a:latin typeface="+mj-lt"/>
              </a:rPr>
              <a:t>.  And they shall take the </a:t>
            </a:r>
            <a:r>
              <a:rPr lang="en-US" sz="2400" b="1" dirty="0" smtClean="0">
                <a:latin typeface="+mj-lt"/>
              </a:rPr>
              <a:t>blood</a:t>
            </a:r>
            <a:r>
              <a:rPr lang="en-US" sz="2400" dirty="0" smtClean="0">
                <a:latin typeface="+mj-lt"/>
              </a:rPr>
              <a:t>, and strike it on the </a:t>
            </a:r>
            <a:r>
              <a:rPr lang="en-US" sz="2400" b="1" dirty="0" smtClean="0">
                <a:latin typeface="+mj-lt"/>
              </a:rPr>
              <a:t>two side posts </a:t>
            </a:r>
            <a:r>
              <a:rPr lang="en-US" sz="2400" dirty="0" smtClean="0">
                <a:latin typeface="+mj-lt"/>
              </a:rPr>
              <a:t>and on </a:t>
            </a:r>
          </a:p>
          <a:p>
            <a:r>
              <a:rPr lang="en-US" sz="2400" dirty="0" smtClean="0">
                <a:latin typeface="+mj-lt"/>
              </a:rPr>
              <a:t>the </a:t>
            </a:r>
            <a:r>
              <a:rPr lang="en-US" sz="2400" b="1" dirty="0" smtClean="0">
                <a:latin typeface="+mj-lt"/>
              </a:rPr>
              <a:t>upper door post of the houses</a:t>
            </a:r>
            <a:r>
              <a:rPr lang="en-US" sz="2400" dirty="0" smtClean="0">
                <a:latin typeface="+mj-lt"/>
              </a:rPr>
              <a:t>, wherein they shall eat it… roast with fire, and unleavened </a:t>
            </a:r>
          </a:p>
          <a:p>
            <a:r>
              <a:rPr lang="en-US" sz="2400" dirty="0" smtClean="0">
                <a:latin typeface="+mj-lt"/>
              </a:rPr>
              <a:t>bread… bitter herbs…” (12:1-8).</a:t>
            </a:r>
          </a:p>
          <a:p>
            <a:r>
              <a:rPr lang="en-US" sz="2400" dirty="0" smtClean="0">
                <a:latin typeface="+mj-lt"/>
              </a:rPr>
              <a:t>This Passover was a picture of the sacrificial offering of the Lord Jesus Christ, which would not </a:t>
            </a:r>
          </a:p>
          <a:p>
            <a:r>
              <a:rPr lang="en-US" sz="2400" dirty="0" smtClean="0">
                <a:latin typeface="+mj-lt"/>
              </a:rPr>
              <a:t>ensue for another 1,450 years.</a:t>
            </a:r>
          </a:p>
          <a:p>
            <a:endParaRPr lang="en-US" sz="800" dirty="0" smtClean="0">
              <a:latin typeface="+mj-lt"/>
            </a:endParaRPr>
          </a:p>
          <a:p>
            <a:r>
              <a:rPr lang="en-US" sz="2400" dirty="0" smtClean="0">
                <a:latin typeface="+mj-lt"/>
              </a:rPr>
              <a:t>“And the blood shall be to you for a</a:t>
            </a:r>
            <a:r>
              <a:rPr lang="en-US" sz="2400" b="1" dirty="0" smtClean="0">
                <a:latin typeface="+mj-lt"/>
              </a:rPr>
              <a:t> token </a:t>
            </a:r>
            <a:r>
              <a:rPr lang="en-US" sz="2400" dirty="0" smtClean="0">
                <a:latin typeface="+mj-lt"/>
              </a:rPr>
              <a:t>[type] upon the houses where ye are; and </a:t>
            </a:r>
            <a:r>
              <a:rPr lang="en-US" sz="2400" b="1" u="sng" dirty="0" smtClean="0">
                <a:latin typeface="+mj-lt"/>
              </a:rPr>
              <a:t>when I see</a:t>
            </a:r>
            <a:r>
              <a:rPr lang="en-US" sz="2400" b="1" dirty="0" smtClean="0">
                <a:latin typeface="+mj-lt"/>
              </a:rPr>
              <a:t> </a:t>
            </a:r>
          </a:p>
          <a:p>
            <a:r>
              <a:rPr lang="en-US" sz="2400" b="1" u="sng" dirty="0" smtClean="0">
                <a:latin typeface="+mj-lt"/>
              </a:rPr>
              <a:t>the blood, I will pass over you</a:t>
            </a:r>
            <a:r>
              <a:rPr lang="en-US" sz="2400" dirty="0" smtClean="0">
                <a:latin typeface="+mj-lt"/>
              </a:rPr>
              <a:t>, and the plague shall not be upon you to destroy, when I smite the </a:t>
            </a:r>
          </a:p>
          <a:p>
            <a:r>
              <a:rPr lang="en-US" sz="2400" dirty="0" smtClean="0">
                <a:latin typeface="+mj-lt"/>
              </a:rPr>
              <a:t>land of Egypt” (12:13).</a:t>
            </a:r>
          </a:p>
          <a:p>
            <a:r>
              <a:rPr lang="en-US" sz="2400" dirty="0" smtClean="0">
                <a:latin typeface="+mj-lt"/>
              </a:rPr>
              <a:t>During the dispensation of the grace of God, our faith in the shed blood of Christ will spare us the</a:t>
            </a:r>
          </a:p>
          <a:p>
            <a:r>
              <a:rPr lang="en-US" sz="2400" dirty="0">
                <a:latin typeface="+mj-lt"/>
              </a:rPr>
              <a:t>j</a:t>
            </a:r>
            <a:r>
              <a:rPr lang="en-US" sz="2400" dirty="0" smtClean="0">
                <a:latin typeface="+mj-lt"/>
              </a:rPr>
              <a:t>udgment of God—when He sees Christ’s blood, His judgment will pass over us, but not for those </a:t>
            </a:r>
          </a:p>
          <a:p>
            <a:r>
              <a:rPr lang="en-US" sz="2400" dirty="0">
                <a:latin typeface="+mj-lt"/>
              </a:rPr>
              <a:t>w</a:t>
            </a:r>
            <a:r>
              <a:rPr lang="en-US" sz="2400" dirty="0" smtClean="0">
                <a:latin typeface="+mj-lt"/>
              </a:rPr>
              <a:t>ho believe not – “… For even </a:t>
            </a:r>
            <a:r>
              <a:rPr lang="en-US" sz="2400" b="1" dirty="0" smtClean="0">
                <a:latin typeface="+mj-lt"/>
              </a:rPr>
              <a:t>Christ our </a:t>
            </a:r>
            <a:r>
              <a:rPr lang="en-US" sz="2400" b="1" dirty="0" err="1" smtClean="0">
                <a:latin typeface="+mj-lt"/>
              </a:rPr>
              <a:t>passover</a:t>
            </a:r>
            <a:r>
              <a:rPr lang="en-US" sz="2400" b="1" dirty="0" smtClean="0">
                <a:latin typeface="+mj-lt"/>
              </a:rPr>
              <a:t> </a:t>
            </a:r>
            <a:r>
              <a:rPr lang="en-US" sz="2400" dirty="0" smtClean="0">
                <a:latin typeface="+mj-lt"/>
              </a:rPr>
              <a:t>[Lamb] </a:t>
            </a:r>
            <a:r>
              <a:rPr lang="en-US" sz="2400" b="1" dirty="0" smtClean="0">
                <a:latin typeface="+mj-lt"/>
              </a:rPr>
              <a:t>is sacrificed for us</a:t>
            </a:r>
            <a:r>
              <a:rPr lang="en-US" sz="2400" dirty="0" smtClean="0">
                <a:latin typeface="+mj-lt"/>
              </a:rPr>
              <a:t>” (1Cor. 5:7). </a:t>
            </a:r>
            <a:endParaRPr lang="en-US" sz="2400" dirty="0">
              <a:latin typeface="+mj-lt"/>
            </a:endParaRPr>
          </a:p>
        </p:txBody>
      </p:sp>
    </p:spTree>
    <p:extLst>
      <p:ext uri="{BB962C8B-B14F-4D97-AF65-F5344CB8AC3E}">
        <p14:creationId xmlns:p14="http://schemas.microsoft.com/office/powerpoint/2010/main" val="27013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4" end="14"/>
                                            </p:txEl>
                                          </p:spTgt>
                                        </p:tgtEl>
                                        <p:attrNameLst>
                                          <p:attrName>style.visibility</p:attrName>
                                        </p:attrNameLst>
                                      </p:cBhvr>
                                      <p:to>
                                        <p:strVal val="visible"/>
                                      </p:to>
                                    </p:set>
                                    <p:animEffect transition="in" filter="fade">
                                      <p:cBhvr>
                                        <p:cTn id="26" dur="500"/>
                                        <p:tgtEl>
                                          <p:spTgt spid="2">
                                            <p:txEl>
                                              <p:pRg st="14" end="1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Effect transition="in" filter="fade">
                                      <p:cBhvr>
                                        <p:cTn id="29" dur="500"/>
                                        <p:tgtEl>
                                          <p:spTgt spid="2">
                                            <p:txEl>
                                              <p:pRg st="15" end="1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6" end="16"/>
                                            </p:txEl>
                                          </p:spTgt>
                                        </p:tgtEl>
                                        <p:attrNameLst>
                                          <p:attrName>style.visibility</p:attrName>
                                        </p:attrNameLst>
                                      </p:cBhvr>
                                      <p:to>
                                        <p:strVal val="visible"/>
                                      </p:to>
                                    </p:set>
                                    <p:animEffect transition="in" filter="fade">
                                      <p:cBhvr>
                                        <p:cTn id="3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3" y="0"/>
            <a:ext cx="7448552" cy="6247864"/>
          </a:xfrm>
          <a:prstGeom prst="rect">
            <a:avLst/>
          </a:prstGeom>
          <a:noFill/>
        </p:spPr>
        <p:txBody>
          <a:bodyPr wrap="square" rtlCol="0">
            <a:spAutoFit/>
          </a:bodyPr>
          <a:lstStyle/>
          <a:p>
            <a:r>
              <a:rPr lang="en-US" sz="2400" b="1" dirty="0" smtClean="0">
                <a:latin typeface="+mj-lt"/>
              </a:rPr>
              <a:t>THE PASSOVER FULFILLED</a:t>
            </a:r>
          </a:p>
          <a:p>
            <a:r>
              <a:rPr lang="en-US" sz="2400" dirty="0" smtClean="0">
                <a:latin typeface="+mj-lt"/>
              </a:rPr>
              <a:t>“And it came to pass, that at midnight the LORD smote all the firstborn in the land of Egypt, from the firstborn of Pharaoh that sat on the throne unto  firstborn of the captive that was in the dungeon; and all the firstborn of cattle… For there was a great cry in Egypt: for </a:t>
            </a:r>
            <a:r>
              <a:rPr lang="en-US" sz="2400" b="1" dirty="0" smtClean="0">
                <a:latin typeface="+mj-lt"/>
              </a:rPr>
              <a:t>there was </a:t>
            </a:r>
          </a:p>
          <a:p>
            <a:r>
              <a:rPr lang="en-US" sz="2400" b="1" dirty="0" smtClean="0">
                <a:latin typeface="+mj-lt"/>
              </a:rPr>
              <a:t>not a house where there was not one death</a:t>
            </a:r>
            <a:r>
              <a:rPr lang="en-US" sz="2400" dirty="0" smtClean="0">
                <a:latin typeface="+mj-lt"/>
              </a:rPr>
              <a:t>” (12:29).</a:t>
            </a:r>
          </a:p>
          <a:p>
            <a:r>
              <a:rPr lang="en-US" sz="2400" dirty="0" smtClean="0">
                <a:latin typeface="+mj-lt"/>
              </a:rPr>
              <a:t>God kept His Word and carried out the 10</a:t>
            </a:r>
            <a:r>
              <a:rPr lang="en-US" sz="2400" baseline="30000" dirty="0" smtClean="0">
                <a:latin typeface="+mj-lt"/>
              </a:rPr>
              <a:t>th</a:t>
            </a:r>
            <a:r>
              <a:rPr lang="en-US" sz="2400" dirty="0" smtClean="0">
                <a:latin typeface="+mj-lt"/>
              </a:rPr>
              <a:t> judgment on Egypt, but every Hebrew house was spared when He saw blood.   </a:t>
            </a:r>
          </a:p>
          <a:p>
            <a:endParaRPr lang="en-US" sz="800" dirty="0" smtClean="0">
              <a:latin typeface="+mj-lt"/>
            </a:endParaRPr>
          </a:p>
          <a:p>
            <a:r>
              <a:rPr lang="en-US" sz="2400" dirty="0" smtClean="0">
                <a:latin typeface="+mj-lt"/>
              </a:rPr>
              <a:t>Why had God hardened Pharaoh’s heart not to let His people go until this time?</a:t>
            </a:r>
          </a:p>
          <a:p>
            <a:endParaRPr lang="en-US" sz="800" dirty="0" smtClean="0">
              <a:latin typeface="+mj-lt"/>
            </a:endParaRPr>
          </a:p>
          <a:p>
            <a:r>
              <a:rPr lang="en-US" sz="2400" dirty="0" smtClean="0">
                <a:latin typeface="+mj-lt"/>
              </a:rPr>
              <a:t>God had waited to reveal the 10</a:t>
            </a:r>
            <a:r>
              <a:rPr lang="en-US" sz="2400" baseline="30000" dirty="0" smtClean="0">
                <a:latin typeface="+mj-lt"/>
              </a:rPr>
              <a:t>th</a:t>
            </a:r>
            <a:r>
              <a:rPr lang="en-US" sz="2400" dirty="0" smtClean="0">
                <a:latin typeface="+mj-lt"/>
              </a:rPr>
              <a:t> plague to show believers [Jews] and unbelievers [Egyptians] alike that salvation resides in God alone and that one day a Redeemer was coming—</a:t>
            </a:r>
            <a:r>
              <a:rPr lang="en-US" sz="2400" b="1" u="sng" dirty="0" smtClean="0">
                <a:latin typeface="+mj-lt"/>
              </a:rPr>
              <a:t>One who would die for the sins of all</a:t>
            </a:r>
            <a:r>
              <a:rPr lang="en-US" sz="2400" b="1" dirty="0">
                <a:latin typeface="+mj-lt"/>
              </a:rPr>
              <a:t>!</a:t>
            </a:r>
            <a:r>
              <a:rPr lang="en-US" sz="2400" dirty="0" smtClean="0">
                <a:latin typeface="+mj-lt"/>
              </a:rPr>
              <a:t>  </a:t>
            </a:r>
            <a:endParaRPr lang="en-US" sz="2400" dirty="0">
              <a:latin typeface="+mj-lt"/>
            </a:endParaRPr>
          </a:p>
        </p:txBody>
      </p:sp>
      <p:pic>
        <p:nvPicPr>
          <p:cNvPr id="3" name="Picture 2" descr="&lt;strong&gt;Passover&lt;/strong&gt; | Mike's Place on the We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325" y="0"/>
            <a:ext cx="4638675" cy="6429375"/>
          </a:xfrm>
          <a:prstGeom prst="rect">
            <a:avLst/>
          </a:prstGeom>
        </p:spPr>
      </p:pic>
    </p:spTree>
    <p:extLst>
      <p:ext uri="{BB962C8B-B14F-4D97-AF65-F5344CB8AC3E}">
        <p14:creationId xmlns:p14="http://schemas.microsoft.com/office/powerpoint/2010/main" val="2102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775" y="0"/>
            <a:ext cx="6067425" cy="6247864"/>
          </a:xfrm>
          <a:prstGeom prst="rect">
            <a:avLst/>
          </a:prstGeom>
          <a:noFill/>
        </p:spPr>
        <p:txBody>
          <a:bodyPr wrap="square" rtlCol="0">
            <a:spAutoFit/>
          </a:bodyPr>
          <a:lstStyle/>
          <a:p>
            <a:r>
              <a:rPr lang="en-US" sz="2400" b="1" dirty="0" smtClean="0">
                <a:latin typeface="+mj-lt"/>
              </a:rPr>
              <a:t>PHARAOH’S CAPITULATION</a:t>
            </a:r>
          </a:p>
          <a:p>
            <a:r>
              <a:rPr lang="en-US" sz="2400" dirty="0" smtClean="0">
                <a:latin typeface="+mj-lt"/>
              </a:rPr>
              <a:t>“And Pharaoh rose up in the night… and he called Moses and Aaron by night, and said, </a:t>
            </a:r>
            <a:r>
              <a:rPr lang="en-US" sz="2400" b="1" dirty="0" smtClean="0">
                <a:latin typeface="+mj-lt"/>
              </a:rPr>
              <a:t>Rise</a:t>
            </a:r>
            <a:r>
              <a:rPr lang="en-US" sz="2400" dirty="0" smtClean="0">
                <a:latin typeface="+mj-lt"/>
              </a:rPr>
              <a:t> </a:t>
            </a:r>
            <a:r>
              <a:rPr lang="en-US" sz="2400" b="1" dirty="0" smtClean="0">
                <a:latin typeface="+mj-lt"/>
              </a:rPr>
              <a:t>up, and get you forth from among my people</a:t>
            </a:r>
            <a:r>
              <a:rPr lang="en-US" sz="2400" dirty="0" smtClean="0">
                <a:latin typeface="+mj-lt"/>
              </a:rPr>
              <a:t>, </a:t>
            </a:r>
            <a:r>
              <a:rPr lang="en-US" sz="2400" b="1" dirty="0" smtClean="0">
                <a:latin typeface="+mj-lt"/>
              </a:rPr>
              <a:t>both ye and the children of Israel</a:t>
            </a:r>
            <a:r>
              <a:rPr lang="en-US" sz="2400" dirty="0" smtClean="0">
                <a:latin typeface="+mj-lt"/>
              </a:rPr>
              <a:t>: and </a:t>
            </a:r>
            <a:r>
              <a:rPr lang="en-US" sz="2400" b="1" dirty="0" smtClean="0">
                <a:latin typeface="+mj-lt"/>
              </a:rPr>
              <a:t>go, serve the LORD, as ye have said</a:t>
            </a:r>
            <a:r>
              <a:rPr lang="en-US" sz="2400" dirty="0" smtClean="0">
                <a:latin typeface="+mj-lt"/>
              </a:rPr>
              <a:t>… might send them out of the land in hast… took their dough before it was leavened… and the children of Israel did according to the word of Moses” (12:30,31).</a:t>
            </a:r>
          </a:p>
          <a:p>
            <a:r>
              <a:rPr lang="en-US" sz="2400" dirty="0" smtClean="0">
                <a:latin typeface="+mj-lt"/>
              </a:rPr>
              <a:t>In haste, the Israelites left Egypt, beginning the first part of their journey –</a:t>
            </a:r>
          </a:p>
          <a:p>
            <a:endParaRPr lang="en-US" sz="800" dirty="0" smtClean="0">
              <a:latin typeface="+mj-lt"/>
            </a:endParaRPr>
          </a:p>
          <a:p>
            <a:r>
              <a:rPr lang="en-US" sz="2400" dirty="0" smtClean="0">
                <a:latin typeface="+mj-lt"/>
              </a:rPr>
              <a:t>“And the children of Israel journeyed from </a:t>
            </a:r>
            <a:r>
              <a:rPr lang="en-US" sz="2400" b="1" dirty="0" smtClean="0">
                <a:latin typeface="+mj-lt"/>
              </a:rPr>
              <a:t>Rameses</a:t>
            </a:r>
            <a:r>
              <a:rPr lang="en-US" sz="2400" dirty="0" smtClean="0">
                <a:latin typeface="+mj-lt"/>
              </a:rPr>
              <a:t> to </a:t>
            </a:r>
            <a:r>
              <a:rPr lang="en-US" sz="2400" b="1" dirty="0" smtClean="0">
                <a:latin typeface="+mj-lt"/>
              </a:rPr>
              <a:t>Succoth</a:t>
            </a:r>
            <a:r>
              <a:rPr lang="en-US" sz="2400" dirty="0" smtClean="0">
                <a:latin typeface="+mj-lt"/>
              </a:rPr>
              <a:t>, about [600,000] on foot that were men…” (12:37,38).</a:t>
            </a:r>
            <a:endParaRPr lang="en-US" sz="800" dirty="0" smtClean="0">
              <a:latin typeface="+mj-lt"/>
            </a:endParaRPr>
          </a:p>
          <a:p>
            <a:endParaRPr lang="en-US" sz="800" dirty="0">
              <a:latin typeface="+mj-lt"/>
            </a:endParaRPr>
          </a:p>
          <a:p>
            <a:r>
              <a:rPr lang="en-US" sz="2400" dirty="0" smtClean="0">
                <a:latin typeface="+mj-lt"/>
              </a:rPr>
              <a:t>“Now the sojourning of the children of Israel, who dwelt in Egypt, was [</a:t>
            </a:r>
            <a:r>
              <a:rPr lang="en-US" sz="2400" b="1" dirty="0" smtClean="0">
                <a:latin typeface="+mj-lt"/>
              </a:rPr>
              <a:t>430</a:t>
            </a:r>
            <a:r>
              <a:rPr lang="en-US" sz="2400" dirty="0" smtClean="0">
                <a:latin typeface="+mj-lt"/>
              </a:rPr>
              <a:t>] </a:t>
            </a:r>
            <a:r>
              <a:rPr lang="en-US" sz="2400" b="1" dirty="0" smtClean="0">
                <a:latin typeface="+mj-lt"/>
              </a:rPr>
              <a:t>years</a:t>
            </a:r>
            <a:r>
              <a:rPr lang="en-US" sz="2400" dirty="0" smtClean="0">
                <a:latin typeface="+mj-lt"/>
              </a:rPr>
              <a:t>” (12:40). </a:t>
            </a:r>
          </a:p>
        </p:txBody>
      </p:sp>
      <p:pic>
        <p:nvPicPr>
          <p:cNvPr id="2" name="Picture 1" descr="English: Open Bible Stories - 10.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924" y="0"/>
            <a:ext cx="5553076" cy="6247864"/>
          </a:xfrm>
          <a:prstGeom prst="rect">
            <a:avLst/>
          </a:prstGeom>
        </p:spPr>
      </p:pic>
      <p:pic>
        <p:nvPicPr>
          <p:cNvPr id="5" name="Picture 4" descr="Exodus &lt;strong&gt;Map&lt;/strong&gt;: Crossing the Red Sea and Journey to Mt. Si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924" y="0"/>
            <a:ext cx="5553075" cy="6247864"/>
          </a:xfrm>
          <a:prstGeom prst="rect">
            <a:avLst/>
          </a:prstGeom>
        </p:spPr>
      </p:pic>
    </p:spTree>
    <p:extLst>
      <p:ext uri="{BB962C8B-B14F-4D97-AF65-F5344CB8AC3E}">
        <p14:creationId xmlns:p14="http://schemas.microsoft.com/office/powerpoint/2010/main" val="656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8" y="0"/>
            <a:ext cx="6591300" cy="6247864"/>
          </a:xfrm>
          <a:prstGeom prst="rect">
            <a:avLst/>
          </a:prstGeom>
          <a:noFill/>
        </p:spPr>
        <p:txBody>
          <a:bodyPr wrap="square" rtlCol="0">
            <a:spAutoFit/>
          </a:bodyPr>
          <a:lstStyle/>
          <a:p>
            <a:r>
              <a:rPr lang="en-US" sz="2400" b="1" dirty="0" smtClean="0">
                <a:latin typeface="+mj-lt"/>
              </a:rPr>
              <a:t>THE EXODUS</a:t>
            </a:r>
          </a:p>
          <a:p>
            <a:r>
              <a:rPr lang="en-US" sz="2400" dirty="0" smtClean="0">
                <a:latin typeface="+mj-lt"/>
              </a:rPr>
              <a:t>“And Moses took the bones of Joseph with him: for he had </a:t>
            </a:r>
            <a:r>
              <a:rPr lang="en-US" sz="2400" dirty="0" err="1" smtClean="0">
                <a:latin typeface="+mj-lt"/>
              </a:rPr>
              <a:t>straitly</a:t>
            </a:r>
            <a:r>
              <a:rPr lang="en-US" sz="2400" dirty="0" smtClean="0">
                <a:latin typeface="+mj-lt"/>
              </a:rPr>
              <a:t> sworn the children of Israel, saying, </a:t>
            </a:r>
            <a:r>
              <a:rPr lang="en-US" sz="2400" b="1" dirty="0" smtClean="0">
                <a:latin typeface="+mj-lt"/>
              </a:rPr>
              <a:t>God will surely visit you: and ye shall carry my bones away hence with you</a:t>
            </a:r>
            <a:r>
              <a:rPr lang="en-US" sz="2400" dirty="0" smtClean="0">
                <a:latin typeface="+mj-lt"/>
              </a:rPr>
              <a:t>” (13:19).  </a:t>
            </a:r>
          </a:p>
          <a:p>
            <a:r>
              <a:rPr lang="en-US" sz="2400" dirty="0" smtClean="0">
                <a:latin typeface="+mj-lt"/>
              </a:rPr>
              <a:t>Joseph’s request was fulfilled.</a:t>
            </a:r>
          </a:p>
          <a:p>
            <a:endParaRPr lang="en-US" sz="800" dirty="0" smtClean="0">
              <a:latin typeface="+mj-lt"/>
            </a:endParaRPr>
          </a:p>
          <a:p>
            <a:r>
              <a:rPr lang="en-US" sz="2400" dirty="0" smtClean="0">
                <a:latin typeface="+mj-lt"/>
              </a:rPr>
              <a:t>“And they took their journey from </a:t>
            </a:r>
            <a:r>
              <a:rPr lang="en-US" sz="2400" b="1" dirty="0" smtClean="0">
                <a:latin typeface="+mj-lt"/>
              </a:rPr>
              <a:t>Succoth</a:t>
            </a:r>
            <a:r>
              <a:rPr lang="en-US" sz="2400" dirty="0" smtClean="0">
                <a:latin typeface="+mj-lt"/>
              </a:rPr>
              <a:t>, and encamped in </a:t>
            </a:r>
            <a:r>
              <a:rPr lang="en-US" sz="2400" b="1" dirty="0" err="1" smtClean="0">
                <a:latin typeface="+mj-lt"/>
              </a:rPr>
              <a:t>Etham</a:t>
            </a:r>
            <a:r>
              <a:rPr lang="en-US" sz="2400" dirty="0" smtClean="0">
                <a:latin typeface="+mj-lt"/>
              </a:rPr>
              <a:t>, in the edge of the wilderness.  And the Lord went before them by day in a </a:t>
            </a:r>
            <a:r>
              <a:rPr lang="en-US" sz="2400" b="1" dirty="0" smtClean="0">
                <a:latin typeface="+mj-lt"/>
              </a:rPr>
              <a:t>pillar of </a:t>
            </a:r>
          </a:p>
          <a:p>
            <a:r>
              <a:rPr lang="en-US" sz="2400" b="1" dirty="0" smtClean="0">
                <a:latin typeface="+mj-lt"/>
              </a:rPr>
              <a:t>a cloud</a:t>
            </a:r>
            <a:r>
              <a:rPr lang="en-US" sz="2400" dirty="0" smtClean="0">
                <a:latin typeface="+mj-lt"/>
              </a:rPr>
              <a:t>… and by night in a </a:t>
            </a:r>
            <a:r>
              <a:rPr lang="en-US" sz="2400" b="1" dirty="0" smtClean="0">
                <a:latin typeface="+mj-lt"/>
              </a:rPr>
              <a:t>pillar of fire</a:t>
            </a:r>
            <a:r>
              <a:rPr lang="en-US" sz="2400" dirty="0" smtClean="0">
                <a:latin typeface="+mj-lt"/>
              </a:rPr>
              <a:t>…” (13:20,21).</a:t>
            </a:r>
          </a:p>
          <a:p>
            <a:endParaRPr lang="en-US" sz="800" dirty="0" smtClean="0">
              <a:latin typeface="+mj-lt"/>
            </a:endParaRPr>
          </a:p>
          <a:p>
            <a:r>
              <a:rPr lang="en-US" sz="2400" dirty="0" smtClean="0">
                <a:latin typeface="+mj-lt"/>
              </a:rPr>
              <a:t>“Speak unto the children of Israel, that they turn and encamp… by the [Red] sea (14:2)… But the Egyptians pursued after them… and his army overtook them encamping by the sea… and they [Israelites] were sore afraid: and </a:t>
            </a:r>
            <a:r>
              <a:rPr lang="en-US" sz="2400" b="1" dirty="0" smtClean="0">
                <a:latin typeface="+mj-lt"/>
              </a:rPr>
              <a:t>the children of Israel cried out to the LORD</a:t>
            </a:r>
            <a:r>
              <a:rPr lang="en-US" sz="2400" dirty="0" smtClean="0">
                <a:latin typeface="+mj-lt"/>
              </a:rPr>
              <a:t>” (14:9,10).   </a:t>
            </a:r>
            <a:endParaRPr lang="en-US" sz="2400" dirty="0">
              <a:latin typeface="+mj-lt"/>
            </a:endParaRPr>
          </a:p>
        </p:txBody>
      </p:sp>
      <p:pic>
        <p:nvPicPr>
          <p:cNvPr id="3" name="Picture 2" descr="Exodus &lt;strong&gt;Map&lt;/strong&gt;: Crossing the Red Sea and Journey to Mt. Sin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0"/>
            <a:ext cx="5524498" cy="6247864"/>
          </a:xfrm>
          <a:prstGeom prst="rect">
            <a:avLst/>
          </a:prstGeom>
        </p:spPr>
      </p:pic>
      <p:pic>
        <p:nvPicPr>
          <p:cNvPr id="5" name="Picture 4" descr="Pharaoh’s horses « Advent Bible Stu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498" y="0"/>
            <a:ext cx="5524496" cy="6247864"/>
          </a:xfrm>
          <a:prstGeom prst="rect">
            <a:avLst/>
          </a:prstGeom>
        </p:spPr>
      </p:pic>
    </p:spTree>
    <p:extLst>
      <p:ext uri="{BB962C8B-B14F-4D97-AF65-F5344CB8AC3E}">
        <p14:creationId xmlns:p14="http://schemas.microsoft.com/office/powerpoint/2010/main" val="120293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1" y="-10061"/>
            <a:ext cx="5724271" cy="6247864"/>
          </a:xfrm>
          <a:prstGeom prst="rect">
            <a:avLst/>
          </a:prstGeom>
          <a:noFill/>
        </p:spPr>
        <p:txBody>
          <a:bodyPr wrap="square" rtlCol="0">
            <a:spAutoFit/>
          </a:bodyPr>
          <a:lstStyle/>
          <a:p>
            <a:r>
              <a:rPr lang="en-US" sz="2400" b="1" dirty="0" smtClean="0">
                <a:latin typeface="+mj-lt"/>
              </a:rPr>
              <a:t>GOD DELIVERS</a:t>
            </a:r>
          </a:p>
          <a:p>
            <a:r>
              <a:rPr lang="en-US" sz="2400" dirty="0" smtClean="0">
                <a:latin typeface="+mj-lt"/>
              </a:rPr>
              <a:t>The people had already begun to murmur (14:12) when Moses told them to</a:t>
            </a:r>
            <a:r>
              <a:rPr lang="en-US" sz="2400" b="1" dirty="0" smtClean="0">
                <a:latin typeface="+mj-lt"/>
              </a:rPr>
              <a:t> “fear not” </a:t>
            </a:r>
            <a:r>
              <a:rPr lang="en-US" sz="2400" dirty="0" smtClean="0">
                <a:latin typeface="+mj-lt"/>
              </a:rPr>
              <a:t>and that </a:t>
            </a:r>
            <a:r>
              <a:rPr lang="en-US" sz="2400" b="1" dirty="0" smtClean="0">
                <a:latin typeface="+mj-lt"/>
              </a:rPr>
              <a:t>“the LORD shall fight for you</a:t>
            </a:r>
            <a:r>
              <a:rPr lang="en-US" sz="2400" dirty="0" smtClean="0">
                <a:latin typeface="+mj-lt"/>
              </a:rPr>
              <a:t>…” (14:13,14).</a:t>
            </a:r>
          </a:p>
          <a:p>
            <a:endParaRPr lang="en-US" sz="800" dirty="0" smtClean="0">
              <a:latin typeface="+mj-lt"/>
            </a:endParaRPr>
          </a:p>
          <a:p>
            <a:r>
              <a:rPr lang="en-US" sz="2400" dirty="0" smtClean="0">
                <a:latin typeface="+mj-lt"/>
              </a:rPr>
              <a:t>“But </a:t>
            </a:r>
            <a:r>
              <a:rPr lang="en-US" sz="2400" b="1" dirty="0" smtClean="0">
                <a:latin typeface="+mj-lt"/>
              </a:rPr>
              <a:t>lift thou up thy rod</a:t>
            </a:r>
            <a:r>
              <a:rPr lang="en-US" sz="2400" dirty="0" smtClean="0">
                <a:latin typeface="+mj-lt"/>
              </a:rPr>
              <a:t>, and </a:t>
            </a:r>
            <a:r>
              <a:rPr lang="en-US" sz="2400" b="1" dirty="0" smtClean="0">
                <a:latin typeface="+mj-lt"/>
              </a:rPr>
              <a:t>stretch out thine hand over the sea</a:t>
            </a:r>
            <a:r>
              <a:rPr lang="en-US" sz="2400" dirty="0" smtClean="0">
                <a:latin typeface="+mj-lt"/>
              </a:rPr>
              <a:t>, and </a:t>
            </a:r>
            <a:r>
              <a:rPr lang="en-US" sz="2400" b="1" dirty="0" smtClean="0">
                <a:latin typeface="+mj-lt"/>
              </a:rPr>
              <a:t>divide it</a:t>
            </a:r>
            <a:r>
              <a:rPr lang="en-US" sz="2400" dirty="0" smtClean="0">
                <a:latin typeface="+mj-lt"/>
              </a:rPr>
              <a:t>; and the children of Israel shall go on dry ground through the midst of the sea” (14:16).</a:t>
            </a:r>
          </a:p>
          <a:p>
            <a:endParaRPr lang="en-US" sz="800" dirty="0" smtClean="0">
              <a:latin typeface="+mj-lt"/>
            </a:endParaRPr>
          </a:p>
          <a:p>
            <a:r>
              <a:rPr lang="en-US" sz="2400" dirty="0" smtClean="0">
                <a:latin typeface="+mj-lt"/>
              </a:rPr>
              <a:t>“And the children of Israel went into the midst of the sea upon the dry ground: and the waters were a wall unto them on their right hand, and on their left… Stretch out thine hand over the sea, that </a:t>
            </a:r>
            <a:r>
              <a:rPr lang="en-US" sz="2400" b="1" dirty="0" smtClean="0">
                <a:latin typeface="+mj-lt"/>
              </a:rPr>
              <a:t>the waters may come again upon the Egyptians</a:t>
            </a:r>
            <a:r>
              <a:rPr lang="en-US" sz="2400" dirty="0" smtClean="0">
                <a:latin typeface="+mj-lt"/>
              </a:rPr>
              <a:t>…” (14:22,26).</a:t>
            </a:r>
          </a:p>
          <a:p>
            <a:r>
              <a:rPr lang="en-US" sz="2400" dirty="0" smtClean="0">
                <a:latin typeface="+mj-lt"/>
              </a:rPr>
              <a:t>Israel was saved, the Egyptians destroyed.     </a:t>
            </a:r>
            <a:endParaRPr lang="en-US" sz="2400" dirty="0">
              <a:latin typeface="+mj-lt"/>
            </a:endParaRPr>
          </a:p>
        </p:txBody>
      </p:sp>
      <p:pic>
        <p:nvPicPr>
          <p:cNvPr id="3" name="Picture 2" descr="Infoplanet: El Mar Rojo si se abrió en la época de Moisé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522" y="1"/>
            <a:ext cx="6372478" cy="6247864"/>
          </a:xfrm>
          <a:prstGeom prst="rect">
            <a:avLst/>
          </a:prstGeom>
        </p:spPr>
      </p:pic>
      <p:pic>
        <p:nvPicPr>
          <p:cNvPr id="4" name="Picture 3" descr="La última etapa: Mentiras históricas sobre el Antiguo Egip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522" y="0"/>
            <a:ext cx="6372478" cy="6237803"/>
          </a:xfrm>
          <a:prstGeom prst="rect">
            <a:avLst/>
          </a:prstGeom>
        </p:spPr>
      </p:pic>
    </p:spTree>
    <p:extLst>
      <p:ext uri="{BB962C8B-B14F-4D97-AF65-F5344CB8AC3E}">
        <p14:creationId xmlns:p14="http://schemas.microsoft.com/office/powerpoint/2010/main" val="93104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7" y="0"/>
            <a:ext cx="6705600" cy="6247864"/>
          </a:xfrm>
          <a:prstGeom prst="rect">
            <a:avLst/>
          </a:prstGeom>
          <a:noFill/>
        </p:spPr>
        <p:txBody>
          <a:bodyPr wrap="square" rtlCol="0">
            <a:spAutoFit/>
          </a:bodyPr>
          <a:lstStyle/>
          <a:p>
            <a:r>
              <a:rPr lang="en-US" sz="2400" b="1" dirty="0" smtClean="0">
                <a:latin typeface="+mj-lt"/>
              </a:rPr>
              <a:t>ISRAEL MURMURS</a:t>
            </a:r>
          </a:p>
          <a:p>
            <a:r>
              <a:rPr lang="en-US" sz="2400" dirty="0" smtClean="0">
                <a:latin typeface="+mj-lt"/>
              </a:rPr>
              <a:t>“The people shall hear, and be afraid: sorrow shall take hold on the inhabitants of </a:t>
            </a:r>
            <a:r>
              <a:rPr lang="en-US" sz="2400" dirty="0" err="1" smtClean="0">
                <a:latin typeface="+mj-lt"/>
              </a:rPr>
              <a:t>Palestina</a:t>
            </a:r>
            <a:r>
              <a:rPr lang="en-US" sz="2400" dirty="0" smtClean="0">
                <a:latin typeface="+mj-lt"/>
              </a:rPr>
              <a:t>” (15:14).</a:t>
            </a:r>
          </a:p>
          <a:p>
            <a:r>
              <a:rPr lang="en-US" sz="2400" dirty="0" smtClean="0">
                <a:latin typeface="+mj-lt"/>
              </a:rPr>
              <a:t>Word of God’s great miracle spread quickly so that the inhabitants of Canaan began to fear the God of Moses. </a:t>
            </a:r>
          </a:p>
          <a:p>
            <a:endParaRPr lang="en-US" sz="800" dirty="0" smtClean="0">
              <a:latin typeface="+mj-lt"/>
            </a:endParaRPr>
          </a:p>
          <a:p>
            <a:r>
              <a:rPr lang="en-US" sz="2400" dirty="0" smtClean="0">
                <a:latin typeface="+mj-lt"/>
              </a:rPr>
              <a:t>Next God led the Israelites to the ‘wilderness of </a:t>
            </a:r>
            <a:r>
              <a:rPr lang="en-US" sz="2400" dirty="0" err="1" smtClean="0">
                <a:latin typeface="+mj-lt"/>
              </a:rPr>
              <a:t>Shur</a:t>
            </a:r>
            <a:r>
              <a:rPr lang="en-US" sz="2400" dirty="0" smtClean="0">
                <a:latin typeface="+mj-lt"/>
              </a:rPr>
              <a:t>’ and after 3 days had no water (15:22).  The water in Marah was bitter so the people began to murmur (15:24), but God turned it into ‘sweet’ water (15:25). They traveled on to </a:t>
            </a:r>
            <a:r>
              <a:rPr lang="en-US" sz="2400" dirty="0" err="1" smtClean="0">
                <a:latin typeface="+mj-lt"/>
              </a:rPr>
              <a:t>Elim</a:t>
            </a:r>
            <a:r>
              <a:rPr lang="en-US" sz="2400" dirty="0" smtClean="0">
                <a:latin typeface="+mj-lt"/>
              </a:rPr>
              <a:t> into the wilderness of Sin, and again they murmured (16:1,2) –</a:t>
            </a:r>
          </a:p>
          <a:p>
            <a:endParaRPr lang="en-US" sz="800" dirty="0" smtClean="0">
              <a:latin typeface="+mj-lt"/>
            </a:endParaRPr>
          </a:p>
          <a:p>
            <a:r>
              <a:rPr lang="en-US" sz="2400" dirty="0" smtClean="0">
                <a:latin typeface="+mj-lt"/>
              </a:rPr>
              <a:t>“… Would to God we had died by the hand of  the LORD in the land of Egypt… </a:t>
            </a:r>
            <a:r>
              <a:rPr lang="en-US" sz="2400" b="1" dirty="0" smtClean="0">
                <a:latin typeface="+mj-lt"/>
              </a:rPr>
              <a:t>ye have brought us forth into this wilderness, to kill the whole assembly with hunger</a:t>
            </a:r>
            <a:r>
              <a:rPr lang="en-US" sz="2400" dirty="0" smtClean="0">
                <a:latin typeface="+mj-lt"/>
              </a:rPr>
              <a:t>” (16:3).  God’s response? </a:t>
            </a:r>
            <a:endParaRPr lang="en-US" sz="2400" dirty="0">
              <a:latin typeface="+mj-lt"/>
            </a:endParaRPr>
          </a:p>
        </p:txBody>
      </p:sp>
      <p:pic>
        <p:nvPicPr>
          <p:cNvPr id="3" name="Picture 2" descr="Exodus &lt;strong&gt;Map&lt;/strong&gt;: Crossing the Red Sea and Journey to Mt. Sin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799" y="0"/>
            <a:ext cx="5410199" cy="6247864"/>
          </a:xfrm>
          <a:prstGeom prst="rect">
            <a:avLst/>
          </a:prstGeom>
        </p:spPr>
      </p:pic>
      <p:pic>
        <p:nvPicPr>
          <p:cNvPr id="4" name="Picture 3" descr="abwbibleperiod4 - Ch8E In the Wilderness"/>
          <p:cNvPicPr>
            <a:picLocks noChangeAspect="1"/>
          </p:cNvPicPr>
          <p:nvPr/>
        </p:nvPicPr>
        <p:blipFill rotWithShape="1">
          <a:blip r:embed="rId3" cstate="print">
            <a:extLst>
              <a:ext uri="{28A0092B-C50C-407E-A947-70E740481C1C}">
                <a14:useLocalDpi xmlns:a14="http://schemas.microsoft.com/office/drawing/2010/main" val="0"/>
              </a:ext>
            </a:extLst>
          </a:blip>
          <a:srcRect b="3731"/>
          <a:stretch/>
        </p:blipFill>
        <p:spPr>
          <a:xfrm>
            <a:off x="6781799" y="0"/>
            <a:ext cx="5410201" cy="6247864"/>
          </a:xfrm>
          <a:prstGeom prst="rect">
            <a:avLst/>
          </a:prstGeom>
        </p:spPr>
      </p:pic>
    </p:spTree>
    <p:extLst>
      <p:ext uri="{BB962C8B-B14F-4D97-AF65-F5344CB8AC3E}">
        <p14:creationId xmlns:p14="http://schemas.microsoft.com/office/powerpoint/2010/main" val="21929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199"/>
            <a:ext cx="11945815" cy="6494085"/>
          </a:xfrm>
          <a:prstGeom prst="rect">
            <a:avLst/>
          </a:prstGeom>
          <a:noFill/>
        </p:spPr>
        <p:txBody>
          <a:bodyPr wrap="square" rtlCol="0">
            <a:spAutoFit/>
          </a:bodyPr>
          <a:lstStyle/>
          <a:p>
            <a:r>
              <a:rPr lang="en-US" sz="2400" b="1" dirty="0" smtClean="0">
                <a:latin typeface="+mj-lt"/>
              </a:rPr>
              <a:t>THE DEATH OF JOSEPH</a:t>
            </a:r>
          </a:p>
          <a:p>
            <a:r>
              <a:rPr lang="en-US" sz="2400" dirty="0" smtClean="0">
                <a:latin typeface="+mj-lt"/>
              </a:rPr>
              <a:t>“And Joseph  dwelt in Egypt, he, and his father’s house: and </a:t>
            </a:r>
          </a:p>
          <a:p>
            <a:r>
              <a:rPr lang="en-US" sz="2400" dirty="0" smtClean="0">
                <a:latin typeface="+mj-lt"/>
              </a:rPr>
              <a:t>Joseph lived [110] years… And Joseph said unto his brethren, I </a:t>
            </a:r>
          </a:p>
          <a:p>
            <a:r>
              <a:rPr lang="en-US" sz="2400" dirty="0" smtClean="0">
                <a:latin typeface="+mj-lt"/>
              </a:rPr>
              <a:t>die: and </a:t>
            </a:r>
            <a:r>
              <a:rPr lang="en-US" sz="2400" b="1" u="sng" dirty="0" smtClean="0">
                <a:latin typeface="+mj-lt"/>
              </a:rPr>
              <a:t>God will surely visit you</a:t>
            </a:r>
            <a:r>
              <a:rPr lang="en-US" sz="2400" dirty="0" smtClean="0">
                <a:latin typeface="+mj-lt"/>
              </a:rPr>
              <a:t>, and bring you out of this land </a:t>
            </a:r>
          </a:p>
          <a:p>
            <a:r>
              <a:rPr lang="en-US" sz="2400" b="1" dirty="0" smtClean="0">
                <a:latin typeface="+mj-lt"/>
              </a:rPr>
              <a:t>unto the land which he </a:t>
            </a:r>
            <a:r>
              <a:rPr lang="en-US" sz="2400" b="1" dirty="0" err="1" smtClean="0">
                <a:latin typeface="+mj-lt"/>
              </a:rPr>
              <a:t>sware</a:t>
            </a:r>
            <a:r>
              <a:rPr lang="en-US" sz="2400" b="1" dirty="0" smtClean="0">
                <a:latin typeface="+mj-lt"/>
              </a:rPr>
              <a:t> to Abraham, to Isaac, and to Jacob</a:t>
            </a:r>
          </a:p>
          <a:p>
            <a:r>
              <a:rPr lang="en-US" sz="2400" dirty="0" smtClean="0">
                <a:latin typeface="+mj-lt"/>
              </a:rPr>
              <a:t>… ye shall carry up my bones from hence.  So Joseph died… and </a:t>
            </a:r>
          </a:p>
          <a:p>
            <a:r>
              <a:rPr lang="en-US" sz="2400" dirty="0" smtClean="0">
                <a:latin typeface="+mj-lt"/>
              </a:rPr>
              <a:t>they embalmed him, and he was put in a coffin [</a:t>
            </a:r>
            <a:r>
              <a:rPr lang="en-US" sz="2400" i="1" dirty="0" smtClean="0">
                <a:latin typeface="+mj-lt"/>
              </a:rPr>
              <a:t>box</a:t>
            </a:r>
            <a:r>
              <a:rPr lang="en-US" sz="2400" dirty="0" smtClean="0">
                <a:latin typeface="+mj-lt"/>
              </a:rPr>
              <a:t>, </a:t>
            </a:r>
            <a:r>
              <a:rPr lang="en-US" sz="2400" i="1" dirty="0" smtClean="0">
                <a:latin typeface="+mj-lt"/>
              </a:rPr>
              <a:t>chest, ark</a:t>
            </a:r>
            <a:r>
              <a:rPr lang="en-US" sz="2400" dirty="0" smtClean="0">
                <a:latin typeface="+mj-lt"/>
              </a:rPr>
              <a:t>] </a:t>
            </a:r>
          </a:p>
          <a:p>
            <a:r>
              <a:rPr lang="en-US" sz="2400" dirty="0" smtClean="0">
                <a:latin typeface="+mj-lt"/>
              </a:rPr>
              <a:t>in Egypt” (50:22-26).</a:t>
            </a:r>
          </a:p>
          <a:p>
            <a:r>
              <a:rPr lang="en-US" sz="2400" dirty="0" smtClean="0">
                <a:latin typeface="+mj-lt"/>
              </a:rPr>
              <a:t>Jacob’s family consisting of seventy souls (Exo. 1:5) had come </a:t>
            </a:r>
          </a:p>
          <a:p>
            <a:r>
              <a:rPr lang="en-US" sz="2400" dirty="0" smtClean="0">
                <a:latin typeface="+mj-lt"/>
              </a:rPr>
              <a:t>from Canaan because of the famine and God kept them there</a:t>
            </a:r>
          </a:p>
          <a:p>
            <a:r>
              <a:rPr lang="en-US" sz="2400" dirty="0" smtClean="0">
                <a:latin typeface="+mj-lt"/>
              </a:rPr>
              <a:t>until they were all dead (1:6).  Now what will God do?</a:t>
            </a:r>
          </a:p>
          <a:p>
            <a:endParaRPr lang="en-US" sz="800" dirty="0" smtClean="0">
              <a:latin typeface="+mj-lt"/>
            </a:endParaRPr>
          </a:p>
          <a:p>
            <a:r>
              <a:rPr lang="en-US" sz="2400" dirty="0" smtClean="0">
                <a:latin typeface="+mj-lt"/>
              </a:rPr>
              <a:t>“And the children of Israel were </a:t>
            </a:r>
            <a:r>
              <a:rPr lang="en-US" sz="2400" b="1" dirty="0" smtClean="0">
                <a:latin typeface="+mj-lt"/>
              </a:rPr>
              <a:t>fruitful</a:t>
            </a:r>
            <a:r>
              <a:rPr lang="en-US" sz="2400" dirty="0" smtClean="0">
                <a:latin typeface="+mj-lt"/>
              </a:rPr>
              <a:t>… </a:t>
            </a:r>
            <a:r>
              <a:rPr lang="en-US" sz="2400" b="1" dirty="0" smtClean="0">
                <a:latin typeface="+mj-lt"/>
              </a:rPr>
              <a:t>increased abundantly</a:t>
            </a:r>
            <a:r>
              <a:rPr lang="en-US" sz="2400" dirty="0" smtClean="0">
                <a:latin typeface="+mj-lt"/>
              </a:rPr>
              <a:t>,</a:t>
            </a:r>
          </a:p>
          <a:p>
            <a:r>
              <a:rPr lang="en-US" sz="2400" dirty="0" smtClean="0">
                <a:latin typeface="+mj-lt"/>
              </a:rPr>
              <a:t>and </a:t>
            </a:r>
            <a:r>
              <a:rPr lang="en-US" sz="2400" b="1" dirty="0" smtClean="0">
                <a:latin typeface="+mj-lt"/>
              </a:rPr>
              <a:t>multiplied</a:t>
            </a:r>
            <a:r>
              <a:rPr lang="en-US" sz="2400" dirty="0" smtClean="0">
                <a:latin typeface="+mj-lt"/>
              </a:rPr>
              <a:t>… and </a:t>
            </a:r>
            <a:r>
              <a:rPr lang="en-US" sz="2400" b="1" u="sng" dirty="0" smtClean="0">
                <a:latin typeface="+mj-lt"/>
              </a:rPr>
              <a:t>the land was filled with them</a:t>
            </a:r>
            <a:r>
              <a:rPr lang="en-US" sz="2400" dirty="0" smtClean="0">
                <a:latin typeface="+mj-lt"/>
              </a:rPr>
              <a:t>” (Exo. 1:7).</a:t>
            </a:r>
          </a:p>
          <a:p>
            <a:r>
              <a:rPr lang="en-US" sz="2400" dirty="0" smtClean="0">
                <a:latin typeface="+mj-lt"/>
              </a:rPr>
              <a:t>In the peace and safety of Egypt, God was carrying out His </a:t>
            </a:r>
          </a:p>
          <a:p>
            <a:r>
              <a:rPr lang="en-US" sz="2400" dirty="0" smtClean="0">
                <a:latin typeface="+mj-lt"/>
              </a:rPr>
              <a:t>promise to Abraham that Israel would be a plenteous nation, but that caused concerned with a new Pharaoh who did not know the good Joseph had done for the Egyptians, and he was concerned for their size (1:8,9). </a:t>
            </a:r>
            <a:endParaRPr lang="en-US" sz="2400" dirty="0">
              <a:latin typeface="+mj-lt"/>
            </a:endParaRPr>
          </a:p>
        </p:txBody>
      </p:sp>
      <p:pic>
        <p:nvPicPr>
          <p:cNvPr id="3" name="Picture 2" descr="File:Jacques-Philip-&lt;strong&gt;Joseph&lt;/strong&gt; de Saint-Quentin - The &lt;strong&gt;Death&lt;/strong&gt;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0526" y="1"/>
            <a:ext cx="4181474" cy="5172074"/>
          </a:xfrm>
          <a:prstGeom prst="rect">
            <a:avLst/>
          </a:prstGeom>
        </p:spPr>
      </p:pic>
    </p:spTree>
    <p:extLst>
      <p:ext uri="{BB962C8B-B14F-4D97-AF65-F5344CB8AC3E}">
        <p14:creationId xmlns:p14="http://schemas.microsoft.com/office/powerpoint/2010/main" val="14537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45" y="0"/>
            <a:ext cx="6677967" cy="6370975"/>
          </a:xfrm>
          <a:prstGeom prst="rect">
            <a:avLst/>
          </a:prstGeom>
          <a:noFill/>
        </p:spPr>
        <p:txBody>
          <a:bodyPr wrap="square" rtlCol="0">
            <a:spAutoFit/>
          </a:bodyPr>
          <a:lstStyle/>
          <a:p>
            <a:r>
              <a:rPr lang="en-US" sz="2400" b="1" dirty="0" smtClean="0">
                <a:latin typeface="+mj-lt"/>
              </a:rPr>
              <a:t>MANNA FROM HEAVEN</a:t>
            </a:r>
          </a:p>
          <a:p>
            <a:r>
              <a:rPr lang="en-US" sz="2400" dirty="0" smtClean="0">
                <a:latin typeface="+mj-lt"/>
              </a:rPr>
              <a:t>“Then said the LORD unto Moses, Behold, </a:t>
            </a:r>
            <a:r>
              <a:rPr lang="en-US" sz="2400" b="1" dirty="0" smtClean="0">
                <a:latin typeface="+mj-lt"/>
              </a:rPr>
              <a:t>I will rain bread from heaven </a:t>
            </a:r>
            <a:r>
              <a:rPr lang="en-US" sz="2400" dirty="0" smtClean="0">
                <a:latin typeface="+mj-lt"/>
              </a:rPr>
              <a:t>for you…” (16:4)… And when the dew that lay was gone up… there lay a small round thing… on the ground… It is manna… it was like coriander seed, white; and the taste of it was like wafers made with honey” (16:14,15,31).</a:t>
            </a:r>
          </a:p>
          <a:p>
            <a:endParaRPr lang="en-US" sz="800" dirty="0" smtClean="0">
              <a:latin typeface="+mj-lt"/>
            </a:endParaRPr>
          </a:p>
          <a:p>
            <a:r>
              <a:rPr lang="en-US" sz="2400" b="1" dirty="0" smtClean="0">
                <a:latin typeface="+mj-lt"/>
              </a:rPr>
              <a:t>GOD INSTITUTES THE SABBATH</a:t>
            </a:r>
          </a:p>
          <a:p>
            <a:r>
              <a:rPr lang="en-US" sz="2400" dirty="0" smtClean="0">
                <a:latin typeface="+mj-lt"/>
              </a:rPr>
              <a:t>“Tomorrow is the rest of the holy Sabbath unto the LORD… he giveth you on the [6</a:t>
            </a:r>
            <a:r>
              <a:rPr lang="en-US" sz="2400" baseline="30000" dirty="0" smtClean="0">
                <a:latin typeface="+mj-lt"/>
              </a:rPr>
              <a:t>th</a:t>
            </a:r>
            <a:r>
              <a:rPr lang="en-US" sz="2400" dirty="0" smtClean="0">
                <a:latin typeface="+mj-lt"/>
              </a:rPr>
              <a:t>] </a:t>
            </a:r>
            <a:r>
              <a:rPr lang="en-US" sz="2400" b="1" dirty="0" smtClean="0">
                <a:latin typeface="+mj-lt"/>
              </a:rPr>
              <a:t>day the bread of two days</a:t>
            </a:r>
            <a:r>
              <a:rPr lang="en-US" sz="2400" dirty="0" smtClean="0">
                <a:latin typeface="+mj-lt"/>
              </a:rPr>
              <a:t>… So the people rested on the [7</a:t>
            </a:r>
            <a:r>
              <a:rPr lang="en-US" sz="2400" baseline="30000" dirty="0" smtClean="0">
                <a:latin typeface="+mj-lt"/>
              </a:rPr>
              <a:t>th</a:t>
            </a:r>
            <a:r>
              <a:rPr lang="en-US" sz="2400" dirty="0" smtClean="0">
                <a:latin typeface="+mj-lt"/>
              </a:rPr>
              <a:t>] day” (16:23-30).</a:t>
            </a:r>
          </a:p>
          <a:p>
            <a:endParaRPr lang="en-US" sz="800" dirty="0" smtClean="0">
              <a:latin typeface="+mj-lt"/>
            </a:endParaRPr>
          </a:p>
          <a:p>
            <a:r>
              <a:rPr lang="en-US" sz="2400" dirty="0" smtClean="0">
                <a:latin typeface="+mj-lt"/>
              </a:rPr>
              <a:t>Israel journeyed on to </a:t>
            </a:r>
            <a:r>
              <a:rPr lang="en-US" sz="2400" dirty="0" err="1" smtClean="0">
                <a:latin typeface="+mj-lt"/>
              </a:rPr>
              <a:t>Rephidim</a:t>
            </a:r>
            <a:r>
              <a:rPr lang="en-US" sz="2400" dirty="0" smtClean="0">
                <a:latin typeface="+mj-lt"/>
              </a:rPr>
              <a:t> (17:1), where they again murmured (17:2). This time God told Moses to smite the rock which produced fresh water (17:6,7).  </a:t>
            </a:r>
          </a:p>
          <a:p>
            <a:endParaRPr lang="en-US" sz="800" dirty="0" smtClean="0">
              <a:latin typeface="+mj-lt"/>
            </a:endParaRPr>
          </a:p>
          <a:p>
            <a:r>
              <a:rPr lang="en-US" sz="2400" dirty="0" smtClean="0">
                <a:latin typeface="+mj-lt"/>
              </a:rPr>
              <a:t>Then Israel appears at the mountain of God, but…</a:t>
            </a:r>
          </a:p>
        </p:txBody>
      </p:sp>
      <p:pic>
        <p:nvPicPr>
          <p:cNvPr id="4" name="Picture 3" descr="¿QUÉ ERA EL MANÁ BÍBLICO? - Blog del periodista Carlos Me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5" y="0"/>
            <a:ext cx="5381625" cy="6370975"/>
          </a:xfrm>
          <a:prstGeom prst="rect">
            <a:avLst/>
          </a:prstGeom>
        </p:spPr>
      </p:pic>
      <p:pic>
        <p:nvPicPr>
          <p:cNvPr id="5" name="Picture 4" descr="Exodus &lt;strong&gt;Map&lt;/strong&gt;: Crossing the Red Sea and Journey to Mt. Si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5" y="0"/>
            <a:ext cx="5381623" cy="6370975"/>
          </a:xfrm>
          <a:prstGeom prst="rect">
            <a:avLst/>
          </a:prstGeom>
        </p:spPr>
      </p:pic>
      <p:pic>
        <p:nvPicPr>
          <p:cNvPr id="6" name="Picture 5" descr="abwbibleperiod5 - ch8e in the wildern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50" y="0"/>
            <a:ext cx="5475935" cy="6370975"/>
          </a:xfrm>
          <a:prstGeom prst="rect">
            <a:avLst/>
          </a:prstGeom>
        </p:spPr>
      </p:pic>
    </p:spTree>
    <p:extLst>
      <p:ext uri="{BB962C8B-B14F-4D97-AF65-F5344CB8AC3E}">
        <p14:creationId xmlns:p14="http://schemas.microsoft.com/office/powerpoint/2010/main" val="37054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7175"/>
            <a:ext cx="12096750" cy="830997"/>
          </a:xfrm>
          <a:prstGeom prst="rect">
            <a:avLst/>
          </a:prstGeom>
          <a:noFill/>
        </p:spPr>
        <p:txBody>
          <a:bodyPr wrap="square" rtlCol="0">
            <a:spAutoFit/>
          </a:bodyPr>
          <a:lstStyle/>
          <a:p>
            <a:pPr algn="ctr"/>
            <a:r>
              <a:rPr lang="en-US" sz="2400" smtClean="0">
                <a:latin typeface="+mj-lt"/>
              </a:rPr>
              <a:t>WHY WERE </a:t>
            </a:r>
            <a:r>
              <a:rPr lang="en-US" sz="2400" dirty="0" smtClean="0">
                <a:latin typeface="+mj-lt"/>
              </a:rPr>
              <a:t>THE 10 COMMANDMENTS PLACED IN A COFFIN?  ITS FIRST RESPONSE DEATH?</a:t>
            </a:r>
          </a:p>
          <a:p>
            <a:pPr algn="ctr"/>
            <a:r>
              <a:rPr lang="en-US" sz="2400" dirty="0">
                <a:latin typeface="+mj-lt"/>
              </a:rPr>
              <a:t>Next time – </a:t>
            </a:r>
            <a:r>
              <a:rPr lang="en-US" sz="2400" dirty="0" err="1">
                <a:latin typeface="+mj-lt"/>
              </a:rPr>
              <a:t>Exo</a:t>
            </a:r>
            <a:r>
              <a:rPr lang="en-US" sz="2400" dirty="0">
                <a:latin typeface="+mj-lt"/>
              </a:rPr>
              <a:t>. </a:t>
            </a:r>
            <a:r>
              <a:rPr lang="en-US" sz="2400" dirty="0" smtClean="0">
                <a:latin typeface="+mj-lt"/>
              </a:rPr>
              <a:t>19-39</a:t>
            </a:r>
            <a:endParaRPr lang="en-US" sz="2400" dirty="0">
              <a:latin typeface="+mj-lt"/>
            </a:endParaRPr>
          </a:p>
        </p:txBody>
      </p:sp>
      <p:pic>
        <p:nvPicPr>
          <p:cNvPr id="5" name="Picture 4" descr="File:The Ten Commandments (Bible Card).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88172"/>
            <a:ext cx="12192000" cy="5769828"/>
          </a:xfrm>
          <a:prstGeom prst="rect">
            <a:avLst/>
          </a:prstGeom>
        </p:spPr>
      </p:pic>
    </p:spTree>
    <p:extLst>
      <p:ext uri="{BB962C8B-B14F-4D97-AF65-F5344CB8AC3E}">
        <p14:creationId xmlns:p14="http://schemas.microsoft.com/office/powerpoint/2010/main" val="1943577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046988"/>
          </a:xfrm>
          <a:prstGeom prst="rect">
            <a:avLst/>
          </a:prstGeom>
          <a:noFill/>
        </p:spPr>
        <p:txBody>
          <a:bodyPr wrap="square" rtlCol="0">
            <a:spAutoFit/>
          </a:bodyPr>
          <a:lstStyle/>
          <a:p>
            <a:r>
              <a:rPr lang="en-US" sz="2400" b="1" dirty="0" smtClean="0">
                <a:latin typeface="+mj-lt"/>
              </a:rPr>
              <a:t>TASKMASTERS</a:t>
            </a:r>
          </a:p>
          <a:p>
            <a:r>
              <a:rPr lang="en-US" sz="2400" dirty="0" smtClean="0">
                <a:latin typeface="+mj-lt"/>
              </a:rPr>
              <a:t>“Therefore they did set over them taskmasters to afflict them with their burdens… But </a:t>
            </a:r>
            <a:r>
              <a:rPr lang="en-US" sz="2400" b="1" dirty="0" smtClean="0">
                <a:latin typeface="+mj-lt"/>
              </a:rPr>
              <a:t>the more they afflicted them, the more they multiplied</a:t>
            </a:r>
            <a:r>
              <a:rPr lang="en-US" sz="2400" dirty="0" smtClean="0">
                <a:latin typeface="+mj-lt"/>
              </a:rPr>
              <a:t> and </a:t>
            </a:r>
            <a:r>
              <a:rPr lang="en-US" sz="2400" b="1" dirty="0" smtClean="0">
                <a:latin typeface="+mj-lt"/>
              </a:rPr>
              <a:t>grew</a:t>
            </a:r>
            <a:r>
              <a:rPr lang="en-US" sz="2400" dirty="0" smtClean="0">
                <a:latin typeface="+mj-lt"/>
              </a:rPr>
              <a:t>.  And they were grieved because  of the children of Israel.  And the Egyptians made the children of Israel to serve with rigour: And they</a:t>
            </a:r>
          </a:p>
          <a:p>
            <a:r>
              <a:rPr lang="en-US" sz="2400" dirty="0">
                <a:latin typeface="+mj-lt"/>
              </a:rPr>
              <a:t>m</a:t>
            </a:r>
            <a:r>
              <a:rPr lang="en-US" sz="2400" dirty="0" smtClean="0">
                <a:latin typeface="+mj-lt"/>
              </a:rPr>
              <a:t>ade their lives bitter with hard bondage, in mortar, and in brick, and in all manner of service in the field…” (1:11,12).</a:t>
            </a:r>
          </a:p>
          <a:p>
            <a:r>
              <a:rPr lang="en-US" sz="2400" dirty="0" smtClean="0">
                <a:latin typeface="+mj-lt"/>
              </a:rPr>
              <a:t>Did the Israelites like this treatment?  No, but it was a time when God was growing their nation and giving them a reason to want to leave Egypt when He called them to do so.   </a:t>
            </a:r>
            <a:endParaRPr lang="en-US" sz="2400" dirty="0">
              <a:latin typeface="+mj-lt"/>
            </a:endParaRPr>
          </a:p>
        </p:txBody>
      </p:sp>
      <p:pic>
        <p:nvPicPr>
          <p:cNvPr id="3" name="Picture 2" descr="File:1867 Edward Poynter - Israel &lt;strong&gt;in Egypt&lt;/strong&gt;.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6988"/>
            <a:ext cx="12192000" cy="3811012"/>
          </a:xfrm>
          <a:prstGeom prst="rect">
            <a:avLst/>
          </a:prstGeom>
        </p:spPr>
      </p:pic>
    </p:spTree>
    <p:extLst>
      <p:ext uri="{BB962C8B-B14F-4D97-AF65-F5344CB8AC3E}">
        <p14:creationId xmlns:p14="http://schemas.microsoft.com/office/powerpoint/2010/main" val="37462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5" y="0"/>
            <a:ext cx="6781799" cy="6247864"/>
          </a:xfrm>
          <a:prstGeom prst="rect">
            <a:avLst/>
          </a:prstGeom>
          <a:noFill/>
        </p:spPr>
        <p:txBody>
          <a:bodyPr wrap="square" rtlCol="0">
            <a:spAutoFit/>
          </a:bodyPr>
          <a:lstStyle/>
          <a:p>
            <a:r>
              <a:rPr lang="en-US" sz="2400" b="1" dirty="0" smtClean="0">
                <a:latin typeface="+mj-lt"/>
              </a:rPr>
              <a:t>EGYPTIAN BIRTH CONTROL</a:t>
            </a:r>
          </a:p>
          <a:p>
            <a:r>
              <a:rPr lang="en-US" sz="2400" dirty="0" smtClean="0">
                <a:latin typeface="+mj-lt"/>
              </a:rPr>
              <a:t>Because the Israelites were greatly increasing, Pharaoh conspired to decrease their birth rate by killing each Hebrew baby boy born (1:16), but it </a:t>
            </a:r>
          </a:p>
          <a:p>
            <a:r>
              <a:rPr lang="en-US" sz="2400" dirty="0" smtClean="0">
                <a:latin typeface="+mj-lt"/>
              </a:rPr>
              <a:t>didn’t work</a:t>
            </a:r>
            <a:r>
              <a:rPr lang="en-US" sz="2400" dirty="0">
                <a:latin typeface="+mj-lt"/>
              </a:rPr>
              <a:t> </a:t>
            </a:r>
            <a:r>
              <a:rPr lang="en-US" sz="2400" dirty="0" smtClean="0">
                <a:latin typeface="+mj-lt"/>
              </a:rPr>
              <a:t>– “But the midwives fear God, and did </a:t>
            </a:r>
          </a:p>
          <a:p>
            <a:r>
              <a:rPr lang="en-US" sz="2400" dirty="0" smtClean="0">
                <a:latin typeface="+mj-lt"/>
              </a:rPr>
              <a:t>not as the king of Egypt commanded them, but </a:t>
            </a:r>
          </a:p>
          <a:p>
            <a:r>
              <a:rPr lang="en-US" sz="2400" b="1" dirty="0" smtClean="0">
                <a:latin typeface="+mj-lt"/>
              </a:rPr>
              <a:t>saved the men children alive</a:t>
            </a:r>
            <a:r>
              <a:rPr lang="en-US" sz="2400" dirty="0" smtClean="0">
                <a:latin typeface="+mj-lt"/>
              </a:rPr>
              <a:t>” (1:17). </a:t>
            </a:r>
          </a:p>
          <a:p>
            <a:endParaRPr lang="en-US" sz="800" dirty="0" smtClean="0">
              <a:latin typeface="+mj-lt"/>
            </a:endParaRPr>
          </a:p>
          <a:p>
            <a:r>
              <a:rPr lang="en-US" sz="2400" dirty="0" smtClean="0">
                <a:latin typeface="+mj-lt"/>
              </a:rPr>
              <a:t>Pharaoh retaliated</a:t>
            </a:r>
            <a:r>
              <a:rPr lang="en-US" sz="2400" dirty="0">
                <a:latin typeface="+mj-lt"/>
              </a:rPr>
              <a:t> </a:t>
            </a:r>
            <a:r>
              <a:rPr lang="en-US" sz="2400" dirty="0" smtClean="0">
                <a:latin typeface="+mj-lt"/>
              </a:rPr>
              <a:t>– “… every son that is born ye </a:t>
            </a:r>
          </a:p>
          <a:p>
            <a:r>
              <a:rPr lang="en-US" sz="2400" dirty="0" smtClean="0">
                <a:latin typeface="+mj-lt"/>
              </a:rPr>
              <a:t>shall cast into the river, and every daughter ye shall save” (1:22). </a:t>
            </a:r>
          </a:p>
          <a:p>
            <a:r>
              <a:rPr lang="en-US" sz="2400" dirty="0" smtClean="0">
                <a:latin typeface="+mj-lt"/>
              </a:rPr>
              <a:t>But that would not stop God in carrying out the next phase of his plan –</a:t>
            </a:r>
          </a:p>
          <a:p>
            <a:endParaRPr lang="en-US" sz="800" dirty="0" smtClean="0">
              <a:latin typeface="+mj-lt"/>
            </a:endParaRPr>
          </a:p>
          <a:p>
            <a:r>
              <a:rPr lang="en-US" sz="2400" dirty="0" smtClean="0">
                <a:latin typeface="+mj-lt"/>
              </a:rPr>
              <a:t>“… the woman conceived, and bare a son… </a:t>
            </a:r>
            <a:r>
              <a:rPr lang="en-US" sz="2400" b="1" dirty="0" smtClean="0">
                <a:latin typeface="+mj-lt"/>
              </a:rPr>
              <a:t>a goodly child</a:t>
            </a:r>
            <a:r>
              <a:rPr lang="en-US" sz="2400" dirty="0" smtClean="0">
                <a:latin typeface="+mj-lt"/>
              </a:rPr>
              <a:t>, she hid him three months.  And when she could not longer hide him, she took for him an </a:t>
            </a:r>
            <a:r>
              <a:rPr lang="en-US" sz="2400" b="1" dirty="0" smtClean="0">
                <a:latin typeface="+mj-lt"/>
              </a:rPr>
              <a:t>ark </a:t>
            </a:r>
            <a:r>
              <a:rPr lang="en-US" sz="2400" dirty="0" smtClean="0">
                <a:latin typeface="+mj-lt"/>
              </a:rPr>
              <a:t>[box] of bulrushes… and put the child therein…” (2:1,2). </a:t>
            </a:r>
            <a:endParaRPr lang="en-US" sz="2400" dirty="0">
              <a:latin typeface="+mj-lt"/>
            </a:endParaRPr>
          </a:p>
        </p:txBody>
      </p:sp>
      <p:pic>
        <p:nvPicPr>
          <p:cNvPr id="3" name="Picture 2" descr="File:Alexey Tyranov. Moses' mother.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674" y="0"/>
            <a:ext cx="5267325" cy="6247864"/>
          </a:xfrm>
          <a:prstGeom prst="rect">
            <a:avLst/>
          </a:prstGeom>
        </p:spPr>
      </p:pic>
    </p:spTree>
    <p:extLst>
      <p:ext uri="{BB962C8B-B14F-4D97-AF65-F5344CB8AC3E}">
        <p14:creationId xmlns:p14="http://schemas.microsoft.com/office/powerpoint/2010/main" val="362277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6" y="76200"/>
            <a:ext cx="12049124" cy="6247864"/>
          </a:xfrm>
          <a:prstGeom prst="rect">
            <a:avLst/>
          </a:prstGeom>
          <a:noFill/>
        </p:spPr>
        <p:txBody>
          <a:bodyPr wrap="square" rtlCol="0">
            <a:spAutoFit/>
          </a:bodyPr>
          <a:lstStyle/>
          <a:p>
            <a:r>
              <a:rPr lang="en-US" sz="2400" b="1" dirty="0" smtClean="0">
                <a:latin typeface="+mj-lt"/>
              </a:rPr>
              <a:t>THE RESCUE</a:t>
            </a:r>
          </a:p>
          <a:p>
            <a:r>
              <a:rPr lang="en-US" sz="2400" dirty="0" smtClean="0">
                <a:latin typeface="+mj-lt"/>
              </a:rPr>
              <a:t>“And the daughter of Pharaoh… saw the ark [box, </a:t>
            </a:r>
          </a:p>
          <a:p>
            <a:r>
              <a:rPr lang="en-US" sz="2400" dirty="0" smtClean="0">
                <a:latin typeface="+mj-lt"/>
              </a:rPr>
              <a:t>coffin]… she sent her maid to fetch it… And when </a:t>
            </a:r>
          </a:p>
          <a:p>
            <a:r>
              <a:rPr lang="en-US" sz="2400" dirty="0" smtClean="0">
                <a:latin typeface="+mj-lt"/>
              </a:rPr>
              <a:t>she opened it, she saw the child… </a:t>
            </a:r>
            <a:r>
              <a:rPr lang="en-US" sz="2400" b="1" dirty="0" smtClean="0">
                <a:latin typeface="+mj-lt"/>
              </a:rPr>
              <a:t>she had </a:t>
            </a:r>
          </a:p>
          <a:p>
            <a:r>
              <a:rPr lang="en-US" sz="2400" b="1" dirty="0" smtClean="0">
                <a:latin typeface="+mj-lt"/>
              </a:rPr>
              <a:t>compassion on him</a:t>
            </a:r>
            <a:r>
              <a:rPr lang="en-US" sz="2400" dirty="0" smtClean="0">
                <a:latin typeface="+mj-lt"/>
              </a:rPr>
              <a:t>, and said, This is one of the </a:t>
            </a:r>
          </a:p>
          <a:p>
            <a:r>
              <a:rPr lang="en-US" sz="2400" dirty="0" smtClean="0">
                <a:latin typeface="+mj-lt"/>
              </a:rPr>
              <a:t>Hebrews’ children” (2:5,6). </a:t>
            </a:r>
          </a:p>
          <a:p>
            <a:r>
              <a:rPr lang="en-US" sz="2400" dirty="0" smtClean="0">
                <a:latin typeface="+mj-lt"/>
              </a:rPr>
              <a:t>The Hebrew baby was spared</a:t>
            </a:r>
            <a:r>
              <a:rPr lang="en-US" sz="2400" dirty="0">
                <a:latin typeface="+mj-lt"/>
              </a:rPr>
              <a:t> </a:t>
            </a:r>
            <a:r>
              <a:rPr lang="en-US" sz="2400" dirty="0" smtClean="0">
                <a:latin typeface="+mj-lt"/>
              </a:rPr>
              <a:t>because of the mercy</a:t>
            </a:r>
          </a:p>
          <a:p>
            <a:r>
              <a:rPr lang="en-US" sz="2400" dirty="0" smtClean="0">
                <a:latin typeface="+mj-lt"/>
              </a:rPr>
              <a:t>of Pharaoh’s daughter who claimed him as her own,</a:t>
            </a:r>
          </a:p>
          <a:p>
            <a:r>
              <a:rPr lang="en-US" sz="2400" dirty="0" smtClean="0">
                <a:latin typeface="+mj-lt"/>
              </a:rPr>
              <a:t>calling him </a:t>
            </a:r>
            <a:r>
              <a:rPr lang="en-US" sz="2400" b="1" dirty="0" smtClean="0">
                <a:latin typeface="+mj-lt"/>
              </a:rPr>
              <a:t>Moses</a:t>
            </a:r>
            <a:r>
              <a:rPr lang="en-US" sz="2400" dirty="0">
                <a:latin typeface="+mj-lt"/>
              </a:rPr>
              <a:t> </a:t>
            </a:r>
            <a:r>
              <a:rPr lang="en-US" sz="2400" dirty="0" smtClean="0">
                <a:latin typeface="+mj-lt"/>
              </a:rPr>
              <a:t>– “Because I drew him out of the </a:t>
            </a:r>
          </a:p>
          <a:p>
            <a:r>
              <a:rPr lang="en-US" sz="2400" dirty="0" smtClean="0">
                <a:latin typeface="+mj-lt"/>
              </a:rPr>
              <a:t>water” (2:9,10).</a:t>
            </a:r>
          </a:p>
          <a:p>
            <a:endParaRPr lang="en-US" sz="800" dirty="0" smtClean="0">
              <a:latin typeface="+mj-lt"/>
            </a:endParaRPr>
          </a:p>
          <a:p>
            <a:r>
              <a:rPr lang="en-US" sz="2400" dirty="0" smtClean="0">
                <a:latin typeface="+mj-lt"/>
              </a:rPr>
              <a:t>As babies do, Moses grew up and eventually</a:t>
            </a:r>
          </a:p>
          <a:p>
            <a:r>
              <a:rPr lang="en-US" sz="2400" dirty="0">
                <a:latin typeface="+mj-lt"/>
              </a:rPr>
              <a:t>n</a:t>
            </a:r>
            <a:r>
              <a:rPr lang="en-US" sz="2400" dirty="0" smtClean="0">
                <a:latin typeface="+mj-lt"/>
              </a:rPr>
              <a:t>oticed the burden on his own people (2:11).</a:t>
            </a:r>
          </a:p>
          <a:p>
            <a:endParaRPr lang="en-US" sz="800" dirty="0" smtClean="0">
              <a:latin typeface="+mj-lt"/>
            </a:endParaRPr>
          </a:p>
          <a:p>
            <a:r>
              <a:rPr lang="en-US" sz="2400" dirty="0" smtClean="0">
                <a:latin typeface="+mj-lt"/>
              </a:rPr>
              <a:t>“And he spied an Egyptian smiting an Hebrew … he </a:t>
            </a:r>
          </a:p>
          <a:p>
            <a:r>
              <a:rPr lang="en-US" sz="2400" dirty="0" smtClean="0">
                <a:latin typeface="+mj-lt"/>
              </a:rPr>
              <a:t>saw there was no man, he slew the Egyptian, and </a:t>
            </a:r>
          </a:p>
          <a:p>
            <a:r>
              <a:rPr lang="en-US" sz="2400" dirty="0" smtClean="0">
                <a:latin typeface="+mj-lt"/>
              </a:rPr>
              <a:t>hid him in the sand… Now when Pharaoh heard this thing, he sought Moses.  But Moses fled… and dwelt in the land of </a:t>
            </a:r>
            <a:r>
              <a:rPr lang="en-US" sz="2400" b="1" dirty="0" smtClean="0">
                <a:latin typeface="+mj-lt"/>
              </a:rPr>
              <a:t>Midian</a:t>
            </a:r>
            <a:r>
              <a:rPr lang="en-US" sz="2400" dirty="0" smtClean="0">
                <a:latin typeface="+mj-lt"/>
              </a:rPr>
              <a:t>: and he sat down by a well” (2:12). </a:t>
            </a:r>
          </a:p>
        </p:txBody>
      </p:sp>
      <p:pic>
        <p:nvPicPr>
          <p:cNvPr id="4" name="Picture 3" descr="abwbibleperiod5 - Ch7A Birth &amp; Rebe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974" y="-1"/>
            <a:ext cx="5534025" cy="5438775"/>
          </a:xfrm>
          <a:prstGeom prst="rect">
            <a:avLst/>
          </a:prstGeom>
        </p:spPr>
      </p:pic>
    </p:spTree>
    <p:extLst>
      <p:ext uri="{BB962C8B-B14F-4D97-AF65-F5344CB8AC3E}">
        <p14:creationId xmlns:p14="http://schemas.microsoft.com/office/powerpoint/2010/main" val="37819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fade">
                                      <p:cBhvr>
                                        <p:cTn id="29" dur="500"/>
                                        <p:tgtEl>
                                          <p:spTgt spid="2">
                                            <p:txEl>
                                              <p:pRg st="14" end="1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animEffect transition="in" filter="fade">
                                      <p:cBhvr>
                                        <p:cTn id="32" dur="500"/>
                                        <p:tgtEl>
                                          <p:spTgt spid="2">
                                            <p:txEl>
                                              <p:pRg st="15" end="1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animEffect transition="in" filter="fade">
                                      <p:cBhvr>
                                        <p:cTn id="35"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66675"/>
            <a:ext cx="6857198" cy="6247864"/>
          </a:xfrm>
          <a:prstGeom prst="rect">
            <a:avLst/>
          </a:prstGeom>
          <a:noFill/>
        </p:spPr>
        <p:txBody>
          <a:bodyPr wrap="none" rtlCol="0">
            <a:spAutoFit/>
          </a:bodyPr>
          <a:lstStyle/>
          <a:p>
            <a:r>
              <a:rPr lang="en-US" sz="2400" b="1" dirty="0" smtClean="0">
                <a:latin typeface="+mj-lt"/>
              </a:rPr>
              <a:t>MOSES IN MIDIAN</a:t>
            </a:r>
          </a:p>
          <a:p>
            <a:r>
              <a:rPr lang="en-US" sz="2400" dirty="0" smtClean="0">
                <a:latin typeface="+mj-lt"/>
              </a:rPr>
              <a:t>“Now the priest of Midian [Jethro] had [7] daughters…</a:t>
            </a:r>
          </a:p>
          <a:p>
            <a:r>
              <a:rPr lang="en-US" sz="2400" dirty="0" smtClean="0">
                <a:latin typeface="+mj-lt"/>
              </a:rPr>
              <a:t>And Moses was content to dwell with the man: and </a:t>
            </a:r>
          </a:p>
          <a:p>
            <a:r>
              <a:rPr lang="en-US" sz="2400" dirty="0" smtClean="0">
                <a:latin typeface="+mj-lt"/>
              </a:rPr>
              <a:t>he gave Moses Zipporah his daughter.  And she bare </a:t>
            </a:r>
          </a:p>
          <a:p>
            <a:r>
              <a:rPr lang="en-US" sz="2400" dirty="0" smtClean="0">
                <a:latin typeface="+mj-lt"/>
              </a:rPr>
              <a:t>him a son… Gershom” (2:16,21,22).</a:t>
            </a:r>
          </a:p>
          <a:p>
            <a:r>
              <a:rPr lang="en-US" sz="2400" dirty="0" smtClean="0">
                <a:latin typeface="+mj-lt"/>
              </a:rPr>
              <a:t>Moses had safely fled the angry Pharaoh to the land </a:t>
            </a:r>
          </a:p>
          <a:p>
            <a:r>
              <a:rPr lang="en-US" sz="2400" dirty="0" smtClean="0">
                <a:latin typeface="+mj-lt"/>
              </a:rPr>
              <a:t>of Midian and given refuge, a wife, and son.  </a:t>
            </a:r>
          </a:p>
          <a:p>
            <a:endParaRPr lang="en-US" sz="800" dirty="0" smtClean="0">
              <a:latin typeface="+mj-lt"/>
            </a:endParaRPr>
          </a:p>
          <a:p>
            <a:r>
              <a:rPr lang="en-US" sz="2400" dirty="0" smtClean="0">
                <a:latin typeface="+mj-lt"/>
              </a:rPr>
              <a:t>But, things were not going well for the Israelites in </a:t>
            </a:r>
          </a:p>
          <a:p>
            <a:r>
              <a:rPr lang="en-US" sz="2400" dirty="0" smtClean="0">
                <a:latin typeface="+mj-lt"/>
              </a:rPr>
              <a:t>Egyptian bondage who cried out to God who heard </a:t>
            </a:r>
          </a:p>
          <a:p>
            <a:r>
              <a:rPr lang="en-US" sz="2400" dirty="0" smtClean="0">
                <a:latin typeface="+mj-lt"/>
              </a:rPr>
              <a:t>their prayer (2:23-25).</a:t>
            </a:r>
          </a:p>
          <a:p>
            <a:endParaRPr lang="en-US" sz="800" dirty="0" smtClean="0">
              <a:latin typeface="+mj-lt"/>
            </a:endParaRPr>
          </a:p>
          <a:p>
            <a:r>
              <a:rPr lang="en-US" sz="2400" dirty="0" smtClean="0">
                <a:latin typeface="+mj-lt"/>
              </a:rPr>
              <a:t>“Now Moses kept the flock of Jethro his father-in-law, </a:t>
            </a:r>
          </a:p>
          <a:p>
            <a:r>
              <a:rPr lang="en-US" sz="2400" dirty="0" smtClean="0">
                <a:latin typeface="+mj-lt"/>
              </a:rPr>
              <a:t>the priest of Midian: and he led the flock to the </a:t>
            </a:r>
          </a:p>
          <a:p>
            <a:r>
              <a:rPr lang="en-US" sz="2400" dirty="0" smtClean="0">
                <a:latin typeface="+mj-lt"/>
              </a:rPr>
              <a:t>backside of the desert, and came to the mountain of </a:t>
            </a:r>
          </a:p>
          <a:p>
            <a:r>
              <a:rPr lang="en-US" sz="2400" dirty="0" smtClean="0">
                <a:latin typeface="+mj-lt"/>
              </a:rPr>
              <a:t>God, even </a:t>
            </a:r>
            <a:r>
              <a:rPr lang="en-US" sz="2400" dirty="0" err="1" smtClean="0">
                <a:latin typeface="+mj-lt"/>
              </a:rPr>
              <a:t>Horeb</a:t>
            </a:r>
            <a:r>
              <a:rPr lang="en-US" sz="2400" dirty="0" smtClean="0">
                <a:latin typeface="+mj-lt"/>
              </a:rPr>
              <a:t> [Sinai]” (3:1).</a:t>
            </a:r>
          </a:p>
          <a:p>
            <a:r>
              <a:rPr lang="en-US" sz="2400" dirty="0" smtClean="0">
                <a:latin typeface="+mj-lt"/>
              </a:rPr>
              <a:t>God had Moses alone and now would reveal to him </a:t>
            </a:r>
          </a:p>
          <a:p>
            <a:r>
              <a:rPr lang="en-US" sz="2400" dirty="0" smtClean="0">
                <a:latin typeface="+mj-lt"/>
              </a:rPr>
              <a:t>the plans &amp; purposes concerning Israel.    </a:t>
            </a:r>
            <a:endParaRPr lang="en-US" sz="2400" dirty="0">
              <a:latin typeface="+mj-lt"/>
            </a:endParaRPr>
          </a:p>
        </p:txBody>
      </p:sp>
      <p:pic>
        <p:nvPicPr>
          <p:cNvPr id="3" name="Picture 2" descr="File:Jokshan-Zimran-&lt;strong&gt;Midian&lt;/strong&gt;-ShuahMED.jp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850" y="0"/>
            <a:ext cx="5391150" cy="6314539"/>
          </a:xfrm>
          <a:prstGeom prst="rect">
            <a:avLst/>
          </a:prstGeom>
        </p:spPr>
      </p:pic>
    </p:spTree>
    <p:extLst>
      <p:ext uri="{BB962C8B-B14F-4D97-AF65-F5344CB8AC3E}">
        <p14:creationId xmlns:p14="http://schemas.microsoft.com/office/powerpoint/2010/main" val="18964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500"/>
                                        <p:tgtEl>
                                          <p:spTgt spid="2">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fade">
                                      <p:cBhvr>
                                        <p:cTn id="35" dur="500"/>
                                        <p:tgtEl>
                                          <p:spTgt spid="2">
                                            <p:txEl>
                                              <p:pRg st="15" end="1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6" end="16"/>
                                            </p:txEl>
                                          </p:spTgt>
                                        </p:tgtEl>
                                        <p:attrNameLst>
                                          <p:attrName>style.visibility</p:attrName>
                                        </p:attrNameLst>
                                      </p:cBhvr>
                                      <p:to>
                                        <p:strVal val="visible"/>
                                      </p:to>
                                    </p:set>
                                    <p:animEffect transition="in" filter="fade">
                                      <p:cBhvr>
                                        <p:cTn id="40" dur="500"/>
                                        <p:tgtEl>
                                          <p:spTgt spid="2">
                                            <p:txEl>
                                              <p:pRg st="16" end="1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animEffect transition="in" filter="fade">
                                      <p:cBhvr>
                                        <p:cTn id="43"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1999" cy="6494085"/>
          </a:xfrm>
          <a:prstGeom prst="rect">
            <a:avLst/>
          </a:prstGeom>
          <a:noFill/>
        </p:spPr>
        <p:txBody>
          <a:bodyPr wrap="square" rtlCol="0">
            <a:spAutoFit/>
          </a:bodyPr>
          <a:lstStyle/>
          <a:p>
            <a:r>
              <a:rPr lang="en-US" sz="2400" b="1" dirty="0" smtClean="0">
                <a:latin typeface="+mj-lt"/>
              </a:rPr>
              <a:t>THE CALL OF MOSES: THE BURNING BUSH</a:t>
            </a:r>
          </a:p>
          <a:p>
            <a:r>
              <a:rPr lang="en-US" sz="2400" dirty="0" smtClean="0">
                <a:latin typeface="+mj-lt"/>
              </a:rPr>
              <a:t>“And the angel of the LORD appeared unto him in a </a:t>
            </a:r>
          </a:p>
          <a:p>
            <a:r>
              <a:rPr lang="en-US" sz="2400" dirty="0" smtClean="0">
                <a:latin typeface="+mj-lt"/>
              </a:rPr>
              <a:t>flame of fire out of the midst of a bush… the bush </a:t>
            </a:r>
          </a:p>
          <a:p>
            <a:r>
              <a:rPr lang="en-US" sz="2400" dirty="0" smtClean="0">
                <a:latin typeface="+mj-lt"/>
              </a:rPr>
              <a:t>was not consumed” (3:1,2).</a:t>
            </a:r>
          </a:p>
          <a:p>
            <a:endParaRPr lang="en-US" sz="800" dirty="0" smtClean="0">
              <a:latin typeface="+mj-lt"/>
            </a:endParaRPr>
          </a:p>
          <a:p>
            <a:r>
              <a:rPr lang="en-US" sz="2400" dirty="0" smtClean="0">
                <a:latin typeface="+mj-lt"/>
              </a:rPr>
              <a:t>As Moses turned to look at it, Christ spoke to him – </a:t>
            </a:r>
          </a:p>
          <a:p>
            <a:r>
              <a:rPr lang="en-US" sz="2400" dirty="0" smtClean="0">
                <a:latin typeface="+mj-lt"/>
              </a:rPr>
              <a:t>“Moses, Moses… Here I am… draw not nigh hither: </a:t>
            </a:r>
          </a:p>
          <a:p>
            <a:r>
              <a:rPr lang="en-US" sz="2400" dirty="0" smtClean="0">
                <a:latin typeface="+mj-lt"/>
              </a:rPr>
              <a:t>put off thy shoes from off thy feet, for the place </a:t>
            </a:r>
          </a:p>
          <a:p>
            <a:r>
              <a:rPr lang="en-US" sz="2400" dirty="0" smtClean="0">
                <a:latin typeface="+mj-lt"/>
              </a:rPr>
              <a:t>whereon thou </a:t>
            </a:r>
            <a:r>
              <a:rPr lang="en-US" sz="2400" dirty="0" err="1" smtClean="0">
                <a:latin typeface="+mj-lt"/>
              </a:rPr>
              <a:t>standest</a:t>
            </a:r>
            <a:r>
              <a:rPr lang="en-US" sz="2400" dirty="0" smtClean="0">
                <a:latin typeface="+mj-lt"/>
              </a:rPr>
              <a:t> is holy ground… </a:t>
            </a:r>
            <a:r>
              <a:rPr lang="en-US" sz="2400" b="1" dirty="0" smtClean="0">
                <a:latin typeface="+mj-lt"/>
              </a:rPr>
              <a:t>I am the </a:t>
            </a:r>
          </a:p>
          <a:p>
            <a:r>
              <a:rPr lang="en-US" sz="2400" b="1" dirty="0" smtClean="0">
                <a:latin typeface="+mj-lt"/>
              </a:rPr>
              <a:t>God of Abraham… Isaac… Jacob</a:t>
            </a:r>
            <a:r>
              <a:rPr lang="en-US" sz="2400" dirty="0" smtClean="0">
                <a:latin typeface="+mj-lt"/>
              </a:rPr>
              <a:t>.  And Moses hid his </a:t>
            </a:r>
          </a:p>
          <a:p>
            <a:r>
              <a:rPr lang="en-US" sz="2400" dirty="0" smtClean="0">
                <a:latin typeface="+mj-lt"/>
              </a:rPr>
              <a:t>face; for he was afraid to look upon God” (3:4-6).</a:t>
            </a:r>
          </a:p>
          <a:p>
            <a:endParaRPr lang="en-US" sz="800" dirty="0" smtClean="0">
              <a:latin typeface="+mj-lt"/>
            </a:endParaRPr>
          </a:p>
          <a:p>
            <a:r>
              <a:rPr lang="en-US" sz="2400" dirty="0" smtClean="0">
                <a:latin typeface="+mj-lt"/>
              </a:rPr>
              <a:t>God identified Himself to Moses, and what His plans were for the Israelites –</a:t>
            </a:r>
          </a:p>
          <a:p>
            <a:endParaRPr lang="en-US" sz="800" dirty="0" smtClean="0">
              <a:latin typeface="+mj-lt"/>
            </a:endParaRPr>
          </a:p>
          <a:p>
            <a:r>
              <a:rPr lang="en-US" sz="2400" dirty="0" smtClean="0">
                <a:latin typeface="+mj-lt"/>
              </a:rPr>
              <a:t>“… I have surely seen the afflictions of my people, which are in Egypt… by reason of the task-masters; I know their sorrow.  </a:t>
            </a:r>
            <a:r>
              <a:rPr lang="en-US" sz="2400" b="1" dirty="0" smtClean="0">
                <a:latin typeface="+mj-lt"/>
              </a:rPr>
              <a:t>And I am come down to deliver them</a:t>
            </a:r>
            <a:r>
              <a:rPr lang="en-US" sz="2400" dirty="0" smtClean="0">
                <a:latin typeface="+mj-lt"/>
              </a:rPr>
              <a:t>… and </a:t>
            </a:r>
            <a:r>
              <a:rPr lang="en-US" sz="2400" b="1" dirty="0" smtClean="0">
                <a:latin typeface="+mj-lt"/>
              </a:rPr>
              <a:t>to bring them up out of that land unto a good land and a large, unto a land flowing with milk and honey</a:t>
            </a:r>
            <a:r>
              <a:rPr lang="en-US" sz="2400" dirty="0" smtClean="0">
                <a:latin typeface="+mj-lt"/>
              </a:rPr>
              <a:t>: unto the place of the Canaanites…” (3:7,8).</a:t>
            </a:r>
          </a:p>
          <a:p>
            <a:r>
              <a:rPr lang="en-US" sz="2400" dirty="0" smtClean="0">
                <a:latin typeface="+mj-lt"/>
              </a:rPr>
              <a:t>Okay, but what does that have to do with Moses since he has already escaped Pharaoh? </a:t>
            </a:r>
          </a:p>
        </p:txBody>
      </p:sp>
      <p:pic>
        <p:nvPicPr>
          <p:cNvPr id="3" name="Picture 2" descr="Moses - Uncyclopedia, the content-free encyclo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050" y="-1"/>
            <a:ext cx="5695950" cy="3886201"/>
          </a:xfrm>
          <a:prstGeom prst="rect">
            <a:avLst/>
          </a:prstGeom>
        </p:spPr>
      </p:pic>
    </p:spTree>
    <p:extLst>
      <p:ext uri="{BB962C8B-B14F-4D97-AF65-F5344CB8AC3E}">
        <p14:creationId xmlns:p14="http://schemas.microsoft.com/office/powerpoint/2010/main" val="38044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500"/>
                                        <p:tgtEl>
                                          <p:spTgt spid="2">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animEffect transition="in" filter="fade">
                                      <p:cBhvr>
                                        <p:cTn id="3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12191999" cy="6370975"/>
          </a:xfrm>
          <a:prstGeom prst="rect">
            <a:avLst/>
          </a:prstGeom>
          <a:noFill/>
        </p:spPr>
        <p:txBody>
          <a:bodyPr wrap="square" rtlCol="0">
            <a:spAutoFit/>
          </a:bodyPr>
          <a:lstStyle/>
          <a:p>
            <a:r>
              <a:rPr lang="en-US" sz="2400" dirty="0" smtClean="0">
                <a:latin typeface="+mj-lt"/>
              </a:rPr>
              <a:t>“Come now therefore, and </a:t>
            </a:r>
            <a:r>
              <a:rPr lang="en-US" sz="2400" b="1" dirty="0" smtClean="0">
                <a:latin typeface="+mj-lt"/>
              </a:rPr>
              <a:t>I will send thee</a:t>
            </a:r>
          </a:p>
          <a:p>
            <a:r>
              <a:rPr lang="en-US" sz="2400" dirty="0" smtClean="0">
                <a:latin typeface="+mj-lt"/>
              </a:rPr>
              <a:t>[Moses] unto Pharaoh, that thou </a:t>
            </a:r>
            <a:r>
              <a:rPr lang="en-US" sz="2400" dirty="0" err="1" smtClean="0">
                <a:latin typeface="+mj-lt"/>
              </a:rPr>
              <a:t>mayest</a:t>
            </a:r>
            <a:r>
              <a:rPr lang="en-US" sz="2400" dirty="0" smtClean="0">
                <a:latin typeface="+mj-lt"/>
              </a:rPr>
              <a:t> </a:t>
            </a:r>
          </a:p>
          <a:p>
            <a:r>
              <a:rPr lang="en-US" sz="2400" dirty="0" smtClean="0">
                <a:latin typeface="+mj-lt"/>
              </a:rPr>
              <a:t>bring forth my people the children of Israel </a:t>
            </a:r>
          </a:p>
          <a:p>
            <a:r>
              <a:rPr lang="en-US" sz="2400" dirty="0" smtClean="0">
                <a:latin typeface="+mj-lt"/>
              </a:rPr>
              <a:t>out of Egypt” (3:10).</a:t>
            </a:r>
          </a:p>
          <a:p>
            <a:r>
              <a:rPr lang="en-US" sz="2400" dirty="0" smtClean="0">
                <a:latin typeface="+mj-lt"/>
              </a:rPr>
              <a:t>And, immediately Moses agreed, right? </a:t>
            </a:r>
          </a:p>
          <a:p>
            <a:r>
              <a:rPr lang="en-US" sz="2400" dirty="0" smtClean="0">
                <a:latin typeface="+mj-lt"/>
              </a:rPr>
              <a:t>No. </a:t>
            </a:r>
          </a:p>
          <a:p>
            <a:endParaRPr lang="en-US" sz="800" dirty="0" smtClean="0">
              <a:latin typeface="+mj-lt"/>
            </a:endParaRPr>
          </a:p>
          <a:p>
            <a:r>
              <a:rPr lang="en-US" sz="2400" dirty="0" smtClean="0">
                <a:latin typeface="+mj-lt"/>
              </a:rPr>
              <a:t>“… Who am I, that I should go to Pharaoh… </a:t>
            </a:r>
          </a:p>
          <a:p>
            <a:r>
              <a:rPr lang="en-US" sz="2400" dirty="0" smtClean="0">
                <a:latin typeface="+mj-lt"/>
              </a:rPr>
              <a:t>[God says] – </a:t>
            </a:r>
            <a:r>
              <a:rPr lang="en-US" sz="2400" b="1" dirty="0" smtClean="0">
                <a:latin typeface="+mj-lt"/>
              </a:rPr>
              <a:t>I will be with thee</a:t>
            </a:r>
            <a:r>
              <a:rPr lang="en-US" sz="2400" dirty="0" smtClean="0">
                <a:latin typeface="+mj-lt"/>
              </a:rPr>
              <a:t>...” (3:11,12).</a:t>
            </a:r>
          </a:p>
          <a:p>
            <a:r>
              <a:rPr lang="en-US" sz="2400" dirty="0" smtClean="0">
                <a:latin typeface="+mj-lt"/>
              </a:rPr>
              <a:t>Only after God told Moses He would be with </a:t>
            </a:r>
          </a:p>
          <a:p>
            <a:r>
              <a:rPr lang="en-US" sz="2400" dirty="0" smtClean="0">
                <a:latin typeface="+mj-lt"/>
              </a:rPr>
              <a:t>him did Moses agree to go to Egypt, but he </a:t>
            </a:r>
          </a:p>
          <a:p>
            <a:r>
              <a:rPr lang="en-US" sz="2400" dirty="0" smtClean="0">
                <a:latin typeface="+mj-lt"/>
              </a:rPr>
              <a:t>had one more concern –</a:t>
            </a:r>
          </a:p>
          <a:p>
            <a:endParaRPr lang="en-US" sz="800" dirty="0" smtClean="0">
              <a:latin typeface="+mj-lt"/>
            </a:endParaRPr>
          </a:p>
          <a:p>
            <a:r>
              <a:rPr lang="en-US" sz="2400" dirty="0" smtClean="0">
                <a:latin typeface="+mj-lt"/>
              </a:rPr>
              <a:t>“When I come unto the children of Israel… they shall say to me, What is his name? what shall I say unto them?  And God said unto Moses, </a:t>
            </a:r>
            <a:r>
              <a:rPr lang="en-US" sz="2400" b="1" dirty="0" smtClean="0">
                <a:latin typeface="+mj-lt"/>
              </a:rPr>
              <a:t>I AM THAT I AM</a:t>
            </a:r>
            <a:r>
              <a:rPr lang="en-US" sz="2400" dirty="0" smtClean="0">
                <a:latin typeface="+mj-lt"/>
              </a:rPr>
              <a:t>… </a:t>
            </a:r>
            <a:r>
              <a:rPr lang="en-US" sz="2400" b="1" dirty="0" smtClean="0">
                <a:latin typeface="+mj-lt"/>
              </a:rPr>
              <a:t>I AM hath sent me unto you</a:t>
            </a:r>
            <a:r>
              <a:rPr lang="en-US" sz="2400" dirty="0" smtClean="0">
                <a:latin typeface="+mj-lt"/>
              </a:rPr>
              <a:t>” (3:11-14).</a:t>
            </a:r>
          </a:p>
          <a:p>
            <a:endParaRPr lang="en-US" sz="800" dirty="0" smtClean="0">
              <a:latin typeface="+mj-lt"/>
            </a:endParaRPr>
          </a:p>
          <a:p>
            <a:r>
              <a:rPr lang="en-US" sz="2400" dirty="0" smtClean="0">
                <a:latin typeface="+mj-lt"/>
              </a:rPr>
              <a:t>When God asks </a:t>
            </a:r>
            <a:r>
              <a:rPr lang="en-US" sz="2400" i="1" dirty="0" smtClean="0">
                <a:latin typeface="+mj-lt"/>
              </a:rPr>
              <a:t>you</a:t>
            </a:r>
            <a:r>
              <a:rPr lang="en-US" sz="2400" dirty="0" smtClean="0">
                <a:latin typeface="+mj-lt"/>
              </a:rPr>
              <a:t> to do something, and you say I can’t, would it make any difference to know that Christ is with you? – “To whom God would make known what is the riches of the glory of this mystery among the Gentiles; which is </a:t>
            </a:r>
            <a:r>
              <a:rPr lang="en-US" sz="2400" b="1" u="sng" dirty="0" smtClean="0">
                <a:latin typeface="+mj-lt"/>
              </a:rPr>
              <a:t>CHRIST IN YOU</a:t>
            </a:r>
            <a:r>
              <a:rPr lang="en-US" sz="2400" dirty="0" smtClean="0">
                <a:latin typeface="+mj-lt"/>
              </a:rPr>
              <a:t>, the hope of glory” (Col. 1:27).   </a:t>
            </a:r>
            <a:endParaRPr lang="en-US" sz="2400" dirty="0">
              <a:latin typeface="+mj-lt"/>
            </a:endParaRPr>
          </a:p>
        </p:txBody>
      </p:sp>
      <p:pic>
        <p:nvPicPr>
          <p:cNvPr id="4" name="Picture 3" descr="Peace in the st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0"/>
            <a:ext cx="6248399" cy="4076700"/>
          </a:xfrm>
          <a:prstGeom prst="rect">
            <a:avLst/>
          </a:prstGeom>
        </p:spPr>
      </p:pic>
    </p:spTree>
    <p:extLst>
      <p:ext uri="{BB962C8B-B14F-4D97-AF65-F5344CB8AC3E}">
        <p14:creationId xmlns:p14="http://schemas.microsoft.com/office/powerpoint/2010/main" val="365767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500"/>
                                        <p:tgtEl>
                                          <p:spTgt spid="2">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 y="85725"/>
            <a:ext cx="6591301" cy="6124754"/>
          </a:xfrm>
          <a:prstGeom prst="rect">
            <a:avLst/>
          </a:prstGeom>
          <a:noFill/>
        </p:spPr>
        <p:txBody>
          <a:bodyPr wrap="square" rtlCol="0">
            <a:spAutoFit/>
          </a:bodyPr>
          <a:lstStyle/>
          <a:p>
            <a:r>
              <a:rPr lang="en-US" sz="2400" dirty="0" smtClean="0">
                <a:latin typeface="+mj-lt"/>
              </a:rPr>
              <a:t>“And the LORD said unto Moses, When thou </a:t>
            </a:r>
            <a:r>
              <a:rPr lang="en-US" sz="2400" dirty="0" err="1" smtClean="0">
                <a:latin typeface="+mj-lt"/>
              </a:rPr>
              <a:t>goest</a:t>
            </a:r>
            <a:r>
              <a:rPr lang="en-US" sz="2400" dirty="0" smtClean="0">
                <a:latin typeface="+mj-lt"/>
              </a:rPr>
              <a:t> to return into Egypt, see that thou do all those </a:t>
            </a:r>
            <a:r>
              <a:rPr lang="en-US" sz="2400" b="1" dirty="0" smtClean="0">
                <a:latin typeface="+mj-lt"/>
              </a:rPr>
              <a:t>wonders</a:t>
            </a:r>
            <a:r>
              <a:rPr lang="en-US" sz="2400" dirty="0" smtClean="0">
                <a:latin typeface="+mj-lt"/>
              </a:rPr>
              <a:t> before Pharaoh, which I have put in thy hand…” (4:21). “… And Moses and Aaron went and gathered together all the elders of the children of Israel: And Aaron </a:t>
            </a:r>
            <a:r>
              <a:rPr lang="en-US" sz="2400" dirty="0" err="1" smtClean="0">
                <a:latin typeface="+mj-lt"/>
              </a:rPr>
              <a:t>spake</a:t>
            </a:r>
            <a:r>
              <a:rPr lang="en-US" sz="2400" dirty="0" smtClean="0">
                <a:latin typeface="+mj-lt"/>
              </a:rPr>
              <a:t> all the words which the LORD had spoken unto Moses, and </a:t>
            </a:r>
            <a:r>
              <a:rPr lang="en-US" sz="2400" b="1" dirty="0" smtClean="0">
                <a:latin typeface="+mj-lt"/>
              </a:rPr>
              <a:t>did the signs in the sight of the people</a:t>
            </a:r>
            <a:r>
              <a:rPr lang="en-US" sz="2400" dirty="0" smtClean="0">
                <a:latin typeface="+mj-lt"/>
              </a:rPr>
              <a:t>.  And the people believed… they bowed their heads and worshipped” (4:29-31; 1Cor. 1:22).</a:t>
            </a:r>
          </a:p>
          <a:p>
            <a:r>
              <a:rPr lang="en-US" sz="2400" dirty="0" smtClean="0">
                <a:latin typeface="+mj-lt"/>
              </a:rPr>
              <a:t>The Israelites believed God, now it was up to Moses to convince Pharaoh to release the Hebrew captives.</a:t>
            </a:r>
          </a:p>
          <a:p>
            <a:endParaRPr lang="en-US" sz="800" dirty="0" smtClean="0">
              <a:latin typeface="+mj-lt"/>
            </a:endParaRPr>
          </a:p>
          <a:p>
            <a:r>
              <a:rPr lang="en-US" sz="2400" dirty="0" smtClean="0">
                <a:latin typeface="+mj-lt"/>
              </a:rPr>
              <a:t>“And afterward Moses and Aaron went in, and told Pharaoh, Thus </a:t>
            </a:r>
            <a:r>
              <a:rPr lang="en-US" sz="2400" dirty="0" err="1" smtClean="0">
                <a:latin typeface="+mj-lt"/>
              </a:rPr>
              <a:t>saith</a:t>
            </a:r>
            <a:r>
              <a:rPr lang="en-US" sz="2400" dirty="0" smtClean="0">
                <a:latin typeface="+mj-lt"/>
              </a:rPr>
              <a:t> the LORD God of Israel, </a:t>
            </a:r>
            <a:r>
              <a:rPr lang="en-US" sz="2400" b="1" dirty="0" smtClean="0">
                <a:latin typeface="+mj-lt"/>
              </a:rPr>
              <a:t>let my people go</a:t>
            </a:r>
            <a:r>
              <a:rPr lang="en-US" sz="2400" dirty="0" smtClean="0">
                <a:latin typeface="+mj-lt"/>
              </a:rPr>
              <a:t>, that they may hold a feast unto me in the wilderness” (5:1). </a:t>
            </a:r>
            <a:endParaRPr lang="en-US" sz="2400" dirty="0">
              <a:latin typeface="+mj-lt"/>
            </a:endParaRPr>
          </a:p>
        </p:txBody>
      </p:sp>
      <p:pic>
        <p:nvPicPr>
          <p:cNvPr id="3" name="Picture 2" descr="November | 2010 | Anna Renee is Still Tal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350" y="0"/>
            <a:ext cx="5200650" cy="6124754"/>
          </a:xfrm>
          <a:prstGeom prst="rect">
            <a:avLst/>
          </a:prstGeom>
        </p:spPr>
      </p:pic>
    </p:spTree>
    <p:extLst>
      <p:ext uri="{BB962C8B-B14F-4D97-AF65-F5344CB8AC3E}">
        <p14:creationId xmlns:p14="http://schemas.microsoft.com/office/powerpoint/2010/main" val="124199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2349</TotalTime>
  <Words>3637</Words>
  <Application>Microsoft Office PowerPoint</Application>
  <PresentationFormat>Widescreen</PresentationFormat>
  <Paragraphs>242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99</cp:revision>
  <dcterms:created xsi:type="dcterms:W3CDTF">2018-01-11T15:14:21Z</dcterms:created>
  <dcterms:modified xsi:type="dcterms:W3CDTF">2018-07-17T20:53:15Z</dcterms:modified>
</cp:coreProperties>
</file>