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51240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201792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223098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79564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284021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29620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377130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290922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306014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146574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A15993-6439-495C-A1FD-956DD585B09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74B5-1646-490F-9E51-149439E370B1}" type="slidenum">
              <a:rPr lang="en-US" smtClean="0"/>
              <a:t>‹#›</a:t>
            </a:fld>
            <a:endParaRPr lang="en-US" dirty="0"/>
          </a:p>
        </p:txBody>
      </p:sp>
    </p:spTree>
    <p:extLst>
      <p:ext uri="{BB962C8B-B14F-4D97-AF65-F5344CB8AC3E}">
        <p14:creationId xmlns:p14="http://schemas.microsoft.com/office/powerpoint/2010/main" val="77629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5993-6439-495C-A1FD-956DD585B09D}"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A74B5-1646-490F-9E51-149439E370B1}" type="slidenum">
              <a:rPr lang="en-US" smtClean="0"/>
              <a:t>‹#›</a:t>
            </a:fld>
            <a:endParaRPr lang="en-US" dirty="0"/>
          </a:p>
        </p:txBody>
      </p:sp>
    </p:spTree>
    <p:extLst>
      <p:ext uri="{BB962C8B-B14F-4D97-AF65-F5344CB8AC3E}">
        <p14:creationId xmlns:p14="http://schemas.microsoft.com/office/powerpoint/2010/main" val="229250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26" y="158874"/>
            <a:ext cx="2410274" cy="1200329"/>
          </a:xfrm>
          <a:prstGeom prst="rect">
            <a:avLst/>
          </a:prstGeom>
          <a:noFill/>
        </p:spPr>
        <p:txBody>
          <a:bodyPr wrap="square" rtlCol="0">
            <a:spAutoFit/>
          </a:bodyPr>
          <a:lstStyle/>
          <a:p>
            <a:r>
              <a:rPr lang="en-US" sz="2400" dirty="0">
                <a:latin typeface="+mj-lt"/>
              </a:rPr>
              <a:t>LESSON 8</a:t>
            </a:r>
          </a:p>
          <a:p>
            <a:r>
              <a:rPr lang="en-US" sz="2400" dirty="0">
                <a:latin typeface="+mj-lt"/>
              </a:rPr>
              <a:t>WEEK </a:t>
            </a:r>
            <a:r>
              <a:rPr lang="en-US" sz="2400" dirty="0" smtClean="0">
                <a:latin typeface="+mj-lt"/>
              </a:rPr>
              <a:t>8 </a:t>
            </a:r>
            <a:r>
              <a:rPr lang="en-US" sz="2400" dirty="0">
                <a:latin typeface="+mj-lt"/>
              </a:rPr>
              <a:t>OF </a:t>
            </a:r>
            <a:r>
              <a:rPr lang="en-US" sz="2400" dirty="0" smtClean="0">
                <a:latin typeface="+mj-lt"/>
              </a:rPr>
              <a:t>52</a:t>
            </a:r>
          </a:p>
          <a:p>
            <a:r>
              <a:rPr lang="en-US" sz="2400" dirty="0" smtClean="0">
                <a:latin typeface="+mj-lt"/>
              </a:rPr>
              <a:t>(Lev. </a:t>
            </a:r>
            <a:r>
              <a:rPr lang="en-US" sz="2400" smtClean="0">
                <a:latin typeface="+mj-lt"/>
              </a:rPr>
              <a:t>19–Num</a:t>
            </a:r>
            <a:r>
              <a:rPr lang="en-US" sz="2400" dirty="0" smtClean="0">
                <a:latin typeface="+mj-lt"/>
              </a:rPr>
              <a:t>. 6)</a:t>
            </a:r>
            <a:endParaRPr lang="en-US" sz="2400" dirty="0">
              <a:latin typeface="+mj-lt"/>
            </a:endParaRPr>
          </a:p>
        </p:txBody>
      </p:sp>
      <p:sp>
        <p:nvSpPr>
          <p:cNvPr id="3" name="TextBox 2"/>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2514600" y="759038"/>
            <a:ext cx="9493494" cy="830997"/>
          </a:xfrm>
          <a:prstGeom prst="rect">
            <a:avLst/>
          </a:prstGeom>
          <a:noFill/>
        </p:spPr>
        <p:txBody>
          <a:bodyPr wrap="square" rtlCol="0">
            <a:spAutoFit/>
          </a:bodyPr>
          <a:lstStyle/>
          <a:p>
            <a:r>
              <a:rPr lang="en-US" sz="2400" dirty="0" smtClean="0">
                <a:latin typeface="+mj-lt"/>
              </a:rPr>
              <a:t>Last time we saw Moses set up the tabernacle and Aaron and his sons begin to carry out their duties as the priesthood of Israel. </a:t>
            </a:r>
            <a:endParaRPr lang="en-US" sz="2400" dirty="0">
              <a:latin typeface="+mj-lt"/>
            </a:endParaRPr>
          </a:p>
        </p:txBody>
      </p:sp>
      <p:sp>
        <p:nvSpPr>
          <p:cNvPr id="5" name="TextBox 4"/>
          <p:cNvSpPr txBox="1"/>
          <p:nvPr/>
        </p:nvSpPr>
        <p:spPr>
          <a:xfrm>
            <a:off x="104326" y="1900304"/>
            <a:ext cx="6172649" cy="4401205"/>
          </a:xfrm>
          <a:prstGeom prst="rect">
            <a:avLst/>
          </a:prstGeom>
          <a:noFill/>
        </p:spPr>
        <p:txBody>
          <a:bodyPr wrap="square" rtlCol="0">
            <a:spAutoFit/>
          </a:bodyPr>
          <a:lstStyle/>
          <a:p>
            <a:r>
              <a:rPr lang="en-US" sz="2400" b="1" dirty="0" smtClean="0">
                <a:latin typeface="+mj-lt"/>
              </a:rPr>
              <a:t>A HOLY NATION</a:t>
            </a:r>
          </a:p>
          <a:p>
            <a:r>
              <a:rPr lang="en-US" sz="2400" dirty="0" smtClean="0">
                <a:latin typeface="+mj-lt"/>
              </a:rPr>
              <a:t>“And the Lord spake unto Moses, saying, Speak unto the congregation of the children of Israel, and say unto them, </a:t>
            </a:r>
            <a:r>
              <a:rPr lang="en-US" sz="2400" b="1" dirty="0" smtClean="0">
                <a:latin typeface="+mj-lt"/>
              </a:rPr>
              <a:t>Ye shall be holy</a:t>
            </a:r>
            <a:r>
              <a:rPr lang="en-US" sz="2400" dirty="0" smtClean="0">
                <a:latin typeface="+mj-lt"/>
              </a:rPr>
              <a:t>: </a:t>
            </a:r>
            <a:r>
              <a:rPr lang="en-US" sz="2400" b="1" dirty="0" smtClean="0">
                <a:latin typeface="+mj-lt"/>
              </a:rPr>
              <a:t>for I the LORD your God am holy</a:t>
            </a:r>
            <a:r>
              <a:rPr lang="en-US" sz="2400" dirty="0" smtClean="0">
                <a:latin typeface="+mj-lt"/>
              </a:rPr>
              <a:t>” (19:1). </a:t>
            </a:r>
          </a:p>
          <a:p>
            <a:endParaRPr lang="en-US" sz="800" dirty="0" smtClean="0">
              <a:latin typeface="+mj-lt"/>
            </a:endParaRPr>
          </a:p>
          <a:p>
            <a:r>
              <a:rPr lang="en-US" sz="2400" dirty="0" smtClean="0">
                <a:latin typeface="+mj-lt"/>
              </a:rPr>
              <a:t>“Ye shall… keep my Sabbaths… turn ye not unto idols, nor make to yourselves molten gods… (19:2-4).</a:t>
            </a:r>
          </a:p>
          <a:p>
            <a:r>
              <a:rPr lang="en-US" sz="2400" dirty="0" smtClean="0">
                <a:latin typeface="+mj-lt"/>
              </a:rPr>
              <a:t>God had created a new nation, one after His own name, and one He wanted to be holy like Him.</a:t>
            </a:r>
          </a:p>
          <a:p>
            <a:endParaRPr lang="en-US" sz="800" dirty="0" smtClean="0">
              <a:latin typeface="+mj-lt"/>
            </a:endParaRPr>
          </a:p>
          <a:p>
            <a:r>
              <a:rPr lang="en-US" sz="2400" dirty="0" smtClean="0">
                <a:latin typeface="+mj-lt"/>
              </a:rPr>
              <a:t>But, would they?  Stay tuned. </a:t>
            </a:r>
          </a:p>
        </p:txBody>
      </p:sp>
      <p:pic>
        <p:nvPicPr>
          <p:cNvPr id="6" name="Picture 5" descr="'Let My People Bargain!' Why &lt;strong&gt;Moses&lt;/strong&gt; Was History's Firs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774" y="1590036"/>
            <a:ext cx="5610225" cy="4711474"/>
          </a:xfrm>
          <a:prstGeom prst="rect">
            <a:avLst/>
          </a:prstGeom>
        </p:spPr>
      </p:pic>
    </p:spTree>
    <p:extLst>
      <p:ext uri="{BB962C8B-B14F-4D97-AF65-F5344CB8AC3E}">
        <p14:creationId xmlns:p14="http://schemas.microsoft.com/office/powerpoint/2010/main" val="14008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325350" cy="6124754"/>
          </a:xfrm>
          <a:prstGeom prst="rect">
            <a:avLst/>
          </a:prstGeom>
          <a:noFill/>
        </p:spPr>
        <p:txBody>
          <a:bodyPr wrap="square" rtlCol="0">
            <a:spAutoFit/>
          </a:bodyPr>
          <a:lstStyle/>
          <a:p>
            <a:r>
              <a:rPr lang="en-US" sz="2400" b="1" dirty="0" smtClean="0">
                <a:latin typeface="+mj-lt"/>
              </a:rPr>
              <a:t>DAY OF ATONEMENT</a:t>
            </a:r>
          </a:p>
          <a:p>
            <a:r>
              <a:rPr lang="en-US" sz="2400" dirty="0" smtClean="0">
                <a:latin typeface="+mj-lt"/>
              </a:rPr>
              <a:t>“Also on the [10</a:t>
            </a:r>
            <a:r>
              <a:rPr lang="en-US" sz="2400" baseline="30000" dirty="0" smtClean="0">
                <a:latin typeface="+mj-lt"/>
              </a:rPr>
              <a:t>th</a:t>
            </a:r>
            <a:r>
              <a:rPr lang="en-US" sz="2400" dirty="0" smtClean="0">
                <a:latin typeface="+mj-lt"/>
              </a:rPr>
              <a:t>] day of this [7</a:t>
            </a:r>
            <a:r>
              <a:rPr lang="en-US" sz="2400" baseline="30000" dirty="0" smtClean="0">
                <a:latin typeface="+mj-lt"/>
              </a:rPr>
              <a:t>th</a:t>
            </a:r>
            <a:r>
              <a:rPr lang="en-US" sz="2400" dirty="0" smtClean="0">
                <a:latin typeface="+mj-lt"/>
              </a:rPr>
              <a:t>] month there shall </a:t>
            </a:r>
          </a:p>
          <a:p>
            <a:r>
              <a:rPr lang="en-US" sz="2400" dirty="0" smtClean="0">
                <a:latin typeface="+mj-lt"/>
              </a:rPr>
              <a:t>be a </a:t>
            </a:r>
            <a:r>
              <a:rPr lang="en-US" sz="2400" b="1" dirty="0" smtClean="0">
                <a:latin typeface="+mj-lt"/>
              </a:rPr>
              <a:t>day of atonement</a:t>
            </a:r>
            <a:r>
              <a:rPr lang="en-US" sz="2400" dirty="0" smtClean="0">
                <a:latin typeface="+mj-lt"/>
              </a:rPr>
              <a:t>: it shall be an holy convocation </a:t>
            </a:r>
          </a:p>
          <a:p>
            <a:r>
              <a:rPr lang="en-US" sz="2400" dirty="0" smtClean="0">
                <a:latin typeface="+mj-lt"/>
              </a:rPr>
              <a:t>unto you; and ye shall </a:t>
            </a:r>
            <a:r>
              <a:rPr lang="en-US" sz="2400" i="1" dirty="0" smtClean="0">
                <a:latin typeface="+mj-lt"/>
              </a:rPr>
              <a:t>afflict your souls</a:t>
            </a:r>
            <a:r>
              <a:rPr lang="en-US" sz="2400" dirty="0" smtClean="0">
                <a:latin typeface="+mj-lt"/>
              </a:rPr>
              <a:t>, and offer an </a:t>
            </a:r>
          </a:p>
          <a:p>
            <a:r>
              <a:rPr lang="en-US" sz="2400" dirty="0" smtClean="0">
                <a:latin typeface="+mj-lt"/>
              </a:rPr>
              <a:t>offering made by fire unto the LORD… For whatsoever </a:t>
            </a:r>
          </a:p>
          <a:p>
            <a:r>
              <a:rPr lang="en-US" sz="2400" dirty="0" smtClean="0">
                <a:latin typeface="+mj-lt"/>
              </a:rPr>
              <a:t>soul it be that shall not be </a:t>
            </a:r>
            <a:r>
              <a:rPr lang="en-US" sz="2400" i="1" dirty="0" smtClean="0">
                <a:latin typeface="+mj-lt"/>
              </a:rPr>
              <a:t>afflicted</a:t>
            </a:r>
            <a:r>
              <a:rPr lang="en-US" sz="2400" dirty="0" smtClean="0">
                <a:latin typeface="+mj-lt"/>
              </a:rPr>
              <a:t> in that same day, </a:t>
            </a:r>
          </a:p>
          <a:p>
            <a:r>
              <a:rPr lang="en-US" sz="2400" dirty="0" smtClean="0">
                <a:latin typeface="+mj-lt"/>
              </a:rPr>
              <a:t>he shall be cut off from among his people” (23:27).</a:t>
            </a:r>
          </a:p>
          <a:p>
            <a:r>
              <a:rPr lang="en-US" sz="2400" dirty="0" smtClean="0">
                <a:latin typeface="+mj-lt"/>
              </a:rPr>
              <a:t>Ten days following the Feast of Trumpets came the </a:t>
            </a:r>
          </a:p>
          <a:p>
            <a:r>
              <a:rPr lang="en-US" sz="2400" dirty="0" smtClean="0">
                <a:latin typeface="+mj-lt"/>
              </a:rPr>
              <a:t>2</a:t>
            </a:r>
            <a:r>
              <a:rPr lang="en-US" sz="2400" baseline="30000" dirty="0" smtClean="0">
                <a:latin typeface="+mj-lt"/>
              </a:rPr>
              <a:t>nd</a:t>
            </a:r>
            <a:r>
              <a:rPr lang="en-US" sz="2400" dirty="0" smtClean="0">
                <a:latin typeface="+mj-lt"/>
              </a:rPr>
              <a:t> fall holy day – the </a:t>
            </a:r>
            <a:r>
              <a:rPr lang="en-US" sz="2400" b="1" dirty="0" smtClean="0">
                <a:latin typeface="+mj-lt"/>
              </a:rPr>
              <a:t>Day of Atonement</a:t>
            </a:r>
            <a:r>
              <a:rPr lang="en-US" sz="2400" dirty="0" smtClean="0">
                <a:latin typeface="+mj-lt"/>
              </a:rPr>
              <a:t>.  Israel was </a:t>
            </a:r>
          </a:p>
          <a:p>
            <a:r>
              <a:rPr lang="en-US" sz="2400" dirty="0" smtClean="0">
                <a:latin typeface="+mj-lt"/>
              </a:rPr>
              <a:t>to feel intense sorrow for their sin and express it </a:t>
            </a:r>
          </a:p>
          <a:p>
            <a:r>
              <a:rPr lang="en-US" sz="2400" dirty="0" smtClean="0">
                <a:latin typeface="+mj-lt"/>
              </a:rPr>
              <a:t>before their Holy God.</a:t>
            </a:r>
          </a:p>
          <a:p>
            <a:endParaRPr lang="en-US" sz="800" dirty="0" smtClean="0">
              <a:latin typeface="+mj-lt"/>
            </a:endParaRPr>
          </a:p>
          <a:p>
            <a:r>
              <a:rPr lang="en-US" sz="2400" dirty="0" smtClean="0">
                <a:latin typeface="+mj-lt"/>
              </a:rPr>
              <a:t>What they didn’t know, was that this holy day foreshadowed the realization that they had rejected and crucified their Messiah, but now He was willing to forgive them if they believed on Him – “And </a:t>
            </a:r>
          </a:p>
          <a:p>
            <a:r>
              <a:rPr lang="en-US" sz="2400" dirty="0" smtClean="0">
                <a:latin typeface="+mj-lt"/>
              </a:rPr>
              <a:t>I will pour upon the house of David, and upon the inhabitants of Jerusalem, the spirit of grace and of supplications: and </a:t>
            </a:r>
            <a:r>
              <a:rPr lang="en-US" sz="2400" b="1" dirty="0" smtClean="0">
                <a:latin typeface="+mj-lt"/>
              </a:rPr>
              <a:t>they shall look upon me whom they have pierced</a:t>
            </a:r>
            <a:r>
              <a:rPr lang="en-US" sz="2400" dirty="0" smtClean="0">
                <a:latin typeface="+mj-lt"/>
              </a:rPr>
              <a:t>, and </a:t>
            </a:r>
            <a:r>
              <a:rPr lang="en-US" sz="2400" b="1" u="sng" dirty="0" smtClean="0">
                <a:latin typeface="+mj-lt"/>
              </a:rPr>
              <a:t>they shall mourn for him</a:t>
            </a:r>
            <a:r>
              <a:rPr lang="en-US" sz="2400" u="sng" dirty="0" smtClean="0">
                <a:latin typeface="+mj-lt"/>
              </a:rPr>
              <a:t>, </a:t>
            </a:r>
            <a:r>
              <a:rPr lang="en-US" sz="2400" b="1" u="sng" dirty="0" smtClean="0">
                <a:latin typeface="+mj-lt"/>
              </a:rPr>
              <a:t>as one mourneth for his only</a:t>
            </a:r>
            <a:r>
              <a:rPr lang="en-US" sz="2400" b="1" u="sng" dirty="0">
                <a:latin typeface="+mj-lt"/>
              </a:rPr>
              <a:t> </a:t>
            </a:r>
            <a:r>
              <a:rPr lang="en-US" sz="2400" b="1" u="sng" dirty="0" smtClean="0">
                <a:latin typeface="+mj-lt"/>
              </a:rPr>
              <a:t>son, and shall be in bitterness for him</a:t>
            </a:r>
            <a:r>
              <a:rPr lang="en-US" sz="2400" b="1" dirty="0" smtClean="0">
                <a:latin typeface="+mj-lt"/>
              </a:rPr>
              <a:t>…</a:t>
            </a:r>
            <a:r>
              <a:rPr lang="en-US" sz="2400" dirty="0" smtClean="0">
                <a:latin typeface="+mj-lt"/>
              </a:rPr>
              <a:t>”</a:t>
            </a:r>
            <a:r>
              <a:rPr lang="en-US" sz="2400" b="1" dirty="0" smtClean="0">
                <a:latin typeface="+mj-lt"/>
              </a:rPr>
              <a:t> </a:t>
            </a:r>
            <a:r>
              <a:rPr lang="en-US" sz="2400" dirty="0" smtClean="0">
                <a:latin typeface="+mj-lt"/>
              </a:rPr>
              <a:t>(Zech. 12:10). </a:t>
            </a:r>
          </a:p>
        </p:txBody>
      </p:sp>
      <p:pic>
        <p:nvPicPr>
          <p:cNvPr id="3" name="Picture 2" descr="Message: &quot;The &lt;strong&gt;Day of Atonement&lt;/strong&gt;&quot; (Leviticus 16:1-34; 23:26 ..."/>
          <p:cNvPicPr>
            <a:picLocks noChangeAspect="1"/>
          </p:cNvPicPr>
          <p:nvPr/>
        </p:nvPicPr>
        <p:blipFill rotWithShape="1">
          <a:blip r:embed="rId2">
            <a:extLst>
              <a:ext uri="{28A0092B-C50C-407E-A947-70E740481C1C}">
                <a14:useLocalDpi xmlns:a14="http://schemas.microsoft.com/office/drawing/2010/main" val="0"/>
              </a:ext>
            </a:extLst>
          </a:blip>
          <a:srcRect b="8542"/>
          <a:stretch/>
        </p:blipFill>
        <p:spPr>
          <a:xfrm>
            <a:off x="6838950" y="1"/>
            <a:ext cx="5353049" cy="4095750"/>
          </a:xfrm>
          <a:prstGeom prst="rect">
            <a:avLst/>
          </a:prstGeom>
        </p:spPr>
      </p:pic>
      <p:pic>
        <p:nvPicPr>
          <p:cNvPr id="6" name="Picture 5" descr="Srebrenica massacre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50" y="-1"/>
            <a:ext cx="5353049" cy="4095751"/>
          </a:xfrm>
          <a:prstGeom prst="rect">
            <a:avLst/>
          </a:prstGeom>
        </p:spPr>
      </p:pic>
    </p:spTree>
    <p:extLst>
      <p:ext uri="{BB962C8B-B14F-4D97-AF65-F5344CB8AC3E}">
        <p14:creationId xmlns:p14="http://schemas.microsoft.com/office/powerpoint/2010/main" val="42397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268201" cy="6124754"/>
          </a:xfrm>
          <a:prstGeom prst="rect">
            <a:avLst/>
          </a:prstGeom>
          <a:noFill/>
        </p:spPr>
        <p:txBody>
          <a:bodyPr wrap="square" rtlCol="0">
            <a:spAutoFit/>
          </a:bodyPr>
          <a:lstStyle/>
          <a:p>
            <a:r>
              <a:rPr lang="en-US" sz="2400" b="1" dirty="0" smtClean="0">
                <a:latin typeface="+mj-lt"/>
              </a:rPr>
              <a:t>FEAST OF TABERNACLES</a:t>
            </a:r>
          </a:p>
          <a:p>
            <a:r>
              <a:rPr lang="en-US" sz="2400" dirty="0" smtClean="0">
                <a:latin typeface="+mj-lt"/>
              </a:rPr>
              <a:t>“… the [15</a:t>
            </a:r>
            <a:r>
              <a:rPr lang="en-US" sz="2400" baseline="30000" dirty="0" smtClean="0">
                <a:latin typeface="+mj-lt"/>
              </a:rPr>
              <a:t>th</a:t>
            </a:r>
            <a:r>
              <a:rPr lang="en-US" sz="2400" dirty="0" smtClean="0">
                <a:latin typeface="+mj-lt"/>
              </a:rPr>
              <a:t>] day of this [7</a:t>
            </a:r>
            <a:r>
              <a:rPr lang="en-US" sz="2400" baseline="30000" dirty="0" smtClean="0">
                <a:latin typeface="+mj-lt"/>
              </a:rPr>
              <a:t>th</a:t>
            </a:r>
            <a:r>
              <a:rPr lang="en-US" sz="2400" dirty="0" smtClean="0">
                <a:latin typeface="+mj-lt"/>
              </a:rPr>
              <a:t>] month shall be the </a:t>
            </a:r>
          </a:p>
          <a:p>
            <a:r>
              <a:rPr lang="en-US" sz="2400" b="1" dirty="0" smtClean="0">
                <a:latin typeface="+mj-lt"/>
              </a:rPr>
              <a:t>feast of tabernacles </a:t>
            </a:r>
            <a:r>
              <a:rPr lang="en-US" sz="2400" dirty="0" smtClean="0">
                <a:latin typeface="+mj-lt"/>
              </a:rPr>
              <a:t>for [7] days unto the LORD… </a:t>
            </a:r>
          </a:p>
          <a:p>
            <a:r>
              <a:rPr lang="en-US" sz="2400" dirty="0" smtClean="0">
                <a:latin typeface="+mj-lt"/>
              </a:rPr>
              <a:t>branches of palm trees… Ye shall dwell in booths </a:t>
            </a:r>
          </a:p>
          <a:p>
            <a:r>
              <a:rPr lang="en-US" sz="2400" dirty="0" smtClean="0">
                <a:latin typeface="+mj-lt"/>
              </a:rPr>
              <a:t>[7] days; all that are Israelites born shall dwell in </a:t>
            </a:r>
          </a:p>
          <a:p>
            <a:r>
              <a:rPr lang="en-US" sz="2400" dirty="0" smtClean="0">
                <a:latin typeface="+mj-lt"/>
              </a:rPr>
              <a:t>booths… And Moses declared unto the children </a:t>
            </a:r>
          </a:p>
          <a:p>
            <a:r>
              <a:rPr lang="en-US" sz="2400" dirty="0" smtClean="0">
                <a:latin typeface="+mj-lt"/>
              </a:rPr>
              <a:t>of Israel the feasts of the LORD” (23:34-44).</a:t>
            </a:r>
          </a:p>
          <a:p>
            <a:r>
              <a:rPr lang="en-US" sz="2400" dirty="0" smtClean="0">
                <a:latin typeface="+mj-lt"/>
              </a:rPr>
              <a:t>The final holy day given to Israel was that of </a:t>
            </a:r>
          </a:p>
          <a:p>
            <a:r>
              <a:rPr lang="en-US" sz="2400" b="1" dirty="0" smtClean="0">
                <a:latin typeface="+mj-lt"/>
              </a:rPr>
              <a:t>Tabernacles</a:t>
            </a:r>
            <a:r>
              <a:rPr lang="en-US" sz="2400" dirty="0" smtClean="0">
                <a:latin typeface="+mj-lt"/>
              </a:rPr>
              <a:t>, which was the kingdom of heaven </a:t>
            </a:r>
          </a:p>
          <a:p>
            <a:r>
              <a:rPr lang="en-US" sz="2400" dirty="0" smtClean="0">
                <a:latin typeface="+mj-lt"/>
              </a:rPr>
              <a:t>hope of their people since their inception.</a:t>
            </a:r>
          </a:p>
          <a:p>
            <a:endParaRPr lang="en-US" sz="800" dirty="0" smtClean="0">
              <a:latin typeface="+mj-lt"/>
            </a:endParaRPr>
          </a:p>
          <a:p>
            <a:r>
              <a:rPr lang="en-US" sz="2400" dirty="0" smtClean="0">
                <a:latin typeface="+mj-lt"/>
              </a:rPr>
              <a:t>What they didn’t know, is that hope could not </a:t>
            </a:r>
          </a:p>
          <a:p>
            <a:r>
              <a:rPr lang="en-US" sz="2400" dirty="0" smtClean="0">
                <a:latin typeface="+mj-lt"/>
              </a:rPr>
              <a:t>be accomplished until Christ’s 2</a:t>
            </a:r>
            <a:r>
              <a:rPr lang="en-US" sz="2400" baseline="30000" dirty="0" smtClean="0">
                <a:latin typeface="+mj-lt"/>
              </a:rPr>
              <a:t>nd</a:t>
            </a:r>
            <a:r>
              <a:rPr lang="en-US" sz="2400" dirty="0" smtClean="0">
                <a:latin typeface="+mj-lt"/>
              </a:rPr>
              <a:t> coming, when they do repent and accept Him as their Messiah.  He will forgive them of all their sin and then usher in this 1,000 year kingdom of heaven on earth – “Behold the days come, saith the LORD, that the plowman shall overtake the reaper… And I will bring again the captivity of my people of Israel… </a:t>
            </a:r>
            <a:r>
              <a:rPr lang="en-US" sz="2400" b="1" dirty="0" smtClean="0">
                <a:latin typeface="+mj-lt"/>
              </a:rPr>
              <a:t>And I will plant them upon the land, and they shall no more be pulled up out of their land which I have given them</a:t>
            </a:r>
            <a:r>
              <a:rPr lang="en-US" sz="2400" dirty="0" smtClean="0">
                <a:latin typeface="+mj-lt"/>
              </a:rPr>
              <a:t>…” (Amos 9:13-15). </a:t>
            </a:r>
            <a:endParaRPr lang="en-US" sz="2400" dirty="0">
              <a:latin typeface="+mj-lt"/>
            </a:endParaRPr>
          </a:p>
        </p:txBody>
      </p:sp>
      <p:pic>
        <p:nvPicPr>
          <p:cNvPr id="3" name="Picture 2" descr="Sukkot - The &lt;strong&gt;Feast of Tabernacles&lt;/strong&gt;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4010026"/>
          </a:xfrm>
          <a:prstGeom prst="rect">
            <a:avLst/>
          </a:prstGeom>
        </p:spPr>
      </p:pic>
    </p:spTree>
    <p:extLst>
      <p:ext uri="{BB962C8B-B14F-4D97-AF65-F5344CB8AC3E}">
        <p14:creationId xmlns:p14="http://schemas.microsoft.com/office/powerpoint/2010/main" val="35428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6" y="0"/>
            <a:ext cx="12125324" cy="6124754"/>
          </a:xfrm>
          <a:prstGeom prst="rect">
            <a:avLst/>
          </a:prstGeom>
          <a:noFill/>
        </p:spPr>
        <p:txBody>
          <a:bodyPr wrap="square" rtlCol="0">
            <a:spAutoFit/>
          </a:bodyPr>
          <a:lstStyle/>
          <a:p>
            <a:r>
              <a:rPr lang="en-US" sz="2400" b="1" dirty="0" smtClean="0">
                <a:latin typeface="+mj-lt"/>
              </a:rPr>
              <a:t>A SABBATH FOR THE LAND</a:t>
            </a:r>
          </a:p>
          <a:p>
            <a:r>
              <a:rPr lang="en-US" sz="2400" dirty="0" smtClean="0">
                <a:latin typeface="+mj-lt"/>
              </a:rPr>
              <a:t>“And the LORD spake unto Moses in mount Sinai, saying, </a:t>
            </a:r>
          </a:p>
          <a:p>
            <a:r>
              <a:rPr lang="en-US" sz="2400" dirty="0" smtClean="0">
                <a:latin typeface="+mj-lt"/>
              </a:rPr>
              <a:t>Speak unto the children of Israel, and say unto them, </a:t>
            </a:r>
          </a:p>
          <a:p>
            <a:r>
              <a:rPr lang="en-US" sz="2400" dirty="0" smtClean="0">
                <a:latin typeface="+mj-lt"/>
              </a:rPr>
              <a:t>When ye come into the land which I give you, then shall </a:t>
            </a:r>
          </a:p>
          <a:p>
            <a:r>
              <a:rPr lang="en-US" sz="2400" dirty="0" smtClean="0">
                <a:latin typeface="+mj-lt"/>
              </a:rPr>
              <a:t>the land keep a Sabbath unto the LORD… [6] years thou </a:t>
            </a:r>
          </a:p>
          <a:p>
            <a:r>
              <a:rPr lang="en-US" sz="2400" dirty="0" smtClean="0">
                <a:latin typeface="+mj-lt"/>
              </a:rPr>
              <a:t>shalt sow thy field, and [6] years thou shalt prune thy </a:t>
            </a:r>
          </a:p>
          <a:p>
            <a:r>
              <a:rPr lang="en-US" sz="2400" dirty="0" smtClean="0">
                <a:latin typeface="+mj-lt"/>
              </a:rPr>
              <a:t>vineyard, and gather in the fruit thereof; But in the [7</a:t>
            </a:r>
            <a:r>
              <a:rPr lang="en-US" sz="2400" baseline="30000" dirty="0" smtClean="0">
                <a:latin typeface="+mj-lt"/>
              </a:rPr>
              <a:t>th</a:t>
            </a:r>
            <a:r>
              <a:rPr lang="en-US" sz="2400" dirty="0" smtClean="0">
                <a:latin typeface="+mj-lt"/>
              </a:rPr>
              <a:t>] </a:t>
            </a:r>
          </a:p>
          <a:p>
            <a:r>
              <a:rPr lang="en-US" sz="2400" dirty="0" smtClean="0">
                <a:latin typeface="+mj-lt"/>
              </a:rPr>
              <a:t>year shall be a </a:t>
            </a:r>
            <a:r>
              <a:rPr lang="en-US" sz="2400" i="1" dirty="0" smtClean="0">
                <a:latin typeface="+mj-lt"/>
              </a:rPr>
              <a:t>Sabbath of rest unto the land</a:t>
            </a:r>
            <a:r>
              <a:rPr lang="en-US" sz="2400" dirty="0" smtClean="0">
                <a:latin typeface="+mj-lt"/>
              </a:rPr>
              <a:t>… </a:t>
            </a:r>
            <a:r>
              <a:rPr lang="en-US" sz="2400" b="1" u="sng" dirty="0" smtClean="0">
                <a:latin typeface="+mj-lt"/>
              </a:rPr>
              <a:t>thou shalt</a:t>
            </a:r>
          </a:p>
          <a:p>
            <a:r>
              <a:rPr lang="en-US" sz="2400" b="1" u="sng" dirty="0" smtClean="0">
                <a:latin typeface="+mj-lt"/>
              </a:rPr>
              <a:t>neither sow thy field, nor prune thy vineyard</a:t>
            </a:r>
            <a:r>
              <a:rPr lang="en-US" sz="2400" dirty="0" smtClean="0">
                <a:latin typeface="+mj-lt"/>
              </a:rPr>
              <a:t>” (25:1-7).</a:t>
            </a:r>
          </a:p>
          <a:p>
            <a:r>
              <a:rPr lang="en-US" sz="2400" dirty="0" smtClean="0">
                <a:latin typeface="+mj-lt"/>
              </a:rPr>
              <a:t>Every 7</a:t>
            </a:r>
            <a:r>
              <a:rPr lang="en-US" sz="2400" baseline="30000" dirty="0" smtClean="0">
                <a:latin typeface="+mj-lt"/>
              </a:rPr>
              <a:t>th</a:t>
            </a:r>
            <a:r>
              <a:rPr lang="en-US" sz="2400" dirty="0" smtClean="0">
                <a:latin typeface="+mj-lt"/>
              </a:rPr>
              <a:t> year the land was to lie uncultivated</a:t>
            </a:r>
            <a:r>
              <a:rPr lang="en-US" sz="2400" dirty="0">
                <a:latin typeface="+mj-lt"/>
              </a:rPr>
              <a:t> </a:t>
            </a:r>
            <a:r>
              <a:rPr lang="en-US" sz="2400" dirty="0" smtClean="0">
                <a:latin typeface="+mj-lt"/>
              </a:rPr>
              <a:t>[fallow],</a:t>
            </a:r>
          </a:p>
          <a:p>
            <a:r>
              <a:rPr lang="en-US" sz="2400" dirty="0" smtClean="0">
                <a:latin typeface="+mj-lt"/>
              </a:rPr>
              <a:t>and every 50</a:t>
            </a:r>
            <a:r>
              <a:rPr lang="en-US" sz="2400" baseline="30000" dirty="0" smtClean="0">
                <a:latin typeface="+mj-lt"/>
              </a:rPr>
              <a:t>th</a:t>
            </a:r>
            <a:r>
              <a:rPr lang="en-US" sz="2400" dirty="0" smtClean="0">
                <a:latin typeface="+mj-lt"/>
              </a:rPr>
              <a:t> year they should hold a jubilee which </a:t>
            </a:r>
          </a:p>
          <a:p>
            <a:r>
              <a:rPr lang="en-US" sz="2400" dirty="0" smtClean="0">
                <a:latin typeface="+mj-lt"/>
              </a:rPr>
              <a:t>included 3-observances: 1. a Sabbath’s rest of the land; </a:t>
            </a:r>
          </a:p>
          <a:p>
            <a:r>
              <a:rPr lang="en-US" sz="2400" dirty="0" smtClean="0">
                <a:latin typeface="+mj-lt"/>
              </a:rPr>
              <a:t>2. Israelite slaves freed; 3. any lands relinquished </a:t>
            </a:r>
          </a:p>
          <a:p>
            <a:r>
              <a:rPr lang="en-US" sz="2400" dirty="0" smtClean="0">
                <a:latin typeface="+mj-lt"/>
              </a:rPr>
              <a:t>because of impoverishment, were to be restored to </a:t>
            </a:r>
          </a:p>
          <a:p>
            <a:r>
              <a:rPr lang="en-US" sz="2400" dirty="0" smtClean="0">
                <a:latin typeface="+mj-lt"/>
              </a:rPr>
              <a:t>their original owners (25:10-13).</a:t>
            </a:r>
          </a:p>
          <a:p>
            <a:endParaRPr lang="en-US" sz="800" dirty="0" smtClean="0">
              <a:latin typeface="+mj-lt"/>
            </a:endParaRPr>
          </a:p>
          <a:p>
            <a:r>
              <a:rPr lang="en-US" sz="2400" dirty="0" smtClean="0">
                <a:latin typeface="+mj-lt"/>
              </a:rPr>
              <a:t>Israel would soon find out what would happen when they didn’t follow God’s instructions.   </a:t>
            </a:r>
            <a:endParaRPr lang="en-US" sz="2400" dirty="0">
              <a:latin typeface="+mj-lt"/>
            </a:endParaRPr>
          </a:p>
        </p:txBody>
      </p:sp>
      <p:pic>
        <p:nvPicPr>
          <p:cNvPr id="3" name="Picture 2" descr="The End Times Passover: New (not Old) Jerusalem Is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50" y="0"/>
            <a:ext cx="4972050" cy="5295900"/>
          </a:xfrm>
          <a:prstGeom prst="rect">
            <a:avLst/>
          </a:prstGeom>
        </p:spPr>
      </p:pic>
    </p:spTree>
    <p:extLst>
      <p:ext uri="{BB962C8B-B14F-4D97-AF65-F5344CB8AC3E}">
        <p14:creationId xmlns:p14="http://schemas.microsoft.com/office/powerpoint/2010/main" val="9083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animEffect transition="in" filter="fade">
                                      <p:cBhvr>
                                        <p:cTn id="16" dur="500"/>
                                        <p:tgtEl>
                                          <p:spTgt spid="2">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animEffect transition="in" filter="fade">
                                      <p:cBhvr>
                                        <p:cTn id="19" dur="500"/>
                                        <p:tgtEl>
                                          <p:spTgt spid="2">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500"/>
                                        <p:tgtEl>
                                          <p:spTgt spid="2">
                                            <p:txEl>
                                              <p:pRg st="14"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animEffect transition="in" filter="fade">
                                      <p:cBhvr>
                                        <p:cTn id="2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11982450" cy="6124754"/>
          </a:xfrm>
          <a:prstGeom prst="rect">
            <a:avLst/>
          </a:prstGeom>
          <a:noFill/>
        </p:spPr>
        <p:txBody>
          <a:bodyPr wrap="square" rtlCol="0">
            <a:spAutoFit/>
          </a:bodyPr>
          <a:lstStyle/>
          <a:p>
            <a:r>
              <a:rPr lang="en-US" sz="2400" b="1" dirty="0" smtClean="0">
                <a:latin typeface="+mj-lt"/>
              </a:rPr>
              <a:t>CONDITIONAL BLESSINGS ON THE LAND</a:t>
            </a:r>
          </a:p>
          <a:p>
            <a:r>
              <a:rPr lang="en-US" sz="2400" dirty="0" smtClean="0">
                <a:latin typeface="+mj-lt"/>
              </a:rPr>
              <a:t>“Ye shall make you no idols nor graven images… </a:t>
            </a:r>
          </a:p>
          <a:p>
            <a:r>
              <a:rPr lang="en-US" sz="2400" dirty="0" smtClean="0">
                <a:latin typeface="+mj-lt"/>
              </a:rPr>
              <a:t>neither ye set up any image of stone in your land, to </a:t>
            </a:r>
          </a:p>
          <a:p>
            <a:r>
              <a:rPr lang="en-US" sz="2400" dirty="0" smtClean="0">
                <a:latin typeface="+mj-lt"/>
              </a:rPr>
              <a:t>bow down unto it…” (26:1).</a:t>
            </a:r>
          </a:p>
          <a:p>
            <a:r>
              <a:rPr lang="en-US" sz="2400" dirty="0" smtClean="0">
                <a:latin typeface="+mj-lt"/>
              </a:rPr>
              <a:t>Not only did God want the Israelites</a:t>
            </a:r>
            <a:r>
              <a:rPr lang="en-US" sz="2400" dirty="0">
                <a:latin typeface="+mj-lt"/>
              </a:rPr>
              <a:t> </a:t>
            </a:r>
            <a:r>
              <a:rPr lang="en-US" sz="2400" dirty="0" smtClean="0">
                <a:latin typeface="+mj-lt"/>
              </a:rPr>
              <a:t>to be holy, but </a:t>
            </a:r>
          </a:p>
          <a:p>
            <a:r>
              <a:rPr lang="en-US" sz="2400" dirty="0" smtClean="0">
                <a:latin typeface="+mj-lt"/>
              </a:rPr>
              <a:t>He also wanted them to treat the land like it was </a:t>
            </a:r>
          </a:p>
          <a:p>
            <a:r>
              <a:rPr lang="en-US" sz="2400" dirty="0" smtClean="0">
                <a:latin typeface="+mj-lt"/>
              </a:rPr>
              <a:t>holy.  If they did – </a:t>
            </a:r>
          </a:p>
          <a:p>
            <a:endParaRPr lang="en-US" sz="800" dirty="0" smtClean="0">
              <a:latin typeface="+mj-lt"/>
            </a:endParaRPr>
          </a:p>
          <a:p>
            <a:r>
              <a:rPr lang="en-US" sz="2400" dirty="0" smtClean="0">
                <a:latin typeface="+mj-lt"/>
              </a:rPr>
              <a:t>“Then I will give you rain in due season, and the land </a:t>
            </a:r>
          </a:p>
          <a:p>
            <a:r>
              <a:rPr lang="en-US" sz="2400" dirty="0" smtClean="0">
                <a:latin typeface="+mj-lt"/>
              </a:rPr>
              <a:t>shall yield her increase, and the trees of the field shall </a:t>
            </a:r>
          </a:p>
          <a:p>
            <a:r>
              <a:rPr lang="en-US" sz="2400" dirty="0" smtClean="0">
                <a:latin typeface="+mj-lt"/>
              </a:rPr>
              <a:t>yield their fruit… </a:t>
            </a:r>
          </a:p>
          <a:p>
            <a:r>
              <a:rPr lang="en-US" sz="2400" dirty="0" smtClean="0">
                <a:latin typeface="+mj-lt"/>
              </a:rPr>
              <a:t>…and dwell in your land safely.  And I will give peace in </a:t>
            </a:r>
          </a:p>
          <a:p>
            <a:r>
              <a:rPr lang="en-US" sz="2400" dirty="0" smtClean="0">
                <a:latin typeface="+mj-lt"/>
              </a:rPr>
              <a:t>the land… And [5]  of you shall chase an [100], and an</a:t>
            </a:r>
          </a:p>
          <a:p>
            <a:r>
              <a:rPr lang="en-US" sz="2400" dirty="0" smtClean="0">
                <a:latin typeface="+mj-lt"/>
              </a:rPr>
              <a:t>[100] of you shall put [10,000] to flight…” (26:4-6).</a:t>
            </a:r>
          </a:p>
          <a:p>
            <a:r>
              <a:rPr lang="en-US" sz="2400" dirty="0" smtClean="0">
                <a:latin typeface="+mj-lt"/>
              </a:rPr>
              <a:t>The land and its people would prosper above every </a:t>
            </a:r>
          </a:p>
          <a:p>
            <a:r>
              <a:rPr lang="en-US" sz="2400" dirty="0" smtClean="0">
                <a:latin typeface="+mj-lt"/>
              </a:rPr>
              <a:t>nation of the world if only Israel would obey God. </a:t>
            </a:r>
          </a:p>
          <a:p>
            <a:r>
              <a:rPr lang="en-US" sz="2400" dirty="0" smtClean="0">
                <a:latin typeface="+mj-lt"/>
              </a:rPr>
              <a:t>But, would they?</a:t>
            </a:r>
            <a:endParaRPr lang="en-US" sz="800" dirty="0" smtClean="0">
              <a:latin typeface="+mj-lt"/>
            </a:endParaRPr>
          </a:p>
        </p:txBody>
      </p:sp>
      <p:pic>
        <p:nvPicPr>
          <p:cNvPr id="5" name="Picture 4" descr="Les américains choisissent la technologie agrico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0" y="-1"/>
            <a:ext cx="5276850" cy="6124753"/>
          </a:xfrm>
          <a:prstGeom prst="rect">
            <a:avLst/>
          </a:prstGeom>
        </p:spPr>
      </p:pic>
      <p:pic>
        <p:nvPicPr>
          <p:cNvPr id="6" name="Picture 5" descr="File:PikiWiki &lt;strong&gt;Israel&lt;/strong&gt; 12355 &lt;strong&gt;Agriculture&lt;/strong&gt; in &lt;strong&gt;Israel&lt;/strong&gt;.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150" y="0"/>
            <a:ext cx="5276850" cy="6124754"/>
          </a:xfrm>
          <a:prstGeom prst="rect">
            <a:avLst/>
          </a:prstGeom>
        </p:spPr>
      </p:pic>
      <p:pic>
        <p:nvPicPr>
          <p:cNvPr id="8" name="Picture 7" descr="Vridar » &lt;strong&gt;David’s&lt;/strong&gt; mythical capture of Jerusal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235" y="0"/>
            <a:ext cx="5358765" cy="6124752"/>
          </a:xfrm>
          <a:prstGeom prst="rect">
            <a:avLst/>
          </a:prstGeom>
        </p:spPr>
      </p:pic>
    </p:spTree>
    <p:extLst>
      <p:ext uri="{BB962C8B-B14F-4D97-AF65-F5344CB8AC3E}">
        <p14:creationId xmlns:p14="http://schemas.microsoft.com/office/powerpoint/2010/main" val="1359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4" end="14"/>
                                            </p:txEl>
                                          </p:spTgt>
                                        </p:tgtEl>
                                        <p:attrNameLst>
                                          <p:attrName>style.visibility</p:attrName>
                                        </p:attrNameLst>
                                      </p:cBhvr>
                                      <p:to>
                                        <p:strVal val="visible"/>
                                      </p:to>
                                    </p:set>
                                    <p:animEffect transition="in" filter="fade">
                                      <p:cBhvr>
                                        <p:cTn id="50" dur="500"/>
                                        <p:tgtEl>
                                          <p:spTgt spid="2">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Effect transition="in" filter="fade">
                                      <p:cBhvr>
                                        <p:cTn id="53" dur="500"/>
                                        <p:tgtEl>
                                          <p:spTgt spid="2">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16" end="16"/>
                                            </p:txEl>
                                          </p:spTgt>
                                        </p:tgtEl>
                                        <p:attrNameLst>
                                          <p:attrName>style.visibility</p:attrName>
                                        </p:attrNameLst>
                                      </p:cBhvr>
                                      <p:to>
                                        <p:strVal val="visible"/>
                                      </p:to>
                                    </p:set>
                                    <p:animEffect transition="in" filter="fade">
                                      <p:cBhvr>
                                        <p:cTn id="5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0"/>
            <a:ext cx="12277725" cy="6124754"/>
          </a:xfrm>
          <a:prstGeom prst="rect">
            <a:avLst/>
          </a:prstGeom>
          <a:noFill/>
        </p:spPr>
        <p:txBody>
          <a:bodyPr wrap="square" rtlCol="0">
            <a:spAutoFit/>
          </a:bodyPr>
          <a:lstStyle/>
          <a:p>
            <a:r>
              <a:rPr lang="en-US" sz="2400" b="1" dirty="0" smtClean="0">
                <a:latin typeface="+mj-lt"/>
              </a:rPr>
              <a:t>THE GOD OF ISRAEL</a:t>
            </a:r>
          </a:p>
          <a:p>
            <a:r>
              <a:rPr lang="en-US" sz="2400" dirty="0" smtClean="0">
                <a:latin typeface="+mj-lt"/>
              </a:rPr>
              <a:t>“And I will walk among you, and will be your </a:t>
            </a:r>
          </a:p>
          <a:p>
            <a:r>
              <a:rPr lang="en-US" sz="2400" dirty="0" smtClean="0">
                <a:latin typeface="+mj-lt"/>
              </a:rPr>
              <a:t>God, and ye shall be my people” (26:12).</a:t>
            </a:r>
          </a:p>
          <a:p>
            <a:r>
              <a:rPr lang="en-US" sz="2400" dirty="0" smtClean="0">
                <a:latin typeface="+mj-lt"/>
              </a:rPr>
              <a:t>God’s relationship with Israel under the Old</a:t>
            </a:r>
          </a:p>
          <a:p>
            <a:r>
              <a:rPr lang="en-US" sz="2400" dirty="0" smtClean="0">
                <a:latin typeface="+mj-lt"/>
              </a:rPr>
              <a:t>Covenant was conditional—if they obeyed Him –</a:t>
            </a:r>
          </a:p>
          <a:p>
            <a:endParaRPr lang="en-US" sz="800" dirty="0" smtClean="0">
              <a:latin typeface="+mj-lt"/>
            </a:endParaRPr>
          </a:p>
          <a:p>
            <a:r>
              <a:rPr lang="en-US" sz="2400" dirty="0" smtClean="0">
                <a:latin typeface="+mj-lt"/>
              </a:rPr>
              <a:t>“But if ye will not hearken unto me… I will do </a:t>
            </a:r>
          </a:p>
          <a:p>
            <a:r>
              <a:rPr lang="en-US" sz="2400" dirty="0" smtClean="0">
                <a:latin typeface="+mj-lt"/>
              </a:rPr>
              <a:t>this to you… I will appoint over you </a:t>
            </a:r>
            <a:r>
              <a:rPr lang="en-US" sz="2400" b="1" dirty="0" smtClean="0">
                <a:latin typeface="+mj-lt"/>
              </a:rPr>
              <a:t>terror</a:t>
            </a:r>
            <a:r>
              <a:rPr lang="en-US" sz="2400" dirty="0" smtClean="0">
                <a:latin typeface="+mj-lt"/>
              </a:rPr>
              <a:t>… I will </a:t>
            </a:r>
          </a:p>
          <a:p>
            <a:r>
              <a:rPr lang="en-US" sz="2400" b="1" dirty="0" smtClean="0">
                <a:latin typeface="+mj-lt"/>
              </a:rPr>
              <a:t>set my face against you</a:t>
            </a:r>
            <a:r>
              <a:rPr lang="en-US" sz="2400" dirty="0" smtClean="0">
                <a:latin typeface="+mj-lt"/>
              </a:rPr>
              <a:t>, and ye shall be</a:t>
            </a:r>
            <a:r>
              <a:rPr lang="en-US" sz="2400" b="1" dirty="0" smtClean="0">
                <a:latin typeface="+mj-lt"/>
              </a:rPr>
              <a:t> slain </a:t>
            </a:r>
          </a:p>
          <a:p>
            <a:r>
              <a:rPr lang="en-US" sz="2400" dirty="0" smtClean="0">
                <a:latin typeface="+mj-lt"/>
              </a:rPr>
              <a:t>before your enemies… </a:t>
            </a:r>
            <a:r>
              <a:rPr lang="en-US" sz="2400" b="1" dirty="0" smtClean="0">
                <a:latin typeface="+mj-lt"/>
              </a:rPr>
              <a:t>punish</a:t>
            </a:r>
            <a:r>
              <a:rPr lang="en-US" sz="2400" dirty="0" smtClean="0">
                <a:latin typeface="+mj-lt"/>
              </a:rPr>
              <a:t> you… </a:t>
            </a:r>
            <a:r>
              <a:rPr lang="en-US" sz="2400" b="1" dirty="0" smtClean="0">
                <a:latin typeface="+mj-lt"/>
              </a:rPr>
              <a:t>plagues</a:t>
            </a:r>
            <a:r>
              <a:rPr lang="en-US" sz="2400" dirty="0" smtClean="0">
                <a:latin typeface="+mj-lt"/>
              </a:rPr>
              <a:t>… </a:t>
            </a:r>
          </a:p>
          <a:p>
            <a:r>
              <a:rPr lang="en-US" sz="2400" b="1" dirty="0">
                <a:latin typeface="+mj-lt"/>
              </a:rPr>
              <a:t>p</a:t>
            </a:r>
            <a:r>
              <a:rPr lang="en-US" sz="2400" b="1" dirty="0" smtClean="0">
                <a:latin typeface="+mj-lt"/>
              </a:rPr>
              <a:t>estilence </a:t>
            </a:r>
            <a:r>
              <a:rPr lang="en-US" sz="2400" dirty="0" smtClean="0">
                <a:latin typeface="+mj-lt"/>
              </a:rPr>
              <a:t>[disease]…” (26:14-31).</a:t>
            </a:r>
          </a:p>
          <a:p>
            <a:r>
              <a:rPr lang="en-US" sz="2400" dirty="0" smtClean="0">
                <a:latin typeface="+mj-lt"/>
              </a:rPr>
              <a:t>Knowing Israel would NOT obey Him, God </a:t>
            </a:r>
          </a:p>
          <a:p>
            <a:r>
              <a:rPr lang="en-US" sz="2400" dirty="0" smtClean="0">
                <a:latin typeface="+mj-lt"/>
              </a:rPr>
              <a:t>began to forecast some of their chastisements </a:t>
            </a:r>
          </a:p>
          <a:p>
            <a:r>
              <a:rPr lang="en-US" sz="2400" dirty="0" smtClean="0">
                <a:latin typeface="+mj-lt"/>
              </a:rPr>
              <a:t>He would use on them –  “I will bring the land into </a:t>
            </a:r>
            <a:r>
              <a:rPr lang="en-US" sz="2400" b="1" dirty="0" smtClean="0">
                <a:latin typeface="+mj-lt"/>
              </a:rPr>
              <a:t>desolation</a:t>
            </a:r>
            <a:r>
              <a:rPr lang="en-US" sz="2400" dirty="0" smtClean="0">
                <a:latin typeface="+mj-lt"/>
              </a:rPr>
              <a:t>… I will </a:t>
            </a:r>
            <a:r>
              <a:rPr lang="en-US" sz="2400" b="1" dirty="0" smtClean="0">
                <a:latin typeface="+mj-lt"/>
              </a:rPr>
              <a:t>scatter </a:t>
            </a:r>
            <a:r>
              <a:rPr lang="en-US" sz="2400" dirty="0" smtClean="0">
                <a:latin typeface="+mj-lt"/>
              </a:rPr>
              <a:t>you among the heathen, and will draw out a </a:t>
            </a:r>
            <a:r>
              <a:rPr lang="en-US" sz="2400" b="1" dirty="0" smtClean="0">
                <a:latin typeface="+mj-lt"/>
              </a:rPr>
              <a:t>sword</a:t>
            </a:r>
            <a:r>
              <a:rPr lang="en-US" sz="2400" dirty="0" smtClean="0">
                <a:latin typeface="+mj-lt"/>
              </a:rPr>
              <a:t> after you… and your cities</a:t>
            </a:r>
            <a:r>
              <a:rPr lang="en-US" sz="2400" b="1" dirty="0" smtClean="0">
                <a:latin typeface="+mj-lt"/>
              </a:rPr>
              <a:t> waste</a:t>
            </a:r>
            <a:r>
              <a:rPr lang="en-US" sz="2400" dirty="0" smtClean="0">
                <a:latin typeface="+mj-lt"/>
              </a:rPr>
              <a:t>.  Then </a:t>
            </a:r>
            <a:r>
              <a:rPr lang="en-US" sz="2400" b="1" dirty="0" smtClean="0">
                <a:latin typeface="+mj-lt"/>
              </a:rPr>
              <a:t>shall the land enjoy </a:t>
            </a:r>
          </a:p>
          <a:p>
            <a:r>
              <a:rPr lang="en-US" sz="2400" b="1" dirty="0" smtClean="0">
                <a:latin typeface="+mj-lt"/>
              </a:rPr>
              <a:t>her Sabbaths</a:t>
            </a:r>
            <a:r>
              <a:rPr lang="en-US" sz="2400" dirty="0" smtClean="0">
                <a:latin typeface="+mj-lt"/>
              </a:rPr>
              <a:t>, as long as it lieth </a:t>
            </a:r>
            <a:r>
              <a:rPr lang="en-US" sz="2400" b="1" dirty="0" smtClean="0">
                <a:latin typeface="+mj-lt"/>
              </a:rPr>
              <a:t>desolate</a:t>
            </a:r>
            <a:r>
              <a:rPr lang="en-US" sz="2400" dirty="0" smtClean="0">
                <a:latin typeface="+mj-lt"/>
              </a:rPr>
              <a:t>…” (26:32-39).  </a:t>
            </a:r>
          </a:p>
          <a:p>
            <a:r>
              <a:rPr lang="en-US" sz="2400" dirty="0" smtClean="0">
                <a:latin typeface="+mj-lt"/>
              </a:rPr>
              <a:t>This referenced the destruction of Israel by Nebuchadnezzar and the 70-year Babylonian captivity.  </a:t>
            </a:r>
            <a:endParaRPr lang="en-US" sz="2400" dirty="0">
              <a:latin typeface="+mj-lt"/>
            </a:endParaRPr>
          </a:p>
        </p:txBody>
      </p:sp>
      <p:pic>
        <p:nvPicPr>
          <p:cNvPr id="3" name="Picture 2" descr="&lt;strong&gt;Israel&lt;/strong&gt; en Asia: Información de Viaj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0" y="-1"/>
            <a:ext cx="5962650" cy="4486275"/>
          </a:xfrm>
          <a:prstGeom prst="rect">
            <a:avLst/>
          </a:prstGeom>
        </p:spPr>
      </p:pic>
    </p:spTree>
    <p:extLst>
      <p:ext uri="{BB962C8B-B14F-4D97-AF65-F5344CB8AC3E}">
        <p14:creationId xmlns:p14="http://schemas.microsoft.com/office/powerpoint/2010/main" val="4957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19875" cy="6001643"/>
          </a:xfrm>
          <a:prstGeom prst="rect">
            <a:avLst/>
          </a:prstGeom>
          <a:noFill/>
        </p:spPr>
        <p:txBody>
          <a:bodyPr wrap="square" rtlCol="0">
            <a:spAutoFit/>
          </a:bodyPr>
          <a:lstStyle/>
          <a:p>
            <a:r>
              <a:rPr lang="en-US" sz="2400" b="1" dirty="0" smtClean="0">
                <a:latin typeface="+mj-lt"/>
              </a:rPr>
              <a:t>CENSUS</a:t>
            </a:r>
          </a:p>
          <a:p>
            <a:r>
              <a:rPr lang="en-US" sz="2400" dirty="0" smtClean="0">
                <a:latin typeface="+mj-lt"/>
              </a:rPr>
              <a:t>“And the LORD spake unto Moses in the wilderness of Sinai, in the tabernacle of the congregation, on the first day of the [2</a:t>
            </a:r>
            <a:r>
              <a:rPr lang="en-US" sz="2400" baseline="30000" dirty="0" smtClean="0">
                <a:latin typeface="+mj-lt"/>
              </a:rPr>
              <a:t>nd</a:t>
            </a:r>
            <a:r>
              <a:rPr lang="en-US" sz="2400" dirty="0" smtClean="0">
                <a:latin typeface="+mj-lt"/>
              </a:rPr>
              <a:t>] month, in the [2</a:t>
            </a:r>
            <a:r>
              <a:rPr lang="en-US" sz="2400" baseline="30000" dirty="0" smtClean="0">
                <a:latin typeface="+mj-lt"/>
              </a:rPr>
              <a:t>nd</a:t>
            </a:r>
            <a:r>
              <a:rPr lang="en-US" sz="2400" dirty="0" smtClean="0">
                <a:latin typeface="+mj-lt"/>
              </a:rPr>
              <a:t>] year after they were come out of the land of Egypt, saying, Take ye </a:t>
            </a:r>
            <a:r>
              <a:rPr lang="en-US" sz="2400" b="1" dirty="0" smtClean="0">
                <a:latin typeface="+mj-lt"/>
              </a:rPr>
              <a:t>the sum of all the congregation of the children of Israel</a:t>
            </a:r>
            <a:r>
              <a:rPr lang="en-US" sz="2400" dirty="0" smtClean="0">
                <a:latin typeface="+mj-lt"/>
              </a:rPr>
              <a:t>, after their families, by the house of their fathers, with the number of their names, every male… </a:t>
            </a:r>
            <a:r>
              <a:rPr lang="en-US" sz="2400" b="1" dirty="0" smtClean="0">
                <a:latin typeface="+mj-lt"/>
              </a:rPr>
              <a:t>from twenty years old and upward, all that are able to go forth to war in Israel</a:t>
            </a:r>
            <a:r>
              <a:rPr lang="en-US" sz="2400" dirty="0" smtClean="0">
                <a:latin typeface="+mj-lt"/>
              </a:rPr>
              <a:t>: thou and Aaron shall number them by their armies” (Num. 1:1-3).</a:t>
            </a:r>
          </a:p>
          <a:p>
            <a:r>
              <a:rPr lang="en-US" sz="2400" dirty="0" smtClean="0">
                <a:latin typeface="+mj-lt"/>
              </a:rPr>
              <a:t>One month after the tabernacle and the Levitical priesthood were put into operation, God commanded a census be taken in the wilderness of Sinai—men, 20 years and older, who were capable of bearing arms.   </a:t>
            </a:r>
            <a:endParaRPr lang="en-US" sz="2400" dirty="0">
              <a:latin typeface="+mj-lt"/>
            </a:endParaRPr>
          </a:p>
        </p:txBody>
      </p:sp>
      <p:pic>
        <p:nvPicPr>
          <p:cNvPr id="3" name="Picture 2" descr="File:Holman The Tabernacle &lt;strong&gt;in the Wilderness&lt;/strong&gt;.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276" y="0"/>
            <a:ext cx="5419724" cy="6001643"/>
          </a:xfrm>
          <a:prstGeom prst="rect">
            <a:avLst/>
          </a:prstGeom>
        </p:spPr>
      </p:pic>
    </p:spTree>
    <p:extLst>
      <p:ext uri="{BB962C8B-B14F-4D97-AF65-F5344CB8AC3E}">
        <p14:creationId xmlns:p14="http://schemas.microsoft.com/office/powerpoint/2010/main" val="14973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096750" cy="6124754"/>
          </a:xfrm>
          <a:prstGeom prst="rect">
            <a:avLst/>
          </a:prstGeom>
          <a:noFill/>
        </p:spPr>
        <p:txBody>
          <a:bodyPr wrap="square" rtlCol="0">
            <a:spAutoFit/>
          </a:bodyPr>
          <a:lstStyle/>
          <a:p>
            <a:r>
              <a:rPr lang="en-US" sz="2400" dirty="0" smtClean="0">
                <a:latin typeface="+mj-lt"/>
              </a:rPr>
              <a:t>“These are those that were numbered, which Moses </a:t>
            </a:r>
          </a:p>
          <a:p>
            <a:r>
              <a:rPr lang="en-US" sz="2400" dirty="0" smtClean="0">
                <a:latin typeface="+mj-lt"/>
              </a:rPr>
              <a:t>and Aaron numbered, and the princes of Israel, being </a:t>
            </a:r>
          </a:p>
          <a:p>
            <a:r>
              <a:rPr lang="en-US" sz="2400" dirty="0" smtClean="0">
                <a:latin typeface="+mj-lt"/>
              </a:rPr>
              <a:t>twelve men, each one was for the house of his </a:t>
            </a:r>
          </a:p>
          <a:p>
            <a:r>
              <a:rPr lang="en-US" sz="2400" dirty="0" smtClean="0">
                <a:latin typeface="+mj-lt"/>
              </a:rPr>
              <a:t>fathers… </a:t>
            </a:r>
            <a:r>
              <a:rPr lang="en-US" sz="2400" b="1" dirty="0" smtClean="0">
                <a:latin typeface="+mj-lt"/>
              </a:rPr>
              <a:t>Reuben</a:t>
            </a:r>
            <a:r>
              <a:rPr lang="en-US" sz="2400" dirty="0" smtClean="0">
                <a:latin typeface="+mj-lt"/>
              </a:rPr>
              <a:t> [46,500]; </a:t>
            </a:r>
            <a:r>
              <a:rPr lang="en-US" sz="2400" b="1" dirty="0" smtClean="0">
                <a:latin typeface="+mj-lt"/>
              </a:rPr>
              <a:t>Simeon</a:t>
            </a:r>
            <a:r>
              <a:rPr lang="en-US" sz="2400" dirty="0" smtClean="0">
                <a:latin typeface="+mj-lt"/>
              </a:rPr>
              <a:t> [59,300]; </a:t>
            </a:r>
            <a:r>
              <a:rPr lang="en-US" sz="2400" b="1" dirty="0" smtClean="0">
                <a:latin typeface="+mj-lt"/>
              </a:rPr>
              <a:t>Gad</a:t>
            </a:r>
            <a:r>
              <a:rPr lang="en-US" sz="2400" dirty="0" smtClean="0">
                <a:latin typeface="+mj-lt"/>
              </a:rPr>
              <a:t> </a:t>
            </a:r>
          </a:p>
          <a:p>
            <a:r>
              <a:rPr lang="en-US" sz="2400" dirty="0" smtClean="0">
                <a:latin typeface="+mj-lt"/>
              </a:rPr>
              <a:t>[45,650]; </a:t>
            </a:r>
            <a:r>
              <a:rPr lang="en-US" sz="2400" b="1" dirty="0" smtClean="0">
                <a:latin typeface="+mj-lt"/>
              </a:rPr>
              <a:t>Judah</a:t>
            </a:r>
            <a:r>
              <a:rPr lang="en-US" sz="2400" dirty="0" smtClean="0">
                <a:latin typeface="+mj-lt"/>
              </a:rPr>
              <a:t> [74,600]; </a:t>
            </a:r>
            <a:r>
              <a:rPr lang="en-US" sz="2400" b="1" dirty="0" smtClean="0">
                <a:latin typeface="+mj-lt"/>
              </a:rPr>
              <a:t>Issachar</a:t>
            </a:r>
            <a:r>
              <a:rPr lang="en-US" sz="2400" dirty="0" smtClean="0">
                <a:latin typeface="+mj-lt"/>
              </a:rPr>
              <a:t> [54,400]; </a:t>
            </a:r>
            <a:r>
              <a:rPr lang="en-US" sz="2400" b="1" dirty="0" smtClean="0">
                <a:latin typeface="+mj-lt"/>
              </a:rPr>
              <a:t>Zebulon</a:t>
            </a:r>
            <a:r>
              <a:rPr lang="en-US" sz="2400" dirty="0" smtClean="0">
                <a:latin typeface="+mj-lt"/>
              </a:rPr>
              <a:t> </a:t>
            </a:r>
          </a:p>
          <a:p>
            <a:r>
              <a:rPr lang="en-US" sz="2400" dirty="0" smtClean="0">
                <a:latin typeface="+mj-lt"/>
              </a:rPr>
              <a:t>[57,400]; </a:t>
            </a:r>
            <a:r>
              <a:rPr lang="en-US" sz="2400" b="1" dirty="0" smtClean="0">
                <a:latin typeface="+mj-lt"/>
              </a:rPr>
              <a:t>Ephraim</a:t>
            </a:r>
            <a:r>
              <a:rPr lang="en-US" sz="2400" dirty="0" smtClean="0">
                <a:latin typeface="+mj-lt"/>
              </a:rPr>
              <a:t> [40,500]; </a:t>
            </a:r>
            <a:r>
              <a:rPr lang="en-US" sz="2400" b="1" dirty="0" smtClean="0">
                <a:latin typeface="+mj-lt"/>
              </a:rPr>
              <a:t>Manasseh</a:t>
            </a:r>
            <a:r>
              <a:rPr lang="en-US" sz="2400" dirty="0" smtClean="0">
                <a:latin typeface="+mj-lt"/>
              </a:rPr>
              <a:t> [32,200]; </a:t>
            </a:r>
          </a:p>
          <a:p>
            <a:r>
              <a:rPr lang="en-US" sz="2400" b="1" dirty="0" smtClean="0">
                <a:latin typeface="+mj-lt"/>
              </a:rPr>
              <a:t>Benjamin</a:t>
            </a:r>
            <a:r>
              <a:rPr lang="en-US" sz="2400" dirty="0" smtClean="0">
                <a:latin typeface="+mj-lt"/>
              </a:rPr>
              <a:t> [35,400]… all they that were numbered </a:t>
            </a:r>
          </a:p>
          <a:p>
            <a:r>
              <a:rPr lang="en-US" sz="2400" dirty="0" smtClean="0">
                <a:latin typeface="+mj-lt"/>
              </a:rPr>
              <a:t>were numbered were [</a:t>
            </a:r>
            <a:r>
              <a:rPr lang="en-US" sz="2400" b="1" dirty="0" smtClean="0">
                <a:latin typeface="+mj-lt"/>
              </a:rPr>
              <a:t>603,550</a:t>
            </a:r>
            <a:r>
              <a:rPr lang="en-US" sz="2400" dirty="0" smtClean="0">
                <a:latin typeface="+mj-lt"/>
              </a:rPr>
              <a:t>]… Only thou shalt </a:t>
            </a:r>
          </a:p>
          <a:p>
            <a:r>
              <a:rPr lang="en-US" sz="2400" dirty="0" smtClean="0">
                <a:latin typeface="+mj-lt"/>
              </a:rPr>
              <a:t>not number the tribe of Levi…” (1:44-47).</a:t>
            </a:r>
          </a:p>
          <a:p>
            <a:r>
              <a:rPr lang="en-US" sz="2400" dirty="0" smtClean="0">
                <a:latin typeface="+mj-lt"/>
              </a:rPr>
              <a:t>The Levites were not counted because they were</a:t>
            </a:r>
          </a:p>
          <a:p>
            <a:r>
              <a:rPr lang="en-US" sz="2400" dirty="0">
                <a:latin typeface="+mj-lt"/>
              </a:rPr>
              <a:t>m</a:t>
            </a:r>
            <a:r>
              <a:rPr lang="en-US" sz="2400" dirty="0" smtClean="0">
                <a:latin typeface="+mj-lt"/>
              </a:rPr>
              <a:t>ade up of both priests and those who tended to </a:t>
            </a:r>
          </a:p>
          <a:p>
            <a:r>
              <a:rPr lang="en-US" sz="2400" dirty="0" smtClean="0">
                <a:latin typeface="+mj-lt"/>
              </a:rPr>
              <a:t>the tabernacle, but the two sons of Joseph [Ephraim </a:t>
            </a:r>
          </a:p>
          <a:p>
            <a:r>
              <a:rPr lang="en-US" sz="2400" dirty="0" smtClean="0">
                <a:latin typeface="+mj-lt"/>
              </a:rPr>
              <a:t>&amp; Manasseh] were counted making 12 tribes.</a:t>
            </a:r>
          </a:p>
          <a:p>
            <a:endParaRPr lang="en-US" sz="800" dirty="0" smtClean="0">
              <a:latin typeface="+mj-lt"/>
            </a:endParaRPr>
          </a:p>
          <a:p>
            <a:r>
              <a:rPr lang="en-US" sz="2400" dirty="0" smtClean="0">
                <a:latin typeface="+mj-lt"/>
              </a:rPr>
              <a:t>“But thou shalt appoint </a:t>
            </a:r>
            <a:r>
              <a:rPr lang="en-US" sz="2400" b="1" dirty="0" smtClean="0">
                <a:latin typeface="+mj-lt"/>
              </a:rPr>
              <a:t>the Levites over the tabernacle of testimony</a:t>
            </a:r>
            <a:r>
              <a:rPr lang="en-US" sz="2400" dirty="0" smtClean="0">
                <a:latin typeface="+mj-lt"/>
              </a:rPr>
              <a:t>, and over all the veils thereof… they shall bear the tabernacle… and when the tabernacle is setteth forward, </a:t>
            </a:r>
            <a:r>
              <a:rPr lang="en-US" sz="2400" b="1" dirty="0" smtClean="0">
                <a:latin typeface="+mj-lt"/>
              </a:rPr>
              <a:t>the Levites shall take it down… set it up</a:t>
            </a:r>
            <a:r>
              <a:rPr lang="en-US" sz="2400" dirty="0" smtClean="0">
                <a:latin typeface="+mj-lt"/>
              </a:rPr>
              <a:t>: and </a:t>
            </a:r>
            <a:r>
              <a:rPr lang="en-US" sz="2400" i="1" dirty="0" smtClean="0">
                <a:latin typeface="+mj-lt"/>
              </a:rPr>
              <a:t>the stranger that cometh nigh shall be put to death</a:t>
            </a:r>
            <a:r>
              <a:rPr lang="en-US" sz="2400" dirty="0" smtClean="0">
                <a:latin typeface="+mj-lt"/>
              </a:rPr>
              <a:t>” (1:50,51).  </a:t>
            </a:r>
            <a:endParaRPr lang="en-US" sz="2400" dirty="0">
              <a:latin typeface="+mj-lt"/>
            </a:endParaRPr>
          </a:p>
        </p:txBody>
      </p:sp>
      <p:pic>
        <p:nvPicPr>
          <p:cNvPr id="4" name="Picture 3" descr="December | 2014 | Mike's Place on the Web | P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4" y="-1"/>
            <a:ext cx="5457825" cy="4791075"/>
          </a:xfrm>
          <a:prstGeom prst="rect">
            <a:avLst/>
          </a:prstGeom>
        </p:spPr>
      </p:pic>
    </p:spTree>
    <p:extLst>
      <p:ext uri="{BB962C8B-B14F-4D97-AF65-F5344CB8AC3E}">
        <p14:creationId xmlns:p14="http://schemas.microsoft.com/office/powerpoint/2010/main" val="26036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500"/>
                                        <p:tgtEl>
                                          <p:spTgt spid="3">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fade">
                                      <p:cBhvr>
                                        <p:cTn id="16" dur="500"/>
                                        <p:tgtEl>
                                          <p:spTgt spid="3">
                                            <p:txEl>
                                              <p:pRg st="12" end="1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fade">
                                      <p:cBhvr>
                                        <p:cTn id="2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49" y="0"/>
            <a:ext cx="11401426" cy="6001643"/>
          </a:xfrm>
          <a:prstGeom prst="rect">
            <a:avLst/>
          </a:prstGeom>
          <a:noFill/>
        </p:spPr>
        <p:txBody>
          <a:bodyPr wrap="square" rtlCol="0">
            <a:spAutoFit/>
          </a:bodyPr>
          <a:lstStyle/>
          <a:p>
            <a:r>
              <a:rPr lang="en-US" sz="2400" b="1" dirty="0" smtClean="0">
                <a:latin typeface="+mj-lt"/>
              </a:rPr>
              <a:t>ARRANGEMENT OF THE CAMP</a:t>
            </a:r>
          </a:p>
          <a:p>
            <a:r>
              <a:rPr lang="en-US" sz="2400" dirty="0" smtClean="0">
                <a:latin typeface="+mj-lt"/>
              </a:rPr>
              <a:t>“And on the </a:t>
            </a:r>
            <a:r>
              <a:rPr lang="en-US" sz="2400" b="1" dirty="0" smtClean="0">
                <a:latin typeface="+mj-lt"/>
              </a:rPr>
              <a:t>east</a:t>
            </a:r>
            <a:r>
              <a:rPr lang="en-US" sz="2400" dirty="0" smtClean="0">
                <a:latin typeface="+mj-lt"/>
              </a:rPr>
              <a:t> side toward rising of the sun shall </a:t>
            </a:r>
          </a:p>
          <a:p>
            <a:r>
              <a:rPr lang="en-US" sz="2400" dirty="0" smtClean="0">
                <a:latin typeface="+mj-lt"/>
              </a:rPr>
              <a:t>they of the standard of the camp of </a:t>
            </a:r>
            <a:r>
              <a:rPr lang="en-US" sz="2400" b="1" dirty="0" smtClean="0">
                <a:latin typeface="+mj-lt"/>
              </a:rPr>
              <a:t>Judah</a:t>
            </a:r>
            <a:r>
              <a:rPr lang="en-US" sz="2400" dirty="0" smtClean="0">
                <a:latin typeface="+mj-lt"/>
              </a:rPr>
              <a:t> pitch </a:t>
            </a:r>
          </a:p>
          <a:p>
            <a:r>
              <a:rPr lang="en-US" sz="2400" dirty="0" smtClean="0">
                <a:latin typeface="+mj-lt"/>
              </a:rPr>
              <a:t>throughout their armies… And those that do pitch </a:t>
            </a:r>
          </a:p>
          <a:p>
            <a:r>
              <a:rPr lang="en-US" sz="2400" dirty="0" smtClean="0">
                <a:latin typeface="+mj-lt"/>
              </a:rPr>
              <a:t>next unto him shall be the tribe of </a:t>
            </a:r>
            <a:r>
              <a:rPr lang="en-US" sz="2400" b="1" dirty="0" smtClean="0">
                <a:latin typeface="+mj-lt"/>
              </a:rPr>
              <a:t>Issachar</a:t>
            </a:r>
            <a:r>
              <a:rPr lang="en-US" sz="2400" dirty="0" smtClean="0">
                <a:latin typeface="+mj-lt"/>
              </a:rPr>
              <a:t>… Then </a:t>
            </a:r>
          </a:p>
          <a:p>
            <a:r>
              <a:rPr lang="en-US" sz="2400" dirty="0" smtClean="0">
                <a:latin typeface="+mj-lt"/>
              </a:rPr>
              <a:t>the tribe of </a:t>
            </a:r>
            <a:r>
              <a:rPr lang="en-US" sz="2400" b="1" dirty="0" smtClean="0">
                <a:latin typeface="+mj-lt"/>
              </a:rPr>
              <a:t>Zebulun</a:t>
            </a:r>
            <a:r>
              <a:rPr lang="en-US" sz="2400" dirty="0" smtClean="0">
                <a:latin typeface="+mj-lt"/>
              </a:rPr>
              <a:t>… on the </a:t>
            </a:r>
            <a:r>
              <a:rPr lang="en-US" sz="2400" b="1" dirty="0" smtClean="0">
                <a:latin typeface="+mj-lt"/>
              </a:rPr>
              <a:t>south</a:t>
            </a:r>
            <a:r>
              <a:rPr lang="en-US" sz="2400" dirty="0" smtClean="0">
                <a:latin typeface="+mj-lt"/>
              </a:rPr>
              <a:t> side… </a:t>
            </a:r>
            <a:r>
              <a:rPr lang="en-US" sz="2400" b="1" dirty="0" smtClean="0">
                <a:latin typeface="+mj-lt"/>
              </a:rPr>
              <a:t>Reuben</a:t>
            </a:r>
            <a:r>
              <a:rPr lang="en-US" sz="2400" dirty="0" smtClean="0">
                <a:latin typeface="+mj-lt"/>
              </a:rPr>
              <a:t>… </a:t>
            </a:r>
          </a:p>
          <a:p>
            <a:r>
              <a:rPr lang="en-US" sz="2400" dirty="0" smtClean="0">
                <a:latin typeface="+mj-lt"/>
              </a:rPr>
              <a:t>And those by him shall be the tribe of </a:t>
            </a:r>
            <a:r>
              <a:rPr lang="en-US" sz="2400" b="1" dirty="0" smtClean="0">
                <a:latin typeface="+mj-lt"/>
              </a:rPr>
              <a:t>Simeon</a:t>
            </a:r>
            <a:r>
              <a:rPr lang="en-US" sz="2400" dirty="0" smtClean="0">
                <a:latin typeface="+mj-lt"/>
              </a:rPr>
              <a:t>… </a:t>
            </a:r>
          </a:p>
          <a:p>
            <a:r>
              <a:rPr lang="en-US" sz="2400" dirty="0" smtClean="0">
                <a:latin typeface="+mj-lt"/>
              </a:rPr>
              <a:t>Then the tribe of </a:t>
            </a:r>
            <a:r>
              <a:rPr lang="en-US" sz="2400" b="1" dirty="0" smtClean="0">
                <a:latin typeface="+mj-lt"/>
              </a:rPr>
              <a:t>Gad</a:t>
            </a:r>
            <a:r>
              <a:rPr lang="en-US" sz="2400" dirty="0" smtClean="0">
                <a:latin typeface="+mj-lt"/>
              </a:rPr>
              <a:t>… on the </a:t>
            </a:r>
            <a:r>
              <a:rPr lang="en-US" sz="2400" b="1" dirty="0" smtClean="0">
                <a:latin typeface="+mj-lt"/>
              </a:rPr>
              <a:t>west</a:t>
            </a:r>
            <a:r>
              <a:rPr lang="en-US" sz="2400" dirty="0" smtClean="0">
                <a:latin typeface="+mj-lt"/>
              </a:rPr>
              <a:t> side… </a:t>
            </a:r>
            <a:r>
              <a:rPr lang="en-US" sz="2400" b="1" dirty="0" smtClean="0">
                <a:latin typeface="+mj-lt"/>
              </a:rPr>
              <a:t>Ephraim</a:t>
            </a:r>
            <a:r>
              <a:rPr lang="en-US" sz="2400" dirty="0" smtClean="0">
                <a:latin typeface="+mj-lt"/>
              </a:rPr>
              <a:t>… </a:t>
            </a:r>
          </a:p>
          <a:p>
            <a:r>
              <a:rPr lang="en-US" sz="2400" dirty="0" smtClean="0">
                <a:latin typeface="+mj-lt"/>
              </a:rPr>
              <a:t>by him </a:t>
            </a:r>
            <a:r>
              <a:rPr lang="en-US" sz="2400" b="1" dirty="0" smtClean="0">
                <a:latin typeface="+mj-lt"/>
              </a:rPr>
              <a:t>Manasseh</a:t>
            </a:r>
            <a:r>
              <a:rPr lang="en-US" sz="2400" dirty="0" smtClean="0">
                <a:latin typeface="+mj-lt"/>
              </a:rPr>
              <a:t>… then the tribe of </a:t>
            </a:r>
            <a:r>
              <a:rPr lang="en-US" sz="2400" b="1" dirty="0" smtClean="0">
                <a:latin typeface="+mj-lt"/>
              </a:rPr>
              <a:t>Benjamin</a:t>
            </a:r>
            <a:r>
              <a:rPr lang="en-US" sz="2400" dirty="0" smtClean="0">
                <a:latin typeface="+mj-lt"/>
              </a:rPr>
              <a:t>... Dan </a:t>
            </a:r>
          </a:p>
          <a:p>
            <a:r>
              <a:rPr lang="en-US" sz="2400" dirty="0" smtClean="0">
                <a:latin typeface="+mj-lt"/>
              </a:rPr>
              <a:t>shall be on the north side…by him… Asher… Then </a:t>
            </a:r>
          </a:p>
          <a:p>
            <a:r>
              <a:rPr lang="en-US" sz="2400" b="1" dirty="0" smtClean="0">
                <a:latin typeface="+mj-lt"/>
              </a:rPr>
              <a:t>Naphtali</a:t>
            </a:r>
            <a:r>
              <a:rPr lang="en-US" sz="2400" dirty="0" smtClean="0">
                <a:latin typeface="+mj-lt"/>
              </a:rPr>
              <a:t>… And the children of Israel did according </a:t>
            </a:r>
          </a:p>
          <a:p>
            <a:r>
              <a:rPr lang="en-US" sz="2400" dirty="0" smtClean="0">
                <a:latin typeface="+mj-lt"/>
              </a:rPr>
              <a:t>to all that the LORD commanded Moses” (2:1-34).</a:t>
            </a:r>
          </a:p>
          <a:p>
            <a:r>
              <a:rPr lang="en-US" sz="2400" dirty="0" smtClean="0">
                <a:latin typeface="+mj-lt"/>
              </a:rPr>
              <a:t>The wilderness camp was so organized that it began</a:t>
            </a:r>
          </a:p>
          <a:p>
            <a:r>
              <a:rPr lang="en-US" sz="2400" dirty="0">
                <a:latin typeface="+mj-lt"/>
              </a:rPr>
              <a:t>t</a:t>
            </a:r>
            <a:r>
              <a:rPr lang="en-US" sz="2400" dirty="0" smtClean="0">
                <a:latin typeface="+mj-lt"/>
              </a:rPr>
              <a:t>o look like a military encampment, which is exactly </a:t>
            </a:r>
          </a:p>
          <a:p>
            <a:r>
              <a:rPr lang="en-US" sz="2400" dirty="0" smtClean="0">
                <a:latin typeface="+mj-lt"/>
              </a:rPr>
              <a:t>what God wanted—a well disciplined, organized, </a:t>
            </a:r>
          </a:p>
          <a:p>
            <a:r>
              <a:rPr lang="en-US" sz="2400" dirty="0" smtClean="0">
                <a:latin typeface="+mj-lt"/>
              </a:rPr>
              <a:t>nation who would take and follow orders from their Commander-In-Chief. </a:t>
            </a:r>
          </a:p>
        </p:txBody>
      </p:sp>
      <p:pic>
        <p:nvPicPr>
          <p:cNvPr id="5" name="Picture 4" descr="December | 2014 | Mike's Place on the Web | P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4" y="-2"/>
            <a:ext cx="5457825" cy="5372101"/>
          </a:xfrm>
          <a:prstGeom prst="rect">
            <a:avLst/>
          </a:prstGeom>
        </p:spPr>
      </p:pic>
    </p:spTree>
    <p:extLst>
      <p:ext uri="{BB962C8B-B14F-4D97-AF65-F5344CB8AC3E}">
        <p14:creationId xmlns:p14="http://schemas.microsoft.com/office/powerpoint/2010/main" val="24411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3" end="13"/>
                                            </p:txEl>
                                          </p:spTgt>
                                        </p:tgtEl>
                                        <p:attrNameLst>
                                          <p:attrName>style.visibility</p:attrName>
                                        </p:attrNameLst>
                                      </p:cBhvr>
                                      <p:to>
                                        <p:strVal val="visible"/>
                                      </p:to>
                                    </p:set>
                                    <p:animEffect transition="in" filter="fade">
                                      <p:cBhvr>
                                        <p:cTn id="10" dur="500"/>
                                        <p:tgtEl>
                                          <p:spTgt spid="4">
                                            <p:txEl>
                                              <p:pRg st="13" end="1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4" end="14"/>
                                            </p:txEl>
                                          </p:spTgt>
                                        </p:tgtEl>
                                        <p:attrNameLst>
                                          <p:attrName>style.visibility</p:attrName>
                                        </p:attrNameLst>
                                      </p:cBhvr>
                                      <p:to>
                                        <p:strVal val="visible"/>
                                      </p:to>
                                    </p:set>
                                    <p:animEffect transition="in" filter="fade">
                                      <p:cBhvr>
                                        <p:cTn id="13" dur="500"/>
                                        <p:tgtEl>
                                          <p:spTgt spid="4">
                                            <p:txEl>
                                              <p:pRg st="14" end="1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5" end="15"/>
                                            </p:txEl>
                                          </p:spTgt>
                                        </p:tgtEl>
                                        <p:attrNameLst>
                                          <p:attrName>style.visibility</p:attrName>
                                        </p:attrNameLst>
                                      </p:cBhvr>
                                      <p:to>
                                        <p:strVal val="visible"/>
                                      </p:to>
                                    </p:set>
                                    <p:animEffect transition="in" filter="fade">
                                      <p:cBhvr>
                                        <p:cTn id="16"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68175" cy="6247864"/>
          </a:xfrm>
          <a:prstGeom prst="rect">
            <a:avLst/>
          </a:prstGeom>
          <a:noFill/>
        </p:spPr>
        <p:txBody>
          <a:bodyPr wrap="square" rtlCol="0">
            <a:spAutoFit/>
          </a:bodyPr>
          <a:lstStyle/>
          <a:p>
            <a:r>
              <a:rPr lang="en-US" sz="2400" dirty="0" smtClean="0">
                <a:latin typeface="+mj-lt"/>
              </a:rPr>
              <a:t>The camp was to operate like mobile unit.  </a:t>
            </a:r>
          </a:p>
          <a:p>
            <a:r>
              <a:rPr lang="en-US" sz="2400" dirty="0" smtClean="0">
                <a:latin typeface="+mj-lt"/>
              </a:rPr>
              <a:t>When God gave the command to move the </a:t>
            </a:r>
          </a:p>
          <a:p>
            <a:r>
              <a:rPr lang="en-US" sz="2400" dirty="0" smtClean="0">
                <a:latin typeface="+mj-lt"/>
              </a:rPr>
              <a:t>encampment, specified individuals knew </a:t>
            </a:r>
          </a:p>
          <a:p>
            <a:r>
              <a:rPr lang="en-US" sz="2400" dirty="0" smtClean="0">
                <a:latin typeface="+mj-lt"/>
              </a:rPr>
              <a:t>exactly what to do to accomplish it –</a:t>
            </a:r>
          </a:p>
          <a:p>
            <a:endParaRPr lang="en-US" sz="800" dirty="0" smtClean="0">
              <a:latin typeface="+mj-lt"/>
            </a:endParaRPr>
          </a:p>
          <a:p>
            <a:r>
              <a:rPr lang="en-US" sz="2400" dirty="0" smtClean="0">
                <a:latin typeface="+mj-lt"/>
              </a:rPr>
              <a:t>“Take also the sum of the sons of Gershom… </a:t>
            </a:r>
          </a:p>
          <a:p>
            <a:r>
              <a:rPr lang="en-US" sz="2400" dirty="0" smtClean="0">
                <a:latin typeface="+mj-lt"/>
              </a:rPr>
              <a:t>from [30] years old and upward until [50] </a:t>
            </a:r>
          </a:p>
          <a:p>
            <a:r>
              <a:rPr lang="en-US" sz="2400" dirty="0" smtClean="0">
                <a:latin typeface="+mj-lt"/>
              </a:rPr>
              <a:t>years old… to do the work in the tabernacle… </a:t>
            </a:r>
          </a:p>
          <a:p>
            <a:r>
              <a:rPr lang="en-US" sz="2400" dirty="0" smtClean="0">
                <a:latin typeface="+mj-lt"/>
              </a:rPr>
              <a:t>they shall bear the </a:t>
            </a:r>
            <a:r>
              <a:rPr lang="en-US" sz="2400" b="1" dirty="0" smtClean="0">
                <a:latin typeface="+mj-lt"/>
              </a:rPr>
              <a:t>curtains </a:t>
            </a:r>
            <a:r>
              <a:rPr lang="en-US" sz="2400" dirty="0" smtClean="0">
                <a:latin typeface="+mj-lt"/>
              </a:rPr>
              <a:t>of the tabernacle… </a:t>
            </a:r>
          </a:p>
          <a:p>
            <a:r>
              <a:rPr lang="en-US" sz="2400" b="1" dirty="0" smtClean="0">
                <a:latin typeface="+mj-lt"/>
              </a:rPr>
              <a:t>covering</a:t>
            </a:r>
            <a:r>
              <a:rPr lang="en-US" sz="2400" dirty="0" smtClean="0">
                <a:latin typeface="+mj-lt"/>
              </a:rPr>
              <a:t>… the </a:t>
            </a:r>
            <a:r>
              <a:rPr lang="en-US" sz="2400" b="1" dirty="0" smtClean="0">
                <a:latin typeface="+mj-lt"/>
              </a:rPr>
              <a:t>hangings</a:t>
            </a:r>
            <a:r>
              <a:rPr lang="en-US" sz="2400" dirty="0" smtClean="0">
                <a:latin typeface="+mj-lt"/>
              </a:rPr>
              <a:t> of the court, and the </a:t>
            </a:r>
          </a:p>
          <a:p>
            <a:r>
              <a:rPr lang="en-US" sz="2400" dirty="0" smtClean="0">
                <a:latin typeface="+mj-lt"/>
              </a:rPr>
              <a:t>hanging for the</a:t>
            </a:r>
            <a:r>
              <a:rPr lang="en-US" sz="2400" b="1" dirty="0" smtClean="0">
                <a:latin typeface="+mj-lt"/>
              </a:rPr>
              <a:t> door </a:t>
            </a:r>
            <a:r>
              <a:rPr lang="en-US" sz="2400" dirty="0" smtClean="0">
                <a:latin typeface="+mj-lt"/>
              </a:rPr>
              <a:t>of the gate of the court…” </a:t>
            </a:r>
          </a:p>
          <a:p>
            <a:r>
              <a:rPr lang="en-US" sz="2400" dirty="0" smtClean="0">
                <a:latin typeface="+mj-lt"/>
              </a:rPr>
              <a:t>(4:22-28).</a:t>
            </a:r>
          </a:p>
          <a:p>
            <a:r>
              <a:rPr lang="en-US" sz="2400" dirty="0" smtClean="0">
                <a:latin typeface="+mj-lt"/>
              </a:rPr>
              <a:t>Though given charge of tearing down &amp; setting </a:t>
            </a:r>
          </a:p>
          <a:p>
            <a:r>
              <a:rPr lang="en-US" sz="2400" dirty="0" smtClean="0">
                <a:latin typeface="+mj-lt"/>
              </a:rPr>
              <a:t>up, they had to be very careful how to do it –</a:t>
            </a:r>
          </a:p>
          <a:p>
            <a:endParaRPr lang="en-US" sz="800" dirty="0" smtClean="0">
              <a:latin typeface="+mj-lt"/>
            </a:endParaRPr>
          </a:p>
          <a:p>
            <a:r>
              <a:rPr lang="en-US" sz="2400" dirty="0" smtClean="0">
                <a:latin typeface="+mj-lt"/>
              </a:rPr>
              <a:t>“But thus do unto them, that </a:t>
            </a:r>
            <a:r>
              <a:rPr lang="en-US" sz="2400" i="1" dirty="0" smtClean="0">
                <a:latin typeface="+mj-lt"/>
              </a:rPr>
              <a:t>they may live, and not die</a:t>
            </a:r>
            <a:r>
              <a:rPr lang="en-US" sz="2400" dirty="0" smtClean="0">
                <a:latin typeface="+mj-lt"/>
              </a:rPr>
              <a:t>, when they approach unto the most holy things:  Aaron and his sons shall go in, and appoint them every one to his service and to his burden.  </a:t>
            </a:r>
            <a:r>
              <a:rPr lang="en-US" sz="2400" b="1" dirty="0" smtClean="0">
                <a:latin typeface="+mj-lt"/>
              </a:rPr>
              <a:t>But they shall not go in to see when the holy things are covered, lest they die</a:t>
            </a:r>
            <a:r>
              <a:rPr lang="en-US" sz="2400" dirty="0" smtClean="0">
                <a:latin typeface="+mj-lt"/>
              </a:rPr>
              <a:t>” (4:19,20).  </a:t>
            </a:r>
            <a:endParaRPr lang="en-US" sz="2400" dirty="0">
              <a:latin typeface="+mj-lt"/>
            </a:endParaRPr>
          </a:p>
        </p:txBody>
      </p:sp>
      <p:pic>
        <p:nvPicPr>
          <p:cNvPr id="4" name="Picture 3" descr="stephan huller's observations: The Description o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1"/>
            <a:ext cx="5953125" cy="4848226"/>
          </a:xfrm>
          <a:prstGeom prst="rect">
            <a:avLst/>
          </a:prstGeom>
        </p:spPr>
      </p:pic>
      <p:pic>
        <p:nvPicPr>
          <p:cNvPr id="6" name="Picture 5" descr="File:Holman The &lt;strong&gt;Tabernacle&lt;/strong&gt; in the Wilderne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875" y="0"/>
            <a:ext cx="5953125" cy="4848225"/>
          </a:xfrm>
          <a:prstGeom prst="rect">
            <a:avLst/>
          </a:prstGeom>
        </p:spPr>
      </p:pic>
    </p:spTree>
    <p:extLst>
      <p:ext uri="{BB962C8B-B14F-4D97-AF65-F5344CB8AC3E}">
        <p14:creationId xmlns:p14="http://schemas.microsoft.com/office/powerpoint/2010/main" val="22483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 y="0"/>
            <a:ext cx="12211050" cy="3416320"/>
          </a:xfrm>
          <a:prstGeom prst="rect">
            <a:avLst/>
          </a:prstGeom>
          <a:noFill/>
        </p:spPr>
        <p:txBody>
          <a:bodyPr wrap="square" rtlCol="0">
            <a:spAutoFit/>
          </a:bodyPr>
          <a:lstStyle/>
          <a:p>
            <a:r>
              <a:rPr lang="en-US" sz="2400" dirty="0" smtClean="0">
                <a:latin typeface="+mj-lt"/>
              </a:rPr>
              <a:t>“As for the sons of Merari… [30] years old… [50] years… this is the charge of their burden… the boards of the tabernacle… bars… pillars… sockets… pins… cords… According to the commandment of the LORD they were numbered by the hand of Moses, </a:t>
            </a:r>
            <a:r>
              <a:rPr lang="en-US" sz="2400" b="1" dirty="0" smtClean="0">
                <a:latin typeface="+mj-lt"/>
              </a:rPr>
              <a:t>everyone according to his service, and according to his burden</a:t>
            </a:r>
            <a:r>
              <a:rPr lang="en-US" sz="2400" dirty="0" smtClean="0">
                <a:latin typeface="+mj-lt"/>
              </a:rPr>
              <a:t>: thus were they numbered of him…” (4:29-33).</a:t>
            </a:r>
          </a:p>
          <a:p>
            <a:r>
              <a:rPr lang="en-US" sz="2400" dirty="0" smtClean="0">
                <a:latin typeface="+mj-lt"/>
              </a:rPr>
              <a:t>The census was not only used to count the Israelites, but to assign jobs that were used in the </a:t>
            </a:r>
          </a:p>
          <a:p>
            <a:r>
              <a:rPr lang="en-US" sz="2400" dirty="0">
                <a:latin typeface="+mj-lt"/>
              </a:rPr>
              <a:t>a</a:t>
            </a:r>
            <a:r>
              <a:rPr lang="en-US" sz="2400" dirty="0" smtClean="0">
                <a:latin typeface="+mj-lt"/>
              </a:rPr>
              <a:t>ssembling of the tabernacle.  Every job was important, but it had to be done right –</a:t>
            </a:r>
          </a:p>
          <a:p>
            <a:r>
              <a:rPr lang="en-US" sz="2400" dirty="0" smtClean="0">
                <a:latin typeface="+mj-lt"/>
              </a:rPr>
              <a:t>“For </a:t>
            </a:r>
            <a:r>
              <a:rPr lang="en-US" sz="2400" b="1" dirty="0" smtClean="0">
                <a:latin typeface="+mj-lt"/>
              </a:rPr>
              <a:t>we are labourers together with God</a:t>
            </a:r>
            <a:r>
              <a:rPr lang="en-US" sz="2400" dirty="0" smtClean="0">
                <a:latin typeface="+mj-lt"/>
              </a:rPr>
              <a:t>… According to the grace of which is given unto me [Paul],</a:t>
            </a:r>
          </a:p>
          <a:p>
            <a:r>
              <a:rPr lang="en-US" sz="2400" dirty="0">
                <a:latin typeface="+mj-lt"/>
              </a:rPr>
              <a:t>a</a:t>
            </a:r>
            <a:r>
              <a:rPr lang="en-US" sz="2400" dirty="0" smtClean="0">
                <a:latin typeface="+mj-lt"/>
              </a:rPr>
              <a:t>s a wise master builder… let </a:t>
            </a:r>
            <a:r>
              <a:rPr lang="en-US" sz="2400" b="1" dirty="0" smtClean="0">
                <a:latin typeface="+mj-lt"/>
              </a:rPr>
              <a:t>another buildeth thereon</a:t>
            </a:r>
            <a:r>
              <a:rPr lang="en-US" sz="2400" dirty="0" smtClean="0">
                <a:latin typeface="+mj-lt"/>
              </a:rPr>
              <a:t>.  But </a:t>
            </a:r>
            <a:r>
              <a:rPr lang="en-US" sz="2400" b="1" u="sng" dirty="0" smtClean="0">
                <a:latin typeface="+mj-lt"/>
              </a:rPr>
              <a:t>let every man take heed how he</a:t>
            </a:r>
          </a:p>
          <a:p>
            <a:r>
              <a:rPr lang="en-US" sz="2400" b="1" u="sng" dirty="0" smtClean="0">
                <a:latin typeface="+mj-lt"/>
              </a:rPr>
              <a:t>buildeth thereupon</a:t>
            </a:r>
            <a:r>
              <a:rPr lang="en-US" sz="2400" dirty="0" smtClean="0">
                <a:latin typeface="+mj-lt"/>
              </a:rPr>
              <a:t>” (1Cor. 3:9,10). </a:t>
            </a:r>
            <a:endParaRPr lang="en-US" sz="2400" dirty="0">
              <a:latin typeface="+mj-lt"/>
            </a:endParaRPr>
          </a:p>
        </p:txBody>
      </p:sp>
      <p:pic>
        <p:nvPicPr>
          <p:cNvPr id="3" name="Picture 2" descr="&lt;strong&gt;Setting&lt;/strong&gt; &lt;strong&gt;up&lt;/strong&gt; the &lt;strong&gt;Tabernacle&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16321"/>
            <a:ext cx="11658600" cy="3041630"/>
          </a:xfrm>
          <a:prstGeom prst="rect">
            <a:avLst/>
          </a:prstGeom>
        </p:spPr>
      </p:pic>
    </p:spTree>
    <p:extLst>
      <p:ext uri="{BB962C8B-B14F-4D97-AF65-F5344CB8AC3E}">
        <p14:creationId xmlns:p14="http://schemas.microsoft.com/office/powerpoint/2010/main" val="16388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896"/>
            <a:ext cx="6934200" cy="5878532"/>
          </a:xfrm>
          <a:prstGeom prst="rect">
            <a:avLst/>
          </a:prstGeom>
          <a:noFill/>
        </p:spPr>
        <p:txBody>
          <a:bodyPr wrap="square" rtlCol="0">
            <a:spAutoFit/>
          </a:bodyPr>
          <a:lstStyle/>
          <a:p>
            <a:r>
              <a:rPr lang="en-US" sz="2400" dirty="0" smtClean="0">
                <a:latin typeface="+mj-lt"/>
              </a:rPr>
              <a:t>“Speak unto the children of Israel… After the doings of the land of Egypt, wherein ye dwelt, shall </a:t>
            </a:r>
            <a:r>
              <a:rPr lang="en-US" sz="2400" b="1" dirty="0" smtClean="0">
                <a:latin typeface="+mj-lt"/>
              </a:rPr>
              <a:t>ye not do</a:t>
            </a:r>
            <a:r>
              <a:rPr lang="en-US" sz="2400" dirty="0" smtClean="0">
                <a:latin typeface="+mj-lt"/>
              </a:rPr>
              <a:t>:  And after the doings of the land of Canaan, whither I bring you, shall </a:t>
            </a:r>
            <a:r>
              <a:rPr lang="en-US" sz="2400" b="1" dirty="0" smtClean="0">
                <a:latin typeface="+mj-lt"/>
              </a:rPr>
              <a:t>ye not do</a:t>
            </a:r>
            <a:r>
              <a:rPr lang="en-US" sz="2400" dirty="0" smtClean="0">
                <a:latin typeface="+mj-lt"/>
              </a:rPr>
              <a:t>; neither shall ye walk in their ordinances.  </a:t>
            </a:r>
            <a:r>
              <a:rPr lang="en-US" sz="2400" b="1" dirty="0" smtClean="0">
                <a:latin typeface="+mj-lt"/>
              </a:rPr>
              <a:t>Ye shall do my judgments, and keep mine ordinances, to walk therein</a:t>
            </a:r>
            <a:r>
              <a:rPr lang="en-US" sz="2400" dirty="0" smtClean="0">
                <a:latin typeface="+mj-lt"/>
              </a:rPr>
              <a:t>… ” (18:1-5).</a:t>
            </a:r>
          </a:p>
          <a:p>
            <a:r>
              <a:rPr lang="en-US" sz="2400" dirty="0" smtClean="0">
                <a:latin typeface="+mj-lt"/>
              </a:rPr>
              <a:t>Moses gave the Israelites everything God wanted them to know, but could they accomplish the task of being a holy nation?</a:t>
            </a:r>
          </a:p>
          <a:p>
            <a:endParaRPr lang="en-US" sz="800" dirty="0" smtClean="0">
              <a:latin typeface="+mj-lt"/>
            </a:endParaRPr>
          </a:p>
          <a:p>
            <a:r>
              <a:rPr lang="en-US" sz="2400" dirty="0" smtClean="0">
                <a:latin typeface="+mj-lt"/>
              </a:rPr>
              <a:t>If they didn’t, there would be consequences –</a:t>
            </a:r>
          </a:p>
          <a:p>
            <a:endParaRPr lang="en-US" sz="800" dirty="0" smtClean="0">
              <a:latin typeface="+mj-lt"/>
            </a:endParaRPr>
          </a:p>
          <a:p>
            <a:r>
              <a:rPr lang="en-US" sz="2400" dirty="0" smtClean="0">
                <a:latin typeface="+mj-lt"/>
              </a:rPr>
              <a:t>“Ye shall therefore keep my statues and my judgments, and shall not commit any of these abominations… For whosoever shall commit any of these abominations, even </a:t>
            </a:r>
            <a:r>
              <a:rPr lang="en-US" sz="2400" b="1" dirty="0" smtClean="0">
                <a:latin typeface="+mj-lt"/>
              </a:rPr>
              <a:t>the souls that commit them shall be cut off from among the people</a:t>
            </a:r>
            <a:r>
              <a:rPr lang="en-US" sz="2400" dirty="0" smtClean="0">
                <a:latin typeface="+mj-lt"/>
              </a:rPr>
              <a:t>” (18:26-29).  </a:t>
            </a:r>
            <a:endParaRPr lang="en-US" sz="2400" dirty="0">
              <a:latin typeface="+mj-lt"/>
            </a:endParaRPr>
          </a:p>
        </p:txBody>
      </p:sp>
      <p:pic>
        <p:nvPicPr>
          <p:cNvPr id="3" name="Picture 2" descr="'Let My People Bargain!' Why &lt;strong&gt;Moses&lt;/strong&gt; Was History's Firs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
            <a:ext cx="5257800" cy="5956428"/>
          </a:xfrm>
          <a:prstGeom prst="rect">
            <a:avLst/>
          </a:prstGeom>
        </p:spPr>
      </p:pic>
    </p:spTree>
    <p:extLst>
      <p:ext uri="{BB962C8B-B14F-4D97-AF65-F5344CB8AC3E}">
        <p14:creationId xmlns:p14="http://schemas.microsoft.com/office/powerpoint/2010/main" val="6448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5572125" cy="6247864"/>
          </a:xfrm>
          <a:prstGeom prst="rect">
            <a:avLst/>
          </a:prstGeom>
          <a:noFill/>
        </p:spPr>
        <p:txBody>
          <a:bodyPr wrap="square" rtlCol="0">
            <a:spAutoFit/>
          </a:bodyPr>
          <a:lstStyle/>
          <a:p>
            <a:r>
              <a:rPr lang="en-US" sz="2400" b="1" dirty="0" smtClean="0">
                <a:latin typeface="+mj-lt"/>
              </a:rPr>
              <a:t>NAZARITE VOW</a:t>
            </a:r>
          </a:p>
          <a:p>
            <a:r>
              <a:rPr lang="en-US" sz="2400" dirty="0" smtClean="0">
                <a:latin typeface="+mj-lt"/>
              </a:rPr>
              <a:t>God called Israel to be a holy nation, but He </a:t>
            </a:r>
          </a:p>
          <a:p>
            <a:r>
              <a:rPr lang="en-US" sz="2400" dirty="0" smtClean="0">
                <a:latin typeface="+mj-lt"/>
              </a:rPr>
              <a:t>also called some to be especially holy –</a:t>
            </a:r>
          </a:p>
          <a:p>
            <a:endParaRPr lang="en-US" sz="800" dirty="0" smtClean="0">
              <a:latin typeface="+mj-lt"/>
            </a:endParaRPr>
          </a:p>
          <a:p>
            <a:r>
              <a:rPr lang="en-US" sz="2400" dirty="0" smtClean="0">
                <a:latin typeface="+mj-lt"/>
              </a:rPr>
              <a:t>“… When either </a:t>
            </a:r>
            <a:r>
              <a:rPr lang="en-US" sz="2400" b="1" dirty="0" smtClean="0">
                <a:latin typeface="+mj-lt"/>
              </a:rPr>
              <a:t>man</a:t>
            </a:r>
            <a:r>
              <a:rPr lang="en-US" sz="2400" dirty="0" smtClean="0">
                <a:latin typeface="+mj-lt"/>
              </a:rPr>
              <a:t> or </a:t>
            </a:r>
            <a:r>
              <a:rPr lang="en-US" sz="2400" b="1" dirty="0" smtClean="0">
                <a:latin typeface="+mj-lt"/>
              </a:rPr>
              <a:t>woman</a:t>
            </a:r>
            <a:r>
              <a:rPr lang="en-US" sz="2400" dirty="0" smtClean="0">
                <a:latin typeface="+mj-lt"/>
              </a:rPr>
              <a:t> shall separate themselves to vow a vow of a </a:t>
            </a:r>
            <a:r>
              <a:rPr lang="en-US" sz="2400" b="1" dirty="0" smtClean="0">
                <a:latin typeface="+mj-lt"/>
              </a:rPr>
              <a:t>Nazarite</a:t>
            </a:r>
            <a:r>
              <a:rPr lang="en-US" sz="2400" dirty="0" smtClean="0">
                <a:latin typeface="+mj-lt"/>
              </a:rPr>
              <a:t>, to separate themselves unto the LORD… He shall separate himself from wine and strong drink… no razor shall come upon his head…” (6:1-6).</a:t>
            </a:r>
          </a:p>
          <a:p>
            <a:r>
              <a:rPr lang="en-US" sz="2400" dirty="0" smtClean="0">
                <a:latin typeface="+mj-lt"/>
              </a:rPr>
              <a:t>The most well know person in the O.T. to take this vow was Samson.  </a:t>
            </a:r>
          </a:p>
          <a:p>
            <a:r>
              <a:rPr lang="en-US" sz="2400" dirty="0" smtClean="0">
                <a:latin typeface="+mj-lt"/>
              </a:rPr>
              <a:t>But, the one it epitomized [type] through separation and willingness to bear the burdens for God was the LORD Jesus Christ.</a:t>
            </a:r>
          </a:p>
          <a:p>
            <a:endParaRPr lang="en-US" sz="800" dirty="0" smtClean="0">
              <a:latin typeface="+mj-lt"/>
            </a:endParaRPr>
          </a:p>
          <a:p>
            <a:r>
              <a:rPr lang="en-US" sz="2400" dirty="0" smtClean="0">
                <a:latin typeface="+mj-lt"/>
              </a:rPr>
              <a:t>Next time – The Operation and mobilization of the Tabernacle  (Num. 6 – 22)</a:t>
            </a:r>
            <a:endParaRPr lang="en-US" sz="2400" dirty="0">
              <a:latin typeface="+mj-lt"/>
            </a:endParaRPr>
          </a:p>
        </p:txBody>
      </p:sp>
      <p:pic>
        <p:nvPicPr>
          <p:cNvPr id="4" name="Picture 3" descr="Sansão um homem vacilante - &quot;Série Homens e Mulheres 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4678204"/>
          </a:xfrm>
          <a:prstGeom prst="rect">
            <a:avLst/>
          </a:prstGeom>
        </p:spPr>
      </p:pic>
      <p:sp>
        <p:nvSpPr>
          <p:cNvPr id="5" name="TextBox 4"/>
          <p:cNvSpPr txBox="1"/>
          <p:nvPr/>
        </p:nvSpPr>
        <p:spPr>
          <a:xfrm>
            <a:off x="6096000" y="4678204"/>
            <a:ext cx="6235810" cy="1569660"/>
          </a:xfrm>
          <a:prstGeom prst="rect">
            <a:avLst/>
          </a:prstGeom>
          <a:noFill/>
        </p:spPr>
        <p:txBody>
          <a:bodyPr wrap="none" rtlCol="0">
            <a:spAutoFit/>
          </a:bodyPr>
          <a:lstStyle/>
          <a:p>
            <a:r>
              <a:rPr lang="en-US" sz="2400" dirty="0" smtClean="0">
                <a:latin typeface="+mj-lt"/>
              </a:rPr>
              <a:t>“For, lo, thou shalt conceive, and bear a son; and </a:t>
            </a:r>
          </a:p>
          <a:p>
            <a:r>
              <a:rPr lang="en-US" sz="2400" dirty="0" smtClean="0">
                <a:latin typeface="+mj-lt"/>
              </a:rPr>
              <a:t>no razor shall come on his head:  For the child </a:t>
            </a:r>
          </a:p>
          <a:p>
            <a:r>
              <a:rPr lang="en-US" sz="2400" dirty="0" smtClean="0">
                <a:latin typeface="+mj-lt"/>
              </a:rPr>
              <a:t>shall be </a:t>
            </a:r>
            <a:r>
              <a:rPr lang="en-US" sz="2400" b="1" dirty="0" smtClean="0">
                <a:latin typeface="+mj-lt"/>
              </a:rPr>
              <a:t>a Nazarite unto God </a:t>
            </a:r>
            <a:r>
              <a:rPr lang="en-US" sz="2400" dirty="0" smtClean="0">
                <a:latin typeface="+mj-lt"/>
              </a:rPr>
              <a:t>from the womb…” </a:t>
            </a:r>
          </a:p>
          <a:p>
            <a:r>
              <a:rPr lang="en-US" sz="2400" dirty="0" smtClean="0">
                <a:latin typeface="+mj-lt"/>
              </a:rPr>
              <a:t>(Jud. 13:5). </a:t>
            </a:r>
            <a:endParaRPr lang="en-US" sz="2400" dirty="0">
              <a:latin typeface="+mj-lt"/>
            </a:endParaRPr>
          </a:p>
        </p:txBody>
      </p:sp>
    </p:spTree>
    <p:extLst>
      <p:ext uri="{BB962C8B-B14F-4D97-AF65-F5344CB8AC3E}">
        <p14:creationId xmlns:p14="http://schemas.microsoft.com/office/powerpoint/2010/main" val="15606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1630025" cy="6370975"/>
          </a:xfrm>
          <a:prstGeom prst="rect">
            <a:avLst/>
          </a:prstGeom>
          <a:noFill/>
        </p:spPr>
        <p:txBody>
          <a:bodyPr wrap="square" rtlCol="0">
            <a:spAutoFit/>
          </a:bodyPr>
          <a:lstStyle/>
          <a:p>
            <a:r>
              <a:rPr lang="en-US" sz="2400" b="1" dirty="0" smtClean="0">
                <a:latin typeface="+mj-lt"/>
              </a:rPr>
              <a:t>HOLY NATION</a:t>
            </a:r>
          </a:p>
          <a:p>
            <a:r>
              <a:rPr lang="en-US" sz="2400" dirty="0" smtClean="0">
                <a:latin typeface="+mj-lt"/>
              </a:rPr>
              <a:t>These ordinances covered every aspect of life (18-20):</a:t>
            </a:r>
          </a:p>
          <a:p>
            <a:r>
              <a:rPr lang="en-US" sz="2400" dirty="0" smtClean="0">
                <a:latin typeface="+mj-lt"/>
              </a:rPr>
              <a:t>Discreetness – “None of you shall approach to any that is near of kin to him, </a:t>
            </a:r>
            <a:r>
              <a:rPr lang="en-US" sz="2400" b="1" dirty="0" smtClean="0">
                <a:latin typeface="+mj-lt"/>
              </a:rPr>
              <a:t>to uncover their nakedness</a:t>
            </a:r>
            <a:r>
              <a:rPr lang="en-US" sz="2400" dirty="0" smtClean="0">
                <a:latin typeface="+mj-lt"/>
              </a:rPr>
              <a:t>… thy father… thy mother… [step mother]… brother… sister... daughter… son… [aunt]… [uncle]… [daughter-in-law]… etc. ” (18:6-19).</a:t>
            </a:r>
          </a:p>
          <a:p>
            <a:r>
              <a:rPr lang="en-US" sz="2400" dirty="0" smtClean="0">
                <a:latin typeface="+mj-lt"/>
              </a:rPr>
              <a:t>Why did God have to spell out this moral conduct?</a:t>
            </a:r>
          </a:p>
          <a:p>
            <a:endParaRPr lang="en-US" sz="800" dirty="0" smtClean="0">
              <a:latin typeface="+mj-lt"/>
            </a:endParaRPr>
          </a:p>
          <a:p>
            <a:r>
              <a:rPr lang="en-US" sz="2400" dirty="0" smtClean="0">
                <a:latin typeface="+mj-lt"/>
              </a:rPr>
              <a:t>Because the pagans practiced them, including </a:t>
            </a:r>
            <a:r>
              <a:rPr lang="en-US" sz="2400" b="1" dirty="0" smtClean="0">
                <a:latin typeface="+mj-lt"/>
              </a:rPr>
              <a:t>incest</a:t>
            </a:r>
            <a:r>
              <a:rPr lang="en-US" sz="2400" dirty="0" smtClean="0">
                <a:latin typeface="+mj-lt"/>
              </a:rPr>
              <a:t>, but the Israelites were not to.</a:t>
            </a:r>
          </a:p>
          <a:p>
            <a:endParaRPr lang="en-US" sz="800" dirty="0" smtClean="0">
              <a:latin typeface="+mj-lt"/>
            </a:endParaRPr>
          </a:p>
          <a:p>
            <a:r>
              <a:rPr lang="en-US" sz="2400" dirty="0" smtClean="0">
                <a:latin typeface="+mj-lt"/>
              </a:rPr>
              <a:t>What else?</a:t>
            </a:r>
          </a:p>
          <a:p>
            <a:endParaRPr lang="en-US" sz="800" dirty="0" smtClean="0">
              <a:latin typeface="+mj-lt"/>
            </a:endParaRPr>
          </a:p>
          <a:p>
            <a:r>
              <a:rPr lang="en-US" sz="2400" dirty="0" smtClean="0">
                <a:latin typeface="+mj-lt"/>
              </a:rPr>
              <a:t>“Thou shalt not lie with mankind, as with womankind: it is an abomination” (18:22).</a:t>
            </a:r>
          </a:p>
          <a:p>
            <a:r>
              <a:rPr lang="en-US" sz="2400" dirty="0" smtClean="0">
                <a:latin typeface="+mj-lt"/>
              </a:rPr>
              <a:t>Like those before the flood (Rom. 1:26,27), the pagans practiced homosexuality, as well as…</a:t>
            </a:r>
          </a:p>
          <a:p>
            <a:endParaRPr lang="en-US" sz="800" dirty="0" smtClean="0">
              <a:latin typeface="+mj-lt"/>
            </a:endParaRPr>
          </a:p>
          <a:p>
            <a:r>
              <a:rPr lang="en-US" sz="2400" dirty="0" smtClean="0">
                <a:latin typeface="+mj-lt"/>
              </a:rPr>
              <a:t>“Neither shalt thou lie with any beast to defile thyself therewith…” (18:23) – bestiality. </a:t>
            </a:r>
          </a:p>
          <a:p>
            <a:endParaRPr lang="en-US" sz="800" dirty="0" smtClean="0">
              <a:latin typeface="+mj-lt"/>
            </a:endParaRPr>
          </a:p>
          <a:p>
            <a:r>
              <a:rPr lang="en-US" sz="2400" dirty="0" smtClean="0">
                <a:latin typeface="+mj-lt"/>
              </a:rPr>
              <a:t>“</a:t>
            </a:r>
            <a:r>
              <a:rPr lang="en-US" sz="2400" b="1" dirty="0" smtClean="0">
                <a:latin typeface="+mj-lt"/>
              </a:rPr>
              <a:t>Defile not ye yourselves in any of these things</a:t>
            </a:r>
            <a:r>
              <a:rPr lang="en-US" sz="2400" dirty="0" smtClean="0">
                <a:latin typeface="+mj-lt"/>
              </a:rPr>
              <a:t>: for in </a:t>
            </a:r>
            <a:r>
              <a:rPr lang="en-US" sz="2400" b="1" dirty="0" smtClean="0">
                <a:latin typeface="+mj-lt"/>
              </a:rPr>
              <a:t>all these the </a:t>
            </a:r>
            <a:r>
              <a:rPr lang="en-US" sz="2400" dirty="0" smtClean="0">
                <a:latin typeface="+mj-lt"/>
              </a:rPr>
              <a:t>[Gentile] </a:t>
            </a:r>
            <a:r>
              <a:rPr lang="en-US" sz="2400" b="1" dirty="0" smtClean="0">
                <a:latin typeface="+mj-lt"/>
              </a:rPr>
              <a:t>nations are defiled which I cast out before you</a:t>
            </a:r>
            <a:r>
              <a:rPr lang="en-US" sz="2400" dirty="0" smtClean="0">
                <a:latin typeface="+mj-lt"/>
              </a:rPr>
              <a:t>” (18:24 c.f. Rom. 1:24,26,28).</a:t>
            </a:r>
            <a:r>
              <a:rPr lang="en-US" sz="2400" dirty="0">
                <a:latin typeface="+mj-lt"/>
              </a:rPr>
              <a:t> </a:t>
            </a:r>
            <a:r>
              <a:rPr lang="en-US" sz="2400" dirty="0" smtClean="0">
                <a:latin typeface="+mj-lt"/>
              </a:rPr>
              <a:t> More???</a:t>
            </a:r>
          </a:p>
          <a:p>
            <a:endParaRPr lang="en-US" sz="800" dirty="0" smtClean="0">
              <a:latin typeface="+mj-lt"/>
            </a:endParaRPr>
          </a:p>
          <a:p>
            <a:r>
              <a:rPr lang="en-US" sz="2400" dirty="0" smtClean="0">
                <a:latin typeface="+mj-lt"/>
              </a:rPr>
              <a:t>“Do not prostitute thy daughter, to cause her to be a whore; lest the land fall into whoredom, and the land become full of wickedness” (18:29).  </a:t>
            </a:r>
          </a:p>
        </p:txBody>
      </p:sp>
    </p:spTree>
    <p:extLst>
      <p:ext uri="{BB962C8B-B14F-4D97-AF65-F5344CB8AC3E}">
        <p14:creationId xmlns:p14="http://schemas.microsoft.com/office/powerpoint/2010/main" val="16222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fade">
                                      <p:cBhvr>
                                        <p:cTn id="4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0"/>
            <a:ext cx="11610975" cy="6370975"/>
          </a:xfrm>
          <a:prstGeom prst="rect">
            <a:avLst/>
          </a:prstGeom>
          <a:noFill/>
        </p:spPr>
        <p:txBody>
          <a:bodyPr wrap="square" rtlCol="0">
            <a:spAutoFit/>
          </a:bodyPr>
          <a:lstStyle/>
          <a:p>
            <a:r>
              <a:rPr lang="en-US" sz="2400" b="1" dirty="0" smtClean="0">
                <a:latin typeface="+mj-lt"/>
              </a:rPr>
              <a:t>FEAST DAYS</a:t>
            </a:r>
          </a:p>
          <a:p>
            <a:r>
              <a:rPr lang="en-US" sz="2400" dirty="0" smtClean="0">
                <a:latin typeface="+mj-lt"/>
              </a:rPr>
              <a:t>“These are the </a:t>
            </a:r>
            <a:r>
              <a:rPr lang="en-US" sz="2400" b="1" dirty="0" smtClean="0">
                <a:latin typeface="+mj-lt"/>
              </a:rPr>
              <a:t>feasts of the LORD</a:t>
            </a:r>
            <a:r>
              <a:rPr lang="en-US" sz="2400" dirty="0" smtClean="0">
                <a:latin typeface="+mj-lt"/>
              </a:rPr>
              <a:t>, even holy convocations, which ye shall proclaim in their seasons” (23:4).</a:t>
            </a:r>
          </a:p>
          <a:p>
            <a:r>
              <a:rPr lang="en-US" sz="2400" dirty="0" smtClean="0">
                <a:latin typeface="+mj-lt"/>
              </a:rPr>
              <a:t>It was very common in the ancient world for the pagans to practice holidays throughout the</a:t>
            </a:r>
          </a:p>
          <a:p>
            <a:r>
              <a:rPr lang="en-US" sz="2400" dirty="0">
                <a:latin typeface="+mj-lt"/>
              </a:rPr>
              <a:t>y</a:t>
            </a:r>
            <a:r>
              <a:rPr lang="en-US" sz="2400" dirty="0" smtClean="0">
                <a:latin typeface="+mj-lt"/>
              </a:rPr>
              <a:t>ear.  Therefore, God set aside 7-holy days [Feasts], which Israel would keep all having an important spiritual significance.</a:t>
            </a:r>
          </a:p>
          <a:p>
            <a:endParaRPr lang="en-US" sz="800" dirty="0" smtClean="0">
              <a:latin typeface="+mj-lt"/>
            </a:endParaRPr>
          </a:p>
          <a:p>
            <a:r>
              <a:rPr lang="en-US" sz="2400" b="1" dirty="0" smtClean="0">
                <a:latin typeface="+mj-lt"/>
              </a:rPr>
              <a:t>PASSOVER</a:t>
            </a:r>
          </a:p>
          <a:p>
            <a:r>
              <a:rPr lang="en-US" sz="2400" dirty="0" smtClean="0">
                <a:latin typeface="+mj-lt"/>
              </a:rPr>
              <a:t>“In the [14</a:t>
            </a:r>
            <a:r>
              <a:rPr lang="en-US" sz="2400" baseline="30000" dirty="0" smtClean="0">
                <a:latin typeface="+mj-lt"/>
              </a:rPr>
              <a:t>th</a:t>
            </a:r>
            <a:r>
              <a:rPr lang="en-US" sz="2400" dirty="0" smtClean="0">
                <a:latin typeface="+mj-lt"/>
              </a:rPr>
              <a:t>] day of the [1</a:t>
            </a:r>
            <a:r>
              <a:rPr lang="en-US" sz="2400" baseline="30000" dirty="0" smtClean="0">
                <a:latin typeface="+mj-lt"/>
              </a:rPr>
              <a:t>st</a:t>
            </a:r>
            <a:r>
              <a:rPr lang="en-US" sz="2400" dirty="0" smtClean="0">
                <a:latin typeface="+mj-lt"/>
              </a:rPr>
              <a:t>] month at evening is the </a:t>
            </a:r>
          </a:p>
          <a:p>
            <a:r>
              <a:rPr lang="en-US" sz="2400" dirty="0" smtClean="0">
                <a:latin typeface="+mj-lt"/>
              </a:rPr>
              <a:t>LORD’s </a:t>
            </a:r>
            <a:r>
              <a:rPr lang="en-US" sz="2400" b="1" dirty="0" smtClean="0">
                <a:latin typeface="+mj-lt"/>
              </a:rPr>
              <a:t>Passover</a:t>
            </a:r>
            <a:r>
              <a:rPr lang="en-US" sz="2400" dirty="0" smtClean="0">
                <a:latin typeface="+mj-lt"/>
              </a:rPr>
              <a:t>” (23:5).</a:t>
            </a:r>
          </a:p>
          <a:p>
            <a:r>
              <a:rPr lang="en-US" sz="2400" dirty="0" smtClean="0">
                <a:latin typeface="+mj-lt"/>
              </a:rPr>
              <a:t>On a specific day every spring—the 14</a:t>
            </a:r>
            <a:r>
              <a:rPr lang="en-US" sz="2400" baseline="30000" dirty="0" smtClean="0">
                <a:latin typeface="+mj-lt"/>
              </a:rPr>
              <a:t>th</a:t>
            </a:r>
            <a:r>
              <a:rPr lang="en-US" sz="2400" dirty="0" smtClean="0">
                <a:latin typeface="+mj-lt"/>
              </a:rPr>
              <a:t> day after the </a:t>
            </a:r>
          </a:p>
          <a:p>
            <a:r>
              <a:rPr lang="en-US" sz="2400" dirty="0" smtClean="0">
                <a:latin typeface="+mj-lt"/>
              </a:rPr>
              <a:t>1</a:t>
            </a:r>
            <a:r>
              <a:rPr lang="en-US" sz="2400" baseline="30000" dirty="0" smtClean="0">
                <a:latin typeface="+mj-lt"/>
              </a:rPr>
              <a:t>st</a:t>
            </a:r>
            <a:r>
              <a:rPr lang="en-US" sz="2400" dirty="0" smtClean="0">
                <a:latin typeface="+mj-lt"/>
              </a:rPr>
              <a:t> new moon following the spring equinox (March 21),</a:t>
            </a:r>
          </a:p>
          <a:p>
            <a:r>
              <a:rPr lang="en-US" sz="2400" dirty="0" smtClean="0">
                <a:latin typeface="+mj-lt"/>
              </a:rPr>
              <a:t>Israel was to celebrate</a:t>
            </a:r>
            <a:r>
              <a:rPr lang="en-US" sz="2400" b="1" dirty="0" smtClean="0">
                <a:latin typeface="+mj-lt"/>
              </a:rPr>
              <a:t> Passover</a:t>
            </a:r>
            <a:r>
              <a:rPr lang="en-US" sz="2400" dirty="0" smtClean="0">
                <a:latin typeface="+mj-lt"/>
              </a:rPr>
              <a:t>, which involved killing </a:t>
            </a:r>
          </a:p>
          <a:p>
            <a:r>
              <a:rPr lang="en-US" sz="2400" dirty="0" smtClean="0">
                <a:latin typeface="+mj-lt"/>
              </a:rPr>
              <a:t>an unblemished year old lamb.  </a:t>
            </a:r>
          </a:p>
          <a:p>
            <a:endParaRPr lang="en-US" sz="800" dirty="0" smtClean="0">
              <a:latin typeface="+mj-lt"/>
            </a:endParaRPr>
          </a:p>
          <a:p>
            <a:r>
              <a:rPr lang="en-US" sz="2400" dirty="0" smtClean="0">
                <a:latin typeface="+mj-lt"/>
              </a:rPr>
              <a:t>Though they didn’t know it, the Israelites rehearsed </a:t>
            </a:r>
          </a:p>
          <a:p>
            <a:r>
              <a:rPr lang="en-US" sz="2400" dirty="0" smtClean="0">
                <a:latin typeface="+mj-lt"/>
              </a:rPr>
              <a:t>Christ’s crucifixion.  Christ died at sundown on the 14</a:t>
            </a:r>
            <a:r>
              <a:rPr lang="en-US" sz="2400" baseline="30000" dirty="0" smtClean="0">
                <a:latin typeface="+mj-lt"/>
              </a:rPr>
              <a:t>th</a:t>
            </a:r>
            <a:r>
              <a:rPr lang="en-US" sz="2400" dirty="0" smtClean="0">
                <a:latin typeface="+mj-lt"/>
              </a:rPr>
              <a:t> </a:t>
            </a:r>
          </a:p>
          <a:p>
            <a:r>
              <a:rPr lang="en-US" sz="2400" dirty="0" smtClean="0">
                <a:latin typeface="+mj-lt"/>
              </a:rPr>
              <a:t>day of Nisan in A.D. 31, on </a:t>
            </a:r>
            <a:r>
              <a:rPr lang="en-US" sz="2400" b="1" dirty="0" smtClean="0">
                <a:latin typeface="+mj-lt"/>
              </a:rPr>
              <a:t>Passover</a:t>
            </a:r>
            <a:r>
              <a:rPr lang="en-US" sz="2400" dirty="0" smtClean="0">
                <a:latin typeface="+mj-lt"/>
              </a:rPr>
              <a:t>. </a:t>
            </a:r>
          </a:p>
          <a:p>
            <a:endParaRPr lang="en-US" sz="800" dirty="0" smtClean="0">
              <a:latin typeface="+mj-lt"/>
            </a:endParaRPr>
          </a:p>
        </p:txBody>
      </p:sp>
      <p:pic>
        <p:nvPicPr>
          <p:cNvPr id="5" name="Picture 4" descr="The First &lt;strong&gt;Passover&lt;/strong&gt; | WELS Multi-Language Publ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5" y="1981200"/>
            <a:ext cx="4981574" cy="4389775"/>
          </a:xfrm>
          <a:prstGeom prst="rect">
            <a:avLst/>
          </a:prstGeom>
        </p:spPr>
      </p:pic>
    </p:spTree>
    <p:extLst>
      <p:ext uri="{BB962C8B-B14F-4D97-AF65-F5344CB8AC3E}">
        <p14:creationId xmlns:p14="http://schemas.microsoft.com/office/powerpoint/2010/main" val="12291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Effect transition="in" filter="fade">
                                      <p:cBhvr>
                                        <p:cTn id="48" dur="500"/>
                                        <p:tgtEl>
                                          <p:spTgt spid="2">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 y="-135703"/>
            <a:ext cx="6648450" cy="6340197"/>
          </a:xfrm>
          <a:prstGeom prst="rect">
            <a:avLst/>
          </a:prstGeom>
        </p:spPr>
        <p:txBody>
          <a:bodyPr wrap="square">
            <a:spAutoFit/>
          </a:bodyPr>
          <a:lstStyle/>
          <a:p>
            <a:endParaRPr lang="en-US" sz="600" dirty="0"/>
          </a:p>
          <a:p>
            <a:r>
              <a:rPr lang="en-US" sz="2400" b="1" dirty="0" smtClean="0">
                <a:latin typeface="+mj-lt"/>
              </a:rPr>
              <a:t>UNLEAVENED BREAD</a:t>
            </a:r>
          </a:p>
          <a:p>
            <a:r>
              <a:rPr lang="en-US" sz="2400" dirty="0" smtClean="0">
                <a:latin typeface="+mj-lt"/>
              </a:rPr>
              <a:t>“And on the [15</a:t>
            </a:r>
            <a:r>
              <a:rPr lang="en-US" sz="2400" baseline="30000" dirty="0" smtClean="0">
                <a:latin typeface="+mj-lt"/>
              </a:rPr>
              <a:t>th</a:t>
            </a:r>
            <a:r>
              <a:rPr lang="en-US" sz="2400" dirty="0" smtClean="0">
                <a:latin typeface="+mj-lt"/>
              </a:rPr>
              <a:t>] day of the same month is the </a:t>
            </a:r>
            <a:r>
              <a:rPr lang="en-US" sz="2400" b="1" dirty="0" smtClean="0">
                <a:latin typeface="+mj-lt"/>
              </a:rPr>
              <a:t>feast of unleavened bread </a:t>
            </a:r>
            <a:r>
              <a:rPr lang="en-US" sz="2400" dirty="0" smtClean="0">
                <a:latin typeface="+mj-lt"/>
              </a:rPr>
              <a:t>unto the LORD: [7] days ye must eat unleavened bread.  In the first day ye shall have an  holy convocation [yearly Sabbath]: ye shall do no servile work therein” (23:6,7).</a:t>
            </a:r>
          </a:p>
          <a:p>
            <a:r>
              <a:rPr lang="en-US" sz="2400" dirty="0" smtClean="0">
                <a:latin typeface="+mj-lt"/>
              </a:rPr>
              <a:t>This week long feast commemorated eating bread</a:t>
            </a:r>
          </a:p>
          <a:p>
            <a:r>
              <a:rPr lang="en-US" sz="2400" dirty="0" smtClean="0">
                <a:latin typeface="+mj-lt"/>
              </a:rPr>
              <a:t>without yeast in their haste to leave Egypt during the Exodus.  This spring holy week began and ended with a yearly Sabbath.  </a:t>
            </a:r>
          </a:p>
          <a:p>
            <a:endParaRPr lang="en-US" sz="800" dirty="0" smtClean="0">
              <a:latin typeface="+mj-lt"/>
            </a:endParaRPr>
          </a:p>
          <a:p>
            <a:r>
              <a:rPr lang="en-US" sz="2400" dirty="0" smtClean="0">
                <a:latin typeface="+mj-lt"/>
              </a:rPr>
              <a:t>Again, without realizing it, for 1,400+ years, the Israelites rehearsed the entombment [burial] of Christ, who had no sin [leaven represented sin].</a:t>
            </a:r>
          </a:p>
          <a:p>
            <a:endParaRPr lang="en-US" sz="800" dirty="0" smtClean="0">
              <a:latin typeface="+mj-lt"/>
            </a:endParaRPr>
          </a:p>
          <a:p>
            <a:r>
              <a:rPr lang="en-US" sz="2400" dirty="0" smtClean="0">
                <a:latin typeface="+mj-lt"/>
              </a:rPr>
              <a:t>This was all in preparation of the 3</a:t>
            </a:r>
            <a:r>
              <a:rPr lang="en-US" sz="2400" baseline="30000" dirty="0" smtClean="0">
                <a:latin typeface="+mj-lt"/>
              </a:rPr>
              <a:t>rd</a:t>
            </a:r>
            <a:r>
              <a:rPr lang="en-US" sz="2400" dirty="0" smtClean="0">
                <a:latin typeface="+mj-lt"/>
              </a:rPr>
              <a:t> holy day</a:t>
            </a:r>
          </a:p>
          <a:p>
            <a:r>
              <a:rPr lang="en-US" sz="2400" dirty="0">
                <a:latin typeface="+mj-lt"/>
              </a:rPr>
              <a:t>t</a:t>
            </a:r>
            <a:r>
              <a:rPr lang="en-US" sz="2400" dirty="0" smtClean="0">
                <a:latin typeface="+mj-lt"/>
              </a:rPr>
              <a:t>hat fell within that spring holy week, but would not begin until Israel came into their land. </a:t>
            </a:r>
          </a:p>
        </p:txBody>
      </p:sp>
      <p:pic>
        <p:nvPicPr>
          <p:cNvPr id="3" name="Picture 2" descr="Tortilla - Free Stock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247973"/>
            <a:ext cx="5195783" cy="5956521"/>
          </a:xfrm>
          <a:prstGeom prst="rect">
            <a:avLst/>
          </a:prstGeom>
        </p:spPr>
      </p:pic>
    </p:spTree>
    <p:extLst>
      <p:ext uri="{BB962C8B-B14F-4D97-AF65-F5344CB8AC3E}">
        <p14:creationId xmlns:p14="http://schemas.microsoft.com/office/powerpoint/2010/main" val="12081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62775" cy="6124754"/>
          </a:xfrm>
          <a:prstGeom prst="rect">
            <a:avLst/>
          </a:prstGeom>
        </p:spPr>
        <p:txBody>
          <a:bodyPr wrap="square">
            <a:spAutoFit/>
          </a:bodyPr>
          <a:lstStyle/>
          <a:p>
            <a:r>
              <a:rPr lang="en-US" sz="2400" b="1" dirty="0" smtClean="0">
                <a:latin typeface="+mj-lt"/>
              </a:rPr>
              <a:t>FIRSTFRUITS</a:t>
            </a:r>
          </a:p>
          <a:p>
            <a:r>
              <a:rPr lang="en-US" sz="2400" dirty="0" smtClean="0">
                <a:latin typeface="+mj-lt"/>
              </a:rPr>
              <a:t>“… </a:t>
            </a:r>
            <a:r>
              <a:rPr lang="en-US" sz="2400" b="1" dirty="0">
                <a:latin typeface="+mj-lt"/>
              </a:rPr>
              <a:t>When ye be come into the </a:t>
            </a:r>
            <a:r>
              <a:rPr lang="en-US" sz="2400" b="1" dirty="0" smtClean="0">
                <a:latin typeface="+mj-lt"/>
              </a:rPr>
              <a:t>land </a:t>
            </a:r>
            <a:r>
              <a:rPr lang="en-US" sz="2400" dirty="0" smtClean="0">
                <a:latin typeface="+mj-lt"/>
              </a:rPr>
              <a:t>[Canaan] </a:t>
            </a:r>
            <a:r>
              <a:rPr lang="en-US" sz="2400" dirty="0">
                <a:latin typeface="+mj-lt"/>
              </a:rPr>
              <a:t>which I give unto you, and shall reap the harvest thereof, then ye </a:t>
            </a:r>
            <a:r>
              <a:rPr lang="en-US" sz="2400" dirty="0" smtClean="0">
                <a:latin typeface="+mj-lt"/>
              </a:rPr>
              <a:t>shall bring </a:t>
            </a:r>
            <a:r>
              <a:rPr lang="en-US" sz="2400" dirty="0">
                <a:latin typeface="+mj-lt"/>
              </a:rPr>
              <a:t>a sheaf of the</a:t>
            </a:r>
            <a:r>
              <a:rPr lang="en-US" sz="2400" b="1" dirty="0">
                <a:latin typeface="+mj-lt"/>
              </a:rPr>
              <a:t> </a:t>
            </a:r>
            <a:r>
              <a:rPr lang="en-US" sz="2400" b="1" dirty="0" smtClean="0">
                <a:latin typeface="+mj-lt"/>
              </a:rPr>
              <a:t>firstfruits </a:t>
            </a:r>
            <a:r>
              <a:rPr lang="en-US" sz="2400" dirty="0">
                <a:latin typeface="+mj-lt"/>
              </a:rPr>
              <a:t>of your harvest unto the priest… on the morrow after </a:t>
            </a:r>
            <a:r>
              <a:rPr lang="en-US" sz="2400" dirty="0" smtClean="0">
                <a:latin typeface="+mj-lt"/>
              </a:rPr>
              <a:t>the [weekly] </a:t>
            </a:r>
            <a:r>
              <a:rPr lang="en-US" sz="2400" dirty="0">
                <a:latin typeface="+mj-lt"/>
              </a:rPr>
              <a:t>Sabbath…” (23:10,11</a:t>
            </a:r>
            <a:r>
              <a:rPr lang="en-US" sz="2400" dirty="0" smtClean="0">
                <a:latin typeface="+mj-lt"/>
              </a:rPr>
              <a:t>).</a:t>
            </a:r>
          </a:p>
          <a:p>
            <a:r>
              <a:rPr lang="en-US" sz="2400" dirty="0" smtClean="0">
                <a:latin typeface="+mj-lt"/>
              </a:rPr>
              <a:t>This was Israel’s 3</a:t>
            </a:r>
            <a:r>
              <a:rPr lang="en-US" sz="2400" baseline="30000" dirty="0" smtClean="0">
                <a:latin typeface="+mj-lt"/>
              </a:rPr>
              <a:t>rd</a:t>
            </a:r>
            <a:r>
              <a:rPr lang="en-US" sz="2400" dirty="0" smtClean="0">
                <a:latin typeface="+mj-lt"/>
              </a:rPr>
              <a:t> spring holy feast day, which fell after Passover but before the end of the week long celebration of Unleavened bread, </a:t>
            </a:r>
            <a:r>
              <a:rPr lang="en-US" sz="2400" i="1" dirty="0" smtClean="0">
                <a:latin typeface="+mj-lt"/>
              </a:rPr>
              <a:t>always falling on</a:t>
            </a:r>
          </a:p>
          <a:p>
            <a:r>
              <a:rPr lang="en-US" sz="2400" i="1" dirty="0" smtClean="0">
                <a:latin typeface="+mj-lt"/>
              </a:rPr>
              <a:t>Sunday</a:t>
            </a:r>
            <a:r>
              <a:rPr lang="en-US" sz="2400" dirty="0" smtClean="0">
                <a:latin typeface="+mj-lt"/>
              </a:rPr>
              <a:t>.  After Israel had gained possession of their land and began to sow and reap crops, the first sheaf offering of the spring crop was to be given to the priest.</a:t>
            </a:r>
          </a:p>
          <a:p>
            <a:endParaRPr lang="en-US" sz="800" dirty="0" smtClean="0">
              <a:latin typeface="+mj-lt"/>
            </a:endParaRPr>
          </a:p>
          <a:p>
            <a:r>
              <a:rPr lang="en-US" sz="2400" dirty="0" smtClean="0">
                <a:latin typeface="+mj-lt"/>
              </a:rPr>
              <a:t>Again, without knowing it, the keeping of this holy day was a rehearsal of the resurrection of Christ, which would take place exactly 72 hours after His death on the cross and fall each year on Sunday [Easter].   </a:t>
            </a:r>
          </a:p>
        </p:txBody>
      </p:sp>
      <p:pic>
        <p:nvPicPr>
          <p:cNvPr id="3" name="Picture 2" descr="&lt;strong&gt;First fruits&lt;/strong&gt; | Feasts of The L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774" y="0"/>
            <a:ext cx="5367891" cy="6124754"/>
          </a:xfrm>
          <a:prstGeom prst="rect">
            <a:avLst/>
          </a:prstGeom>
        </p:spPr>
      </p:pic>
    </p:spTree>
    <p:extLst>
      <p:ext uri="{BB962C8B-B14F-4D97-AF65-F5344CB8AC3E}">
        <p14:creationId xmlns:p14="http://schemas.microsoft.com/office/powerpoint/2010/main" val="10868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6838950" cy="5509200"/>
          </a:xfrm>
          <a:prstGeom prst="rect">
            <a:avLst/>
          </a:prstGeom>
          <a:noFill/>
        </p:spPr>
        <p:txBody>
          <a:bodyPr wrap="square" rtlCol="0">
            <a:spAutoFit/>
          </a:bodyPr>
          <a:lstStyle/>
          <a:p>
            <a:r>
              <a:rPr lang="en-US" sz="2400" b="1" dirty="0" smtClean="0">
                <a:latin typeface="+mj-lt"/>
              </a:rPr>
              <a:t>THE HOLY DAYS OF ISRAEL</a:t>
            </a:r>
          </a:p>
          <a:p>
            <a:r>
              <a:rPr lang="en-US" sz="2400" dirty="0" smtClean="0">
                <a:latin typeface="+mj-lt"/>
              </a:rPr>
              <a:t>Passover, Unleavened bread, and Firstfruits were </a:t>
            </a:r>
          </a:p>
          <a:p>
            <a:r>
              <a:rPr lang="en-US" sz="2400" dirty="0" smtClean="0">
                <a:latin typeface="+mj-lt"/>
              </a:rPr>
              <a:t>given of God as types to foreshadow the death, </a:t>
            </a:r>
          </a:p>
          <a:p>
            <a:r>
              <a:rPr lang="en-US" sz="2400" dirty="0" smtClean="0">
                <a:latin typeface="+mj-lt"/>
              </a:rPr>
              <a:t>burial, and resurrection of Christ.</a:t>
            </a:r>
          </a:p>
          <a:p>
            <a:endParaRPr lang="en-US" sz="800" dirty="0" smtClean="0">
              <a:latin typeface="+mj-lt"/>
            </a:endParaRPr>
          </a:p>
          <a:p>
            <a:r>
              <a:rPr lang="en-US" sz="2400" dirty="0" smtClean="0">
                <a:latin typeface="+mj-lt"/>
              </a:rPr>
              <a:t>But as God foreknew that Israel would harden their hearts against their Messiah, He would give them a </a:t>
            </a:r>
          </a:p>
          <a:p>
            <a:r>
              <a:rPr lang="en-US" sz="2400" dirty="0" smtClean="0">
                <a:latin typeface="+mj-lt"/>
              </a:rPr>
              <a:t>4</a:t>
            </a:r>
            <a:r>
              <a:rPr lang="en-US" sz="2400" baseline="30000" dirty="0" smtClean="0">
                <a:latin typeface="+mj-lt"/>
              </a:rPr>
              <a:t>th</a:t>
            </a:r>
            <a:r>
              <a:rPr lang="en-US" sz="2400" dirty="0" smtClean="0">
                <a:latin typeface="+mj-lt"/>
              </a:rPr>
              <a:t> holy day 50-days after Christ’s resurrection.</a:t>
            </a:r>
          </a:p>
          <a:p>
            <a:endParaRPr lang="en-US" sz="800" dirty="0" smtClean="0">
              <a:latin typeface="+mj-lt"/>
            </a:endParaRPr>
          </a:p>
          <a:p>
            <a:r>
              <a:rPr lang="en-US" sz="2400" dirty="0" smtClean="0">
                <a:latin typeface="+mj-lt"/>
              </a:rPr>
              <a:t>This would give the Jewish people who were </a:t>
            </a:r>
          </a:p>
          <a:p>
            <a:r>
              <a:rPr lang="en-US" sz="2400" dirty="0" smtClean="0">
                <a:latin typeface="+mj-lt"/>
              </a:rPr>
              <a:t>scattered all over the known world time to go home and think about what they had just seen in Jerusalem:  the </a:t>
            </a:r>
            <a:r>
              <a:rPr lang="en-US" sz="2400" i="1" dirty="0" smtClean="0">
                <a:latin typeface="+mj-lt"/>
              </a:rPr>
              <a:t>death</a:t>
            </a:r>
            <a:r>
              <a:rPr lang="en-US" sz="2400" dirty="0" smtClean="0">
                <a:latin typeface="+mj-lt"/>
              </a:rPr>
              <a:t>, </a:t>
            </a:r>
            <a:r>
              <a:rPr lang="en-US" sz="2400" i="1" dirty="0" smtClean="0">
                <a:latin typeface="+mj-lt"/>
              </a:rPr>
              <a:t>burial</a:t>
            </a:r>
            <a:r>
              <a:rPr lang="en-US" sz="2400" dirty="0" smtClean="0">
                <a:latin typeface="+mj-lt"/>
              </a:rPr>
              <a:t>, and </a:t>
            </a:r>
            <a:r>
              <a:rPr lang="en-US" sz="2400" i="1" dirty="0" smtClean="0">
                <a:latin typeface="+mj-lt"/>
              </a:rPr>
              <a:t>resurrection</a:t>
            </a:r>
            <a:r>
              <a:rPr lang="en-US" sz="2400" dirty="0" smtClean="0">
                <a:latin typeface="+mj-lt"/>
              </a:rPr>
              <a:t> of Jesus of Nazareth.  But, 50-days later they would return to Jerusalem to hear the Holy Spirit confirm to them </a:t>
            </a:r>
          </a:p>
          <a:p>
            <a:r>
              <a:rPr lang="en-US" sz="2400" b="1" u="sng" dirty="0" smtClean="0">
                <a:latin typeface="+mj-lt"/>
              </a:rPr>
              <a:t>‘the wonderful works of God</a:t>
            </a:r>
            <a:r>
              <a:rPr lang="en-US" sz="2400" b="1" dirty="0" smtClean="0">
                <a:latin typeface="+mj-lt"/>
              </a:rPr>
              <a:t>’ </a:t>
            </a:r>
            <a:r>
              <a:rPr lang="en-US" sz="2400" dirty="0" smtClean="0">
                <a:latin typeface="+mj-lt"/>
              </a:rPr>
              <a:t>(Acts 2:11). </a:t>
            </a:r>
          </a:p>
        </p:txBody>
      </p:sp>
      <p:pic>
        <p:nvPicPr>
          <p:cNvPr id="3" name="Picture 2" descr="File:The &lt;strong&gt;Jews&lt;/strong&gt; Return &lt;strong&gt;to Jerusalem&lt;/strong&gt; in the Time of Cyrus.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6" y="0"/>
            <a:ext cx="5286374" cy="5878532"/>
          </a:xfrm>
          <a:prstGeom prst="rect">
            <a:avLst/>
          </a:prstGeom>
        </p:spPr>
      </p:pic>
    </p:spTree>
    <p:extLst>
      <p:ext uri="{BB962C8B-B14F-4D97-AF65-F5344CB8AC3E}">
        <p14:creationId xmlns:p14="http://schemas.microsoft.com/office/powerpoint/2010/main" val="23011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0"/>
            <a:ext cx="6400800" cy="6124754"/>
          </a:xfrm>
          <a:prstGeom prst="rect">
            <a:avLst/>
          </a:prstGeom>
          <a:noFill/>
        </p:spPr>
        <p:txBody>
          <a:bodyPr wrap="square" rtlCol="0">
            <a:spAutoFit/>
          </a:bodyPr>
          <a:lstStyle/>
          <a:p>
            <a:r>
              <a:rPr lang="en-US" sz="2400" b="1" dirty="0" smtClean="0">
                <a:latin typeface="+mj-lt"/>
              </a:rPr>
              <a:t>PENTECOST</a:t>
            </a:r>
          </a:p>
          <a:p>
            <a:r>
              <a:rPr lang="en-US" sz="2400" dirty="0" smtClean="0">
                <a:latin typeface="+mj-lt"/>
              </a:rPr>
              <a:t>“And ye shall count unto you from the morrow after the Sabbath, from the day that ye brought the sheaf of the wave-offering; seven Sabbaths shall be complete:  Even unto the morrow after the seventh Sabbath shall ye number </a:t>
            </a:r>
            <a:r>
              <a:rPr lang="en-US" sz="2400" b="1" dirty="0" smtClean="0">
                <a:latin typeface="+mj-lt"/>
              </a:rPr>
              <a:t>fifty days</a:t>
            </a:r>
            <a:r>
              <a:rPr lang="en-US" sz="2400" dirty="0" smtClean="0">
                <a:latin typeface="+mj-lt"/>
              </a:rPr>
              <a:t>…” (23:15,16).</a:t>
            </a:r>
          </a:p>
          <a:p>
            <a:r>
              <a:rPr lang="en-US" sz="2400" dirty="0" smtClean="0">
                <a:latin typeface="+mj-lt"/>
              </a:rPr>
              <a:t>The Israelites were to start counting following the feast of FIRSTFRUITS – the day after the 7</a:t>
            </a:r>
            <a:r>
              <a:rPr lang="en-US" sz="2400" baseline="30000" dirty="0" smtClean="0">
                <a:latin typeface="+mj-lt"/>
              </a:rPr>
              <a:t>th</a:t>
            </a:r>
            <a:r>
              <a:rPr lang="en-US" sz="2400" dirty="0" smtClean="0">
                <a:latin typeface="+mj-lt"/>
              </a:rPr>
              <a:t> Sabbath, or 50-days later, would be the next, 4</a:t>
            </a:r>
            <a:r>
              <a:rPr lang="en-US" sz="2400" baseline="30000" dirty="0" smtClean="0">
                <a:latin typeface="+mj-lt"/>
              </a:rPr>
              <a:t>th</a:t>
            </a:r>
            <a:r>
              <a:rPr lang="en-US" sz="2400" dirty="0" smtClean="0">
                <a:latin typeface="+mj-lt"/>
              </a:rPr>
              <a:t> and last spring holy day.  </a:t>
            </a:r>
          </a:p>
          <a:p>
            <a:endParaRPr lang="en-US" sz="800" dirty="0" smtClean="0">
              <a:latin typeface="+mj-lt"/>
            </a:endParaRPr>
          </a:p>
          <a:p>
            <a:r>
              <a:rPr lang="en-US" sz="2400" dirty="0" smtClean="0">
                <a:latin typeface="+mj-lt"/>
              </a:rPr>
              <a:t>It was one of three required attendance holy</a:t>
            </a:r>
          </a:p>
          <a:p>
            <a:r>
              <a:rPr lang="en-US" sz="2400" dirty="0" smtClean="0">
                <a:latin typeface="+mj-lt"/>
              </a:rPr>
              <a:t>days (Unleavened bread, Pentecost, Tabernacles), and would be used of God to </a:t>
            </a:r>
            <a:r>
              <a:rPr lang="en-US" sz="2400" b="1" dirty="0" smtClean="0">
                <a:latin typeface="+mj-lt"/>
              </a:rPr>
              <a:t>bring enlightenment to the nation of Israel of the Messiahship of Christ</a:t>
            </a:r>
          </a:p>
          <a:p>
            <a:r>
              <a:rPr lang="en-US" sz="2400" dirty="0">
                <a:latin typeface="+mj-lt"/>
              </a:rPr>
              <a:t>v</a:t>
            </a:r>
            <a:r>
              <a:rPr lang="en-US" sz="2400" dirty="0" smtClean="0">
                <a:latin typeface="+mj-lt"/>
              </a:rPr>
              <a:t>ia outpouring of the Holy Spirit.  </a:t>
            </a:r>
          </a:p>
        </p:txBody>
      </p:sp>
      <p:pic>
        <p:nvPicPr>
          <p:cNvPr id="4" name="Picture 3" descr="Special Connection Homeschool: Shavuot, Pentecost, &amp; &lt;strong&gt;Feast&lt;/strong&gt; ..."/>
          <p:cNvPicPr>
            <a:picLocks noChangeAspect="1"/>
          </p:cNvPicPr>
          <p:nvPr/>
        </p:nvPicPr>
        <p:blipFill rotWithShape="1">
          <a:blip r:embed="rId2">
            <a:extLst>
              <a:ext uri="{28A0092B-C50C-407E-A947-70E740481C1C}">
                <a14:useLocalDpi xmlns:a14="http://schemas.microsoft.com/office/drawing/2010/main" val="0"/>
              </a:ext>
            </a:extLst>
          </a:blip>
          <a:srcRect r="34564" b="17058"/>
          <a:stretch/>
        </p:blipFill>
        <p:spPr>
          <a:xfrm>
            <a:off x="6743700" y="348779"/>
            <a:ext cx="5276850" cy="5427195"/>
          </a:xfrm>
          <a:prstGeom prst="rect">
            <a:avLst/>
          </a:prstGeom>
        </p:spPr>
      </p:pic>
    </p:spTree>
    <p:extLst>
      <p:ext uri="{BB962C8B-B14F-4D97-AF65-F5344CB8AC3E}">
        <p14:creationId xmlns:p14="http://schemas.microsoft.com/office/powerpoint/2010/main" val="14384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87225" cy="6124754"/>
          </a:xfrm>
          <a:prstGeom prst="rect">
            <a:avLst/>
          </a:prstGeom>
          <a:noFill/>
        </p:spPr>
        <p:txBody>
          <a:bodyPr wrap="square" rtlCol="0">
            <a:spAutoFit/>
          </a:bodyPr>
          <a:lstStyle/>
          <a:p>
            <a:r>
              <a:rPr lang="en-US" sz="2400" dirty="0" smtClean="0">
                <a:latin typeface="+mj-lt"/>
              </a:rPr>
              <a:t>Leviticus 23 then presents the fall holy days given </a:t>
            </a:r>
          </a:p>
          <a:p>
            <a:r>
              <a:rPr lang="en-US" sz="2400" dirty="0" smtClean="0">
                <a:latin typeface="+mj-lt"/>
              </a:rPr>
              <a:t>to Israel during their stay in the wilderness of Sinai.</a:t>
            </a:r>
          </a:p>
          <a:p>
            <a:r>
              <a:rPr lang="en-US" sz="2400" dirty="0" smtClean="0">
                <a:latin typeface="+mj-lt"/>
              </a:rPr>
              <a:t>After the possessing their land, God would call the </a:t>
            </a:r>
          </a:p>
          <a:p>
            <a:r>
              <a:rPr lang="en-US" sz="2400" dirty="0" smtClean="0">
                <a:latin typeface="+mj-lt"/>
              </a:rPr>
              <a:t>Jewish nation to come again to Jerusalem to </a:t>
            </a:r>
          </a:p>
          <a:p>
            <a:r>
              <a:rPr lang="en-US" sz="2400" dirty="0" smtClean="0">
                <a:latin typeface="+mj-lt"/>
              </a:rPr>
              <a:t>celebrate 3 more holy days during the autumn, all </a:t>
            </a:r>
          </a:p>
          <a:p>
            <a:r>
              <a:rPr lang="en-US" sz="2400" dirty="0" smtClean="0">
                <a:latin typeface="+mj-lt"/>
              </a:rPr>
              <a:t>having important spiritual significance. </a:t>
            </a:r>
          </a:p>
          <a:p>
            <a:endParaRPr lang="en-US" sz="800" dirty="0" smtClean="0">
              <a:latin typeface="+mj-lt"/>
            </a:endParaRPr>
          </a:p>
          <a:p>
            <a:r>
              <a:rPr lang="en-US" sz="2400" b="1" dirty="0" smtClean="0">
                <a:latin typeface="+mj-lt"/>
              </a:rPr>
              <a:t>TRUMPETS</a:t>
            </a:r>
          </a:p>
          <a:p>
            <a:r>
              <a:rPr lang="en-US" sz="2400" dirty="0" smtClean="0">
                <a:latin typeface="+mj-lt"/>
              </a:rPr>
              <a:t>“Speak unto the children of Israel, saying, in the 7</a:t>
            </a:r>
            <a:r>
              <a:rPr lang="en-US" sz="2400" baseline="30000" dirty="0" smtClean="0">
                <a:latin typeface="+mj-lt"/>
              </a:rPr>
              <a:t>th</a:t>
            </a:r>
            <a:r>
              <a:rPr lang="en-US" sz="2400" dirty="0" smtClean="0">
                <a:latin typeface="+mj-lt"/>
              </a:rPr>
              <a:t> </a:t>
            </a:r>
          </a:p>
          <a:p>
            <a:r>
              <a:rPr lang="en-US" sz="2400" dirty="0" smtClean="0">
                <a:latin typeface="+mj-lt"/>
              </a:rPr>
              <a:t>Month [October], in the [1</a:t>
            </a:r>
            <a:r>
              <a:rPr lang="en-US" sz="2400" baseline="30000" dirty="0" smtClean="0">
                <a:latin typeface="+mj-lt"/>
              </a:rPr>
              <a:t>st</a:t>
            </a:r>
            <a:r>
              <a:rPr lang="en-US" sz="2400" dirty="0" smtClean="0">
                <a:latin typeface="+mj-lt"/>
              </a:rPr>
              <a:t>] day of the month, shall </a:t>
            </a:r>
          </a:p>
          <a:p>
            <a:r>
              <a:rPr lang="en-US" sz="2400" dirty="0" smtClean="0">
                <a:latin typeface="+mj-lt"/>
              </a:rPr>
              <a:t>ye have a Sabbath, a memorial of blowing of </a:t>
            </a:r>
          </a:p>
          <a:p>
            <a:r>
              <a:rPr lang="en-US" sz="2400" b="1" dirty="0" smtClean="0">
                <a:latin typeface="+mj-lt"/>
              </a:rPr>
              <a:t>trumpets</a:t>
            </a:r>
            <a:r>
              <a:rPr lang="en-US" sz="2400" dirty="0" smtClean="0">
                <a:latin typeface="+mj-lt"/>
              </a:rPr>
              <a:t>, an holy convocation” (23:24).</a:t>
            </a:r>
          </a:p>
          <a:p>
            <a:r>
              <a:rPr lang="en-US" sz="2400" dirty="0" smtClean="0">
                <a:latin typeface="+mj-lt"/>
              </a:rPr>
              <a:t>Whereas, the spring holy days foreshadowed the 1</a:t>
            </a:r>
            <a:r>
              <a:rPr lang="en-US" sz="2400" baseline="30000" dirty="0" smtClean="0">
                <a:latin typeface="+mj-lt"/>
              </a:rPr>
              <a:t>st</a:t>
            </a:r>
            <a:r>
              <a:rPr lang="en-US" sz="2400" dirty="0" smtClean="0">
                <a:latin typeface="+mj-lt"/>
              </a:rPr>
              <a:t> </a:t>
            </a:r>
          </a:p>
          <a:p>
            <a:r>
              <a:rPr lang="en-US" sz="2400" dirty="0" smtClean="0">
                <a:latin typeface="+mj-lt"/>
              </a:rPr>
              <a:t>coming of Christ [death, burial, resurrection]; the fall </a:t>
            </a:r>
          </a:p>
          <a:p>
            <a:r>
              <a:rPr lang="en-US" sz="2400" dirty="0" smtClean="0">
                <a:latin typeface="+mj-lt"/>
              </a:rPr>
              <a:t>holy days pre-figured His 2</a:t>
            </a:r>
            <a:r>
              <a:rPr lang="en-US" sz="2400" baseline="30000" dirty="0" smtClean="0">
                <a:latin typeface="+mj-lt"/>
              </a:rPr>
              <a:t>nd</a:t>
            </a:r>
            <a:r>
              <a:rPr lang="en-US" sz="2400" dirty="0" smtClean="0">
                <a:latin typeface="+mj-lt"/>
              </a:rPr>
              <a:t> coming to the earth.  In </a:t>
            </a:r>
          </a:p>
          <a:p>
            <a:r>
              <a:rPr lang="en-US" sz="2400" dirty="0" smtClean="0">
                <a:latin typeface="+mj-lt"/>
              </a:rPr>
              <a:t>Israel’s past, trumpets were used to </a:t>
            </a:r>
            <a:r>
              <a:rPr lang="en-US" sz="2400" b="1" dirty="0" smtClean="0">
                <a:latin typeface="+mj-lt"/>
              </a:rPr>
              <a:t>‘call the assembly’ </a:t>
            </a:r>
            <a:r>
              <a:rPr lang="en-US" sz="2400" dirty="0" smtClean="0">
                <a:latin typeface="+mj-lt"/>
              </a:rPr>
              <a:t>for an important announcement.  On this occasion, trumpets will be used to alert Israel of the promised return of their Messiah.   </a:t>
            </a:r>
            <a:endParaRPr lang="en-US" sz="2400" dirty="0">
              <a:latin typeface="+mj-lt"/>
            </a:endParaRPr>
          </a:p>
        </p:txBody>
      </p:sp>
      <p:pic>
        <p:nvPicPr>
          <p:cNvPr id="3" name="Picture 2" descr="Historical &lt;strong&gt;Jewish&lt;/strong&gt; population comparison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2"/>
            <a:ext cx="5429250" cy="5229227"/>
          </a:xfrm>
          <a:prstGeom prst="rect">
            <a:avLst/>
          </a:prstGeom>
        </p:spPr>
      </p:pic>
      <p:pic>
        <p:nvPicPr>
          <p:cNvPr id="5" name="Picture 4" descr=".研經夥伴-Haverim(חברים): 猶太5775年"/>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0"/>
            <a:ext cx="5429250" cy="5229225"/>
          </a:xfrm>
          <a:prstGeom prst="rect">
            <a:avLst/>
          </a:prstGeom>
        </p:spPr>
      </p:pic>
    </p:spTree>
    <p:extLst>
      <p:ext uri="{BB962C8B-B14F-4D97-AF65-F5344CB8AC3E}">
        <p14:creationId xmlns:p14="http://schemas.microsoft.com/office/powerpoint/2010/main" val="41103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2825</TotalTime>
  <Words>3403</Words>
  <Application>Microsoft Office PowerPoint</Application>
  <PresentationFormat>Widescreen</PresentationFormat>
  <Paragraphs>247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96</cp:revision>
  <dcterms:created xsi:type="dcterms:W3CDTF">2018-01-30T12:51:49Z</dcterms:created>
  <dcterms:modified xsi:type="dcterms:W3CDTF">2018-07-18T14:05:31Z</dcterms:modified>
</cp:coreProperties>
</file>