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8"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2" clrIdx="0">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1" d="100"/>
          <a:sy n="91" d="100"/>
        </p:scale>
        <p:origin x="5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1.88482" units="1/cm"/>
          <inkml:channelProperty channel="Y" name="resolution" value="41.86047" units="1/cm"/>
          <inkml:channelProperty channel="T" name="resolution" value="1" units="1/dev"/>
        </inkml:channelProperties>
      </inkml:inkSource>
      <inkml:timestamp xml:id="ts0" timeString="2018-09-30T10:29:18.796"/>
    </inkml:context>
    <inkml:brush xml:id="br0">
      <inkml:brushProperty name="width" value="0.05292" units="cm"/>
      <inkml:brushProperty name="height" value="0.05292" units="cm"/>
      <inkml:brushProperty name="color" value="#FF0000"/>
    </inkml:brush>
  </inkml:definitions>
  <inkml:trace contextRef="#ctx0" brushRef="#br0">22733 10435 0,'0'21'609,"0"1"-593,21-22-16,0 0 15,-21 21 1,21-21 156,1 0-125,-22 21-32,21-21 17,0 0-17,0 0 110,0 0-109,0 0-16,1 21 31,-1-21-15,0 21 93,0-21-93,0 0 15,-21 21 16,21-21-31,1 0-1,-1 0 1,-21 22-1,63-1 1,-42-21 0,1 21-1,-1-21 79,0 21-31,-21 0-17,21 0-30,0-21 0,-21 22-1,21-22-15,1 21 438,-1 0-423,21-21-15,-42 21 16,21-21 0,-21 21-16,21 0 31,1-21 0,-1 22-15,-21-1 15,0 0-15,21-21-16,-21 21 125,21-21-110,-21 21 1,21-21 0,-21 21-1,21-21 1,-21 22 15,22-1 0,-1-21-15,0 21 0,0 0 93,0-21-93,0 21-1,-21 0 1,22 1 343,-1-22-328,0 21-15,-21 0 0,21-21-1,21 0 1,-42 21 15,22-21 0,-1 21-15,0 0 0,0-21-1,0 0 142,0 22-142,1-22-15,-1 0 16,0 0 124,-21 21-15,21-21-109,0 0 0,0 0-1,1 0 17,-1 0-1,0 0-16,0 0 126,21 0-32,-20 0-93,-1 0-16,21 0 141,-21 0 156,0-21-282,-21-1 16,22 1-31,-22 0 110,21 21-95,0 0 1,-21-21 562,0 0-500,0 0-62,0-1 15,0 1-15,21 21-1,0-21 1,-21 0 62,21 21-78,1 0 125,-22-21-125,0 0 31,0-1 16,21 1 31,0 0-62,-21 0 0,21 0-1,-21 0 1,0-1 78,21 22-79,-21-21-15,0-21 16,0 21 0,21 21-1,-21-21 516,0-1-515,0 1 0,0 0 15,0 0 31,22 21-15,-22-21-47,21 21 125,-21-21-109,21 21 0,0 0 46,-21-22-62,21 22 109,0-42-93,1 42 0,-22-21-1,21 21 110,-21-21-125,21 21 16,-21-21 0,21-1 15,0 22-16,-21-21 79,21 0 312,1 21-374,-22-21-32,0 0 78,21 21-63,0 0 1,0-21 0,-21-1 109,21 22-94,0 0 16,-21-21-47,22 21 78,-22-21-62,0 0 155,21 21-30,-21-21 203,21 0-344,0 21 15,0 0-15,0-22 32,1 22-17,-22-21 1,21 21 0,-21-21-1,21 0 1,0 0-1,0 0 64,0-1-64,-21 1 16,0 0 94,22-21-109,-22 21 0,21 21 109,0 0 281,-21-22-265,21 22-141,0 0 140,-21-21-140,21 21 16,1 0 109,-22-21-110,21 21 1,0 0-16,-21-21 16,21 21 109,-21-21-125,21 21 15,0 0 63,1 0-15,-1 0-32,-21-21 313,21 21-344,0-22 31,-21 1 32,21 21-48,0-21 32,1 21 141,-1-21-32,0 21-140,0 0 109,0 0-110,0 0-15,1 0 156,-1-21 360,0 21-516,21-21 16,-21 21-1,22 0 95,-22 0-95,0 0 126,0 0-110,0 0 16,1 0-31,-1 0-1,0 0 532,0 0-531,0 0 31,0 0-16,1 0 31,-1 0-46,0 0 125,0 0-126,0 0 1,0 0 734,1 0-641,-1 21 94,0-21-78,-21 21-125,21 0 172,0-21 610,0 0-704,1 0-63,-1 0 17,0 21 14,0 0 173,0-21-219,-21 22 31,21-22-31,-21 21 360,0 0-32,0 0-312,22 0-1,-1 0 1,0-21-1,-21 22 95,21-22-110,0 0 219,0 0-79,1 0-140,-1 0 297,0 0-219,0 0 78,0 0-140,0 0 156,1 0 94,-1 0-188,0 0-63,0 0 298,-21-22-313,21 22 15,0-21 126,1 21 187,-1 0-218,-21-21 1140,21 21-875,-21-21 718,21 21-858,0 0-220</inkml:trace>
</inkml:ink>
</file>

<file path=ppt/ink/ink2.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1.88482" units="1/cm"/>
          <inkml:channelProperty channel="Y" name="resolution" value="41.86047" units="1/cm"/>
          <inkml:channelProperty channel="T" name="resolution" value="1" units="1/dev"/>
        </inkml:channelProperties>
      </inkml:inkSource>
      <inkml:timestamp xml:id="ts0" timeString="2018-09-30T10:39:07.157"/>
    </inkml:context>
    <inkml:brush xml:id="br0">
      <inkml:brushProperty name="width" value="0.05292" units="cm"/>
      <inkml:brushProperty name="height" value="0.05292" units="cm"/>
      <inkml:brushProperty name="color" value="#FF0000"/>
    </inkml:brush>
  </inkml:definitions>
  <inkml:trace contextRef="#ctx0" brushRef="#br0">24850 4593 0,'-22'0'469,"1"0"-438,0-21 0,0 0-15,0 21-16,0-21 16,-1 21-1,1 0-15,0-21 16,21-1-16,-42 22 15,21-21 1,-22 21 0,22-21-1,21 0 1,-21 0 15,21 0 0,-21 21-31,0 0 16,-1-43 15,-41 43-15,21-42 0,20 21 15,1 21-16,21-21 1,-42 21 0,-43 0-1,1-22 1,-22 1 0,63 21-1,22 0 16,-42 0-15,-22 0 0,0 0-1,22-21 17,-22 0-17,64 21-15,-21 0 16,21 0-1,-1-21-15,1 21 16,-21-21 0,21 21-1,-22 0 1,1 0 0,21 0-1,0 0 1,-22 0-16,-20-22 31,42 22-31,0 0 16,-1 0-1,1 0 1,-42 0 0,20 0-1,1 0-15,21 0 16,-21 0-16,42 22 15,-64-22 1,22 21 0,-1-21-1,22 0 1,0 0 0,-21 21-1,-1-21 1,-105 21-1,127-21 1,21 21 343,0 0-359,-21-21 47,0 0-31,0 0 0,-43 0-1,1 0 1,20 0-1,1 0 1,-64 0 0,-42 22 15,84-22-15,1 0-1,42 0 1,0 0-1,-1 21 1,1 0 0,-21 0-1,0 0 1,-1 0 0,22 1-1,0-1 1,0-21-1,-22 63 1,22-20 0,0 20-1,-21-21 1,-22 43 0,64-64-16,-21 22 15,0-22 1,21 0-1,0 0-15,0 0 16,-21 0 15,21 1-15,-21 20 0,-1 0-1,22-21 16,-21-21-31,21 22 16,0-1-16,-21-21 16,0 21-1,0 0 1,0 0 0,21 22-1,-22-43-15,22 21 16,0 0-16,0 21 312,0-21-296,0 22-16,-21-22 16,21 21-1,0 22 1,0-22-16,0 0 15,0-20-15,-21 20 16,21 21 0,0 1-1,0-22 1,-21 22 15,21-43-31,0 0 16,0 0-1,0 0 1,0 1 0,0 20-1,0 0 1,0 1 0,0-1-1,-21-21 1,21 0-1,0 0 1,0 1 0,0-1-1,0 42 1,-21-42 0,21 22-1,0-22 1,0 21-1,0-21 1,0 1 0,0-1 312,0 0-313,0 21-15,-22 22 16,1-1 15,21 1-15,0-1 0,0 1-1,0 42 1,0-43-16,0-42 15,-21 43-15,0-22 16,21 0 0,0 1-1,-21 20 1,21-20 0,0 20-1,-21 43 1,21-64-1,0-21 1,0 22 0,-22 20-1,22 1 17,-21-1-17,21-20-15,0-1 16,0 0-16,0 1 15,0 20-15,0-21 16,0 22 0,0 21-1,-21-1 1,21-20 0,-21-22-1,21 0 1,0-20 343,0-1-343,0 21-1,0-21-15,-21 85 16,21 21 15,42-42-15,-21-64 0,-21 42-1,21 22 1,1 0-1,-1-43 1,-21 43 15,42-22-15,-21 1 0,0-64-1,-21 21 1,0 21 15,0 1-15,43 105-1,-43-127-15,0 42 16,21-20 0,-21-1-1,21 0 1,-21-20 328,0-1-313,0 21-16,0-21 1,0 22 0,21 20-1,0-21 1,1-20 0,-1 20-1,63 21 1,-20-20-1,-22 20 1,1-42 0,-1 43-1,-21-22 1,0-21 15,0 22-15,-21-22-16,22-21 15,-22 21-15,0 0 0,21-21 16,21 43 0,43 20-1,-22 1 1,-20-43 0,-22 21-1,-21-21 1,42 43-1,0-43 1,22 0 15,21-21-15,20 21 0,-62-21-1,-22 0 1,0 0 62,-21 21 313,0 1-376,0 20 1,64-21-1,-1 0-15,43 22 16,-64-22 0,-21 0-16,22-21 15,-22 21 1,0 0 0,64 0-1,-43 43 1,64-1-1,-85-41 1,0-1 0,0-21 15,1 0-31,-1 0 16,0 21-1,0 0 1,0-21-1,0 21-15,1-21 16,-1 21-16,21 1 16,0-22-1,1 0 1,-22 0 0,21 0-1,64-22 1,-42 22-16,63 0 15,-64 0 1,-42 0-16,22-21 31,-22 0-15,-21 0 375,21 0-391,-21 0 15,0-1 1,0 1-16,21 0 31,0 21-31,64-63 16,0 63 15,-64-22-15,0 22-1,0 0 1,0-21-1,0 0 64,1 21-79,-1 0 31,-21-21 0,0 0 16,0 0-31,0-1-1,0 1 1,42-21-1,-21 21-15,0 0 16,-21-1 0,0 1-1,22 0 1,-22-21 0,0 21-1,0-1 1,0-20-1,0 21 17,21 0-17,-21-22 1,0 22 0,0-21-1,0-22 1,0 22-1,0 21-15,21 0 16,-21 0-16,21 21 16,-21-22-1,21-41 1,0-1 0,-21 1-1,0-1 1,0 1-16,-21-22 15,21 64-15,-21 0 16,0-21 0,21 20 296,21-20-296,43 0-16,-22-22 15,-42 22-15,21-22 32,-21 22-32,21 21 15,-21-21 1,0-1 0,0 22-1,0-21 1,0 21-1,0-43 1,0 43 15,0 0 63,0 0-78,0-1-16,0 1 15,21 0 1,-21 0 0,0 0 30,0 0-30,0-1-16,0-20 31,0 0-31,0 21 16,0-1 0,0-20 15,22 21-16,-22 0 1,21-22 0,-21 22-1,0-21 1,0 21 0,0 0 77,0-1-93,0-20 328,0 21-328,0-21 16,21-1 0,-21 1-16,0 0 15,0-1-15,0 22 16,0-21 0,0 21-1,0-1 1,0 1-1,0 0 1,0 0 0,21 0-1,-21 0 17,0-1-17,21 22 1,0-21-1,22 0 64,-43 0-64,0 0 1,0 0 62,21-22-78,-21 22 16,0-42-1,21-22 1,0 21-1,-21 43 1,21 0 0,-21 0-1,43-43 1,-43 22 0,0 0-1,21-22 1,-21 43-16,0 0 15,0-21-15,0 20 32,0 1-17,0-21 1,0 0 0,21-22-1,-21 22 1,0 21-1,0-1 329,0 1-328,0-42-1,0 20-15,0 1 16,21 21-16,-21 0 16,0-22 15,0 1-15,0 0-1,0-22 1,0 22-1,0 21 1,21 0 0,-21-1-1,22 1 1,-22 0 0,21 0-1,-21 0 1,21-22 15,-21 22 0,0 0-15,21-21 0,-21 21-1,0-22 1,21 22-1,-21-21 1,0-43 0,64 43-1,-64-1 1,0-20 0,0 21-1,21-1 1,-21 22-16,0 0 15,0 0 1,0 0 0,0-1 15,0 1-15,0-21-1,0 21 16,21 0 298,-21-22-314,0 22-15,0-42 16,0 20-1,0 1 1,21 42 0,-21-21-16,0 0 0,0-1 31,0 1-15,0-21-1,0 21 1,0-22-1,0 22 1,21 0 0,-21 0-1,0-43 1,0 22 0,0-21-1,0 20 1,0 22-16,0 0 15,0-21-15,0 20 0,0 1 16,22 0 0,-22-21-1,0 21 1,0-1 15,0-20-31,0 21 406,0 0-406,0-22 16,0 22 15,21 21-15,-21-21 0,0 0 15,0 0-16,0 0 1,0-1 0,0 1 109,0 0-125,-21 21 47,21-21-16,-22 21-16,22-21 48,-21 21-32,21-21 157,0-1-173,-21 22 298,0 0-313,-21 0 0,-1 0 15,22 0 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AAA3DA9-6AE6-4BEA-AE80-60185A7CF8FF}" type="datetimeFigureOut">
              <a:rPr lang="en-US" smtClean="0"/>
              <a:t>6/28/2019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89D00E-88CB-4F1B-8891-AAAC10300AC9}" type="slidenum">
              <a:rPr lang="en-US" smtClean="0"/>
              <a:t>‹#›</a:t>
            </a:fld>
            <a:endParaRPr lang="en-US"/>
          </a:p>
        </p:txBody>
      </p:sp>
    </p:spTree>
    <p:extLst>
      <p:ext uri="{BB962C8B-B14F-4D97-AF65-F5344CB8AC3E}">
        <p14:creationId xmlns:p14="http://schemas.microsoft.com/office/powerpoint/2010/main" val="1674883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AA3DA9-6AE6-4BEA-AE80-60185A7CF8FF}" type="datetimeFigureOut">
              <a:rPr lang="en-US" smtClean="0"/>
              <a:t>6/28/2019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89D00E-88CB-4F1B-8891-AAAC10300AC9}" type="slidenum">
              <a:rPr lang="en-US" smtClean="0"/>
              <a:t>‹#›</a:t>
            </a:fld>
            <a:endParaRPr lang="en-US"/>
          </a:p>
        </p:txBody>
      </p:sp>
    </p:spTree>
    <p:extLst>
      <p:ext uri="{BB962C8B-B14F-4D97-AF65-F5344CB8AC3E}">
        <p14:creationId xmlns:p14="http://schemas.microsoft.com/office/powerpoint/2010/main" val="1444797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AA3DA9-6AE6-4BEA-AE80-60185A7CF8FF}" type="datetimeFigureOut">
              <a:rPr lang="en-US" smtClean="0"/>
              <a:t>6/28/2019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89D00E-88CB-4F1B-8891-AAAC10300AC9}" type="slidenum">
              <a:rPr lang="en-US" smtClean="0"/>
              <a:t>‹#›</a:t>
            </a:fld>
            <a:endParaRPr lang="en-US"/>
          </a:p>
        </p:txBody>
      </p:sp>
    </p:spTree>
    <p:extLst>
      <p:ext uri="{BB962C8B-B14F-4D97-AF65-F5344CB8AC3E}">
        <p14:creationId xmlns:p14="http://schemas.microsoft.com/office/powerpoint/2010/main" val="2026361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AA3DA9-6AE6-4BEA-AE80-60185A7CF8FF}" type="datetimeFigureOut">
              <a:rPr lang="en-US" smtClean="0"/>
              <a:t>6/28/2019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89D00E-88CB-4F1B-8891-AAAC10300AC9}" type="slidenum">
              <a:rPr lang="en-US" smtClean="0"/>
              <a:t>‹#›</a:t>
            </a:fld>
            <a:endParaRPr lang="en-US"/>
          </a:p>
        </p:txBody>
      </p:sp>
    </p:spTree>
    <p:extLst>
      <p:ext uri="{BB962C8B-B14F-4D97-AF65-F5344CB8AC3E}">
        <p14:creationId xmlns:p14="http://schemas.microsoft.com/office/powerpoint/2010/main" val="418553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AAA3DA9-6AE6-4BEA-AE80-60185A7CF8FF}" type="datetimeFigureOut">
              <a:rPr lang="en-US" smtClean="0"/>
              <a:t>6/28/2019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89D00E-88CB-4F1B-8891-AAAC10300AC9}" type="slidenum">
              <a:rPr lang="en-US" smtClean="0"/>
              <a:t>‹#›</a:t>
            </a:fld>
            <a:endParaRPr lang="en-US"/>
          </a:p>
        </p:txBody>
      </p:sp>
    </p:spTree>
    <p:extLst>
      <p:ext uri="{BB962C8B-B14F-4D97-AF65-F5344CB8AC3E}">
        <p14:creationId xmlns:p14="http://schemas.microsoft.com/office/powerpoint/2010/main" val="3950832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AAA3DA9-6AE6-4BEA-AE80-60185A7CF8FF}" type="datetimeFigureOut">
              <a:rPr lang="en-US" smtClean="0"/>
              <a:t>6/28/2019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89D00E-88CB-4F1B-8891-AAAC10300AC9}" type="slidenum">
              <a:rPr lang="en-US" smtClean="0"/>
              <a:t>‹#›</a:t>
            </a:fld>
            <a:endParaRPr lang="en-US"/>
          </a:p>
        </p:txBody>
      </p:sp>
    </p:spTree>
    <p:extLst>
      <p:ext uri="{BB962C8B-B14F-4D97-AF65-F5344CB8AC3E}">
        <p14:creationId xmlns:p14="http://schemas.microsoft.com/office/powerpoint/2010/main" val="3048809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AAA3DA9-6AE6-4BEA-AE80-60185A7CF8FF}" type="datetimeFigureOut">
              <a:rPr lang="en-US" smtClean="0"/>
              <a:t>6/28/2019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89D00E-88CB-4F1B-8891-AAAC10300AC9}" type="slidenum">
              <a:rPr lang="en-US" smtClean="0"/>
              <a:t>‹#›</a:t>
            </a:fld>
            <a:endParaRPr lang="en-US"/>
          </a:p>
        </p:txBody>
      </p:sp>
    </p:spTree>
    <p:extLst>
      <p:ext uri="{BB962C8B-B14F-4D97-AF65-F5344CB8AC3E}">
        <p14:creationId xmlns:p14="http://schemas.microsoft.com/office/powerpoint/2010/main" val="2769555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AAA3DA9-6AE6-4BEA-AE80-60185A7CF8FF}" type="datetimeFigureOut">
              <a:rPr lang="en-US" smtClean="0"/>
              <a:t>6/28/2019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89D00E-88CB-4F1B-8891-AAAC10300AC9}" type="slidenum">
              <a:rPr lang="en-US" smtClean="0"/>
              <a:t>‹#›</a:t>
            </a:fld>
            <a:endParaRPr lang="en-US"/>
          </a:p>
        </p:txBody>
      </p:sp>
    </p:spTree>
    <p:extLst>
      <p:ext uri="{BB962C8B-B14F-4D97-AF65-F5344CB8AC3E}">
        <p14:creationId xmlns:p14="http://schemas.microsoft.com/office/powerpoint/2010/main" val="4186061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AA3DA9-6AE6-4BEA-AE80-60185A7CF8FF}" type="datetimeFigureOut">
              <a:rPr lang="en-US" smtClean="0"/>
              <a:t>6/28/2019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89D00E-88CB-4F1B-8891-AAAC10300AC9}" type="slidenum">
              <a:rPr lang="en-US" smtClean="0"/>
              <a:t>‹#›</a:t>
            </a:fld>
            <a:endParaRPr lang="en-US"/>
          </a:p>
        </p:txBody>
      </p:sp>
    </p:spTree>
    <p:extLst>
      <p:ext uri="{BB962C8B-B14F-4D97-AF65-F5344CB8AC3E}">
        <p14:creationId xmlns:p14="http://schemas.microsoft.com/office/powerpoint/2010/main" val="3215794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AAA3DA9-6AE6-4BEA-AE80-60185A7CF8FF}" type="datetimeFigureOut">
              <a:rPr lang="en-US" smtClean="0"/>
              <a:t>6/28/2019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89D00E-88CB-4F1B-8891-AAAC10300AC9}" type="slidenum">
              <a:rPr lang="en-US" smtClean="0"/>
              <a:t>‹#›</a:t>
            </a:fld>
            <a:endParaRPr lang="en-US"/>
          </a:p>
        </p:txBody>
      </p:sp>
    </p:spTree>
    <p:extLst>
      <p:ext uri="{BB962C8B-B14F-4D97-AF65-F5344CB8AC3E}">
        <p14:creationId xmlns:p14="http://schemas.microsoft.com/office/powerpoint/2010/main" val="3107296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AAA3DA9-6AE6-4BEA-AE80-60185A7CF8FF}" type="datetimeFigureOut">
              <a:rPr lang="en-US" smtClean="0"/>
              <a:t>6/28/2019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89D00E-88CB-4F1B-8891-AAAC10300AC9}" type="slidenum">
              <a:rPr lang="en-US" smtClean="0"/>
              <a:t>‹#›</a:t>
            </a:fld>
            <a:endParaRPr lang="en-US"/>
          </a:p>
        </p:txBody>
      </p:sp>
    </p:spTree>
    <p:extLst>
      <p:ext uri="{BB962C8B-B14F-4D97-AF65-F5344CB8AC3E}">
        <p14:creationId xmlns:p14="http://schemas.microsoft.com/office/powerpoint/2010/main" val="2795980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AA3DA9-6AE6-4BEA-AE80-60185A7CF8FF}" type="datetimeFigureOut">
              <a:rPr lang="en-US" smtClean="0"/>
              <a:t>6/28/2019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89D00E-88CB-4F1B-8891-AAAC10300AC9}" type="slidenum">
              <a:rPr lang="en-US" smtClean="0"/>
              <a:t>‹#›</a:t>
            </a:fld>
            <a:endParaRPr lang="en-US"/>
          </a:p>
        </p:txBody>
      </p:sp>
    </p:spTree>
    <p:extLst>
      <p:ext uri="{BB962C8B-B14F-4D97-AF65-F5344CB8AC3E}">
        <p14:creationId xmlns:p14="http://schemas.microsoft.com/office/powerpoint/2010/main" val="6315737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7.xml"/><Relationship Id="rId5" Type="http://schemas.openxmlformats.org/officeDocument/2006/relationships/image" Target="../media/image24.emf"/><Relationship Id="rId4" Type="http://schemas.openxmlformats.org/officeDocument/2006/relationships/customXml" Target="../ink/ink1.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7.xml"/><Relationship Id="rId5" Type="http://schemas.openxmlformats.org/officeDocument/2006/relationships/image" Target="../media/image27.emf"/><Relationship Id="rId4" Type="http://schemas.openxmlformats.org/officeDocument/2006/relationships/customXml" Target="../ink/ink2.xml"/></Relationships>
</file>

<file path=ppt/slides/_rels/slide13.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883629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040" y="-5417"/>
            <a:ext cx="6947339" cy="6863417"/>
          </a:xfrm>
          <a:prstGeom prst="rect">
            <a:avLst/>
          </a:prstGeom>
          <a:noFill/>
        </p:spPr>
        <p:txBody>
          <a:bodyPr wrap="square" rtlCol="0">
            <a:spAutoFit/>
          </a:bodyPr>
          <a:lstStyle/>
          <a:p>
            <a:r>
              <a:rPr lang="en-US" sz="2400" dirty="0" smtClean="0">
                <a:latin typeface="+mj-lt"/>
              </a:rPr>
              <a:t>… Roman </a:t>
            </a:r>
            <a:r>
              <a:rPr lang="en-US" sz="2400" dirty="0" err="1" smtClean="0">
                <a:latin typeface="+mj-lt"/>
              </a:rPr>
              <a:t>procounsel</a:t>
            </a:r>
            <a:r>
              <a:rPr lang="en-US" sz="2400" dirty="0" smtClean="0">
                <a:latin typeface="+mj-lt"/>
              </a:rPr>
              <a:t> Achaia </a:t>
            </a:r>
            <a:r>
              <a:rPr lang="en-US" sz="2400" dirty="0">
                <a:latin typeface="+mj-lt"/>
              </a:rPr>
              <a:t>[</a:t>
            </a:r>
            <a:r>
              <a:rPr lang="en-US" sz="2400" dirty="0" smtClean="0">
                <a:latin typeface="+mj-lt"/>
              </a:rPr>
              <a:t>southern Greece], </a:t>
            </a:r>
            <a:r>
              <a:rPr lang="en-US" sz="2400" dirty="0" err="1" smtClean="0">
                <a:latin typeface="+mj-lt"/>
              </a:rPr>
              <a:t>Gallio</a:t>
            </a:r>
            <a:r>
              <a:rPr lang="en-US" sz="2400" dirty="0" smtClean="0">
                <a:latin typeface="+mj-lt"/>
              </a:rPr>
              <a:t>, on breaking Roman law which forbid a new up-start religion called ‘Christianity,’ why Aquila &amp; Priscilla had been deported from Rome (18:3).  Rome permitted other religions if they were non-controversial, as this one surely wasn’t!  The Roman governor determined it was a religious squabble, and dismissed the parties –  </a:t>
            </a:r>
          </a:p>
          <a:p>
            <a:endParaRPr lang="en-US" sz="800" dirty="0">
              <a:latin typeface="+mj-lt"/>
            </a:endParaRPr>
          </a:p>
          <a:p>
            <a:r>
              <a:rPr lang="en-US" sz="2400" dirty="0" smtClean="0">
                <a:latin typeface="+mj-lt"/>
              </a:rPr>
              <a:t>“… if it be a question of words and names, and of your law, looked ye to it; for I will </a:t>
            </a:r>
            <a:r>
              <a:rPr lang="en-US" sz="2400" dirty="0">
                <a:latin typeface="+mj-lt"/>
              </a:rPr>
              <a:t>b</a:t>
            </a:r>
            <a:r>
              <a:rPr lang="en-US" sz="2400" dirty="0" smtClean="0">
                <a:latin typeface="+mj-lt"/>
              </a:rPr>
              <a:t>e no judge of such matters.  And he </a:t>
            </a:r>
            <a:r>
              <a:rPr lang="en-US" sz="2400" dirty="0" err="1" smtClean="0">
                <a:latin typeface="+mj-lt"/>
              </a:rPr>
              <a:t>drave</a:t>
            </a:r>
            <a:r>
              <a:rPr lang="en-US" sz="2400" dirty="0" smtClean="0">
                <a:latin typeface="+mj-lt"/>
              </a:rPr>
              <a:t> them from the judgment seat” (18:15,16).</a:t>
            </a:r>
          </a:p>
          <a:p>
            <a:r>
              <a:rPr lang="en-US" sz="2400" dirty="0" smtClean="0">
                <a:latin typeface="+mj-lt"/>
              </a:rPr>
              <a:t>Paul had stood before this judgment seat and had his case heard, and a decision rendered.  Soon Paul would write of a spiritual judgment seat, </a:t>
            </a:r>
            <a:r>
              <a:rPr lang="en-US" sz="2400" b="1" dirty="0" smtClean="0">
                <a:latin typeface="+mj-lt"/>
              </a:rPr>
              <a:t>“</a:t>
            </a:r>
            <a:r>
              <a:rPr lang="en-US" sz="2400" b="1" u="sng" dirty="0" smtClean="0">
                <a:latin typeface="+mj-lt"/>
              </a:rPr>
              <a:t>For we must all appear before the judgment seat of Christ; everyone may receive the things done in his body… he hath done</a:t>
            </a:r>
            <a:r>
              <a:rPr lang="en-US" sz="2400" b="1" dirty="0" smtClean="0">
                <a:latin typeface="+mj-lt"/>
              </a:rPr>
              <a:t>,</a:t>
            </a:r>
            <a:r>
              <a:rPr lang="en-US" sz="2400" b="1" u="sng" dirty="0" smtClean="0">
                <a:latin typeface="+mj-lt"/>
              </a:rPr>
              <a:t> whether it be good or bad</a:t>
            </a:r>
            <a:r>
              <a:rPr lang="en-US" sz="2400" b="1" dirty="0" smtClean="0">
                <a:latin typeface="+mj-lt"/>
              </a:rPr>
              <a:t>”</a:t>
            </a:r>
            <a:r>
              <a:rPr lang="en-US" sz="2400" dirty="0" smtClean="0">
                <a:latin typeface="+mj-lt"/>
              </a:rPr>
              <a:t> (2Cor. 5:10).</a:t>
            </a:r>
          </a:p>
          <a:p>
            <a:r>
              <a:rPr lang="en-US" sz="2400" dirty="0" smtClean="0">
                <a:latin typeface="+mj-lt"/>
              </a:rPr>
              <a:t>Each believer will give an account before Christ.      </a:t>
            </a:r>
            <a:endParaRPr lang="en-US" sz="2400" dirty="0">
              <a:latin typeface="+mj-lt"/>
            </a:endParaRPr>
          </a:p>
        </p:txBody>
      </p:sp>
      <p:pic>
        <p:nvPicPr>
          <p:cNvPr id="3" name="Picture 2" descr="File:Acts of the Apostles Chapter 18-9 (Bibl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84276" y="0"/>
            <a:ext cx="5307724" cy="6858000"/>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414" t="18850" r="42529" b="6820"/>
          <a:stretch/>
        </p:blipFill>
        <p:spPr>
          <a:xfrm>
            <a:off x="6989379" y="0"/>
            <a:ext cx="5202621" cy="6740307"/>
          </a:xfrm>
          <a:prstGeom prst="rect">
            <a:avLst/>
          </a:prstGeom>
        </p:spPr>
      </p:pic>
    </p:spTree>
    <p:extLst>
      <p:ext uri="{BB962C8B-B14F-4D97-AF65-F5344CB8AC3E}">
        <p14:creationId xmlns:p14="http://schemas.microsoft.com/office/powerpoint/2010/main" val="401729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 y="-73573"/>
            <a:ext cx="6653046" cy="6863417"/>
          </a:xfrm>
          <a:prstGeom prst="rect">
            <a:avLst/>
          </a:prstGeom>
          <a:noFill/>
        </p:spPr>
        <p:txBody>
          <a:bodyPr wrap="square" rtlCol="0">
            <a:spAutoFit/>
          </a:bodyPr>
          <a:lstStyle/>
          <a:p>
            <a:r>
              <a:rPr lang="en-US" sz="2400" b="1" dirty="0" smtClean="0">
                <a:latin typeface="+mj-lt"/>
              </a:rPr>
              <a:t>APOLLOS</a:t>
            </a:r>
          </a:p>
          <a:p>
            <a:r>
              <a:rPr lang="en-US" sz="2400" dirty="0" smtClean="0">
                <a:latin typeface="+mj-lt"/>
              </a:rPr>
              <a:t>“And it came to pass, that, while Apollos was at Corinth…” (18:24-26). </a:t>
            </a:r>
          </a:p>
          <a:p>
            <a:r>
              <a:rPr lang="en-US" sz="2400" dirty="0" smtClean="0">
                <a:latin typeface="+mj-lt"/>
              </a:rPr>
              <a:t>Apollos, a Jew from Alexandria, Egypt, an eloquent and learned man in the Scriptures, came to Corinth – </a:t>
            </a:r>
          </a:p>
          <a:p>
            <a:endParaRPr lang="en-US" sz="800" dirty="0">
              <a:latin typeface="+mj-lt"/>
            </a:endParaRPr>
          </a:p>
          <a:p>
            <a:r>
              <a:rPr lang="en-US" sz="2400" dirty="0" smtClean="0">
                <a:latin typeface="+mj-lt"/>
              </a:rPr>
              <a:t>“And he began to speak </a:t>
            </a:r>
            <a:r>
              <a:rPr lang="en-US" sz="2400" dirty="0" err="1" smtClean="0">
                <a:latin typeface="+mj-lt"/>
              </a:rPr>
              <a:t>bodly</a:t>
            </a:r>
            <a:r>
              <a:rPr lang="en-US" sz="2400" dirty="0" smtClean="0">
                <a:latin typeface="+mj-lt"/>
              </a:rPr>
              <a:t> in the synagogue: who when </a:t>
            </a:r>
            <a:r>
              <a:rPr lang="en-US" sz="2400" dirty="0" err="1" smtClean="0">
                <a:latin typeface="+mj-lt"/>
              </a:rPr>
              <a:t>Acquila</a:t>
            </a:r>
            <a:r>
              <a:rPr lang="en-US" sz="2400" dirty="0" smtClean="0">
                <a:latin typeface="+mj-lt"/>
              </a:rPr>
              <a:t> &amp; Priscilla had heard, took him unto them, and expounded unto him the way of God more perfectly” (18:24-26).</a:t>
            </a:r>
          </a:p>
          <a:p>
            <a:r>
              <a:rPr lang="en-US" sz="2400" dirty="0" smtClean="0">
                <a:latin typeface="+mj-lt"/>
              </a:rPr>
              <a:t>Guess what this young dynamic couple did?  They gave Apollos THE GRACE MESSAGE!  Just because someone appears to be smarter than you doesn’t mean they know more than you know.  Don’t be afraid, like this young couple, to tell them of the latest update from God—the message of God’s grace and dispensation to the Gentiles, which Christ gave to Paul, which Paul gave to the Body of Christ. </a:t>
            </a:r>
          </a:p>
          <a:p>
            <a:r>
              <a:rPr lang="en-US" sz="2400" dirty="0" smtClean="0">
                <a:latin typeface="+mj-lt"/>
              </a:rPr>
              <a:t>From Corinth, Paul sailed to Ephesus.   </a:t>
            </a:r>
          </a:p>
        </p:txBody>
      </p:sp>
      <p:pic>
        <p:nvPicPr>
          <p:cNvPr id="4" name="Picture 3" descr="The Greatest Stories Ever Told, Part 6 | Mike's Place on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2744" y="-1"/>
            <a:ext cx="5339255" cy="6666735"/>
          </a:xfrm>
          <a:prstGeom prst="rect">
            <a:avLst/>
          </a:prstGeom>
        </p:spPr>
      </p:pic>
      <p:pic>
        <p:nvPicPr>
          <p:cNvPr id="6" name="Picture 5" descr="Paul's Third Missionary Journey | BibleTalk.tv"/>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2744" y="0"/>
            <a:ext cx="5339254" cy="6666734"/>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Ink 6"/>
              <p14:cNvContentPartPr/>
              <p14:nvPr/>
            </p14:nvContentPartPr>
            <p14:xfrm>
              <a:off x="8288984" y="3497760"/>
              <a:ext cx="1524240" cy="556560"/>
            </p14:xfrm>
          </p:contentPart>
        </mc:Choice>
        <mc:Fallback xmlns="">
          <p:pic>
            <p:nvPicPr>
              <p:cNvPr id="7" name="Ink 6"/>
              <p:cNvPicPr/>
              <p:nvPr/>
            </p:nvPicPr>
            <p:blipFill>
              <a:blip r:embed="rId5"/>
              <a:stretch>
                <a:fillRect/>
              </a:stretch>
            </p:blipFill>
            <p:spPr>
              <a:xfrm>
                <a:off x="8279624" y="3488400"/>
                <a:ext cx="1542960" cy="575280"/>
              </a:xfrm>
              <a:prstGeom prst="rect">
                <a:avLst/>
              </a:prstGeom>
            </p:spPr>
          </p:pic>
        </mc:Fallback>
      </mc:AlternateContent>
    </p:spTree>
    <p:extLst>
      <p:ext uri="{BB962C8B-B14F-4D97-AF65-F5344CB8AC3E}">
        <p14:creationId xmlns:p14="http://schemas.microsoft.com/office/powerpoint/2010/main" val="964686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73572"/>
            <a:ext cx="7136525" cy="6863417"/>
          </a:xfrm>
          <a:prstGeom prst="rect">
            <a:avLst/>
          </a:prstGeom>
        </p:spPr>
        <p:txBody>
          <a:bodyPr wrap="square">
            <a:spAutoFit/>
          </a:bodyPr>
          <a:lstStyle/>
          <a:p>
            <a:r>
              <a:rPr lang="en-US" sz="2400" b="1" dirty="0" smtClean="0">
                <a:latin typeface="+mj-lt"/>
              </a:rPr>
              <a:t>EPHESUS </a:t>
            </a:r>
            <a:r>
              <a:rPr lang="en-US" sz="2400" dirty="0" smtClean="0">
                <a:latin typeface="+mj-lt"/>
              </a:rPr>
              <a:t>(A.D. 53-56)</a:t>
            </a:r>
          </a:p>
          <a:p>
            <a:r>
              <a:rPr lang="en-US" sz="2400" dirty="0" smtClean="0">
                <a:latin typeface="+mj-lt"/>
              </a:rPr>
              <a:t>“… Paul </a:t>
            </a:r>
            <a:r>
              <a:rPr lang="en-US" sz="2400" dirty="0">
                <a:latin typeface="+mj-lt"/>
              </a:rPr>
              <a:t>having passed through the upper coasts came to </a:t>
            </a:r>
            <a:r>
              <a:rPr lang="en-US" sz="2400" dirty="0" smtClean="0">
                <a:latin typeface="+mj-lt"/>
              </a:rPr>
              <a:t>Ephesus… </a:t>
            </a:r>
            <a:r>
              <a:rPr lang="en-US" sz="2400" dirty="0">
                <a:latin typeface="+mj-lt"/>
              </a:rPr>
              <a:t>And he went into the synagogue, and </a:t>
            </a:r>
            <a:r>
              <a:rPr lang="en-US" sz="2400" dirty="0" err="1">
                <a:latin typeface="+mj-lt"/>
              </a:rPr>
              <a:t>spake</a:t>
            </a:r>
            <a:r>
              <a:rPr lang="en-US" sz="2400" dirty="0">
                <a:latin typeface="+mj-lt"/>
              </a:rPr>
              <a:t> boldly for the space of 3-months… </a:t>
            </a:r>
            <a:r>
              <a:rPr lang="en-US" sz="2400" b="1" u="sng" dirty="0">
                <a:latin typeface="+mj-lt"/>
              </a:rPr>
              <a:t>disputing daily in the school of </a:t>
            </a:r>
            <a:r>
              <a:rPr lang="en-US" sz="2400" b="1" u="sng" dirty="0" err="1">
                <a:latin typeface="+mj-lt"/>
              </a:rPr>
              <a:t>Tyrannus</a:t>
            </a:r>
            <a:r>
              <a:rPr lang="en-US" sz="2400" b="1" u="sng" dirty="0">
                <a:latin typeface="+mj-lt"/>
              </a:rPr>
              <a:t>.  And this continued by the space of 2-years</a:t>
            </a:r>
            <a:r>
              <a:rPr lang="en-US" sz="2400" dirty="0">
                <a:latin typeface="+mj-lt"/>
              </a:rPr>
              <a:t>; so that all they which dwelt in Asia heard the word of the Lord Jesus, both Jews and Gentiles” </a:t>
            </a:r>
            <a:endParaRPr lang="en-US" sz="2400" dirty="0" smtClean="0">
              <a:latin typeface="+mj-lt"/>
            </a:endParaRPr>
          </a:p>
          <a:p>
            <a:r>
              <a:rPr lang="en-US" sz="2400" dirty="0" smtClean="0">
                <a:latin typeface="+mj-lt"/>
              </a:rPr>
              <a:t>(</a:t>
            </a:r>
            <a:r>
              <a:rPr lang="en-US" sz="2400" dirty="0">
                <a:latin typeface="+mj-lt"/>
              </a:rPr>
              <a:t>19:1,8-10</a:t>
            </a:r>
            <a:r>
              <a:rPr lang="en-US" sz="2400" dirty="0" smtClean="0">
                <a:latin typeface="+mj-lt"/>
              </a:rPr>
              <a:t>).</a:t>
            </a:r>
          </a:p>
          <a:p>
            <a:r>
              <a:rPr lang="en-US" sz="2400" dirty="0" smtClean="0">
                <a:latin typeface="+mj-lt"/>
              </a:rPr>
              <a:t>Paul spent his longest time in Ephesus, 3 years, and established a school, which sat next to the large library, where he got the word out to all of Asia, “… the name  </a:t>
            </a:r>
          </a:p>
          <a:p>
            <a:r>
              <a:rPr lang="en-US" sz="2400" dirty="0" smtClean="0">
                <a:latin typeface="+mj-lt"/>
              </a:rPr>
              <a:t>of the Lord Jesus was magnified… and many that believed came… So mightily grew the word of God and prevailed…” (19:18-20).</a:t>
            </a:r>
          </a:p>
          <a:p>
            <a:r>
              <a:rPr lang="en-US" sz="2400" dirty="0" smtClean="0">
                <a:latin typeface="+mj-lt"/>
              </a:rPr>
              <a:t>Later, Paul recalled that time – “Ye know, from the 1</a:t>
            </a:r>
            <a:r>
              <a:rPr lang="en-US" sz="2400" baseline="30000" dirty="0" smtClean="0">
                <a:latin typeface="+mj-lt"/>
              </a:rPr>
              <a:t>st</a:t>
            </a:r>
            <a:r>
              <a:rPr lang="en-US" sz="2400" dirty="0" smtClean="0">
                <a:latin typeface="+mj-lt"/>
              </a:rPr>
              <a:t> </a:t>
            </a:r>
          </a:p>
          <a:p>
            <a:r>
              <a:rPr lang="en-US" sz="2400" dirty="0" smtClean="0">
                <a:latin typeface="+mj-lt"/>
              </a:rPr>
              <a:t>day I came into Asia… I have been with you all seasons… serving the Lord with all humility… tears and temptations … I kept back nothing…” (20:18-20).  </a:t>
            </a:r>
            <a:endParaRPr lang="en-US" sz="2400" dirty="0">
              <a:latin typeface="+mj-lt"/>
            </a:endParaRPr>
          </a:p>
        </p:txBody>
      </p:sp>
      <p:pic>
        <p:nvPicPr>
          <p:cNvPr id="4" name="Picture 3" descr="Ephesus: From Wonder of the Ancient World to 21st century ..."/>
          <p:cNvPicPr>
            <a:picLocks noChangeAspect="1"/>
          </p:cNvPicPr>
          <p:nvPr/>
        </p:nvPicPr>
        <p:blipFill rotWithShape="1">
          <a:blip r:embed="rId2">
            <a:extLst>
              <a:ext uri="{28A0092B-C50C-407E-A947-70E740481C1C}">
                <a14:useLocalDpi xmlns:a14="http://schemas.microsoft.com/office/drawing/2010/main" val="0"/>
              </a:ext>
            </a:extLst>
          </a:blip>
          <a:srcRect r="8253"/>
          <a:stretch/>
        </p:blipFill>
        <p:spPr>
          <a:xfrm>
            <a:off x="7094482" y="-1"/>
            <a:ext cx="5097518" cy="678984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4482" y="0"/>
            <a:ext cx="5097517" cy="6789844"/>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p14:cNvContentPartPr/>
              <p14:nvPr/>
            </p14:nvContentPartPr>
            <p14:xfrm>
              <a:off x="7591945" y="1362546"/>
              <a:ext cx="1554840" cy="2660040"/>
            </p14:xfrm>
          </p:contentPart>
        </mc:Choice>
        <mc:Fallback xmlns="">
          <p:pic>
            <p:nvPicPr>
              <p:cNvPr id="6" name="Ink 5"/>
              <p:cNvPicPr/>
              <p:nvPr/>
            </p:nvPicPr>
            <p:blipFill>
              <a:blip r:embed="rId5"/>
              <a:stretch>
                <a:fillRect/>
              </a:stretch>
            </p:blipFill>
            <p:spPr>
              <a:xfrm>
                <a:off x="7582585" y="1353186"/>
                <a:ext cx="1573560" cy="2678760"/>
              </a:xfrm>
              <a:prstGeom prst="rect">
                <a:avLst/>
              </a:prstGeom>
            </p:spPr>
          </p:pic>
        </mc:Fallback>
      </mc:AlternateContent>
      <p:sp>
        <p:nvSpPr>
          <p:cNvPr id="3" name="TextBox 2"/>
          <p:cNvSpPr txBox="1"/>
          <p:nvPr/>
        </p:nvSpPr>
        <p:spPr>
          <a:xfrm>
            <a:off x="7672700" y="1776247"/>
            <a:ext cx="1372492" cy="1200329"/>
          </a:xfrm>
          <a:prstGeom prst="rect">
            <a:avLst/>
          </a:prstGeom>
          <a:noFill/>
        </p:spPr>
        <p:txBody>
          <a:bodyPr wrap="none" rtlCol="0">
            <a:spAutoFit/>
          </a:bodyPr>
          <a:lstStyle/>
          <a:p>
            <a:pPr algn="ctr"/>
            <a:r>
              <a:rPr lang="en-US" sz="2400" b="1" dirty="0" smtClean="0">
                <a:solidFill>
                  <a:schemeClr val="bg1"/>
                </a:solidFill>
                <a:latin typeface="+mj-lt"/>
              </a:rPr>
              <a:t>School of </a:t>
            </a:r>
          </a:p>
          <a:p>
            <a:pPr algn="ctr"/>
            <a:r>
              <a:rPr lang="en-US" sz="2400" b="1" dirty="0" err="1" smtClean="0">
                <a:solidFill>
                  <a:schemeClr val="bg1"/>
                </a:solidFill>
                <a:latin typeface="+mj-lt"/>
              </a:rPr>
              <a:t>Tyrannus</a:t>
            </a:r>
            <a:endParaRPr lang="en-US" sz="2400" b="1" dirty="0" smtClean="0">
              <a:solidFill>
                <a:schemeClr val="bg1"/>
              </a:solidFill>
              <a:latin typeface="+mj-lt"/>
            </a:endParaRPr>
          </a:p>
          <a:p>
            <a:pPr algn="ctr"/>
            <a:r>
              <a:rPr lang="en-US" sz="2400" b="1" dirty="0" smtClean="0">
                <a:solidFill>
                  <a:schemeClr val="bg1"/>
                </a:solidFill>
                <a:latin typeface="+mj-lt"/>
              </a:rPr>
              <a:t>(2015)</a:t>
            </a:r>
            <a:endParaRPr lang="en-US" sz="2400" b="1" dirty="0">
              <a:solidFill>
                <a:schemeClr val="bg1"/>
              </a:solidFill>
              <a:latin typeface="+mj-lt"/>
            </a:endParaRPr>
          </a:p>
        </p:txBody>
      </p:sp>
    </p:spTree>
    <p:extLst>
      <p:ext uri="{BB962C8B-B14F-4D97-AF65-F5344CB8AC3E}">
        <p14:creationId xmlns:p14="http://schemas.microsoft.com/office/powerpoint/2010/main" val="319799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fade">
                                      <p:cBhvr>
                                        <p:cTn id="25" dur="500"/>
                                        <p:tgtEl>
                                          <p:spTgt spid="2">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fade">
                                      <p:cBhvr>
                                        <p:cTn id="30" dur="500"/>
                                        <p:tgtEl>
                                          <p:spTgt spid="2">
                                            <p:txEl>
                                              <p:pRg st="5" end="5"/>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Effect transition="in" filter="fade">
                                      <p:cBhvr>
                                        <p:cTn id="3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3573"/>
            <a:ext cx="7031420" cy="6863417"/>
          </a:xfrm>
          <a:prstGeom prst="rect">
            <a:avLst/>
          </a:prstGeom>
          <a:noFill/>
        </p:spPr>
        <p:txBody>
          <a:bodyPr wrap="square" rtlCol="0">
            <a:spAutoFit/>
          </a:bodyPr>
          <a:lstStyle/>
          <a:p>
            <a:r>
              <a:rPr lang="en-US" sz="2400" b="1" dirty="0" smtClean="0">
                <a:latin typeface="+mj-lt"/>
              </a:rPr>
              <a:t>1CORINTHIANS </a:t>
            </a:r>
            <a:r>
              <a:rPr lang="en-US" sz="2400" dirty="0" smtClean="0">
                <a:latin typeface="+mj-lt"/>
              </a:rPr>
              <a:t>(A.D. 53)</a:t>
            </a:r>
          </a:p>
          <a:p>
            <a:r>
              <a:rPr lang="en-US" sz="2400" dirty="0" smtClean="0">
                <a:latin typeface="+mj-lt"/>
              </a:rPr>
              <a:t>“Paul, called to be an apostle of Jesus Christ through the will of God… Unto the church of God which is at Corinth, to them that are sanctified in Christ Jesus, called to be saints, with all that in every place call upon the name of Jesus Chris our Lord…” (1Cor. 1:1-3).</a:t>
            </a:r>
          </a:p>
          <a:p>
            <a:r>
              <a:rPr lang="en-US" sz="2400" dirty="0" smtClean="0">
                <a:latin typeface="+mj-lt"/>
              </a:rPr>
              <a:t>During that 3-year stay in Ephesus, Paul wrote 2-letters to the Corinthian church where he had just come from.  They are long letters because they had many problems. Following his cursory opening, Paul got to the point –</a:t>
            </a:r>
          </a:p>
          <a:p>
            <a:endParaRPr lang="en-US" sz="800" dirty="0" smtClean="0">
              <a:latin typeface="+mj-lt"/>
            </a:endParaRPr>
          </a:p>
          <a:p>
            <a:r>
              <a:rPr lang="en-US" sz="2400" dirty="0" smtClean="0">
                <a:latin typeface="+mj-lt"/>
              </a:rPr>
              <a:t>“And I, brethren, could not speak unto you as unto spiritual, but as unto carnal, even as unto </a:t>
            </a:r>
            <a:r>
              <a:rPr lang="en-US" sz="2400" b="1" u="sng" dirty="0" smtClean="0">
                <a:latin typeface="+mj-lt"/>
              </a:rPr>
              <a:t>babes</a:t>
            </a:r>
            <a:r>
              <a:rPr lang="en-US" sz="2400" dirty="0" smtClean="0">
                <a:latin typeface="+mj-lt"/>
              </a:rPr>
              <a:t> in Christ.  I have fed you with </a:t>
            </a:r>
            <a:r>
              <a:rPr lang="en-US" sz="2400" b="1" u="sng" dirty="0" smtClean="0">
                <a:latin typeface="+mj-lt"/>
              </a:rPr>
              <a:t>milk</a:t>
            </a:r>
            <a:r>
              <a:rPr lang="en-US" sz="2400" dirty="0" smtClean="0">
                <a:latin typeface="+mj-lt"/>
              </a:rPr>
              <a:t>, and not with meat… ye were not able to bear it, neither yet now are ye able” (3:1,2).</a:t>
            </a:r>
          </a:p>
          <a:p>
            <a:r>
              <a:rPr lang="en-US" sz="2400" dirty="0" smtClean="0">
                <a:latin typeface="+mj-lt"/>
              </a:rPr>
              <a:t>Though saved, the Corinthian believers were immature, always wanting something despite all they had been given (1:7).  They were divided (1:10), fleshly (1:26)… </a:t>
            </a:r>
          </a:p>
        </p:txBody>
      </p:sp>
      <p:pic>
        <p:nvPicPr>
          <p:cNvPr id="3" name="Picture 2" descr="&lt;strong&gt;apostle-paul&lt;/strong&gt;-in-prison-edi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1420" y="0"/>
            <a:ext cx="5160580" cy="6666733"/>
          </a:xfrm>
          <a:prstGeom prst="rect">
            <a:avLst/>
          </a:prstGeom>
        </p:spPr>
      </p:pic>
      <p:pic>
        <p:nvPicPr>
          <p:cNvPr id="5" name="Picture 4" descr="Bar Mitzvahzilla: Comatose Parenting - Redux"/>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1420" y="0"/>
            <a:ext cx="5160580" cy="6666733"/>
          </a:xfrm>
          <a:prstGeom prst="rect">
            <a:avLst/>
          </a:prstGeom>
        </p:spPr>
      </p:pic>
    </p:spTree>
    <p:extLst>
      <p:ext uri="{BB962C8B-B14F-4D97-AF65-F5344CB8AC3E}">
        <p14:creationId xmlns:p14="http://schemas.microsoft.com/office/powerpoint/2010/main" val="24496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0"/>
            <a:ext cx="7409792" cy="6863417"/>
          </a:xfrm>
          <a:prstGeom prst="rect">
            <a:avLst/>
          </a:prstGeom>
          <a:noFill/>
        </p:spPr>
        <p:txBody>
          <a:bodyPr wrap="square" rtlCol="0">
            <a:spAutoFit/>
          </a:bodyPr>
          <a:lstStyle/>
          <a:p>
            <a:r>
              <a:rPr lang="en-US" sz="2400" dirty="0" smtClean="0">
                <a:latin typeface="+mj-lt"/>
              </a:rPr>
              <a:t>… seeking only the gifts of the Spirit that were the most flashy like tongues, “</a:t>
            </a:r>
            <a:r>
              <a:rPr lang="en-US" sz="2400" b="1" u="sng" dirty="0" smtClean="0">
                <a:latin typeface="+mj-lt"/>
              </a:rPr>
              <a:t>Wherefore tongues are for a sign, not to them that believe, but to them that believe not</a:t>
            </a:r>
            <a:r>
              <a:rPr lang="en-US" sz="2400" dirty="0" smtClean="0">
                <a:latin typeface="+mj-lt"/>
              </a:rPr>
              <a:t>…” (14:22).</a:t>
            </a:r>
          </a:p>
          <a:p>
            <a:r>
              <a:rPr lang="en-US" sz="2400" dirty="0" smtClean="0">
                <a:latin typeface="+mj-lt"/>
              </a:rPr>
              <a:t>The gift of tongues, still present but soon to pass away in the early church, was being abused by fleshly believers. </a:t>
            </a:r>
          </a:p>
          <a:p>
            <a:r>
              <a:rPr lang="en-US" sz="2400" dirty="0" smtClean="0">
                <a:latin typeface="+mj-lt"/>
              </a:rPr>
              <a:t>Paul corrected them and pointed out are for a sign.  </a:t>
            </a:r>
          </a:p>
          <a:p>
            <a:endParaRPr lang="en-US" sz="800" dirty="0" smtClean="0">
              <a:latin typeface="+mj-lt"/>
            </a:endParaRPr>
          </a:p>
          <a:p>
            <a:r>
              <a:rPr lang="en-US" sz="2400" dirty="0" smtClean="0">
                <a:latin typeface="+mj-lt"/>
              </a:rPr>
              <a:t>Are we Gentiles to seek after signs?  No.</a:t>
            </a:r>
          </a:p>
          <a:p>
            <a:endParaRPr lang="en-US" sz="800" dirty="0" smtClean="0">
              <a:latin typeface="+mj-lt"/>
            </a:endParaRPr>
          </a:p>
          <a:p>
            <a:r>
              <a:rPr lang="en-US" sz="2400" dirty="0" smtClean="0">
                <a:latin typeface="+mj-lt"/>
              </a:rPr>
              <a:t>“</a:t>
            </a:r>
            <a:r>
              <a:rPr lang="en-US" sz="2400" b="1" u="sng" dirty="0" smtClean="0">
                <a:latin typeface="+mj-lt"/>
              </a:rPr>
              <a:t>For the Jews require a sign</a:t>
            </a:r>
            <a:r>
              <a:rPr lang="en-US" sz="2400" dirty="0" smtClean="0">
                <a:latin typeface="+mj-lt"/>
              </a:rPr>
              <a:t>… But we preach Christ crucified, unto the Jews a </a:t>
            </a:r>
            <a:r>
              <a:rPr lang="en-US" sz="2400" dirty="0" err="1" smtClean="0">
                <a:latin typeface="+mj-lt"/>
              </a:rPr>
              <a:t>stumblingblock</a:t>
            </a:r>
            <a:r>
              <a:rPr lang="en-US" sz="2400" dirty="0" smtClean="0">
                <a:latin typeface="+mj-lt"/>
              </a:rPr>
              <a:t>, and unto the Greeks foolishness” (1:22,23).</a:t>
            </a:r>
          </a:p>
          <a:p>
            <a:r>
              <a:rPr lang="en-US" sz="2400" dirty="0" smtClean="0">
                <a:latin typeface="+mj-lt"/>
              </a:rPr>
              <a:t>Tongues had first been given to Israel as a ‘sign’ of God’s judgment on them, “In the law it is written, </a:t>
            </a:r>
            <a:r>
              <a:rPr lang="en-US" sz="2400" i="1" dirty="0" smtClean="0">
                <a:latin typeface="+mj-lt"/>
              </a:rPr>
              <a:t>With men of other tongues and other lips will I speak unto this people; and yet for all that will they not hear me, </a:t>
            </a:r>
            <a:r>
              <a:rPr lang="en-US" sz="2400" i="1" dirty="0" err="1" smtClean="0">
                <a:latin typeface="+mj-lt"/>
              </a:rPr>
              <a:t>saith</a:t>
            </a:r>
            <a:r>
              <a:rPr lang="en-US" sz="2400" i="1" dirty="0" smtClean="0">
                <a:latin typeface="+mj-lt"/>
              </a:rPr>
              <a:t> the Lord</a:t>
            </a:r>
            <a:r>
              <a:rPr lang="en-US" sz="2400" dirty="0" smtClean="0">
                <a:latin typeface="+mj-lt"/>
              </a:rPr>
              <a:t>” (14:21). Tongues continued to be a sign to unbelieving Jews of God’s impending judgment on them. </a:t>
            </a:r>
          </a:p>
        </p:txBody>
      </p:sp>
      <p:pic>
        <p:nvPicPr>
          <p:cNvPr id="3" name="Picture 2" descr="paul | Aaron Aik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9793" y="0"/>
            <a:ext cx="4782206" cy="6494085"/>
          </a:xfrm>
          <a:prstGeom prst="rect">
            <a:avLst/>
          </a:prstGeom>
        </p:spPr>
      </p:pic>
    </p:spTree>
    <p:extLst>
      <p:ext uri="{BB962C8B-B14F-4D97-AF65-F5344CB8AC3E}">
        <p14:creationId xmlns:p14="http://schemas.microsoft.com/office/powerpoint/2010/main" val="55279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fade">
                                      <p:cBhvr>
                                        <p:cTn id="15" dur="500"/>
                                        <p:tgtEl>
                                          <p:spTgt spid="2">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6" end="6"/>
                                            </p:txEl>
                                          </p:spTgt>
                                        </p:tgtEl>
                                        <p:attrNameLst>
                                          <p:attrName>style.visibility</p:attrName>
                                        </p:attrNameLst>
                                      </p:cBhvr>
                                      <p:to>
                                        <p:strVal val="visible"/>
                                      </p:to>
                                    </p:set>
                                    <p:animEffect transition="in" filter="fade">
                                      <p:cBhvr>
                                        <p:cTn id="20" dur="500"/>
                                        <p:tgtEl>
                                          <p:spTgt spid="2">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animEffect transition="in" filter="fade">
                                      <p:cBhvr>
                                        <p:cTn id="25"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73572"/>
            <a:ext cx="7115503" cy="6617196"/>
          </a:xfrm>
          <a:prstGeom prst="rect">
            <a:avLst/>
          </a:prstGeom>
          <a:noFill/>
        </p:spPr>
        <p:txBody>
          <a:bodyPr wrap="square" rtlCol="0">
            <a:spAutoFit/>
          </a:bodyPr>
          <a:lstStyle/>
          <a:p>
            <a:r>
              <a:rPr lang="en-US" sz="2400" b="1" dirty="0" smtClean="0">
                <a:latin typeface="+mj-lt"/>
              </a:rPr>
              <a:t>SIGN GIFTS PASSING AWAY</a:t>
            </a:r>
          </a:p>
          <a:p>
            <a:r>
              <a:rPr lang="en-US" sz="2400" dirty="0" smtClean="0">
                <a:latin typeface="+mj-lt"/>
              </a:rPr>
              <a:t>God’s program with Israel included SIGNS, which were supernatural acts needed for the Jews to believe, but now with Israel was being set aside in unbelief, many </a:t>
            </a:r>
          </a:p>
          <a:p>
            <a:r>
              <a:rPr lang="en-US" sz="2400" dirty="0" smtClean="0">
                <a:latin typeface="+mj-lt"/>
              </a:rPr>
              <a:t>of these SIGN gifts were being rescinded –</a:t>
            </a:r>
          </a:p>
          <a:p>
            <a:endParaRPr lang="en-US" sz="800" dirty="0" smtClean="0">
              <a:latin typeface="+mj-lt"/>
            </a:endParaRPr>
          </a:p>
          <a:p>
            <a:r>
              <a:rPr lang="en-US" sz="2400" dirty="0" smtClean="0">
                <a:latin typeface="+mj-lt"/>
              </a:rPr>
              <a:t>“Charity [love] never </a:t>
            </a:r>
            <a:r>
              <a:rPr lang="en-US" sz="2400" dirty="0" err="1" smtClean="0">
                <a:latin typeface="+mj-lt"/>
              </a:rPr>
              <a:t>faileth</a:t>
            </a:r>
            <a:r>
              <a:rPr lang="en-US" sz="2400" dirty="0" smtClean="0">
                <a:latin typeface="+mj-lt"/>
              </a:rPr>
              <a:t>: but whether there be </a:t>
            </a:r>
            <a:r>
              <a:rPr lang="en-US" sz="2400" i="1" dirty="0" smtClean="0">
                <a:latin typeface="+mj-lt"/>
              </a:rPr>
              <a:t>prophecies</a:t>
            </a:r>
            <a:r>
              <a:rPr lang="en-US" sz="2400" dirty="0" smtClean="0">
                <a:latin typeface="+mj-lt"/>
              </a:rPr>
              <a:t>, </a:t>
            </a:r>
            <a:r>
              <a:rPr lang="en-US" sz="2400" b="1" u="sng" dirty="0" smtClean="0">
                <a:latin typeface="+mj-lt"/>
              </a:rPr>
              <a:t>they shall fail</a:t>
            </a:r>
            <a:r>
              <a:rPr lang="en-US" sz="2400" dirty="0" smtClean="0">
                <a:latin typeface="+mj-lt"/>
              </a:rPr>
              <a:t>; whether there </a:t>
            </a:r>
            <a:r>
              <a:rPr lang="en-US" sz="2400" i="1" dirty="0" smtClean="0">
                <a:latin typeface="+mj-lt"/>
              </a:rPr>
              <a:t>be tongues</a:t>
            </a:r>
            <a:r>
              <a:rPr lang="en-US" sz="2400" dirty="0" smtClean="0">
                <a:latin typeface="+mj-lt"/>
              </a:rPr>
              <a:t>, </a:t>
            </a:r>
            <a:r>
              <a:rPr lang="en-US" sz="2400" b="1" u="sng" dirty="0" smtClean="0">
                <a:latin typeface="+mj-lt"/>
              </a:rPr>
              <a:t>they shall cease</a:t>
            </a:r>
            <a:r>
              <a:rPr lang="en-US" sz="2400" dirty="0" smtClean="0">
                <a:latin typeface="+mj-lt"/>
              </a:rPr>
              <a:t>; whether there be [supernatural] </a:t>
            </a:r>
            <a:r>
              <a:rPr lang="en-US" sz="2400" i="1" dirty="0" smtClean="0">
                <a:latin typeface="+mj-lt"/>
              </a:rPr>
              <a:t>knowledge</a:t>
            </a:r>
            <a:r>
              <a:rPr lang="en-US" sz="2400" dirty="0" smtClean="0">
                <a:latin typeface="+mj-lt"/>
              </a:rPr>
              <a:t>, </a:t>
            </a:r>
            <a:r>
              <a:rPr lang="en-US" sz="2400" b="1" u="sng" dirty="0" smtClean="0">
                <a:latin typeface="+mj-lt"/>
              </a:rPr>
              <a:t>it shall vanish away</a:t>
            </a:r>
            <a:r>
              <a:rPr lang="en-US" sz="2400" dirty="0" smtClean="0">
                <a:latin typeface="+mj-lt"/>
              </a:rPr>
              <a:t>” (1Cor. 13:8).</a:t>
            </a:r>
          </a:p>
          <a:p>
            <a:r>
              <a:rPr lang="en-US" sz="2400" dirty="0" smtClean="0">
                <a:latin typeface="+mj-lt"/>
              </a:rPr>
              <a:t>Why?  Because they were being replaced with something each believer could possess without any supernatural ability, </a:t>
            </a:r>
            <a:r>
              <a:rPr lang="en-US" sz="2400" b="1" u="sng" dirty="0" smtClean="0">
                <a:latin typeface="+mj-lt"/>
              </a:rPr>
              <a:t>THE WORD OF GOD</a:t>
            </a:r>
            <a:r>
              <a:rPr lang="en-US" sz="2400" b="1" dirty="0" smtClean="0">
                <a:latin typeface="+mj-lt"/>
              </a:rPr>
              <a:t> </a:t>
            </a:r>
            <a:r>
              <a:rPr lang="en-US" sz="2400" dirty="0" smtClean="0">
                <a:latin typeface="+mj-lt"/>
              </a:rPr>
              <a:t>–</a:t>
            </a:r>
          </a:p>
          <a:p>
            <a:endParaRPr lang="en-US" sz="800" dirty="0" smtClean="0">
              <a:latin typeface="+mj-lt"/>
            </a:endParaRPr>
          </a:p>
          <a:p>
            <a:r>
              <a:rPr lang="en-US" sz="2400" dirty="0" smtClean="0">
                <a:latin typeface="+mj-lt"/>
              </a:rPr>
              <a:t>“For we know in part, and we prophesy in part.  But when that which is perfect is come [Bible], then that which is in part [gifts] shall be done away” (14:9,10).</a:t>
            </a:r>
          </a:p>
          <a:p>
            <a:r>
              <a:rPr lang="en-US" sz="2400" dirty="0" smtClean="0">
                <a:latin typeface="+mj-lt"/>
              </a:rPr>
              <a:t>The age of grace brought with it the finished Bible </a:t>
            </a:r>
          </a:p>
          <a:p>
            <a:r>
              <a:rPr lang="en-US" sz="2400" dirty="0" smtClean="0">
                <a:latin typeface="+mj-lt"/>
              </a:rPr>
              <a:t>(Col. 1:25).  </a:t>
            </a:r>
            <a:r>
              <a:rPr lang="en-US" sz="2400" i="1" dirty="0" smtClean="0">
                <a:latin typeface="+mj-lt"/>
              </a:rPr>
              <a:t>Now we have God’s last Word on all truth</a:t>
            </a:r>
            <a:r>
              <a:rPr lang="en-US" sz="2400" dirty="0" smtClean="0">
                <a:latin typeface="+mj-lt"/>
              </a:rPr>
              <a:t>.   </a:t>
            </a:r>
            <a:endParaRPr lang="en-US" sz="2400" dirty="0">
              <a:latin typeface="+mj-lt"/>
            </a:endParaRPr>
          </a:p>
        </p:txBody>
      </p:sp>
      <p:pic>
        <p:nvPicPr>
          <p:cNvPr id="3" name="Picture 2" descr="&lt;strong&gt;apostle-paul&lt;/strong&gt;-in-prison-edi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1420" y="0"/>
            <a:ext cx="5160580" cy="6666733"/>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9540" t="3065" b="3908"/>
          <a:stretch/>
        </p:blipFill>
        <p:spPr>
          <a:xfrm>
            <a:off x="7031420" y="-1"/>
            <a:ext cx="5160580" cy="6666733"/>
          </a:xfrm>
          <a:prstGeom prst="rect">
            <a:avLst/>
          </a:prstGeom>
        </p:spPr>
      </p:pic>
    </p:spTree>
    <p:extLst>
      <p:ext uri="{BB962C8B-B14F-4D97-AF65-F5344CB8AC3E}">
        <p14:creationId xmlns:p14="http://schemas.microsoft.com/office/powerpoint/2010/main" val="262038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5" end="5"/>
                                            </p:txEl>
                                          </p:spTgt>
                                        </p:tgtEl>
                                        <p:attrNameLst>
                                          <p:attrName>style.visibility</p:attrName>
                                        </p:attrNameLst>
                                      </p:cBhvr>
                                      <p:to>
                                        <p:strVal val="visible"/>
                                      </p:to>
                                    </p:set>
                                    <p:animEffect transition="in" filter="fade">
                                      <p:cBhvr>
                                        <p:cTn id="12" dur="500"/>
                                        <p:tgtEl>
                                          <p:spTgt spid="2">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animEffect transition="in" filter="fade">
                                      <p:cBhvr>
                                        <p:cTn id="17" dur="500"/>
                                        <p:tgtEl>
                                          <p:spTgt spid="2">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fade">
                                      <p:cBhvr>
                                        <p:cTn id="27" dur="500"/>
                                        <p:tgtEl>
                                          <p:spTgt spid="2">
                                            <p:txEl>
                                              <p:pRg st="8" end="8"/>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
                                            <p:txEl>
                                              <p:pRg st="9" end="9"/>
                                            </p:txEl>
                                          </p:spTgt>
                                        </p:tgtEl>
                                        <p:attrNameLst>
                                          <p:attrName>style.visibility</p:attrName>
                                        </p:attrNameLst>
                                      </p:cBhvr>
                                      <p:to>
                                        <p:strVal val="visible"/>
                                      </p:to>
                                    </p:set>
                                    <p:animEffect transition="in" filter="fade">
                                      <p:cBhvr>
                                        <p:cTn id="30"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0"/>
            <a:ext cx="7031421" cy="6863417"/>
          </a:xfrm>
          <a:prstGeom prst="rect">
            <a:avLst/>
          </a:prstGeom>
          <a:noFill/>
        </p:spPr>
        <p:txBody>
          <a:bodyPr wrap="square" rtlCol="0">
            <a:spAutoFit/>
          </a:bodyPr>
          <a:lstStyle/>
          <a:p>
            <a:r>
              <a:rPr lang="en-US" sz="2400" b="1" dirty="0" smtClean="0">
                <a:latin typeface="+mj-lt"/>
              </a:rPr>
              <a:t>CIRCUMCISION PASSING AWAY</a:t>
            </a:r>
          </a:p>
          <a:p>
            <a:r>
              <a:rPr lang="en-US" sz="2400" dirty="0" smtClean="0">
                <a:latin typeface="+mj-lt"/>
              </a:rPr>
              <a:t>The SIGN gifts were not the only things passing away with the change of dispensations [Law to Grace], but also were the rituals steeped in the Jews religion –</a:t>
            </a:r>
          </a:p>
          <a:p>
            <a:endParaRPr lang="en-US" sz="800" dirty="0" smtClean="0">
              <a:latin typeface="+mj-lt"/>
            </a:endParaRPr>
          </a:p>
          <a:p>
            <a:r>
              <a:rPr lang="en-US" sz="2400" dirty="0" smtClean="0">
                <a:latin typeface="+mj-lt"/>
              </a:rPr>
              <a:t>“Circumcision is nothing, and uncircumcision is nothing, but the keeping of the commandments of God [Law of Moses] (7:19)… For in Jesus Christ neither circumcision </a:t>
            </a:r>
            <a:r>
              <a:rPr lang="en-US" sz="2400" dirty="0" err="1" smtClean="0">
                <a:latin typeface="+mj-lt"/>
              </a:rPr>
              <a:t>availeth</a:t>
            </a:r>
            <a:r>
              <a:rPr lang="en-US" sz="2400" dirty="0" smtClean="0">
                <a:latin typeface="+mj-lt"/>
              </a:rPr>
              <a:t> any thing, nor uncircumcision (Gal. 5:6)… </a:t>
            </a:r>
            <a:r>
              <a:rPr lang="en-US" sz="2400" b="1" u="sng" dirty="0" smtClean="0">
                <a:latin typeface="+mj-lt"/>
              </a:rPr>
              <a:t>In whom also ye are circumcised with the circumcision made without hands, in putting off the body of the sins of the flesh by the circumcision of Christ</a:t>
            </a:r>
            <a:r>
              <a:rPr lang="en-US" sz="2400" dirty="0" smtClean="0">
                <a:latin typeface="+mj-lt"/>
              </a:rPr>
              <a:t>” (Col. 2:11).</a:t>
            </a:r>
          </a:p>
          <a:p>
            <a:r>
              <a:rPr lang="en-US" sz="2400" dirty="0" smtClean="0">
                <a:latin typeface="+mj-lt"/>
              </a:rPr>
              <a:t>Circumcision was a physical rite required of Jews in their covenant relationship with God (Gen. 17:7), but that had now passed.  In his early ministry, Paul circumcised Jews, e.g. Timothy (Acts 16:3), until revealed new Body truth.  Then he STOPPED as it had been replaced by a spiritual circumcision without hands, that is, by Christ who cuts away the sins of each believer.    </a:t>
            </a:r>
            <a:endParaRPr lang="en-US" sz="2400" dirty="0">
              <a:latin typeface="+mj-lt"/>
            </a:endParaRPr>
          </a:p>
        </p:txBody>
      </p:sp>
      <p:pic>
        <p:nvPicPr>
          <p:cNvPr id="3" name="Picture 2" descr="&lt;strong&gt;apostle-paul&lt;/strong&gt;-in-prison-edi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1420" y="0"/>
            <a:ext cx="5160580" cy="6666733"/>
          </a:xfrm>
          <a:prstGeom prst="rect">
            <a:avLst/>
          </a:prstGeom>
        </p:spPr>
      </p:pic>
    </p:spTree>
    <p:extLst>
      <p:ext uri="{BB962C8B-B14F-4D97-AF65-F5344CB8AC3E}">
        <p14:creationId xmlns:p14="http://schemas.microsoft.com/office/powerpoint/2010/main" val="2436135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4083"/>
            <a:ext cx="7031420" cy="6740307"/>
          </a:xfrm>
          <a:prstGeom prst="rect">
            <a:avLst/>
          </a:prstGeom>
          <a:noFill/>
        </p:spPr>
        <p:txBody>
          <a:bodyPr wrap="square" rtlCol="0">
            <a:spAutoFit/>
          </a:bodyPr>
          <a:lstStyle/>
          <a:p>
            <a:r>
              <a:rPr lang="en-US" sz="2400" b="1" dirty="0" smtClean="0">
                <a:latin typeface="+mj-lt"/>
              </a:rPr>
              <a:t>WATER WASHING PASSING AWAY</a:t>
            </a:r>
          </a:p>
          <a:p>
            <a:r>
              <a:rPr lang="en-US" sz="2400" dirty="0" smtClean="0">
                <a:latin typeface="+mj-lt"/>
              </a:rPr>
              <a:t>“I thank God that I baptized none of you, but </a:t>
            </a:r>
            <a:r>
              <a:rPr lang="en-US" sz="2400" dirty="0" err="1" smtClean="0">
                <a:latin typeface="+mj-lt"/>
              </a:rPr>
              <a:t>Crispus</a:t>
            </a:r>
            <a:r>
              <a:rPr lang="en-US" sz="2400" dirty="0" smtClean="0">
                <a:latin typeface="+mj-lt"/>
              </a:rPr>
              <a:t> and </a:t>
            </a:r>
            <a:r>
              <a:rPr lang="en-US" sz="2400" dirty="0" err="1" smtClean="0">
                <a:latin typeface="+mj-lt"/>
              </a:rPr>
              <a:t>Gaus</a:t>
            </a:r>
            <a:r>
              <a:rPr lang="en-US" sz="2400" dirty="0" smtClean="0">
                <a:latin typeface="+mj-lt"/>
              </a:rPr>
              <a:t>… And I baptized also the household of </a:t>
            </a:r>
            <a:r>
              <a:rPr lang="en-US" sz="2400" dirty="0" err="1" smtClean="0">
                <a:latin typeface="+mj-lt"/>
              </a:rPr>
              <a:t>Stephanas</a:t>
            </a:r>
            <a:r>
              <a:rPr lang="en-US" sz="2400" dirty="0" smtClean="0">
                <a:latin typeface="+mj-lt"/>
              </a:rPr>
              <a:t>: besides, I know not whether I baptized any other.  For Christ sent me NOT TO BAPTIZE, but to preach the gospel… For </a:t>
            </a:r>
            <a:r>
              <a:rPr lang="en-US" sz="2400" b="1" dirty="0" smtClean="0">
                <a:latin typeface="+mj-lt"/>
              </a:rPr>
              <a:t>the preaching of the cross is to them that perish foolishness; but unto which are saved it is the power of God</a:t>
            </a:r>
            <a:r>
              <a:rPr lang="en-US" sz="2400" dirty="0" smtClean="0">
                <a:latin typeface="+mj-lt"/>
              </a:rPr>
              <a:t>” (1Cor. 1:14-18).</a:t>
            </a:r>
          </a:p>
          <a:p>
            <a:r>
              <a:rPr lang="en-US" sz="2400" dirty="0" smtClean="0">
                <a:latin typeface="+mj-lt"/>
              </a:rPr>
              <a:t>Water washing, “divers washings” (Heb. 9:10) was an integral part of the Law and required for Jews to be saved during Christ’s earthly ministry (Mk. 16:16).  But, under Grace replaced by a more powerful washing…</a:t>
            </a:r>
          </a:p>
          <a:p>
            <a:r>
              <a:rPr lang="en-US" sz="2400" b="1" dirty="0" smtClean="0">
                <a:latin typeface="+mj-lt"/>
              </a:rPr>
              <a:t>THE BLOOD OF CHRIST!  </a:t>
            </a:r>
            <a:r>
              <a:rPr lang="en-US" sz="2400" dirty="0" smtClean="0">
                <a:latin typeface="+mj-lt"/>
              </a:rPr>
              <a:t>Like circumcision, Paul baptized a few early in his ministry, but when revealed greater Body truths, HE STOPPED; the physical replaced by the spiritual – </a:t>
            </a:r>
            <a:r>
              <a:rPr lang="en-US" sz="2400" b="1" dirty="0" smtClean="0">
                <a:latin typeface="+mj-lt"/>
              </a:rPr>
              <a:t>“</a:t>
            </a:r>
            <a:r>
              <a:rPr lang="en-US" sz="2400" b="1" u="sng" dirty="0" smtClean="0">
                <a:latin typeface="+mj-lt"/>
              </a:rPr>
              <a:t>For by one Spirit are we all baptized into one body, whether we be Jews or Gentile… Now ye are the body of Christ</a:t>
            </a:r>
            <a:r>
              <a:rPr lang="en-US" sz="2400" b="1" dirty="0" smtClean="0">
                <a:latin typeface="+mj-lt"/>
              </a:rPr>
              <a:t>…” </a:t>
            </a:r>
            <a:r>
              <a:rPr lang="en-US" sz="2400" dirty="0" smtClean="0">
                <a:latin typeface="+mj-lt"/>
              </a:rPr>
              <a:t>(1Cor. 12:13,27). </a:t>
            </a:r>
            <a:endParaRPr lang="en-US" sz="2400" dirty="0">
              <a:latin typeface="+mj-lt"/>
            </a:endParaRPr>
          </a:p>
        </p:txBody>
      </p:sp>
      <p:pic>
        <p:nvPicPr>
          <p:cNvPr id="3" name="Picture 2" descr="&lt;strong&gt;apostle-paul&lt;/strong&gt;-in-prison-edi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1420" y="0"/>
            <a:ext cx="5160580" cy="6666733"/>
          </a:xfrm>
          <a:prstGeom prst="rect">
            <a:avLst/>
          </a:prstGeom>
        </p:spPr>
      </p:pic>
    </p:spTree>
    <p:extLst>
      <p:ext uri="{BB962C8B-B14F-4D97-AF65-F5344CB8AC3E}">
        <p14:creationId xmlns:p14="http://schemas.microsoft.com/office/powerpoint/2010/main" val="105035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3573"/>
            <a:ext cx="6957848" cy="7232749"/>
          </a:xfrm>
          <a:prstGeom prst="rect">
            <a:avLst/>
          </a:prstGeom>
          <a:noFill/>
        </p:spPr>
        <p:txBody>
          <a:bodyPr wrap="square" rtlCol="0">
            <a:spAutoFit/>
          </a:bodyPr>
          <a:lstStyle/>
          <a:p>
            <a:r>
              <a:rPr lang="en-US" sz="2400" b="1" dirty="0" smtClean="0">
                <a:latin typeface="+mj-lt"/>
              </a:rPr>
              <a:t>A NEW GOSPEL</a:t>
            </a:r>
          </a:p>
          <a:p>
            <a:r>
              <a:rPr lang="en-US" sz="2400" dirty="0" smtClean="0">
                <a:latin typeface="+mj-lt"/>
              </a:rPr>
              <a:t>Not only did the SIGN gifts, circumcision, and the water rite pass away, so did their gospel, “Jesus went about all Galilee, teaching in their synagogues, and preaching </a:t>
            </a:r>
            <a:r>
              <a:rPr lang="en-US" sz="2400" i="1" dirty="0" smtClean="0">
                <a:latin typeface="+mj-lt"/>
              </a:rPr>
              <a:t>the gospel of the kingdom</a:t>
            </a:r>
            <a:r>
              <a:rPr lang="en-US" sz="2400" dirty="0" smtClean="0">
                <a:latin typeface="+mj-lt"/>
              </a:rPr>
              <a:t>” (Mt. 4:23), which was to the Jews only, “I am not sent but unto the lost sheep of the house of Israel” (15:24).   </a:t>
            </a:r>
            <a:r>
              <a:rPr lang="en-US" sz="2400" dirty="0">
                <a:latin typeface="+mj-lt"/>
              </a:rPr>
              <a:t>T</a:t>
            </a:r>
            <a:r>
              <a:rPr lang="en-US" sz="2400" dirty="0" smtClean="0">
                <a:latin typeface="+mj-lt"/>
              </a:rPr>
              <a:t>hat </a:t>
            </a:r>
            <a:r>
              <a:rPr lang="en-US" sz="2400" i="1" dirty="0" smtClean="0">
                <a:latin typeface="+mj-lt"/>
              </a:rPr>
              <a:t>was</a:t>
            </a:r>
            <a:r>
              <a:rPr lang="en-US" sz="2400" dirty="0" smtClean="0">
                <a:latin typeface="+mj-lt"/>
              </a:rPr>
              <a:t> and will be in the tribulation (Mt. 24:14), Israel’s good-news, but that was replaced by a new gospel given to Paul –</a:t>
            </a:r>
          </a:p>
          <a:p>
            <a:endParaRPr lang="en-US" sz="800" dirty="0" smtClean="0">
              <a:latin typeface="+mj-lt"/>
            </a:endParaRPr>
          </a:p>
          <a:p>
            <a:r>
              <a:rPr lang="en-US" sz="2400" dirty="0" smtClean="0">
                <a:latin typeface="+mj-lt"/>
              </a:rPr>
              <a:t>“Moreover, brethren, I declare unto you the gospel which I preached unto you, which also ye have received, and wherein you stand.  By which ye are saved… For I delivered unto you first of all that which I received, how that </a:t>
            </a:r>
            <a:r>
              <a:rPr lang="en-US" sz="2400" b="1" u="sng" dirty="0" smtClean="0">
                <a:latin typeface="+mj-lt"/>
              </a:rPr>
              <a:t>Christ died for our sins according to the scriptures… he was buried… he rose again the 3</a:t>
            </a:r>
            <a:r>
              <a:rPr lang="en-US" sz="2400" b="1" u="sng" baseline="30000" dirty="0" smtClean="0">
                <a:latin typeface="+mj-lt"/>
              </a:rPr>
              <a:t>rd</a:t>
            </a:r>
            <a:r>
              <a:rPr lang="en-US" sz="2400" b="1" u="sng" dirty="0" smtClean="0">
                <a:latin typeface="+mj-lt"/>
              </a:rPr>
              <a:t> day</a:t>
            </a:r>
            <a:r>
              <a:rPr lang="en-US" sz="2400" dirty="0" smtClean="0">
                <a:latin typeface="+mj-lt"/>
              </a:rPr>
              <a:t>” (1Cor. 15:1-4).</a:t>
            </a:r>
          </a:p>
          <a:p>
            <a:r>
              <a:rPr lang="en-US" sz="2400" dirty="0" smtClean="0">
                <a:latin typeface="+mj-lt"/>
              </a:rPr>
              <a:t>Israel’s gospel was believing in the Messiah—ours extended to include </a:t>
            </a:r>
            <a:r>
              <a:rPr lang="en-US" sz="2400" b="1" u="sng" dirty="0" smtClean="0">
                <a:latin typeface="+mj-lt"/>
              </a:rPr>
              <a:t>HIS FINISHED WORK</a:t>
            </a:r>
            <a:r>
              <a:rPr lang="en-US" sz="2400" dirty="0" smtClean="0">
                <a:latin typeface="+mj-lt"/>
              </a:rPr>
              <a:t>. </a:t>
            </a:r>
          </a:p>
          <a:p>
            <a:r>
              <a:rPr lang="en-US" sz="2400" dirty="0" smtClean="0">
                <a:latin typeface="+mj-lt"/>
              </a:rPr>
              <a:t>  </a:t>
            </a:r>
            <a:endParaRPr lang="en-US" sz="2400" dirty="0">
              <a:latin typeface="+mj-lt"/>
            </a:endParaRPr>
          </a:p>
        </p:txBody>
      </p:sp>
      <p:pic>
        <p:nvPicPr>
          <p:cNvPr id="3" name="Picture 2" descr="&lt;strong&gt;apostle-paul&lt;/strong&gt;-in-prison-edi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1420" y="0"/>
            <a:ext cx="5160580" cy="6666733"/>
          </a:xfrm>
          <a:prstGeom prst="rect">
            <a:avLst/>
          </a:prstGeom>
        </p:spPr>
      </p:pic>
    </p:spTree>
    <p:extLst>
      <p:ext uri="{BB962C8B-B14F-4D97-AF65-F5344CB8AC3E}">
        <p14:creationId xmlns:p14="http://schemas.microsoft.com/office/powerpoint/2010/main" val="351952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3572"/>
            <a:ext cx="7031420" cy="6740307"/>
          </a:xfrm>
          <a:prstGeom prst="rect">
            <a:avLst/>
          </a:prstGeom>
          <a:noFill/>
        </p:spPr>
        <p:txBody>
          <a:bodyPr wrap="square" rtlCol="0">
            <a:spAutoFit/>
          </a:bodyPr>
          <a:lstStyle/>
          <a:p>
            <a:r>
              <a:rPr lang="en-US" sz="2400" b="1" dirty="0" smtClean="0">
                <a:latin typeface="+mj-lt"/>
              </a:rPr>
              <a:t>THE BEMA SEAT</a:t>
            </a:r>
          </a:p>
          <a:p>
            <a:r>
              <a:rPr lang="en-US" sz="2400" dirty="0" smtClean="0">
                <a:latin typeface="+mj-lt"/>
              </a:rPr>
              <a:t>“According to the grace of God which is given unto me, as a wise </a:t>
            </a:r>
            <a:r>
              <a:rPr lang="en-US" sz="2400" dirty="0" err="1" smtClean="0">
                <a:latin typeface="+mj-lt"/>
              </a:rPr>
              <a:t>masterbuilder</a:t>
            </a:r>
            <a:r>
              <a:rPr lang="en-US" sz="2400" dirty="0" smtClean="0">
                <a:latin typeface="+mj-lt"/>
              </a:rPr>
              <a:t>, </a:t>
            </a:r>
            <a:r>
              <a:rPr lang="en-US" sz="2400" b="1" u="sng" dirty="0" smtClean="0">
                <a:latin typeface="+mj-lt"/>
              </a:rPr>
              <a:t>I have laid the foundation</a:t>
            </a:r>
            <a:r>
              <a:rPr lang="en-US" sz="2400" dirty="0" smtClean="0">
                <a:latin typeface="+mj-lt"/>
              </a:rPr>
              <a:t>, and another [members of His Body] </a:t>
            </a:r>
            <a:r>
              <a:rPr lang="en-US" sz="2400" dirty="0" err="1" smtClean="0">
                <a:latin typeface="+mj-lt"/>
              </a:rPr>
              <a:t>buildeth</a:t>
            </a:r>
            <a:r>
              <a:rPr lang="en-US" sz="2400" dirty="0" smtClean="0">
                <a:latin typeface="+mj-lt"/>
              </a:rPr>
              <a:t> there-on… Now if any man build upon this foundation gold, silver, precious stones… he shall receive a reward... hay, wood, stubble… shall be burned, he shall suffer loss:  but he himself shall be saved; yet so as by fire.  Don’t you know that ye are the temple of God, and that the Spirit of God </a:t>
            </a:r>
            <a:r>
              <a:rPr lang="en-US" sz="2400" dirty="0" err="1" smtClean="0">
                <a:latin typeface="+mj-lt"/>
              </a:rPr>
              <a:t>dwelleth</a:t>
            </a:r>
            <a:r>
              <a:rPr lang="en-US" sz="2400" dirty="0" smtClean="0">
                <a:latin typeface="+mj-lt"/>
              </a:rPr>
              <a:t> in you?” (1Cor. 3:10-16).</a:t>
            </a:r>
          </a:p>
          <a:p>
            <a:r>
              <a:rPr lang="en-US" sz="2400" dirty="0" smtClean="0">
                <a:latin typeface="+mj-lt"/>
              </a:rPr>
              <a:t>We, members of the Body, are </a:t>
            </a:r>
            <a:r>
              <a:rPr lang="en-US" sz="2400" dirty="0" smtClean="0">
                <a:latin typeface="+mj-lt"/>
              </a:rPr>
              <a:t>NOT</a:t>
            </a:r>
            <a:r>
              <a:rPr lang="en-US" sz="2400" dirty="0" smtClean="0">
                <a:latin typeface="+mj-lt"/>
              </a:rPr>
              <a:t> </a:t>
            </a:r>
            <a:r>
              <a:rPr lang="en-US" sz="2400" dirty="0" smtClean="0">
                <a:latin typeface="+mj-lt"/>
              </a:rPr>
              <a:t>to build upon Peter’s foundation, i.e. the kingdom church, but Paul’s which is the church destined for the </a:t>
            </a:r>
            <a:r>
              <a:rPr lang="en-US" sz="2400" dirty="0" err="1" smtClean="0">
                <a:latin typeface="+mj-lt"/>
              </a:rPr>
              <a:t>heavenlies</a:t>
            </a:r>
            <a:r>
              <a:rPr lang="en-US" sz="2400" dirty="0" smtClean="0">
                <a:latin typeface="+mj-lt"/>
              </a:rPr>
              <a:t>.  There is a </a:t>
            </a:r>
            <a:r>
              <a:rPr lang="en-US" sz="2400" dirty="0" smtClean="0">
                <a:latin typeface="+mj-lt"/>
              </a:rPr>
              <a:t>big difference—if </a:t>
            </a:r>
            <a:r>
              <a:rPr lang="en-US" sz="2400" dirty="0" smtClean="0">
                <a:latin typeface="+mj-lt"/>
              </a:rPr>
              <a:t>you ignore it, or make it the same, then will suffer the loss of reward at the Judgment seat of Christ in heaven.  Though there will be a future Millennial temple in Jerusalem, we the Body of Christ are to concentrate on the temple of our own body.   </a:t>
            </a:r>
            <a:endParaRPr lang="en-US" sz="2400" dirty="0">
              <a:latin typeface="+mj-lt"/>
            </a:endParaRPr>
          </a:p>
        </p:txBody>
      </p:sp>
      <p:pic>
        <p:nvPicPr>
          <p:cNvPr id="3" name="Picture 2" descr="&lt;strong&gt;apostle-paul&lt;/strong&gt;-in-prison-edi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1420" y="0"/>
            <a:ext cx="5160580" cy="6666733"/>
          </a:xfrm>
          <a:prstGeom prst="rect">
            <a:avLst/>
          </a:prstGeom>
        </p:spPr>
      </p:pic>
      <p:pic>
        <p:nvPicPr>
          <p:cNvPr id="4" name="Picture 3" descr="Don’t Hate Your Body, the Church | Six:11 Ministri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1420" y="-1"/>
            <a:ext cx="5160580" cy="6666733"/>
          </a:xfrm>
          <a:prstGeom prst="rect">
            <a:avLst/>
          </a:prstGeom>
        </p:spPr>
      </p:pic>
    </p:spTree>
    <p:extLst>
      <p:ext uri="{BB962C8B-B14F-4D97-AF65-F5344CB8AC3E}">
        <p14:creationId xmlns:p14="http://schemas.microsoft.com/office/powerpoint/2010/main" val="422523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17983" y="0"/>
            <a:ext cx="6356035" cy="707886"/>
          </a:xfrm>
          <a:prstGeom prst="rect">
            <a:avLst/>
          </a:prstGeom>
          <a:noFill/>
        </p:spPr>
        <p:txBody>
          <a:bodyPr wrap="none" rtlCol="0">
            <a:spAutoFit/>
          </a:bodyPr>
          <a:lstStyle/>
          <a:p>
            <a:pPr algn="ctr"/>
            <a:r>
              <a:rPr lang="en-US" sz="4000" b="1" u="sng"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THROUGH THE BIBLE IN 2018</a:t>
            </a:r>
            <a:endParaRPr lang="en-US" sz="4000" b="1" u="sng"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TextBox 2"/>
          <p:cNvSpPr txBox="1"/>
          <p:nvPr/>
        </p:nvSpPr>
        <p:spPr>
          <a:xfrm>
            <a:off x="-1" y="0"/>
            <a:ext cx="2165132" cy="1938992"/>
          </a:xfrm>
          <a:prstGeom prst="rect">
            <a:avLst/>
          </a:prstGeom>
          <a:noFill/>
        </p:spPr>
        <p:txBody>
          <a:bodyPr wrap="square" rtlCol="0">
            <a:spAutoFit/>
          </a:bodyPr>
          <a:lstStyle/>
          <a:p>
            <a:r>
              <a:rPr lang="en-US" sz="2400" dirty="0" smtClean="0">
                <a:latin typeface="+mj-lt"/>
              </a:rPr>
              <a:t>LESSON 48</a:t>
            </a:r>
            <a:endParaRPr lang="en-US" sz="2400" dirty="0">
              <a:latin typeface="+mj-lt"/>
            </a:endParaRPr>
          </a:p>
          <a:p>
            <a:r>
              <a:rPr lang="en-US" sz="2400" dirty="0" smtClean="0">
                <a:latin typeface="+mj-lt"/>
              </a:rPr>
              <a:t>WEEK 48 </a:t>
            </a:r>
            <a:r>
              <a:rPr lang="en-US" sz="2400" dirty="0">
                <a:latin typeface="+mj-lt"/>
              </a:rPr>
              <a:t>OF </a:t>
            </a:r>
            <a:r>
              <a:rPr lang="en-US" sz="2400" dirty="0" smtClean="0">
                <a:latin typeface="+mj-lt"/>
              </a:rPr>
              <a:t>52</a:t>
            </a:r>
          </a:p>
          <a:p>
            <a:r>
              <a:rPr lang="en-US" sz="2400" dirty="0" smtClean="0">
                <a:latin typeface="+mj-lt"/>
              </a:rPr>
              <a:t>(Acts 17-19; </a:t>
            </a:r>
          </a:p>
          <a:p>
            <a:r>
              <a:rPr lang="en-US" sz="2400" dirty="0" smtClean="0">
                <a:latin typeface="+mj-lt"/>
              </a:rPr>
              <a:t>1 &amp; 2 Thess.</a:t>
            </a:r>
          </a:p>
          <a:p>
            <a:r>
              <a:rPr lang="en-US" sz="2400" dirty="0" smtClean="0">
                <a:latin typeface="+mj-lt"/>
              </a:rPr>
              <a:t>1Cor. 1-14)</a:t>
            </a:r>
            <a:endParaRPr lang="en-US" sz="2400" dirty="0">
              <a:latin typeface="+mj-lt"/>
            </a:endParaRPr>
          </a:p>
        </p:txBody>
      </p:sp>
      <p:sp>
        <p:nvSpPr>
          <p:cNvPr id="4" name="Rectangle 3"/>
          <p:cNvSpPr/>
          <p:nvPr/>
        </p:nvSpPr>
        <p:spPr>
          <a:xfrm>
            <a:off x="2974428" y="673230"/>
            <a:ext cx="5108027" cy="830997"/>
          </a:xfrm>
          <a:prstGeom prst="rect">
            <a:avLst/>
          </a:prstGeom>
        </p:spPr>
        <p:txBody>
          <a:bodyPr wrap="square">
            <a:spAutoFit/>
          </a:bodyPr>
          <a:lstStyle/>
          <a:p>
            <a:r>
              <a:rPr lang="en-US" sz="2400" dirty="0" smtClean="0">
                <a:latin typeface="+mj-lt"/>
              </a:rPr>
              <a:t>Last time – Paul’s Galatian churches; This time – His Macedonian churches </a:t>
            </a:r>
            <a:endParaRPr lang="en-US" sz="2400" dirty="0">
              <a:latin typeface="+mj-lt"/>
            </a:endParaRPr>
          </a:p>
        </p:txBody>
      </p:sp>
      <p:sp>
        <p:nvSpPr>
          <p:cNvPr id="8" name="TextBox 7"/>
          <p:cNvSpPr txBox="1"/>
          <p:nvPr/>
        </p:nvSpPr>
        <p:spPr>
          <a:xfrm>
            <a:off x="0" y="1895777"/>
            <a:ext cx="7788166" cy="5386090"/>
          </a:xfrm>
          <a:prstGeom prst="rect">
            <a:avLst/>
          </a:prstGeom>
          <a:noFill/>
        </p:spPr>
        <p:txBody>
          <a:bodyPr wrap="square" rtlCol="0">
            <a:spAutoFit/>
          </a:bodyPr>
          <a:lstStyle/>
          <a:p>
            <a:r>
              <a:rPr lang="en-US" sz="2400" b="1" dirty="0" smtClean="0">
                <a:latin typeface="+mj-lt"/>
              </a:rPr>
              <a:t>MACEDONIA</a:t>
            </a:r>
          </a:p>
          <a:p>
            <a:r>
              <a:rPr lang="en-US" sz="2400" dirty="0" smtClean="0">
                <a:latin typeface="+mj-lt"/>
              </a:rPr>
              <a:t>Leaving Philippi on the </a:t>
            </a:r>
            <a:r>
              <a:rPr lang="en-US" sz="2400" dirty="0" err="1" smtClean="0">
                <a:latin typeface="+mj-lt"/>
              </a:rPr>
              <a:t>Ignatian</a:t>
            </a:r>
            <a:r>
              <a:rPr lang="en-US" sz="2400" dirty="0" smtClean="0">
                <a:latin typeface="+mj-lt"/>
              </a:rPr>
              <a:t> Way [Roman road], Paul moved on to Thessalonica –</a:t>
            </a:r>
          </a:p>
          <a:p>
            <a:endParaRPr lang="en-US" sz="800" dirty="0" smtClean="0">
              <a:latin typeface="+mj-lt"/>
            </a:endParaRPr>
          </a:p>
          <a:p>
            <a:r>
              <a:rPr lang="en-US" sz="2400" dirty="0" smtClean="0">
                <a:latin typeface="+mj-lt"/>
              </a:rPr>
              <a:t>“Now when they had passed through Amphipolis and </a:t>
            </a:r>
            <a:r>
              <a:rPr lang="en-US" sz="2400" dirty="0" err="1" smtClean="0">
                <a:latin typeface="+mj-lt"/>
              </a:rPr>
              <a:t>Apolonia</a:t>
            </a:r>
            <a:r>
              <a:rPr lang="en-US" sz="2400" dirty="0" smtClean="0">
                <a:latin typeface="+mj-lt"/>
              </a:rPr>
              <a:t>, they came to Thessalonica, where was a synagogue of the Jews: And Paul, as his manner was, went in unto them, and 3-Sabbath days reasoned with them out of the scriptures” (Acts 17:1,2).</a:t>
            </a:r>
          </a:p>
          <a:p>
            <a:r>
              <a:rPr lang="en-US" sz="2400" dirty="0" smtClean="0">
                <a:latin typeface="+mj-lt"/>
              </a:rPr>
              <a:t>In 3-weeks, Paul, Silas, and Timothy led many to Christ in this city, “Opening and alleging, that Christ must needs have </a:t>
            </a:r>
            <a:r>
              <a:rPr lang="en-US" sz="2400" b="1" dirty="0" smtClean="0">
                <a:latin typeface="+mj-lt"/>
              </a:rPr>
              <a:t>suffered, and risen again from the dead</a:t>
            </a:r>
            <a:r>
              <a:rPr lang="en-US" sz="2400" dirty="0" smtClean="0">
                <a:latin typeface="+mj-lt"/>
              </a:rPr>
              <a:t>; and this Jesus, whom </a:t>
            </a:r>
          </a:p>
          <a:p>
            <a:r>
              <a:rPr lang="en-US" sz="2400" dirty="0" smtClean="0">
                <a:latin typeface="+mj-lt"/>
              </a:rPr>
              <a:t>I preach unto you, is Christ” (17:3).   Some Jews believed, and “… devout Greeks [Gentiles] a great multitude” (17:4).</a:t>
            </a:r>
          </a:p>
          <a:p>
            <a:r>
              <a:rPr lang="en-US" sz="2400" dirty="0" smtClean="0">
                <a:latin typeface="+mj-lt"/>
              </a:rPr>
              <a:t> </a:t>
            </a:r>
            <a:endParaRPr lang="en-US" sz="2400" dirty="0">
              <a:latin typeface="+mj-lt"/>
            </a:endParaRPr>
          </a:p>
        </p:txBody>
      </p:sp>
      <p:pic>
        <p:nvPicPr>
          <p:cNvPr id="9" name="Picture 8" descr="Maps &lt;strong&gt;of Paul's&lt;/strong&gt; &lt;strong&gt;missionary&lt;/strong&gt; &lt;strong&gt;journeys&lt;/strong&gt; | Love in Truth"/>
          <p:cNvPicPr>
            <a:picLocks noChangeAspect="1"/>
          </p:cNvPicPr>
          <p:nvPr/>
        </p:nvPicPr>
        <p:blipFill rotWithShape="1">
          <a:blip r:embed="rId2">
            <a:extLst>
              <a:ext uri="{28A0092B-C50C-407E-A947-70E740481C1C}">
                <a14:useLocalDpi xmlns:a14="http://schemas.microsoft.com/office/drawing/2010/main" val="0"/>
              </a:ext>
            </a:extLst>
          </a:blip>
          <a:srcRect l="30599" t="1784" r="43208" b="57663"/>
          <a:stretch/>
        </p:blipFill>
        <p:spPr>
          <a:xfrm>
            <a:off x="7784537" y="707886"/>
            <a:ext cx="4403834" cy="6096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8166" y="707886"/>
            <a:ext cx="4403834" cy="6096000"/>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t="5662" r="27118"/>
          <a:stretch/>
        </p:blipFill>
        <p:spPr>
          <a:xfrm>
            <a:off x="7777280" y="707886"/>
            <a:ext cx="4411091" cy="609600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88166" y="718922"/>
            <a:ext cx="4411091" cy="6084964"/>
          </a:xfrm>
          <a:prstGeom prst="rect">
            <a:avLst/>
          </a:prstGeom>
        </p:spPr>
      </p:pic>
    </p:spTree>
    <p:extLst>
      <p:ext uri="{BB962C8B-B14F-4D97-AF65-F5344CB8AC3E}">
        <p14:creationId xmlns:p14="http://schemas.microsoft.com/office/powerpoint/2010/main" val="26799534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Effect transition="in" filter="fade">
                                      <p:cBhvr>
                                        <p:cTn id="25" dur="500"/>
                                        <p:tgtEl>
                                          <p:spTgt spid="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Effect transition="in" filter="fade">
                                      <p:cBhvr>
                                        <p:cTn id="35" dur="500"/>
                                        <p:tgtEl>
                                          <p:spTgt spid="8">
                                            <p:txEl>
                                              <p:pRg st="4" end="4"/>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8">
                                            <p:txEl>
                                              <p:pRg st="5" end="5"/>
                                            </p:txEl>
                                          </p:spTgt>
                                        </p:tgtEl>
                                        <p:attrNameLst>
                                          <p:attrName>style.visibility</p:attrName>
                                        </p:attrNameLst>
                                      </p:cBhvr>
                                      <p:to>
                                        <p:strVal val="visible"/>
                                      </p:to>
                                    </p:set>
                                    <p:animEffect transition="in" filter="fade">
                                      <p:cBhvr>
                                        <p:cTn id="38"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7031420" cy="7232749"/>
          </a:xfrm>
          <a:prstGeom prst="rect">
            <a:avLst/>
          </a:prstGeom>
          <a:noFill/>
        </p:spPr>
        <p:txBody>
          <a:bodyPr wrap="square" rtlCol="0">
            <a:spAutoFit/>
          </a:bodyPr>
          <a:lstStyle/>
          <a:p>
            <a:r>
              <a:rPr lang="en-US" sz="2400" b="1" dirty="0" smtClean="0">
                <a:latin typeface="+mj-lt"/>
              </a:rPr>
              <a:t>FOLLOW ME</a:t>
            </a:r>
          </a:p>
          <a:p>
            <a:r>
              <a:rPr lang="en-US" sz="2400" dirty="0" smtClean="0">
                <a:latin typeface="+mj-lt"/>
              </a:rPr>
              <a:t>“Be ye followers of me [Paul], even as I also am of Christ” (11:1).</a:t>
            </a:r>
          </a:p>
          <a:p>
            <a:r>
              <a:rPr lang="en-US" sz="2400" dirty="0" smtClean="0">
                <a:latin typeface="+mj-lt"/>
              </a:rPr>
              <a:t>What’s that mean?  Aren’t we to follow Christ?</a:t>
            </a:r>
          </a:p>
          <a:p>
            <a:r>
              <a:rPr lang="en-US" sz="2400" dirty="0" smtClean="0">
                <a:latin typeface="+mj-lt"/>
              </a:rPr>
              <a:t>Absolutely!  During this age of grace, the only way we </a:t>
            </a:r>
            <a:r>
              <a:rPr lang="en-US" sz="2400" i="1" dirty="0" smtClean="0">
                <a:latin typeface="+mj-lt"/>
              </a:rPr>
              <a:t>can</a:t>
            </a:r>
            <a:r>
              <a:rPr lang="en-US" sz="2400" dirty="0" smtClean="0">
                <a:latin typeface="+mj-lt"/>
              </a:rPr>
              <a:t> follow the resurrected, ascended, and seated Christ in heaven, is to follow the instructions He gave to Paul to give to us, the Body of Christ –</a:t>
            </a:r>
          </a:p>
          <a:p>
            <a:endParaRPr lang="en-US" sz="800" dirty="0" smtClean="0">
              <a:latin typeface="+mj-lt"/>
            </a:endParaRPr>
          </a:p>
          <a:p>
            <a:r>
              <a:rPr lang="en-US" sz="2400" dirty="0" smtClean="0">
                <a:latin typeface="+mj-lt"/>
              </a:rPr>
              <a:t>“For though ye have 10,000 instructors in Christ, yet have ye not many fathers: for in Christ Jesus</a:t>
            </a:r>
            <a:r>
              <a:rPr lang="en-US" sz="2400" b="1" dirty="0" smtClean="0">
                <a:latin typeface="+mj-lt"/>
              </a:rPr>
              <a:t> I </a:t>
            </a:r>
            <a:r>
              <a:rPr lang="en-US" sz="2400" dirty="0" smtClean="0">
                <a:latin typeface="+mj-lt"/>
              </a:rPr>
              <a:t>[Paul] </a:t>
            </a:r>
            <a:r>
              <a:rPr lang="en-US" sz="2400" b="1" dirty="0" smtClean="0">
                <a:latin typeface="+mj-lt"/>
              </a:rPr>
              <a:t>have begotten you through the gospel.  Wherefore I </a:t>
            </a:r>
            <a:r>
              <a:rPr lang="en-US" sz="2400" dirty="0" smtClean="0">
                <a:latin typeface="+mj-lt"/>
              </a:rPr>
              <a:t>[Paul] </a:t>
            </a:r>
            <a:r>
              <a:rPr lang="en-US" sz="2400" b="1" dirty="0" smtClean="0">
                <a:latin typeface="+mj-lt"/>
              </a:rPr>
              <a:t>beseech you, </a:t>
            </a:r>
            <a:r>
              <a:rPr lang="en-US" sz="2400" b="1" u="sng" dirty="0" smtClean="0">
                <a:latin typeface="+mj-lt"/>
              </a:rPr>
              <a:t>be ye followers of me</a:t>
            </a:r>
            <a:r>
              <a:rPr lang="en-US" sz="2400" dirty="0" smtClean="0">
                <a:latin typeface="+mj-lt"/>
              </a:rPr>
              <a:t>” (4:17).</a:t>
            </a:r>
          </a:p>
          <a:p>
            <a:r>
              <a:rPr lang="en-US" sz="2400" dirty="0" smtClean="0">
                <a:latin typeface="+mj-lt"/>
              </a:rPr>
              <a:t>Want m</a:t>
            </a:r>
            <a:r>
              <a:rPr lang="en-US" sz="2400" dirty="0" smtClean="0">
                <a:latin typeface="+mj-lt"/>
              </a:rPr>
              <a:t>ore</a:t>
            </a:r>
            <a:r>
              <a:rPr lang="en-US" sz="2400" dirty="0" smtClean="0">
                <a:latin typeface="+mj-lt"/>
              </a:rPr>
              <a:t>?</a:t>
            </a:r>
          </a:p>
          <a:p>
            <a:endParaRPr lang="en-US" sz="800" dirty="0" smtClean="0">
              <a:latin typeface="+mj-lt"/>
            </a:endParaRPr>
          </a:p>
          <a:p>
            <a:r>
              <a:rPr lang="en-US" sz="2400" dirty="0" smtClean="0">
                <a:latin typeface="+mj-lt"/>
              </a:rPr>
              <a:t>“If any man think himself to be a prophet, or spiritual, let him acknowledge that </a:t>
            </a:r>
            <a:r>
              <a:rPr lang="en-US" sz="2400" b="1" dirty="0" smtClean="0">
                <a:latin typeface="+mj-lt"/>
              </a:rPr>
              <a:t>the things that I write unto you are the </a:t>
            </a:r>
            <a:r>
              <a:rPr lang="en-US" sz="2400" dirty="0" smtClean="0">
                <a:latin typeface="+mj-lt"/>
              </a:rPr>
              <a:t>[grace] </a:t>
            </a:r>
            <a:r>
              <a:rPr lang="en-US" sz="2400" b="1" dirty="0" smtClean="0">
                <a:latin typeface="+mj-lt"/>
              </a:rPr>
              <a:t>commandments of the Lord</a:t>
            </a:r>
            <a:r>
              <a:rPr lang="en-US" sz="2400" dirty="0" smtClean="0">
                <a:latin typeface="+mj-lt"/>
              </a:rPr>
              <a:t>” (14:37). </a:t>
            </a:r>
          </a:p>
          <a:p>
            <a:r>
              <a:rPr lang="en-US" sz="2400" dirty="0" smtClean="0">
                <a:latin typeface="+mj-lt"/>
              </a:rPr>
              <a:t>Could it be any clearer? </a:t>
            </a:r>
          </a:p>
          <a:p>
            <a:r>
              <a:rPr lang="en-US" sz="2400" dirty="0" smtClean="0">
                <a:latin typeface="+mj-lt"/>
              </a:rPr>
              <a:t>  </a:t>
            </a:r>
            <a:endParaRPr lang="en-US" sz="2400" dirty="0">
              <a:latin typeface="+mj-lt"/>
            </a:endParaRPr>
          </a:p>
        </p:txBody>
      </p:sp>
      <p:pic>
        <p:nvPicPr>
          <p:cNvPr id="3" name="Picture 2" descr="&lt;strong&gt;apostle-paul&lt;/strong&gt;-in-prison-edi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1420" y="0"/>
            <a:ext cx="5160580" cy="6666733"/>
          </a:xfrm>
          <a:prstGeom prst="rect">
            <a:avLst/>
          </a:prstGeom>
        </p:spPr>
      </p:pic>
    </p:spTree>
    <p:extLst>
      <p:ext uri="{BB962C8B-B14F-4D97-AF65-F5344CB8AC3E}">
        <p14:creationId xmlns:p14="http://schemas.microsoft.com/office/powerpoint/2010/main" val="2319303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fade">
                                      <p:cBhvr>
                                        <p:cTn id="27" dur="500"/>
                                        <p:tgtEl>
                                          <p:spTgt spid="2">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9" end="9"/>
                                            </p:txEl>
                                          </p:spTgt>
                                        </p:tgtEl>
                                        <p:attrNameLst>
                                          <p:attrName>style.visibility</p:attrName>
                                        </p:attrNameLst>
                                      </p:cBhvr>
                                      <p:to>
                                        <p:strVal val="visible"/>
                                      </p:to>
                                    </p:set>
                                    <p:animEffect transition="in" filter="fade">
                                      <p:cBhvr>
                                        <p:cTn id="32"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1239"/>
            <a:ext cx="7031420" cy="6740307"/>
          </a:xfrm>
          <a:prstGeom prst="rect">
            <a:avLst/>
          </a:prstGeom>
          <a:noFill/>
        </p:spPr>
        <p:txBody>
          <a:bodyPr wrap="square" rtlCol="0">
            <a:spAutoFit/>
          </a:bodyPr>
          <a:lstStyle/>
          <a:p>
            <a:r>
              <a:rPr lang="en-US" sz="2400" b="1" dirty="0" smtClean="0">
                <a:latin typeface="+mj-lt"/>
              </a:rPr>
              <a:t>THE LORD’S TABLE</a:t>
            </a:r>
          </a:p>
          <a:p>
            <a:r>
              <a:rPr lang="en-US" sz="2400" dirty="0" smtClean="0">
                <a:latin typeface="+mj-lt"/>
              </a:rPr>
              <a:t>“For I have received of the Lord that which also I delivered unto you… when he had given thanks, he brake it, and said, Take, eat: this is my body, which is broken for you: this do in remembrance of me… he took the cup… saying, This cup is the new testament in my blood: this do ye, as oft as ye drink it, in remembrance  of me.  For as often as ye eat this bread, and drink this cup, ye do shew the Lord’s death till he come” </a:t>
            </a:r>
          </a:p>
          <a:p>
            <a:r>
              <a:rPr lang="en-US" sz="2400" dirty="0" smtClean="0">
                <a:latin typeface="+mj-lt"/>
              </a:rPr>
              <a:t>(11:23-26).</a:t>
            </a:r>
          </a:p>
          <a:p>
            <a:r>
              <a:rPr lang="en-US" sz="2400" dirty="0" smtClean="0">
                <a:latin typeface="+mj-lt"/>
              </a:rPr>
              <a:t>Paul received a direct revelation from Christ to invite believers to participate in the Lord’s Supper.  Many in</a:t>
            </a:r>
          </a:p>
          <a:p>
            <a:r>
              <a:rPr lang="en-US" sz="2400" dirty="0" smtClean="0">
                <a:latin typeface="+mj-lt"/>
              </a:rPr>
              <a:t>Christendom see it as the means of salvation—it is not.</a:t>
            </a:r>
          </a:p>
          <a:p>
            <a:r>
              <a:rPr lang="en-US" sz="2400" dirty="0" smtClean="0">
                <a:latin typeface="+mj-lt"/>
              </a:rPr>
              <a:t>It is one option to remind believers of Christ’s sacrifice for sin.  Remember, in 53 A.D. when this was written, the Bible was yet incomplete—they had only circulating</a:t>
            </a:r>
          </a:p>
          <a:p>
            <a:r>
              <a:rPr lang="en-US" sz="2400" dirty="0">
                <a:latin typeface="+mj-lt"/>
              </a:rPr>
              <a:t>l</a:t>
            </a:r>
            <a:r>
              <a:rPr lang="en-US" sz="2400" dirty="0" smtClean="0">
                <a:latin typeface="+mj-lt"/>
              </a:rPr>
              <a:t>etters to read [not the whole Bible], so Communion was an easy way of remembering what Christ did for us.  </a:t>
            </a:r>
            <a:endParaRPr lang="en-US" sz="2400" dirty="0">
              <a:latin typeface="+mj-lt"/>
            </a:endParaRPr>
          </a:p>
        </p:txBody>
      </p:sp>
      <p:pic>
        <p:nvPicPr>
          <p:cNvPr id="3" name="Picture 2" descr="&lt;strong&gt;apostle-paul&lt;/strong&gt;-in-prison-edi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1420" y="0"/>
            <a:ext cx="5160580" cy="6666733"/>
          </a:xfrm>
          <a:prstGeom prst="rect">
            <a:avLst/>
          </a:prstGeom>
        </p:spPr>
      </p:pic>
      <p:pic>
        <p:nvPicPr>
          <p:cNvPr id="4" name="Picture 3" descr="John Calvin on Weekly Communion (Lord’s Supper) | New Leav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2673" y="-1"/>
            <a:ext cx="5149327" cy="665906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1420" y="0"/>
            <a:ext cx="5160580" cy="6858000"/>
          </a:xfrm>
          <a:prstGeom prst="rect">
            <a:avLst/>
          </a:prstGeom>
        </p:spPr>
      </p:pic>
    </p:spTree>
    <p:extLst>
      <p:ext uri="{BB962C8B-B14F-4D97-AF65-F5344CB8AC3E}">
        <p14:creationId xmlns:p14="http://schemas.microsoft.com/office/powerpoint/2010/main" val="617159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fade">
                                      <p:cBhvr>
                                        <p:cTn id="15" dur="500"/>
                                        <p:tgtEl>
                                          <p:spTgt spid="2">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5" end="5"/>
                                            </p:txEl>
                                          </p:spTgt>
                                        </p:tgtEl>
                                        <p:attrNameLst>
                                          <p:attrName>style.visibility</p:attrName>
                                        </p:attrNameLst>
                                      </p:cBhvr>
                                      <p:to>
                                        <p:strVal val="visible"/>
                                      </p:to>
                                    </p:set>
                                    <p:animEffect transition="in" filter="fade">
                                      <p:cBhvr>
                                        <p:cTn id="18" dur="500"/>
                                        <p:tgtEl>
                                          <p:spTgt spid="2">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animEffect transition="in" filter="fade">
                                      <p:cBhvr>
                                        <p:cTn id="21" dur="500"/>
                                        <p:tgtEl>
                                          <p:spTgt spid="2">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35822" y="0"/>
            <a:ext cx="3972910" cy="1569660"/>
          </a:xfrm>
          <a:prstGeom prst="rect">
            <a:avLst/>
          </a:prstGeom>
          <a:noFill/>
        </p:spPr>
        <p:txBody>
          <a:bodyPr wrap="square" rtlCol="0">
            <a:spAutoFit/>
          </a:bodyPr>
          <a:lstStyle/>
          <a:p>
            <a:pPr algn="ctr"/>
            <a:r>
              <a:rPr lang="en-US" sz="2400" dirty="0" smtClean="0">
                <a:latin typeface="+mj-lt"/>
              </a:rPr>
              <a:t>Next time – continuing the teachings and walk of the believer during this present dispensation of grace.  </a:t>
            </a:r>
            <a:endParaRPr lang="en-US" sz="2400" dirty="0">
              <a:latin typeface="+mj-lt"/>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6609" t="15204" r="8187" b="15789"/>
          <a:stretch/>
        </p:blipFill>
        <p:spPr>
          <a:xfrm>
            <a:off x="8240111" y="3268717"/>
            <a:ext cx="3804746" cy="3423903"/>
          </a:xfrm>
          <a:prstGeom prst="rect">
            <a:avLst/>
          </a:prstGeom>
          <a:effectLst>
            <a:glow rad="228600">
              <a:schemeClr val="accent5">
                <a:satMod val="175000"/>
                <a:alpha val="40000"/>
              </a:schemeClr>
            </a:glow>
          </a:effectLst>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3801" r="42144" b="16843"/>
          <a:stretch/>
        </p:blipFill>
        <p:spPr>
          <a:xfrm>
            <a:off x="105102" y="105102"/>
            <a:ext cx="3899340" cy="6587519"/>
          </a:xfrm>
          <a:prstGeom prst="rect">
            <a:avLst/>
          </a:prstGeom>
          <a:effectLst>
            <a:glow rad="228600">
              <a:schemeClr val="accent5">
                <a:satMod val="175000"/>
                <a:alpha val="40000"/>
              </a:schemeClr>
            </a:glow>
          </a:effec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9498" t="10240" r="8118"/>
          <a:stretch/>
        </p:blipFill>
        <p:spPr>
          <a:xfrm>
            <a:off x="8240111" y="132988"/>
            <a:ext cx="3804746" cy="2873344"/>
          </a:xfrm>
          <a:prstGeom prst="rect">
            <a:avLst/>
          </a:prstGeom>
          <a:effectLst>
            <a:glow rad="228600">
              <a:schemeClr val="accent5">
                <a:satMod val="175000"/>
                <a:alpha val="40000"/>
              </a:schemeClr>
            </a:glow>
          </a:effectLst>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2746" t="17235" r="8633"/>
          <a:stretch/>
        </p:blipFill>
        <p:spPr>
          <a:xfrm>
            <a:off x="4256693" y="1681656"/>
            <a:ext cx="3731169" cy="5010966"/>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48250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3572"/>
            <a:ext cx="6968359" cy="7725192"/>
          </a:xfrm>
          <a:prstGeom prst="rect">
            <a:avLst/>
          </a:prstGeom>
          <a:noFill/>
        </p:spPr>
        <p:txBody>
          <a:bodyPr wrap="square" rtlCol="0">
            <a:spAutoFit/>
          </a:bodyPr>
          <a:lstStyle/>
          <a:p>
            <a:r>
              <a:rPr lang="en-US" sz="2400" b="1" dirty="0" smtClean="0">
                <a:latin typeface="+mj-lt"/>
              </a:rPr>
              <a:t>PAUL PERSECUTED</a:t>
            </a:r>
          </a:p>
          <a:p>
            <a:r>
              <a:rPr lang="en-US" sz="2400" dirty="0" smtClean="0">
                <a:latin typeface="+mj-lt"/>
              </a:rPr>
              <a:t>“But the Jews which believed not, moved with envy, took unto them certain lewd fellows of the baser sort, and gathered a company, and set all the city on an uproar… And the brethren immediately sent away Paul and Silas by night unto Berea: who coming thither went into the synagogue of the Jews” (17:5,10).</a:t>
            </a:r>
          </a:p>
          <a:p>
            <a:r>
              <a:rPr lang="en-US" sz="2400" dirty="0" smtClean="0">
                <a:latin typeface="+mj-lt"/>
              </a:rPr>
              <a:t>Paul established a model church in Thessalonica in just 3-weeks, but was forced to flee the city because of death threats, not before Luke wrote –</a:t>
            </a:r>
          </a:p>
          <a:p>
            <a:endParaRPr lang="en-US" sz="800" dirty="0" smtClean="0">
              <a:latin typeface="+mj-lt"/>
            </a:endParaRPr>
          </a:p>
          <a:p>
            <a:r>
              <a:rPr lang="en-US" sz="2400" dirty="0" smtClean="0">
                <a:latin typeface="+mj-lt"/>
              </a:rPr>
              <a:t>“These [Paul &amp; company] that have </a:t>
            </a:r>
            <a:r>
              <a:rPr lang="en-US" sz="2400" b="1" u="sng" dirty="0" smtClean="0">
                <a:latin typeface="+mj-lt"/>
              </a:rPr>
              <a:t>turned the world upside down</a:t>
            </a:r>
            <a:r>
              <a:rPr lang="en-US" sz="2400" dirty="0" smtClean="0">
                <a:latin typeface="+mj-lt"/>
              </a:rPr>
              <a:t>…” (17:6).</a:t>
            </a:r>
          </a:p>
          <a:p>
            <a:r>
              <a:rPr lang="en-US" sz="2400" dirty="0" smtClean="0">
                <a:latin typeface="+mj-lt"/>
              </a:rPr>
              <a:t>Next Paul arrived in Berea and said of these </a:t>
            </a:r>
            <a:r>
              <a:rPr lang="en-US" sz="2400" dirty="0" err="1" smtClean="0">
                <a:latin typeface="+mj-lt"/>
              </a:rPr>
              <a:t>Bereans</a:t>
            </a:r>
            <a:r>
              <a:rPr lang="en-US" sz="2400" dirty="0" smtClean="0">
                <a:latin typeface="+mj-lt"/>
              </a:rPr>
              <a:t> –</a:t>
            </a:r>
          </a:p>
          <a:p>
            <a:endParaRPr lang="en-US" sz="800" dirty="0" smtClean="0">
              <a:latin typeface="+mj-lt"/>
            </a:endParaRPr>
          </a:p>
          <a:p>
            <a:r>
              <a:rPr lang="en-US" sz="2400" dirty="0" smtClean="0">
                <a:latin typeface="+mj-lt"/>
              </a:rPr>
              <a:t>“These were more noble than those in Thessalonica, in that </a:t>
            </a:r>
            <a:r>
              <a:rPr lang="en-US" sz="2400" b="1" dirty="0" smtClean="0">
                <a:latin typeface="+mj-lt"/>
              </a:rPr>
              <a:t>they received the word with all readiness of mind, and searched the scriptures daily, whether those things were so</a:t>
            </a:r>
            <a:r>
              <a:rPr lang="en-US" sz="2400" dirty="0" smtClean="0">
                <a:latin typeface="+mj-lt"/>
              </a:rPr>
              <a:t>” (17:11).</a:t>
            </a:r>
          </a:p>
          <a:p>
            <a:r>
              <a:rPr lang="en-US" sz="2400" dirty="0" smtClean="0">
                <a:latin typeface="+mj-lt"/>
              </a:rPr>
              <a:t>Great advice then; even better today! </a:t>
            </a:r>
          </a:p>
          <a:p>
            <a:r>
              <a:rPr lang="en-US" sz="2400" dirty="0" smtClean="0">
                <a:latin typeface="+mj-lt"/>
              </a:rPr>
              <a:t> </a:t>
            </a:r>
          </a:p>
          <a:p>
            <a:endParaRPr lang="en-US" sz="2400" dirty="0">
              <a:latin typeface="+mj-l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8359" y="0"/>
            <a:ext cx="5223641" cy="677917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8359" y="0"/>
            <a:ext cx="5223642" cy="677917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8358" y="0"/>
            <a:ext cx="5223642" cy="6779171"/>
          </a:xfrm>
          <a:prstGeom prst="rect">
            <a:avLst/>
          </a:prstGeom>
        </p:spPr>
      </p:pic>
    </p:spTree>
    <p:extLst>
      <p:ext uri="{BB962C8B-B14F-4D97-AF65-F5344CB8AC3E}">
        <p14:creationId xmlns:p14="http://schemas.microsoft.com/office/powerpoint/2010/main" val="15062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fade">
                                      <p:cBhvr>
                                        <p:cTn id="32" dur="500"/>
                                        <p:tgtEl>
                                          <p:spTgt spid="2">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Effect transition="in" filter="fade">
                                      <p:cBhvr>
                                        <p:cTn id="37"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aps &lt;strong&gt;of Paul's&lt;/strong&gt; &lt;strong&gt;missionary&lt;/strong&gt; &lt;strong&gt;journeys&lt;/strong&gt; | Love in Truth"/>
          <p:cNvPicPr>
            <a:picLocks noChangeAspect="1"/>
          </p:cNvPicPr>
          <p:nvPr/>
        </p:nvPicPr>
        <p:blipFill rotWithShape="1">
          <a:blip r:embed="rId2">
            <a:extLst>
              <a:ext uri="{28A0092B-C50C-407E-A947-70E740481C1C}">
                <a14:useLocalDpi xmlns:a14="http://schemas.microsoft.com/office/drawing/2010/main" val="0"/>
              </a:ext>
            </a:extLst>
          </a:blip>
          <a:srcRect l="30599" t="1784" r="43208" b="57663"/>
          <a:stretch/>
        </p:blipFill>
        <p:spPr>
          <a:xfrm>
            <a:off x="7010401" y="15765"/>
            <a:ext cx="5087664" cy="6752898"/>
          </a:xfrm>
          <a:prstGeom prst="rect">
            <a:avLst/>
          </a:prstGeom>
        </p:spPr>
      </p:pic>
      <p:sp>
        <p:nvSpPr>
          <p:cNvPr id="2" name="TextBox 1"/>
          <p:cNvSpPr txBox="1"/>
          <p:nvPr/>
        </p:nvSpPr>
        <p:spPr>
          <a:xfrm>
            <a:off x="-1" y="-32297"/>
            <a:ext cx="7094483" cy="6740307"/>
          </a:xfrm>
          <a:prstGeom prst="rect">
            <a:avLst/>
          </a:prstGeom>
          <a:noFill/>
        </p:spPr>
        <p:txBody>
          <a:bodyPr wrap="square" rtlCol="0">
            <a:spAutoFit/>
          </a:bodyPr>
          <a:lstStyle/>
          <a:p>
            <a:r>
              <a:rPr lang="en-US" sz="2400" b="1" dirty="0" smtClean="0">
                <a:latin typeface="+mj-lt"/>
              </a:rPr>
              <a:t>ATHENS</a:t>
            </a:r>
          </a:p>
          <a:p>
            <a:r>
              <a:rPr lang="en-US" sz="2400" dirty="0" smtClean="0">
                <a:latin typeface="+mj-lt"/>
              </a:rPr>
              <a:t>“Now while Paul waited for them [Silas, Timothy,</a:t>
            </a:r>
          </a:p>
          <a:p>
            <a:r>
              <a:rPr lang="en-US" sz="2400" dirty="0" smtClean="0">
                <a:latin typeface="+mj-lt"/>
              </a:rPr>
              <a:t>Luke] at Athens, his spirit was stirred in him when he saw </a:t>
            </a:r>
            <a:r>
              <a:rPr lang="en-US" sz="2400" b="1" u="sng" dirty="0" smtClean="0">
                <a:latin typeface="+mj-lt"/>
              </a:rPr>
              <a:t>the city wholly given to idolatry</a:t>
            </a:r>
            <a:r>
              <a:rPr lang="en-US" sz="2400" dirty="0" smtClean="0">
                <a:latin typeface="+mj-lt"/>
              </a:rPr>
              <a:t>” (17:16).</a:t>
            </a:r>
          </a:p>
          <a:p>
            <a:r>
              <a:rPr lang="en-US" sz="2400" dirty="0" smtClean="0">
                <a:latin typeface="+mj-lt"/>
              </a:rPr>
              <a:t>Nowhere did Paul find worse idolatry than in Athens where, “… I found an altar… TO THE UNKNOWN GOD.  Whom therefore ye ignorantly worship, him declare I unto you” (17:23).</a:t>
            </a:r>
          </a:p>
          <a:p>
            <a:r>
              <a:rPr lang="en-US" sz="2400" dirty="0" smtClean="0">
                <a:latin typeface="+mj-lt"/>
              </a:rPr>
              <a:t>On Mars Hill, Paul told the pagan worshipers about His God, “… seeing that he is Lord of heaven and earth, </a:t>
            </a:r>
            <a:r>
              <a:rPr lang="en-US" sz="2400" dirty="0" err="1" smtClean="0">
                <a:latin typeface="+mj-lt"/>
              </a:rPr>
              <a:t>dwelleth</a:t>
            </a:r>
            <a:r>
              <a:rPr lang="en-US" sz="2400" dirty="0" smtClean="0">
                <a:latin typeface="+mj-lt"/>
              </a:rPr>
              <a:t> not in temples made with hands; neither is worshipped with men’s hands, as though he needed </a:t>
            </a:r>
          </a:p>
          <a:p>
            <a:r>
              <a:rPr lang="en-US" sz="2400" dirty="0" smtClean="0">
                <a:latin typeface="+mj-lt"/>
              </a:rPr>
              <a:t>any thing, seeing he giveth to all life, and breath, and </a:t>
            </a:r>
          </a:p>
          <a:p>
            <a:r>
              <a:rPr lang="en-US" sz="2400" dirty="0" smtClean="0">
                <a:latin typeface="+mj-lt"/>
              </a:rPr>
              <a:t>all things” (17:24,25).</a:t>
            </a:r>
          </a:p>
          <a:p>
            <a:r>
              <a:rPr lang="en-US" sz="2400" dirty="0" smtClean="0">
                <a:latin typeface="+mj-lt"/>
              </a:rPr>
              <a:t>The intellectual Athenians called Paul</a:t>
            </a:r>
            <a:r>
              <a:rPr lang="en-US" sz="2400" i="1" dirty="0" smtClean="0">
                <a:latin typeface="+mj-lt"/>
              </a:rPr>
              <a:t> a babbler </a:t>
            </a:r>
            <a:r>
              <a:rPr lang="en-US" sz="2400" dirty="0" smtClean="0">
                <a:latin typeface="+mj-lt"/>
              </a:rPr>
              <a:t>(17:18), especially, “… when they heard of the resurrection of the dead… mocked” (17:32).  Paul, down in the spirit, went on to Corinth, where he wrote his first two…       </a:t>
            </a:r>
            <a:endParaRPr lang="en-US" sz="2400" dirty="0">
              <a:latin typeface="+mj-l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0402" y="1"/>
            <a:ext cx="5181598" cy="6768662"/>
          </a:xfrm>
          <a:prstGeom prst="rect">
            <a:avLst/>
          </a:prstGeom>
        </p:spPr>
      </p:pic>
      <p:pic>
        <p:nvPicPr>
          <p:cNvPr id="12" name="Picture 11" descr="Areopagus - Wikipedi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0400" y="-32296"/>
            <a:ext cx="5181598" cy="6800958"/>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200718" y="777384"/>
            <a:ext cx="6800960" cy="5181599"/>
          </a:xfrm>
          <a:prstGeom prst="rect">
            <a:avLst/>
          </a:prstGeom>
        </p:spPr>
      </p:pic>
      <p:sp>
        <p:nvSpPr>
          <p:cNvPr id="4" name="TextBox 3"/>
          <p:cNvSpPr txBox="1"/>
          <p:nvPr/>
        </p:nvSpPr>
        <p:spPr>
          <a:xfrm>
            <a:off x="8284279" y="15763"/>
            <a:ext cx="2623988" cy="954107"/>
          </a:xfrm>
          <a:prstGeom prst="rect">
            <a:avLst/>
          </a:prstGeom>
          <a:noFill/>
        </p:spPr>
        <p:txBody>
          <a:bodyPr wrap="none" rtlCol="0">
            <a:spAutoFit/>
          </a:bodyPr>
          <a:lstStyle/>
          <a:p>
            <a:pPr algn="ctr"/>
            <a:r>
              <a:rPr lang="en-US" sz="2800" dirty="0" smtClean="0">
                <a:latin typeface="+mj-lt"/>
              </a:rPr>
              <a:t>Mars Hill, Athens</a:t>
            </a:r>
          </a:p>
          <a:p>
            <a:pPr algn="ctr"/>
            <a:r>
              <a:rPr lang="en-US" sz="2800" dirty="0" smtClean="0">
                <a:latin typeface="+mj-lt"/>
              </a:rPr>
              <a:t>(2015)</a:t>
            </a:r>
            <a:endParaRPr lang="en-US" sz="2800" dirty="0">
              <a:latin typeface="+mj-lt"/>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05472" y="-56329"/>
            <a:ext cx="5181601" cy="6788370"/>
          </a:xfrm>
          <a:prstGeom prst="rect">
            <a:avLst/>
          </a:prstGeom>
        </p:spPr>
      </p:pic>
    </p:spTree>
    <p:extLst>
      <p:ext uri="{BB962C8B-B14F-4D97-AF65-F5344CB8AC3E}">
        <p14:creationId xmlns:p14="http://schemas.microsoft.com/office/powerpoint/2010/main" val="273500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
                                            <p:txEl>
                                              <p:pRg st="5" end="5"/>
                                            </p:txEl>
                                          </p:spTgt>
                                        </p:tgtEl>
                                        <p:attrNameLst>
                                          <p:attrName>style.visibility</p:attrName>
                                        </p:attrNameLst>
                                      </p:cBhvr>
                                      <p:to>
                                        <p:strVal val="visible"/>
                                      </p:to>
                                    </p:set>
                                    <p:animEffect transition="in" filter="fade">
                                      <p:cBhvr>
                                        <p:cTn id="20" dur="500"/>
                                        <p:tgtEl>
                                          <p:spTgt spid="2">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Effect transition="in" filter="fade">
                                      <p:cBhvr>
                                        <p:cTn id="23" dur="500"/>
                                        <p:tgtEl>
                                          <p:spTgt spid="2">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
                                            <p:txEl>
                                              <p:pRg st="7" end="7"/>
                                            </p:txEl>
                                          </p:spTgt>
                                        </p:tgtEl>
                                        <p:attrNameLst>
                                          <p:attrName>style.visibility</p:attrName>
                                        </p:attrNameLst>
                                      </p:cBhvr>
                                      <p:to>
                                        <p:strVal val="visible"/>
                                      </p:to>
                                    </p:set>
                                    <p:animEffect transition="in" filter="fade">
                                      <p:cBhvr>
                                        <p:cTn id="38" dur="500"/>
                                        <p:tgtEl>
                                          <p:spTgt spid="2">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73573"/>
            <a:ext cx="7031421" cy="6740307"/>
          </a:xfrm>
          <a:prstGeom prst="rect">
            <a:avLst/>
          </a:prstGeom>
          <a:noFill/>
        </p:spPr>
        <p:txBody>
          <a:bodyPr wrap="square" rtlCol="0">
            <a:spAutoFit/>
          </a:bodyPr>
          <a:lstStyle/>
          <a:p>
            <a:r>
              <a:rPr lang="en-US" sz="2400" b="1" dirty="0" smtClean="0">
                <a:latin typeface="+mj-lt"/>
              </a:rPr>
              <a:t>EPISTLES TO THE THESALONIANS </a:t>
            </a:r>
            <a:r>
              <a:rPr lang="en-US" sz="2400" dirty="0" smtClean="0">
                <a:latin typeface="+mj-lt"/>
              </a:rPr>
              <a:t>(A.D. 51,52)</a:t>
            </a:r>
          </a:p>
          <a:p>
            <a:r>
              <a:rPr lang="en-US" sz="2400" dirty="0" smtClean="0">
                <a:latin typeface="+mj-lt"/>
              </a:rPr>
              <a:t>“Paul, and Silvanus, and Timothy, unto the church of the Thessalonians which is in God the Father and in the Lord Jesus:  Grace be unto you, and peace, from God the Father, and the Lord Jesus Christ.  We give thanks to God always for you all, making mention of you in our prayers, remember without ceasing your </a:t>
            </a:r>
            <a:r>
              <a:rPr lang="en-US" sz="2400" b="1" dirty="0" smtClean="0">
                <a:latin typeface="+mj-lt"/>
              </a:rPr>
              <a:t>work of faith</a:t>
            </a:r>
            <a:r>
              <a:rPr lang="en-US" sz="2400" dirty="0" smtClean="0">
                <a:latin typeface="+mj-lt"/>
              </a:rPr>
              <a:t>, and </a:t>
            </a:r>
            <a:r>
              <a:rPr lang="en-US" sz="2400" b="1" dirty="0" err="1" smtClean="0">
                <a:latin typeface="+mj-lt"/>
              </a:rPr>
              <a:t>labour</a:t>
            </a:r>
            <a:r>
              <a:rPr lang="en-US" sz="2400" b="1" dirty="0" smtClean="0">
                <a:latin typeface="+mj-lt"/>
              </a:rPr>
              <a:t> of love</a:t>
            </a:r>
            <a:r>
              <a:rPr lang="en-US" sz="2400" dirty="0" smtClean="0">
                <a:latin typeface="+mj-lt"/>
              </a:rPr>
              <a:t>, and </a:t>
            </a:r>
            <a:r>
              <a:rPr lang="en-US" sz="2400" b="1" dirty="0" smtClean="0">
                <a:latin typeface="+mj-lt"/>
              </a:rPr>
              <a:t>patience of hope</a:t>
            </a:r>
            <a:r>
              <a:rPr lang="en-US" sz="2400" dirty="0" smtClean="0">
                <a:latin typeface="+mj-lt"/>
              </a:rPr>
              <a:t>… Knowing you, brethren, beloved, your election of God…  ye became followers of us, and of the Lord… </a:t>
            </a:r>
            <a:r>
              <a:rPr lang="en-US" sz="2400" b="1" u="sng" dirty="0" smtClean="0">
                <a:latin typeface="+mj-lt"/>
              </a:rPr>
              <a:t>to wait for his Son from heaven, whom he raised from the dead… delivered us from the wrath to come</a:t>
            </a:r>
            <a:r>
              <a:rPr lang="en-US" sz="2400" dirty="0" smtClean="0">
                <a:latin typeface="+mj-lt"/>
              </a:rPr>
              <a:t>” (1Thess. 1:1-10).</a:t>
            </a:r>
          </a:p>
          <a:p>
            <a:r>
              <a:rPr lang="en-US" sz="2400" dirty="0" smtClean="0">
                <a:latin typeface="+mj-lt"/>
              </a:rPr>
              <a:t>Believers today, whom we are to pray for, are in-Father God and in-Christ, because of which, we are to faithfully serve.  Grace [undeserved favor] always precedes peace [with God].  Election = God called you; you didn’t call God; following Paul’s pattern brings you to Christ, who will save us from the tribulation to come.   </a:t>
            </a:r>
          </a:p>
        </p:txBody>
      </p:sp>
      <p:pic>
        <p:nvPicPr>
          <p:cNvPr id="3" name="Picture 2" descr="&lt;strong&gt;apostle-paul&lt;/strong&gt;-in-prison-edi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1420" y="0"/>
            <a:ext cx="5160580" cy="6666733"/>
          </a:xfrm>
          <a:prstGeom prst="rect">
            <a:avLst/>
          </a:prstGeom>
        </p:spPr>
      </p:pic>
    </p:spTree>
    <p:extLst>
      <p:ext uri="{BB962C8B-B14F-4D97-AF65-F5344CB8AC3E}">
        <p14:creationId xmlns:p14="http://schemas.microsoft.com/office/powerpoint/2010/main" val="407599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3573"/>
            <a:ext cx="6894786" cy="6740307"/>
          </a:xfrm>
          <a:prstGeom prst="rect">
            <a:avLst/>
          </a:prstGeom>
          <a:noFill/>
        </p:spPr>
        <p:txBody>
          <a:bodyPr wrap="square" rtlCol="0">
            <a:spAutoFit/>
          </a:bodyPr>
          <a:lstStyle/>
          <a:p>
            <a:r>
              <a:rPr lang="en-US" sz="2400" b="1" dirty="0" smtClean="0">
                <a:latin typeface="+mj-lt"/>
              </a:rPr>
              <a:t>RAPTURE</a:t>
            </a:r>
          </a:p>
          <a:p>
            <a:r>
              <a:rPr lang="en-US" sz="2400" dirty="0" smtClean="0">
                <a:latin typeface="+mj-lt"/>
              </a:rPr>
              <a:t>“But I would not have you to be ignorant, brethren, concerning them which are asleep, that ye sorrow not, even as others which have no hope.  </a:t>
            </a:r>
            <a:r>
              <a:rPr lang="en-US" sz="2400" b="1" dirty="0" smtClean="0">
                <a:latin typeface="+mj-lt"/>
              </a:rPr>
              <a:t>For if we believe that Jesus died and rose again </a:t>
            </a:r>
            <a:r>
              <a:rPr lang="en-US" sz="2400" dirty="0" smtClean="0">
                <a:latin typeface="+mj-lt"/>
              </a:rPr>
              <a:t>[gospel], </a:t>
            </a:r>
            <a:r>
              <a:rPr lang="en-US" sz="2400" b="1" dirty="0" smtClean="0">
                <a:latin typeface="+mj-lt"/>
              </a:rPr>
              <a:t>even so them also which sleep </a:t>
            </a:r>
            <a:r>
              <a:rPr lang="en-US" sz="2400" dirty="0" smtClean="0">
                <a:latin typeface="+mj-lt"/>
              </a:rPr>
              <a:t>[dead] </a:t>
            </a:r>
            <a:r>
              <a:rPr lang="en-US" sz="2400" b="1" dirty="0" smtClean="0">
                <a:latin typeface="+mj-lt"/>
              </a:rPr>
              <a:t>in Jesus will God  bring with him</a:t>
            </a:r>
            <a:r>
              <a:rPr lang="en-US" sz="2400" dirty="0" smtClean="0">
                <a:latin typeface="+mj-lt"/>
              </a:rPr>
              <a:t>… For the Lord himself shall descend from heaven with a shout… voice of the archangel… trump of God: </a:t>
            </a:r>
            <a:r>
              <a:rPr lang="en-US" sz="2400" b="1" dirty="0" smtClean="0">
                <a:latin typeface="+mj-lt"/>
              </a:rPr>
              <a:t>the dead in Christ shall rise first: Then we which are alive and remain shall be CAUGHT UP together with them in the clouds, to meet the Lord in the air: and so shall we ever be with the Lord</a:t>
            </a:r>
            <a:r>
              <a:rPr lang="en-US" sz="2400" dirty="0" smtClean="0">
                <a:latin typeface="+mj-lt"/>
              </a:rPr>
              <a:t>.  Wherefore comfort one another with these words” (4:13-18).</a:t>
            </a:r>
          </a:p>
          <a:p>
            <a:r>
              <a:rPr lang="en-US" sz="2400" dirty="0" smtClean="0">
                <a:latin typeface="+mj-lt"/>
              </a:rPr>
              <a:t>All believers during this Church age [dead or alive] will be taken to heaven.  Unlike the 2</a:t>
            </a:r>
            <a:r>
              <a:rPr lang="en-US" sz="2400" baseline="30000" dirty="0" smtClean="0">
                <a:latin typeface="+mj-lt"/>
              </a:rPr>
              <a:t>nd</a:t>
            </a:r>
            <a:r>
              <a:rPr lang="en-US" sz="2400" dirty="0" smtClean="0">
                <a:latin typeface="+mj-lt"/>
              </a:rPr>
              <a:t> coming of Christ, the rapture [Latin</a:t>
            </a:r>
            <a:r>
              <a:rPr lang="en-US" sz="2400" i="1" dirty="0" smtClean="0">
                <a:latin typeface="+mj-lt"/>
              </a:rPr>
              <a:t>, rapturo</a:t>
            </a:r>
            <a:r>
              <a:rPr lang="en-US" sz="2400" dirty="0" smtClean="0">
                <a:latin typeface="+mj-lt"/>
              </a:rPr>
              <a:t>] is without signs or warnings; occurring “in the twinkling of an eye” (1Cor. 15:52); a most comforting thought, indeed! </a:t>
            </a:r>
            <a:endParaRPr lang="en-US" sz="2400" dirty="0">
              <a:latin typeface="+mj-lt"/>
            </a:endParaRPr>
          </a:p>
        </p:txBody>
      </p:sp>
      <p:pic>
        <p:nvPicPr>
          <p:cNvPr id="4" name="Picture 3" descr="&lt;strong&gt;apostle-paul&lt;/strong&gt;-in-prison-edi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1420" y="0"/>
            <a:ext cx="5160580" cy="6666733"/>
          </a:xfrm>
          <a:prstGeom prst="rect">
            <a:avLst/>
          </a:prstGeom>
        </p:spPr>
      </p:pic>
      <p:pic>
        <p:nvPicPr>
          <p:cNvPr id="5" name="Picture 4" descr="Awaiting The Raptu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1422" y="0"/>
            <a:ext cx="5160578" cy="6666733"/>
          </a:xfrm>
          <a:prstGeom prst="rect">
            <a:avLst/>
          </a:prstGeom>
        </p:spPr>
      </p:pic>
      <p:pic>
        <p:nvPicPr>
          <p:cNvPr id="3" name="Picture 2" descr="I Can Write Funny: May 20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1422" y="0"/>
            <a:ext cx="5160578" cy="6666733"/>
          </a:xfrm>
          <a:prstGeom prst="rect">
            <a:avLst/>
          </a:prstGeom>
        </p:spPr>
      </p:pic>
    </p:spTree>
    <p:extLst>
      <p:ext uri="{BB962C8B-B14F-4D97-AF65-F5344CB8AC3E}">
        <p14:creationId xmlns:p14="http://schemas.microsoft.com/office/powerpoint/2010/main" val="83088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6789"/>
            <a:ext cx="6926317" cy="6740307"/>
          </a:xfrm>
          <a:prstGeom prst="rect">
            <a:avLst/>
          </a:prstGeom>
          <a:noFill/>
        </p:spPr>
        <p:txBody>
          <a:bodyPr wrap="square" rtlCol="0">
            <a:spAutoFit/>
          </a:bodyPr>
          <a:lstStyle/>
          <a:p>
            <a:r>
              <a:rPr lang="en-US" sz="2400" b="1" dirty="0" smtClean="0">
                <a:latin typeface="+mj-lt"/>
              </a:rPr>
              <a:t>SATAN’S DECEITS</a:t>
            </a:r>
          </a:p>
          <a:p>
            <a:r>
              <a:rPr lang="en-US" sz="2400" dirty="0" smtClean="0">
                <a:latin typeface="+mj-lt"/>
              </a:rPr>
              <a:t>“Now we beseech you, brethren, by the coming of our Lord Jesus Christ, and by our gather together unto him.  That ye be not soon shaken in mind, or be troubled, neither by spirit, nor by word, nor by letter as from us, as that the day of Christ [rapture] is at hand… for that day shall not come, </a:t>
            </a:r>
            <a:r>
              <a:rPr lang="en-US" sz="2400" i="1" dirty="0" smtClean="0">
                <a:latin typeface="+mj-lt"/>
              </a:rPr>
              <a:t>except there come a falling away first</a:t>
            </a:r>
            <a:r>
              <a:rPr lang="en-US" sz="2400" dirty="0" smtClean="0">
                <a:latin typeface="+mj-lt"/>
              </a:rPr>
              <a:t>, and that man of sin [antichrist] be revealed, the son of perdition… </a:t>
            </a:r>
            <a:r>
              <a:rPr lang="en-US" sz="2400" dirty="0" err="1" smtClean="0">
                <a:latin typeface="+mj-lt"/>
              </a:rPr>
              <a:t>exalteth</a:t>
            </a:r>
            <a:r>
              <a:rPr lang="en-US" sz="2400" dirty="0" smtClean="0">
                <a:latin typeface="+mj-lt"/>
              </a:rPr>
              <a:t> himself above all that is called God, or that is worshipped: so that he as God </a:t>
            </a:r>
            <a:r>
              <a:rPr lang="en-US" sz="2400" dirty="0" err="1" smtClean="0">
                <a:latin typeface="+mj-lt"/>
              </a:rPr>
              <a:t>sitteth</a:t>
            </a:r>
            <a:r>
              <a:rPr lang="en-US" sz="2400" dirty="0" smtClean="0">
                <a:latin typeface="+mj-lt"/>
              </a:rPr>
              <a:t> in the temple of God, shewing himself that he is God.  Remember ye not, that, when I was yet with you, I told you these things” (2Thess. 2:1-5).</a:t>
            </a:r>
          </a:p>
          <a:p>
            <a:r>
              <a:rPr lang="en-US" sz="2400" dirty="0" smtClean="0">
                <a:latin typeface="+mj-lt"/>
              </a:rPr>
              <a:t>Paul re-affirmed to believers they had NOT missed the rapture as some were reporting, because 1</a:t>
            </a:r>
            <a:r>
              <a:rPr lang="en-US" sz="2400" baseline="30000" dirty="0" smtClean="0">
                <a:latin typeface="+mj-lt"/>
              </a:rPr>
              <a:t>st</a:t>
            </a:r>
            <a:r>
              <a:rPr lang="en-US" sz="2400" dirty="0" smtClean="0">
                <a:latin typeface="+mj-lt"/>
              </a:rPr>
              <a:t> there had to be: 1). departing, i.e. rapture; 2). apostasy, i.e. turn from the truth of God.  Paul had previously taught them, but Satan had caused them to NOT believe it.     </a:t>
            </a:r>
            <a:endParaRPr lang="en-US" sz="2400" dirty="0">
              <a:latin typeface="+mj-lt"/>
            </a:endParaRPr>
          </a:p>
        </p:txBody>
      </p:sp>
      <p:pic>
        <p:nvPicPr>
          <p:cNvPr id="3" name="Picture 2" descr="&lt;strong&gt;apostle-paul&lt;/strong&gt;-in-prison-edi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1420" y="0"/>
            <a:ext cx="5160580" cy="6666733"/>
          </a:xfrm>
          <a:prstGeom prst="rect">
            <a:avLst/>
          </a:prstGeom>
        </p:spPr>
      </p:pic>
      <p:pic>
        <p:nvPicPr>
          <p:cNvPr id="5" name="Picture 4" descr="Pope Benedict XVI Resigning | internetmonk.com"/>
          <p:cNvPicPr>
            <a:picLocks noChangeAspect="1"/>
          </p:cNvPicPr>
          <p:nvPr/>
        </p:nvPicPr>
        <p:blipFill rotWithShape="1">
          <a:blip r:embed="rId3">
            <a:extLst>
              <a:ext uri="{28A0092B-C50C-407E-A947-70E740481C1C}">
                <a14:useLocalDpi xmlns:a14="http://schemas.microsoft.com/office/drawing/2010/main" val="0"/>
              </a:ext>
            </a:extLst>
          </a:blip>
          <a:srcRect l="5590" r="2873"/>
          <a:stretch/>
        </p:blipFill>
        <p:spPr>
          <a:xfrm>
            <a:off x="7031420" y="0"/>
            <a:ext cx="5160579" cy="6666733"/>
          </a:xfrm>
          <a:prstGeom prst="rect">
            <a:avLst/>
          </a:prstGeom>
        </p:spPr>
      </p:pic>
      <p:pic>
        <p:nvPicPr>
          <p:cNvPr id="4" name="Picture 3" descr="Raving right-wing religious nutter on US TV | Flickr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1419" y="-1"/>
            <a:ext cx="5160580" cy="6666733"/>
          </a:xfrm>
          <a:prstGeom prst="rect">
            <a:avLst/>
          </a:prstGeom>
        </p:spPr>
      </p:pic>
    </p:spTree>
    <p:extLst>
      <p:ext uri="{BB962C8B-B14F-4D97-AF65-F5344CB8AC3E}">
        <p14:creationId xmlns:p14="http://schemas.microsoft.com/office/powerpoint/2010/main" val="259906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73573"/>
            <a:ext cx="12034346" cy="7232749"/>
          </a:xfrm>
          <a:prstGeom prst="rect">
            <a:avLst/>
          </a:prstGeom>
          <a:noFill/>
        </p:spPr>
        <p:txBody>
          <a:bodyPr wrap="square" rtlCol="0">
            <a:spAutoFit/>
          </a:bodyPr>
          <a:lstStyle/>
          <a:p>
            <a:r>
              <a:rPr lang="en-US" sz="2400" b="1" dirty="0" smtClean="0">
                <a:latin typeface="+mj-lt"/>
              </a:rPr>
              <a:t>CORINTH</a:t>
            </a:r>
          </a:p>
          <a:p>
            <a:r>
              <a:rPr lang="en-US" sz="2400" dirty="0" smtClean="0">
                <a:latin typeface="+mj-lt"/>
              </a:rPr>
              <a:t>“After these things Paul departed from Athens, and </a:t>
            </a:r>
          </a:p>
          <a:p>
            <a:r>
              <a:rPr lang="en-US" sz="2400" dirty="0" smtClean="0">
                <a:latin typeface="+mj-lt"/>
              </a:rPr>
              <a:t>came to Corinth; And found a certain Jew named Aquila,</a:t>
            </a:r>
          </a:p>
          <a:p>
            <a:r>
              <a:rPr lang="en-US" sz="2400" dirty="0" smtClean="0">
                <a:latin typeface="+mj-lt"/>
              </a:rPr>
              <a:t>born in Pontus, lately come from Italy, with his wife </a:t>
            </a:r>
          </a:p>
          <a:p>
            <a:r>
              <a:rPr lang="en-US" sz="2400" dirty="0" smtClean="0">
                <a:latin typeface="+mj-lt"/>
              </a:rPr>
              <a:t>Priscilla.  And because he was of the same craft, he </a:t>
            </a:r>
          </a:p>
          <a:p>
            <a:r>
              <a:rPr lang="en-US" sz="2400" dirty="0" smtClean="0">
                <a:latin typeface="+mj-lt"/>
              </a:rPr>
              <a:t>abode with them… they were tentmakers” (Acts 18:1-3).</a:t>
            </a:r>
          </a:p>
          <a:p>
            <a:r>
              <a:rPr lang="en-US" sz="2400" dirty="0" smtClean="0">
                <a:latin typeface="+mj-lt"/>
              </a:rPr>
              <a:t>Discouraged because of little results in Athens, this </a:t>
            </a:r>
          </a:p>
          <a:p>
            <a:r>
              <a:rPr lang="en-US" sz="2400" dirty="0" smtClean="0">
                <a:latin typeface="+mj-lt"/>
              </a:rPr>
              <a:t>couple helped pick up Paul’s spirits since they had much </a:t>
            </a:r>
          </a:p>
          <a:p>
            <a:r>
              <a:rPr lang="en-US" sz="2400" dirty="0" smtClean="0">
                <a:latin typeface="+mj-lt"/>
              </a:rPr>
              <a:t>in common.</a:t>
            </a:r>
          </a:p>
          <a:p>
            <a:endParaRPr lang="en-US" sz="800" dirty="0" smtClean="0">
              <a:latin typeface="+mj-lt"/>
            </a:endParaRPr>
          </a:p>
          <a:p>
            <a:r>
              <a:rPr lang="en-US" sz="2400" dirty="0" smtClean="0">
                <a:latin typeface="+mj-lt"/>
              </a:rPr>
              <a:t>“And he reasoned in the synagogue every Sabbath, and </a:t>
            </a:r>
          </a:p>
          <a:p>
            <a:r>
              <a:rPr lang="en-US" sz="2400" dirty="0" smtClean="0">
                <a:latin typeface="+mj-lt"/>
              </a:rPr>
              <a:t>persuaded the Jews and Greeks [Gentiles]… that Jesus </a:t>
            </a:r>
          </a:p>
          <a:p>
            <a:r>
              <a:rPr lang="en-US" sz="2400" dirty="0" smtClean="0">
                <a:latin typeface="+mj-lt"/>
              </a:rPr>
              <a:t>was the Christ.  And when they opposed… and </a:t>
            </a:r>
          </a:p>
          <a:p>
            <a:r>
              <a:rPr lang="en-US" sz="2400" dirty="0" smtClean="0">
                <a:latin typeface="+mj-lt"/>
              </a:rPr>
              <a:t>blasphemed… said unto them, Your blood be upon your </a:t>
            </a:r>
          </a:p>
          <a:p>
            <a:r>
              <a:rPr lang="en-US" sz="2400" dirty="0" smtClean="0">
                <a:latin typeface="+mj-lt"/>
              </a:rPr>
              <a:t>own heads; I am clean: </a:t>
            </a:r>
            <a:r>
              <a:rPr lang="en-US" sz="2400" b="1" dirty="0" smtClean="0">
                <a:latin typeface="+mj-lt"/>
              </a:rPr>
              <a:t>from henceforth I will go unto</a:t>
            </a:r>
            <a:r>
              <a:rPr lang="en-US" sz="2400" dirty="0" smtClean="0">
                <a:latin typeface="+mj-lt"/>
              </a:rPr>
              <a:t> </a:t>
            </a:r>
          </a:p>
          <a:p>
            <a:r>
              <a:rPr lang="en-US" sz="2400" b="1" dirty="0" smtClean="0">
                <a:latin typeface="+mj-lt"/>
              </a:rPr>
              <a:t>the Gentiles</a:t>
            </a:r>
            <a:r>
              <a:rPr lang="en-US" sz="2400" dirty="0" smtClean="0">
                <a:latin typeface="+mj-lt"/>
              </a:rPr>
              <a:t>” (18:4).</a:t>
            </a:r>
          </a:p>
          <a:p>
            <a:r>
              <a:rPr lang="en-US" sz="2400" dirty="0" smtClean="0">
                <a:latin typeface="+mj-lt"/>
              </a:rPr>
              <a:t>As usual, Paul’s custom was to go to the Jews 1</a:t>
            </a:r>
            <a:r>
              <a:rPr lang="en-US" sz="2400" baseline="30000" dirty="0" smtClean="0">
                <a:latin typeface="+mj-lt"/>
              </a:rPr>
              <a:t>st</a:t>
            </a:r>
            <a:r>
              <a:rPr lang="en-US" sz="2400" dirty="0" smtClean="0">
                <a:latin typeface="+mj-lt"/>
              </a:rPr>
              <a:t>, but </a:t>
            </a:r>
          </a:p>
          <a:p>
            <a:r>
              <a:rPr lang="en-US" sz="2400" dirty="0" smtClean="0">
                <a:latin typeface="+mj-lt"/>
              </a:rPr>
              <a:t>when they rejected His message of Christ, he started a church next door, “… Justus, whose house joined hard to the synagogue” (18:7).  </a:t>
            </a:r>
          </a:p>
          <a:p>
            <a:endParaRPr lang="en-US" sz="2400" dirty="0">
              <a:latin typeface="+mj-lt"/>
            </a:endParaRPr>
          </a:p>
        </p:txBody>
      </p:sp>
      <p:pic>
        <p:nvPicPr>
          <p:cNvPr id="3" name="Picture 2" descr="Tent-Making Preachers - Plain Bible Teach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1420" y="0"/>
            <a:ext cx="5160579" cy="5864774"/>
          </a:xfrm>
          <a:prstGeom prst="rect">
            <a:avLst/>
          </a:prstGeom>
        </p:spPr>
      </p:pic>
      <p:pic>
        <p:nvPicPr>
          <p:cNvPr id="4" name="Picture 3" descr="File:Édouard Moyse Sermon dans un oratoire israelite 1897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1420" y="0"/>
            <a:ext cx="5168175" cy="5864774"/>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31379" t="64215" r="27357" b="2069"/>
          <a:stretch/>
        </p:blipFill>
        <p:spPr>
          <a:xfrm>
            <a:off x="7031420" y="-1"/>
            <a:ext cx="5179591" cy="5864775"/>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20004" y="0"/>
            <a:ext cx="5168175" cy="5864774"/>
          </a:xfrm>
          <a:prstGeom prst="rect">
            <a:avLst/>
          </a:prstGeom>
        </p:spPr>
      </p:pic>
    </p:spTree>
    <p:extLst>
      <p:ext uri="{BB962C8B-B14F-4D97-AF65-F5344CB8AC3E}">
        <p14:creationId xmlns:p14="http://schemas.microsoft.com/office/powerpoint/2010/main" val="16526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Effect transition="in" filter="fade">
                                      <p:cBhvr>
                                        <p:cTn id="7" dur="500"/>
                                        <p:tgtEl>
                                          <p:spTgt spid="2">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7" end="7"/>
                                            </p:txEl>
                                          </p:spTgt>
                                        </p:tgtEl>
                                        <p:attrNameLst>
                                          <p:attrName>style.visibility</p:attrName>
                                        </p:attrNameLst>
                                      </p:cBhvr>
                                      <p:to>
                                        <p:strVal val="visible"/>
                                      </p:to>
                                    </p:set>
                                    <p:animEffect transition="in" filter="fade">
                                      <p:cBhvr>
                                        <p:cTn id="10" dur="500"/>
                                        <p:tgtEl>
                                          <p:spTgt spid="2">
                                            <p:txEl>
                                              <p:pRg st="7" end="7"/>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animEffect transition="in" filter="fade">
                                      <p:cBhvr>
                                        <p:cTn id="13" dur="500"/>
                                        <p:tgtEl>
                                          <p:spTgt spid="2">
                                            <p:txEl>
                                              <p:pRg st="8" end="8"/>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animEffect transition="in" filter="fade">
                                      <p:cBhvr>
                                        <p:cTn id="23" dur="500"/>
                                        <p:tgtEl>
                                          <p:spTgt spid="2">
                                            <p:txEl>
                                              <p:pRg st="10" end="1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
                                            <p:txEl>
                                              <p:pRg st="11" end="11"/>
                                            </p:txEl>
                                          </p:spTgt>
                                        </p:tgtEl>
                                        <p:attrNameLst>
                                          <p:attrName>style.visibility</p:attrName>
                                        </p:attrNameLst>
                                      </p:cBhvr>
                                      <p:to>
                                        <p:strVal val="visible"/>
                                      </p:to>
                                    </p:set>
                                    <p:animEffect transition="in" filter="fade">
                                      <p:cBhvr>
                                        <p:cTn id="26" dur="500"/>
                                        <p:tgtEl>
                                          <p:spTgt spid="2">
                                            <p:txEl>
                                              <p:pRg st="11" end="11"/>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
                                            <p:txEl>
                                              <p:pRg st="12" end="12"/>
                                            </p:txEl>
                                          </p:spTgt>
                                        </p:tgtEl>
                                        <p:attrNameLst>
                                          <p:attrName>style.visibility</p:attrName>
                                        </p:attrNameLst>
                                      </p:cBhvr>
                                      <p:to>
                                        <p:strVal val="visible"/>
                                      </p:to>
                                    </p:set>
                                    <p:animEffect transition="in" filter="fade">
                                      <p:cBhvr>
                                        <p:cTn id="29" dur="500"/>
                                        <p:tgtEl>
                                          <p:spTgt spid="2">
                                            <p:txEl>
                                              <p:pRg st="12" end="12"/>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
                                            <p:txEl>
                                              <p:pRg st="13" end="13"/>
                                            </p:txEl>
                                          </p:spTgt>
                                        </p:tgtEl>
                                        <p:attrNameLst>
                                          <p:attrName>style.visibility</p:attrName>
                                        </p:attrNameLst>
                                      </p:cBhvr>
                                      <p:to>
                                        <p:strVal val="visible"/>
                                      </p:to>
                                    </p:set>
                                    <p:animEffect transition="in" filter="fade">
                                      <p:cBhvr>
                                        <p:cTn id="32" dur="500"/>
                                        <p:tgtEl>
                                          <p:spTgt spid="2">
                                            <p:txEl>
                                              <p:pRg st="13" end="13"/>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
                                            <p:txEl>
                                              <p:pRg st="14" end="14"/>
                                            </p:txEl>
                                          </p:spTgt>
                                        </p:tgtEl>
                                        <p:attrNameLst>
                                          <p:attrName>style.visibility</p:attrName>
                                        </p:attrNameLst>
                                      </p:cBhvr>
                                      <p:to>
                                        <p:strVal val="visible"/>
                                      </p:to>
                                    </p:set>
                                    <p:animEffect transition="in" filter="fade">
                                      <p:cBhvr>
                                        <p:cTn id="35" dur="500"/>
                                        <p:tgtEl>
                                          <p:spTgt spid="2">
                                            <p:txEl>
                                              <p:pRg st="14" end="14"/>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
                                            <p:txEl>
                                              <p:pRg st="15" end="15"/>
                                            </p:txEl>
                                          </p:spTgt>
                                        </p:tgtEl>
                                        <p:attrNameLst>
                                          <p:attrName>style.visibility</p:attrName>
                                        </p:attrNameLst>
                                      </p:cBhvr>
                                      <p:to>
                                        <p:strVal val="visible"/>
                                      </p:to>
                                    </p:set>
                                    <p:animEffect transition="in" filter="fade">
                                      <p:cBhvr>
                                        <p:cTn id="38" dur="500"/>
                                        <p:tgtEl>
                                          <p:spTgt spid="2">
                                            <p:txEl>
                                              <p:pRg st="15" end="1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
                                            <p:txEl>
                                              <p:pRg st="16" end="16"/>
                                            </p:txEl>
                                          </p:spTgt>
                                        </p:tgtEl>
                                        <p:attrNameLst>
                                          <p:attrName>style.visibility</p:attrName>
                                        </p:attrNameLst>
                                      </p:cBhvr>
                                      <p:to>
                                        <p:strVal val="visible"/>
                                      </p:to>
                                    </p:set>
                                    <p:animEffect transition="in" filter="fade">
                                      <p:cBhvr>
                                        <p:cTn id="48" dur="500"/>
                                        <p:tgtEl>
                                          <p:spTgt spid="2">
                                            <p:txEl>
                                              <p:pRg st="16" end="16"/>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2">
                                            <p:txEl>
                                              <p:pRg st="17" end="17"/>
                                            </p:txEl>
                                          </p:spTgt>
                                        </p:tgtEl>
                                        <p:attrNameLst>
                                          <p:attrName>style.visibility</p:attrName>
                                        </p:attrNameLst>
                                      </p:cBhvr>
                                      <p:to>
                                        <p:strVal val="visible"/>
                                      </p:to>
                                    </p:set>
                                    <p:animEffect transition="in" filter="fade">
                                      <p:cBhvr>
                                        <p:cTn id="51" dur="500"/>
                                        <p:tgtEl>
                                          <p:spTgt spid="2">
                                            <p:txEl>
                                              <p:pRg st="17" end="1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8989"/>
            <a:ext cx="6884276" cy="6863417"/>
          </a:xfrm>
          <a:prstGeom prst="rect">
            <a:avLst/>
          </a:prstGeom>
          <a:noFill/>
        </p:spPr>
        <p:txBody>
          <a:bodyPr wrap="square" rtlCol="0">
            <a:spAutoFit/>
          </a:bodyPr>
          <a:lstStyle/>
          <a:p>
            <a:r>
              <a:rPr lang="en-US" sz="2400" b="1" dirty="0" smtClean="0">
                <a:latin typeface="+mj-lt"/>
              </a:rPr>
              <a:t>CORINTH </a:t>
            </a:r>
            <a:r>
              <a:rPr lang="en-US" sz="2400" dirty="0" smtClean="0">
                <a:latin typeface="+mj-lt"/>
              </a:rPr>
              <a:t>(cont’d)</a:t>
            </a:r>
          </a:p>
          <a:p>
            <a:r>
              <a:rPr lang="en-US" sz="2400" dirty="0" smtClean="0">
                <a:latin typeface="+mj-lt"/>
              </a:rPr>
              <a:t>“Then </a:t>
            </a:r>
            <a:r>
              <a:rPr lang="en-US" sz="2400" dirty="0" err="1" smtClean="0">
                <a:latin typeface="+mj-lt"/>
              </a:rPr>
              <a:t>spake</a:t>
            </a:r>
            <a:r>
              <a:rPr lang="en-US" sz="2400" dirty="0" smtClean="0">
                <a:latin typeface="+mj-lt"/>
              </a:rPr>
              <a:t> the Lord to Paul in the night by a vision, Be not afraid, but speak, and hold not thy peace: For I am with thee, and no man shall set on thee to hurt thee: for I have much people in this city.  And he continued there 1-year and 6-months, teaching the word of God among them” (18:9,10).</a:t>
            </a:r>
          </a:p>
          <a:p>
            <a:r>
              <a:rPr lang="en-US" sz="2400" dirty="0" smtClean="0">
                <a:latin typeface="+mj-lt"/>
              </a:rPr>
              <a:t>Christ spoke to Paul telling him the many death threats he received would not come to fruition, because Corinth was a large city and he would have a fruitful ministry there for 18 months.  But, it would not be without challenges –</a:t>
            </a:r>
          </a:p>
          <a:p>
            <a:endParaRPr lang="en-US" sz="800" dirty="0" smtClean="0">
              <a:latin typeface="+mj-lt"/>
            </a:endParaRPr>
          </a:p>
          <a:p>
            <a:r>
              <a:rPr lang="en-US" sz="2400" dirty="0" smtClean="0">
                <a:latin typeface="+mj-lt"/>
              </a:rPr>
              <a:t>“And when </a:t>
            </a:r>
            <a:r>
              <a:rPr lang="en-US" sz="2400" dirty="0" err="1" smtClean="0">
                <a:latin typeface="+mj-lt"/>
              </a:rPr>
              <a:t>Gallio</a:t>
            </a:r>
            <a:r>
              <a:rPr lang="en-US" sz="2400" dirty="0" smtClean="0">
                <a:latin typeface="+mj-lt"/>
              </a:rPr>
              <a:t> was the deputy of Achaia, the </a:t>
            </a:r>
            <a:r>
              <a:rPr lang="en-US" sz="2400" dirty="0">
                <a:latin typeface="+mj-lt"/>
              </a:rPr>
              <a:t>J</a:t>
            </a:r>
            <a:r>
              <a:rPr lang="en-US" sz="2400" dirty="0" smtClean="0">
                <a:latin typeface="+mj-lt"/>
              </a:rPr>
              <a:t>ews made insurrection with one accord against Paul, and brought him to the judgment seat, Saying, This fellow [Paul] persuaded men to worship God contrary to law” (18:12,13).</a:t>
            </a:r>
          </a:p>
          <a:p>
            <a:r>
              <a:rPr lang="en-US" sz="2400" dirty="0" smtClean="0">
                <a:latin typeface="+mj-lt"/>
              </a:rPr>
              <a:t>Then Paul was arrested and brought before the…  </a:t>
            </a:r>
            <a:endParaRPr lang="en-US" sz="2400" dirty="0">
              <a:latin typeface="+mj-lt"/>
            </a:endParaRPr>
          </a:p>
        </p:txBody>
      </p:sp>
      <p:pic>
        <p:nvPicPr>
          <p:cNvPr id="4" name="Picture 3" descr="Prophet John to the Sevenfold Church: Greetings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4276" y="5417"/>
            <a:ext cx="5307724" cy="6696075"/>
          </a:xfrm>
          <a:prstGeom prst="rect">
            <a:avLst/>
          </a:prstGeom>
        </p:spPr>
      </p:pic>
      <p:pic>
        <p:nvPicPr>
          <p:cNvPr id="6" name="Picture 5" descr="File:Acts of the Apostles Chapter 18-9 (Bibl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4276" y="0"/>
            <a:ext cx="5307724" cy="6858000"/>
          </a:xfrm>
          <a:prstGeom prst="rect">
            <a:avLst/>
          </a:prstGeom>
        </p:spPr>
      </p:pic>
    </p:spTree>
    <p:extLst>
      <p:ext uri="{BB962C8B-B14F-4D97-AF65-F5344CB8AC3E}">
        <p14:creationId xmlns:p14="http://schemas.microsoft.com/office/powerpoint/2010/main" val="74855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4439</TotalTime>
  <Words>3795</Words>
  <Application>Microsoft Office PowerPoint</Application>
  <PresentationFormat>Widescreen</PresentationFormat>
  <Paragraphs>150</Paragraphs>
  <Slides>22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108</cp:revision>
  <dcterms:created xsi:type="dcterms:W3CDTF">2018-09-27T13:38:00Z</dcterms:created>
  <dcterms:modified xsi:type="dcterms:W3CDTF">2019-06-29T11:47:18Z</dcterms:modified>
</cp:coreProperties>
</file>