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64" r:id="rId6"/>
    <p:sldId id="265" r:id="rId7"/>
    <p:sldId id="266" r:id="rId8"/>
    <p:sldId id="267" r:id="rId9"/>
    <p:sldId id="268" r:id="rId10"/>
    <p:sldId id="269" r:id="rId11"/>
    <p:sldId id="277" r:id="rId12"/>
    <p:sldId id="270" r:id="rId13"/>
    <p:sldId id="271" r:id="rId14"/>
    <p:sldId id="272" r:id="rId15"/>
    <p:sldId id="273" r:id="rId16"/>
    <p:sldId id="274" r:id="rId17"/>
    <p:sldId id="275" r:id="rId18"/>
    <p:sldId id="278"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29T10:42:25.971"/>
    </inkml:context>
    <inkml:brush xml:id="br0">
      <inkml:brushProperty name="width" value="0.05292" units="cm"/>
      <inkml:brushProperty name="height" value="0.05292" units="cm"/>
      <inkml:brushProperty name="color" value="#FF0000"/>
    </inkml:brush>
  </inkml:definitions>
  <inkml:trace contextRef="#ctx0" brushRef="#br0">29866 7959 0,'0'-43'235,"0"-20"-235,0 21 15,0-1-15,21-20 16,22 20-1,-1 22 17,-42-42-17,21-43 1,43 0 0,41 0-1,-62 22 1,-22-1-1,-21 21 1,0 43-16,0-21 16,0 21-16,0 0 15,0-1-15,0-20 32,42-21-17,22 41 1,-43 1-1,-21-21 1,0 21 0,21-22 249,0 1-249,22 21-16,-22-21 16,42-1-1,1-20 1,-22 20-1,0-20 1,1-1 0,-22 64-16,21-63 31,-21 42-31,-21 0 0,43-1 16,-43 1-1,21 0 16,-21-21-15,0-1 0,0 1-1,0 0 1,21 21-16,-21-64 16,0 64-16,0 0 31,0-22-16,21-20 1,-21 20 0,0 1-1,21 0-15,-21-43 16,0 43-16,0-1 297,0 1-297,0-21 15,-42-43 1,21 0 0,21-21-1,0 85-15,0-43 16,0 43-16,0-1 16,0-20-1,21-22 1,-21-21-1,21 0 1,-21 64-16,0 21 16,0 0-16,0 0 281,-42-22-265,-22-41-16,-20-22 15,63 42 1,21 1-1,0 20 1,0 1 15,0 21-15,-22 0 0,22-43-1,-42 1 1,-21-1-1,41 22 1,1 21-16,0 21 16,21-21-16,-21-1 15,-21 1 1,20 0 0,-20 0-1,-21-43 1,20 43-1,-20-42 1,20 20 0,1-20-1,42-22 1,-42 85 218,-1 0-234,1 0 16,-85-21 0,-106-21-1,-63 21 1,42-1-1,63 1 1,128 21 0,42 0-16,0 0 31,-43 0-15,-42 0-1,22 0 1,41 0-1,1 0 1,21 0 15,-22 0-15,22 0 0,0 0-1,-21 0 1,-1 21-1,22-21 1,0 0 0,21 22 15,-21-22-31,0 0 16,0 21-16,-1 0 15,-20-21 1,21 21-1,0 0 204,-64 43-219,22-22 16,-22 22-1,-84 20 1,42 1 0,0-22-1,21 22 1,63-43 0,22-20-1,-21 20 1,21 0-1,21-21 1,-21 1 0,21-1-1,0 0 1,0 21 15,0 22-15,0-22-1,0 0 1,-22-20 218,22 20-234,-21 0 16,21 1 0,-21 84-1,21-43 1,0-41-16,-42 41 16,-1-41-16,22-22 15,-21 21 1,21 22-1,0-22 1,21-21 0,0 0-16,0 0 15,-22 22-15,22-22 16,0 21 0,0 22-1,0-22 1,0-21 15,0 0-15,0 1-1,0-1 1,0 0 15,0 0-15,0 0-1,0 0-15,-21 1 16,21 20 0,0 0-16,0-21 15,0 1-15,0-1 16,0 0 0,0 0 187,0 21-203,0 1 15,0-22-15,0 0 16,0 21 0,0 1-1,0-22-15,0 21 16,0 1-1,0 41 1,0-63 0,0 22-1,0-1 1,0-21 0,0 0-1,0 1 1,0-1-1,0 21 1,0-21 15,0 0-15,0 1 31,0-1-47,0 0 15,0 0 1,0 0 0,0 0-1,0 1 1,21 20 0,-21-21-1,0 0 1,22 22-1,-1-22 1,0 0 0,-21 0 15,21 0-15,0 0-1,-21 1 251,0 20-251,0-21-15,0 0 16,21 0-16,1 1 31,-22-1-15,21-21 0,-21 21-1,0 0 1,21-21-1,-21 21 1,0 0 15,0 1-31,21-22 16,-21 21-16,21-21 0,-21 21 16,21-21-1,-21 21 1,0 0 15,22 0-15,-22 1-1,0-1-15,0 0 16,0 0 0,21 0-1,-21 22 1,0 20-1,0-21 1,21-20 0,-21-1 46,0 0-62,0 0 16,0 0-1,0 22 1,0-22 0,0 0-1,0 0 17,0 0-17,0 0 1,0 1-1,0 20 1,0-21 0,0 0-1,0 0 1,0 1-16,0-1 31,0 21-31,0-21 31,-21 22-15,0-22 0,-22 21-1,22-21 251,-21-21-250,-1 21-16,-20 22 15,-43-43 1,43 0-1,41 21 1,-20-21 0,21 0-1,0 0 1,21 21-16,-43-21 16,22 21-1,-21 0 1,21-21-1,-22 22 1,22-1 0,21 0-1,0 21 1,-21 1 0,0-22-1,21 0 1,-21 0 15,0 0-15,21 0-1,-22-21 1,22 22-16,0-1 16,0 0-16,0 0 15,-21-21 48,21 21-63,-21-21 15,0 21 1,21 22 0,-21-43-1,0 21 16,21 21-15,-22 1 0,1 20-1,0-42 1,21 22-16,0-22 16,0 42-1,-21-42 1,21 1-1,0-1 1,-21 21 0,0 22-1,21-1 1,-22-21 0,22-20-1,0 20 1,0 0-1,-21 1 17,0-22-32,21 21 15,0-21 1,0 0 15,0 1-31,0-1 31,0 0-15,-21-21 0,21 42 187,0-21-188,0 1 1,0-1 0,0 42-1,0 22 1,-21-64-16,0 43 16,-1-43-16,1 0 15,0 21 1,0 22-1,0-43 1,21 21 0,-21-21-1,21 1 1,0 20 0,-22 0 15,22-21-16,0 1 1,0-1 0,-21-21-1,21 21 17,-21 0-32,21 0 15,-21 0 1,0 1-1,0 20 1,-22 0 0,22-42-16,21 21 15,-21 1 1,0-1 15,0 0-15,-1-21-1,1 21 1,-21 0 0,21 0-1,-22 1 1,22-1 250,21 0-251,-42 0-15,21-21 16,-64 64-1,22-1 1,-1 1 0,22-22-1,21-21-15,-22 0 16,43 0-16,-42 1 16,21-1-16,-22 21 15,-20-21 1,21 0 15,-1 22-15,22-22-1,0-21 1,0 0 78,21 21-94,-21 0 15,-1-21 1,1 0 0,0 0-1,0 0-15,-21 0 16,20 0-1,-20 0-15,21 0 16,-21 0 0,-1 0-1,22 0 1,0 0-16,-21 0 16,-1 0-16,22-21 15,0 21 1,-21 0-1,20 0 1,1 0 0,0 0 124,0 0-140,-21 0 16,20-21 15,-41 0-15,-22 21-1,22-21 1,20-1 0,22 22-1,0 0 1,-21 0-16,-22 0 16,-20 0-1,62 0-15,1 0 63,0 0-1,0 0-62,0 0 16,0 0-1,-1-21 1,1 0 0,-21 0 390,-43 0-406,-148-43 16,-42-20-1,148 41 1,43 22 15,41 0-15,1 21-1,21-21 1,21 0 0,-21-1-1,-1 1 1,1 0-1,0 21 1,0-21 0,-43 0-1,43 21 1,21-21-16,-21-1 16,21 1-16,0 0 15,0 0 266,-42-21-281,42-1 16,-64-41 0,43 20-1,0 1 1,21 20 0,0 1-1,0 21 16,0-22-15,0 22 0,0 0-1,0 0 1,0 0 0,0 0-1,0-1 1,0-20-1,0 21 1,0-21 203,0-1-204,0 22-15,21-42 32,-21-22-17,0 21 1,0 1 0,0 42-16,0-22 15,21 22-15,-21 0 0,0 0 16,21-64-1,-21 22 1,0 42 0,0-1 234,0 1-235,0-21-15,43-22 16,-1 22-16,22-21 16,20-86-1,-63 86-15,-21 21 16,22 20-1,-1 1 1,0 0 0,-21 0 265,0-21-265,0-22-16,0 22 15,21-22 1,-21 1-1,0-1 1,0 1 0,21-1-1,22-42 1,-22 43-16,-21-43 16,21 43-16,-21-1 0,0 43 296,0-21-296,0 20 16,-42-62 0,-22-1-1,43 64 1,21 0 0,-21 21-1,21-21 1,0-1 93,0 1-93,0 0 31,0 0-32,0 0 1,0-22 0,0 22-1,0-42 1,0 20-1,-21 22 1,-1 21 0,22-21-1,-21 21 95,-42 0-95,-1 0 1,43 21 0,-21 0-1,21-21 1,-1 0-1,1 22 17,0-1-17,-21-21 1,21 0 0,-22 0-1,1 21 1,0-21-16,20 21 15,-41-21 1,21 21 0,-22 0-1,22 1 1,-22-1 0,22 0-16,-64 0 15,64 0-15,-1 22 16,-62 20-1,20-21 1,43 1 0,-22-1-1,43 22 1,-21-64-16,20 42 16,1-42-1,0 21 1,-21 0-1,-1 22 1,-20-1 0,21-21-1,-1 0 1,22 43 0,0-43-16,21 64 15,0-43-15,0-21 16,0 0 187,-21 22-203,0-1 16,-64 21-16,-42 43 15,63-42-15,-41-1 16,-22 43-1,63 0 1,1-64 0,41-21-1,22 1 1,-21-1-16,21 0 16,-21-21-1,21 21 1,0 0-1,-21-21 1,0 21 0,21 1-1,-21-1 1,-1 0 0,-20 21-1,0-21 1,-1 43-1,-20-1 1,42 22 0,0 0-1,-22-43 1,43-21-16,0 0 16,0 1 218,0 20-203,-21-21-31,-64 43 16,1 20-1,-1-20 1,0-1 0,22-20-1,21-1 17,-22 64-17,43-85 1,0 21-1,0-21 1,-1 22 0,22-22-1,-21 42 1,21-20-16,-21-1 16,21 0-16,0-20 0,0 20 15,0 0 1,0-21-1,0 1 1,0-1 0,0 42-1,0 1 1,0-1 0,-21 85 15,21-105-16,0 20 1,0-42 0,42-21-1,-42 22 204,0 20-203,0 0-16,0 22 15,0-1 1,0-20 0,0-22-1,0 0-15,0 0 16,0 0 15,0 43 469,0-1-484,0-20-16,0 20 31,0 64-15,-42-21-1,-64 106 1,43-1-1,41-84 1,1 0 0,21-63-1,0-1 1,0 22 0,0-43-16,0 1 15,21-1-15,22-42 0,-22 21 16,21-21-1,-42 21 189,21 0-189,1 22 1,20-1-1,-21 0 1,43 1 0,-1-1 15,-21 0-15,1 1-1,-43-1-15,42 0 16,-21-20-16,0-1 15,-21 21 1,22-21 0,-1 0-1,0 1 1,21 41 0,-21-21-16,-21-20 15,43 20-15,-22 0 0,-21-21 16,21 43-1,0-22 1,-21 22 15,21-43-15,22 21 0,-1-21-1,22 64 1,20 0-1,1-1 1,-43-20 0,-42-22-1,21-42 1,-21 21 109,22-21-31,41 22-79,64 41-15,21 22 16,191 42 0,-64-21-1,-169-43-15,-85-21 16,0-20-16,22 20 15,-43-21-15,42 43 16,0-22 15,22 0-15,20 1 0,1-22-1,-64-21 1,22 21 203,20 0-219,64 0 15,254 22 1,21-1-1,-105 21 1,-86 22 0,-105-64-1,-21-21 1,42 43 0,-43-43-1,-41 0-15,20 0 16,-42 0-1,1 0 204,-1 0-203,190 21-16,340 0 15,-1 21 1,-169 1 0,-127 20 15,64-42-15,-43-21-1,-21 0 1,-212 0-1,0 0 1,-20 0 0,20-21 218,148 21-234,-105-21 16,21 21-1,-21-42 1,20-1 0,65-41-1,-22 41-15,-21 1 16,21 21-16,-63-22 15,-43 22-15,0 21 16,-42-21 47,85-21 187,0-22-250,-22 22 15,-20 42 1,84-127-1,-43 63 1,43-41 0,0-1-1,-21 0 1,-42 0 0,-43 21-1,0-42 1,-21 106-16,21-42 234,0-85-218,0 42-16,22-64 15,20 65 1,1 20 0,-1 21-1,1 1 1,20-1 0,-20-41-1,-64-65 1,0 107 15,21 42 188,-21-43-204,21 1-15,-21-1 16,0-42 0,21 0-1,-21-21 1,0 22 0,0 41-1,0-21 1,0 22-16,22-43 15,-1 64-15,-21 21 16,0-1 218,21 1-218,0-21-16,21 0 16,22-22 15,21 1-15,-22-1-1,-42 22-15,22 21 16,-1-1-1,-21 1 1,21-21 0,1 21-1,-1-43 1,-21 1 0,0-22-1,-21 0 1,0 1-16,-21 63 15,21-1-15,0-20 266,21-21-266,-21 41 16,64-41-1,-22-1 1,22 1 0,-43 42-16,0 0 15,0-22 1,22-20-1,20-43 1,-42 42 0,-21 1-1,21 42 1,-21 0 15,0-22 219,0 22-234,0 0-16,0-43 15,0-41 1,22-22 0,-22 63-1,0 22 1,0-1 0,0 1-16,0 21 15,0-43-15,0 1 16,0 42 234,0 0-235,0-22-15,-22-41 16,22 20 0,0 22-1,0-1 1,-21-20 0,21-22 15,-21-105-16,21 169 1,0-1 265,0 1-265,-21 0-16,21 0 31,-21 21 0,21-21-15,0 0 0,-21-1-1,-1 22 110,22-21-125,-21 21 16,0-21 93,0 21-62,21-21-31,-21 21-1,21-21 1,-21 21 0,-1-21-1,22-1 1,-42 22 0,21-42-1,0 21-15,0 21 31,-1-21-15,22 0 78,0-1 0,0 1-63,0 0 63,0 0-79,0 0 1,0 0 140,0-1-125,0 1 32,0 0-48,0 0 17,0 0-17,0 0 1,0-1 0,0 1 109,0 0-94,0 0 109,0 0-140,0 0 47,0-1 47,0 1-63,0 0-15,0 0 78,0 0-63,-21 21 281,0 0-296,0 0 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4T10:51:00.140"/>
    </inkml:context>
    <inkml:brush xml:id="br0">
      <inkml:brushProperty name="width" value="0.05292" units="cm"/>
      <inkml:brushProperty name="height" value="0.05292" units="cm"/>
      <inkml:brushProperty name="color" value="#FF0000"/>
    </inkml:brush>
  </inkml:definitions>
  <inkml:trace contextRef="#ctx0" brushRef="#br0">25104 847 0,'-22'0'360,"1"0"-345,-21 0-15,21 0 16,0 0 124,-1 0-140,1 0 16,0 0 93,0 0-109,0 0 0,-22 0 16,22 0 0,-21-21-1,21 21 1,-22 0 31,22 0-32,-21 0 1,21 0 0,0 0-1,21-22 1,-43 22 0,22 0 62,0 0-63,0 0-15,0 0 16,-22 0 0,22 0-1,-21 0 95,-22 0-95,43 0-15,0 0 31,0 0-15,-22 0 0,22-21-1,0 21 1,0 0 0,0 0-1,0 0 1,-1 0-1,1 0 1,0 0 0,-21 0-1,21 0 1,-1 0 78,-20 0-79,-21 0-15,41 0 32,-20 0 77,21 0-93,0 21-1,0-21 16,21 22 501,0-1-501,-43 0-15,43 0-1,-21-21-15,0 0 31,21 21-15,-21-21 0,0 0-1,-1 0 32,1 21-31,0-21-1,0 0 17,21 43-17,-21-1 1,21-21 0,-21 22-1,-1-22 1,1-21-1,21 21 17,-21-21-17,21 21 79,0 0-78,-21-21-1,21 21 17,0 1-17,0-1 32,0 0-31,0 0-1,0 0 1,0 22 0,0-22-1,0 0 16,0 0-15,0 0 15,0 22-15,42-22 0,43 21-1,-43-21 1,-21 0-1,1-21 64,-1 0-79,42 0 15,43 22 1,0-1-1,-43-21 1,-41 0 0,-1 0 62,21 0-78,0 0 15,1 0 1,-1 0 0,0 0 109,-20 0-110,-1 0 1,0 0 0,0 0 77,43 0-93,-22 0 16,43 0 0,-43-21 77,21 21-93,22-22 16,84 1 0,-126 0 15,-22 21 109,0-21-30,0 0-95,0 21-15,1 0 16,-22-21 0,21 21-16,0-22 93,-21-20-77,0 21 0,21 21-16,0-21 15,0 21 17,1-21-17,-22-1 48,0 1-16,21 21-47,-21-21 93,21 21-77,-21-21 0,21 0-1,0 0 1,-21-1-1,0 1 1,0 0 62,0 0-62,0 0-1,0 0 79,0-1-78,0 1 15,0 0 47,-21 21-62,21-21 15,0 0-15,-21 0 93,21-1 63,-21 22-141,0 0 16,21-21-47,0 0 125,-22 21-125,1 0 31,0 0 204,21-21-220,-21 21 1,0-21 265</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4T11:05:38.742"/>
    </inkml:context>
    <inkml:brush xml:id="br0">
      <inkml:brushProperty name="width" value="0.05292" units="cm"/>
      <inkml:brushProperty name="height" value="0.05292" units="cm"/>
      <inkml:brushProperty name="color" value="#FF0000"/>
    </inkml:brush>
  </inkml:definitions>
  <inkml:trace contextRef="#ctx0" brushRef="#br0">25315 953 0,'0'21'234,"-42"0"-218,42 0-1,-21-21 63,0 0-31,-1 0-16,1 0-31,0 0 47,0-21-31,0 21-16,0 0 31,-1 0-15,1 0-1,0 0 32,21-21-31,-21 21 187,-21 0-203,-1 0 16,22 0-1,-21 0 1,21 0 0,-1 0-1,-20 0 95,21 0-110,0-21 15,0 21 110,-1 0-109,1 0 15,0 0 0,0 0-31,0 0 16,0 0 0,-1 0-1,1 0 1,0 0-1,-21 0 1,21 0 0,-22 0 93,1 0-109,21 0 16,0 0-16,-1 0 109,-20 0-93,21 0-1,0 0 1,0 0 0,-1 0 140,1 0-141,21-22 32,-42 22-15,21 0-32,21-21 15,-21 21 1,-1 0-16,1-21 15,-21 21 1,21 0 0,-22 0 77,22 0-93,-21-21 16,-22 0 0,43 21-1,0 0 173,0 0-141,0 0 15,21 21-46,-21-21-1,21 21-15,-22-21 32,22 21-1,-21-21-15,21 21 46,-21-21 47,21 22-109,0-1 16,0 0 15,0 0 1,0 0-17,0 0 1,0 1 15,0-1-15,0 0-1,0 0 1,0 0 62,0 0-62,0 1-1,0-1 1,0 0 0,0 0 46,0 0-46,21 0-1,0 1 17,1-1-1,-1-21 0,0 0-15,0 21-1,0 0 1,0-21 0,1 21-1,-1-21 1,0 0-1,21 0 1,-21 0 0,22 0-1,-22 0 17,-21 21-17,21-21 1,21 0 15,1 0-15,-22 0-1,42 0 1,-41 0 0,-1 0 93,0 0-93,0 0-16,0 0 46,0 0-14,1 0-17,20 0-15,-21 0 16,43 0 0,-43 0-1,0 0-15,0 0 16,0 0-1,0 0-15,22 0 16,-22 0 0,0 0 46,0 0-46,0 0 62,1 0-62,-1 0-1,0 0 48,0 0-32,0 0 94,0 0-125,1 0 172,-1 0-172,0 0 78,0 0-62,0-21 15,22 21-16,-22 0 79,-21-21-78,21 21-1,0 0 110,0 0-109,0 0-16,1-21 16,-1 21-1,21-21 282,-21 0-297,0 21 16,1 0 171,-22-22-93,21 1-63,0 21-15,-21-21 0,0 0 77,0 0-61,21 21-32,0 0 31,-21-21-16,0-1 64,0 1-64,0 0-15,21 0 110,-21 0-79,0 0 16,-21 21 0,21-22-47,0 1 31,0 0 16,-21 21 0,21-21-32,-21 21 1,21-21 15</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7T23:34:48.554"/>
    </inkml:context>
    <inkml:brush xml:id="br0">
      <inkml:brushProperty name="width" value="0.05292" units="cm"/>
      <inkml:brushProperty name="height" value="0.05292" units="cm"/>
      <inkml:brushProperty name="color" value="#FF0000"/>
    </inkml:brush>
  </inkml:definitions>
  <inkml:trace contextRef="#ctx0" brushRef="#br0">23495 2646 0,'-21'-21'266,"0"0"-251,21-1 32,0 1-47,0 0 16,0 0 15,0 0-15,0 0-1,0-1 1,-22 22 0,1-21-1,21 0 48,0 0-48,-21 21 64,0 0-64,21-21 32,-21 21-16,0 0 63,-1 0-94,-20 0 16,-21 0-1,41 0 1,1 0 0,0 0-1,0 0 32,0 0-16,0 0 1,-1 0-17,1 0 1,0 0 281,0 0-282,0 0 1,0 0 140,-1 21 0,1-21-140,0 0-16,0 21 16,0-21 15,21 21 47,0 0-62,-21 1 15,-1-1-15,22 0-1,-21-21 1,21 42-1,0-21 1,0 1 0,0-1-1,0 0 17,0 0-17,-21 0 1,21 0-1,0 1 17,0-1 15,0 0-16,-21-21-31,21 21 15,-21-21 1,21 21 15,0 0-31,-21-21 16,21 22 0,-22-1 30,22 0-30,0 0 0,0 0-1,-21 0 48,21 22 249,0-1-296,-21 0-16,21 22 16,0 42-1,-21-43 1,21-20-16,0 20 15,0-42 1,0 0 0,0 1 15,0-1-15,-21 0-1,21 0-15,0 21 16,0-20-1,0-1 126,0 0-110,0 0-15,0 0 0,0 0-1,0 85 1,0-42-1,21-1 1,-21-20 0,21-22-1,-21 21 360,0 0-359,0 1-16,0-1 31,0 106-15,0-84-1,-21-1 1,21-20 0,0-22-1,0 0 1,0 21 0,0-21-1,0 1 16,0-1-15,0 0 15,0 0 1,-21-21-32,21 21 15,0 0-15,0 1 31,0-1-15,-21 21 0,21 0-1,0 1 1,0 20 0,0 1-1,0-43-15,0 0 16,0 0-16,0 0 15,0 1 1,0 41 15,0-21-15,0 22 0,21-43-1,21 43 1,-21-64-1,-21 42 1,0-21 15,0 0 313,0 43-344,0-22 16,0 0-1,0 64 1,0-42 0,0-22-1,0 22 1,0-43-16,-21 42 15,21-42-15,0 1 16,0-1 0,0 0-1,0 0 17,0 21-17,0-20 1,0-1 31,0 0-32,0 0 1,0 0 0,0 0 15,0 1 0,0-1-15,0 21-1,0 0 1,0-20 15,0 20-15,0-21-1,0 0-15,0 0 16,0 1 0,0-1-1,0 0-15,0 0 16,0 0 0,0 22-1,0-22 1,0 0-1,0 0 79,0 0-94,0 0 16,0 1-1,-21 20 314,21 21-329,0-20 15,-21 41 1,21 1-1,0-21 1,0-22 0,-21 21-1,21-20 1,-22-1 0,22 22-1,0-1 1,0-42-16,0 0 31,0 22-15,0-22-1,0 0 32,0 0-47,0 0 31,0 1-15,0-1 281,0 0-281,0 0-16,0 0 31,0 43-16,0-1-15,0 22 16,-21-43-16,21-21 16,0 1-1,0-1 1,0 0 0,-21 0-1,21 43 1,0-43-16,0 0 15,0 0-15,0 0 110,0 0-110,0 1 15,0-1 1,0 0 109,21 0-125,-21 0 16,0 0-1,21 1-15,1-1 16,-22 0 0,21-21 15,-21 21 297,0 21-312,0-20-16,0-1 15,0 0 1,0 0-16,0 21 15,0-20 1,0 20-16,0 0 16,0 22-1,0-1 1,0-42 0,0 1-1,0 20 1,0 0-1,0-21 1,21-21 0,-21 22-1,0-1 17,21-21-32,-21 21 31,21 0-16,0 0 1,1-21 0,-1 0-1,0 0 17,0 0-1,0 0-31,22 0 15,-22 0-15,42 0 16,-20 0-16,-22 0 16,0 0-1,0 0 48,21 0-48,1 0-15,-22 0 16,42 0 0,-20 0-1,-22 0 63,21-21-62,43-42 0,-43-1 15,-42 22-15,0-22-1,21 22 1,-21 0-1,22-1-15,-22 1 16,0 21 0,0 0-16,0-64 15,0 0 1,0 43 0,21 0-1,-21 20 1,0-20 15,0 21-15,21-21 15,-21 20-15,0 1 296,0-63-312,0-22 16,21-21-1,-21 0 1,0-21 0,21-1-1,0-41 1,1-1-1,-22 107 1,21-43 15,-21 42-15,0 64 0,0-43-1,0 22 266,0 0-281,0-1 16,21 1-16,-21-64 16,0 64-16,0 0 15,-42-64 1,-1 21 0,43-21-1,0 22 1,0 20-1,0 22 1,0-1 0,0 22-1,0-21 1,0 21 15,0 0-15,0-22 218,0-20-218,21 20-16,-21 1 15,22-85 1,-22-21 0,21-43-1,0-20 1,0 63 0,-21-1-1,21 22 1,-21-105-1,0 126 1,21 63 265,-21-20-265,0 42-16,0-43 16,22-20 15,-22 20-31,0 22 15,0-1-15,-22-41 16,22 20-16,-42-20 16,21-22-1,21 0 1,0 42 0,0 22-1,0 0 1,0-1 281,0 22-282,0 0-15,0 0 16,0-21 0,0 20-1,0 1 1,0 0 15,0 0 94,0 0-31,-21 0-79,0-1 1,-1 1 0,-20-21-1,21 21 1,0 0 0,21-1 124,0 1-30,0 0-95,0 0 16,0 0 16,0 0-15,0-1-17,0 1 16,0 0 79,-21 21 187,-1 0-282</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9-14T12:03:19.568"/>
    </inkml:context>
    <inkml:brush xml:id="br0">
      <inkml:brushProperty name="width" value="0.05292" units="cm"/>
      <inkml:brushProperty name="height" value="0.05292" units="cm"/>
      <inkml:brushProperty name="color" value="#FF0000"/>
    </inkml:brush>
  </inkml:definitions>
  <inkml:trace contextRef="#ctx0" brushRef="#br0">22627 2709 0,'0'-21'563,"0"0"-548,0 0 1,0 0 0,0 0 15,-21 21 16,21-22-47,-21 1 15,21 0 1,-21 21 140,-1 0-31,1 0-31,21-21-94,-21 21 16,0 0 15,0 0-15,0 0-16,-1 0 125,1 0-94,0 0 125,0 0-156,0 0 47,21 21-16,-21-21 0,-1 0 1,22 21 140,-21-21-157,21 21-15,-21-21 16,21 22-1,0-1 1,-21 0 15,21 0-15,0 0 0,0 0 30,0 1 1,0-1-15,0 0-17,0 0 79,-21-21-78,21 21-1,0 0 1,-21 1-1,-1-22 1,22 21-16,0 0 16,0 0-16,-21-21 15,21 21 1,-21 0 0,21 1 15,-21-1-16,21 0 1,0 0 0,0 0 359,0 0-328,0 1-47,0 20 15,0-21 1,-21 0-1,21 0 1,0 22 0,0-22-1,0 0 79,0 0-47,0 0-31,0 1-1,0-1 1,-21 21-1,21-21 1,0 0 0,-22 22-1,22-1-15,0-21 16,0 22 0,0-22-1,0 0 1,0 21 15,0-21-31,-21 1 16,21 41 281,-21-42-297,21 22 15,0-1-15,0 21 16,0 22-1,0-43 1,0 22 0,0-43-1,0 0 17,0 22-17,0-22 1,0 0-16,0 0 15,21 0-15,-21 22 157,0-1-157,0-21 15,21 21 1,-21 1 0,0-1-1,0 43 376,0-43-391,0 0 15,0 1-15,0-1 16,0 0 0,0-20-1,0-1 17,0 0-17,0 21 1,0 22-1,0-43 1,0 0 0,0 0 31,0 0-32,0 22 16,-21-43-31,21 21 16,0 0 15,0 21 266,-21 22-297,21-1 16,0-41-1,0-1-15,0 21 16,0 0-16,0-20 0,0-1 16,0 21-1,0 22 1,0-1 0,-21 1-1,21-43 1,0 0-1,0 0 1,0 0 31,0 0 390,-21 1-437,21-1 16,0 21-16,0-21 16,0 43-1,0-1 17,0-20-17,0-22 1,0 21-1,0-21-15,0 22 16,0-22 0,-21 0-1,21 21 1,0 1 0,0-22-1,0 0 751,0 42-751,0-20-15,0-22 16,-22 42 0,22 107-1,0-86 1,0-20 0,0-1-1,0-20 1,0 20-1,-21 1 1,21-43 0,0 0-1,0 0-15,-21 0 250,21 22-234,0-22-16,0 0 16,0 64-1,-21 21 1,21-1-1,0-41 1,-21 21 0,21-22-1,-21-21 1,21-20 0,0 20-1,-22-21 1,22 21-1,0-20 1,0-1-16,0 42 328,0-42-328,-21 43 16,21-22-16,-21 43 15,21-22 1,0-20 15,0-22-15,0 0 31,0 0-47,0 0 31,0 1-15,0-1 46,0 0-46,0 21-16,0 22 15,0-22 1,0-21 0,0 0-1,0 22 1,0-22 0,0 0-1,0 21 1,0 64-1,0-21 1,0-64 0,0 0-1,0 0-15,0 1 125,0 41 110,0-21-220,0 22-15,0 63 16,0 21 0,0 21-1,0-84 1,0-21-1,0-43 1,0 0 0,0 0-1,0 0 1,0 0-16,0 22 16,0-22 15,0 0-16,0 21 1,0-20 0,0 20 249,0-21-249,0 0-16,0 22 16,0 62-1,21-41 1,0-22-1,-21 1 1,0-22 0,0 0-16,0 0 31,0 0-15,0 22-1,22-22 1,-1 0-1,-21 0 95,0 0 109,0 22-204,0-1 1,0 21-1,42-20 1,0-22 0,-42 0-16,22-21 15,-22 21-15,0 0 47,0 1-47,21-22 16,-21 21-1,21-21 1,0 21 0,0-21-1,-21 21 79,21-21-78,1 0-1,-22 21 1,21-21-16,0 0 31,0 0-15,0 0-1,0 0 1,1 0 0,-1 0 15,0 0-15,0 0-1,0 0 1,0 0 31,1 0-32,-1 0 1,0 0 31,0 0 47,0 0-63,-21 21-31,0 1 31,0-1 63,21 0-94,1-21 15,-22 21 1,0 0 78,0 0-79,0 1 32,0-1 16,0 21-48,0-21 1,0 0 0,0 1-1,0-1 1,0 0 0,0 0-1,0 21 1,0 1-1,0-22 1,0 21 0,0 1-16,0-22 15,-22 0 17,22 21 421,0-21-438,0 1 1,0 20-16,0 21 16,0 43-16,22-63 15,-22 20 1,21-21-1,0 1 1,-21-22 0,21 0-1,0 0 1,22 22 0,20-22-1,1 21 1,-22-42-1,-21 0 95,43 0-95,-22 0-15,0 0 16,-21 0 0,22-21 77,20 21-93,1 0 16,-22-21-16,22 0 16,-1 21 77,43 0-77,-43 0-16,1 0 16,-22 0-16,-21 0 15,22 0-15,-22 0 16,0 0 406,64 0-422,21 0 15,-22 0-15,43 0 32,0 0-17,-84 0-15,147 0 16,-105 0-16,21 0 16,-1 0-1,-62 0 1,-22-22 15,21 22-15,-42-21-1,21 0-15,1 21 16,-1 0-16,-21-21 16,42 0 296,0 0-312,22 21 16,21 0-1,-43 0-15,21 0 16,-20 0-16,-22 0 0,0 0 16,106 0-1,0 0 1,-21 21-1,-64-21 1,-21 0 0,1 0-1,41 0 360,22 0-375,-22 0 16,85 0 0,-42-21-1,0 21 1,-64 0-1,-20 0 1,-1 0 0,21 0-1,0 0-15,1 0 16,-1 0-16,-21 0 16,0-22-16,43 22 15,-43 0 1,0-21 281,64 0-297,-22 21 15,-20 0 1,-1 0-16,22 0 16,-1 0-16,1 0 15,105 0 1,-42 0-1,-21 21 1,-64-21 0,-21 0-1,-21-21 1,21 21 15,22 0 235,20 0-266,1 0 15,20 0 1,22 0 0,21-21-1,-63 21-15,-1 0 16,-20 0-16,-1 0 16,-21-21-16,21 21 15,-20 0 16,-1 0-15,-21-21-16,21 21 31,21 0 219,43 42-250,21-42 16,21 0 0,-43 21-16,86-21 15,-86 21-15,-62-21 16,20 0-1,0 0 1,1 0 0,-22 0-1,0 0-15,0 0 16,21 0-16,22 0 16,-1 0-16,1 0 15,-64-21 1,106 21 249,0 0-265,21 0 16,21-21 0,-21 21-1,-43-21 1,-41 21-16,63 0 16,-85 0-1,0 0 16,0 0 235,21 0-266,22 0 16,21 0-1,-22 0-15,1 0 16,-43 0-16,42 0 31,-20 0-15,41 0-1,-20 21 1,-43-21 203,21 0-219,-21-21 15,85 21 1,-21-21 0,-43 21-1,1-22 1,-22 22 0,-21-21-1,0 0 266,0 0-265,0 0 0,21 0-1,0-1 1,-21 1-16,21 0 16,-21 0-1,0 0 32,21 0-31,1-1-1,-1 22 1,-21-21 0,21 21-1,-21-21 16,21 0 48,-21 0-48,0 0 0,0-1-15,21 22-1,-21-63 1,0 21 0,0 20-1,0-20 1,0 21-1,0 0 1,21 0 0,-21-1-1,0 1 17,0-21-1,0 21-16,0-22 1,0 22 0,0-21-1,0 21 1,0 0 0,0-1-1,0-20 1,0 21 249,0 0-265,22 0 16,-1-1-16,42 1 16,-63 0-1,0 0-15,0 0 32,21 21-17,22 0 1,-22-21-1,0 21 1,0-43 0,0 43-1,1 0 79,-1 0-63,0-21 94,0 21-109,0 0 109,22-21-125,-1 21 16,43-21-1,-64 21 1,0-21 109,0 21-110,-21-22 1,21 22-16,-21-21 78,21 0-62,-21 0-1,0 0 1,22 21 0,-1-21-1,0 21 95,-21-22-17,0 1-77,0 0 0,0 0-1,42 21 1,-42-21 0,0 0 46,0-1-46,0 1-16,21 21 15,-21-21-15,0-21 16,0 21 0,0-1-1,0 1 16,0 0-15,0 0 0,0 0-1,0 0 1,0-1 0,0-20-1,0-21 16,22 20-15,-22 1 0,0 21-1,0 0 1,0-1 78,21-20 203,-21 0-282,0-1-15,0-20 16,21-43-1,-21 0 1,0 85 0,0 0-1,0 0 63,0 0 16,0-1-78,0 1-16,0-21 15,0-22 1,0 22 0,-21 42-1,21-21 48,0-21 187,-21-22-250,21 43 15,0-43-15,-43-84 16,1-21 0,0 21-1,42 42 1,-22 0 15,22 43-15,0 20-1,0 1 1,0 21 0,0-22 265,0 22-265,22 0-16,-22-21 15,0 21-15,21-22 16,-21 1-16,0-22 15,0-20 1,0 20 0,0-42-1,21 64 1,-21 0 0,21-22-1,-21 43-15,0-21 31,0 21-15,0-22 297,0 22-313,21-42 15,-21-1-15,21-42 16,-21 43-16,22-1 15,-22-42 1,21-42 0,-21 64-1,0-22 1,21 63-16,-21 1 16,0 0-1,0 21 298,21-1-298,-21 1-15,0-21 16,0 21 15,0 0-15,0-1 15,-21 1-31,0 0 16,0 0-1,-1 21 1,22-42 0,0 20-1,0 1 79,-21 0-94,21 0 16,0 0-1,0-22 1,0 1-1,0 0 1,0-1 0,0 1-1,0-64 1,0 43-16,0 42 16,0-22-16,0 1 15,0 21 1,0-22 296,0 22-312,0-21 16,0 21-16,0-64 31,-21 43-31,0 21 16,21-43-16,0 22 0,0 21 15,0-43 1,0 1 0,0 20-1,0 22 1,0 0-16,0 0 16,0-22-1,0-20 1,0 42 265,0-22-265,0-20-16,0-64 15,-64-42 1,-20-22 15,63 128-31,-1-22 16,22 64 15,0 0-15,0-22-16,0 22 15,0-21 1,0-43 0,0 43 280,0-22-296,0 43 16,0-21 0,0-64-1,0 0 1,0 0 0,0 43-1,0 42-15,-21-43 16,0 22-16,21 21 0,0-1 15,0 1 1,0 0 0,0 0 281,0 0-282,0 0-15,-42-43 16,-1 1-1,22-43 1,0 42 15,0-42-15,0 43 0,21-1-1,0 43 1,0-21 218,-43 21-218,1 0-16,21 21 15,21-22 1,-21 22 47,21-21-48,-21 0-15,-1 0 16,1 21-1,21-21 1,-21 21 0,0-21 15,0-1 63,0 22-79,-22 0-15,22-21 16,0 21 15,0 0 79,0 0-110,-1 0 31,1 0 0,0 0 0,0 0-31,21 21 16,-21-21 0,0 0 15,21 22-16,-43-1 1,22-21 47,21 21-63,-21-21 31,21 21-31,-42-21 15,20 21 1,1 0 15,0-21 47,0 0-62,0 0 0,21 22 62,-21-22-63,21 21 1,-22-21 0,22 21-16,-21 0 15,0 0 1,21 0 0,-21 1-1,21-1 1,-21 0-1,21 0 1,-21 21 0,21 1-1,0-1 1,0 22 0,0-22-1,0 0-15,0-21 16,-22 1-16,22-1 15,0 0 1,0 21 0,0 1-1,0-22 1,0 21 0,0-21 15,0 0 266,0 1-282,0 20-15,0-21 16,0 127 0,0-84-1,0 42 1,0-43-16,0-21 15,0 43 1,0-43 0,-21 1-1,21 41 1,0-41 0,0-1-1,0 0 1,0-20-16,0-1 15,0 0 1,0 0 0,0 0-1,-21 0 1,21 1 0,0-1-1,0 0 204,0 0-203,0 0-16,0 0 15,0 1-15,-21 62 16,21-20-1,0-43-15,-21 106 16,21-64 0,0-20-1,0-22 1,0 21 0,0 1-16,0-22 15,0 21-15,0 0 16,0-20-16,0-1 15,21 42 1,-21-42-16,0 1 31,0-1-15,0 21 0,0-21-1,21 64 1,0-43-1,0-21 1,-21 1 172,0-1-173,0 0 1,0 21-16,0 64 15,0-42-15,0-1 16,0 85 0,0-21-1,0-21 1,0-21 0,0 21-1,0-22 1,0-41-16,0-1 15,0 0 1,0-21 0,0 1-16,0-1 15,22 0 1,20 0 0,-42 0 15,0 0 156,0 1-171,0 41-16,0 64 16,0 85 15,0-43-16,-21-21 1,21-21 0,-21 21-1,21-42 1,0-21 0,0-64-16,0 21 15,42-20 1,-21-22-1,0 0-15,-21 42 235,0 0-220,0 22-15,0-1 32,0 22-17,0 42 1,21-21 0,-21 0-1,0-1 1,0-41-1,0-1 1,0 1 0,0-22-1,22 1 1,-22-1 0,0-21-1,0 43 251,0-22-266,0 0 15,21 64 1,0-21 0,21 21-1,-21-22 1,-21-20 0,0-1-1,0-20 1,0 41 15,0-63-15,22 22-1,-22 20 1,0-20 0,0-22-1,0 0-15,0 21 16,0-21 203,0 22-204,0-1 1,0 0-16,0 43 15,0-21 1,0-22-16,0 43 16,0-43-1,0-21 1,0 0 0,0 22-1,0-22-15,0 63 16,0-62-1,21-1 1,-21 21 0,0-21 62,0 0-63,0 1 1,0-1 15,-21 0 32,-1-21-48,1 21 1,-21-21 0,0 21-1,-22 0 1,1-21 0,-1 0-1,43 0-15,-21 0 16,20 0-16,1 0 15,-21 22 1,-22-1 0,1 0-1,42-21 1,0 0 0,-1 0 93,1 0-109,0 0 16,0 21-1,0-21 1,0 0-1,-1 0 1,1 0 0,-21-21-1,21 0 1,-43-22 0,22-20-1,-22 21-15,43 20 16,0 22 453,0 22-454,0-22 16,21 21-31,-43 0 16,22-21 0,0 0-1,-21 21 1,-22 21 0,1-20-1,63-1 1,-21-21-1,-22 21-15,-20-21 0,-1 0 16,-63 0 0,43 0-1,41 0 1,-41 0 0,-1 0-1,21 21 1,43 0-16,-63 0 15,62 1 1,-41-22-16,-22 21 16,43-21-1,21 0 1,-22 0 0,-20 0-1,21 0 1,20 0-1,1 0-15,-21 0 16,0 0-16,20 0 16,1 21-1,-42 0 282,20-21-297,-20 42 0,-85-20 16,-254 20-1,211 0 17,43-21-17,0-21 1,42 22 0,42-1-1,43-21 1,0 0 46,0 0 251,-43 0-313,22-21 15,0 21-15,-1 0 32,1 0-17,-21 0 1,41 0 0,-20 0-1,21-22 1,0 22-16,-22 0 15,-41 0 1,20-21 0,22 21-1,-43-21 1,-21 21 0,22-21-1,41 21-15,-41 0 16,63 0-1,-1 0 1,1 0 0,0 21-1,0-21 1,-106 0 0,42 21-1,64-21 1,-21 0 296,21 0-312,-1 0 16,-105-42 0,22 0-1,62 20-15,-20 22 16,42 0-16,-1 0 15,1 0-15,-63 0 16,20 0 15,43 0-15,0 0 312,-43 0-312,-84 0-16,0 0 15,0-21 1,84 21 15,43 0-15,0 0-16,0 0 15,-22 0-15,1 0 0,-21 0 16,-1 21 0,22-21-1,21 0 1,-43 0 250,-42 0-266,43-21 15,-43 0 1,21 21-1,-84 0 1,84 0 0,43 0-1,21 0 63,21-21-78,0-21 16,0 20 0,-43 22 265,1 0-281,21 0 16,-64 0-1,64 0 1,-42 0-1,20 0 1,22 0 0,0 0-1,0 0 17,0 0-17,21-21 63,-22 21-62,-20 0-16,21 0 16,0 0-1,0-21 1,-1 21-1,1 0-15,0 0 16,0 0 0,21-21-16,-21 21 15,0 0 17,-1 0-1,1-21-16,0 21 1,0-21 0,0 21-1,0 0 1,-1 0 0,22-22-1,-21 22 1,0-21 15,0 21-15,0-21-1,21 0 1,-21 0 0,-1 21 46,22-21-31,0-1-15,0 1 0,0 0-1,0 0 1,0-21-1,0 20 1,0 1 0,0-21-16,0 21 15,0-22 1,0 1 0,0 21-1,0-43 1,0 43-16,0-42 15,43 20-15,-22 22 16,0 0-16,0 0 16,0-21-1,-21 20 1,0-20 359,0 0-359,0-1-16,0 1 15,22 0 1,-22-1-1,0 1 1,0 0-16,-22-1 16,22 22-1,0-21-15,0 21 32,0 0-32,0-1 15,0 1 1,0 0-1,0 0-15,0-21 16,0-1-16,0 1 16,0 21-1,0-43 1,-21-63 0,21 21-1,0-42 1,0 85-16,0 20 31,0 1-31,0 21 16,0 0-1,0 0 251,0-43-250,0 1-16,0-22 15,0-63 1,21-64-1,-21 149 1,22 41 0,-22 1 46,0-21 204,0-22-251,0 1-15,0-64 32,21 63-32,0-126 15,-21 42-15,0 63 16,0-148 0,0 64-1,0 42 1,0 106 312,0-22-328,21-41 16,-21-43-1,0 0 1,-42-148-1,21 148-15,-1 21 16,22 42-16,0 22 16,0 21-16,0 0 15,0-43 298,0 22-298,0-22-15,0-84 16,0-127 0,0 21-1,-42 127 1,42 63 0,0 22-1,0 21 298,0-21-298,0-1-15,0 22 16,0-64 0,0 1-1,0 41 1,0 22-1,0-21 1,0-22 0,0 43-1,0 0 220,21-21-235,-21-1 15,21-62 1,-21-22 0,0 21-1,22 0 1,-22-21-1,0 85-15,0-43 16,0 21 0,0 22-16,21 21 312,-21-21-296,0 20-1,0 1-15,21-63 16,-21 62-16,0 1 31,0-42-15,0 42 0,0-1 62,0 1-47,0 0 110,0 0-126,0 0 79,0 0-78,-21 21 15,21-22-16,0 1 64,0 0-64,0 0 1,-21 0 265,21 0-281,0-1 125,-22 22-109,22-21-16,0 0 15,0 0 1,-21 21 296,0-21-218</inkml:trace>
  <inkml:trace contextRef="#ctx0" brushRef="#br0" timeOffset="15236.355">24045 15833 0,'21'-21'282,"1"21"-267,-1 0-15,21 0 578,0 0-562,-20 0-16,20 0 16,-21 21-1,0-21 1,0 0-1,22 0 48,-22 0-47,0 0-1,0 0 63,22 0-62,-1 0 0,-21 0-1,0 0 79,22 0-94,-1 0 16,21-21-1,43 21 1,-63 0-1,-22 0 1,0 0 47,64 0-63,42 0 31,-64 0-16,-21 21 1,-20-21 0,-1 0 93,0 0-109,21 0 359,-21 0-343,1 0-16,-1 0 16,63 21-1,-41-21 1,20 0 0,-20 0-1,-43 21 1,21-21-1,21 0 17,-21 21-17,0-21 1,1 0 0,-1 0-1,0 0 1,0 0-1,0 0 1,0 0 0,43 0-1,-1 0 1,22 0 0,-21 0-1,-22-21 1,-21 21-1,0 0 1,43 0 47,-1 0-48,-20 0 1,-1 0-1,-21 0 64,0 0-64,0 0-15,64 0 16,-43 0-1,1 0 314,63 0-329,-22 0 15,22 0 1,-85 0-1,0 0 1,1 0 0,20 0-1,21 0 1,22 0 0,-21 0-1,-43 0 1,0 0 78,0 0-79,0 0 1,0 0-1,1 0 282,41 0-281,22 0 0,-22 0-16,22 0 15,-22-21 1,-41 21-1,83 0 1,-41 0 0,-22 0-16,1 0 15,-22-21 1,21 21-16,-21-21 16,22 21-1,-22-22 282,85 1-297,-22 0 16,43 21-1,-42 0 1,-43 0-16,-21 0 16,1 0-16,-1 0 15,0 0 1,0 0 312,21 0-328,-20 0 16,20 0-1,0 0 1,1-21-1,20 21 1,-21 0 0,1-21-1,-22 21-15,0 0 16,0-21-16,0 21 16,1 0-1,20 0 1,-42-22 140,21 22-140,0-21 77,-21 0-77,0 0-16,21 0 47,1 21-31,-22-21 15,0-1 16,0 1-47,0 0 15,0 0 1,0 0 93,0 0-93,-22 21 0,22-22-1,-21 22 1,-42 0 171,-43 0-171,64 0-16,-22 0 16,43-21-1,0 21 1,0 0-1,-1 0 1,-41 0 47,21 0-48,-1 0-15,1-21 16,21 21-1,0 0 1,-1 0 0,1 0 62,-21 0-78,0 0 15,20 0 1,1 0 0,0 0-1,0 0-15,-21 0 16,20 0-16,-20 0 94,21 0-79,0 0 1,0 0 0,-1 0-1,-20 0 95,-85 0-110,85 0 15,-1 0-15,22 0 16,0 0 15,0 0 94,0 0-125,0 0 16,21-21 140,0 0-140,0-43-16,-22 64 437,1 0-437,21 21 16,-21-21-16,0 0 15,-21 0 1,20 22 0,1-22-16,0 0 15,21 21-15,-21-21 16,0 0-1,0 21 1,21 0 0,-22-21-1,-41 0 1,21 0-16,-64 0 16,85 0-1,-1 21 1,1-21-1,0 0 1,0 0 0,-21 0-1,20 0 1,-105 0 0,43 0-1,63 0 16,-22 0-15,22 21 0,-42 1-1,-1-22 1,43 0-16,-43 0 16,43 21-1,-21-21 1,-64 0-1,64 0 1,-1 0 0,22 0-1,-21 0 48,21 0-63,-22 0 15,22 0 17,-42 0 436,20 0-452,-41 0 0,-22 0-1,85 0-15,-22 0 16,22 0-16,0 0 16,-21 0-1,-22 0 1,-42 0-1,22 21 1,41-21 0,22 0 15,-42 0-15,-1 0-1,43 21 1,0-21 31,0 0-32,-22 0-15,-41 0 16,63 0 0,-1 0 15,1 0-31,0 0 31,0 0-15,0 0-1,-22 0 1,22 0-16,0 0 16,-21 0 15,21 0-31,-22 0 15,1 0 1,0 0 0,-1 0-16,22 0 15,0 0 1,0 0 0,21-21 109,0 0-125,-21 21 312,-1 0-296,-20 0-1,0 0-15,21 0 16,-1 0-16,-20 0 16,21 0-1,-21 0 1,20 0-16,-20 0 15,21 0 17,0 0-17,0 0 1,-1 0 0,-20 0-1,21 0 1,0-21-1,-22 21 1,22 0 0,-21 0-1,21 0 1,-22 0-16,1 0 16,21 0-1,-21 0 1,20 0-16,-20 0 31,0 0-15,21 0-1,-22 0 1,22 0 15,0 0 0,0 0 1,21 21-17,-21-21-15,21 21 32,-22-21-17,22 21 48,0 0-48,0 0 1,0 1 46,0-1-46,0 0 15,-21-21 47,21 21-62,0 0 78,0 0-79,21 1 1,-21-1 0,22-21-1,-1 21 95,0-21-95,-21 21 1,21-21 31,0 0 47,0 21 31,-21 0-110,22-21 1,-22 22 93,0-1 16,21-21-125,0 0 125,0 0-109,0 0-1,0 0 17,1 0 77,-1 0-62,0 0 344,0 0-376,0 0-15,0 0 16,1 0-1</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14T12:21:14.067"/>
    </inkml:context>
    <inkml:brush xml:id="br0">
      <inkml:brushProperty name="width" value="0.05292" units="cm"/>
      <inkml:brushProperty name="height" value="0.05292" units="cm"/>
      <inkml:brushProperty name="color" value="#FF0000"/>
    </inkml:brush>
  </inkml:definitions>
  <inkml:trace contextRef="#ctx0" brushRef="#br0">27940 6583 0,'-21'0'328,"0"0"-313,21 21 1,-22-21 0,1 21-1,-21-21 1,-22 0-16,22 0 31,21 0-31,-21 0 0,-1 0 16,22 0-1,0 0 1,-21 0 0,20 0-1,-41 0 1,42 0-1,0 0 1,-1 21 78,-20-21 31,21 0-110,0 0 1,0 0 0,-64 0-1,21 0 1,-20 22 0,41-22-1,1 0 1,21 0-16,0 0 15,0 0-15,-1 0 16,-41 0-16,21 0 31,-22 0-15,43 0 0,0 0-1,0 21 1,-1-21-1,-20 0 1,-21 0 0,20 0-1,1 0 1,21 21 0,0-21-1,-1 0 16,1 0-15,0 21-16,-21-21 16,21 0-1,-1 0 32,1 0-16,0 0-15,0 0 0,0 0 281,0 0-297,-1 21 15,1-21 1,21 21-16,-21-21 15,0 22 17,0-1-32,0-21 31,-1 0-15,1 21-1,0-21 1,0 21 15,0-21 0,21 21-31,-21-21 63,-1 21-48,22 1 17,0-1-1,0 0-15,0 0-16,0 0 15,0 22 1,0-22-1,0 21 1,-21-21 0,21 0-1,0 1 17,0-1-1,0 0 78,21 0-93,1-21-1,-1 21-15,0 0 16,0-21-16,0 22 16,43-22-1,-22 21 1,-21 0 0,0-21-1,1 0 16,-22 21-31,21-21 16,42 0 0,-20 0-1,41 21 1,-63-21 15,-21 21-15,43-21-1,-22 22-15,21-1 16,1-21 0,-22 0-16,0 0 15,0 0 1,0 0 0,0 0-1,22 0 1,-43 21-16,21-21 15,0 0-15,0 0 16,0 0 15,1 0 32,-1 0-63,0 0 15,64 21 1,-1-21 0,1 0-1,-43 0 1,-21 0 0,1 0 46,20 0-62,43 0 16,-1 0-16,1 0 31,-43 0-15,-21 0 93,22 0-109,-1 0 16,-21 0-16,0 0 93,1-21-77,-1 21-16,-21-21 16,21 21 15,21-21 78,1-22-109,-22 43 16,0 0-16,-21-21 125,21 21-125,0 0 15,-21-21 1,21 21 0,-21-21 15,22 0-15,-22-1-1,21 22 1,0-21-1,0 0 1,-21 0 0,21 0-1,-21 0 17,0-1-1,0 1-16,21-21 1,1 0 0,-1 20 15,-21 1 47,0 0-47,0 0-31,0 0 16,0 0 0,0-1 77,0 1-77,0 0 0,0 0 30,0 0-30,0 0 0,0-1 15,0 1 0,0 0-15,0 0 15,0 0-15,0 0 15,0-1 78,-21 22-77,21-21-17,-22 21-15,22-21 16,-21 21 46,0-21-30,0 21 296</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14T12:28:59.881"/>
    </inkml:context>
    <inkml:brush xml:id="br0">
      <inkml:brushProperty name="width" value="0.05292" units="cm"/>
      <inkml:brushProperty name="height" value="0.05292" units="cm"/>
      <inkml:brushProperty name="color" value="#FF0000"/>
    </inkml:brush>
  </inkml:definitions>
  <inkml:trace contextRef="#ctx0" brushRef="#br0">24257 16658 0,'21'0'406,"43"-21"-406,-22 21 15,0 0-15,1 0 16,-22 0 15,0 0 32,21 0-48,-21-21-15,1 21 16,-1 0 0,0 0-1,0-21 95,21 21-110,22 0 15,-43 0 17,0 0 30,22 0-62,-1 0 16,64 0-1,-22 0 1,1 0 0,-64 0 452,0 0-452,1 0-16,-1 0 47,0 0-32,21 0-15,22 0 16,-22 21-16,-21-21 16,0 0 15,1 0-15,41 0-1,-21 0 79,-20 0-78,-1 0-1,21 0 48,-21 0-48,22 0-15,41 0 16,-20 0 0,-43 0-1,0 0 48,0 0-48,0 0 1,1 0 0,20 0-1,-21 0 1,-21 21 343,42-21-343,1 0-16,-22 0 31,42 0-15,43 42-1,-21-20 1,-64-22 0,0 0-1,43 0 1,-22 0-1,0 0 1,-20 0 0,-1 0-1,21 0 1,0 0 78,-20 0-79,-1 0 1,0 0 0,0 0-1,21 0 1,-20 0-1,-1 0 95,0 0-79,21 0 375,43 0-390,-22 0-16,1 0 16,21-22-1,-43 22 1,-21 0-1,0 0 17,0 0-32,22 0 15,63 0 1,-43 0 0,-42 0-1,0 0 1,1 0 78,41 0-94,-21-21 15,-20 21-15,-1-21 16,0 21 78,21 0-79,-21 0-15,1 0 16,-1-21-1,0 21-15,21 0 375,1-21-375,-22 21 16,0-21-16,21 21 16,-21 0-1,1 0 17,-1 0-1,0 0-31,0 0 15,0 0 1,22 0-16,-1 0 16,-42-22-16,21 22 15,0 0-15,0 0 110,22 0-95,-22-21 1,21 21 0,-21 0-1,1 0 1,-1 0-1,0 0 17,21 0-32,85-21 15,21 0 17,-84 21-17,-22-21 1,1 21 421,20-21-421,1 21-16,-1-22 16,22 1-1,-22 21 1,-20 0-1,-22-21 1,0 21 0,64-21-1,-43 0-15,85-22 16,-64 43 0,-20 0-16,-1 0 15,-21 0 126,0 0-126,1 0 1,-1 0 437,21 0-437,-21 0-1,0 0-15,1 0 47,-1 0-31,0 0 0,21 0-1,1 0 1,-22 0-1,0 0 17,21 0-17,-21 0 1,1 0 0,20 0 15,-21-21-16,0 21 95,0 0-95,1-21-15,-1 21 32,21 0 77,-21 0-109,0 0 16,22 0-1</inkml:trace>
  <inkml:trace contextRef="#ctx0" brushRef="#br0" timeOffset="11551.089">27601 3387 0,'0'-21'235,"0"-1"-220,0 1-15,0 0 16,0 0 0,-63-21-1,20-22 1,1 43-1,0-21 1,42 20 0,-21 22-1,21-42 1,0 21 0,0 0 15,-22 0 141,1 21-141,0 0-31,0-22 16,0 1 15,0 21-16,-1 0 1,1 0 0,-21 0-16,21-21 31,-22 21-31,1-21 16,21 21 15,0 0 0,0 0-15,-1 0-1,1 0 17,0 0-32,-42-21 15,41 21 1,1 0-1,0 0 1,0 0 0,21-21 31,-42 21-32,20 0 1,1 0-1,0 0 1,0 0 0,0 0 15,0 0-15,-1 0 30,1 0-30,0 0 0,-42 0-1,41 0-15,-41 0 16,42 0-16,0 0 16,-1 0-1,1 0 1,0 0-1,0 0 1,0 0 0,0 0-1,-1 0 1,1 0-16,0 21 31,0-21-31,0 0 16,21 21-1,-21-21 1,21 21 359,0 0-359,0 0-16,0 1 15,0 41 1,0-42 0,0 22 15,-22-22-16,22 0 1,0 0 0,0 0-1,0 0-15,0 1 32,-21-22-32,21 42 15,0-21 1,0 0-1,0 0 32,0 1-47,0-1 16,0 0 15,0 0 0,0 0-31,-21-21 16,21 21 0,0 1-1,0-1-15,0 0 16,0 0-16,-21 21 16,21-20-1,0 41 1,0 1-1,0-43 1,-21 42 0,21-42-1,0 1 1,0-1 0,0 0-1,0 21 1,0-21-1,0 1 267,-21 20-282,21 0 15,0 1-15,0-22 16,0 0-16,0 64 31,0-43-15,-22 0-16,22 22 15,0-22 1,0 0 0,-21-20-1,21 41 1,0 1 15,0-43-31,0 0 31,0 0-15,0 21 0,0 1-1,0-22 1,0 21 15,21 1-15,1-22-1,-1 0 1,-21 0 0,0 0 234,0 0-235,0 1 1,0 20 0,42 0-1,-21 22 1,22-22-1,-1 43 1,-21-43 0,-21-21-1,21 0 1,0 1 0,-21-1 77,22-21-77,-22 42-16,21-42 16,-21 21-1,21-21 1,0 21 93,0-21-93,0 22-16,1-22 15,-1 21 17,0-21-32,0 0 15,-21 21 1,21-21 0,0 0-1,43 0 220,-1 21-220,1-21 1,-22 0-16,22 21 15,-43-21 17,21 21-17,-21 1 1,1-22-16,-1 0 31,21 0-15,43 0-1,21 0 1,-85 0 0,0 0 62,0 0-78,21 0 15,1 0-15,-1 0 16,-21 0 62,0-22-47,1 1-15,41 0 0,-42 21-1,0-21 1,-21 0 31,0 0-32,0-1 1,22 1 15,-1 0-15,0 0-16,0 21 16,-21-21 15,0 0 0,0-1 16,0 1-31,0 0 15,0 0 0,0 0-15,0 0-16,0-1 47,0 1-32,0 0 1,0 0-1,0 0 1,0 0 0,0-1-1,0 1 1,0 0 0,0 0-1,0 0 16,0 0 1,0-1-32,0 1 78,0 0-63,0 0 1,0 0 0,0 0 77,0-1-93,0 1 16,0 0 0,0 0-1,0 0 1,0 0 0,0-1-1,0 1 1,0 0-1,0 0 1,0-21 0,0 20 77,0 1 236,0 0-314,0 0-15,0-21 0,0-1 16,0-20 15,0 20 63,0 22-79,0 0 1,21-21 0,-21 21-1,0-1 95,0 1-95,0 0-15,0-64 16,0 64 15,0 0 16,0-21-31,0-1-1,0 22 1,21 0 0,-21 0 296,0 0-296,0-22-1,22 43-15,-22-21 16,0 0 0,0-21-1,0 21 1,0-1-1,0-20 17,0 0-17,0 21 1,0-1 78,0 1 15,0 0-109,0 0 16,0 0 93,0 0-78,21 21 141,-21-22-156,0 1-1,0 0 17,0 0 61,0 0-46,0 0 78,0-1-31,0 1 15</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14T12:31:43.355"/>
    </inkml:context>
    <inkml:brush xml:id="br0">
      <inkml:brushProperty name="width" value="0.05292" units="cm"/>
      <inkml:brushProperty name="height" value="0.05292" units="cm"/>
      <inkml:brushProperty name="color" value="#FF0000"/>
    </inkml:brush>
  </inkml:definitions>
  <inkml:trace contextRef="#ctx0" brushRef="#br0">24892 13377 0,'21'0'312,"0"0"-296,0 0 0,1 0-1,-1 0-15,0 0 31,0 0-31,0 0 16,0 0 15,1 0-31,-1 0 16,0 0 0,21 0-1,-21-21 1,1 21-1,20 0 1,0 0 0,-21 0-1,1 0 1,-1 0 15,0 0-15,0 0 15,0 0-31,22 0 31,-22 0-15,0 0 0,0 0-1,0 0 1,0 21-1,22-21 1,-1 0 0,-21 0-1,22 0 1,-1 0 0,0 0-1,-21 0 1,1 0 15,-1 0-15,0 0-16,21 22 31,-21-22 78,1 0-93,-1 0 0,0 0-1,0 0 1,0 0-1,0 0-15,1 0 16,-1 0 0,0 0 15,0 0-31,0 0 16,22-22-1,-22 22-15,21 0 16,-21 0 31,0 0 46,1 0-77,-1 0 47,0 0-48,0 0 1,0 0-16,0 0 15,22 0 1,-22 0 93,0 0-93,21 0-16,43-21 16,-43 21-1,-20 0 1,-1 0 46,0 0-62,21-21 16,1 0 0,-1 21 15,0 0 63,1 0-79,-1 0-15,0 0 16,1 0 0,-22 0-1,0 0 110,0 0-125,0 0 16,0 0 124,1 0 1,-1 0-141,0 0 16,0 0-16,-63 0 593,42-21-593,-21 21 16,21-21 0</inkml:trace>
  <inkml:trace contextRef="#ctx0" brushRef="#br0" timeOffset="6731.6045">27474 5948 0,'-21'0'313,"0"0"-298,21-21-15,-21 21 78,21-21-62,-43-1 0,22 22-1,21-21 1,-21 0 15,-21 21-15,-1-21-1,22 0 1,0 21 0,0-21-1,21-1 1,-21 22 0,0 0-1,-1 0 1,1 0-1,0 0 32,0 0-15,0 0-32,0 0 31,-22 0-16,1 0 1,0 0 0,20 0 15,1 0-15,0 0-1,0 0 1,0 0-1,0 0 1,-1 0 0,22 22-1,-21-22 1,0 0 0,0 0-1,-21 0 1,-1 0-1,1 21 1,21-21 0,21 21-1,-21-21 48,-1 21-48,1-21 1,0 21 15,21 0 16,0 1-31,0-1 15,0 0-15,0 0-1,0 0 1,0 0 0,0 1-1,0-1 1,-21 0-16,21 0 15,0 21 1,0-20 0,0-1-1,0 0 1,0 0 0,0 0-1,0 0 1,0 1 15,0-1-31,0 0 63,-21 0-32,21 0-16,0 0-15,0 1 32,0-1-1,0 0 0,0 0-31,0 0 31,-21 0-31,21 1 32,0-1-32,0 0 109,21-21-109,-21 21 16,21-21-1,-21 21 1,21 0 78,0-21-79,-21 22 1,21-22 0,1 0-16,-1 21 234,21-21-234,-21 21 16,0-21-1,22 21-15,-22-21 0,21 0 31,1 21 79,-22 0-110,0-21 15,0 0 1,0 0 15,0 0 1,22 0 14,-1 0-46,64 0 16,-43 0 0,-41 0-1,-1 0 1,42-21 62,1 21-78,20 0 16,-41-21 15,-22 21 63,0-21-94,0 0 15,0 21 95,1-21-95,-1-1 1,0 1 0,0 0-1,-21-21 1,21 42-1,-21-21-15,0-1 16,0-20 0,0 21-1,0 0 17,0 0-17,0-1 1,0-20-1,0 21 1,0 0 0,0-22-1,0 22 1,0 0 0,0-21-1,0 21 1,0-1-1,0 1 32,0 0-31,-21 0-16,21 0 31,0 0 63,-21 21-94,0 0 16,21-22-1,-21 22 1,21-21-1,0 0 1,-22 0 0,1 21 109,21-21-110</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9-14T12:07:49.902"/>
    </inkml:context>
    <inkml:brush xml:id="br0">
      <inkml:brushProperty name="width" value="0.05292" units="cm"/>
      <inkml:brushProperty name="height" value="0.05292" units="cm"/>
      <inkml:brushProperty name="color" value="#7030A0"/>
    </inkml:brush>
  </inkml:definitions>
  <inkml:trace contextRef="#ctx0" brushRef="#br0">27030 3408 0,'0'21'657,"-21"-21"-642,-1 0 1,22 21 15,-21-21-31,0 0 78,21 21-31,-21-21-31,21 22 62,-21-22 0,0 0-31,21 21-16,-22-21 63,1 21-63,0-21 0,0 21 94,21 0-109,-21-21 0,0 0 31,-1 21-16,1-21 0,21 22 32,-21-22 218,21 21-187,-21-21-79,0 21 32,21 0 47,0 0-47,-21-21 453,21 21-47,-22-21-422,22 22-15,-21-22 421</inkml:trace>
  <inkml:trace contextRef="#ctx0" brushRef="#br0" timeOffset="8982.5088">26564 3429 0,'0'21'391,"21"-21"-376,-21 21 173,21-21-173,1 0 110,-1 0 32,-21 22 30,21-22-171,0 0 62,-21 21-62,21 0-1,-21 0 266,21-21-265,-21 21 109,22-21-125,-22 21 266,21 1 343,0-22-593,0 0-1,-21 21 298,21-21-282,-21 21-31,0 0 31,21-21-31,1 21 360,-1-21 15,-21 21-375,21-21 15,0 0 345,0 22 140,-21-1-485,21-21 345,1 21-329,-22 0 2094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151619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206306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394344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155499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224817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198445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427494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16287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39621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331587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92E93F-7323-419A-9AB9-A3855606BE3A}"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D8A799-B5D7-4E1A-A153-624A41AFFC69}" type="slidenum">
              <a:rPr lang="en-US" smtClean="0"/>
              <a:t>‹#›</a:t>
            </a:fld>
            <a:endParaRPr lang="en-US" dirty="0"/>
          </a:p>
        </p:txBody>
      </p:sp>
    </p:spTree>
    <p:extLst>
      <p:ext uri="{BB962C8B-B14F-4D97-AF65-F5344CB8AC3E}">
        <p14:creationId xmlns:p14="http://schemas.microsoft.com/office/powerpoint/2010/main" val="218491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2E93F-7323-419A-9AB9-A3855606BE3A}"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8A799-B5D7-4E1A-A153-624A41AFFC69}" type="slidenum">
              <a:rPr lang="en-US" smtClean="0"/>
              <a:t>‹#›</a:t>
            </a:fld>
            <a:endParaRPr lang="en-US" dirty="0"/>
          </a:p>
        </p:txBody>
      </p:sp>
    </p:spTree>
    <p:extLst>
      <p:ext uri="{BB962C8B-B14F-4D97-AF65-F5344CB8AC3E}">
        <p14:creationId xmlns:p14="http://schemas.microsoft.com/office/powerpoint/2010/main" val="296874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customXml" Target="../ink/ink4.xml"/><Relationship Id="rId7" Type="http://schemas.openxmlformats.org/officeDocument/2006/relationships/customXml" Target="../ink/ink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7.emf"/></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customXml" Target="../ink/ink7.xml"/><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customXml" Target="../ink/ink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2.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customXml" Target="../ink/ink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6675" y="215443"/>
            <a:ext cx="2784633" cy="1200329"/>
          </a:xfrm>
          <a:prstGeom prst="rect">
            <a:avLst/>
          </a:prstGeom>
          <a:noFill/>
        </p:spPr>
        <p:txBody>
          <a:bodyPr wrap="square" rtlCol="0">
            <a:spAutoFit/>
          </a:bodyPr>
          <a:lstStyle/>
          <a:p>
            <a:r>
              <a:rPr lang="en-US" sz="2400" dirty="0" smtClean="0">
                <a:latin typeface="+mj-lt"/>
              </a:rPr>
              <a:t>LESSON 36</a:t>
            </a:r>
            <a:endParaRPr lang="en-US" sz="2400" dirty="0">
              <a:latin typeface="+mj-lt"/>
            </a:endParaRPr>
          </a:p>
          <a:p>
            <a:r>
              <a:rPr lang="en-US" sz="2400" dirty="0" smtClean="0">
                <a:latin typeface="+mj-lt"/>
              </a:rPr>
              <a:t>WEEK 36 </a:t>
            </a:r>
            <a:r>
              <a:rPr lang="en-US" sz="2400" dirty="0">
                <a:latin typeface="+mj-lt"/>
              </a:rPr>
              <a:t>OF </a:t>
            </a:r>
            <a:r>
              <a:rPr lang="en-US" sz="2400" dirty="0" smtClean="0">
                <a:latin typeface="+mj-lt"/>
              </a:rPr>
              <a:t>52</a:t>
            </a:r>
          </a:p>
          <a:p>
            <a:r>
              <a:rPr lang="en-US" sz="2400" dirty="0" smtClean="0">
                <a:latin typeface="+mj-lt"/>
              </a:rPr>
              <a:t>(Ezek. 23-42)</a:t>
            </a:r>
            <a:endParaRPr lang="en-US" sz="2400" dirty="0">
              <a:latin typeface="+mj-lt"/>
            </a:endParaRPr>
          </a:p>
        </p:txBody>
      </p:sp>
      <p:sp>
        <p:nvSpPr>
          <p:cNvPr id="4" name="Rectangle 3"/>
          <p:cNvSpPr/>
          <p:nvPr/>
        </p:nvSpPr>
        <p:spPr>
          <a:xfrm>
            <a:off x="2917982" y="707886"/>
            <a:ext cx="9274017" cy="830997"/>
          </a:xfrm>
          <a:prstGeom prst="rect">
            <a:avLst/>
          </a:prstGeom>
        </p:spPr>
        <p:txBody>
          <a:bodyPr wrap="square">
            <a:spAutoFit/>
          </a:bodyPr>
          <a:lstStyle/>
          <a:p>
            <a:r>
              <a:rPr lang="en-US" sz="2400" dirty="0" smtClean="0">
                <a:latin typeface="+mj-lt"/>
              </a:rPr>
              <a:t>Last time we saw the calling of the prophet Ezekiel; this time his judgment on Israel and the nations. </a:t>
            </a:r>
          </a:p>
        </p:txBody>
      </p:sp>
      <p:pic>
        <p:nvPicPr>
          <p:cNvPr id="7" name="Picture 6" descr="Random Studies in &lt;strong&gt;Ezekiel&lt;/strong&gt;, Part 1 | Mike's Place on the Web"/>
          <p:cNvPicPr>
            <a:picLocks noChangeAspect="1"/>
          </p:cNvPicPr>
          <p:nvPr/>
        </p:nvPicPr>
        <p:blipFill rotWithShape="1">
          <a:blip r:embed="rId2" cstate="print">
            <a:extLst>
              <a:ext uri="{28A0092B-C50C-407E-A947-70E740481C1C}">
                <a14:useLocalDpi xmlns:a14="http://schemas.microsoft.com/office/drawing/2010/main" val="0"/>
              </a:ext>
            </a:extLst>
          </a:blip>
          <a:srcRect t="16304" r="42716"/>
          <a:stretch/>
        </p:blipFill>
        <p:spPr>
          <a:xfrm>
            <a:off x="7609490" y="1219199"/>
            <a:ext cx="4582510" cy="5528441"/>
          </a:xfrm>
          <a:prstGeom prst="rect">
            <a:avLst/>
          </a:prstGeom>
        </p:spPr>
      </p:pic>
      <p:sp>
        <p:nvSpPr>
          <p:cNvPr id="8" name="TextBox 7"/>
          <p:cNvSpPr txBox="1"/>
          <p:nvPr/>
        </p:nvSpPr>
        <p:spPr>
          <a:xfrm>
            <a:off x="66675" y="1415772"/>
            <a:ext cx="7609489" cy="5386090"/>
          </a:xfrm>
          <a:prstGeom prst="rect">
            <a:avLst/>
          </a:prstGeom>
          <a:noFill/>
        </p:spPr>
        <p:txBody>
          <a:bodyPr wrap="square" rtlCol="0">
            <a:spAutoFit/>
          </a:bodyPr>
          <a:lstStyle/>
          <a:p>
            <a:r>
              <a:rPr lang="en-US" sz="2400" b="1" dirty="0" smtClean="0">
                <a:latin typeface="+mj-lt"/>
              </a:rPr>
              <a:t>THE </a:t>
            </a:r>
            <a:r>
              <a:rPr lang="en-US" sz="2400" b="1" smtClean="0">
                <a:latin typeface="+mj-lt"/>
              </a:rPr>
              <a:t>BOILING POT </a:t>
            </a:r>
            <a:endParaRPr lang="en-US" sz="2400" b="1" dirty="0" smtClean="0">
              <a:latin typeface="+mj-lt"/>
            </a:endParaRPr>
          </a:p>
          <a:p>
            <a:r>
              <a:rPr lang="en-US" sz="2400" dirty="0" smtClean="0">
                <a:latin typeface="+mj-lt"/>
              </a:rPr>
              <a:t>“Again in the 9</a:t>
            </a:r>
            <a:r>
              <a:rPr lang="en-US" sz="2400" baseline="30000" dirty="0" smtClean="0">
                <a:latin typeface="+mj-lt"/>
              </a:rPr>
              <a:t>th</a:t>
            </a:r>
            <a:r>
              <a:rPr lang="en-US" sz="2400" dirty="0" smtClean="0">
                <a:latin typeface="+mj-lt"/>
              </a:rPr>
              <a:t> year, in the 10</a:t>
            </a:r>
            <a:r>
              <a:rPr lang="en-US" sz="2400" baseline="30000" dirty="0" smtClean="0">
                <a:latin typeface="+mj-lt"/>
              </a:rPr>
              <a:t>th</a:t>
            </a:r>
            <a:r>
              <a:rPr lang="en-US" sz="2400" dirty="0" smtClean="0">
                <a:latin typeface="+mj-lt"/>
              </a:rPr>
              <a:t> month, in the 10</a:t>
            </a:r>
            <a:r>
              <a:rPr lang="en-US" sz="2400" baseline="30000" dirty="0" smtClean="0">
                <a:latin typeface="+mj-lt"/>
              </a:rPr>
              <a:t>th</a:t>
            </a:r>
            <a:r>
              <a:rPr lang="en-US" sz="2400" dirty="0" smtClean="0">
                <a:latin typeface="+mj-lt"/>
              </a:rPr>
              <a:t> day of the month, the word of the LORD came unto me saying… write thee the name of the day, even of this same day: </a:t>
            </a:r>
            <a:r>
              <a:rPr lang="en-US" sz="2400" b="1" u="sng" dirty="0" smtClean="0">
                <a:latin typeface="+mj-lt"/>
              </a:rPr>
              <a:t>the</a:t>
            </a:r>
            <a:r>
              <a:rPr lang="en-US" sz="2400" b="1" dirty="0" smtClean="0">
                <a:latin typeface="+mj-lt"/>
              </a:rPr>
              <a:t> </a:t>
            </a:r>
            <a:r>
              <a:rPr lang="en-US" sz="2400" b="1" u="sng" dirty="0" smtClean="0">
                <a:latin typeface="+mj-lt"/>
              </a:rPr>
              <a:t>king of Babylon set himself against Jerusalem this same day</a:t>
            </a:r>
            <a:r>
              <a:rPr lang="en-US" sz="2400" dirty="0" smtClean="0">
                <a:latin typeface="+mj-lt"/>
              </a:rPr>
              <a:t>” (24:1,2).</a:t>
            </a:r>
          </a:p>
          <a:p>
            <a:r>
              <a:rPr lang="en-US" sz="2400" dirty="0" smtClean="0">
                <a:latin typeface="+mj-lt"/>
              </a:rPr>
              <a:t>In the 9</a:t>
            </a:r>
            <a:r>
              <a:rPr lang="en-US" sz="2400" baseline="30000" dirty="0" smtClean="0">
                <a:latin typeface="+mj-lt"/>
              </a:rPr>
              <a:t>th</a:t>
            </a:r>
            <a:r>
              <a:rPr lang="en-US" sz="2400" dirty="0" smtClean="0">
                <a:latin typeface="+mj-lt"/>
              </a:rPr>
              <a:t> year of Jehoikin’s [and Ezekiel’s] exile the king of Babylon laid siege to Jerusalem [January 588 B.C.].  </a:t>
            </a:r>
          </a:p>
          <a:p>
            <a:endParaRPr lang="en-US" sz="800" dirty="0" smtClean="0">
              <a:latin typeface="+mj-lt"/>
            </a:endParaRPr>
          </a:p>
          <a:p>
            <a:r>
              <a:rPr lang="en-US" sz="2400" dirty="0" smtClean="0">
                <a:latin typeface="+mj-lt"/>
              </a:rPr>
              <a:t>“… Set a pot… and pour water into it… every good piece, the thigh and the shoulder; fill it with the choice bones… make it boil well… </a:t>
            </a:r>
            <a:r>
              <a:rPr lang="en-US" sz="2400" b="1" dirty="0" smtClean="0">
                <a:latin typeface="+mj-lt"/>
              </a:rPr>
              <a:t>Woe to the bloody city, to the pot whose scum is therein</a:t>
            </a:r>
            <a:r>
              <a:rPr lang="en-US" sz="2400" dirty="0" smtClean="0">
                <a:latin typeface="+mj-lt"/>
              </a:rPr>
              <a:t>…” (24:1-6).  </a:t>
            </a:r>
          </a:p>
          <a:p>
            <a:r>
              <a:rPr lang="en-US" sz="2400" dirty="0" smtClean="0">
                <a:latin typeface="+mj-lt"/>
              </a:rPr>
              <a:t>The boiling pot of stew turned to scum.  It represented unrepentant Judah.   </a:t>
            </a:r>
            <a:endParaRPr lang="en-US" sz="2400" dirty="0">
              <a:latin typeface="+mj-lt"/>
            </a:endParaRPr>
          </a:p>
        </p:txBody>
      </p:sp>
    </p:spTree>
    <p:extLst>
      <p:ext uri="{BB962C8B-B14F-4D97-AF65-F5344CB8AC3E}">
        <p14:creationId xmlns:p14="http://schemas.microsoft.com/office/powerpoint/2010/main" val="151368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2"/>
            <a:ext cx="8261131" cy="6494085"/>
          </a:xfrm>
          <a:prstGeom prst="rect">
            <a:avLst/>
          </a:prstGeom>
          <a:noFill/>
        </p:spPr>
        <p:txBody>
          <a:bodyPr wrap="square" rtlCol="0">
            <a:spAutoFit/>
          </a:bodyPr>
          <a:lstStyle/>
          <a:p>
            <a:r>
              <a:rPr lang="en-US" sz="2400" b="1" dirty="0" smtClean="0">
                <a:latin typeface="+mj-lt"/>
              </a:rPr>
              <a:t>JUDGMENT ON EGYPT</a:t>
            </a:r>
          </a:p>
          <a:p>
            <a:r>
              <a:rPr lang="en-US" sz="2400" dirty="0" smtClean="0">
                <a:latin typeface="+mj-lt"/>
              </a:rPr>
              <a:t>“In the 10</a:t>
            </a:r>
            <a:r>
              <a:rPr lang="en-US" sz="2400" baseline="30000" dirty="0" smtClean="0">
                <a:latin typeface="+mj-lt"/>
              </a:rPr>
              <a:t>th</a:t>
            </a:r>
            <a:r>
              <a:rPr lang="en-US" sz="2400" dirty="0" smtClean="0">
                <a:latin typeface="+mj-lt"/>
              </a:rPr>
              <a:t> year… the word of the LORD came unto me saying, Son of man, set thy face against </a:t>
            </a:r>
            <a:r>
              <a:rPr lang="en-US" sz="2400" b="1" dirty="0" smtClean="0">
                <a:latin typeface="+mj-lt"/>
              </a:rPr>
              <a:t>Pharaoh</a:t>
            </a:r>
            <a:r>
              <a:rPr lang="en-US" sz="2400" dirty="0" smtClean="0">
                <a:latin typeface="+mj-lt"/>
              </a:rPr>
              <a:t> of Egypt, and prophesy against him, and against all of </a:t>
            </a:r>
            <a:r>
              <a:rPr lang="en-US" sz="2400" b="1" dirty="0" smtClean="0">
                <a:latin typeface="+mj-lt"/>
              </a:rPr>
              <a:t>Egypt</a:t>
            </a:r>
            <a:r>
              <a:rPr lang="en-US" sz="2400" dirty="0" smtClean="0">
                <a:latin typeface="+mj-lt"/>
              </a:rPr>
              <a:t>… behold I will bring a sword upon thee… And the land of Egypt shall be desolate and waste; and they shall know that I am the LORD: because he [Pharaoh] hath said, </a:t>
            </a:r>
            <a:r>
              <a:rPr lang="en-US" sz="2400" b="1" dirty="0" smtClean="0">
                <a:latin typeface="+mj-lt"/>
              </a:rPr>
              <a:t>The river is mine, and I have made it</a:t>
            </a:r>
            <a:r>
              <a:rPr lang="en-US" sz="2400" dirty="0" smtClean="0">
                <a:latin typeface="+mj-lt"/>
              </a:rPr>
              <a:t>” (29:1,2).</a:t>
            </a:r>
          </a:p>
          <a:p>
            <a:r>
              <a:rPr lang="en-US" sz="2400" dirty="0" smtClean="0">
                <a:latin typeface="+mj-lt"/>
              </a:rPr>
              <a:t>God brought judgment on Egypt for 2-reasons: they formed an alliance with Judah to try to prevent what God was bound to do—use Babylon to invade and destroy Jerusalem; and, because Pharaoh, like the king of Tyre, believed he was a god.  </a:t>
            </a:r>
          </a:p>
          <a:p>
            <a:r>
              <a:rPr lang="en-US" sz="2400" dirty="0" smtClean="0">
                <a:latin typeface="+mj-lt"/>
              </a:rPr>
              <a:t>Nebuchadnezzar will invade and destroy Tyre, but they had no money (29:18), so God led the king of Babylon to invade Egypt who had great wealth which he plundered –</a:t>
            </a:r>
          </a:p>
          <a:p>
            <a:endParaRPr lang="en-US" sz="800" dirty="0" smtClean="0">
              <a:latin typeface="+mj-lt"/>
            </a:endParaRPr>
          </a:p>
          <a:p>
            <a:r>
              <a:rPr lang="en-US" sz="2400" dirty="0" smtClean="0">
                <a:latin typeface="+mj-lt"/>
              </a:rPr>
              <a:t>“… I [God] will give the land of Egypt to Nebuchadnezzar… he shall take her [wealth]… it shall be the wages for his army” (29:19).  </a:t>
            </a:r>
          </a:p>
          <a:p>
            <a:r>
              <a:rPr lang="en-US" sz="2400" dirty="0" smtClean="0">
                <a:latin typeface="+mj-lt"/>
              </a:rPr>
              <a:t>The Babylonian army was paid from confiscated Egyptian booty.     </a:t>
            </a:r>
          </a:p>
        </p:txBody>
      </p:sp>
      <p:pic>
        <p:nvPicPr>
          <p:cNvPr id="7" name="Picture 6" descr="worldhistory-yhs - &lt;strong&gt;Ancient&lt;/strong&gt; &lt;strong&gt;Egypt&lt;/strong&gt; &lt;strong&gt;Map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317" y="-84082"/>
            <a:ext cx="3741683" cy="6842234"/>
          </a:xfrm>
          <a:prstGeom prst="rect">
            <a:avLst/>
          </a:prstGeom>
        </p:spPr>
      </p:pic>
    </p:spTree>
    <p:extLst>
      <p:ext uri="{BB962C8B-B14F-4D97-AF65-F5344CB8AC3E}">
        <p14:creationId xmlns:p14="http://schemas.microsoft.com/office/powerpoint/2010/main" val="102758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593"/>
            <a:ext cx="12328634" cy="6617196"/>
          </a:xfrm>
          <a:prstGeom prst="rect">
            <a:avLst/>
          </a:prstGeom>
          <a:noFill/>
        </p:spPr>
        <p:txBody>
          <a:bodyPr wrap="square" rtlCol="0">
            <a:spAutoFit/>
          </a:bodyPr>
          <a:lstStyle/>
          <a:p>
            <a:r>
              <a:rPr lang="en-US" sz="2400" b="1" dirty="0" smtClean="0">
                <a:latin typeface="+mj-lt"/>
              </a:rPr>
              <a:t>THE LOST SHEEP</a:t>
            </a:r>
          </a:p>
          <a:p>
            <a:r>
              <a:rPr lang="en-US" sz="2400" dirty="0" smtClean="0">
                <a:latin typeface="+mj-lt"/>
              </a:rPr>
              <a:t>“For thus saith the LORD God… so will I seek out my </a:t>
            </a:r>
          </a:p>
          <a:p>
            <a:r>
              <a:rPr lang="en-US" sz="2400" dirty="0" smtClean="0">
                <a:latin typeface="+mj-lt"/>
              </a:rPr>
              <a:t>sheep, and will deliver them out of all places where </a:t>
            </a:r>
          </a:p>
          <a:p>
            <a:r>
              <a:rPr lang="en-US" sz="2400" dirty="0" smtClean="0">
                <a:latin typeface="+mj-lt"/>
              </a:rPr>
              <a:t>they have been scattered… </a:t>
            </a:r>
            <a:r>
              <a:rPr lang="en-US" sz="2400" b="1" dirty="0" smtClean="0">
                <a:latin typeface="+mj-lt"/>
              </a:rPr>
              <a:t>I will seek that which was </a:t>
            </a:r>
          </a:p>
          <a:p>
            <a:r>
              <a:rPr lang="en-US" sz="2400" b="1" dirty="0" smtClean="0">
                <a:latin typeface="+mj-lt"/>
              </a:rPr>
              <a:t>lost</a:t>
            </a:r>
            <a:r>
              <a:rPr lang="en-US" sz="2400" dirty="0" smtClean="0">
                <a:latin typeface="+mj-lt"/>
              </a:rPr>
              <a:t> (34:11,12,16)… the Son of man is come </a:t>
            </a:r>
            <a:r>
              <a:rPr lang="en-US" sz="2400" b="1" dirty="0" smtClean="0">
                <a:latin typeface="+mj-lt"/>
              </a:rPr>
              <a:t>to save </a:t>
            </a:r>
          </a:p>
          <a:p>
            <a:r>
              <a:rPr lang="en-US" sz="2400" b="1" dirty="0" smtClean="0">
                <a:latin typeface="+mj-lt"/>
              </a:rPr>
              <a:t>that which was lost</a:t>
            </a:r>
            <a:r>
              <a:rPr lang="en-US" sz="2400" dirty="0" smtClean="0">
                <a:latin typeface="+mj-lt"/>
              </a:rPr>
              <a:t> (Mt. 18:11)… I am not sent but </a:t>
            </a:r>
          </a:p>
          <a:p>
            <a:r>
              <a:rPr lang="en-US" sz="2400" dirty="0" smtClean="0">
                <a:latin typeface="+mj-lt"/>
              </a:rPr>
              <a:t>unto </a:t>
            </a:r>
            <a:r>
              <a:rPr lang="en-US" sz="2400" b="1" u="sng" dirty="0" smtClean="0">
                <a:latin typeface="+mj-lt"/>
              </a:rPr>
              <a:t>the lost sheep of the house of Israel</a:t>
            </a:r>
            <a:r>
              <a:rPr lang="en-US" sz="2400" dirty="0" smtClean="0">
                <a:latin typeface="+mj-lt"/>
              </a:rPr>
              <a:t>” (Mt. 15:24).  </a:t>
            </a:r>
          </a:p>
          <a:p>
            <a:r>
              <a:rPr lang="en-US" sz="2400" dirty="0" smtClean="0">
                <a:latin typeface="+mj-lt"/>
              </a:rPr>
              <a:t>The shepherd is most concerned about his </a:t>
            </a:r>
            <a:r>
              <a:rPr lang="en-US" sz="2400" i="1" dirty="0" smtClean="0">
                <a:latin typeface="+mj-lt"/>
              </a:rPr>
              <a:t>lost</a:t>
            </a:r>
            <a:r>
              <a:rPr lang="en-US" sz="2400" dirty="0" smtClean="0">
                <a:latin typeface="+mj-lt"/>
              </a:rPr>
              <a:t> sheep. </a:t>
            </a:r>
            <a:endParaRPr lang="en-US" sz="2400" b="1" dirty="0" smtClean="0">
              <a:latin typeface="+mj-lt"/>
            </a:endParaRPr>
          </a:p>
          <a:p>
            <a:endParaRPr lang="en-US" sz="800" dirty="0" smtClean="0">
              <a:latin typeface="+mj-lt"/>
            </a:endParaRPr>
          </a:p>
          <a:p>
            <a:r>
              <a:rPr lang="en-US" sz="2400" dirty="0" smtClean="0">
                <a:latin typeface="+mj-lt"/>
              </a:rPr>
              <a:t>“What [shepherd], having [100] sheep, if he lose [1]… </a:t>
            </a:r>
          </a:p>
          <a:p>
            <a:r>
              <a:rPr lang="en-US" sz="2400" dirty="0" smtClean="0">
                <a:latin typeface="+mj-lt"/>
              </a:rPr>
              <a:t>doth not leave the [99]… and go after that which is lost, </a:t>
            </a:r>
          </a:p>
          <a:p>
            <a:r>
              <a:rPr lang="en-US" sz="2400" dirty="0" smtClean="0">
                <a:latin typeface="+mj-lt"/>
              </a:rPr>
              <a:t>until he find it?  And when he hath found it, he layeth </a:t>
            </a:r>
          </a:p>
          <a:p>
            <a:r>
              <a:rPr lang="en-US" sz="2400" dirty="0" smtClean="0">
                <a:latin typeface="+mj-lt"/>
              </a:rPr>
              <a:t>it on his shoulders, rejoicing… I say unto you, that like- </a:t>
            </a:r>
          </a:p>
          <a:p>
            <a:r>
              <a:rPr lang="en-US" sz="2400" dirty="0" smtClean="0">
                <a:latin typeface="+mj-lt"/>
              </a:rPr>
              <a:t>wise joy shall be in heaven over one sinner that repenteth, more than over [99] just persons, which need no repentance?” (Lk. 15:1-7)—Guess who the shepherd will be during the kingdom?</a:t>
            </a:r>
          </a:p>
          <a:p>
            <a:endParaRPr lang="en-US" sz="800" dirty="0" smtClean="0">
              <a:latin typeface="+mj-lt"/>
            </a:endParaRPr>
          </a:p>
          <a:p>
            <a:r>
              <a:rPr lang="en-US" sz="2400" dirty="0" smtClean="0">
                <a:latin typeface="+mj-lt"/>
              </a:rPr>
              <a:t>“And I will set up one shepherd over them, and he shall feed them, even my servant </a:t>
            </a:r>
            <a:r>
              <a:rPr lang="en-US" sz="2400" b="1" u="sng" dirty="0" smtClean="0">
                <a:latin typeface="+mj-lt"/>
              </a:rPr>
              <a:t>David… he </a:t>
            </a:r>
          </a:p>
          <a:p>
            <a:r>
              <a:rPr lang="en-US" sz="2400" b="1" u="sng" dirty="0" smtClean="0">
                <a:latin typeface="+mj-lt"/>
              </a:rPr>
              <a:t>shall be their</a:t>
            </a:r>
            <a:r>
              <a:rPr lang="en-US" sz="2400" b="1" dirty="0" smtClean="0">
                <a:latin typeface="+mj-lt"/>
              </a:rPr>
              <a:t> </a:t>
            </a:r>
            <a:r>
              <a:rPr lang="en-US" sz="2400" dirty="0" smtClean="0">
                <a:latin typeface="+mj-lt"/>
              </a:rPr>
              <a:t>[Israel’s] </a:t>
            </a:r>
            <a:r>
              <a:rPr lang="en-US" sz="2400" b="1" u="sng" dirty="0" smtClean="0">
                <a:latin typeface="+mj-lt"/>
              </a:rPr>
              <a:t>shepherd</a:t>
            </a:r>
            <a:r>
              <a:rPr lang="en-US" sz="2400" dirty="0" smtClean="0">
                <a:latin typeface="+mj-lt"/>
              </a:rPr>
              <a:t>” (34:23).  </a:t>
            </a:r>
          </a:p>
          <a:p>
            <a:r>
              <a:rPr lang="en-US" sz="2400" dirty="0" smtClean="0">
                <a:latin typeface="+mj-lt"/>
              </a:rPr>
              <a:t>Once Christ has found and saved true, spiritual Israel, David will shepherd them in the Millennium. </a:t>
            </a:r>
          </a:p>
        </p:txBody>
      </p:sp>
      <p:pic>
        <p:nvPicPr>
          <p:cNvPr id="4" name="Picture 3" descr="The &lt;strong&gt;Good Shepherd&lt;/strong&gt; 31 Del Parson | The &lt;strong&gt;Good Shepherd&lt;/strong&gt;. Jesus ..."/>
          <p:cNvPicPr>
            <a:picLocks noChangeAspect="1"/>
          </p:cNvPicPr>
          <p:nvPr/>
        </p:nvPicPr>
        <p:blipFill rotWithShape="1">
          <a:blip r:embed="rId2">
            <a:extLst>
              <a:ext uri="{28A0092B-C50C-407E-A947-70E740481C1C}">
                <a14:useLocalDpi xmlns:a14="http://schemas.microsoft.com/office/drawing/2010/main" val="0"/>
              </a:ext>
            </a:extLst>
          </a:blip>
          <a:srcRect b="4658"/>
          <a:stretch/>
        </p:blipFill>
        <p:spPr>
          <a:xfrm>
            <a:off x="6936828" y="-1"/>
            <a:ext cx="5255172" cy="4351283"/>
          </a:xfrm>
          <a:prstGeom prst="rect">
            <a:avLst/>
          </a:prstGeom>
        </p:spPr>
      </p:pic>
    </p:spTree>
    <p:extLst>
      <p:ext uri="{BB962C8B-B14F-4D97-AF65-F5344CB8AC3E}">
        <p14:creationId xmlns:p14="http://schemas.microsoft.com/office/powerpoint/2010/main" val="359784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fade">
                                      <p:cBhvr>
                                        <p:cTn id="12" dur="500"/>
                                        <p:tgtEl>
                                          <p:spTgt spid="2">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fade">
                                      <p:cBhvr>
                                        <p:cTn id="15" dur="500"/>
                                        <p:tgtEl>
                                          <p:spTgt spid="2">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animEffect transition="in" filter="fade">
                                      <p:cBhvr>
                                        <p:cTn id="18" dur="500"/>
                                        <p:tgtEl>
                                          <p:spTgt spid="2">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3" end="13"/>
                                            </p:txEl>
                                          </p:spTgt>
                                        </p:tgtEl>
                                        <p:attrNameLst>
                                          <p:attrName>style.visibility</p:attrName>
                                        </p:attrNameLst>
                                      </p:cBhvr>
                                      <p:to>
                                        <p:strVal val="visible"/>
                                      </p:to>
                                    </p:set>
                                    <p:animEffect transition="in" filter="fade">
                                      <p:cBhvr>
                                        <p:cTn id="24" dur="500"/>
                                        <p:tgtEl>
                                          <p:spTgt spid="2">
                                            <p:txEl>
                                              <p:pRg st="13" end="1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animEffect transition="in" filter="fade">
                                      <p:cBhvr>
                                        <p:cTn id="29" dur="500"/>
                                        <p:tgtEl>
                                          <p:spTgt spid="2">
                                            <p:txEl>
                                              <p:pRg st="15" end="1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6" end="16"/>
                                            </p:txEl>
                                          </p:spTgt>
                                        </p:tgtEl>
                                        <p:attrNameLst>
                                          <p:attrName>style.visibility</p:attrName>
                                        </p:attrNameLst>
                                      </p:cBhvr>
                                      <p:to>
                                        <p:strVal val="visible"/>
                                      </p:to>
                                    </p:set>
                                    <p:animEffect transition="in" filter="fade">
                                      <p:cBhvr>
                                        <p:cTn id="32" dur="500"/>
                                        <p:tgtEl>
                                          <p:spTgt spid="2">
                                            <p:txEl>
                                              <p:pRg st="16" end="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7" end="17"/>
                                            </p:txEl>
                                          </p:spTgt>
                                        </p:tgtEl>
                                        <p:attrNameLst>
                                          <p:attrName>style.visibility</p:attrName>
                                        </p:attrNameLst>
                                      </p:cBhvr>
                                      <p:to>
                                        <p:strVal val="visible"/>
                                      </p:to>
                                    </p:set>
                                    <p:animEffect transition="in" filter="fade">
                                      <p:cBhvr>
                                        <p:cTn id="37"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2"/>
            <a:ext cx="7168055" cy="6494085"/>
          </a:xfrm>
          <a:prstGeom prst="rect">
            <a:avLst/>
          </a:prstGeom>
          <a:noFill/>
        </p:spPr>
        <p:txBody>
          <a:bodyPr wrap="square" rtlCol="0">
            <a:spAutoFit/>
          </a:bodyPr>
          <a:lstStyle/>
          <a:p>
            <a:r>
              <a:rPr lang="en-US" sz="2400" dirty="0" smtClean="0">
                <a:latin typeface="+mj-lt"/>
              </a:rPr>
              <a:t>The first part of Ezekiel’s ministry was to tell the nation of Israel their sin [idolatry] and God’s judgment:  the destruction of the land, Jerusalem, the temple, the end of kings, and the captivity of its citizens.  The next section [Ch. 33-36] deals with Israel’s future restoration –</a:t>
            </a:r>
          </a:p>
          <a:p>
            <a:endParaRPr lang="en-US" sz="800" dirty="0" smtClean="0">
              <a:latin typeface="+mj-lt"/>
            </a:endParaRPr>
          </a:p>
          <a:p>
            <a:r>
              <a:rPr lang="en-US" sz="2400" dirty="0" smtClean="0">
                <a:latin typeface="+mj-lt"/>
              </a:rPr>
              <a:t>“Moreover the word of the LORD came unto me, saying, Son of man, when the house of Israel dwelt in their own land, they defiled it by their own way and by their doings [idolatry]… Wherefore I poured out my fury upon them… And I scattered them among the heathen… dispersed through the countries… And when they entered unto the heathen, whither they went, </a:t>
            </a:r>
            <a:r>
              <a:rPr lang="en-US" sz="2400" i="1" dirty="0" smtClean="0">
                <a:latin typeface="+mj-lt"/>
              </a:rPr>
              <a:t>they profaned my holy name</a:t>
            </a:r>
            <a:r>
              <a:rPr lang="en-US" sz="2400" dirty="0" smtClean="0">
                <a:latin typeface="+mj-lt"/>
              </a:rPr>
              <a:t>… But I had pity for mine holy name…Thus saith the LORD, </a:t>
            </a:r>
            <a:r>
              <a:rPr lang="en-US" sz="2400" b="1" u="sng" dirty="0" smtClean="0">
                <a:latin typeface="+mj-lt"/>
              </a:rPr>
              <a:t>I do not this for your sakes, O house of Israel, but for mine holy name’s sake</a:t>
            </a:r>
            <a:r>
              <a:rPr lang="en-US" sz="2400" dirty="0" smtClean="0">
                <a:latin typeface="+mj-lt"/>
              </a:rPr>
              <a:t>…” (36:16-23).</a:t>
            </a:r>
          </a:p>
          <a:p>
            <a:r>
              <a:rPr lang="en-US" sz="2400" dirty="0" smtClean="0">
                <a:latin typeface="+mj-lt"/>
              </a:rPr>
              <a:t>God’s final restoration of Israel will not be because of </a:t>
            </a:r>
            <a:r>
              <a:rPr lang="en-US" sz="2400" i="1" dirty="0" smtClean="0">
                <a:latin typeface="+mj-lt"/>
              </a:rPr>
              <a:t>them</a:t>
            </a:r>
            <a:r>
              <a:rPr lang="en-US" sz="2400" dirty="0" smtClean="0">
                <a:latin typeface="+mj-lt"/>
              </a:rPr>
              <a:t>, but </a:t>
            </a:r>
            <a:r>
              <a:rPr lang="en-US" sz="2400" i="1" dirty="0" smtClean="0">
                <a:latin typeface="+mj-lt"/>
              </a:rPr>
              <a:t>Him</a:t>
            </a:r>
            <a:r>
              <a:rPr lang="en-US" sz="2400" dirty="0" smtClean="0">
                <a:latin typeface="+mj-lt"/>
              </a:rPr>
              <a:t>—His Name impugned for her sin… </a:t>
            </a:r>
            <a:endParaRPr lang="en-US" sz="2400" dirty="0">
              <a:latin typeface="+mj-lt"/>
            </a:endParaRPr>
          </a:p>
        </p:txBody>
      </p:sp>
      <p:pic>
        <p:nvPicPr>
          <p:cNvPr id="4" name="Picture 3" descr="Random Studies in &lt;strong&gt;Ezekiel&lt;/strong&gt;, Part 1 | Mike's Place on the Web"/>
          <p:cNvPicPr>
            <a:picLocks noChangeAspect="1"/>
          </p:cNvPicPr>
          <p:nvPr/>
        </p:nvPicPr>
        <p:blipFill rotWithShape="1">
          <a:blip r:embed="rId2" cstate="print">
            <a:extLst>
              <a:ext uri="{28A0092B-C50C-407E-A947-70E740481C1C}">
                <a14:useLocalDpi xmlns:a14="http://schemas.microsoft.com/office/drawing/2010/main" val="0"/>
              </a:ext>
            </a:extLst>
          </a:blip>
          <a:srcRect t="16304" r="42716"/>
          <a:stretch/>
        </p:blipFill>
        <p:spPr>
          <a:xfrm>
            <a:off x="7283669" y="0"/>
            <a:ext cx="4908331" cy="6653048"/>
          </a:xfrm>
          <a:prstGeom prst="rect">
            <a:avLst/>
          </a:prstGeom>
        </p:spPr>
      </p:pic>
    </p:spTree>
    <p:extLst>
      <p:ext uri="{BB962C8B-B14F-4D97-AF65-F5344CB8AC3E}">
        <p14:creationId xmlns:p14="http://schemas.microsoft.com/office/powerpoint/2010/main" val="188733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3"/>
            <a:ext cx="7283669" cy="7232749"/>
          </a:xfrm>
          <a:prstGeom prst="rect">
            <a:avLst/>
          </a:prstGeom>
          <a:noFill/>
        </p:spPr>
        <p:txBody>
          <a:bodyPr wrap="square" rtlCol="0">
            <a:spAutoFit/>
          </a:bodyPr>
          <a:lstStyle/>
          <a:p>
            <a:r>
              <a:rPr lang="en-US" sz="2400" dirty="0" smtClean="0">
                <a:latin typeface="+mj-lt"/>
              </a:rPr>
              <a:t>… His holy Name restored when they become His holy nation –</a:t>
            </a:r>
          </a:p>
          <a:p>
            <a:endParaRPr lang="en-US" sz="800" dirty="0" smtClean="0">
              <a:latin typeface="+mj-lt"/>
            </a:endParaRPr>
          </a:p>
          <a:p>
            <a:r>
              <a:rPr lang="en-US" sz="2400" dirty="0" smtClean="0">
                <a:latin typeface="+mj-lt"/>
              </a:rPr>
              <a:t>“For I will take you from among the heathen, and gather you out of all countries, and I will bring you into your own land.  Then will I sprinkle clean water upon you, and ye shall be clean: from all your filthiness, and from all your idols, will I cleanse you.  A new heart also will I put within you: and I will take away the stony heart out of your flesh and I will give you an heart of flesh. And I will put my spirit within you, and cause you to walk in my statutes, and ye shall keep my judgments, and do them.  And ye shall dwell in the land that I gave to your fathers; and </a:t>
            </a:r>
            <a:r>
              <a:rPr lang="en-US" sz="2400" b="1" u="sng" dirty="0" smtClean="0">
                <a:latin typeface="+mj-lt"/>
              </a:rPr>
              <a:t>ye shall be my people, and I will be your God</a:t>
            </a:r>
            <a:r>
              <a:rPr lang="en-US" sz="2400" dirty="0" smtClean="0">
                <a:latin typeface="+mj-lt"/>
              </a:rPr>
              <a:t>” (36:24-28).</a:t>
            </a:r>
          </a:p>
          <a:p>
            <a:endParaRPr lang="en-US" sz="800" dirty="0" smtClean="0">
              <a:latin typeface="+mj-lt"/>
            </a:endParaRPr>
          </a:p>
          <a:p>
            <a:r>
              <a:rPr lang="en-US" sz="2400" dirty="0" smtClean="0">
                <a:latin typeface="+mj-lt"/>
              </a:rPr>
              <a:t>Facts</a:t>
            </a:r>
            <a:r>
              <a:rPr lang="en-US" sz="2400" dirty="0">
                <a:latin typeface="+mj-lt"/>
              </a:rPr>
              <a:t>:  At the end of the tribulation, God </a:t>
            </a:r>
            <a:r>
              <a:rPr lang="en-US" sz="2400" b="1" dirty="0">
                <a:latin typeface="+mj-lt"/>
              </a:rPr>
              <a:t>regathers</a:t>
            </a:r>
            <a:r>
              <a:rPr lang="en-US" sz="2400" dirty="0">
                <a:latin typeface="+mj-lt"/>
              </a:rPr>
              <a:t> the Jews to their </a:t>
            </a:r>
            <a:r>
              <a:rPr lang="en-US" sz="2400" b="1" dirty="0">
                <a:latin typeface="+mj-lt"/>
              </a:rPr>
              <a:t>land</a:t>
            </a:r>
            <a:r>
              <a:rPr lang="en-US" sz="2400" dirty="0">
                <a:latin typeface="+mj-lt"/>
              </a:rPr>
              <a:t>;  He will </a:t>
            </a:r>
            <a:r>
              <a:rPr lang="en-US" sz="2400" b="1" dirty="0">
                <a:latin typeface="+mj-lt"/>
              </a:rPr>
              <a:t>wash</a:t>
            </a:r>
            <a:r>
              <a:rPr lang="en-US" sz="2400" dirty="0">
                <a:latin typeface="+mj-lt"/>
              </a:rPr>
              <a:t> them [water baptism], as John the Baptist tried to do (Mk. 1:4), </a:t>
            </a:r>
            <a:r>
              <a:rPr lang="en-US" sz="2400" dirty="0" smtClean="0">
                <a:latin typeface="+mj-lt"/>
              </a:rPr>
              <a:t>because every O.T. priest was required to be washed.  But now…</a:t>
            </a:r>
            <a:endParaRPr lang="en-US" sz="2400" dirty="0">
              <a:latin typeface="+mj-lt"/>
            </a:endParaRPr>
          </a:p>
          <a:p>
            <a:endParaRPr lang="en-US" sz="2400" dirty="0" smtClean="0">
              <a:latin typeface="+mj-lt"/>
            </a:endParaRPr>
          </a:p>
        </p:txBody>
      </p:sp>
      <p:pic>
        <p:nvPicPr>
          <p:cNvPr id="3" name="Picture 2" descr="Random Studies in &lt;strong&gt;Ezekiel&lt;/strong&gt;, Part 1 | Mike's Place on the Web"/>
          <p:cNvPicPr>
            <a:picLocks noChangeAspect="1"/>
          </p:cNvPicPr>
          <p:nvPr/>
        </p:nvPicPr>
        <p:blipFill rotWithShape="1">
          <a:blip r:embed="rId2" cstate="print">
            <a:extLst>
              <a:ext uri="{28A0092B-C50C-407E-A947-70E740481C1C}">
                <a14:useLocalDpi xmlns:a14="http://schemas.microsoft.com/office/drawing/2010/main" val="0"/>
              </a:ext>
            </a:extLst>
          </a:blip>
          <a:srcRect t="16304" r="42716"/>
          <a:stretch/>
        </p:blipFill>
        <p:spPr>
          <a:xfrm>
            <a:off x="7283669" y="0"/>
            <a:ext cx="4908331" cy="6653048"/>
          </a:xfrm>
          <a:prstGeom prst="rect">
            <a:avLst/>
          </a:prstGeom>
        </p:spPr>
      </p:pic>
    </p:spTree>
    <p:extLst>
      <p:ext uri="{BB962C8B-B14F-4D97-AF65-F5344CB8AC3E}">
        <p14:creationId xmlns:p14="http://schemas.microsoft.com/office/powerpoint/2010/main" val="3868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157544" cy="6494085"/>
          </a:xfrm>
          <a:prstGeom prst="rect">
            <a:avLst/>
          </a:prstGeom>
          <a:noFill/>
        </p:spPr>
        <p:txBody>
          <a:bodyPr wrap="square" rtlCol="0">
            <a:spAutoFit/>
          </a:bodyPr>
          <a:lstStyle/>
          <a:p>
            <a:r>
              <a:rPr lang="en-US" sz="2400" dirty="0" smtClean="0">
                <a:latin typeface="+mj-lt"/>
              </a:rPr>
              <a:t>… under the New Covenant, the whole nation </a:t>
            </a:r>
            <a:r>
              <a:rPr lang="en-US" sz="2400" i="1" dirty="0" smtClean="0">
                <a:latin typeface="+mj-lt"/>
              </a:rPr>
              <a:t>will</a:t>
            </a:r>
            <a:r>
              <a:rPr lang="en-US" sz="2400" dirty="0" smtClean="0">
                <a:latin typeface="+mj-lt"/>
              </a:rPr>
              <a:t> become a </a:t>
            </a:r>
            <a:r>
              <a:rPr lang="en-US" sz="2400" b="1" dirty="0" smtClean="0">
                <a:latin typeface="+mj-lt"/>
              </a:rPr>
              <a:t>nation of priests</a:t>
            </a:r>
            <a:r>
              <a:rPr lang="en-US" sz="2400" dirty="0" smtClean="0">
                <a:latin typeface="+mj-lt"/>
              </a:rPr>
              <a:t> requiring water </a:t>
            </a:r>
            <a:r>
              <a:rPr lang="en-US" sz="2400" dirty="0" smtClean="0">
                <a:latin typeface="+mj-lt"/>
              </a:rPr>
              <a:t>washing [</a:t>
            </a:r>
            <a:r>
              <a:rPr lang="en-US" sz="2400" i="1" dirty="0" smtClean="0">
                <a:latin typeface="+mj-lt"/>
              </a:rPr>
              <a:t>sprinklin</a:t>
            </a:r>
            <a:r>
              <a:rPr lang="en-US" sz="2400" i="1" dirty="0" smtClean="0">
                <a:latin typeface="+mj-lt"/>
              </a:rPr>
              <a:t>g</a:t>
            </a:r>
            <a:r>
              <a:rPr lang="en-US" sz="2400" dirty="0" smtClean="0">
                <a:latin typeface="+mj-lt"/>
              </a:rPr>
              <a:t>]</a:t>
            </a:r>
            <a:r>
              <a:rPr lang="en-US" sz="2400" dirty="0" smtClean="0">
                <a:latin typeface="+mj-lt"/>
              </a:rPr>
              <a:t>; </a:t>
            </a:r>
            <a:r>
              <a:rPr lang="en-US" sz="2400" dirty="0">
                <a:latin typeface="+mj-lt"/>
              </a:rPr>
              <a:t>He will give </a:t>
            </a:r>
            <a:r>
              <a:rPr lang="en-US" sz="2400" dirty="0" smtClean="0">
                <a:latin typeface="+mj-lt"/>
              </a:rPr>
              <a:t>them a </a:t>
            </a:r>
            <a:r>
              <a:rPr lang="en-US" sz="2400" b="1" dirty="0" smtClean="0">
                <a:latin typeface="+mj-lt"/>
              </a:rPr>
              <a:t>spiritual heart transplant</a:t>
            </a:r>
            <a:r>
              <a:rPr lang="en-US" sz="2400" dirty="0" smtClean="0">
                <a:latin typeface="+mj-lt"/>
              </a:rPr>
              <a:t>, taking away their stony heart [like Jonah had], giving them a sacred [Holy] heart like Christ has, and like Him, they will keep His commandments, they will not sin again… “And ye [true, spiritual, saved Israel] shall be unto me </a:t>
            </a:r>
            <a:r>
              <a:rPr lang="en-US" sz="2400" b="1" dirty="0" smtClean="0">
                <a:latin typeface="+mj-lt"/>
              </a:rPr>
              <a:t>a kingdom of priests</a:t>
            </a:r>
            <a:r>
              <a:rPr lang="en-US" sz="2400" dirty="0" smtClean="0">
                <a:latin typeface="+mj-lt"/>
              </a:rPr>
              <a:t>, and </a:t>
            </a:r>
            <a:r>
              <a:rPr lang="en-US" sz="2400" b="1" dirty="0" smtClean="0">
                <a:latin typeface="+mj-lt"/>
              </a:rPr>
              <a:t>an holy nation</a:t>
            </a:r>
            <a:r>
              <a:rPr lang="en-US" sz="2400" dirty="0" smtClean="0">
                <a:latin typeface="+mj-lt"/>
              </a:rPr>
              <a:t>” (Exo. 19:6). </a:t>
            </a:r>
          </a:p>
          <a:p>
            <a:r>
              <a:rPr lang="en-US" sz="2400" dirty="0">
                <a:latin typeface="+mj-lt"/>
              </a:rPr>
              <a:t>A</a:t>
            </a:r>
            <a:r>
              <a:rPr lang="en-US" sz="2400" dirty="0" smtClean="0">
                <a:latin typeface="+mj-lt"/>
              </a:rPr>
              <a:t>t the beginning of the kingdom, Israel will be the Holy nation of God.  But, He wants them to never forget that He does this, “Not for your sakes [Israel] do I this, saith the LORD God,” but for </a:t>
            </a:r>
            <a:r>
              <a:rPr lang="en-US" sz="2400" b="1" u="sng" dirty="0" smtClean="0">
                <a:latin typeface="+mj-lt"/>
              </a:rPr>
              <a:t>HIS SAKE</a:t>
            </a:r>
            <a:r>
              <a:rPr lang="en-US" sz="2400" dirty="0" smtClean="0">
                <a:latin typeface="+mj-lt"/>
              </a:rPr>
              <a:t>!  After His 2</a:t>
            </a:r>
            <a:r>
              <a:rPr lang="en-US" sz="2400" baseline="30000" dirty="0" smtClean="0">
                <a:latin typeface="+mj-lt"/>
              </a:rPr>
              <a:t>nd</a:t>
            </a:r>
            <a:r>
              <a:rPr lang="en-US" sz="2400" dirty="0" smtClean="0">
                <a:latin typeface="+mj-lt"/>
              </a:rPr>
              <a:t> coming [Trumpets], Christ saves them in 1 day [Atonement]; He washes them + a heart </a:t>
            </a:r>
            <a:r>
              <a:rPr lang="en-US" sz="2400" dirty="0">
                <a:latin typeface="+mj-lt"/>
              </a:rPr>
              <a:t>transplant </a:t>
            </a:r>
            <a:r>
              <a:rPr lang="en-US" sz="2400" dirty="0" smtClean="0">
                <a:latin typeface="+mj-lt"/>
              </a:rPr>
              <a:t>+ indwelling </a:t>
            </a:r>
            <a:r>
              <a:rPr lang="en-US" sz="2400" dirty="0">
                <a:latin typeface="+mj-lt"/>
              </a:rPr>
              <a:t>H.S. = </a:t>
            </a:r>
            <a:endParaRPr lang="en-US" sz="2400" dirty="0" smtClean="0">
              <a:latin typeface="+mj-lt"/>
            </a:endParaRPr>
          </a:p>
          <a:p>
            <a:r>
              <a:rPr lang="en-US" sz="2400" b="1" u="sng" dirty="0">
                <a:latin typeface="+mj-lt"/>
              </a:rPr>
              <a:t>A</a:t>
            </a:r>
            <a:r>
              <a:rPr lang="en-US" sz="2400" b="1" u="sng" dirty="0" smtClean="0">
                <a:latin typeface="+mj-lt"/>
              </a:rPr>
              <a:t> </a:t>
            </a:r>
            <a:r>
              <a:rPr lang="en-US" sz="2400" b="1" u="sng" dirty="0">
                <a:latin typeface="+mj-lt"/>
              </a:rPr>
              <a:t>H</a:t>
            </a:r>
            <a:r>
              <a:rPr lang="en-US" sz="2400" b="1" u="sng" dirty="0" smtClean="0">
                <a:latin typeface="+mj-lt"/>
              </a:rPr>
              <a:t>oly </a:t>
            </a:r>
            <a:r>
              <a:rPr lang="en-US" sz="2400" b="1" u="sng" dirty="0">
                <a:latin typeface="+mj-lt"/>
              </a:rPr>
              <a:t>N</a:t>
            </a:r>
            <a:r>
              <a:rPr lang="en-US" sz="2400" b="1" u="sng" dirty="0" smtClean="0">
                <a:latin typeface="+mj-lt"/>
              </a:rPr>
              <a:t>ation</a:t>
            </a:r>
            <a:r>
              <a:rPr lang="en-US" sz="2400" dirty="0" smtClean="0">
                <a:latin typeface="+mj-lt"/>
              </a:rPr>
              <a:t>. </a:t>
            </a:r>
          </a:p>
          <a:p>
            <a:r>
              <a:rPr lang="en-US" sz="2400" dirty="0" smtClean="0">
                <a:latin typeface="+mj-lt"/>
              </a:rPr>
              <a:t>He said He would make Israel a holy nation and He does.  </a:t>
            </a:r>
          </a:p>
          <a:p>
            <a:endParaRPr lang="en-US" sz="800" b="1" u="sng" dirty="0">
              <a:latin typeface="+mj-lt"/>
            </a:endParaRPr>
          </a:p>
          <a:p>
            <a:r>
              <a:rPr lang="en-US" sz="2400" b="1" u="sng" dirty="0" smtClean="0">
                <a:latin typeface="+mj-lt"/>
              </a:rPr>
              <a:t>Then His name will be glorified in all of Israel for 1,000 yr.</a:t>
            </a:r>
            <a:r>
              <a:rPr lang="en-US" sz="2400" b="1" dirty="0" smtClean="0">
                <a:latin typeface="+mj-lt"/>
              </a:rPr>
              <a:t>!</a:t>
            </a:r>
            <a:endParaRPr lang="en-US" sz="2400" b="1" dirty="0">
              <a:latin typeface="+mj-lt"/>
            </a:endParaRPr>
          </a:p>
        </p:txBody>
      </p:sp>
      <p:pic>
        <p:nvPicPr>
          <p:cNvPr id="3" name="Picture 2" descr="Random Studies in &lt;strong&gt;Ezekiel&lt;/strong&gt;, Part 1 | Mike's Place on the Web"/>
          <p:cNvPicPr>
            <a:picLocks noChangeAspect="1"/>
          </p:cNvPicPr>
          <p:nvPr/>
        </p:nvPicPr>
        <p:blipFill rotWithShape="1">
          <a:blip r:embed="rId2" cstate="print">
            <a:extLst>
              <a:ext uri="{28A0092B-C50C-407E-A947-70E740481C1C}">
                <a14:useLocalDpi xmlns:a14="http://schemas.microsoft.com/office/drawing/2010/main" val="0"/>
              </a:ext>
            </a:extLst>
          </a:blip>
          <a:srcRect t="16304" r="42716"/>
          <a:stretch/>
        </p:blipFill>
        <p:spPr>
          <a:xfrm>
            <a:off x="7283669" y="0"/>
            <a:ext cx="4908331" cy="6653048"/>
          </a:xfrm>
          <a:prstGeom prst="rect">
            <a:avLst/>
          </a:prstGeom>
        </p:spPr>
      </p:pic>
    </p:spTree>
    <p:extLst>
      <p:ext uri="{BB962C8B-B14F-4D97-AF65-F5344CB8AC3E}">
        <p14:creationId xmlns:p14="http://schemas.microsoft.com/office/powerpoint/2010/main" val="19584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737130" cy="6494085"/>
          </a:xfrm>
          <a:prstGeom prst="rect">
            <a:avLst/>
          </a:prstGeom>
          <a:noFill/>
        </p:spPr>
        <p:txBody>
          <a:bodyPr wrap="square" rtlCol="0">
            <a:spAutoFit/>
          </a:bodyPr>
          <a:lstStyle/>
          <a:p>
            <a:r>
              <a:rPr lang="en-US" sz="2400" b="1" dirty="0" smtClean="0">
                <a:latin typeface="+mj-lt"/>
              </a:rPr>
              <a:t>VISION OF THE DRY BONES</a:t>
            </a:r>
          </a:p>
          <a:p>
            <a:r>
              <a:rPr lang="en-US" sz="2400" dirty="0" smtClean="0">
                <a:latin typeface="+mj-lt"/>
              </a:rPr>
              <a:t>“The hand of the LORD was upon me, and carried me</a:t>
            </a:r>
          </a:p>
          <a:p>
            <a:r>
              <a:rPr lang="en-US" sz="2400" dirty="0">
                <a:latin typeface="+mj-lt"/>
              </a:rPr>
              <a:t>o</a:t>
            </a:r>
            <a:r>
              <a:rPr lang="en-US" sz="2400" dirty="0" smtClean="0">
                <a:latin typeface="+mj-lt"/>
              </a:rPr>
              <a:t>ut in the spirit… and set me down in the midst of the valley which was full of bones, and caused me to pass by them round about: and, behold, there were very many… very dry.  And he said unto me, Son of man, can these bones live?  And I answered, O Lord God, thou knowest” (37:1-3). </a:t>
            </a:r>
          </a:p>
          <a:p>
            <a:r>
              <a:rPr lang="en-US" sz="2400" dirty="0" smtClean="0">
                <a:latin typeface="+mj-lt"/>
              </a:rPr>
              <a:t>Jews then and now doubted that God will ever restore Israel to their former glory under king David, but here God gave Ezekiel a vision that should have forever answered their doubts –</a:t>
            </a:r>
          </a:p>
          <a:p>
            <a:endParaRPr lang="en-US" sz="800" dirty="0" smtClean="0">
              <a:latin typeface="+mj-lt"/>
            </a:endParaRPr>
          </a:p>
          <a:p>
            <a:r>
              <a:rPr lang="en-US" sz="2400" dirty="0" smtClean="0">
                <a:latin typeface="+mj-lt"/>
              </a:rPr>
              <a:t>“Again he said unto me, Prophesy upon these bones, and say unto them, O ye dry bones, hear the word of the LORD… I will lay sinews [tendons] upon you… cover you with skin… put breath in you, and </a:t>
            </a:r>
            <a:r>
              <a:rPr lang="en-US" sz="2400" b="1" u="sng" dirty="0" smtClean="0">
                <a:latin typeface="+mj-lt"/>
              </a:rPr>
              <a:t>ye shall live, and ye shall now that I am the LORD</a:t>
            </a:r>
            <a:r>
              <a:rPr lang="en-US" sz="2400" dirty="0" smtClean="0">
                <a:latin typeface="+mj-lt"/>
              </a:rPr>
              <a:t>” (37:4-6). </a:t>
            </a:r>
            <a:endParaRPr lang="en-US" sz="2400" dirty="0">
              <a:latin typeface="+mj-lt"/>
            </a:endParaRPr>
          </a:p>
        </p:txBody>
      </p:sp>
      <p:pic>
        <p:nvPicPr>
          <p:cNvPr id="3" name="Picture 2" descr="File:Book of &lt;strong&gt;Ezekiel&lt;/strong&gt; Chapter 37-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7130" y="-1"/>
            <a:ext cx="5454870" cy="6726622"/>
          </a:xfrm>
          <a:prstGeom prst="rect">
            <a:avLst/>
          </a:prstGeom>
        </p:spPr>
      </p:pic>
      <p:pic>
        <p:nvPicPr>
          <p:cNvPr id="6" name="Picture 5" descr="File:Book of &lt;strong&gt;Ezekiel&lt;/strong&gt; Chapter 37-3 (Bible Illustration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314" y="-2"/>
            <a:ext cx="5340686" cy="6589987"/>
          </a:xfrm>
          <a:prstGeom prst="rect">
            <a:avLst/>
          </a:prstGeom>
        </p:spPr>
      </p:pic>
    </p:spTree>
    <p:extLst>
      <p:ext uri="{BB962C8B-B14F-4D97-AF65-F5344CB8AC3E}">
        <p14:creationId xmlns:p14="http://schemas.microsoft.com/office/powerpoint/2010/main" val="32900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
            <a:ext cx="7504387" cy="6370975"/>
          </a:xfrm>
          <a:prstGeom prst="rect">
            <a:avLst/>
          </a:prstGeom>
          <a:noFill/>
        </p:spPr>
        <p:txBody>
          <a:bodyPr wrap="square" rtlCol="0">
            <a:spAutoFit/>
          </a:bodyPr>
          <a:lstStyle/>
          <a:p>
            <a:r>
              <a:rPr lang="en-US" sz="2400" dirty="0" smtClean="0">
                <a:latin typeface="+mj-lt"/>
              </a:rPr>
              <a:t>“So I prophesied as I was commanded: and as I prophesied, there was a noise, and behold a shaking, and the bones came together… but there was no breath in them.  Then said he unto me, Prophesy unto the wind… and say to the wind… breathe upon these slain… and the breath came into them, and they lived… Son of man, these bones are the whole house of Israel: behold, they say, Our bones are dried, and our hope is lost… Thus saith the Lord God; Behold, O my people, I will open your graves, and cause you to come up out of your graves, and bring you into the land of Israel… </a:t>
            </a:r>
            <a:r>
              <a:rPr lang="en-US" sz="2400" b="1" u="sng" dirty="0" smtClean="0">
                <a:latin typeface="+mj-lt"/>
              </a:rPr>
              <a:t>and shall put my spirit in you, and ye shall live</a:t>
            </a:r>
            <a:r>
              <a:rPr lang="en-US" sz="2400" b="1" dirty="0" smtClean="0">
                <a:latin typeface="+mj-lt"/>
              </a:rPr>
              <a:t>…</a:t>
            </a:r>
            <a:r>
              <a:rPr lang="en-US" sz="2400" b="1" u="sng" dirty="0" smtClean="0">
                <a:latin typeface="+mj-lt"/>
              </a:rPr>
              <a:t> then shall ye know that I the LORD have spoken it, and performed it</a:t>
            </a:r>
            <a:r>
              <a:rPr lang="en-US" sz="2400" dirty="0" smtClean="0">
                <a:latin typeface="+mj-lt"/>
              </a:rPr>
              <a:t> (37:7,8)… I will take the children of Israel from among the heathen… I will make one nation… one king… neither shall they be divided… any more at all” (37:21,22).</a:t>
            </a:r>
          </a:p>
          <a:p>
            <a:r>
              <a:rPr lang="en-US" sz="2400" dirty="0" smtClean="0">
                <a:latin typeface="+mj-lt"/>
              </a:rPr>
              <a:t>At the beginning of the earthly kingdom, Israel will be ‘one nation under God, indivisible, with liberty and justice for all.’ </a:t>
            </a:r>
          </a:p>
        </p:txBody>
      </p:sp>
      <p:pic>
        <p:nvPicPr>
          <p:cNvPr id="3" name="Picture 2" descr="photo"/>
          <p:cNvPicPr>
            <a:picLocks noChangeAspect="1"/>
          </p:cNvPicPr>
          <p:nvPr/>
        </p:nvPicPr>
        <p:blipFill rotWithShape="1">
          <a:blip r:embed="rId2">
            <a:extLst>
              <a:ext uri="{28A0092B-C50C-407E-A947-70E740481C1C}">
                <a14:useLocalDpi xmlns:a14="http://schemas.microsoft.com/office/drawing/2010/main" val="0"/>
              </a:ext>
            </a:extLst>
          </a:blip>
          <a:srcRect b="8739"/>
          <a:stretch/>
        </p:blipFill>
        <p:spPr>
          <a:xfrm>
            <a:off x="7504386" y="-1"/>
            <a:ext cx="4687614" cy="6453353"/>
          </a:xfrm>
          <a:prstGeom prst="rect">
            <a:avLst/>
          </a:prstGeom>
        </p:spPr>
      </p:pic>
      <p:pic>
        <p:nvPicPr>
          <p:cNvPr id="4" name="Picture 3" descr="Jewish Cemetery - &lt;strong&gt;Mount&lt;/strong&gt; &lt;strong&gt;of Olives&lt;/strong&gt;, Jerusalem | Jews hav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386" y="-1"/>
            <a:ext cx="4687614" cy="6453353"/>
          </a:xfrm>
          <a:prstGeom prst="rect">
            <a:avLst/>
          </a:prstGeom>
        </p:spPr>
      </p:pic>
    </p:spTree>
    <p:extLst>
      <p:ext uri="{BB962C8B-B14F-4D97-AF65-F5344CB8AC3E}">
        <p14:creationId xmlns:p14="http://schemas.microsoft.com/office/powerpoint/2010/main" val="146313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246"/>
            <a:ext cx="7462346" cy="6617196"/>
          </a:xfrm>
          <a:prstGeom prst="rect">
            <a:avLst/>
          </a:prstGeom>
          <a:noFill/>
        </p:spPr>
        <p:txBody>
          <a:bodyPr wrap="square" rtlCol="0">
            <a:spAutoFit/>
          </a:bodyPr>
          <a:lstStyle/>
          <a:p>
            <a:r>
              <a:rPr lang="en-US" sz="2400" b="1" dirty="0" smtClean="0">
                <a:latin typeface="+mj-lt"/>
              </a:rPr>
              <a:t>GOG AND MAGOG</a:t>
            </a:r>
          </a:p>
          <a:p>
            <a:r>
              <a:rPr lang="en-US" sz="2400" dirty="0" smtClean="0">
                <a:latin typeface="+mj-lt"/>
              </a:rPr>
              <a:t>Again, Ezekiel looks into the future to the beginning of the tribulation [Jacob’s trouble] –</a:t>
            </a:r>
          </a:p>
          <a:p>
            <a:endParaRPr lang="en-US" sz="800" dirty="0" smtClean="0">
              <a:latin typeface="+mj-lt"/>
            </a:endParaRPr>
          </a:p>
          <a:p>
            <a:r>
              <a:rPr lang="en-US" sz="2400" dirty="0" smtClean="0">
                <a:latin typeface="+mj-lt"/>
              </a:rPr>
              <a:t>“… Son of man, set thy face against Gog, the land of Magog, the chief prince of Mesheck and Tubal, and prophesy against him… I will turn thee back, and put hooks into thy jaws, and I will bring thee forth, and all thine army… Persia, Ethiopia, and Libya with them… Gomer… shall come into the land… against the mountains of Israel…” (38:1-8).</a:t>
            </a:r>
          </a:p>
          <a:p>
            <a:r>
              <a:rPr lang="en-US" sz="2400" dirty="0">
                <a:latin typeface="+mj-lt"/>
              </a:rPr>
              <a:t>I</a:t>
            </a:r>
            <a:r>
              <a:rPr lang="en-US" sz="2400" dirty="0" smtClean="0">
                <a:latin typeface="+mj-lt"/>
              </a:rPr>
              <a:t>n the 1</a:t>
            </a:r>
            <a:r>
              <a:rPr lang="en-US" sz="2400" baseline="30000" dirty="0" smtClean="0">
                <a:latin typeface="+mj-lt"/>
              </a:rPr>
              <a:t>st</a:t>
            </a:r>
            <a:r>
              <a:rPr lang="en-US" sz="2400" dirty="0" smtClean="0">
                <a:latin typeface="+mj-lt"/>
              </a:rPr>
              <a:t> year of the tribulation, these mostly Islamic nations led by the ruler of Russia, will descend on Israel, but in the confusion they will attack each other, </a:t>
            </a:r>
            <a:r>
              <a:rPr lang="en-US" sz="2400" b="1" dirty="0" smtClean="0">
                <a:latin typeface="+mj-lt"/>
              </a:rPr>
              <a:t>“every man’s sword shall be against his brother” </a:t>
            </a:r>
            <a:r>
              <a:rPr lang="en-US" sz="2400" dirty="0" smtClean="0">
                <a:latin typeface="+mj-lt"/>
              </a:rPr>
              <a:t>(38:21).  But, it is God who wins the victory, </a:t>
            </a:r>
            <a:r>
              <a:rPr lang="en-US" sz="2400" b="1" dirty="0" smtClean="0">
                <a:latin typeface="+mj-lt"/>
              </a:rPr>
              <a:t>“I will smite thy bow </a:t>
            </a:r>
            <a:r>
              <a:rPr lang="en-US" sz="2400" dirty="0" smtClean="0">
                <a:latin typeface="+mj-lt"/>
              </a:rPr>
              <a:t>(39:3)… </a:t>
            </a:r>
            <a:r>
              <a:rPr lang="en-US" sz="2400" b="1" dirty="0" smtClean="0">
                <a:latin typeface="+mj-lt"/>
              </a:rPr>
              <a:t>thou shall fall upon the mountains of Israel” </a:t>
            </a:r>
            <a:r>
              <a:rPr lang="en-US" sz="2400" dirty="0" smtClean="0">
                <a:latin typeface="+mj-lt"/>
              </a:rPr>
              <a:t>(39:4).  </a:t>
            </a:r>
          </a:p>
          <a:p>
            <a:r>
              <a:rPr lang="en-US" sz="2400" dirty="0" smtClean="0">
                <a:latin typeface="+mj-lt"/>
              </a:rPr>
              <a:t>God will NOT allow any nation nor alliance of nations [Islam] to destroy Israel.</a:t>
            </a:r>
          </a:p>
          <a:p>
            <a:endParaRPr lang="en-US" sz="800" dirty="0" smtClean="0">
              <a:latin typeface="+mj-lt"/>
            </a:endParaRPr>
          </a:p>
        </p:txBody>
      </p:sp>
      <p:pic>
        <p:nvPicPr>
          <p:cNvPr id="3" name="Picture 2" descr="APOCALYPSE NOW? | The World According to College Football Fa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345" y="1"/>
            <a:ext cx="4729653" cy="6532950"/>
          </a:xfrm>
          <a:prstGeom prst="rect">
            <a:avLst/>
          </a:prstGeom>
        </p:spPr>
      </p:pic>
    </p:spTree>
    <p:extLst>
      <p:ext uri="{BB962C8B-B14F-4D97-AF65-F5344CB8AC3E}">
        <p14:creationId xmlns:p14="http://schemas.microsoft.com/office/powerpoint/2010/main" val="31995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ndom Studies in &lt;strong&gt;Ezekiel&lt;/strong&gt;, Part 1 | Mike's Place on the Web"/>
          <p:cNvPicPr>
            <a:picLocks noChangeAspect="1"/>
          </p:cNvPicPr>
          <p:nvPr/>
        </p:nvPicPr>
        <p:blipFill rotWithShape="1">
          <a:blip r:embed="rId2" cstate="print">
            <a:extLst>
              <a:ext uri="{28A0092B-C50C-407E-A947-70E740481C1C}">
                <a14:useLocalDpi xmlns:a14="http://schemas.microsoft.com/office/drawing/2010/main" val="0"/>
              </a:ext>
            </a:extLst>
          </a:blip>
          <a:srcRect t="16304" r="42716"/>
          <a:stretch/>
        </p:blipFill>
        <p:spPr>
          <a:xfrm>
            <a:off x="7725102" y="0"/>
            <a:ext cx="4466898" cy="5833922"/>
          </a:xfrm>
          <a:prstGeom prst="rect">
            <a:avLst/>
          </a:prstGeom>
        </p:spPr>
      </p:pic>
      <p:sp>
        <p:nvSpPr>
          <p:cNvPr id="6" name="TextBox 5"/>
          <p:cNvSpPr txBox="1"/>
          <p:nvPr/>
        </p:nvSpPr>
        <p:spPr>
          <a:xfrm>
            <a:off x="0" y="-84082"/>
            <a:ext cx="11757462" cy="6863417"/>
          </a:xfrm>
          <a:prstGeom prst="rect">
            <a:avLst/>
          </a:prstGeom>
          <a:noFill/>
        </p:spPr>
        <p:txBody>
          <a:bodyPr wrap="square" rtlCol="0">
            <a:spAutoFit/>
          </a:bodyPr>
          <a:lstStyle/>
          <a:p>
            <a:r>
              <a:rPr lang="en-US" sz="2400" b="1" dirty="0" smtClean="0">
                <a:latin typeface="+mj-lt"/>
              </a:rPr>
              <a:t>MILLENNIAL TEMPLE</a:t>
            </a:r>
            <a:endParaRPr lang="en-US" sz="800" dirty="0" smtClean="0">
              <a:latin typeface="+mj-lt"/>
            </a:endParaRPr>
          </a:p>
          <a:p>
            <a:r>
              <a:rPr lang="en-US" sz="2400" dirty="0" smtClean="0">
                <a:latin typeface="+mj-lt"/>
              </a:rPr>
              <a:t>“In the 25</a:t>
            </a:r>
            <a:r>
              <a:rPr lang="en-US" sz="2400" baseline="30000" dirty="0" smtClean="0">
                <a:latin typeface="+mj-lt"/>
              </a:rPr>
              <a:t>th</a:t>
            </a:r>
            <a:r>
              <a:rPr lang="en-US" sz="2400" dirty="0" smtClean="0">
                <a:latin typeface="+mj-lt"/>
              </a:rPr>
              <a:t> year of our captivity… in the 14</a:t>
            </a:r>
            <a:r>
              <a:rPr lang="en-US" sz="2400" baseline="30000" dirty="0" smtClean="0">
                <a:latin typeface="+mj-lt"/>
              </a:rPr>
              <a:t>th</a:t>
            </a:r>
            <a:r>
              <a:rPr lang="en-US" sz="2400" dirty="0" smtClean="0">
                <a:latin typeface="+mj-lt"/>
              </a:rPr>
              <a:t> year after the </a:t>
            </a:r>
          </a:p>
          <a:p>
            <a:r>
              <a:rPr lang="en-US" sz="2400" dirty="0" smtClean="0">
                <a:latin typeface="+mj-lt"/>
              </a:rPr>
              <a:t>city was smitten, in the selfsame day the hand of the LORD </a:t>
            </a:r>
          </a:p>
          <a:p>
            <a:r>
              <a:rPr lang="en-US" sz="2400" dirty="0" smtClean="0">
                <a:latin typeface="+mj-lt"/>
              </a:rPr>
              <a:t>was upon me, and brought me thither… into the land of </a:t>
            </a:r>
          </a:p>
          <a:p>
            <a:r>
              <a:rPr lang="en-US" sz="2400" dirty="0" smtClean="0">
                <a:latin typeface="+mj-lt"/>
              </a:rPr>
              <a:t>Israel, and set me upon a very high mountain…” (40:1,2).</a:t>
            </a:r>
          </a:p>
          <a:p>
            <a:r>
              <a:rPr lang="en-US" sz="2400" dirty="0" smtClean="0">
                <a:latin typeface="+mj-lt"/>
              </a:rPr>
              <a:t>In the 25</a:t>
            </a:r>
            <a:r>
              <a:rPr lang="en-US" sz="2400" baseline="30000" dirty="0" smtClean="0">
                <a:latin typeface="+mj-lt"/>
              </a:rPr>
              <a:t>th</a:t>
            </a:r>
            <a:r>
              <a:rPr lang="en-US" sz="2400" dirty="0" smtClean="0">
                <a:latin typeface="+mj-lt"/>
              </a:rPr>
              <a:t> year of captivity and the 14</a:t>
            </a:r>
            <a:r>
              <a:rPr lang="en-US" sz="2400" baseline="30000" dirty="0" smtClean="0">
                <a:latin typeface="+mj-lt"/>
              </a:rPr>
              <a:t>th</a:t>
            </a:r>
            <a:r>
              <a:rPr lang="en-US" sz="2400" dirty="0" smtClean="0">
                <a:latin typeface="+mj-lt"/>
              </a:rPr>
              <a:t> year after Jerusalem </a:t>
            </a:r>
          </a:p>
          <a:p>
            <a:r>
              <a:rPr lang="en-US" sz="2400" dirty="0" smtClean="0">
                <a:latin typeface="+mj-lt"/>
              </a:rPr>
              <a:t>and the temple were destroyed [574 B.C.], the Spirit brought </a:t>
            </a:r>
          </a:p>
          <a:p>
            <a:r>
              <a:rPr lang="en-US" sz="2400" dirty="0" smtClean="0">
                <a:latin typeface="+mj-lt"/>
              </a:rPr>
              <a:t>Ezekiel to Jerusalem to show him visions of a </a:t>
            </a:r>
            <a:r>
              <a:rPr lang="en-US" sz="2400" b="1" dirty="0" smtClean="0">
                <a:latin typeface="+mj-lt"/>
              </a:rPr>
              <a:t>3</a:t>
            </a:r>
            <a:r>
              <a:rPr lang="en-US" sz="2400" b="1" baseline="30000" dirty="0" smtClean="0">
                <a:latin typeface="+mj-lt"/>
              </a:rPr>
              <a:t>rd</a:t>
            </a:r>
            <a:r>
              <a:rPr lang="en-US" sz="2400" b="1" dirty="0" smtClean="0">
                <a:latin typeface="+mj-lt"/>
              </a:rPr>
              <a:t> temple</a:t>
            </a:r>
            <a:r>
              <a:rPr lang="en-US" sz="2400" dirty="0" smtClean="0">
                <a:latin typeface="+mj-lt"/>
              </a:rPr>
              <a:t>, </a:t>
            </a:r>
          </a:p>
          <a:p>
            <a:r>
              <a:rPr lang="en-US" sz="2400" b="1" dirty="0" smtClean="0">
                <a:latin typeface="+mj-lt"/>
              </a:rPr>
              <a:t>which will be built during the Millennium</a:t>
            </a:r>
            <a:r>
              <a:rPr lang="en-US" sz="2400" dirty="0" smtClean="0">
                <a:latin typeface="+mj-lt"/>
              </a:rPr>
              <a:t>.  He was provided </a:t>
            </a:r>
          </a:p>
          <a:p>
            <a:r>
              <a:rPr lang="en-US" sz="2400" dirty="0" smtClean="0">
                <a:latin typeface="+mj-lt"/>
              </a:rPr>
              <a:t>with the measurements and chambers or rooms in the </a:t>
            </a:r>
          </a:p>
          <a:p>
            <a:r>
              <a:rPr lang="en-US" sz="2400" dirty="0">
                <a:latin typeface="+mj-lt"/>
              </a:rPr>
              <a:t>t</a:t>
            </a:r>
            <a:r>
              <a:rPr lang="en-US" sz="2400" dirty="0" smtClean="0">
                <a:latin typeface="+mj-lt"/>
              </a:rPr>
              <a:t>emple complex (40:5-5), some of which Christ referred to –</a:t>
            </a:r>
          </a:p>
          <a:p>
            <a:endParaRPr lang="en-US" sz="800" dirty="0">
              <a:latin typeface="+mj-lt"/>
            </a:endParaRPr>
          </a:p>
          <a:p>
            <a:r>
              <a:rPr lang="en-US" sz="2400" dirty="0" smtClean="0">
                <a:latin typeface="+mj-lt"/>
              </a:rPr>
              <a:t>“In my Father’s house are many [rooms]… I go to prepare </a:t>
            </a:r>
          </a:p>
          <a:p>
            <a:r>
              <a:rPr lang="en-US" sz="2400" dirty="0">
                <a:latin typeface="+mj-lt"/>
              </a:rPr>
              <a:t>a</a:t>
            </a:r>
            <a:r>
              <a:rPr lang="en-US" sz="2400" dirty="0" smtClean="0">
                <a:latin typeface="+mj-lt"/>
              </a:rPr>
              <a:t> place for you.  </a:t>
            </a:r>
            <a:r>
              <a:rPr lang="en-US" sz="2400" b="1" dirty="0" smtClean="0">
                <a:latin typeface="+mj-lt"/>
              </a:rPr>
              <a:t>I will come again, and receive you unto </a:t>
            </a:r>
          </a:p>
          <a:p>
            <a:r>
              <a:rPr lang="en-US" sz="2400" b="1" dirty="0" smtClean="0">
                <a:latin typeface="+mj-lt"/>
              </a:rPr>
              <a:t>myself</a:t>
            </a:r>
            <a:r>
              <a:rPr lang="en-US" sz="2400" dirty="0" smtClean="0">
                <a:latin typeface="+mj-lt"/>
              </a:rPr>
              <a:t>; </a:t>
            </a:r>
            <a:r>
              <a:rPr lang="en-US" sz="2400" b="1" u="sng" dirty="0" smtClean="0">
                <a:latin typeface="+mj-lt"/>
              </a:rPr>
              <a:t>that where I am, there ye may be also</a:t>
            </a:r>
            <a:r>
              <a:rPr lang="en-US" sz="2400" dirty="0" smtClean="0">
                <a:latin typeface="+mj-lt"/>
              </a:rPr>
              <a:t>” (Jn. 14:1-3).  </a:t>
            </a:r>
          </a:p>
          <a:p>
            <a:r>
              <a:rPr lang="en-US" sz="2400" dirty="0" smtClean="0">
                <a:latin typeface="+mj-lt"/>
              </a:rPr>
              <a:t>Facts: My Father’s house is NOT heaven, it is the temple in </a:t>
            </a:r>
          </a:p>
          <a:p>
            <a:r>
              <a:rPr lang="en-US" sz="2400" dirty="0" smtClean="0">
                <a:latin typeface="+mj-lt"/>
              </a:rPr>
              <a:t>Jerusalem (Jn. 2:16); Christ went back to heaven to await His</a:t>
            </a:r>
          </a:p>
          <a:p>
            <a:r>
              <a:rPr lang="en-US" sz="2400" dirty="0" smtClean="0">
                <a:latin typeface="+mj-lt"/>
              </a:rPr>
              <a:t>2</a:t>
            </a:r>
            <a:r>
              <a:rPr lang="en-US" sz="2400" baseline="30000" dirty="0" smtClean="0">
                <a:latin typeface="+mj-lt"/>
              </a:rPr>
              <a:t>nd</a:t>
            </a:r>
            <a:r>
              <a:rPr lang="en-US" sz="2400" dirty="0" smtClean="0">
                <a:latin typeface="+mj-lt"/>
              </a:rPr>
              <a:t> coming, when He will reside in the 3rd temple with</a:t>
            </a:r>
            <a:r>
              <a:rPr lang="en-US" sz="2400" u="sng" dirty="0" smtClean="0">
                <a:latin typeface="+mj-lt"/>
              </a:rPr>
              <a:t> the </a:t>
            </a:r>
          </a:p>
          <a:p>
            <a:r>
              <a:rPr lang="en-US" sz="2400" u="sng" dirty="0" smtClean="0">
                <a:latin typeface="+mj-lt"/>
              </a:rPr>
              <a:t>12 Apostles living with Him in these rooms in the temple</a:t>
            </a:r>
            <a:r>
              <a:rPr lang="en-US" sz="2400" dirty="0" smtClean="0">
                <a:latin typeface="+mj-lt"/>
              </a:rPr>
              <a:t>. </a:t>
            </a:r>
            <a:endParaRPr lang="en-US" sz="2400" dirty="0">
              <a:latin typeface="+mj-lt"/>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8100063" y="680289"/>
              <a:ext cx="434880" cy="2446200"/>
            </p14:xfrm>
          </p:contentPart>
        </mc:Choice>
        <mc:Fallback xmlns="">
          <p:pic>
            <p:nvPicPr>
              <p:cNvPr id="9" name="Ink 8"/>
              <p:cNvPicPr/>
              <p:nvPr/>
            </p:nvPicPr>
            <p:blipFill>
              <a:blip r:embed="rId5"/>
              <a:stretch>
                <a:fillRect/>
              </a:stretch>
            </p:blipFill>
            <p:spPr>
              <a:xfrm>
                <a:off x="8090703" y="670929"/>
                <a:ext cx="453600" cy="2464920"/>
              </a:xfrm>
              <a:prstGeom prst="rect">
                <a:avLst/>
              </a:prstGeom>
            </p:spPr>
          </p:pic>
        </mc:Fallback>
      </mc:AlternateContent>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8850" t="2759" r="19655" b="5748"/>
          <a:stretch/>
        </p:blipFill>
        <p:spPr>
          <a:xfrm>
            <a:off x="7725102" y="0"/>
            <a:ext cx="4466898" cy="6093976"/>
          </a:xfrm>
          <a:prstGeom prst="rect">
            <a:avLst/>
          </a:prstGeom>
        </p:spPr>
      </p:pic>
      <p:sp>
        <p:nvSpPr>
          <p:cNvPr id="2" name="TextBox 1"/>
          <p:cNvSpPr txBox="1"/>
          <p:nvPr/>
        </p:nvSpPr>
        <p:spPr>
          <a:xfrm>
            <a:off x="7989838" y="6093976"/>
            <a:ext cx="3937425" cy="646331"/>
          </a:xfrm>
          <a:prstGeom prst="rect">
            <a:avLst/>
          </a:prstGeom>
          <a:noFill/>
        </p:spPr>
        <p:txBody>
          <a:bodyPr wrap="none" rtlCol="0">
            <a:spAutoFit/>
          </a:bodyPr>
          <a:lstStyle/>
          <a:p>
            <a:pPr algn="ctr"/>
            <a:r>
              <a:rPr lang="en-US" dirty="0" smtClean="0">
                <a:latin typeface="+mj-lt"/>
              </a:rPr>
              <a:t>THE BIBLE KNOWLEDGE COMMENTARY, </a:t>
            </a:r>
          </a:p>
          <a:p>
            <a:pPr algn="ctr"/>
            <a:r>
              <a:rPr lang="en-US" dirty="0" smtClean="0">
                <a:latin typeface="+mj-lt"/>
              </a:rPr>
              <a:t>Chariot Victor Pub., p. 1303.</a:t>
            </a:r>
            <a:endParaRPr lang="en-US" dirty="0">
              <a:latin typeface="+mj-lt"/>
            </a:endParaRPr>
          </a:p>
        </p:txBody>
      </p:sp>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7825680" y="830520"/>
              <a:ext cx="3886560" cy="4892400"/>
            </p14:xfrm>
          </p:contentPart>
        </mc:Choice>
        <mc:Fallback xmlns="">
          <p:pic>
            <p:nvPicPr>
              <p:cNvPr id="4" name="Ink 3"/>
              <p:cNvPicPr/>
              <p:nvPr/>
            </p:nvPicPr>
            <p:blipFill>
              <a:blip r:embed="rId8"/>
              <a:stretch>
                <a:fillRect/>
              </a:stretch>
            </p:blipFill>
            <p:spPr>
              <a:xfrm>
                <a:off x="7816320" y="821160"/>
                <a:ext cx="3905280" cy="4911120"/>
              </a:xfrm>
              <a:prstGeom prst="rect">
                <a:avLst/>
              </a:prstGeom>
            </p:spPr>
          </p:pic>
        </mc:Fallback>
      </mc:AlternateContent>
    </p:spTree>
    <p:extLst>
      <p:ext uri="{BB962C8B-B14F-4D97-AF65-F5344CB8AC3E}">
        <p14:creationId xmlns:p14="http://schemas.microsoft.com/office/powerpoint/2010/main" val="5212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fade">
                                      <p:cBhvr>
                                        <p:cTn id="13" dur="500"/>
                                        <p:tgtEl>
                                          <p:spTgt spid="6">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fade">
                                      <p:cBhvr>
                                        <p:cTn id="16" dur="500"/>
                                        <p:tgtEl>
                                          <p:spTgt spid="6">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fade">
                                      <p:cBhvr>
                                        <p:cTn id="19" dur="500"/>
                                        <p:tgtEl>
                                          <p:spTgt spid="6">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animEffect transition="in" filter="fade">
                                      <p:cBhvr>
                                        <p:cTn id="22" dur="500"/>
                                        <p:tgtEl>
                                          <p:spTgt spid="6">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animEffect transition="in" filter="fade">
                                      <p:cBhvr>
                                        <p:cTn id="27" dur="500"/>
                                        <p:tgtEl>
                                          <p:spTgt spid="6">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3" end="13"/>
                                            </p:txEl>
                                          </p:spTgt>
                                        </p:tgtEl>
                                        <p:attrNameLst>
                                          <p:attrName>style.visibility</p:attrName>
                                        </p:attrNameLst>
                                      </p:cBhvr>
                                      <p:to>
                                        <p:strVal val="visible"/>
                                      </p:to>
                                    </p:set>
                                    <p:animEffect transition="in" filter="fade">
                                      <p:cBhvr>
                                        <p:cTn id="30" dur="500"/>
                                        <p:tgtEl>
                                          <p:spTgt spid="6">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4" end="14"/>
                                            </p:txEl>
                                          </p:spTgt>
                                        </p:tgtEl>
                                        <p:attrNameLst>
                                          <p:attrName>style.visibility</p:attrName>
                                        </p:attrNameLst>
                                      </p:cBhvr>
                                      <p:to>
                                        <p:strVal val="visible"/>
                                      </p:to>
                                    </p:set>
                                    <p:animEffect transition="in" filter="fade">
                                      <p:cBhvr>
                                        <p:cTn id="33" dur="500"/>
                                        <p:tgtEl>
                                          <p:spTgt spid="6">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15" end="15"/>
                                            </p:txEl>
                                          </p:spTgt>
                                        </p:tgtEl>
                                        <p:attrNameLst>
                                          <p:attrName>style.visibility</p:attrName>
                                        </p:attrNameLst>
                                      </p:cBhvr>
                                      <p:to>
                                        <p:strVal val="visible"/>
                                      </p:to>
                                    </p:set>
                                    <p:animEffect transition="in" filter="fade">
                                      <p:cBhvr>
                                        <p:cTn id="43" dur="500"/>
                                        <p:tgtEl>
                                          <p:spTgt spid="6">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16" end="16"/>
                                            </p:txEl>
                                          </p:spTgt>
                                        </p:tgtEl>
                                        <p:attrNameLst>
                                          <p:attrName>style.visibility</p:attrName>
                                        </p:attrNameLst>
                                      </p:cBhvr>
                                      <p:to>
                                        <p:strVal val="visible"/>
                                      </p:to>
                                    </p:set>
                                    <p:animEffect transition="in" filter="fade">
                                      <p:cBhvr>
                                        <p:cTn id="46" dur="500"/>
                                        <p:tgtEl>
                                          <p:spTgt spid="6">
                                            <p:txEl>
                                              <p:pRg st="16" end="1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17" end="17"/>
                                            </p:txEl>
                                          </p:spTgt>
                                        </p:tgtEl>
                                        <p:attrNameLst>
                                          <p:attrName>style.visibility</p:attrName>
                                        </p:attrNameLst>
                                      </p:cBhvr>
                                      <p:to>
                                        <p:strVal val="visible"/>
                                      </p:to>
                                    </p:set>
                                    <p:animEffect transition="in" filter="fade">
                                      <p:cBhvr>
                                        <p:cTn id="49" dur="500"/>
                                        <p:tgtEl>
                                          <p:spTgt spid="6">
                                            <p:txEl>
                                              <p:pRg st="17" end="1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
                                            <p:txEl>
                                              <p:pRg st="18" end="18"/>
                                            </p:txEl>
                                          </p:spTgt>
                                        </p:tgtEl>
                                        <p:attrNameLst>
                                          <p:attrName>style.visibility</p:attrName>
                                        </p:attrNameLst>
                                      </p:cBhvr>
                                      <p:to>
                                        <p:strVal val="visible"/>
                                      </p:to>
                                    </p:set>
                                    <p:animEffect transition="in" filter="fade">
                                      <p:cBhvr>
                                        <p:cTn id="52" dur="5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2252"/>
            <a:ext cx="11666483" cy="6986528"/>
          </a:xfrm>
          <a:prstGeom prst="rect">
            <a:avLst/>
          </a:prstGeom>
          <a:noFill/>
        </p:spPr>
        <p:txBody>
          <a:bodyPr wrap="square" rtlCol="0">
            <a:spAutoFit/>
          </a:bodyPr>
          <a:lstStyle/>
          <a:p>
            <a:r>
              <a:rPr lang="en-US" sz="2400" b="1" dirty="0" smtClean="0">
                <a:latin typeface="+mj-lt"/>
              </a:rPr>
              <a:t>MILLENNIAL TEMPLE </a:t>
            </a:r>
            <a:r>
              <a:rPr lang="en-US" sz="2400" dirty="0" smtClean="0">
                <a:latin typeface="+mj-lt"/>
              </a:rPr>
              <a:t>(cont’d)</a:t>
            </a:r>
          </a:p>
          <a:p>
            <a:r>
              <a:rPr lang="en-US" sz="2400" dirty="0" smtClean="0">
                <a:latin typeface="+mj-lt"/>
              </a:rPr>
              <a:t>“Afterward he bought me to the gate… looketh toward the </a:t>
            </a:r>
          </a:p>
          <a:p>
            <a:r>
              <a:rPr lang="en-US" sz="2400" dirty="0" smtClean="0">
                <a:latin typeface="+mj-lt"/>
              </a:rPr>
              <a:t>east… And the glory of the LORD came into the house… So </a:t>
            </a:r>
          </a:p>
          <a:p>
            <a:r>
              <a:rPr lang="en-US" sz="2400" dirty="0" smtClean="0">
                <a:latin typeface="+mj-lt"/>
              </a:rPr>
              <a:t>the Spirit took me up, and brought me into the </a:t>
            </a:r>
            <a:r>
              <a:rPr lang="en-US" sz="2400" b="1" dirty="0" smtClean="0">
                <a:latin typeface="+mj-lt"/>
              </a:rPr>
              <a:t>inner court</a:t>
            </a:r>
            <a:r>
              <a:rPr lang="en-US" sz="2400" dirty="0" smtClean="0">
                <a:latin typeface="+mj-lt"/>
              </a:rPr>
              <a:t>; </a:t>
            </a:r>
          </a:p>
          <a:p>
            <a:r>
              <a:rPr lang="en-US" sz="2400" dirty="0" smtClean="0">
                <a:latin typeface="+mj-lt"/>
              </a:rPr>
              <a:t>and, behold the glory of the LORD filled the house” (43:1-6).</a:t>
            </a:r>
          </a:p>
          <a:p>
            <a:r>
              <a:rPr lang="en-US" sz="2400" dirty="0" smtClean="0">
                <a:latin typeface="+mj-lt"/>
              </a:rPr>
              <a:t>Ezekiel had earlier [Ch. 10,11] saw the departure of the LORD,</a:t>
            </a:r>
          </a:p>
          <a:p>
            <a:r>
              <a:rPr lang="en-US" sz="2400" dirty="0" smtClean="0">
                <a:latin typeface="+mj-lt"/>
              </a:rPr>
              <a:t>He was now witnessing the future return and filling of this </a:t>
            </a:r>
          </a:p>
          <a:p>
            <a:r>
              <a:rPr lang="en-US" sz="2400" dirty="0" smtClean="0">
                <a:latin typeface="+mj-lt"/>
              </a:rPr>
              <a:t>kingdom temple with the presence of the LORD [Christ]. </a:t>
            </a:r>
          </a:p>
          <a:p>
            <a:endParaRPr lang="en-US" sz="800" dirty="0" smtClean="0">
              <a:latin typeface="+mj-lt"/>
            </a:endParaRPr>
          </a:p>
          <a:p>
            <a:r>
              <a:rPr lang="en-US" sz="2400" dirty="0" smtClean="0">
                <a:latin typeface="+mj-lt"/>
              </a:rPr>
              <a:t>“And he said unto me, Son of man, </a:t>
            </a:r>
            <a:r>
              <a:rPr lang="en-US" sz="2400" b="1" dirty="0" smtClean="0">
                <a:latin typeface="+mj-lt"/>
              </a:rPr>
              <a:t>the place of my throne, </a:t>
            </a:r>
          </a:p>
          <a:p>
            <a:r>
              <a:rPr lang="en-US" sz="2400" b="1" dirty="0" smtClean="0">
                <a:latin typeface="+mj-lt"/>
              </a:rPr>
              <a:t>and place of the soles of my feet, where I will dwell in the </a:t>
            </a:r>
          </a:p>
          <a:p>
            <a:r>
              <a:rPr lang="en-US" sz="2400" b="1" dirty="0" smtClean="0">
                <a:latin typeface="+mj-lt"/>
              </a:rPr>
              <a:t>midst of the children of Israel for ever</a:t>
            </a:r>
            <a:r>
              <a:rPr lang="en-US" sz="2400" dirty="0" smtClean="0">
                <a:latin typeface="+mj-lt"/>
              </a:rPr>
              <a:t>…” (43:7).</a:t>
            </a:r>
          </a:p>
          <a:p>
            <a:r>
              <a:rPr lang="en-US" sz="2400" dirty="0" smtClean="0">
                <a:latin typeface="+mj-lt"/>
              </a:rPr>
              <a:t>Christ’s throne will be inside this Millennial temple where He </a:t>
            </a:r>
          </a:p>
          <a:p>
            <a:r>
              <a:rPr lang="en-US" sz="2400" dirty="0">
                <a:latin typeface="+mj-lt"/>
              </a:rPr>
              <a:t>w</a:t>
            </a:r>
            <a:r>
              <a:rPr lang="en-US" sz="2400" dirty="0" smtClean="0">
                <a:latin typeface="+mj-lt"/>
              </a:rPr>
              <a:t>ill be </a:t>
            </a:r>
            <a:r>
              <a:rPr lang="en-US" sz="2400" b="1" u="sng" dirty="0" smtClean="0">
                <a:latin typeface="+mj-lt"/>
              </a:rPr>
              <a:t>visibly</a:t>
            </a:r>
            <a:r>
              <a:rPr lang="en-US" sz="2400" dirty="0" smtClean="0">
                <a:latin typeface="+mj-lt"/>
              </a:rPr>
              <a:t> enthroned as KING &amp; HIGH PRIEST.</a:t>
            </a:r>
          </a:p>
          <a:p>
            <a:endParaRPr lang="en-US" sz="800" dirty="0" smtClean="0">
              <a:latin typeface="+mj-lt"/>
            </a:endParaRPr>
          </a:p>
          <a:p>
            <a:r>
              <a:rPr lang="en-US" sz="2400" dirty="0" smtClean="0">
                <a:latin typeface="+mj-lt"/>
              </a:rPr>
              <a:t>“And these are the measures of the </a:t>
            </a:r>
            <a:r>
              <a:rPr lang="en-US" sz="2400" b="1" dirty="0" smtClean="0">
                <a:latin typeface="+mj-lt"/>
              </a:rPr>
              <a:t>altar</a:t>
            </a:r>
            <a:r>
              <a:rPr lang="en-US" sz="2400" dirty="0" smtClean="0">
                <a:latin typeface="+mj-lt"/>
              </a:rPr>
              <a:t>… Son of man… to </a:t>
            </a:r>
          </a:p>
          <a:p>
            <a:r>
              <a:rPr lang="en-US" sz="2400" dirty="0" smtClean="0">
                <a:latin typeface="+mj-lt"/>
              </a:rPr>
              <a:t>offer burnt-offerings thereon, and </a:t>
            </a:r>
            <a:r>
              <a:rPr lang="en-US" sz="2400" b="1" dirty="0" smtClean="0">
                <a:latin typeface="+mj-lt"/>
              </a:rPr>
              <a:t>to sprinkle it with blood</a:t>
            </a:r>
            <a:r>
              <a:rPr lang="en-US" sz="2400" dirty="0" smtClean="0">
                <a:latin typeface="+mj-lt"/>
              </a:rPr>
              <a:t>” </a:t>
            </a:r>
          </a:p>
          <a:p>
            <a:r>
              <a:rPr lang="en-US" sz="2400" dirty="0" smtClean="0">
                <a:latin typeface="+mj-lt"/>
              </a:rPr>
              <a:t>(43:13,18).</a:t>
            </a:r>
          </a:p>
          <a:p>
            <a:r>
              <a:rPr lang="en-US" sz="2400" dirty="0" smtClean="0">
                <a:latin typeface="+mj-lt"/>
              </a:rPr>
              <a:t>The sprinkling of the blood of burnt-offerings will be a </a:t>
            </a:r>
          </a:p>
          <a:p>
            <a:r>
              <a:rPr lang="en-US" sz="2400" dirty="0" smtClean="0">
                <a:latin typeface="+mj-lt"/>
              </a:rPr>
              <a:t>memorial for Christ’s once-for-all sacrifice for sin</a:t>
            </a:r>
            <a:r>
              <a:rPr lang="en-US" sz="2400" dirty="0">
                <a:latin typeface="+mj-lt"/>
              </a:rPr>
              <a:t> </a:t>
            </a:r>
            <a:r>
              <a:rPr lang="en-US" sz="2400" dirty="0" smtClean="0">
                <a:latin typeface="+mj-lt"/>
              </a:rPr>
              <a:t>(Heb. 9:26). </a:t>
            </a:r>
            <a:endParaRPr lang="en-US" sz="2400" dirty="0">
              <a:latin typeface="+mj-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850" t="2759" r="19655" b="5748"/>
          <a:stretch/>
        </p:blipFill>
        <p:spPr>
          <a:xfrm>
            <a:off x="7725102" y="0"/>
            <a:ext cx="4466898" cy="6093976"/>
          </a:xfrm>
          <a:prstGeom prst="rect">
            <a:avLst/>
          </a:prstGeom>
        </p:spPr>
      </p:pic>
      <p:sp>
        <p:nvSpPr>
          <p:cNvPr id="2" name="Rectangle 1"/>
          <p:cNvSpPr/>
          <p:nvPr/>
        </p:nvSpPr>
        <p:spPr>
          <a:xfrm>
            <a:off x="8010366" y="6093976"/>
            <a:ext cx="3896370" cy="646331"/>
          </a:xfrm>
          <a:prstGeom prst="rect">
            <a:avLst/>
          </a:prstGeom>
        </p:spPr>
        <p:txBody>
          <a:bodyPr wrap="square">
            <a:spAutoFit/>
          </a:bodyPr>
          <a:lstStyle/>
          <a:p>
            <a:pPr algn="ctr"/>
            <a:r>
              <a:rPr lang="en-US" dirty="0">
                <a:latin typeface="+mj-lt"/>
              </a:rPr>
              <a:t>THE BIBLE KNOWLEDGE COMMENTARY, </a:t>
            </a:r>
          </a:p>
          <a:p>
            <a:pPr algn="ctr"/>
            <a:r>
              <a:rPr lang="en-US" dirty="0">
                <a:latin typeface="+mj-lt"/>
              </a:rPr>
              <a:t>Chariot Victor Pub., p. 1303.</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296280" y="2369880"/>
              <a:ext cx="800640" cy="327960"/>
            </p14:xfrm>
          </p:contentPart>
        </mc:Choice>
        <mc:Fallback xmlns="">
          <p:pic>
            <p:nvPicPr>
              <p:cNvPr id="3" name="Ink 2"/>
              <p:cNvPicPr/>
              <p:nvPr/>
            </p:nvPicPr>
            <p:blipFill>
              <a:blip r:embed="rId4"/>
              <a:stretch>
                <a:fillRect/>
              </a:stretch>
            </p:blipFill>
            <p:spPr>
              <a:xfrm>
                <a:off x="9286920" y="2360520"/>
                <a:ext cx="8193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8732520" y="1028880"/>
              <a:ext cx="2278800" cy="4983840"/>
            </p14:xfrm>
          </p:contentPart>
        </mc:Choice>
        <mc:Fallback xmlns="">
          <p:pic>
            <p:nvPicPr>
              <p:cNvPr id="6" name="Ink 5"/>
              <p:cNvPicPr/>
              <p:nvPr/>
            </p:nvPicPr>
            <p:blipFill>
              <a:blip r:embed="rId6"/>
              <a:stretch>
                <a:fillRect/>
              </a:stretch>
            </p:blipFill>
            <p:spPr>
              <a:xfrm>
                <a:off x="8723160" y="1019520"/>
                <a:ext cx="2297520" cy="5002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8961120" y="2072520"/>
              <a:ext cx="975600" cy="2751480"/>
            </p14:xfrm>
          </p:contentPart>
        </mc:Choice>
        <mc:Fallback xmlns="">
          <p:pic>
            <p:nvPicPr>
              <p:cNvPr id="9" name="Ink 8"/>
              <p:cNvPicPr/>
              <p:nvPr/>
            </p:nvPicPr>
            <p:blipFill>
              <a:blip r:embed="rId8"/>
              <a:stretch>
                <a:fillRect/>
              </a:stretch>
            </p:blipFill>
            <p:spPr>
              <a:xfrm>
                <a:off x="8951760" y="2063160"/>
                <a:ext cx="994320" cy="277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9563040" y="1226880"/>
              <a:ext cx="168120" cy="145080"/>
            </p14:xfrm>
          </p:contentPart>
        </mc:Choice>
        <mc:Fallback xmlns="">
          <p:pic>
            <p:nvPicPr>
              <p:cNvPr id="5" name="Ink 4"/>
              <p:cNvPicPr/>
              <p:nvPr/>
            </p:nvPicPr>
            <p:blipFill>
              <a:blip r:embed="rId10"/>
              <a:stretch>
                <a:fillRect/>
              </a:stretch>
            </p:blipFill>
            <p:spPr>
              <a:xfrm>
                <a:off x="9553680" y="1217520"/>
                <a:ext cx="186840" cy="163800"/>
              </a:xfrm>
              <a:prstGeom prst="rect">
                <a:avLst/>
              </a:prstGeom>
            </p:spPr>
          </p:pic>
        </mc:Fallback>
      </mc:AlternateContent>
    </p:spTree>
    <p:extLst>
      <p:ext uri="{BB962C8B-B14F-4D97-AF65-F5344CB8AC3E}">
        <p14:creationId xmlns:p14="http://schemas.microsoft.com/office/powerpoint/2010/main" val="18148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9" end="9"/>
                                            </p:txEl>
                                          </p:spTgt>
                                        </p:tgtEl>
                                        <p:attrNameLst>
                                          <p:attrName>style.visibility</p:attrName>
                                        </p:attrNameLst>
                                      </p:cBhvr>
                                      <p:to>
                                        <p:strVal val="visible"/>
                                      </p:to>
                                    </p:set>
                                    <p:animEffect transition="in" filter="fade">
                                      <p:cBhvr>
                                        <p:cTn id="12" dur="500"/>
                                        <p:tgtEl>
                                          <p:spTgt spid="8">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animEffect transition="in" filter="fade">
                                      <p:cBhvr>
                                        <p:cTn id="15" dur="500"/>
                                        <p:tgtEl>
                                          <p:spTgt spid="8">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11" end="11"/>
                                            </p:txEl>
                                          </p:spTgt>
                                        </p:tgtEl>
                                        <p:attrNameLst>
                                          <p:attrName>style.visibility</p:attrName>
                                        </p:attrNameLst>
                                      </p:cBhvr>
                                      <p:to>
                                        <p:strVal val="visible"/>
                                      </p:to>
                                    </p:set>
                                    <p:animEffect transition="in" filter="fade">
                                      <p:cBhvr>
                                        <p:cTn id="18" dur="500"/>
                                        <p:tgtEl>
                                          <p:spTgt spid="8">
                                            <p:txEl>
                                              <p:pRg st="11" end="1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12" end="12"/>
                                            </p:txEl>
                                          </p:spTgt>
                                        </p:tgtEl>
                                        <p:attrNameLst>
                                          <p:attrName>style.visibility</p:attrName>
                                        </p:attrNameLst>
                                      </p:cBhvr>
                                      <p:to>
                                        <p:strVal val="visible"/>
                                      </p:to>
                                    </p:set>
                                    <p:animEffect transition="in" filter="fade">
                                      <p:cBhvr>
                                        <p:cTn id="33" dur="500"/>
                                        <p:tgtEl>
                                          <p:spTgt spid="8">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13" end="13"/>
                                            </p:txEl>
                                          </p:spTgt>
                                        </p:tgtEl>
                                        <p:attrNameLst>
                                          <p:attrName>style.visibility</p:attrName>
                                        </p:attrNameLst>
                                      </p:cBhvr>
                                      <p:to>
                                        <p:strVal val="visible"/>
                                      </p:to>
                                    </p:set>
                                    <p:animEffect transition="in" filter="fade">
                                      <p:cBhvr>
                                        <p:cTn id="36" dur="500"/>
                                        <p:tgtEl>
                                          <p:spTgt spid="8">
                                            <p:txEl>
                                              <p:pRg st="13" end="1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15" end="15"/>
                                            </p:txEl>
                                          </p:spTgt>
                                        </p:tgtEl>
                                        <p:attrNameLst>
                                          <p:attrName>style.visibility</p:attrName>
                                        </p:attrNameLst>
                                      </p:cBhvr>
                                      <p:to>
                                        <p:strVal val="visible"/>
                                      </p:to>
                                    </p:set>
                                    <p:animEffect transition="in" filter="fade">
                                      <p:cBhvr>
                                        <p:cTn id="41" dur="500"/>
                                        <p:tgtEl>
                                          <p:spTgt spid="8">
                                            <p:txEl>
                                              <p:pRg st="15" end="1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16" end="16"/>
                                            </p:txEl>
                                          </p:spTgt>
                                        </p:tgtEl>
                                        <p:attrNameLst>
                                          <p:attrName>style.visibility</p:attrName>
                                        </p:attrNameLst>
                                      </p:cBhvr>
                                      <p:to>
                                        <p:strVal val="visible"/>
                                      </p:to>
                                    </p:set>
                                    <p:animEffect transition="in" filter="fade">
                                      <p:cBhvr>
                                        <p:cTn id="44" dur="500"/>
                                        <p:tgtEl>
                                          <p:spTgt spid="8">
                                            <p:txEl>
                                              <p:pRg st="16" end="1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xEl>
                                              <p:pRg st="17" end="17"/>
                                            </p:txEl>
                                          </p:spTgt>
                                        </p:tgtEl>
                                        <p:attrNameLst>
                                          <p:attrName>style.visibility</p:attrName>
                                        </p:attrNameLst>
                                      </p:cBhvr>
                                      <p:to>
                                        <p:strVal val="visible"/>
                                      </p:to>
                                    </p:set>
                                    <p:animEffect transition="in" filter="fade">
                                      <p:cBhvr>
                                        <p:cTn id="47" dur="500"/>
                                        <p:tgtEl>
                                          <p:spTgt spid="8">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8" end="18"/>
                                            </p:txEl>
                                          </p:spTgt>
                                        </p:tgtEl>
                                        <p:attrNameLst>
                                          <p:attrName>style.visibility</p:attrName>
                                        </p:attrNameLst>
                                      </p:cBhvr>
                                      <p:to>
                                        <p:strVal val="visible"/>
                                      </p:to>
                                    </p:set>
                                    <p:animEffect transition="in" filter="fade">
                                      <p:cBhvr>
                                        <p:cTn id="57" dur="500"/>
                                        <p:tgtEl>
                                          <p:spTgt spid="8">
                                            <p:txEl>
                                              <p:pRg st="18" end="1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8">
                                            <p:txEl>
                                              <p:pRg st="19" end="19"/>
                                            </p:txEl>
                                          </p:spTgt>
                                        </p:tgtEl>
                                        <p:attrNameLst>
                                          <p:attrName>style.visibility</p:attrName>
                                        </p:attrNameLst>
                                      </p:cBhvr>
                                      <p:to>
                                        <p:strVal val="visible"/>
                                      </p:to>
                                    </p:set>
                                    <p:animEffect transition="in" filter="fade">
                                      <p:cBhvr>
                                        <p:cTn id="60" dur="500"/>
                                        <p:tgtEl>
                                          <p:spTgt spid="8">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94085"/>
          </a:xfrm>
          <a:prstGeom prst="rect">
            <a:avLst/>
          </a:prstGeom>
          <a:noFill/>
        </p:spPr>
        <p:txBody>
          <a:bodyPr wrap="square" rtlCol="0">
            <a:spAutoFit/>
          </a:bodyPr>
          <a:lstStyle/>
          <a:p>
            <a:r>
              <a:rPr lang="en-US" sz="2400" b="1" dirty="0" smtClean="0">
                <a:latin typeface="+mj-lt"/>
              </a:rPr>
              <a:t>NO MOURNING FOR THE DEAD</a:t>
            </a:r>
          </a:p>
          <a:p>
            <a:r>
              <a:rPr lang="en-US" sz="2400" dirty="0" smtClean="0">
                <a:latin typeface="+mj-lt"/>
              </a:rPr>
              <a:t>“… Son of man, I take away from thee the desire of </a:t>
            </a:r>
          </a:p>
          <a:p>
            <a:r>
              <a:rPr lang="en-US" sz="2400" dirty="0">
                <a:latin typeface="+mj-lt"/>
              </a:rPr>
              <a:t>t</a:t>
            </a:r>
            <a:r>
              <a:rPr lang="en-US" sz="2400" dirty="0" smtClean="0">
                <a:latin typeface="+mj-lt"/>
              </a:rPr>
              <a:t>hine eyes… yet neither shall thou mourn nor weep, </a:t>
            </a:r>
          </a:p>
          <a:p>
            <a:r>
              <a:rPr lang="en-US" sz="2400" dirty="0" smtClean="0">
                <a:latin typeface="+mj-lt"/>
              </a:rPr>
              <a:t>neither shall thy tears run down.  </a:t>
            </a:r>
            <a:r>
              <a:rPr lang="en-US" sz="2400" b="1" dirty="0" smtClean="0">
                <a:latin typeface="+mj-lt"/>
              </a:rPr>
              <a:t>Forbear to cry, make </a:t>
            </a:r>
          </a:p>
          <a:p>
            <a:r>
              <a:rPr lang="en-US" sz="2400" b="1" dirty="0" smtClean="0">
                <a:latin typeface="+mj-lt"/>
              </a:rPr>
              <a:t>no mourning for the dead</a:t>
            </a:r>
            <a:r>
              <a:rPr lang="en-US" sz="2400" dirty="0" smtClean="0">
                <a:latin typeface="+mj-lt"/>
              </a:rPr>
              <a:t>… at evening my wife died; </a:t>
            </a:r>
          </a:p>
          <a:p>
            <a:r>
              <a:rPr lang="en-US" sz="2400" dirty="0" smtClean="0">
                <a:latin typeface="+mj-lt"/>
              </a:rPr>
              <a:t>and I did in mourning as I was commanded” (24:15-18).</a:t>
            </a:r>
          </a:p>
          <a:p>
            <a:r>
              <a:rPr lang="en-US" sz="2400" dirty="0" smtClean="0">
                <a:latin typeface="+mj-lt"/>
              </a:rPr>
              <a:t>God commanded Ezekiel NOT to mourn for the dead </a:t>
            </a:r>
          </a:p>
          <a:p>
            <a:r>
              <a:rPr lang="en-US" sz="2400" dirty="0" smtClean="0">
                <a:latin typeface="+mj-lt"/>
              </a:rPr>
              <a:t>who had been killed in the assault on Jerusalem, </a:t>
            </a:r>
          </a:p>
          <a:p>
            <a:r>
              <a:rPr lang="en-US" sz="2400" dirty="0" smtClean="0">
                <a:latin typeface="+mj-lt"/>
              </a:rPr>
              <a:t>because their deaths were the result of God’s judgment </a:t>
            </a:r>
          </a:p>
          <a:p>
            <a:r>
              <a:rPr lang="en-US" sz="2400" dirty="0" smtClean="0">
                <a:latin typeface="+mj-lt"/>
              </a:rPr>
              <a:t>on their sin.  To make it personal for Ezekiel and those </a:t>
            </a:r>
          </a:p>
          <a:p>
            <a:r>
              <a:rPr lang="en-US" sz="2400" dirty="0" smtClean="0">
                <a:latin typeface="+mj-lt"/>
              </a:rPr>
              <a:t>gathered for his wife’s funeral, they were told NOT to do</a:t>
            </a:r>
          </a:p>
          <a:p>
            <a:r>
              <a:rPr lang="en-US" sz="2400" dirty="0" smtClean="0">
                <a:latin typeface="+mj-lt"/>
              </a:rPr>
              <a:t>the traditional public mourning normally afforded the </a:t>
            </a:r>
          </a:p>
          <a:p>
            <a:r>
              <a:rPr lang="en-US" sz="2400" dirty="0" smtClean="0">
                <a:latin typeface="+mj-lt"/>
              </a:rPr>
              <a:t>death of a family member, but rather –</a:t>
            </a:r>
          </a:p>
          <a:p>
            <a:endParaRPr lang="en-US" sz="800" dirty="0" smtClean="0">
              <a:latin typeface="+mj-lt"/>
            </a:endParaRPr>
          </a:p>
          <a:p>
            <a:r>
              <a:rPr lang="en-US" sz="2400" dirty="0" smtClean="0">
                <a:latin typeface="+mj-lt"/>
              </a:rPr>
              <a:t>“And ye shall do as I [God] have done… ye [Ezekiel] shall </a:t>
            </a:r>
          </a:p>
          <a:p>
            <a:r>
              <a:rPr lang="en-US" sz="2400" dirty="0" smtClean="0">
                <a:latin typeface="+mj-lt"/>
              </a:rPr>
              <a:t>not mourn nor weep [outwardly]; but ye shall pine away for your iniquities [sin], and mourn [inwardly] one toward another” (24:22,23).</a:t>
            </a:r>
          </a:p>
          <a:p>
            <a:r>
              <a:rPr lang="en-US" sz="2400" dirty="0" smtClean="0">
                <a:latin typeface="+mj-lt"/>
              </a:rPr>
              <a:t>In both cases, they were to suppress their natural urge to mourn, but instead to think on their sin. </a:t>
            </a:r>
            <a:endParaRPr lang="en-US" sz="2400" dirty="0">
              <a:latin typeface="+mj-lt"/>
            </a:endParaRPr>
          </a:p>
        </p:txBody>
      </p:sp>
      <p:pic>
        <p:nvPicPr>
          <p:cNvPr id="3" name="Picture 2" descr="File:Book of &lt;strong&gt;Ezekiel&lt;/strong&gt; Chapter 37-2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310" y="0"/>
            <a:ext cx="5139690" cy="5303520"/>
          </a:xfrm>
          <a:prstGeom prst="rect">
            <a:avLst/>
          </a:prstGeom>
        </p:spPr>
      </p:pic>
    </p:spTree>
    <p:extLst>
      <p:ext uri="{BB962C8B-B14F-4D97-AF65-F5344CB8AC3E}">
        <p14:creationId xmlns:p14="http://schemas.microsoft.com/office/powerpoint/2010/main" val="35951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fade">
                                      <p:cBhvr>
                                        <p:cTn id="19" dur="500"/>
                                        <p:tgtEl>
                                          <p:spTgt spid="2">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fade">
                                      <p:cBhvr>
                                        <p:cTn id="22" dur="500"/>
                                        <p:tgtEl>
                                          <p:spTgt spid="2">
                                            <p:txEl>
                                              <p:pRg st="11" end="1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Effect transition="in" filter="fade">
                                      <p:cBhvr>
                                        <p:cTn id="25" dur="500"/>
                                        <p:tgtEl>
                                          <p:spTgt spid="2">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4" end="14"/>
                                            </p:txEl>
                                          </p:spTgt>
                                        </p:tgtEl>
                                        <p:attrNameLst>
                                          <p:attrName>style.visibility</p:attrName>
                                        </p:attrNameLst>
                                      </p:cBhvr>
                                      <p:to>
                                        <p:strVal val="visible"/>
                                      </p:to>
                                    </p:set>
                                    <p:animEffect transition="in" filter="fade">
                                      <p:cBhvr>
                                        <p:cTn id="30" dur="500"/>
                                        <p:tgtEl>
                                          <p:spTgt spid="2">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animEffect transition="in" filter="fade">
                                      <p:cBhvr>
                                        <p:cTn id="33" dur="500"/>
                                        <p:tgtEl>
                                          <p:spTgt spid="2">
                                            <p:txEl>
                                              <p:pRg st="15" end="1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6" end="16"/>
                                            </p:txEl>
                                          </p:spTgt>
                                        </p:tgtEl>
                                        <p:attrNameLst>
                                          <p:attrName>style.visibility</p:attrName>
                                        </p:attrNameLst>
                                      </p:cBhvr>
                                      <p:to>
                                        <p:strVal val="visible"/>
                                      </p:to>
                                    </p:set>
                                    <p:animEffect transition="in" filter="fade">
                                      <p:cBhvr>
                                        <p:cTn id="38"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72" y="0"/>
            <a:ext cx="4006418" cy="461665"/>
          </a:xfrm>
          <a:prstGeom prst="rect">
            <a:avLst/>
          </a:prstGeom>
          <a:noFill/>
        </p:spPr>
        <p:txBody>
          <a:bodyPr wrap="none" rtlCol="0">
            <a:spAutoFit/>
          </a:bodyPr>
          <a:lstStyle/>
          <a:p>
            <a:r>
              <a:rPr lang="en-US" sz="2400" dirty="0" smtClean="0">
                <a:latin typeface="+mj-lt"/>
              </a:rPr>
              <a:t>Next time – The Book of Daniel</a:t>
            </a:r>
            <a:endParaRPr lang="en-US" sz="2400" dirty="0">
              <a:latin typeface="+mj-lt"/>
            </a:endParaRPr>
          </a:p>
        </p:txBody>
      </p:sp>
      <p:pic>
        <p:nvPicPr>
          <p:cNvPr id="3" name="Picture 2" descr="&lt;strong&gt;Book of Daniel&lt;/strong&gt;, Bible | Fine Shots | Flickr"/>
          <p:cNvPicPr>
            <a:picLocks noChangeAspect="1"/>
          </p:cNvPicPr>
          <p:nvPr/>
        </p:nvPicPr>
        <p:blipFill rotWithShape="1">
          <a:blip r:embed="rId2">
            <a:extLst>
              <a:ext uri="{28A0092B-C50C-407E-A947-70E740481C1C}">
                <a14:useLocalDpi xmlns:a14="http://schemas.microsoft.com/office/drawing/2010/main" val="0"/>
              </a:ext>
            </a:extLst>
          </a:blip>
          <a:srcRect b="7843"/>
          <a:stretch/>
        </p:blipFill>
        <p:spPr>
          <a:xfrm>
            <a:off x="8618483" y="0"/>
            <a:ext cx="3573517" cy="3122670"/>
          </a:xfrm>
          <a:prstGeom prst="rect">
            <a:avLst/>
          </a:prstGeom>
        </p:spPr>
      </p:pic>
      <p:pic>
        <p:nvPicPr>
          <p:cNvPr id="4" name="Picture 3" descr="File:&lt;strong&gt;Book&lt;/strong&gt; &lt;strong&gt;of Daniel&lt;/strong&gt; Chapter 6-4 (Bible Illustration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8483" y="3122671"/>
            <a:ext cx="3573517" cy="3735330"/>
          </a:xfrm>
          <a:prstGeom prst="rect">
            <a:avLst/>
          </a:prstGeom>
        </p:spPr>
      </p:pic>
      <p:pic>
        <p:nvPicPr>
          <p:cNvPr id="5" name="Picture 4" descr="File:&lt;strong&gt;Book&lt;/strong&gt; &lt;strong&gt;of Daniel&lt;/strong&gt; Chapter 5-4 (Bible Illustrations b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8731"/>
            <a:ext cx="4079990" cy="2559269"/>
          </a:xfrm>
          <a:prstGeom prst="rect">
            <a:avLst/>
          </a:prstGeom>
        </p:spPr>
      </p:pic>
      <p:pic>
        <p:nvPicPr>
          <p:cNvPr id="6" name="Picture 5" descr="&lt;strong&gt;Daniel&lt;/strong&gt; Nebuchadnezzar Mormon | Flickr - Photo Sharing!"/>
          <p:cNvPicPr>
            <a:picLocks noChangeAspect="1"/>
          </p:cNvPicPr>
          <p:nvPr/>
        </p:nvPicPr>
        <p:blipFill rotWithShape="1">
          <a:blip r:embed="rId5">
            <a:extLst>
              <a:ext uri="{28A0092B-C50C-407E-A947-70E740481C1C}">
                <a14:useLocalDpi xmlns:a14="http://schemas.microsoft.com/office/drawing/2010/main" val="0"/>
              </a:ext>
            </a:extLst>
          </a:blip>
          <a:srcRect b="2005"/>
          <a:stretch/>
        </p:blipFill>
        <p:spPr>
          <a:xfrm>
            <a:off x="0" y="461665"/>
            <a:ext cx="4079990" cy="3837066"/>
          </a:xfrm>
          <a:prstGeom prst="rect">
            <a:avLst/>
          </a:prstGeom>
        </p:spPr>
      </p:pic>
      <p:pic>
        <p:nvPicPr>
          <p:cNvPr id="7" name="Picture 6" descr="File:&lt;strong&gt;Book&lt;/strong&gt; &lt;strong&gt;of Daniel&lt;/strong&gt; Chapter 6-7 (Bible Illustrations by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990" y="4067504"/>
            <a:ext cx="4706658" cy="2689006"/>
          </a:xfrm>
          <a:prstGeom prst="rect">
            <a:avLst/>
          </a:prstGeom>
        </p:spPr>
      </p:pic>
      <p:pic>
        <p:nvPicPr>
          <p:cNvPr id="8" name="Picture 7" descr="Mormons History Beliefs | Flickr - Photo Shar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9990" y="0"/>
            <a:ext cx="4556010" cy="4067503"/>
          </a:xfrm>
          <a:prstGeom prst="rect">
            <a:avLst/>
          </a:prstGeom>
        </p:spPr>
      </p:pic>
    </p:spTree>
    <p:extLst>
      <p:ext uri="{BB962C8B-B14F-4D97-AF65-F5344CB8AC3E}">
        <p14:creationId xmlns:p14="http://schemas.microsoft.com/office/powerpoint/2010/main" val="33464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86550" cy="6740307"/>
          </a:xfrm>
          <a:prstGeom prst="rect">
            <a:avLst/>
          </a:prstGeom>
          <a:noFill/>
        </p:spPr>
        <p:txBody>
          <a:bodyPr wrap="square" rtlCol="0">
            <a:spAutoFit/>
          </a:bodyPr>
          <a:lstStyle/>
          <a:p>
            <a:r>
              <a:rPr lang="en-US" sz="2400" b="1" dirty="0" smtClean="0">
                <a:latin typeface="+mj-lt"/>
              </a:rPr>
              <a:t>JUDGMENT ON THE NATIONS</a:t>
            </a:r>
          </a:p>
          <a:p>
            <a:r>
              <a:rPr lang="en-US" sz="2400" dirty="0" smtClean="0">
                <a:latin typeface="+mj-lt"/>
              </a:rPr>
              <a:t>After being called as a prophet of God, Ezekiel spent the first 4-5 years [up to chapter 24] prophesying about the destruction of Jerusalem.  Now that it had happened, God turned Ezekiel’s attention to the evil nations that surrounded Israel [chapter 25-32].</a:t>
            </a:r>
          </a:p>
          <a:p>
            <a:endParaRPr lang="en-US" sz="800" dirty="0" smtClean="0">
              <a:latin typeface="+mj-lt"/>
            </a:endParaRPr>
          </a:p>
          <a:p>
            <a:r>
              <a:rPr lang="en-US" sz="2400" dirty="0" smtClean="0">
                <a:latin typeface="+mj-lt"/>
              </a:rPr>
              <a:t>“Son of man, set thy face against the Ammonites, and prophesy against them; and say… Behold therefore I will deliver thee to the men of the east for a possession… </a:t>
            </a:r>
            <a:r>
              <a:rPr lang="en-US" sz="2400" b="1" dirty="0" smtClean="0">
                <a:latin typeface="+mj-lt"/>
              </a:rPr>
              <a:t>Because thou hast clapped thine hands, and stamped thy feet, and rejoiced in heart with all thy despite against the land of Israel</a:t>
            </a:r>
            <a:r>
              <a:rPr lang="en-US" sz="2400" dirty="0" smtClean="0">
                <a:latin typeface="+mj-lt"/>
              </a:rPr>
              <a:t>… I will stretch out mine hand upon thee, and will deliver thee for a spoil to the heathen… I will destroy thee” (25:1-7).</a:t>
            </a:r>
          </a:p>
          <a:p>
            <a:r>
              <a:rPr lang="en-US" sz="2400" dirty="0" smtClean="0">
                <a:latin typeface="+mj-lt"/>
              </a:rPr>
              <a:t>God then pronounced judgment on Ammon because of their joy at Israel’s defeat</a:t>
            </a:r>
            <a:r>
              <a:rPr lang="en-US" sz="2400" dirty="0">
                <a:latin typeface="+mj-lt"/>
              </a:rPr>
              <a:t> </a:t>
            </a:r>
            <a:r>
              <a:rPr lang="en-US" sz="2400" dirty="0" smtClean="0">
                <a:latin typeface="+mj-lt"/>
              </a:rPr>
              <a:t>by Nebuchadnezzar. </a:t>
            </a:r>
          </a:p>
        </p:txBody>
      </p:sp>
      <p:pic>
        <p:nvPicPr>
          <p:cNvPr id="3" name="Picture 2" descr="File:Book of &lt;strong&gt;Ezekiel&lt;/strong&gt; Chapter 37-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6551" y="-1"/>
            <a:ext cx="5505450" cy="6740308"/>
          </a:xfrm>
          <a:prstGeom prst="rect">
            <a:avLst/>
          </a:prstGeom>
        </p:spPr>
      </p:pic>
    </p:spTree>
    <p:extLst>
      <p:ext uri="{BB962C8B-B14F-4D97-AF65-F5344CB8AC3E}">
        <p14:creationId xmlns:p14="http://schemas.microsoft.com/office/powerpoint/2010/main" val="15425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 y="0"/>
            <a:ext cx="12192002" cy="6740307"/>
          </a:xfrm>
          <a:prstGeom prst="rect">
            <a:avLst/>
          </a:prstGeom>
          <a:noFill/>
        </p:spPr>
        <p:txBody>
          <a:bodyPr wrap="square" rtlCol="0">
            <a:spAutoFit/>
          </a:bodyPr>
          <a:lstStyle/>
          <a:p>
            <a:r>
              <a:rPr lang="en-US" sz="2400" dirty="0" smtClean="0">
                <a:latin typeface="+mj-lt"/>
              </a:rPr>
              <a:t>Next Ezekiel pronounced God’s judgment on </a:t>
            </a:r>
            <a:r>
              <a:rPr lang="en-US" sz="2400" b="1" dirty="0" smtClean="0">
                <a:latin typeface="+mj-lt"/>
              </a:rPr>
              <a:t>Moab</a:t>
            </a:r>
            <a:r>
              <a:rPr lang="en-US" sz="2400" dirty="0" smtClean="0">
                <a:latin typeface="+mj-lt"/>
              </a:rPr>
              <a:t> </a:t>
            </a:r>
          </a:p>
          <a:p>
            <a:r>
              <a:rPr lang="en-US" sz="2400" dirty="0" smtClean="0">
                <a:latin typeface="+mj-lt"/>
              </a:rPr>
              <a:t>(25:8,9);</a:t>
            </a:r>
            <a:r>
              <a:rPr lang="en-US" sz="2400" b="1" dirty="0" smtClean="0">
                <a:latin typeface="+mj-lt"/>
              </a:rPr>
              <a:t> Edom </a:t>
            </a:r>
            <a:r>
              <a:rPr lang="en-US" sz="2400" dirty="0" smtClean="0">
                <a:latin typeface="+mj-lt"/>
              </a:rPr>
              <a:t>(25:12-14); </a:t>
            </a:r>
            <a:r>
              <a:rPr lang="en-US" sz="2400" b="1" dirty="0" smtClean="0">
                <a:latin typeface="+mj-lt"/>
              </a:rPr>
              <a:t>Philistia</a:t>
            </a:r>
            <a:r>
              <a:rPr lang="en-US" sz="2400" dirty="0" smtClean="0">
                <a:latin typeface="+mj-lt"/>
              </a:rPr>
              <a:t> (25:15-17).  The </a:t>
            </a:r>
          </a:p>
          <a:p>
            <a:r>
              <a:rPr lang="en-US" sz="2400" dirty="0" smtClean="0">
                <a:latin typeface="+mj-lt"/>
              </a:rPr>
              <a:t>justice of God would not permit Him to withhold </a:t>
            </a:r>
          </a:p>
          <a:p>
            <a:r>
              <a:rPr lang="en-US" sz="2400" dirty="0" smtClean="0">
                <a:latin typeface="+mj-lt"/>
              </a:rPr>
              <a:t>judgment for the flagrant sins of His people [Jews], </a:t>
            </a:r>
          </a:p>
          <a:p>
            <a:r>
              <a:rPr lang="en-US" sz="2400" dirty="0" smtClean="0">
                <a:latin typeface="+mj-lt"/>
              </a:rPr>
              <a:t>then how could He not hold the Gentile nations </a:t>
            </a:r>
          </a:p>
          <a:p>
            <a:r>
              <a:rPr lang="en-US" sz="2400" dirty="0" smtClean="0">
                <a:latin typeface="+mj-lt"/>
              </a:rPr>
              <a:t>accountable as well?  He did –</a:t>
            </a:r>
          </a:p>
          <a:p>
            <a:endParaRPr lang="en-US" sz="800" dirty="0" smtClean="0">
              <a:latin typeface="+mj-lt"/>
            </a:endParaRPr>
          </a:p>
          <a:p>
            <a:r>
              <a:rPr lang="en-US" sz="2400" dirty="0" smtClean="0">
                <a:latin typeface="+mj-lt"/>
              </a:rPr>
              <a:t>“I will destroy thee [</a:t>
            </a:r>
            <a:r>
              <a:rPr lang="en-US" sz="2400" b="1" dirty="0" smtClean="0">
                <a:latin typeface="+mj-lt"/>
              </a:rPr>
              <a:t>Ammon</a:t>
            </a:r>
            <a:r>
              <a:rPr lang="en-US" sz="2400" dirty="0" smtClean="0">
                <a:latin typeface="+mj-lt"/>
              </a:rPr>
              <a:t>]; and thou shalt know </a:t>
            </a:r>
          </a:p>
          <a:p>
            <a:r>
              <a:rPr lang="en-US" sz="2400" dirty="0" smtClean="0">
                <a:latin typeface="+mj-lt"/>
              </a:rPr>
              <a:t>that I am the LORD” (25:7); I will execute judgments </a:t>
            </a:r>
          </a:p>
          <a:p>
            <a:r>
              <a:rPr lang="en-US" sz="2400" dirty="0" smtClean="0">
                <a:latin typeface="+mj-lt"/>
              </a:rPr>
              <a:t>upon </a:t>
            </a:r>
            <a:r>
              <a:rPr lang="en-US" sz="2400" b="1" dirty="0" smtClean="0">
                <a:latin typeface="+mj-lt"/>
              </a:rPr>
              <a:t>Moab</a:t>
            </a:r>
            <a:r>
              <a:rPr lang="en-US" sz="2400" dirty="0" smtClean="0">
                <a:latin typeface="+mj-lt"/>
              </a:rPr>
              <a:t>; and they shall know that I am the LORD </a:t>
            </a:r>
          </a:p>
          <a:p>
            <a:r>
              <a:rPr lang="en-US" sz="2400" dirty="0" smtClean="0">
                <a:latin typeface="+mj-lt"/>
              </a:rPr>
              <a:t>(25:11); I will lay my vengeance upon </a:t>
            </a:r>
            <a:r>
              <a:rPr lang="en-US" sz="2400" b="1" dirty="0" smtClean="0">
                <a:latin typeface="+mj-lt"/>
              </a:rPr>
              <a:t>Edom</a:t>
            </a:r>
            <a:r>
              <a:rPr lang="en-US" sz="2400" dirty="0" smtClean="0">
                <a:latin typeface="+mj-lt"/>
              </a:rPr>
              <a:t> (25:14); </a:t>
            </a:r>
          </a:p>
          <a:p>
            <a:r>
              <a:rPr lang="en-US" sz="2400" dirty="0" smtClean="0">
                <a:latin typeface="+mj-lt"/>
              </a:rPr>
              <a:t>I will execute great vengeance upon them [</a:t>
            </a:r>
            <a:r>
              <a:rPr lang="en-US" sz="2400" b="1" dirty="0" smtClean="0">
                <a:latin typeface="+mj-lt"/>
              </a:rPr>
              <a:t>Philistines</a:t>
            </a:r>
            <a:r>
              <a:rPr lang="en-US" sz="2400" dirty="0" smtClean="0">
                <a:latin typeface="+mj-lt"/>
              </a:rPr>
              <a:t>] </a:t>
            </a:r>
          </a:p>
          <a:p>
            <a:r>
              <a:rPr lang="en-US" sz="2400" dirty="0" smtClean="0">
                <a:latin typeface="+mj-lt"/>
              </a:rPr>
              <a:t>with furious rebukes; and they shall know that I am </a:t>
            </a:r>
          </a:p>
          <a:p>
            <a:r>
              <a:rPr lang="en-US" sz="2400" dirty="0" smtClean="0">
                <a:latin typeface="+mj-lt"/>
              </a:rPr>
              <a:t>the LORD” (25:17). God was also keeping another </a:t>
            </a:r>
          </a:p>
          <a:p>
            <a:r>
              <a:rPr lang="en-US" sz="2400" dirty="0" smtClean="0">
                <a:latin typeface="+mj-lt"/>
              </a:rPr>
              <a:t>promise –</a:t>
            </a:r>
          </a:p>
          <a:p>
            <a:endParaRPr lang="en-US" sz="800" dirty="0" smtClean="0">
              <a:latin typeface="+mj-lt"/>
            </a:endParaRPr>
          </a:p>
          <a:p>
            <a:r>
              <a:rPr lang="en-US" sz="2400" dirty="0" smtClean="0">
                <a:latin typeface="+mj-lt"/>
              </a:rPr>
              <a:t>“And I will make of thee [Abraham] a great nation [Israel]… and </a:t>
            </a:r>
            <a:r>
              <a:rPr lang="en-US" sz="2400" b="1" u="sng" dirty="0" smtClean="0">
                <a:latin typeface="+mj-lt"/>
              </a:rPr>
              <a:t>I will bless them that bless thee, and curse him that curseth thee…” </a:t>
            </a:r>
            <a:r>
              <a:rPr lang="en-US" sz="2400" dirty="0" smtClean="0">
                <a:latin typeface="+mj-lt"/>
              </a:rPr>
              <a:t>(Gen.12:2,3).</a:t>
            </a:r>
            <a:endParaRPr lang="en-US" sz="800" dirty="0" smtClean="0">
              <a:latin typeface="+mj-lt"/>
            </a:endParaRPr>
          </a:p>
          <a:p>
            <a:r>
              <a:rPr lang="en-US" sz="2400" dirty="0" smtClean="0">
                <a:latin typeface="+mj-lt"/>
              </a:rPr>
              <a:t>This is a perfect example of the outworking of the ABRAHAMIC COVENANT!   </a:t>
            </a:r>
            <a:endParaRPr lang="en-US" sz="2400" dirty="0">
              <a:latin typeface="+mj-lt"/>
            </a:endParaRPr>
          </a:p>
        </p:txBody>
      </p:sp>
      <p:pic>
        <p:nvPicPr>
          <p:cNvPr id="3" name="Picture 2" descr="File:Kingdoms of the Levant Map 830.pn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233" y="1"/>
            <a:ext cx="5349765" cy="534655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6735960" y="1059120"/>
              <a:ext cx="4397040" cy="4435200"/>
            </p14:xfrm>
          </p:contentPart>
        </mc:Choice>
        <mc:Fallback xmlns="">
          <p:pic>
            <p:nvPicPr>
              <p:cNvPr id="6" name="Ink 5"/>
              <p:cNvPicPr/>
              <p:nvPr/>
            </p:nvPicPr>
            <p:blipFill>
              <a:blip r:embed="rId4"/>
              <a:stretch>
                <a:fillRect/>
              </a:stretch>
            </p:blipFill>
            <p:spPr>
              <a:xfrm>
                <a:off x="6726600" y="1049760"/>
                <a:ext cx="4415760" cy="4453920"/>
              </a:xfrm>
              <a:prstGeom prst="rect">
                <a:avLst/>
              </a:prstGeom>
            </p:spPr>
          </p:pic>
        </mc:Fallback>
      </mc:AlternateContent>
    </p:spTree>
    <p:extLst>
      <p:ext uri="{BB962C8B-B14F-4D97-AF65-F5344CB8AC3E}">
        <p14:creationId xmlns:p14="http://schemas.microsoft.com/office/powerpoint/2010/main" val="11738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fade">
                                      <p:cBhvr>
                                        <p:cTn id="30" dur="500"/>
                                        <p:tgtEl>
                                          <p:spTgt spid="2">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animEffect transition="in" filter="fade">
                                      <p:cBhvr>
                                        <p:cTn id="33" dur="500"/>
                                        <p:tgtEl>
                                          <p:spTgt spid="2">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6" end="16"/>
                                            </p:txEl>
                                          </p:spTgt>
                                        </p:tgtEl>
                                        <p:attrNameLst>
                                          <p:attrName>style.visibility</p:attrName>
                                        </p:attrNameLst>
                                      </p:cBhvr>
                                      <p:to>
                                        <p:strVal val="visible"/>
                                      </p:to>
                                    </p:set>
                                    <p:animEffect transition="in" filter="fade">
                                      <p:cBhvr>
                                        <p:cTn id="38" dur="500"/>
                                        <p:tgtEl>
                                          <p:spTgt spid="2">
                                            <p:txEl>
                                              <p:pRg st="16" end="1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animEffect transition="in" filter="fade">
                                      <p:cBhvr>
                                        <p:cTn id="43"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981793" cy="6740307"/>
          </a:xfrm>
          <a:prstGeom prst="rect">
            <a:avLst/>
          </a:prstGeom>
          <a:noFill/>
        </p:spPr>
        <p:txBody>
          <a:bodyPr wrap="square" rtlCol="0">
            <a:spAutoFit/>
          </a:bodyPr>
          <a:lstStyle/>
          <a:p>
            <a:r>
              <a:rPr lang="en-US" sz="2400" b="1" dirty="0" smtClean="0">
                <a:latin typeface="+mj-lt"/>
              </a:rPr>
              <a:t>JUDGMENT ON TYRE</a:t>
            </a:r>
          </a:p>
          <a:p>
            <a:r>
              <a:rPr lang="en-US" sz="2400" dirty="0" smtClean="0">
                <a:latin typeface="+mj-lt"/>
              </a:rPr>
              <a:t>“And it came to pass in the 11</a:t>
            </a:r>
            <a:r>
              <a:rPr lang="en-US" sz="2400" baseline="30000" dirty="0" smtClean="0">
                <a:latin typeface="+mj-lt"/>
              </a:rPr>
              <a:t>th</a:t>
            </a:r>
            <a:r>
              <a:rPr lang="en-US" sz="2400" dirty="0" smtClean="0">
                <a:latin typeface="+mj-lt"/>
              </a:rPr>
              <a:t> year… that the word </a:t>
            </a:r>
          </a:p>
          <a:p>
            <a:r>
              <a:rPr lang="en-US" sz="2400" dirty="0" smtClean="0">
                <a:latin typeface="+mj-lt"/>
              </a:rPr>
              <a:t>of the LORD came unto me, saying, Son of man, </a:t>
            </a:r>
          </a:p>
          <a:p>
            <a:r>
              <a:rPr lang="en-US" sz="2400" dirty="0" smtClean="0">
                <a:latin typeface="+mj-lt"/>
              </a:rPr>
              <a:t>because that Tyrus</a:t>
            </a:r>
            <a:r>
              <a:rPr lang="en-US" sz="2400" dirty="0">
                <a:latin typeface="+mj-lt"/>
              </a:rPr>
              <a:t> h</a:t>
            </a:r>
            <a:r>
              <a:rPr lang="en-US" sz="2400" dirty="0" smtClean="0">
                <a:latin typeface="+mj-lt"/>
              </a:rPr>
              <a:t>ath said against Jerusalem, Aha </a:t>
            </a:r>
          </a:p>
          <a:p>
            <a:r>
              <a:rPr lang="en-US" sz="2400" dirty="0" smtClean="0">
                <a:latin typeface="+mj-lt"/>
              </a:rPr>
              <a:t>[laugh], she is broken… laid waste: Therefore… </a:t>
            </a:r>
            <a:r>
              <a:rPr lang="en-US" sz="2400" b="1" dirty="0" smtClean="0">
                <a:latin typeface="+mj-lt"/>
              </a:rPr>
              <a:t>I am </a:t>
            </a:r>
          </a:p>
          <a:p>
            <a:r>
              <a:rPr lang="en-US" sz="2400" b="1" dirty="0" smtClean="0">
                <a:latin typeface="+mj-lt"/>
              </a:rPr>
              <a:t>against thee, O Tyrus, and will cause many nations to </a:t>
            </a:r>
          </a:p>
          <a:p>
            <a:r>
              <a:rPr lang="en-US" sz="2400" b="1" dirty="0" smtClean="0">
                <a:latin typeface="+mj-lt"/>
              </a:rPr>
              <a:t>come up against thee</a:t>
            </a:r>
            <a:r>
              <a:rPr lang="en-US" sz="2400" dirty="0" smtClean="0">
                <a:latin typeface="+mj-lt"/>
              </a:rPr>
              <a:t>, as the sea causeth his waves to </a:t>
            </a:r>
          </a:p>
          <a:p>
            <a:r>
              <a:rPr lang="en-US" sz="2400" dirty="0" smtClean="0">
                <a:latin typeface="+mj-lt"/>
              </a:rPr>
              <a:t>come up.  And they shall destroy the walls of Tyrus… </a:t>
            </a:r>
          </a:p>
          <a:p>
            <a:r>
              <a:rPr lang="en-US" sz="2400" dirty="0" smtClean="0">
                <a:latin typeface="+mj-lt"/>
              </a:rPr>
              <a:t>break down her towers… it shall become a spoil to the</a:t>
            </a:r>
          </a:p>
          <a:p>
            <a:r>
              <a:rPr lang="en-US" sz="2400" dirty="0" smtClean="0">
                <a:latin typeface="+mj-lt"/>
              </a:rPr>
              <a:t>nations… they shall know that I am the LORD” (26:1-6). </a:t>
            </a:r>
          </a:p>
          <a:p>
            <a:r>
              <a:rPr lang="en-US" sz="2400" dirty="0" smtClean="0">
                <a:latin typeface="+mj-lt"/>
              </a:rPr>
              <a:t>Ezekiel’s [God’s] next judgment fell on Tyre, one of </a:t>
            </a:r>
          </a:p>
          <a:p>
            <a:r>
              <a:rPr lang="en-US" sz="2400" dirty="0" smtClean="0">
                <a:latin typeface="+mj-lt"/>
              </a:rPr>
              <a:t>the Phoenician states with whom David &amp; Solomon </a:t>
            </a:r>
          </a:p>
          <a:p>
            <a:r>
              <a:rPr lang="en-US" sz="2400" dirty="0" smtClean="0">
                <a:latin typeface="+mj-lt"/>
              </a:rPr>
              <a:t>[1,000-900 B.C.] had good relations during their time.  </a:t>
            </a:r>
          </a:p>
          <a:p>
            <a:r>
              <a:rPr lang="en-US" sz="2400" dirty="0" smtClean="0">
                <a:latin typeface="+mj-lt"/>
              </a:rPr>
              <a:t>In 587 B.C., Tyre was a competitor with Israel for trade </a:t>
            </a:r>
          </a:p>
          <a:p>
            <a:r>
              <a:rPr lang="en-US" sz="2400" dirty="0" smtClean="0">
                <a:latin typeface="+mj-lt"/>
              </a:rPr>
              <a:t>routes to Egypt.  She laughed at Israel’s fall because </a:t>
            </a:r>
          </a:p>
          <a:p>
            <a:r>
              <a:rPr lang="en-US" sz="2400" dirty="0" smtClean="0">
                <a:latin typeface="+mj-lt"/>
              </a:rPr>
              <a:t>it would profit her commercially.  But, she did not know God would hold her accountable.  </a:t>
            </a:r>
          </a:p>
          <a:p>
            <a:endParaRPr lang="en-US" sz="800" dirty="0" smtClean="0">
              <a:latin typeface="+mj-lt"/>
            </a:endParaRPr>
          </a:p>
          <a:p>
            <a:r>
              <a:rPr lang="en-US" sz="2400" dirty="0" smtClean="0">
                <a:latin typeface="+mj-lt"/>
              </a:rPr>
              <a:t>Next is a continuation of an important subject previously revealed in Isaiah</a:t>
            </a:r>
            <a:r>
              <a:rPr lang="en-US" sz="2400" dirty="0">
                <a:latin typeface="+mj-lt"/>
              </a:rPr>
              <a:t> </a:t>
            </a:r>
            <a:r>
              <a:rPr lang="en-US" sz="2400" dirty="0" smtClean="0">
                <a:latin typeface="+mj-lt"/>
              </a:rPr>
              <a:t>Ch. 14.  </a:t>
            </a:r>
            <a:endParaRPr lang="en-US" sz="2400" dirty="0">
              <a:latin typeface="+mj-lt"/>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8412480" y="281880"/>
              <a:ext cx="655560" cy="297720"/>
            </p14:xfrm>
          </p:contentPart>
        </mc:Choice>
        <mc:Fallback xmlns="">
          <p:pic>
            <p:nvPicPr>
              <p:cNvPr id="5" name="Ink 4"/>
              <p:cNvPicPr/>
              <p:nvPr/>
            </p:nvPicPr>
            <p:blipFill>
              <a:blip r:embed="rId3"/>
              <a:stretch>
                <a:fillRect/>
              </a:stretch>
            </p:blipFill>
            <p:spPr>
              <a:xfrm>
                <a:off x="8403120" y="272520"/>
                <a:ext cx="674280" cy="316440"/>
              </a:xfrm>
              <a:prstGeom prst="rect">
                <a:avLst/>
              </a:prstGeom>
            </p:spPr>
          </p:pic>
        </mc:Fallback>
      </mc:AlternateContent>
      <p:pic>
        <p:nvPicPr>
          <p:cNvPr id="6" name="Picture 5" descr="File:Kingdoms of the Levant Map 830.pn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233" y="1"/>
            <a:ext cx="5349765" cy="5346550"/>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8511480" y="304920"/>
              <a:ext cx="609840" cy="213480"/>
            </p14:xfrm>
          </p:contentPart>
        </mc:Choice>
        <mc:Fallback xmlns="">
          <p:pic>
            <p:nvPicPr>
              <p:cNvPr id="7" name="Ink 6"/>
              <p:cNvPicPr/>
              <p:nvPr/>
            </p:nvPicPr>
            <p:blipFill>
              <a:blip r:embed="rId6"/>
              <a:stretch>
                <a:fillRect/>
              </a:stretch>
            </p:blipFill>
            <p:spPr>
              <a:xfrm>
                <a:off x="8502120" y="295560"/>
                <a:ext cx="628560" cy="232200"/>
              </a:xfrm>
              <a:prstGeom prst="rect">
                <a:avLst/>
              </a:prstGeom>
            </p:spPr>
          </p:pic>
        </mc:Fallback>
      </mc:AlternateContent>
    </p:spTree>
    <p:extLst>
      <p:ext uri="{BB962C8B-B14F-4D97-AF65-F5344CB8AC3E}">
        <p14:creationId xmlns:p14="http://schemas.microsoft.com/office/powerpoint/2010/main" val="31512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500"/>
                                        <p:tgtEl>
                                          <p:spTgt spid="2">
                                            <p:txEl>
                                              <p:pRg st="10" end="1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7" end="17"/>
                                            </p:txEl>
                                          </p:spTgt>
                                        </p:tgtEl>
                                        <p:attrNameLst>
                                          <p:attrName>style.visibility</p:attrName>
                                        </p:attrNameLst>
                                      </p:cBhvr>
                                      <p:to>
                                        <p:strVal val="visible"/>
                                      </p:to>
                                    </p:set>
                                    <p:animEffect transition="in" filter="fade">
                                      <p:cBhvr>
                                        <p:cTn id="32"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17"/>
            <a:ext cx="7365452" cy="6863417"/>
          </a:xfrm>
          <a:prstGeom prst="rect">
            <a:avLst/>
          </a:prstGeom>
          <a:noFill/>
        </p:spPr>
        <p:txBody>
          <a:bodyPr wrap="square" rtlCol="0">
            <a:spAutoFit/>
          </a:bodyPr>
          <a:lstStyle/>
          <a:p>
            <a:r>
              <a:rPr lang="en-US" sz="2400" dirty="0" smtClean="0">
                <a:latin typeface="+mj-lt"/>
              </a:rPr>
              <a:t>“The word of the LORD came again unto me, saying, Son of man, say unto the prince [king] of Tyrus [Tyre]… </a:t>
            </a:r>
          </a:p>
          <a:p>
            <a:r>
              <a:rPr lang="en-US" sz="2400" dirty="0" smtClean="0">
                <a:latin typeface="+mj-lt"/>
              </a:rPr>
              <a:t>because thine heart is lifted up, and thou hast said, </a:t>
            </a:r>
            <a:r>
              <a:rPr lang="en-US" sz="2400" b="1" u="sng" dirty="0" smtClean="0">
                <a:latin typeface="+mj-lt"/>
              </a:rPr>
              <a:t>I am </a:t>
            </a:r>
          </a:p>
          <a:p>
            <a:r>
              <a:rPr lang="en-US" sz="2400" b="1" u="sng" dirty="0" smtClean="0">
                <a:latin typeface="+mj-lt"/>
              </a:rPr>
              <a:t>a God</a:t>
            </a:r>
            <a:r>
              <a:rPr lang="en-US" sz="2400" u="sng" dirty="0" smtClean="0">
                <a:latin typeface="+mj-lt"/>
              </a:rPr>
              <a:t>, </a:t>
            </a:r>
            <a:r>
              <a:rPr lang="en-US" sz="2400" b="1" u="sng" dirty="0" smtClean="0">
                <a:latin typeface="+mj-lt"/>
              </a:rPr>
              <a:t>I sit in the seat of God</a:t>
            </a:r>
            <a:r>
              <a:rPr lang="en-US" sz="2400" dirty="0" smtClean="0">
                <a:latin typeface="+mj-lt"/>
              </a:rPr>
              <a:t>… [Ezekiel says] </a:t>
            </a:r>
            <a:r>
              <a:rPr lang="en-US" sz="2400" b="1" dirty="0" smtClean="0">
                <a:latin typeface="+mj-lt"/>
              </a:rPr>
              <a:t>yet thou art </a:t>
            </a:r>
          </a:p>
          <a:p>
            <a:r>
              <a:rPr lang="en-US" sz="2400" b="1" dirty="0" smtClean="0">
                <a:latin typeface="+mj-lt"/>
              </a:rPr>
              <a:t>a man, and not God, though thou set thine heart as the heart of God</a:t>
            </a:r>
            <a:r>
              <a:rPr lang="en-US" sz="2400" dirty="0" smtClean="0">
                <a:latin typeface="+mj-lt"/>
              </a:rPr>
              <a:t>…” (28:1,2).</a:t>
            </a:r>
          </a:p>
          <a:p>
            <a:r>
              <a:rPr lang="en-US" sz="2400" dirty="0" smtClean="0">
                <a:latin typeface="+mj-lt"/>
              </a:rPr>
              <a:t>After pronouncing judgment on the city (</a:t>
            </a:r>
            <a:r>
              <a:rPr lang="en-US" sz="2400" dirty="0">
                <a:latin typeface="+mj-lt"/>
              </a:rPr>
              <a:t>C</a:t>
            </a:r>
            <a:r>
              <a:rPr lang="en-US" sz="2400" dirty="0" smtClean="0">
                <a:latin typeface="+mj-lt"/>
              </a:rPr>
              <a:t>h. 26,27), the prophet turned to the ruler, Ethbaal III, who ruled Tyre from 591-572 B.C.  As revealed here, the king saw himself as a ‘god,’ which Ezekiel rejected, but the king persisted saying </a:t>
            </a:r>
            <a:r>
              <a:rPr lang="en-US" sz="2400" i="1" dirty="0" smtClean="0">
                <a:latin typeface="+mj-lt"/>
              </a:rPr>
              <a:t>he was wiser than the prophet Daniel </a:t>
            </a:r>
            <a:r>
              <a:rPr lang="en-US" sz="2400" dirty="0" smtClean="0">
                <a:latin typeface="+mj-lt"/>
              </a:rPr>
              <a:t>(28:3).  </a:t>
            </a:r>
          </a:p>
          <a:p>
            <a:r>
              <a:rPr lang="en-US" sz="2400" dirty="0" smtClean="0">
                <a:latin typeface="+mj-lt"/>
              </a:rPr>
              <a:t>God would use Babylon to destroy the king of Tyre and his nation (27:26,27), but not before God used this setting to continue the description of the most ignominious person in the Bible whose pride exceeded even the king of Tyre – </a:t>
            </a:r>
            <a:endParaRPr lang="en-US" sz="2400" dirty="0">
              <a:latin typeface="+mj-lt"/>
            </a:endParaRPr>
          </a:p>
          <a:p>
            <a:endParaRPr lang="en-US" sz="800" dirty="0" smtClean="0">
              <a:latin typeface="+mj-lt"/>
            </a:endParaRPr>
          </a:p>
          <a:p>
            <a:r>
              <a:rPr lang="en-US" sz="2400" dirty="0" smtClean="0">
                <a:latin typeface="+mj-lt"/>
              </a:rPr>
              <a:t>“How art thou fallen from heaven, O Lucifer…</a:t>
            </a:r>
          </a:p>
          <a:p>
            <a:r>
              <a:rPr lang="en-US" sz="2400" b="1" dirty="0" smtClean="0">
                <a:latin typeface="+mj-lt"/>
              </a:rPr>
              <a:t>I will</a:t>
            </a:r>
            <a:r>
              <a:rPr lang="en-US" sz="2400" dirty="0" smtClean="0">
                <a:latin typeface="+mj-lt"/>
              </a:rPr>
              <a:t>… </a:t>
            </a:r>
            <a:r>
              <a:rPr lang="en-US" sz="2400" b="1" dirty="0" smtClean="0">
                <a:latin typeface="+mj-lt"/>
              </a:rPr>
              <a:t>I will</a:t>
            </a:r>
            <a:r>
              <a:rPr lang="en-US" sz="2400" dirty="0" smtClean="0">
                <a:latin typeface="+mj-lt"/>
              </a:rPr>
              <a:t>… </a:t>
            </a:r>
            <a:r>
              <a:rPr lang="en-US" sz="2400" b="1" dirty="0" smtClean="0">
                <a:latin typeface="+mj-lt"/>
              </a:rPr>
              <a:t>I will</a:t>
            </a:r>
            <a:r>
              <a:rPr lang="en-US" sz="2400" dirty="0" smtClean="0">
                <a:latin typeface="+mj-lt"/>
              </a:rPr>
              <a:t>… </a:t>
            </a:r>
            <a:r>
              <a:rPr lang="en-US" sz="2400" b="1" u="sng" dirty="0" smtClean="0">
                <a:latin typeface="+mj-lt"/>
              </a:rPr>
              <a:t>I will be like the most High</a:t>
            </a:r>
            <a:r>
              <a:rPr lang="en-US" sz="2400" b="1" dirty="0" smtClean="0">
                <a:latin typeface="+mj-lt"/>
              </a:rPr>
              <a:t> </a:t>
            </a:r>
            <a:r>
              <a:rPr lang="en-US" sz="2400" dirty="0" smtClean="0">
                <a:latin typeface="+mj-lt"/>
              </a:rPr>
              <a:t>[God]” </a:t>
            </a:r>
          </a:p>
          <a:p>
            <a:r>
              <a:rPr lang="en-US" sz="2400" dirty="0" smtClean="0">
                <a:latin typeface="+mj-lt"/>
              </a:rPr>
              <a:t>(Isa. 14:12-17). </a:t>
            </a:r>
          </a:p>
        </p:txBody>
      </p:sp>
      <p:pic>
        <p:nvPicPr>
          <p:cNvPr id="3" name="Picture 2" descr="Hiram, &lt;strong&gt;King of Tyre&lt;/strong&gt; - Masonic"/>
          <p:cNvPicPr>
            <a:picLocks noChangeAspect="1"/>
          </p:cNvPicPr>
          <p:nvPr/>
        </p:nvPicPr>
        <p:blipFill rotWithShape="1">
          <a:blip r:embed="rId2">
            <a:extLst>
              <a:ext uri="{28A0092B-C50C-407E-A947-70E740481C1C}">
                <a14:useLocalDpi xmlns:a14="http://schemas.microsoft.com/office/drawing/2010/main" val="0"/>
              </a:ext>
            </a:extLst>
          </a:blip>
          <a:srcRect l="23093" t="5057" r="24576" b="24904"/>
          <a:stretch/>
        </p:blipFill>
        <p:spPr>
          <a:xfrm>
            <a:off x="7439025" y="0"/>
            <a:ext cx="4752976" cy="6494085"/>
          </a:xfrm>
          <a:prstGeom prst="rect">
            <a:avLst/>
          </a:prstGeom>
        </p:spPr>
      </p:pic>
      <p:pic>
        <p:nvPicPr>
          <p:cNvPr id="4" name="Picture 3" descr="Chaplet of St. Michael &lt;strong&gt;the Archangel&lt;/strong&gt; text and mp3 downlo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550" y="0"/>
            <a:ext cx="4733926" cy="6494085"/>
          </a:xfrm>
          <a:prstGeom prst="rect">
            <a:avLst/>
          </a:prstGeom>
        </p:spPr>
      </p:pic>
    </p:spTree>
    <p:extLst>
      <p:ext uri="{BB962C8B-B14F-4D97-AF65-F5344CB8AC3E}">
        <p14:creationId xmlns:p14="http://schemas.microsoft.com/office/powerpoint/2010/main" val="14243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978869" cy="6863417"/>
          </a:xfrm>
          <a:prstGeom prst="rect">
            <a:avLst/>
          </a:prstGeom>
        </p:spPr>
        <p:txBody>
          <a:bodyPr wrap="square">
            <a:spAutoFit/>
          </a:bodyPr>
          <a:lstStyle/>
          <a:p>
            <a:r>
              <a:rPr lang="en-US" sz="2400" dirty="0">
                <a:latin typeface="+mj-lt"/>
              </a:rPr>
              <a:t>“Thou has been in Eden the garden of God; </a:t>
            </a:r>
            <a:r>
              <a:rPr lang="en-US" sz="2400" dirty="0" smtClean="0">
                <a:latin typeface="+mj-lt"/>
              </a:rPr>
              <a:t>every </a:t>
            </a:r>
            <a:r>
              <a:rPr lang="en-US" sz="2400" dirty="0">
                <a:latin typeface="+mj-lt"/>
              </a:rPr>
              <a:t>precious stone was thy covering… workmanship of thy pipes that thou was created</a:t>
            </a:r>
            <a:r>
              <a:rPr lang="en-US" sz="2400" dirty="0" smtClean="0">
                <a:latin typeface="+mj-lt"/>
              </a:rPr>
              <a:t>…” (28:13).</a:t>
            </a:r>
          </a:p>
          <a:p>
            <a:r>
              <a:rPr lang="en-US" sz="2400" dirty="0" smtClean="0">
                <a:latin typeface="+mj-lt"/>
              </a:rPr>
              <a:t>Facts:  Lucifer was </a:t>
            </a:r>
            <a:r>
              <a:rPr lang="en-US" sz="2400" b="1" dirty="0" smtClean="0">
                <a:latin typeface="+mj-lt"/>
              </a:rPr>
              <a:t>created</a:t>
            </a:r>
            <a:r>
              <a:rPr lang="en-US" sz="2400" dirty="0" smtClean="0">
                <a:latin typeface="+mj-lt"/>
              </a:rPr>
              <a:t>; he was </a:t>
            </a:r>
            <a:r>
              <a:rPr lang="en-US" sz="2400" b="1" dirty="0" smtClean="0">
                <a:latin typeface="+mj-lt"/>
              </a:rPr>
              <a:t>beautiful</a:t>
            </a:r>
            <a:r>
              <a:rPr lang="en-US" sz="2400" dirty="0" smtClean="0">
                <a:latin typeface="+mj-lt"/>
              </a:rPr>
              <a:t> [even as a serpent when he deceived Eve in the garden of Eden (Gen. 3:1-7)]; had the greatest</a:t>
            </a:r>
            <a:r>
              <a:rPr lang="en-US" sz="2400" b="1" dirty="0" smtClean="0">
                <a:latin typeface="+mj-lt"/>
              </a:rPr>
              <a:t> voice </a:t>
            </a:r>
            <a:r>
              <a:rPr lang="en-US" sz="2400" dirty="0" smtClean="0">
                <a:latin typeface="+mj-lt"/>
              </a:rPr>
              <a:t>of any created being – “… when I [God] laid the foundations of the earth… When all the [angels] </a:t>
            </a:r>
            <a:r>
              <a:rPr lang="en-US" sz="2400" b="1" dirty="0" smtClean="0">
                <a:latin typeface="+mj-lt"/>
              </a:rPr>
              <a:t>sang</a:t>
            </a:r>
            <a:r>
              <a:rPr lang="en-US" sz="2400" dirty="0" smtClean="0">
                <a:latin typeface="+mj-lt"/>
              </a:rPr>
              <a:t> together… shouted for joy” (Job 38:7).  Lucifer led the singing &amp; shouting. </a:t>
            </a:r>
          </a:p>
          <a:p>
            <a:endParaRPr lang="en-US" sz="800" dirty="0" smtClean="0">
              <a:latin typeface="+mj-lt"/>
            </a:endParaRPr>
          </a:p>
          <a:p>
            <a:r>
              <a:rPr lang="en-US" sz="2400" dirty="0" smtClean="0">
                <a:latin typeface="+mj-lt"/>
              </a:rPr>
              <a:t>“Thou art the anointed cherub that covereth; and I have set thee so; thou wast upon the holy mountain of God; thou hast walked up and down in the midst of the stones of the fire” (28:14).</a:t>
            </a:r>
          </a:p>
          <a:p>
            <a:r>
              <a:rPr lang="en-US" sz="2400" dirty="0" smtClean="0">
                <a:latin typeface="+mj-lt"/>
              </a:rPr>
              <a:t>Facts: God chose Lucifer to be the </a:t>
            </a:r>
            <a:r>
              <a:rPr lang="en-US" sz="2400" b="1" dirty="0" smtClean="0">
                <a:latin typeface="+mj-lt"/>
              </a:rPr>
              <a:t>chief angel </a:t>
            </a:r>
            <a:r>
              <a:rPr lang="en-US" sz="2400" dirty="0" smtClean="0">
                <a:latin typeface="+mj-lt"/>
              </a:rPr>
              <a:t>and gave him him </a:t>
            </a:r>
            <a:r>
              <a:rPr lang="en-US" sz="2400" b="1" dirty="0" smtClean="0">
                <a:latin typeface="+mj-lt"/>
              </a:rPr>
              <a:t>unrestricted access </a:t>
            </a:r>
            <a:r>
              <a:rPr lang="en-US" sz="2400" dirty="0" smtClean="0">
                <a:latin typeface="+mj-lt"/>
              </a:rPr>
              <a:t>to God’s abode in the 3</a:t>
            </a:r>
            <a:r>
              <a:rPr lang="en-US" sz="2400" baseline="30000" dirty="0" smtClean="0">
                <a:latin typeface="+mj-lt"/>
              </a:rPr>
              <a:t>rd</a:t>
            </a:r>
            <a:r>
              <a:rPr lang="en-US" sz="2400" dirty="0" smtClean="0">
                <a:latin typeface="+mj-lt"/>
              </a:rPr>
              <a:t> heaven (Job 1:6; 2:1).  </a:t>
            </a:r>
          </a:p>
          <a:p>
            <a:r>
              <a:rPr lang="en-US" sz="2400" dirty="0" smtClean="0">
                <a:latin typeface="+mj-lt"/>
              </a:rPr>
              <a:t>No one was closer to God than Lucifer, until…</a:t>
            </a:r>
          </a:p>
          <a:p>
            <a:r>
              <a:rPr lang="en-US" sz="2400" dirty="0" smtClean="0">
                <a:latin typeface="+mj-lt"/>
              </a:rPr>
              <a:t> </a:t>
            </a:r>
            <a:endParaRPr lang="en-US" sz="2400" dirty="0">
              <a:latin typeface="+mj-lt"/>
            </a:endParaRPr>
          </a:p>
        </p:txBody>
      </p:sp>
      <p:pic>
        <p:nvPicPr>
          <p:cNvPr id="5" name="Picture 4" descr="Chaplet of St. Michael &lt;strong&gt;the Archangel&lt;/strong&gt; text and mp3 downlo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550" y="0"/>
            <a:ext cx="4733926" cy="6494085"/>
          </a:xfrm>
          <a:prstGeom prst="rect">
            <a:avLst/>
          </a:prstGeom>
        </p:spPr>
      </p:pic>
    </p:spTree>
    <p:extLst>
      <p:ext uri="{BB962C8B-B14F-4D97-AF65-F5344CB8AC3E}">
        <p14:creationId xmlns:p14="http://schemas.microsoft.com/office/powerpoint/2010/main" val="34958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plet of St. Michael &lt;strong&gt;the Archangel&lt;/strong&gt; text and mp3 downlo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550" y="0"/>
            <a:ext cx="4733926" cy="6494085"/>
          </a:xfrm>
          <a:prstGeom prst="rect">
            <a:avLst/>
          </a:prstGeom>
        </p:spPr>
      </p:pic>
      <p:sp>
        <p:nvSpPr>
          <p:cNvPr id="4" name="TextBox 3"/>
          <p:cNvSpPr txBox="1"/>
          <p:nvPr/>
        </p:nvSpPr>
        <p:spPr>
          <a:xfrm>
            <a:off x="0" y="0"/>
            <a:ext cx="7448550" cy="6986528"/>
          </a:xfrm>
          <a:prstGeom prst="rect">
            <a:avLst/>
          </a:prstGeom>
          <a:noFill/>
        </p:spPr>
        <p:txBody>
          <a:bodyPr wrap="square" rtlCol="0">
            <a:spAutoFit/>
          </a:bodyPr>
          <a:lstStyle/>
          <a:p>
            <a:r>
              <a:rPr lang="en-US" sz="2400" dirty="0" smtClean="0">
                <a:latin typeface="+mj-lt"/>
              </a:rPr>
              <a:t>“Thou was perfect in thy ways from the day that thou wast </a:t>
            </a:r>
          </a:p>
          <a:p>
            <a:r>
              <a:rPr lang="en-US" sz="2400" dirty="0" smtClean="0">
                <a:latin typeface="+mj-lt"/>
              </a:rPr>
              <a:t>created, </a:t>
            </a:r>
            <a:r>
              <a:rPr lang="en-US" sz="2400" b="1" u="sng" dirty="0" smtClean="0">
                <a:latin typeface="+mj-lt"/>
              </a:rPr>
              <a:t>till iniquity was found in thee… thou has sinned</a:t>
            </a:r>
            <a:r>
              <a:rPr lang="en-US" sz="2400" dirty="0" smtClean="0">
                <a:latin typeface="+mj-lt"/>
              </a:rPr>
              <a:t>” </a:t>
            </a:r>
          </a:p>
          <a:p>
            <a:r>
              <a:rPr lang="en-US" sz="2400" dirty="0" smtClean="0">
                <a:latin typeface="+mj-lt"/>
              </a:rPr>
              <a:t>(28:15,16).</a:t>
            </a:r>
          </a:p>
          <a:p>
            <a:r>
              <a:rPr lang="en-US" sz="2400" dirty="0" smtClean="0">
                <a:latin typeface="+mj-lt"/>
              </a:rPr>
              <a:t>After unbelief, what is man’s</a:t>
            </a:r>
            <a:r>
              <a:rPr lang="en-US" sz="2400" dirty="0">
                <a:latin typeface="+mj-lt"/>
              </a:rPr>
              <a:t> </a:t>
            </a:r>
            <a:r>
              <a:rPr lang="en-US" sz="2400" dirty="0" smtClean="0">
                <a:latin typeface="+mj-lt"/>
              </a:rPr>
              <a:t>greatest sin? </a:t>
            </a:r>
            <a:r>
              <a:rPr lang="en-US" sz="2400" i="1" dirty="0" smtClean="0">
                <a:latin typeface="+mj-lt"/>
              </a:rPr>
              <a:t>Pride that makes one want to be a god!</a:t>
            </a:r>
            <a:r>
              <a:rPr lang="en-US" sz="2400" dirty="0" smtClean="0">
                <a:latin typeface="+mj-lt"/>
              </a:rPr>
              <a:t>  That’s what Lucifer wanted to be, and that’s what he offered to Eve –</a:t>
            </a:r>
          </a:p>
          <a:p>
            <a:endParaRPr lang="en-US" sz="800" dirty="0" smtClean="0">
              <a:latin typeface="+mj-lt"/>
            </a:endParaRPr>
          </a:p>
          <a:p>
            <a:r>
              <a:rPr lang="en-US" sz="2400" dirty="0" smtClean="0">
                <a:latin typeface="+mj-lt"/>
              </a:rPr>
              <a:t>“For God doth know that in the day ye eat thereof, then your eyes shall be opened, and </a:t>
            </a:r>
            <a:r>
              <a:rPr lang="en-US" sz="2400" b="1" u="sng" dirty="0" smtClean="0">
                <a:latin typeface="+mj-lt"/>
              </a:rPr>
              <a:t>ye shall be as gods</a:t>
            </a:r>
            <a:r>
              <a:rPr lang="en-US" sz="2400" dirty="0" smtClean="0">
                <a:latin typeface="+mj-lt"/>
              </a:rPr>
              <a:t>…” </a:t>
            </a:r>
          </a:p>
          <a:p>
            <a:r>
              <a:rPr lang="en-US" sz="2400" dirty="0" smtClean="0">
                <a:latin typeface="+mj-lt"/>
              </a:rPr>
              <a:t>(Gen. 3:5).</a:t>
            </a:r>
          </a:p>
          <a:p>
            <a:r>
              <a:rPr lang="en-US" sz="2400" dirty="0">
                <a:latin typeface="+mj-lt"/>
              </a:rPr>
              <a:t>T</a:t>
            </a:r>
            <a:r>
              <a:rPr lang="en-US" sz="2400" dirty="0" smtClean="0">
                <a:latin typeface="+mj-lt"/>
              </a:rPr>
              <a:t>hat is what he convinced the king of Tyre he was – </a:t>
            </a:r>
          </a:p>
          <a:p>
            <a:endParaRPr lang="en-US" sz="800" dirty="0" smtClean="0">
              <a:latin typeface="+mj-lt"/>
            </a:endParaRPr>
          </a:p>
          <a:p>
            <a:r>
              <a:rPr lang="en-US" sz="2400" dirty="0" smtClean="0">
                <a:latin typeface="+mj-lt"/>
              </a:rPr>
              <a:t>“… thou has said, </a:t>
            </a:r>
            <a:r>
              <a:rPr lang="en-US" sz="2400" b="1" u="sng" dirty="0" smtClean="0">
                <a:latin typeface="+mj-lt"/>
              </a:rPr>
              <a:t>I am a God</a:t>
            </a:r>
            <a:r>
              <a:rPr lang="en-US" sz="2400" dirty="0" smtClean="0">
                <a:latin typeface="+mj-lt"/>
              </a:rPr>
              <a:t>” (28:2).</a:t>
            </a:r>
          </a:p>
          <a:p>
            <a:r>
              <a:rPr lang="en-US" sz="2400" dirty="0" smtClean="0">
                <a:latin typeface="+mj-lt"/>
              </a:rPr>
              <a:t>God’s judgment would come on the king of Tyre –</a:t>
            </a:r>
          </a:p>
          <a:p>
            <a:endParaRPr lang="en-US" sz="800" dirty="0" smtClean="0">
              <a:latin typeface="+mj-lt"/>
            </a:endParaRPr>
          </a:p>
          <a:p>
            <a:r>
              <a:rPr lang="en-US" sz="2400" dirty="0" smtClean="0">
                <a:latin typeface="+mj-lt"/>
              </a:rPr>
              <a:t>“Behold, I will bring upon Tyrus, Nebuchadnezzar king of Babylon, a king of kings, from the north with horses… chariots… He shall slay with the sword… I will make thee a desolate city…” (26:7,19).</a:t>
            </a:r>
          </a:p>
          <a:p>
            <a:r>
              <a:rPr lang="en-US" sz="2400" dirty="0" smtClean="0">
                <a:latin typeface="+mj-lt"/>
              </a:rPr>
              <a:t>Another Gentile nation who mocked Israel was destroyed. </a:t>
            </a:r>
          </a:p>
        </p:txBody>
      </p:sp>
    </p:spTree>
    <p:extLst>
      <p:ext uri="{BB962C8B-B14F-4D97-AF65-F5344CB8AC3E}">
        <p14:creationId xmlns:p14="http://schemas.microsoft.com/office/powerpoint/2010/main" val="327999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500"/>
                                        <p:tgtEl>
                                          <p:spTgt spid="4">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animEffect transition="in" filter="fade">
                                      <p:cBhvr>
                                        <p:cTn id="35" dur="500"/>
                                        <p:tgtEl>
                                          <p:spTgt spid="4">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13" end="13"/>
                                            </p:txEl>
                                          </p:spTgt>
                                        </p:tgtEl>
                                        <p:attrNameLst>
                                          <p:attrName>style.visibility</p:attrName>
                                        </p:attrNameLst>
                                      </p:cBhvr>
                                      <p:to>
                                        <p:strVal val="visible"/>
                                      </p:to>
                                    </p:set>
                                    <p:animEffect transition="in" filter="fade">
                                      <p:cBhvr>
                                        <p:cTn id="40"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2" y="183366"/>
            <a:ext cx="7010400" cy="6494085"/>
          </a:xfrm>
          <a:prstGeom prst="rect">
            <a:avLst/>
          </a:prstGeom>
          <a:noFill/>
        </p:spPr>
        <p:txBody>
          <a:bodyPr wrap="square" rtlCol="0">
            <a:spAutoFit/>
          </a:bodyPr>
          <a:lstStyle/>
          <a:p>
            <a:r>
              <a:rPr lang="en-US" sz="2400" dirty="0" smtClean="0">
                <a:latin typeface="+mj-lt"/>
              </a:rPr>
              <a:t>We know what happened to </a:t>
            </a:r>
            <a:r>
              <a:rPr lang="en-US" sz="2400" dirty="0" err="1" smtClean="0">
                <a:latin typeface="+mj-lt"/>
              </a:rPr>
              <a:t>Tyre</a:t>
            </a:r>
            <a:r>
              <a:rPr lang="en-US" sz="2400" dirty="0" smtClean="0">
                <a:latin typeface="+mj-lt"/>
              </a:rPr>
              <a:t>, but what about Satan?  How and when does his end come?</a:t>
            </a:r>
          </a:p>
          <a:p>
            <a:r>
              <a:rPr lang="en-US" sz="2400" dirty="0" smtClean="0">
                <a:latin typeface="+mj-lt"/>
              </a:rPr>
              <a:t>Answer – </a:t>
            </a:r>
            <a:r>
              <a:rPr lang="en-US" sz="2400" dirty="0" err="1" smtClean="0">
                <a:latin typeface="+mj-lt"/>
              </a:rPr>
              <a:t>Tyre’s</a:t>
            </a:r>
            <a:r>
              <a:rPr lang="en-US" sz="2400" dirty="0" smtClean="0">
                <a:latin typeface="+mj-lt"/>
              </a:rPr>
              <a:t> destruction is a snapshot of what happens to Satan –</a:t>
            </a:r>
          </a:p>
          <a:p>
            <a:endParaRPr lang="en-US" sz="800" dirty="0" smtClean="0">
              <a:latin typeface="+mj-lt"/>
            </a:endParaRPr>
          </a:p>
          <a:p>
            <a:r>
              <a:rPr lang="en-US" sz="2400" dirty="0" smtClean="0">
                <a:latin typeface="+mj-lt"/>
              </a:rPr>
              <a:t>“… therefore </a:t>
            </a:r>
            <a:r>
              <a:rPr lang="en-US" sz="2400" b="1" dirty="0" smtClean="0">
                <a:latin typeface="+mj-lt"/>
              </a:rPr>
              <a:t>I will bring forth a fire </a:t>
            </a:r>
            <a:r>
              <a:rPr lang="en-US" sz="2400" dirty="0" smtClean="0">
                <a:latin typeface="+mj-lt"/>
              </a:rPr>
              <a:t>from the midst of thee [Tyre], </a:t>
            </a:r>
            <a:r>
              <a:rPr lang="en-US" sz="2400" b="1" dirty="0" smtClean="0">
                <a:latin typeface="+mj-lt"/>
              </a:rPr>
              <a:t>it shall devour thee</a:t>
            </a:r>
            <a:r>
              <a:rPr lang="en-US" sz="2400" dirty="0" smtClean="0">
                <a:latin typeface="+mj-lt"/>
              </a:rPr>
              <a:t>,</a:t>
            </a:r>
            <a:r>
              <a:rPr lang="en-US" sz="2400" b="1" dirty="0" smtClean="0">
                <a:latin typeface="+mj-lt"/>
              </a:rPr>
              <a:t> </a:t>
            </a:r>
            <a:r>
              <a:rPr lang="en-US" sz="2400" dirty="0" smtClean="0">
                <a:latin typeface="+mj-lt"/>
              </a:rPr>
              <a:t>and I will bring thee to ashes upon the earth in the sight of all them that behold thee” (28:18).</a:t>
            </a:r>
          </a:p>
          <a:p>
            <a:r>
              <a:rPr lang="en-US" sz="2400" dirty="0" smtClean="0">
                <a:latin typeface="+mj-lt"/>
              </a:rPr>
              <a:t>Tyre’s demise will be  by</a:t>
            </a:r>
            <a:r>
              <a:rPr lang="en-US" sz="2400" dirty="0" smtClean="0">
                <a:solidFill>
                  <a:srgbClr val="FF0000"/>
                </a:solidFill>
                <a:latin typeface="+mj-lt"/>
              </a:rPr>
              <a:t> </a:t>
            </a:r>
            <a:r>
              <a:rPr lang="en-US" sz="2400" u="sng" dirty="0" smtClean="0">
                <a:solidFill>
                  <a:srgbClr val="FF0000"/>
                </a:solidFill>
                <a:latin typeface="+mj-lt"/>
              </a:rPr>
              <a:t>FIRE</a:t>
            </a:r>
            <a:r>
              <a:rPr lang="en-US" sz="2400" dirty="0" smtClean="0">
                <a:latin typeface="+mj-lt"/>
              </a:rPr>
              <a:t>, and so will that of Satan…</a:t>
            </a:r>
          </a:p>
          <a:p>
            <a:endParaRPr lang="en-US" sz="800" dirty="0" smtClean="0">
              <a:latin typeface="+mj-lt"/>
            </a:endParaRPr>
          </a:p>
          <a:p>
            <a:r>
              <a:rPr lang="en-US" sz="2400" dirty="0" smtClean="0">
                <a:latin typeface="+mj-lt"/>
              </a:rPr>
              <a:t>… except Satan’s demise will take all of eternity –</a:t>
            </a:r>
          </a:p>
          <a:p>
            <a:endParaRPr lang="en-US" sz="800" dirty="0" smtClean="0">
              <a:latin typeface="+mj-lt"/>
            </a:endParaRPr>
          </a:p>
          <a:p>
            <a:r>
              <a:rPr lang="en-US" sz="2400" dirty="0" smtClean="0">
                <a:latin typeface="+mj-lt"/>
              </a:rPr>
              <a:t>“And the devil that deceived them was cast </a:t>
            </a:r>
            <a:r>
              <a:rPr lang="en-US" sz="2400" b="1" u="sng" dirty="0" smtClean="0">
                <a:latin typeface="+mj-lt"/>
              </a:rPr>
              <a:t>into the lake of fire and brimstone</a:t>
            </a:r>
            <a:r>
              <a:rPr lang="en-US" sz="2400" dirty="0" smtClean="0">
                <a:latin typeface="+mj-lt"/>
              </a:rPr>
              <a:t>, where the beast and the false prophet are, and shall be tormented day and night </a:t>
            </a:r>
            <a:r>
              <a:rPr lang="en-US" sz="2400" i="1" dirty="0" smtClean="0">
                <a:latin typeface="+mj-lt"/>
              </a:rPr>
              <a:t>for</a:t>
            </a:r>
            <a:r>
              <a:rPr lang="en-US" sz="2400" dirty="0" smtClean="0">
                <a:latin typeface="+mj-lt"/>
              </a:rPr>
              <a:t> </a:t>
            </a:r>
            <a:r>
              <a:rPr lang="en-US" sz="2400" i="1" dirty="0" smtClean="0">
                <a:latin typeface="+mj-lt"/>
              </a:rPr>
              <a:t>ever and ever</a:t>
            </a:r>
            <a:r>
              <a:rPr lang="en-US" sz="2400" dirty="0" smtClean="0">
                <a:latin typeface="+mj-lt"/>
              </a:rPr>
              <a:t>” (Rev. 20:10).</a:t>
            </a:r>
          </a:p>
          <a:p>
            <a:endParaRPr lang="en-US" sz="800" dirty="0" smtClean="0">
              <a:latin typeface="+mj-lt"/>
            </a:endParaRPr>
          </a:p>
          <a:p>
            <a:endParaRPr lang="en-US" sz="2400" dirty="0">
              <a:latin typeface="+mj-lt"/>
            </a:endParaRPr>
          </a:p>
          <a:p>
            <a:r>
              <a:rPr lang="en-US" sz="2400" dirty="0" smtClean="0">
                <a:latin typeface="+mj-lt"/>
              </a:rPr>
              <a:t>                 Anyone who rejects Christ will join him! </a:t>
            </a:r>
            <a:endParaRPr lang="en-US" sz="2400" dirty="0">
              <a:latin typeface="+mj-lt"/>
            </a:endParaRPr>
          </a:p>
        </p:txBody>
      </p:sp>
      <p:pic>
        <p:nvPicPr>
          <p:cNvPr id="3" name="Picture 2" descr="Free vector graphic: Demon, Devil, Hell, Inferno -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345" y="0"/>
            <a:ext cx="4720130" cy="6247864"/>
          </a:xfrm>
          <a:prstGeom prst="rect">
            <a:avLst/>
          </a:prstGeom>
        </p:spPr>
      </p:pic>
      <p:pic>
        <p:nvPicPr>
          <p:cNvPr id="5" name="Picture 4" descr="&lt;strong&gt;Fire&lt;/strong&gt; &lt;strong&gt;Lake&lt;/strong&gt; | Thomas Hawk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2473" cy="6247864"/>
          </a:xfrm>
          <a:prstGeom prst="rect">
            <a:avLst/>
          </a:prstGeom>
        </p:spPr>
      </p:pic>
    </p:spTree>
    <p:extLst>
      <p:ext uri="{BB962C8B-B14F-4D97-AF65-F5344CB8AC3E}">
        <p14:creationId xmlns:p14="http://schemas.microsoft.com/office/powerpoint/2010/main" val="28348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3114</TotalTime>
  <Words>3853</Words>
  <Application>Microsoft Office PowerPoint</Application>
  <PresentationFormat>Widescreen</PresentationFormat>
  <Paragraphs>210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123</cp:revision>
  <dcterms:created xsi:type="dcterms:W3CDTF">2018-08-02T12:57:44Z</dcterms:created>
  <dcterms:modified xsi:type="dcterms:W3CDTF">2019-06-28T15:05:40Z</dcterms:modified>
</cp:coreProperties>
</file>