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9T20:01:10.757"/>
    </inkml:context>
    <inkml:brush xml:id="br0">
      <inkml:brushProperty name="width" value="0.05292" units="cm"/>
      <inkml:brushProperty name="height" value="0.05292" units="cm"/>
      <inkml:brushProperty name="color" value="#FF0000"/>
    </inkml:brush>
  </inkml:definitions>
  <inkml:trace contextRef="#ctx0" brushRef="#br0">32216 14478 0,'-64'0'266,"-84"-21"-251,84 21-15,43-21 16,-21 21 78,21 0-79,0 0 1,-1 0-16,1 0 16,21-21-16,-21 21 15,0 0-15,0 0 47,0 0-31,-1 0-1,1 0 1,-42 0 0,42 0-16,-22 0 31,1 0-31,21 0 16,0 0-1,-1 0-15,1 0 31,0 0-15,-21 21 0,-1-21 15,-62 21-15,20 0-1,43-21 1,-1 0-1,22 0 1,0 0 0,-21 0-1,20 0 1,1 21 0,0-21-1,0 0 63,0 0-78,0 0 16,-1 21 109,-20-21-109,21 0-16,0 0 15,0 0 1,-1 0-1,1 0 1,0 0 0,0 22 31,21-1-32,0 0 1,0 0-1,0 0 32,-21-21-47,21 21 16,0 22 0,-21-1-1,21-21 1,0 22-1,0-1 1,0 0 0,0-21 15,0 1 16,0-1-32,0 0 1,0 0 0,0 0 15,0 0-15,0 1 77,0-1-93,21 0 16,42-21 0,-42 21-1,-21 0 1,22-21-1,-1 21 1,0-21 0,0 0-1,43 22-15,-43-22 16,0 0-16,0 0 16,0 0-1,22 0 1,-22 0-1,0 0 1,0 0 0,0 0-16,0-22 15,22 22-15,-22 0 32,0 0-17,0-21 1,0 21-1,1 0 126,-1 0-125,21-21-1,-21 21-15,0 0 32,43 0-32,-22-21 0,-21 21 0,1 0 15,-1 0 1,0 0 78,0 0-79,0 0 1,0 0-16,1-21 125,-1 21-110,0 0-15,0 0 16,0 0 0,0-21 77,1 21-93,41 0 16,-42 0 0,0 0-1,1 0 79,41 0-94,-42-22 16,0 22-16,1 0 125,20 0-125,-21-21 15,0 21 1,0 0 0,-21-21 62,43 21-63,-22 0 1,0-21-16,0 0 31,0 21 63,1-21-78,-1 21-1,0-22 1,0 22-1,-21-21 79,0 0-78,21 0 93,-21 0-78,0 0 1,0-1-17,0 1 1,0 0 15,0 0 0,0 0 1,0 0 15,0-1-32,0 1 16,0 0 79,-21 21-95,21-21 110,-21 0-93,0 21-17,0-21 1,21-1 15,0 1 204,-22 21 186,1 0-405,0 0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9T19:59:11.623"/>
    </inkml:context>
    <inkml:brush xml:id="br0">
      <inkml:brushProperty name="width" value="0.05292" units="cm"/>
      <inkml:brushProperty name="height" value="0.05292" units="cm"/>
      <inkml:brushProperty name="color" value="#FF0000"/>
    </inkml:brush>
  </inkml:definitions>
  <inkml:trace contextRef="#ctx0" brushRef="#br0">32787 14372 0,'-21'0'234,"-21"0"-218,-1 21-16,-20-21 16,20 22-1,22-22 1,0 0 15,0 0 16,-64 21-31,22-21-1,20 0 1,1 0 93,21 0-93,0 0-16,0 0 15,-43 0 1,64-21 0,-42 21-1,21 0 1,-1 0 0,1 0-1,-42 0 1,42-22-1,-22 22-15,-20 0 16,42 0 0,-1 0-16,1 0 15,-42 0 79,20 0-94,22 0 0,-42 0 31,42 0-15,-22 0 109,1 0-125,21 22 0,0-22 16,21 21 109,-22-21-125,1 0 15,21 21 16,-42-21-15,42 21 0,-21-21-16,21 21 31,0 0-15,0 1-1,0-1 1,0 0-1,-21 0 1,21 0 15,0 0-15,-22 1 0,1-1-1,21 0 1,0 21-1,0-21-15,0 1 235,0-1-235,21-21 15,1 0 17,-22 21-17,21-21 1,0 0 15,0 0-31,21 21 16,22 0-1,-1-21 1,-20 0 0,-22 0 109,0 21-110,0-21 32,0 0-31,-21 22-1,0-1 1,22-21 0,-1 0-1,0 0 1,0 0 15,0 0 110,22 0-126,-22 0-15,0 0 16,0 0-16,21 0 16,-20 0-1,-1 0-15,0 0 141,21 0-32,43-21-109,-64 21 16,0 0 125,22-22-141,-1 22 0,-21-21 15,0 21 1,22 0 93,-1 0-109,-21 0 16,0 0-1,-21-21 95,21 21-95,43 0 95,-43 0-95,21 0-15,1-21 16,-22 21 78,0-21-79,0 21 1,0 0 0,-21-21 109,22 21-94,-1-22 47,0 22-78,-21-21 16,21 21-16,21-21 15,-20 0 1,-1 21 0,-21-21 62,0 0-63,0-1 1,21-20 109,-21 21-109,0 0-1,21 21 32,-21-21 0,0-1 0,0 1-16,0 0 78,0 0-77,0 0 171,-21 21-109,0 0-79,0-21 79,-1 21-78,1 0 155,0 0-155,21-22 0,-21 22 15,21-21-15</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9T19:59:43.872"/>
    </inkml:context>
    <inkml:brush xml:id="br0">
      <inkml:brushProperty name="width" value="0.05292" units="cm"/>
      <inkml:brushProperty name="height" value="0.05292" units="cm"/>
      <inkml:brushProperty name="color" value="#FF0000"/>
    </inkml:brush>
  </inkml:definitions>
  <inkml:trace contextRef="#ctx0" brushRef="#br0">32745 15155 0,'-64'0'250,"1"0"-234,20 0-16,1 0 31,21 0 32,-21 0-63,20 0 15,-20 0 1,0-21 0,21 21-1,-22-21 1,22 21-1,0 0-15,0 0 32,0 0-32,-1 0 15,1 0 1,0 0 0,0 0 15,0 0-16,21 21 1,-21-21 0,-22 21-16,1 1 15,0-22-15,-1 0 16,-20 0 0,42 0-1,-1 0 1,-20 0-1,21 21-15,0-21 16,-22 0-16,22 0 16,0 0-1,0 0 1,21 21 15,-21-21-15,0 0-1,-1 0 1,1 0 187,21 21 125,0 0-296,0 0-17,0 1 1,0-1-1,0 0 1,0 0 0,-21 0-1,0 0 1,21 22 0,-21-22 15,21 0-16,0 0 157,0 0-156,0 1 125,21-22-126,0 0 1,0 0-1,0 0 1,1 0-16,-1 21 31,0-21-15,-21 21 0,21-21-16,-21 21 156,21-21-156,0 0 31,1 0-15,-1 0-1,0 0 1,0 0 15,0 21-31,106-21 47,-63 0-31,-43 0-1,21 0 63,22 0-62,-1 0-16,-42 0 16,1 0-1,-1 0 95,0-21-95,0 21 79,0 0-94,22 0 16,-1 0-1,43-21 1,-43 0 0,0 21 15,-21-21 63,1 21-79,-1 0 79,0-22-78,21 1-1,-21 21 1,-21-21-1,0-21 64,22 42-79,-1-21 15,0-1 1,0 1-1,-21 0 110,0 0-31,21 0-78,-21 0-1,0-1 79,0 1-78,0 0 15,0 0 94,-21 21-109,21-21-1,-21 21 79,0-21-63,21-1 219,-21 22 203,-1 0-437</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9T20:00:10.116"/>
    </inkml:context>
    <inkml:brush xml:id="br0">
      <inkml:brushProperty name="width" value="0.05292" units="cm"/>
      <inkml:brushProperty name="height" value="0.05292" units="cm"/>
      <inkml:brushProperty name="color" value="#FF0000"/>
    </inkml:brush>
  </inkml:definitions>
  <inkml:trace contextRef="#ctx0" brushRef="#br0">32575 15854 0,'-21'0'281,"0"0"-281,0 0 16,0 0-1,-22 0 1,22 0-16,-21 0 16,0 0-1,20 0 16,1 0-15,-21 0 0,21 0-1,0 0 17,-1 0-17,1 0 48,0 0-48,0 0-15,0 0 16,-22 0 0,22 0-1,0 0 16,0 0-15,-21 0 0,-1 0-1,22 0 1,0 0 0,0 0 46,21 21-62,-21-21 16,-22 21-1,-41-21 1,-1 0 0,43 0-1,20 0 1,-20 0-1,21 0 110,0 0-125,0 0 16,21 21 0,-22 1 31,-20-22-32,21 0 1,21 21-1,-21-21 1,0 21 0,-1 21-1,22-21 1,0 1 0,0 20 62,0-21-63,0 0 1,0 0 0,0 1-1,-21-22 1,21 21 62,0 0-62,21-21 109,43 42-125,-43-42 15,21 0 79,1 21-78,-1-21-16,0 22 15,-20-22-15,-1 0 16,21 0 265,-21 0-281,0 21 78,22-21-62,-1 21-16,0-21 0,22 0 31,-43 0-15,0 0-1,0 0 95,22 0-1,84 0-93,-64 0-16,1 0 15,-1 0 1,-20 0 0,41-21 62,-20 0-63,-22 21 1,0 0 0,-20 0-1,-1 0 110,21 0-125,0-22 16,-20 22-16,-1 0 109,-21-21-109,42 21 16,-21 0-1,-21-21 32,0 0-15,0 0-17,0 0 1,0-1 15,0 1-15,0 0-1,0 0 1,0 0 15,0 0-15,-21 21 15,21-22 0,-21 22 16,21-21-31,-21 21-1,21-21 1,0 0 0,-21 21 31,21-21-16,-22 21-31,1-21 15,0 21 1,21-22 15,0 1 47,-21 21-46,0 0-17,21-21-15,0 0 78,0 0-46,-21 21 265,-1 0-282,1 0 157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100701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318214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244892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358948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221102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326190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387491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311036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165366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124134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2106A-82BB-442E-8A5E-57921C71C2A2}"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7FFD4-A811-4463-BB35-19C0D5758AB5}" type="slidenum">
              <a:rPr lang="en-US" smtClean="0"/>
              <a:t>‹#›</a:t>
            </a:fld>
            <a:endParaRPr lang="en-US" dirty="0"/>
          </a:p>
        </p:txBody>
      </p:sp>
    </p:spTree>
    <p:extLst>
      <p:ext uri="{BB962C8B-B14F-4D97-AF65-F5344CB8AC3E}">
        <p14:creationId xmlns:p14="http://schemas.microsoft.com/office/powerpoint/2010/main" val="279541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2106A-82BB-442E-8A5E-57921C71C2A2}"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7FFD4-A811-4463-BB35-19C0D5758AB5}" type="slidenum">
              <a:rPr lang="en-US" smtClean="0"/>
              <a:t>‹#›</a:t>
            </a:fld>
            <a:endParaRPr lang="en-US" dirty="0"/>
          </a:p>
        </p:txBody>
      </p:sp>
    </p:spTree>
    <p:extLst>
      <p:ext uri="{BB962C8B-B14F-4D97-AF65-F5344CB8AC3E}">
        <p14:creationId xmlns:p14="http://schemas.microsoft.com/office/powerpoint/2010/main" val="1830289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customXml" Target="../ink/ink3.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5" y="338554"/>
            <a:ext cx="2784633" cy="1200329"/>
          </a:xfrm>
          <a:prstGeom prst="rect">
            <a:avLst/>
          </a:prstGeom>
          <a:noFill/>
        </p:spPr>
        <p:txBody>
          <a:bodyPr wrap="square" rtlCol="0">
            <a:spAutoFit/>
          </a:bodyPr>
          <a:lstStyle/>
          <a:p>
            <a:r>
              <a:rPr lang="en-US" sz="2400" dirty="0" smtClean="0">
                <a:latin typeface="+mj-lt"/>
              </a:rPr>
              <a:t>LESSON 31</a:t>
            </a:r>
            <a:endParaRPr lang="en-US" sz="2400" dirty="0">
              <a:latin typeface="+mj-lt"/>
            </a:endParaRPr>
          </a:p>
          <a:p>
            <a:r>
              <a:rPr lang="en-US" sz="2400" dirty="0">
                <a:latin typeface="+mj-lt"/>
              </a:rPr>
              <a:t>WEEK </a:t>
            </a:r>
            <a:r>
              <a:rPr lang="en-US" sz="2400" dirty="0" smtClean="0">
                <a:latin typeface="+mj-lt"/>
              </a:rPr>
              <a:t>31 </a:t>
            </a:r>
            <a:r>
              <a:rPr lang="en-US" sz="2400" dirty="0">
                <a:latin typeface="+mj-lt"/>
              </a:rPr>
              <a:t>OF </a:t>
            </a:r>
            <a:r>
              <a:rPr lang="en-US" sz="2400" dirty="0" smtClean="0">
                <a:latin typeface="+mj-lt"/>
              </a:rPr>
              <a:t>52</a:t>
            </a:r>
          </a:p>
          <a:p>
            <a:r>
              <a:rPr lang="en-US" sz="2400" dirty="0" smtClean="0">
                <a:latin typeface="+mj-lt"/>
              </a:rPr>
              <a:t>(Isa. 49-66; Nahum)</a:t>
            </a:r>
            <a:endParaRPr lang="en-US" sz="2400" dirty="0">
              <a:latin typeface="+mj-lt"/>
            </a:endParaRPr>
          </a:p>
        </p:txBody>
      </p:sp>
      <p:sp>
        <p:nvSpPr>
          <p:cNvPr id="4" name="Rectangle 3"/>
          <p:cNvSpPr/>
          <p:nvPr/>
        </p:nvSpPr>
        <p:spPr>
          <a:xfrm>
            <a:off x="2917983" y="707886"/>
            <a:ext cx="5395700" cy="830997"/>
          </a:xfrm>
          <a:prstGeom prst="rect">
            <a:avLst/>
          </a:prstGeom>
        </p:spPr>
        <p:txBody>
          <a:bodyPr wrap="square">
            <a:spAutoFit/>
          </a:bodyPr>
          <a:lstStyle/>
          <a:p>
            <a:r>
              <a:rPr lang="en-US" sz="2400" dirty="0" smtClean="0">
                <a:latin typeface="+mj-lt"/>
              </a:rPr>
              <a:t>Last time we saw Isaiah’s woes; this time more future prophecy of Israel.  </a:t>
            </a:r>
          </a:p>
        </p:txBody>
      </p:sp>
      <p:pic>
        <p:nvPicPr>
          <p:cNvPr id="5" name="Picture 4"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976" y="707886"/>
            <a:ext cx="4010024" cy="6063198"/>
          </a:xfrm>
          <a:prstGeom prst="rect">
            <a:avLst/>
          </a:prstGeom>
        </p:spPr>
      </p:pic>
      <p:sp>
        <p:nvSpPr>
          <p:cNvPr id="6" name="TextBox 5"/>
          <p:cNvSpPr txBox="1"/>
          <p:nvPr/>
        </p:nvSpPr>
        <p:spPr>
          <a:xfrm>
            <a:off x="66675" y="1708160"/>
            <a:ext cx="8115301" cy="4893647"/>
          </a:xfrm>
          <a:prstGeom prst="rect">
            <a:avLst/>
          </a:prstGeom>
          <a:noFill/>
        </p:spPr>
        <p:txBody>
          <a:bodyPr wrap="square" rtlCol="0">
            <a:spAutoFit/>
          </a:bodyPr>
          <a:lstStyle/>
          <a:p>
            <a:r>
              <a:rPr lang="en-US" sz="2400" dirty="0" smtClean="0">
                <a:latin typeface="+mj-lt"/>
              </a:rPr>
              <a:t>“Listen, O isles, unto </a:t>
            </a:r>
            <a:r>
              <a:rPr lang="en-US" sz="2400" b="1" dirty="0" smtClean="0">
                <a:latin typeface="+mj-lt"/>
              </a:rPr>
              <a:t>me</a:t>
            </a:r>
            <a:r>
              <a:rPr lang="en-US" sz="2400" dirty="0" smtClean="0">
                <a:latin typeface="+mj-lt"/>
              </a:rPr>
              <a:t>; and hearken, ye people, from far; The LORD hath called </a:t>
            </a:r>
            <a:r>
              <a:rPr lang="en-US" sz="2400" b="1" dirty="0" smtClean="0">
                <a:latin typeface="+mj-lt"/>
              </a:rPr>
              <a:t>me</a:t>
            </a:r>
            <a:r>
              <a:rPr lang="en-US" sz="2400" dirty="0" smtClean="0">
                <a:latin typeface="+mj-lt"/>
              </a:rPr>
              <a:t> from the womb… made my mouth like a sharp sword; in the shadow of his hand hath he hid </a:t>
            </a:r>
            <a:r>
              <a:rPr lang="en-US" sz="2400" b="1" dirty="0" smtClean="0">
                <a:latin typeface="+mj-lt"/>
              </a:rPr>
              <a:t>me</a:t>
            </a:r>
            <a:r>
              <a:rPr lang="en-US" sz="2400" dirty="0" smtClean="0">
                <a:latin typeface="+mj-lt"/>
              </a:rPr>
              <a:t>, and made </a:t>
            </a:r>
            <a:r>
              <a:rPr lang="en-US" sz="2400" b="1" dirty="0" smtClean="0">
                <a:latin typeface="+mj-lt"/>
              </a:rPr>
              <a:t>me</a:t>
            </a:r>
            <a:r>
              <a:rPr lang="en-US" sz="2400" dirty="0" smtClean="0">
                <a:latin typeface="+mj-lt"/>
              </a:rPr>
              <a:t> a polished shaft; in his quiver hath he hid </a:t>
            </a:r>
            <a:r>
              <a:rPr lang="en-US" sz="2400" b="1" dirty="0" smtClean="0">
                <a:latin typeface="+mj-lt"/>
              </a:rPr>
              <a:t>me</a:t>
            </a:r>
            <a:r>
              <a:rPr lang="en-US" sz="2400" dirty="0" smtClean="0">
                <a:latin typeface="+mj-lt"/>
              </a:rPr>
              <a:t>; And</a:t>
            </a:r>
          </a:p>
          <a:p>
            <a:r>
              <a:rPr lang="en-US" sz="2400" dirty="0">
                <a:latin typeface="+mj-lt"/>
              </a:rPr>
              <a:t>s</a:t>
            </a:r>
            <a:r>
              <a:rPr lang="en-US" sz="2400" dirty="0" smtClean="0">
                <a:latin typeface="+mj-lt"/>
              </a:rPr>
              <a:t>aid unto </a:t>
            </a:r>
            <a:r>
              <a:rPr lang="en-US" sz="2400" b="1" dirty="0" smtClean="0">
                <a:latin typeface="+mj-lt"/>
              </a:rPr>
              <a:t>me</a:t>
            </a:r>
            <a:r>
              <a:rPr lang="en-US" sz="2400" dirty="0" smtClean="0">
                <a:latin typeface="+mj-lt"/>
              </a:rPr>
              <a:t>, Thou art my servant, </a:t>
            </a:r>
            <a:r>
              <a:rPr lang="en-US" sz="2400" b="1" dirty="0" smtClean="0">
                <a:latin typeface="+mj-lt"/>
              </a:rPr>
              <a:t>O Israel, in whom I will be glorified</a:t>
            </a:r>
            <a:r>
              <a:rPr lang="en-US" sz="2400" dirty="0" smtClean="0">
                <a:latin typeface="+mj-lt"/>
              </a:rPr>
              <a:t>” (Isa. 49:1-3).</a:t>
            </a:r>
          </a:p>
          <a:p>
            <a:r>
              <a:rPr lang="en-US" sz="2400" dirty="0" smtClean="0">
                <a:latin typeface="+mj-lt"/>
              </a:rPr>
              <a:t>It was clear to Isaiah that Israel was NOT the nation God had called—she was not saved, and thus could not be God’s light to </a:t>
            </a:r>
            <a:endParaRPr lang="en-US" sz="2400" dirty="0">
              <a:latin typeface="+mj-lt"/>
            </a:endParaRPr>
          </a:p>
          <a:p>
            <a:r>
              <a:rPr lang="en-US" sz="2400" dirty="0" smtClean="0">
                <a:latin typeface="+mj-lt"/>
              </a:rPr>
              <a:t>the Gentile nations, e.g., Nineveh [Jonah].  Who could save both Jews and Gentiles? Messiah.  </a:t>
            </a:r>
          </a:p>
          <a:p>
            <a:r>
              <a:rPr lang="en-US" sz="2400" dirty="0" smtClean="0">
                <a:latin typeface="+mj-lt"/>
              </a:rPr>
              <a:t>Messiah would be called from the womb for that purpose, His</a:t>
            </a:r>
          </a:p>
          <a:p>
            <a:r>
              <a:rPr lang="en-US" sz="2400" dirty="0" smtClean="0">
                <a:latin typeface="+mj-lt"/>
              </a:rPr>
              <a:t>Words like a sharp sword and a pointed arrow; </a:t>
            </a:r>
            <a:r>
              <a:rPr lang="en-US" sz="2400" i="1" dirty="0" smtClean="0">
                <a:latin typeface="+mj-lt"/>
              </a:rPr>
              <a:t>Messiah would</a:t>
            </a:r>
          </a:p>
          <a:p>
            <a:r>
              <a:rPr lang="en-US" sz="2400" i="1" dirty="0" smtClean="0">
                <a:latin typeface="+mj-lt"/>
              </a:rPr>
              <a:t>be gloried when Israel was saved.</a:t>
            </a:r>
          </a:p>
        </p:txBody>
      </p:sp>
    </p:spTree>
    <p:extLst>
      <p:ext uri="{BB962C8B-B14F-4D97-AF65-F5344CB8AC3E}">
        <p14:creationId xmlns:p14="http://schemas.microsoft.com/office/powerpoint/2010/main" val="38818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596"/>
            <a:ext cx="6442841" cy="6632585"/>
          </a:xfrm>
          <a:prstGeom prst="rect">
            <a:avLst/>
          </a:prstGeom>
          <a:noFill/>
        </p:spPr>
        <p:txBody>
          <a:bodyPr wrap="square" rtlCol="0">
            <a:spAutoFit/>
          </a:bodyPr>
          <a:lstStyle/>
          <a:p>
            <a:r>
              <a:rPr lang="en-US" sz="2400" dirty="0" smtClean="0">
                <a:latin typeface="+mj-lt"/>
              </a:rPr>
              <a:t>Christ opened the scroll and quoted the prophet Isaiah from chapter 61:1,2 –</a:t>
            </a:r>
          </a:p>
          <a:p>
            <a:endParaRPr lang="en-US" sz="800" dirty="0" smtClean="0">
              <a:latin typeface="+mj-lt"/>
            </a:endParaRPr>
          </a:p>
          <a:p>
            <a:r>
              <a:rPr lang="en-US" sz="2400" dirty="0" smtClean="0">
                <a:latin typeface="+mj-lt"/>
              </a:rPr>
              <a:t>“The Spirit of the Lord is upon </a:t>
            </a:r>
            <a:r>
              <a:rPr lang="en-US" sz="2400" b="1" dirty="0" smtClean="0">
                <a:latin typeface="+mj-lt"/>
              </a:rPr>
              <a:t>ME</a:t>
            </a:r>
            <a:r>
              <a:rPr lang="en-US" sz="2400" dirty="0" smtClean="0">
                <a:latin typeface="+mj-lt"/>
              </a:rPr>
              <a:t>, because he hath anointed </a:t>
            </a:r>
            <a:r>
              <a:rPr lang="en-US" sz="2400" b="1" dirty="0" smtClean="0">
                <a:latin typeface="+mj-lt"/>
              </a:rPr>
              <a:t>ME</a:t>
            </a:r>
            <a:r>
              <a:rPr lang="en-US" sz="2400" dirty="0" smtClean="0">
                <a:latin typeface="+mj-lt"/>
              </a:rPr>
              <a:t> to preach the gospel to the poor; he hath sent </a:t>
            </a:r>
            <a:r>
              <a:rPr lang="en-US" sz="2400" b="1" dirty="0" smtClean="0">
                <a:latin typeface="+mj-lt"/>
              </a:rPr>
              <a:t>ME</a:t>
            </a:r>
            <a:r>
              <a:rPr lang="en-US" sz="2400" dirty="0" smtClean="0">
                <a:latin typeface="+mj-lt"/>
              </a:rPr>
              <a:t> to heal the broken-hearted, to preach deliverance to the captives, and recovering of sight to the blind, to set at liberty them that are bruised, </a:t>
            </a:r>
            <a:r>
              <a:rPr lang="en-US" sz="2400" b="1" dirty="0" smtClean="0">
                <a:latin typeface="+mj-lt"/>
              </a:rPr>
              <a:t>to preach the acceptable year of the Lord</a:t>
            </a:r>
            <a:r>
              <a:rPr lang="en-US" sz="2400" dirty="0" smtClean="0">
                <a:latin typeface="+mj-lt"/>
              </a:rPr>
              <a:t>” (Lk. 4:18).</a:t>
            </a:r>
          </a:p>
          <a:p>
            <a:r>
              <a:rPr lang="en-US" sz="2400" dirty="0" smtClean="0">
                <a:latin typeface="+mj-lt"/>
              </a:rPr>
              <a:t>Christ confirmed everything Isaiah had promised—A Messiah was coming [</a:t>
            </a:r>
            <a:r>
              <a:rPr lang="en-US" sz="2400" b="1" dirty="0" smtClean="0">
                <a:latin typeface="+mj-lt"/>
              </a:rPr>
              <a:t>ME]</a:t>
            </a:r>
            <a:r>
              <a:rPr lang="en-US" sz="2400" dirty="0" smtClean="0">
                <a:latin typeface="+mj-lt"/>
              </a:rPr>
              <a:t>—HE </a:t>
            </a:r>
            <a:r>
              <a:rPr lang="en-US" sz="2400" i="1" u="sng" dirty="0" smtClean="0">
                <a:latin typeface="+mj-lt"/>
              </a:rPr>
              <a:t>WAS</a:t>
            </a:r>
            <a:r>
              <a:rPr lang="en-US" sz="2400" dirty="0" smtClean="0">
                <a:latin typeface="+mj-lt"/>
              </a:rPr>
              <a:t> THAT MESSIAH, and </a:t>
            </a:r>
            <a:r>
              <a:rPr lang="en-US" sz="2400" i="1" dirty="0" smtClean="0">
                <a:latin typeface="+mj-lt"/>
              </a:rPr>
              <a:t>that</a:t>
            </a:r>
            <a:r>
              <a:rPr lang="en-US" sz="2400" dirty="0" smtClean="0">
                <a:latin typeface="+mj-lt"/>
              </a:rPr>
              <a:t> ministry prophesied of had already begun at the river Jordan –</a:t>
            </a:r>
          </a:p>
          <a:p>
            <a:endParaRPr lang="en-US" sz="900" dirty="0" smtClean="0">
              <a:latin typeface="+mj-lt"/>
            </a:endParaRPr>
          </a:p>
          <a:p>
            <a:r>
              <a:rPr lang="en-US" sz="2400" dirty="0" smtClean="0">
                <a:latin typeface="+mj-lt"/>
              </a:rPr>
              <a:t>“And Jesus, when he was baptized, went up straightway out of the water… </a:t>
            </a:r>
            <a:r>
              <a:rPr lang="en-US" sz="2400" b="1" u="sng" dirty="0" smtClean="0">
                <a:latin typeface="+mj-lt"/>
              </a:rPr>
              <a:t>he saw the Spirit of God descending like a dove, and lighting upon him</a:t>
            </a:r>
            <a:r>
              <a:rPr lang="en-US" sz="2400" dirty="0" smtClean="0">
                <a:latin typeface="+mj-lt"/>
              </a:rPr>
              <a:t>” (Mt. 3:16 c.f. Isa. 42:1). </a:t>
            </a:r>
          </a:p>
        </p:txBody>
      </p:sp>
      <p:pic>
        <p:nvPicPr>
          <p:cNvPr id="3" name="Picture 2" descr="trcs - proph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1" y="0"/>
            <a:ext cx="5749159" cy="6538989"/>
          </a:xfrm>
          <a:prstGeom prst="rect">
            <a:avLst/>
          </a:prstGeom>
        </p:spPr>
      </p:pic>
      <p:pic>
        <p:nvPicPr>
          <p:cNvPr id="4" name="Picture 3" descr="Is Satan God's Little Brother? | CreateDeb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842" y="0"/>
            <a:ext cx="5749158" cy="6538989"/>
          </a:xfrm>
          <a:prstGeom prst="rect">
            <a:avLst/>
          </a:prstGeom>
        </p:spPr>
      </p:pic>
    </p:spTree>
    <p:extLst>
      <p:ext uri="{BB962C8B-B14F-4D97-AF65-F5344CB8AC3E}">
        <p14:creationId xmlns:p14="http://schemas.microsoft.com/office/powerpoint/2010/main" val="36657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758152" cy="6740307"/>
          </a:xfrm>
          <a:prstGeom prst="rect">
            <a:avLst/>
          </a:prstGeom>
          <a:noFill/>
        </p:spPr>
        <p:txBody>
          <a:bodyPr wrap="square" rtlCol="0">
            <a:spAutoFit/>
          </a:bodyPr>
          <a:lstStyle/>
          <a:p>
            <a:r>
              <a:rPr lang="en-US" sz="2400" dirty="0" smtClean="0">
                <a:latin typeface="+mj-lt"/>
              </a:rPr>
              <a:t>Chosen to preach what gospel? </a:t>
            </a:r>
          </a:p>
          <a:p>
            <a:endParaRPr lang="en-US" sz="800" dirty="0">
              <a:latin typeface="+mj-lt"/>
            </a:endParaRPr>
          </a:p>
          <a:p>
            <a:r>
              <a:rPr lang="en-US" sz="2400" dirty="0" smtClean="0">
                <a:latin typeface="+mj-lt"/>
              </a:rPr>
              <a:t>“And Jesus went about all Galilee, teaching in their synagogues, and </a:t>
            </a:r>
            <a:r>
              <a:rPr lang="en-US" sz="2400" b="1" u="sng" dirty="0" smtClean="0">
                <a:latin typeface="+mj-lt"/>
              </a:rPr>
              <a:t>preaching the gospel of the kingdom</a:t>
            </a:r>
            <a:r>
              <a:rPr lang="en-US" sz="2400" b="1" dirty="0" smtClean="0">
                <a:latin typeface="+mj-lt"/>
              </a:rPr>
              <a:t>…</a:t>
            </a:r>
            <a:r>
              <a:rPr lang="en-US" sz="2400" dirty="0" smtClean="0">
                <a:latin typeface="+mj-lt"/>
              </a:rPr>
              <a:t> (Mt. 4:23a).  What’s that? </a:t>
            </a:r>
          </a:p>
          <a:p>
            <a:endParaRPr lang="en-US" sz="800" dirty="0" smtClean="0">
              <a:latin typeface="+mj-lt"/>
            </a:endParaRPr>
          </a:p>
          <a:p>
            <a:r>
              <a:rPr lang="en-US" sz="2400" dirty="0" smtClean="0">
                <a:latin typeface="+mj-lt"/>
              </a:rPr>
              <a:t>Jesus preached of a kingdom on earth where all </a:t>
            </a:r>
          </a:p>
          <a:p>
            <a:r>
              <a:rPr lang="en-US" sz="2400" dirty="0" smtClean="0">
                <a:latin typeface="+mj-lt"/>
              </a:rPr>
              <a:t>[Jews &amp; Gentiles] could be forgiven their sins by believing on Him [Messiah] – </a:t>
            </a:r>
          </a:p>
          <a:p>
            <a:endParaRPr lang="en-US" sz="800" dirty="0">
              <a:latin typeface="+mj-lt"/>
            </a:endParaRPr>
          </a:p>
          <a:p>
            <a:r>
              <a:rPr lang="en-US" sz="2400" dirty="0" smtClean="0">
                <a:latin typeface="+mj-lt"/>
              </a:rPr>
              <a:t>“… liberty to the captives [of sin], and the opening of the prison to them that are bound [sinners]…”, which would, “bind up the broken-hearted” and give them hope (Isa. 61:1).  This would not be accepted by the haughty, but was directed to, “… to the poor</a:t>
            </a:r>
          </a:p>
          <a:p>
            <a:r>
              <a:rPr lang="en-US" sz="2400" dirty="0" smtClean="0">
                <a:latin typeface="+mj-lt"/>
              </a:rPr>
              <a:t>[spiritually oppressed]… to set at liberty [to give freedom] them that are bruised [hopeless]” </a:t>
            </a:r>
          </a:p>
          <a:p>
            <a:r>
              <a:rPr lang="en-US" sz="2400" dirty="0" smtClean="0">
                <a:latin typeface="+mj-lt"/>
              </a:rPr>
              <a:t>(Lk. 4:18). </a:t>
            </a:r>
            <a:endParaRPr lang="en-US" sz="2400" dirty="0">
              <a:latin typeface="+mj-lt"/>
            </a:endParaRPr>
          </a:p>
          <a:p>
            <a:r>
              <a:rPr lang="en-US" sz="2400" dirty="0" smtClean="0">
                <a:latin typeface="+mj-lt"/>
              </a:rPr>
              <a:t>But, there was another practical, earthly component of this kingdom…</a:t>
            </a:r>
          </a:p>
        </p:txBody>
      </p:sp>
      <p:pic>
        <p:nvPicPr>
          <p:cNvPr id="3" name="Picture 2" descr="Cláudio Maranhão - Cooperador do Reino: &lt;strong&gt;Jesus&lt;/strong&gt; e a multidã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152" y="-1"/>
            <a:ext cx="5433847" cy="6664108"/>
          </a:xfrm>
          <a:prstGeom prst="rect">
            <a:avLst/>
          </a:prstGeom>
        </p:spPr>
      </p:pic>
    </p:spTree>
    <p:extLst>
      <p:ext uri="{BB962C8B-B14F-4D97-AF65-F5344CB8AC3E}">
        <p14:creationId xmlns:p14="http://schemas.microsoft.com/office/powerpoint/2010/main" val="20595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041932" cy="6632585"/>
          </a:xfrm>
          <a:prstGeom prst="rect">
            <a:avLst/>
          </a:prstGeom>
        </p:spPr>
        <p:txBody>
          <a:bodyPr wrap="square">
            <a:spAutoFit/>
          </a:bodyPr>
          <a:lstStyle/>
          <a:p>
            <a:r>
              <a:rPr lang="en-US" sz="2400" dirty="0" smtClean="0">
                <a:latin typeface="+mj-lt"/>
              </a:rPr>
              <a:t>… He </a:t>
            </a:r>
            <a:r>
              <a:rPr lang="en-US" sz="2400" dirty="0">
                <a:latin typeface="+mj-lt"/>
              </a:rPr>
              <a:t>promised that kingdom would </a:t>
            </a:r>
            <a:r>
              <a:rPr lang="en-US" sz="2400" dirty="0" smtClean="0">
                <a:latin typeface="+mj-lt"/>
              </a:rPr>
              <a:t>include physical </a:t>
            </a:r>
            <a:r>
              <a:rPr lang="en-US" sz="2400" b="1" u="sng" dirty="0">
                <a:latin typeface="+mj-lt"/>
              </a:rPr>
              <a:t>healing</a:t>
            </a:r>
            <a:r>
              <a:rPr lang="en-US" sz="2400" dirty="0">
                <a:latin typeface="+mj-lt"/>
              </a:rPr>
              <a:t> – </a:t>
            </a:r>
          </a:p>
          <a:p>
            <a:endParaRPr lang="en-US" sz="800" dirty="0" smtClean="0">
              <a:latin typeface="+mj-lt"/>
            </a:endParaRPr>
          </a:p>
          <a:p>
            <a:r>
              <a:rPr lang="en-US" sz="2400" dirty="0" smtClean="0">
                <a:latin typeface="+mj-lt"/>
              </a:rPr>
              <a:t>“And Jesus went about all Galilee… preaching the gospel of the kingdom, and </a:t>
            </a:r>
            <a:r>
              <a:rPr lang="en-US" sz="2400" b="1" u="sng" dirty="0">
                <a:latin typeface="+mj-lt"/>
              </a:rPr>
              <a:t>healing all manner of sickness and all manner of disease among the people</a:t>
            </a:r>
            <a:r>
              <a:rPr lang="en-US" sz="2400" dirty="0">
                <a:latin typeface="+mj-lt"/>
              </a:rPr>
              <a:t>” (Mt. 4:23).</a:t>
            </a:r>
          </a:p>
          <a:p>
            <a:r>
              <a:rPr lang="en-US" sz="2400" dirty="0" smtClean="0">
                <a:latin typeface="+mj-lt"/>
              </a:rPr>
              <a:t>Christ promised </a:t>
            </a:r>
            <a:r>
              <a:rPr lang="en-US" sz="2400" i="1" dirty="0">
                <a:latin typeface="+mj-lt"/>
              </a:rPr>
              <a:t>that</a:t>
            </a:r>
            <a:r>
              <a:rPr lang="en-US" sz="2400" dirty="0">
                <a:latin typeface="+mj-lt"/>
              </a:rPr>
              <a:t> kingdom </a:t>
            </a:r>
            <a:r>
              <a:rPr lang="en-US" sz="2400" dirty="0" smtClean="0">
                <a:latin typeface="+mj-lt"/>
              </a:rPr>
              <a:t>would </a:t>
            </a:r>
            <a:r>
              <a:rPr lang="en-US" sz="2400" dirty="0">
                <a:latin typeface="+mj-lt"/>
              </a:rPr>
              <a:t>reverse the devastating affects of sin on health, “recovering of the sight to the blind” (Lk. 4:18), the same that Isaiah had </a:t>
            </a:r>
            <a:r>
              <a:rPr lang="en-US" sz="2400" dirty="0" smtClean="0">
                <a:latin typeface="+mj-lt"/>
              </a:rPr>
              <a:t>promised 700-years earlier – </a:t>
            </a:r>
          </a:p>
          <a:p>
            <a:endParaRPr lang="en-US" sz="900" dirty="0">
              <a:latin typeface="+mj-lt"/>
            </a:endParaRPr>
          </a:p>
          <a:p>
            <a:r>
              <a:rPr lang="en-US" sz="2400" dirty="0" smtClean="0">
                <a:latin typeface="+mj-lt"/>
              </a:rPr>
              <a:t>“… strengthen </a:t>
            </a:r>
            <a:r>
              <a:rPr lang="en-US" sz="2400" dirty="0">
                <a:latin typeface="+mj-lt"/>
              </a:rPr>
              <a:t>ye the weak hands, and confirm the feeble knees… the </a:t>
            </a:r>
            <a:r>
              <a:rPr lang="en-US" sz="2400" i="1" dirty="0">
                <a:latin typeface="+mj-lt"/>
              </a:rPr>
              <a:t>eyes of the blind shall be opened</a:t>
            </a:r>
            <a:r>
              <a:rPr lang="en-US" sz="2400" dirty="0">
                <a:latin typeface="+mj-lt"/>
              </a:rPr>
              <a:t>, and the ears of the deaf unstopped… the lame man shall leap like a [deer]” (Isa. 35:3-6</a:t>
            </a:r>
            <a:r>
              <a:rPr lang="en-US" sz="2400" dirty="0" smtClean="0">
                <a:latin typeface="+mj-lt"/>
              </a:rPr>
              <a:t>).</a:t>
            </a:r>
          </a:p>
          <a:p>
            <a:r>
              <a:rPr lang="en-US" sz="2400" dirty="0" smtClean="0">
                <a:latin typeface="+mj-lt"/>
              </a:rPr>
              <a:t>This kingdom of heaven on earth that was first promised by the prophets was now confirmed by Christ in His earthly ministry.</a:t>
            </a:r>
          </a:p>
          <a:p>
            <a:r>
              <a:rPr lang="en-US" sz="2400" dirty="0">
                <a:latin typeface="+mj-lt"/>
              </a:rPr>
              <a:t>M</a:t>
            </a:r>
            <a:r>
              <a:rPr lang="en-US" sz="2400" dirty="0" smtClean="0">
                <a:latin typeface="+mj-lt"/>
              </a:rPr>
              <a:t>ay I ask you a question?  </a:t>
            </a:r>
            <a:endParaRPr lang="en-US" sz="2400" dirty="0">
              <a:latin typeface="+mj-lt"/>
            </a:endParaRPr>
          </a:p>
        </p:txBody>
      </p:sp>
      <p:pic>
        <p:nvPicPr>
          <p:cNvPr id="3" name="Picture 2" descr="Edificando vidas sobre la Roca: abril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138" y="-1"/>
            <a:ext cx="4939862" cy="6632585"/>
          </a:xfrm>
          <a:prstGeom prst="rect">
            <a:avLst/>
          </a:prstGeom>
        </p:spPr>
      </p:pic>
    </p:spTree>
    <p:extLst>
      <p:ext uri="{BB962C8B-B14F-4D97-AF65-F5344CB8AC3E}">
        <p14:creationId xmlns:p14="http://schemas.microsoft.com/office/powerpoint/2010/main" val="23018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The Burning &lt;strong&gt;Sky&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344400" cy="6370975"/>
          </a:xfrm>
          <a:prstGeom prst="rect">
            <a:avLst/>
          </a:prstGeom>
          <a:noFill/>
        </p:spPr>
        <p:txBody>
          <a:bodyPr wrap="square" rtlCol="0">
            <a:spAutoFit/>
          </a:bodyPr>
          <a:lstStyle/>
          <a:p>
            <a:r>
              <a:rPr lang="en-US" sz="2400" dirty="0" smtClean="0">
                <a:solidFill>
                  <a:schemeClr val="bg1"/>
                </a:solidFill>
                <a:latin typeface="+mj-lt"/>
              </a:rPr>
              <a:t>Is </a:t>
            </a:r>
            <a:r>
              <a:rPr lang="en-US" sz="2400" i="1" dirty="0" smtClean="0">
                <a:solidFill>
                  <a:schemeClr val="bg1"/>
                </a:solidFill>
                <a:latin typeface="+mj-lt"/>
              </a:rPr>
              <a:t>that</a:t>
            </a:r>
            <a:r>
              <a:rPr lang="en-US" sz="2400" dirty="0" smtClean="0">
                <a:solidFill>
                  <a:schemeClr val="bg1"/>
                </a:solidFill>
                <a:latin typeface="+mj-lt"/>
              </a:rPr>
              <a:t> promise with its gospel of the kingdom and universal physical healing with us today?</a:t>
            </a:r>
          </a:p>
          <a:p>
            <a:r>
              <a:rPr lang="en-US" sz="2400" dirty="0" smtClean="0">
                <a:solidFill>
                  <a:schemeClr val="bg1"/>
                </a:solidFill>
                <a:latin typeface="+mj-lt"/>
              </a:rPr>
              <a:t>No.  Why not?</a:t>
            </a:r>
          </a:p>
          <a:p>
            <a:r>
              <a:rPr lang="en-US" sz="2400" dirty="0" smtClean="0">
                <a:solidFill>
                  <a:schemeClr val="bg1"/>
                </a:solidFill>
                <a:latin typeface="+mj-lt"/>
              </a:rPr>
              <a:t>Is Christ and His earthly kingdom established on earth today? </a:t>
            </a:r>
          </a:p>
          <a:p>
            <a:r>
              <a:rPr lang="en-US" sz="2400" dirty="0" smtClean="0">
                <a:solidFill>
                  <a:schemeClr val="bg1"/>
                </a:solidFill>
                <a:latin typeface="+mj-lt"/>
              </a:rPr>
              <a:t>No.  Why not?  His offer of it was rejected and delayed until a yet future time.  When?  </a:t>
            </a:r>
          </a:p>
          <a:p>
            <a:r>
              <a:rPr lang="en-US" sz="2400" dirty="0" smtClean="0">
                <a:solidFill>
                  <a:schemeClr val="bg1"/>
                </a:solidFill>
                <a:latin typeface="+mj-lt"/>
              </a:rPr>
              <a:t>That kingdom cannot be established until Christ’s 2</a:t>
            </a:r>
            <a:r>
              <a:rPr lang="en-US" sz="2400" baseline="30000" dirty="0" smtClean="0">
                <a:solidFill>
                  <a:schemeClr val="bg1"/>
                </a:solidFill>
                <a:latin typeface="+mj-lt"/>
              </a:rPr>
              <a:t>nd</a:t>
            </a:r>
            <a:r>
              <a:rPr lang="en-US" sz="2400" dirty="0" smtClean="0">
                <a:solidFill>
                  <a:schemeClr val="bg1"/>
                </a:solidFill>
                <a:latin typeface="+mj-lt"/>
              </a:rPr>
              <a:t> coming and His world-wide acceptance as </a:t>
            </a:r>
          </a:p>
          <a:p>
            <a:r>
              <a:rPr lang="en-US" sz="2400" dirty="0" smtClean="0">
                <a:solidFill>
                  <a:schemeClr val="bg1"/>
                </a:solidFill>
                <a:latin typeface="+mj-lt"/>
              </a:rPr>
              <a:t>the Messiah. </a:t>
            </a:r>
          </a:p>
          <a:p>
            <a:r>
              <a:rPr lang="en-US" sz="2400" dirty="0" smtClean="0">
                <a:solidFill>
                  <a:schemeClr val="bg1"/>
                </a:solidFill>
                <a:latin typeface="+mj-lt"/>
              </a:rPr>
              <a:t>In that gospel [of the kingdom], is there any mention of His death, burial, and resurrection for </a:t>
            </a:r>
          </a:p>
          <a:p>
            <a:r>
              <a:rPr lang="en-US" sz="2400" dirty="0" smtClean="0">
                <a:solidFill>
                  <a:schemeClr val="bg1"/>
                </a:solidFill>
                <a:latin typeface="+mj-lt"/>
              </a:rPr>
              <a:t>the remission of sins?  No.  Why not?</a:t>
            </a:r>
          </a:p>
          <a:p>
            <a:r>
              <a:rPr lang="en-US" sz="2400" dirty="0" smtClean="0">
                <a:solidFill>
                  <a:schemeClr val="bg1"/>
                </a:solidFill>
                <a:latin typeface="+mj-lt"/>
              </a:rPr>
              <a:t>It was still hidden – “Then he took unto him the [12], and said unto them, Behold we go up to Jerusalem… delivered unto the Gentiles… mocked…spitefully entreated… scourge him, and put </a:t>
            </a:r>
          </a:p>
          <a:p>
            <a:r>
              <a:rPr lang="en-US" sz="2400" dirty="0">
                <a:solidFill>
                  <a:schemeClr val="bg1"/>
                </a:solidFill>
                <a:latin typeface="+mj-lt"/>
              </a:rPr>
              <a:t>h</a:t>
            </a:r>
            <a:r>
              <a:rPr lang="en-US" sz="2400" dirty="0" smtClean="0">
                <a:solidFill>
                  <a:schemeClr val="bg1"/>
                </a:solidFill>
                <a:latin typeface="+mj-lt"/>
              </a:rPr>
              <a:t>im to death: and the [3</a:t>
            </a:r>
            <a:r>
              <a:rPr lang="en-US" sz="2400" baseline="30000" dirty="0" smtClean="0">
                <a:solidFill>
                  <a:schemeClr val="bg1"/>
                </a:solidFill>
                <a:latin typeface="+mj-lt"/>
              </a:rPr>
              <a:t>rd</a:t>
            </a:r>
            <a:r>
              <a:rPr lang="en-US" sz="2400" dirty="0" smtClean="0">
                <a:solidFill>
                  <a:schemeClr val="bg1"/>
                </a:solidFill>
                <a:latin typeface="+mj-lt"/>
              </a:rPr>
              <a:t>] day he shall rise again.  And they </a:t>
            </a:r>
            <a:r>
              <a:rPr lang="en-US" sz="2400" u="sng" dirty="0" smtClean="0">
                <a:solidFill>
                  <a:schemeClr val="bg1"/>
                </a:solidFill>
                <a:latin typeface="+mj-lt"/>
              </a:rPr>
              <a:t>UNDERSTOOD NONE OF THESE</a:t>
            </a:r>
          </a:p>
          <a:p>
            <a:r>
              <a:rPr lang="en-US" sz="2400" u="sng" dirty="0" smtClean="0">
                <a:solidFill>
                  <a:schemeClr val="bg1"/>
                </a:solidFill>
                <a:latin typeface="+mj-lt"/>
              </a:rPr>
              <a:t>THINGS</a:t>
            </a:r>
            <a:r>
              <a:rPr lang="en-US" sz="2400" dirty="0" smtClean="0">
                <a:solidFill>
                  <a:schemeClr val="bg1"/>
                </a:solidFill>
                <a:latin typeface="+mj-lt"/>
              </a:rPr>
              <a:t>: and this saying was </a:t>
            </a:r>
            <a:r>
              <a:rPr lang="en-US" sz="2400" u="sng" dirty="0" smtClean="0">
                <a:solidFill>
                  <a:schemeClr val="bg1"/>
                </a:solidFill>
                <a:latin typeface="+mj-lt"/>
              </a:rPr>
              <a:t>HID FROM THEM</a:t>
            </a:r>
            <a:r>
              <a:rPr lang="en-US" sz="2400" dirty="0" smtClean="0">
                <a:solidFill>
                  <a:schemeClr val="bg1"/>
                </a:solidFill>
                <a:latin typeface="+mj-lt"/>
              </a:rPr>
              <a:t>, neither knew they the things which were spoken” (Lk. 18:31-34).  </a:t>
            </a:r>
          </a:p>
          <a:p>
            <a:r>
              <a:rPr lang="en-US" sz="2400" dirty="0" smtClean="0">
                <a:solidFill>
                  <a:schemeClr val="bg1"/>
                </a:solidFill>
                <a:latin typeface="+mj-lt"/>
              </a:rPr>
              <a:t>Is every believer today healed like they will be in this future earthly kingdom?  No.  Why not? </a:t>
            </a:r>
            <a:endParaRPr lang="en-US" sz="2400" dirty="0">
              <a:solidFill>
                <a:schemeClr val="bg1"/>
              </a:solidFill>
              <a:latin typeface="+mj-lt"/>
            </a:endParaRPr>
          </a:p>
          <a:p>
            <a:r>
              <a:rPr lang="en-US" sz="2400" dirty="0" smtClean="0">
                <a:solidFill>
                  <a:schemeClr val="bg1"/>
                </a:solidFill>
                <a:latin typeface="+mj-lt"/>
              </a:rPr>
              <a:t>“For this thing I besought the Lord thrice, that it might depart from me.  And he said unto me, </a:t>
            </a:r>
          </a:p>
          <a:p>
            <a:r>
              <a:rPr lang="en-US" sz="2400" b="1" u="sng" dirty="0" smtClean="0">
                <a:solidFill>
                  <a:schemeClr val="bg1"/>
                </a:solidFill>
                <a:latin typeface="+mj-lt"/>
              </a:rPr>
              <a:t>My grace is sufficient for thee: for my strength is made perfect in weakness</a:t>
            </a:r>
            <a:r>
              <a:rPr lang="en-US" sz="2400" dirty="0" smtClean="0">
                <a:solidFill>
                  <a:schemeClr val="bg1"/>
                </a:solidFill>
                <a:latin typeface="+mj-lt"/>
              </a:rPr>
              <a:t>” (1Cor. 12:9).</a:t>
            </a:r>
          </a:p>
          <a:p>
            <a:r>
              <a:rPr lang="en-US" sz="2400" dirty="0" smtClean="0">
                <a:solidFill>
                  <a:schemeClr val="bg1"/>
                </a:solidFill>
                <a:latin typeface="+mj-lt"/>
              </a:rPr>
              <a:t>In this age of GRACE, we are told to trust Christ even when we are NOT healed.  </a:t>
            </a:r>
            <a:r>
              <a:rPr lang="en-US" sz="2400" i="1" dirty="0" smtClean="0">
                <a:solidFill>
                  <a:schemeClr val="bg1"/>
                </a:solidFill>
                <a:latin typeface="+mj-lt"/>
              </a:rPr>
              <a:t>Do you? </a:t>
            </a:r>
            <a:endParaRPr lang="en-US" sz="2400" i="1" dirty="0">
              <a:solidFill>
                <a:schemeClr val="bg1"/>
              </a:solidFill>
              <a:latin typeface="+mj-lt"/>
            </a:endParaRPr>
          </a:p>
        </p:txBody>
      </p:sp>
    </p:spTree>
    <p:extLst>
      <p:ext uri="{BB962C8B-B14F-4D97-AF65-F5344CB8AC3E}">
        <p14:creationId xmlns:p14="http://schemas.microsoft.com/office/powerpoint/2010/main" val="102734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500"/>
                                        <p:tgtEl>
                                          <p:spTgt spid="2">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fade">
                                      <p:cBhvr>
                                        <p:cTn id="54" dur="500"/>
                                        <p:tgtEl>
                                          <p:spTgt spid="2">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fade">
                                      <p:cBhvr>
                                        <p:cTn id="57" dur="5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fade">
                                      <p:cBhvr>
                                        <p:cTn id="6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989379" cy="6617196"/>
          </a:xfrm>
          <a:prstGeom prst="rect">
            <a:avLst/>
          </a:prstGeom>
          <a:noFill/>
        </p:spPr>
        <p:txBody>
          <a:bodyPr wrap="square" rtlCol="0">
            <a:spAutoFit/>
          </a:bodyPr>
          <a:lstStyle/>
          <a:p>
            <a:r>
              <a:rPr lang="en-US" sz="2400" dirty="0">
                <a:latin typeface="+mj-lt"/>
              </a:rPr>
              <a:t>N</a:t>
            </a:r>
            <a:r>
              <a:rPr lang="en-US" sz="2400" dirty="0" smtClean="0">
                <a:latin typeface="+mj-lt"/>
              </a:rPr>
              <a:t>otice where He finished reading – </a:t>
            </a:r>
          </a:p>
          <a:p>
            <a:endParaRPr lang="en-US" sz="800" dirty="0" smtClean="0">
              <a:latin typeface="+mj-lt"/>
            </a:endParaRPr>
          </a:p>
          <a:p>
            <a:r>
              <a:rPr lang="en-US" sz="2400" dirty="0" smtClean="0">
                <a:latin typeface="+mj-lt"/>
              </a:rPr>
              <a:t>“… To preach the acceptable year of the Lord.  And he closed the book, and he gave it again to the minister, and sat down.  And the eyes of all them that were in the synagogue were fastened on him” (Lk. 4:19).  </a:t>
            </a:r>
          </a:p>
          <a:p>
            <a:r>
              <a:rPr lang="en-US" sz="2400" dirty="0" smtClean="0">
                <a:latin typeface="+mj-lt"/>
              </a:rPr>
              <a:t>Compare that to what Isaiah said –</a:t>
            </a:r>
          </a:p>
          <a:p>
            <a:endParaRPr lang="en-US" sz="800" dirty="0" smtClean="0">
              <a:latin typeface="+mj-lt"/>
            </a:endParaRPr>
          </a:p>
          <a:p>
            <a:r>
              <a:rPr lang="en-US" sz="2400" dirty="0" smtClean="0">
                <a:latin typeface="+mj-lt"/>
              </a:rPr>
              <a:t>“… To proclaim the acceptable  year of the LORD, </a:t>
            </a:r>
            <a:r>
              <a:rPr lang="en-US" sz="2400" b="1" i="1" dirty="0" smtClean="0">
                <a:latin typeface="+mj-lt"/>
              </a:rPr>
              <a:t>and the day of vengeance of our God</a:t>
            </a:r>
            <a:r>
              <a:rPr lang="en-US" sz="2400" dirty="0" smtClean="0">
                <a:latin typeface="+mj-lt"/>
              </a:rPr>
              <a:t>…” (Isa. 61:2).</a:t>
            </a:r>
          </a:p>
          <a:p>
            <a:r>
              <a:rPr lang="en-US" sz="2400" dirty="0" smtClean="0">
                <a:latin typeface="+mj-lt"/>
              </a:rPr>
              <a:t>Christ left out ‘the day of vengeance’ because that refers to His 2</a:t>
            </a:r>
            <a:r>
              <a:rPr lang="en-US" sz="2400" baseline="30000" dirty="0" smtClean="0">
                <a:latin typeface="+mj-lt"/>
              </a:rPr>
              <a:t>nd</a:t>
            </a:r>
            <a:r>
              <a:rPr lang="en-US" sz="2400" dirty="0" smtClean="0">
                <a:latin typeface="+mj-lt"/>
              </a:rPr>
              <a:t> coming when He will judge an unbelieving world.  He finished his quote of Isaiah of His 1</a:t>
            </a:r>
            <a:r>
              <a:rPr lang="en-US" sz="2400" baseline="30000" dirty="0" smtClean="0">
                <a:latin typeface="+mj-lt"/>
              </a:rPr>
              <a:t>st</a:t>
            </a:r>
            <a:r>
              <a:rPr lang="en-US" sz="2400" dirty="0">
                <a:latin typeface="+mj-lt"/>
              </a:rPr>
              <a:t> </a:t>
            </a:r>
            <a:r>
              <a:rPr lang="en-US" sz="2400" dirty="0" smtClean="0">
                <a:latin typeface="+mj-lt"/>
              </a:rPr>
              <a:t>coming like this – “And he began to say unto them, </a:t>
            </a:r>
            <a:r>
              <a:rPr lang="en-US" sz="2400" b="1" u="sng" dirty="0" smtClean="0">
                <a:latin typeface="+mj-lt"/>
              </a:rPr>
              <a:t>This day is this scripture fulfilled in your ears</a:t>
            </a:r>
            <a:r>
              <a:rPr lang="en-US" sz="2400" dirty="0" smtClean="0">
                <a:latin typeface="+mj-lt"/>
              </a:rPr>
              <a:t>” </a:t>
            </a:r>
          </a:p>
          <a:p>
            <a:r>
              <a:rPr lang="en-US" sz="2400" dirty="0" smtClean="0">
                <a:latin typeface="+mj-lt"/>
              </a:rPr>
              <a:t>(Lk. 4:19).</a:t>
            </a:r>
          </a:p>
          <a:p>
            <a:r>
              <a:rPr lang="en-US" sz="2400" dirty="0" smtClean="0">
                <a:latin typeface="+mj-lt"/>
              </a:rPr>
              <a:t>As promised by Isaiah, Christ’s earthly ministry came, but was rejected (we are now in the parenthetical age of grace); the world awaits </a:t>
            </a:r>
            <a:r>
              <a:rPr lang="en-US" sz="2400" i="1" u="sng" dirty="0" smtClean="0">
                <a:latin typeface="+mj-lt"/>
              </a:rPr>
              <a:t>His day of vengeance</a:t>
            </a:r>
            <a:r>
              <a:rPr lang="en-US" sz="2400" i="1" dirty="0" smtClean="0">
                <a:latin typeface="+mj-lt"/>
              </a:rPr>
              <a:t>! </a:t>
            </a:r>
          </a:p>
        </p:txBody>
      </p:sp>
      <p:pic>
        <p:nvPicPr>
          <p:cNvPr id="3" name="Picture 2" descr="trcs - proph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380" y="0"/>
            <a:ext cx="5202620" cy="6550521"/>
          </a:xfrm>
          <a:prstGeom prst="rect">
            <a:avLst/>
          </a:prstGeom>
        </p:spPr>
      </p:pic>
    </p:spTree>
    <p:extLst>
      <p:ext uri="{BB962C8B-B14F-4D97-AF65-F5344CB8AC3E}">
        <p14:creationId xmlns:p14="http://schemas.microsoft.com/office/powerpoint/2010/main" val="35994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2258676" cy="6370975"/>
          </a:xfrm>
          <a:prstGeom prst="rect">
            <a:avLst/>
          </a:prstGeom>
          <a:noFill/>
        </p:spPr>
        <p:txBody>
          <a:bodyPr wrap="square" rtlCol="0">
            <a:spAutoFit/>
          </a:bodyPr>
          <a:lstStyle/>
          <a:p>
            <a:r>
              <a:rPr lang="en-US" sz="2400" dirty="0" smtClean="0">
                <a:latin typeface="+mj-lt"/>
              </a:rPr>
              <a:t>Christ omitted ‘the day of vengeance’ in the synagogue in </a:t>
            </a:r>
          </a:p>
          <a:p>
            <a:r>
              <a:rPr lang="en-US" sz="2400" dirty="0" smtClean="0">
                <a:latin typeface="+mj-lt"/>
              </a:rPr>
              <a:t>Nazareth because that was </a:t>
            </a:r>
            <a:r>
              <a:rPr lang="en-US" sz="2400" u="sng" dirty="0" smtClean="0">
                <a:latin typeface="+mj-lt"/>
              </a:rPr>
              <a:t>not</a:t>
            </a:r>
            <a:r>
              <a:rPr lang="en-US" sz="2400" dirty="0" smtClean="0">
                <a:latin typeface="+mj-lt"/>
              </a:rPr>
              <a:t> part of His earthly ministry, </a:t>
            </a:r>
          </a:p>
          <a:p>
            <a:r>
              <a:rPr lang="en-US" sz="2400" dirty="0" smtClean="0">
                <a:latin typeface="+mj-lt"/>
              </a:rPr>
              <a:t>which was to layout the requirements to Jews who wanted </a:t>
            </a:r>
          </a:p>
          <a:p>
            <a:r>
              <a:rPr lang="en-US" sz="2400" dirty="0" smtClean="0">
                <a:latin typeface="+mj-lt"/>
              </a:rPr>
              <a:t>to be part of that kingdom:</a:t>
            </a:r>
          </a:p>
          <a:p>
            <a:pPr marL="457200" indent="-457200">
              <a:buAutoNum type="arabicPeriod"/>
            </a:pPr>
            <a:r>
              <a:rPr lang="en-US" sz="2400" dirty="0" smtClean="0">
                <a:latin typeface="+mj-lt"/>
              </a:rPr>
              <a:t>Faith – “But as many as received him, to them gave he </a:t>
            </a:r>
          </a:p>
          <a:p>
            <a:r>
              <a:rPr lang="en-US" sz="2400" dirty="0" smtClean="0">
                <a:latin typeface="+mj-lt"/>
              </a:rPr>
              <a:t>power to become the sons of God, even to them that </a:t>
            </a:r>
            <a:r>
              <a:rPr lang="en-US" sz="2400" b="1" u="sng" dirty="0" smtClean="0">
                <a:latin typeface="+mj-lt"/>
              </a:rPr>
              <a:t>believe</a:t>
            </a:r>
          </a:p>
          <a:p>
            <a:r>
              <a:rPr lang="en-US" sz="2400" b="1" u="sng" dirty="0" smtClean="0">
                <a:latin typeface="+mj-lt"/>
              </a:rPr>
              <a:t>on his name</a:t>
            </a:r>
            <a:r>
              <a:rPr lang="en-US" sz="2400" dirty="0" smtClean="0">
                <a:latin typeface="+mj-lt"/>
              </a:rPr>
              <a:t>” (Jn. 1:12).  One had to believe that He was the </a:t>
            </a:r>
          </a:p>
          <a:p>
            <a:r>
              <a:rPr lang="en-US" sz="2400" dirty="0" smtClean="0">
                <a:latin typeface="+mj-lt"/>
              </a:rPr>
              <a:t>long awaited Messiah that Isaiah prophesied would come to </a:t>
            </a:r>
          </a:p>
          <a:p>
            <a:r>
              <a:rPr lang="en-US" sz="2400" dirty="0" smtClean="0">
                <a:latin typeface="+mj-lt"/>
              </a:rPr>
              <a:t>save Israel. </a:t>
            </a:r>
          </a:p>
          <a:p>
            <a:r>
              <a:rPr lang="en-US" sz="2400" dirty="0" smtClean="0">
                <a:latin typeface="+mj-lt"/>
              </a:rPr>
              <a:t>2. Works – “He that believe and is </a:t>
            </a:r>
            <a:r>
              <a:rPr lang="en-US" sz="2400" b="1" u="sng" dirty="0" smtClean="0">
                <a:latin typeface="+mj-lt"/>
              </a:rPr>
              <a:t>baptized</a:t>
            </a:r>
            <a:r>
              <a:rPr lang="en-US" sz="2400" dirty="0" smtClean="0">
                <a:latin typeface="+mj-lt"/>
              </a:rPr>
              <a:t> shall be saved…” </a:t>
            </a:r>
          </a:p>
          <a:p>
            <a:r>
              <a:rPr lang="en-US" sz="2400" dirty="0" smtClean="0">
                <a:latin typeface="+mj-lt"/>
              </a:rPr>
              <a:t>(Mk. 16:16).  Water washing, which had been required of the </a:t>
            </a:r>
          </a:p>
          <a:p>
            <a:r>
              <a:rPr lang="en-US" sz="2400" dirty="0" smtClean="0">
                <a:latin typeface="+mj-lt"/>
              </a:rPr>
              <a:t>Levites in preparation for their priestly duties (</a:t>
            </a:r>
            <a:r>
              <a:rPr lang="en-US" sz="2400" dirty="0" err="1" smtClean="0">
                <a:latin typeface="+mj-lt"/>
              </a:rPr>
              <a:t>Exo</a:t>
            </a:r>
            <a:r>
              <a:rPr lang="en-US" sz="2400" dirty="0" smtClean="0">
                <a:latin typeface="+mj-lt"/>
              </a:rPr>
              <a:t>. 40:32), </a:t>
            </a:r>
          </a:p>
          <a:p>
            <a:r>
              <a:rPr lang="en-US" sz="2400" dirty="0" smtClean="0">
                <a:latin typeface="+mj-lt"/>
              </a:rPr>
              <a:t>was now expanded to the Jewish nation who were to be “</a:t>
            </a:r>
            <a:r>
              <a:rPr lang="en-US" sz="2400" i="1" dirty="0" smtClean="0">
                <a:latin typeface="+mj-lt"/>
              </a:rPr>
              <a:t>a </a:t>
            </a:r>
          </a:p>
          <a:p>
            <a:r>
              <a:rPr lang="en-US" sz="2400" i="1" dirty="0" smtClean="0">
                <a:latin typeface="+mj-lt"/>
              </a:rPr>
              <a:t>kingdom of priests</a:t>
            </a:r>
            <a:r>
              <a:rPr lang="en-US" sz="2400" dirty="0" smtClean="0">
                <a:latin typeface="+mj-lt"/>
              </a:rPr>
              <a:t>” (</a:t>
            </a:r>
            <a:r>
              <a:rPr lang="en-US" sz="2400" dirty="0" err="1" smtClean="0">
                <a:latin typeface="+mj-lt"/>
              </a:rPr>
              <a:t>Exo</a:t>
            </a:r>
            <a:r>
              <a:rPr lang="en-US" sz="2400" dirty="0" smtClean="0">
                <a:latin typeface="+mj-lt"/>
              </a:rPr>
              <a:t>. 19:6); some rejected – “But the Pharisees and lawyers rejected the counsel of God against themselves, </a:t>
            </a:r>
            <a:r>
              <a:rPr lang="en-US" sz="2400" u="sng" dirty="0" smtClean="0">
                <a:latin typeface="+mj-lt"/>
              </a:rPr>
              <a:t>being not baptized of him</a:t>
            </a:r>
            <a:r>
              <a:rPr lang="en-US" sz="2400" dirty="0" smtClean="0">
                <a:latin typeface="+mj-lt"/>
              </a:rPr>
              <a:t> [John] (Lk. 7:32).  Israel’s system was FAITH + works – “… to the scattered [12] tribes… </a:t>
            </a:r>
            <a:r>
              <a:rPr lang="en-US" sz="2400" b="1" u="sng" dirty="0" smtClean="0">
                <a:latin typeface="+mj-lt"/>
              </a:rPr>
              <a:t>Ye see that by his works how a man is justified</a:t>
            </a:r>
            <a:r>
              <a:rPr lang="en-US" sz="2400" u="sng" dirty="0" smtClean="0">
                <a:latin typeface="+mj-lt"/>
              </a:rPr>
              <a:t>, </a:t>
            </a:r>
            <a:r>
              <a:rPr lang="en-US" sz="2400" b="1" u="sng" dirty="0" smtClean="0">
                <a:latin typeface="+mj-lt"/>
              </a:rPr>
              <a:t>and not by faith only</a:t>
            </a:r>
            <a:r>
              <a:rPr lang="en-US" sz="2400" dirty="0" smtClean="0">
                <a:latin typeface="+mj-lt"/>
              </a:rPr>
              <a:t>” (Jas. 1:1; 2:24).  Is that how we [the Body of Christ] are saved today?         </a:t>
            </a:r>
            <a:endParaRPr lang="en-US" sz="2400" dirty="0">
              <a:latin typeface="+mj-lt"/>
            </a:endParaRPr>
          </a:p>
        </p:txBody>
      </p:sp>
      <p:pic>
        <p:nvPicPr>
          <p:cNvPr id="3" name="Picture 2" descr="2011-10-02 The Story 23: &lt;strong&gt;Jesus&lt;/strong&gt;' &lt;strong&gt;Ministry&lt;/strong&gt; Begins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350" y="0"/>
            <a:ext cx="4438650" cy="4600575"/>
          </a:xfrm>
          <a:prstGeom prst="rect">
            <a:avLst/>
          </a:prstGeom>
        </p:spPr>
      </p:pic>
    </p:spTree>
    <p:extLst>
      <p:ext uri="{BB962C8B-B14F-4D97-AF65-F5344CB8AC3E}">
        <p14:creationId xmlns:p14="http://schemas.microsoft.com/office/powerpoint/2010/main" val="251485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772400" cy="6494085"/>
          </a:xfrm>
          <a:prstGeom prst="rect">
            <a:avLst/>
          </a:prstGeom>
          <a:noFill/>
        </p:spPr>
        <p:txBody>
          <a:bodyPr wrap="square" rtlCol="0">
            <a:spAutoFit/>
          </a:bodyPr>
          <a:lstStyle/>
          <a:p>
            <a:r>
              <a:rPr lang="en-US" sz="2400" b="1" dirty="0" smtClean="0">
                <a:latin typeface="+mj-lt"/>
              </a:rPr>
              <a:t>DAY OF VENGEANCE</a:t>
            </a:r>
          </a:p>
          <a:p>
            <a:r>
              <a:rPr lang="en-US" sz="2400" dirty="0" smtClean="0">
                <a:latin typeface="+mj-lt"/>
              </a:rPr>
              <a:t>“I have trodden the winepress alone; and of the people there  was none with me: for I will tread them in mine anger, and trample them in my fury; and their blood shall be sprinkled upon my garments… </a:t>
            </a:r>
            <a:r>
              <a:rPr lang="en-US" sz="2400" b="1" u="sng" dirty="0" smtClean="0">
                <a:latin typeface="+mj-lt"/>
              </a:rPr>
              <a:t>For the day of vengeance is in mine heart, and the year of my redeemed is come</a:t>
            </a:r>
            <a:r>
              <a:rPr lang="en-US" sz="2400" dirty="0" smtClean="0">
                <a:latin typeface="+mj-lt"/>
              </a:rPr>
              <a:t>” (Isa. 63:3,4).</a:t>
            </a:r>
          </a:p>
          <a:p>
            <a:r>
              <a:rPr lang="en-US" sz="2400" dirty="0" smtClean="0">
                <a:latin typeface="+mj-lt"/>
              </a:rPr>
              <a:t>Isaiah tells the reader that Christ’s judgment on the unsaved world will cause Him to produce world-wide death and destruction, the blood of which will stain His garments as He puts human-kind through the winepress of His wrath. </a:t>
            </a:r>
          </a:p>
          <a:p>
            <a:endParaRPr lang="en-US" sz="800" b="1" dirty="0" smtClean="0">
              <a:latin typeface="+mj-lt"/>
            </a:endParaRPr>
          </a:p>
          <a:p>
            <a:r>
              <a:rPr lang="en-US" sz="2400" b="1" dirty="0" smtClean="0">
                <a:latin typeface="+mj-lt"/>
              </a:rPr>
              <a:t>FILTHY RAGS </a:t>
            </a:r>
          </a:p>
          <a:p>
            <a:r>
              <a:rPr lang="en-US" sz="2400" dirty="0" smtClean="0">
                <a:latin typeface="+mj-lt"/>
              </a:rPr>
              <a:t>“But we all as an unclean thing, and </a:t>
            </a:r>
            <a:r>
              <a:rPr lang="en-US" sz="2400" b="1" u="sng" dirty="0" smtClean="0">
                <a:latin typeface="+mj-lt"/>
              </a:rPr>
              <a:t>all our righteousness are as filthy rags</a:t>
            </a:r>
            <a:r>
              <a:rPr lang="en-US" sz="2400" dirty="0" smtClean="0">
                <a:latin typeface="+mj-lt"/>
              </a:rPr>
              <a:t>; and we all do fade as a leaf; and our iniquities, like the wind, have taken us away.  And there is none that </a:t>
            </a:r>
            <a:r>
              <a:rPr lang="en-US" sz="2400" dirty="0" err="1" smtClean="0">
                <a:latin typeface="+mj-lt"/>
              </a:rPr>
              <a:t>calleth</a:t>
            </a:r>
            <a:r>
              <a:rPr lang="en-US" sz="2400" dirty="0" smtClean="0">
                <a:latin typeface="+mj-lt"/>
              </a:rPr>
              <a:t> upon thy name… </a:t>
            </a:r>
            <a:r>
              <a:rPr lang="en-US" sz="2400" b="1" dirty="0" smtClean="0">
                <a:latin typeface="+mj-lt"/>
              </a:rPr>
              <a:t>for thou hast hid thy face from us</a:t>
            </a:r>
            <a:r>
              <a:rPr lang="en-US" sz="2400" dirty="0" smtClean="0">
                <a:latin typeface="+mj-lt"/>
              </a:rPr>
              <a:t>, </a:t>
            </a:r>
            <a:r>
              <a:rPr lang="en-US" sz="2400" b="1" dirty="0" smtClean="0">
                <a:latin typeface="+mj-lt"/>
              </a:rPr>
              <a:t>and hast consumed us, because of our iniquities</a:t>
            </a:r>
            <a:r>
              <a:rPr lang="en-US" sz="2400" dirty="0" smtClean="0">
                <a:latin typeface="+mj-lt"/>
              </a:rPr>
              <a:t>” (64:6,7).</a:t>
            </a:r>
          </a:p>
          <a:p>
            <a:r>
              <a:rPr lang="en-US" sz="2400" dirty="0" smtClean="0">
                <a:latin typeface="+mj-lt"/>
              </a:rPr>
              <a:t>Man-made righteousness is like filthy rags before God. </a:t>
            </a:r>
            <a:endParaRPr lang="en-US" sz="2400" dirty="0">
              <a:latin typeface="+mj-lt"/>
            </a:endParaRPr>
          </a:p>
        </p:txBody>
      </p:sp>
      <p:pic>
        <p:nvPicPr>
          <p:cNvPr id="4" name="Picture 3" descr="Second Coming &lt;strong&gt;Jesus&lt;/strong&gt; 01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0"/>
            <a:ext cx="4419600" cy="6408360"/>
          </a:xfrm>
          <a:prstGeom prst="rect">
            <a:avLst/>
          </a:prstGeom>
        </p:spPr>
      </p:pic>
      <p:pic>
        <p:nvPicPr>
          <p:cNvPr id="5" name="Picture 4" descr="foot talk: Smelly feet win wars: Or do they? The end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71475"/>
            <a:ext cx="4419600" cy="6779835"/>
          </a:xfrm>
          <a:prstGeom prst="rect">
            <a:avLst/>
          </a:prstGeom>
        </p:spPr>
      </p:pic>
    </p:spTree>
    <p:extLst>
      <p:ext uri="{BB962C8B-B14F-4D97-AF65-F5344CB8AC3E}">
        <p14:creationId xmlns:p14="http://schemas.microsoft.com/office/powerpoint/2010/main" val="14880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957849" cy="6740307"/>
          </a:xfrm>
          <a:prstGeom prst="rect">
            <a:avLst/>
          </a:prstGeom>
          <a:noFill/>
        </p:spPr>
        <p:txBody>
          <a:bodyPr wrap="square" rtlCol="0">
            <a:spAutoFit/>
          </a:bodyPr>
          <a:lstStyle/>
          <a:p>
            <a:r>
              <a:rPr lang="en-US" sz="2400" b="1" dirty="0" smtClean="0">
                <a:latin typeface="+mj-lt"/>
              </a:rPr>
              <a:t>ISRAEL’S SALVATION</a:t>
            </a:r>
          </a:p>
          <a:p>
            <a:r>
              <a:rPr lang="en-US" sz="2400" dirty="0" smtClean="0">
                <a:latin typeface="+mj-lt"/>
              </a:rPr>
              <a:t>After Christ’s 2</a:t>
            </a:r>
            <a:r>
              <a:rPr lang="en-US" sz="2400" baseline="30000" dirty="0" smtClean="0">
                <a:latin typeface="+mj-lt"/>
              </a:rPr>
              <a:t>nd</a:t>
            </a:r>
            <a:r>
              <a:rPr lang="en-US" sz="2400" dirty="0" smtClean="0">
                <a:latin typeface="+mj-lt"/>
              </a:rPr>
              <a:t> return and He pours out judgment on His enemies, He turns again to the nation of Israel –</a:t>
            </a:r>
          </a:p>
          <a:p>
            <a:endParaRPr lang="en-US" sz="800" dirty="0" smtClean="0">
              <a:latin typeface="+mj-lt"/>
            </a:endParaRPr>
          </a:p>
          <a:p>
            <a:r>
              <a:rPr lang="en-US" sz="2400" dirty="0" smtClean="0">
                <a:latin typeface="+mj-lt"/>
              </a:rPr>
              <a:t>“Who hath heard such a thing?  Who hath seen such </a:t>
            </a:r>
          </a:p>
          <a:p>
            <a:r>
              <a:rPr lang="en-US" sz="2400" dirty="0" smtClean="0">
                <a:latin typeface="+mj-lt"/>
              </a:rPr>
              <a:t>things?  Shall the earth be made to bring forth in </a:t>
            </a:r>
            <a:r>
              <a:rPr lang="en-US" sz="2400" b="1" dirty="0" smtClean="0">
                <a:latin typeface="+mj-lt"/>
              </a:rPr>
              <a:t>one</a:t>
            </a:r>
            <a:r>
              <a:rPr lang="en-US" sz="2400" dirty="0" smtClean="0">
                <a:latin typeface="+mj-lt"/>
              </a:rPr>
              <a:t> </a:t>
            </a:r>
            <a:r>
              <a:rPr lang="en-US" sz="2400" b="1" dirty="0" smtClean="0">
                <a:latin typeface="+mj-lt"/>
              </a:rPr>
              <a:t>day</a:t>
            </a:r>
            <a:r>
              <a:rPr lang="en-US" sz="2400" dirty="0" smtClean="0">
                <a:latin typeface="+mj-lt"/>
              </a:rPr>
              <a:t>?  Or shall a nation be born </a:t>
            </a:r>
            <a:r>
              <a:rPr lang="en-US" sz="2400" b="1" dirty="0" smtClean="0">
                <a:latin typeface="+mj-lt"/>
              </a:rPr>
              <a:t>at once</a:t>
            </a:r>
            <a:r>
              <a:rPr lang="en-US" sz="2400" dirty="0" smtClean="0">
                <a:latin typeface="+mj-lt"/>
              </a:rPr>
              <a:t>?  For as soon as Zion </a:t>
            </a:r>
            <a:r>
              <a:rPr lang="en-US" sz="2400" dirty="0" err="1" smtClean="0">
                <a:latin typeface="+mj-lt"/>
              </a:rPr>
              <a:t>travaileth</a:t>
            </a:r>
            <a:r>
              <a:rPr lang="en-US" sz="2400" dirty="0" smtClean="0">
                <a:latin typeface="+mj-lt"/>
              </a:rPr>
              <a:t>, </a:t>
            </a:r>
            <a:r>
              <a:rPr lang="en-US" sz="2400" b="1" dirty="0" smtClean="0">
                <a:latin typeface="+mj-lt"/>
              </a:rPr>
              <a:t>she brought forth her children</a:t>
            </a:r>
            <a:r>
              <a:rPr lang="en-US" sz="2400" dirty="0" smtClean="0">
                <a:latin typeface="+mj-lt"/>
              </a:rPr>
              <a:t>” (66:8).</a:t>
            </a:r>
          </a:p>
          <a:p>
            <a:r>
              <a:rPr lang="en-US" sz="2400" dirty="0" smtClean="0">
                <a:latin typeface="+mj-lt"/>
              </a:rPr>
              <a:t>If God created the earth in one day, is it not possible that He can save His favored nation in one day?</a:t>
            </a:r>
          </a:p>
          <a:p>
            <a:endParaRPr lang="en-US" sz="800" dirty="0" smtClean="0">
              <a:latin typeface="+mj-lt"/>
            </a:endParaRPr>
          </a:p>
          <a:p>
            <a:r>
              <a:rPr lang="en-US" sz="2400" i="1" dirty="0" smtClean="0">
                <a:latin typeface="+mj-lt"/>
              </a:rPr>
              <a:t>YES!  ISRAEL WILL BECOME GOD’S NATION IN ONE DAY!</a:t>
            </a:r>
          </a:p>
          <a:p>
            <a:endParaRPr lang="en-US" sz="800" dirty="0" smtClean="0">
              <a:latin typeface="+mj-lt"/>
            </a:endParaRPr>
          </a:p>
          <a:p>
            <a:r>
              <a:rPr lang="en-US" sz="2400" dirty="0" smtClean="0">
                <a:latin typeface="+mj-lt"/>
              </a:rPr>
              <a:t>After waiting millennia, all Christ has to do is return a 2</a:t>
            </a:r>
            <a:r>
              <a:rPr lang="en-US" sz="2400" baseline="30000" dirty="0" smtClean="0">
                <a:latin typeface="+mj-lt"/>
              </a:rPr>
              <a:t>nd</a:t>
            </a:r>
            <a:r>
              <a:rPr lang="en-US" sz="2400" dirty="0" smtClean="0">
                <a:latin typeface="+mj-lt"/>
              </a:rPr>
              <a:t> time and show her proof – </a:t>
            </a:r>
          </a:p>
          <a:p>
            <a:endParaRPr lang="en-US" sz="800" dirty="0" smtClean="0">
              <a:latin typeface="+mj-lt"/>
            </a:endParaRPr>
          </a:p>
          <a:p>
            <a:r>
              <a:rPr lang="en-US" sz="2400" dirty="0" smtClean="0">
                <a:latin typeface="+mj-lt"/>
              </a:rPr>
              <a:t>“… and </a:t>
            </a:r>
            <a:r>
              <a:rPr lang="en-US" sz="2400" b="1" u="sng" dirty="0" smtClean="0">
                <a:latin typeface="+mj-lt"/>
              </a:rPr>
              <a:t>they shall look upon me whom they have pierced</a:t>
            </a:r>
            <a:r>
              <a:rPr lang="en-US" sz="2400" dirty="0" smtClean="0">
                <a:latin typeface="+mj-lt"/>
              </a:rPr>
              <a:t>: and they shall mourn…” (Zech. 12:10).</a:t>
            </a:r>
          </a:p>
          <a:p>
            <a:r>
              <a:rPr lang="en-US" sz="2400" dirty="0" smtClean="0">
                <a:latin typeface="+mj-lt"/>
              </a:rPr>
              <a:t>Finally, Israel will be the godly nation she was destined to be. </a:t>
            </a:r>
          </a:p>
        </p:txBody>
      </p:sp>
      <p:pic>
        <p:nvPicPr>
          <p:cNvPr id="3" name="Picture 2" descr="&lt;strong&gt;Jesus&lt;/strong&gt; &lt;strong&gt;Christ&lt;/strong&gt; Gallery - Prayer of Salvation 2011-2025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848" y="0"/>
            <a:ext cx="5234152" cy="6673632"/>
          </a:xfrm>
          <a:prstGeom prst="rect">
            <a:avLst/>
          </a:prstGeom>
        </p:spPr>
      </p:pic>
      <p:pic>
        <p:nvPicPr>
          <p:cNvPr id="4" name="Picture 3" descr="301 Moved Permanen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848" y="15092"/>
            <a:ext cx="5234149" cy="6658540"/>
          </a:xfrm>
          <a:prstGeom prst="rect">
            <a:avLst/>
          </a:prstGeom>
        </p:spPr>
      </p:pic>
    </p:spTree>
    <p:extLst>
      <p:ext uri="{BB962C8B-B14F-4D97-AF65-F5344CB8AC3E}">
        <p14:creationId xmlns:p14="http://schemas.microsoft.com/office/powerpoint/2010/main" val="23321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 calcmode="lin" valueType="num">
                                      <p:cBhvr>
                                        <p:cTn id="2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324725" cy="6494085"/>
          </a:xfrm>
          <a:prstGeom prst="rect">
            <a:avLst/>
          </a:prstGeom>
          <a:noFill/>
        </p:spPr>
        <p:txBody>
          <a:bodyPr wrap="square" rtlCol="0">
            <a:spAutoFit/>
          </a:bodyPr>
          <a:lstStyle/>
          <a:p>
            <a:r>
              <a:rPr lang="en-US" sz="2400" b="1" dirty="0" smtClean="0">
                <a:latin typeface="+mj-lt"/>
              </a:rPr>
              <a:t>HEZEKIAH’S DEATH</a:t>
            </a:r>
          </a:p>
          <a:p>
            <a:r>
              <a:rPr lang="en-US" sz="2400" dirty="0" smtClean="0">
                <a:latin typeface="+mj-lt"/>
              </a:rPr>
              <a:t>“And the rest of the acts of Hezekiah, and all his might, and how he made a pool, and a conduit, and brought water into the city, are they not written in the book of the Chronicles of the kings of Judah?  And Hezekiah slept with his fathers: and Manasseh his son reigned in his stead” (2Kg. 20:20,21). </a:t>
            </a:r>
          </a:p>
          <a:p>
            <a:r>
              <a:rPr lang="en-US" sz="2400" dirty="0" smtClean="0">
                <a:latin typeface="+mj-lt"/>
              </a:rPr>
              <a:t>Hezekiah was a good king of Judah and one of his major accomplishments was to build a 1,777 ft. tunnel to bring water from outside to inside the city (2Chron. 32:30).  Assyria failed to discover the tunnel, which they could have used to defeat them.  Hezekiah died and was replaced by his son Manasseh.  Good or bad king?</a:t>
            </a:r>
          </a:p>
          <a:p>
            <a:endParaRPr lang="en-US" sz="800" dirty="0" smtClean="0">
              <a:latin typeface="+mj-lt"/>
            </a:endParaRPr>
          </a:p>
          <a:p>
            <a:r>
              <a:rPr lang="en-US" sz="2400" dirty="0" smtClean="0">
                <a:latin typeface="+mj-lt"/>
              </a:rPr>
              <a:t>“</a:t>
            </a:r>
            <a:r>
              <a:rPr lang="en-US" sz="2400" dirty="0" err="1" smtClean="0">
                <a:latin typeface="+mj-lt"/>
              </a:rPr>
              <a:t>Manesseh</a:t>
            </a:r>
            <a:r>
              <a:rPr lang="en-US" sz="2400" dirty="0" smtClean="0">
                <a:latin typeface="+mj-lt"/>
              </a:rPr>
              <a:t> was [12] years old when he began to reign, and reigned [55] years in Jerusalem… </a:t>
            </a:r>
            <a:r>
              <a:rPr lang="en-US" sz="2400" b="1" dirty="0" smtClean="0">
                <a:latin typeface="+mj-lt"/>
              </a:rPr>
              <a:t>And he did that which was evil in the sight of the LORD, after the abominations of the heathen…” </a:t>
            </a:r>
            <a:r>
              <a:rPr lang="en-US" sz="2400" dirty="0" smtClean="0">
                <a:latin typeface="+mj-lt"/>
              </a:rPr>
              <a:t>(21:1).  Here we go again.</a:t>
            </a:r>
          </a:p>
        </p:txBody>
      </p:sp>
      <p:pic>
        <p:nvPicPr>
          <p:cNvPr id="4" name="Picture 3"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725" y="-85725"/>
            <a:ext cx="4848222"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1003400" y="5189400"/>
              <a:ext cx="624960" cy="274680"/>
            </p14:xfrm>
          </p:contentPart>
        </mc:Choice>
        <mc:Fallback xmlns="">
          <p:pic>
            <p:nvPicPr>
              <p:cNvPr id="3" name="Ink 2"/>
              <p:cNvPicPr/>
              <p:nvPr/>
            </p:nvPicPr>
            <p:blipFill>
              <a:blip r:embed="rId4"/>
              <a:stretch>
                <a:fillRect/>
              </a:stretch>
            </p:blipFill>
            <p:spPr>
              <a:xfrm>
                <a:off x="10994040" y="5180040"/>
                <a:ext cx="643680" cy="293400"/>
              </a:xfrm>
              <a:prstGeom prst="rect">
                <a:avLst/>
              </a:prstGeom>
            </p:spPr>
          </p:pic>
        </mc:Fallback>
      </mc:AlternateContent>
    </p:spTree>
    <p:extLst>
      <p:ext uri="{BB962C8B-B14F-4D97-AF65-F5344CB8AC3E}">
        <p14:creationId xmlns:p14="http://schemas.microsoft.com/office/powerpoint/2010/main" val="47352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Genealogy of the &lt;strong&gt;kings&lt;/strong&gt; of Israel and Judah.svg ..."/>
          <p:cNvPicPr>
            <a:picLocks noChangeAspect="1"/>
          </p:cNvPicPr>
          <p:nvPr/>
        </p:nvPicPr>
        <p:blipFill rotWithShape="1">
          <a:blip r:embed="rId2">
            <a:extLst>
              <a:ext uri="{28A0092B-C50C-407E-A947-70E740481C1C}">
                <a14:useLocalDpi xmlns:a14="http://schemas.microsoft.com/office/drawing/2010/main" val="0"/>
              </a:ext>
            </a:extLst>
          </a:blip>
          <a:srcRect l="774"/>
          <a:stretch/>
        </p:blipFill>
        <p:spPr>
          <a:xfrm>
            <a:off x="8208578" y="97515"/>
            <a:ext cx="4043349" cy="6629106"/>
          </a:xfrm>
          <a:prstGeom prst="rect">
            <a:avLst/>
          </a:prstGeom>
        </p:spPr>
      </p:pic>
      <p:sp>
        <p:nvSpPr>
          <p:cNvPr id="6" name="TextBox 5"/>
          <p:cNvSpPr txBox="1"/>
          <p:nvPr/>
        </p:nvSpPr>
        <p:spPr>
          <a:xfrm>
            <a:off x="0" y="-81196"/>
            <a:ext cx="8208578" cy="6986528"/>
          </a:xfrm>
          <a:prstGeom prst="rect">
            <a:avLst/>
          </a:prstGeom>
          <a:noFill/>
        </p:spPr>
        <p:txBody>
          <a:bodyPr wrap="square" rtlCol="0">
            <a:spAutoFit/>
          </a:bodyPr>
          <a:lstStyle/>
          <a:p>
            <a:r>
              <a:rPr lang="en-US" sz="2400" dirty="0" smtClean="0">
                <a:latin typeface="+mj-lt"/>
              </a:rPr>
              <a:t>“Moreover Manasseh shed innocent blood very much… he made Judah to sin… did evil in the sight of the LORD…” (2Kg. 21:16).</a:t>
            </a:r>
          </a:p>
          <a:p>
            <a:r>
              <a:rPr lang="en-US" sz="2400" dirty="0" smtClean="0">
                <a:latin typeface="+mj-lt"/>
              </a:rPr>
              <a:t>Evil Manasseh carried out atrocities including infanticide, and scholars also believe one of his atrocities was the unusually cruel treatment of Isaiah [sawn in half] who prophesied against him (Heb. 11:36,37).</a:t>
            </a:r>
          </a:p>
          <a:p>
            <a:endParaRPr lang="en-US" sz="800" dirty="0" smtClean="0">
              <a:latin typeface="+mj-lt"/>
            </a:endParaRPr>
          </a:p>
          <a:p>
            <a:r>
              <a:rPr lang="en-US" sz="2400" dirty="0" smtClean="0">
                <a:latin typeface="+mj-lt"/>
              </a:rPr>
              <a:t>“… </a:t>
            </a:r>
            <a:r>
              <a:rPr lang="en-US" sz="2400" dirty="0">
                <a:latin typeface="+mj-lt"/>
              </a:rPr>
              <a:t>[Manasseh] slept with his fathers… and Amon his son reigned in his </a:t>
            </a:r>
            <a:r>
              <a:rPr lang="en-US" sz="2400" dirty="0" smtClean="0">
                <a:latin typeface="+mj-lt"/>
              </a:rPr>
              <a:t>stead </a:t>
            </a:r>
            <a:r>
              <a:rPr lang="en-US" sz="2400" dirty="0">
                <a:latin typeface="+mj-lt"/>
              </a:rPr>
              <a:t>(2Kg. 21:18</a:t>
            </a:r>
            <a:r>
              <a:rPr lang="en-US" sz="2400" dirty="0" smtClean="0">
                <a:latin typeface="+mj-lt"/>
              </a:rPr>
              <a:t>).  Amon </a:t>
            </a:r>
            <a:r>
              <a:rPr lang="en-US" sz="2400" dirty="0">
                <a:latin typeface="+mj-lt"/>
              </a:rPr>
              <a:t>was [22] years old when he began to reign, and he reigned [2] years in Jerusalem… </a:t>
            </a:r>
            <a:r>
              <a:rPr lang="en-US" sz="2400" b="1" dirty="0">
                <a:latin typeface="+mj-lt"/>
              </a:rPr>
              <a:t>he did that which was evil in the sight of the LORD, as his father Manasseh did</a:t>
            </a:r>
            <a:r>
              <a:rPr lang="en-US" sz="2400" dirty="0">
                <a:latin typeface="+mj-lt"/>
              </a:rPr>
              <a:t>… served idols, that his father </a:t>
            </a:r>
            <a:r>
              <a:rPr lang="en-US" sz="2400" dirty="0" smtClean="0">
                <a:latin typeface="+mj-lt"/>
              </a:rPr>
              <a:t>served… </a:t>
            </a:r>
            <a:r>
              <a:rPr lang="en-US" sz="2400" dirty="0">
                <a:latin typeface="+mj-lt"/>
              </a:rPr>
              <a:t>(</a:t>
            </a:r>
            <a:r>
              <a:rPr lang="en-US" sz="2400" dirty="0" smtClean="0">
                <a:latin typeface="+mj-lt"/>
              </a:rPr>
              <a:t>21:19-22).  And </a:t>
            </a:r>
            <a:r>
              <a:rPr lang="en-US" sz="2400" dirty="0">
                <a:latin typeface="+mj-lt"/>
              </a:rPr>
              <a:t>the servants of Amon conspired against him, and </a:t>
            </a:r>
            <a:r>
              <a:rPr lang="en-US" sz="2400" b="1" dirty="0">
                <a:latin typeface="+mj-lt"/>
              </a:rPr>
              <a:t>slew the king in his own house</a:t>
            </a:r>
            <a:r>
              <a:rPr lang="en-US" sz="2400" dirty="0">
                <a:latin typeface="+mj-lt"/>
              </a:rPr>
              <a:t>… and the people of the land made Josiah his son king in his stead… ” (21:23,24).</a:t>
            </a:r>
          </a:p>
          <a:p>
            <a:r>
              <a:rPr lang="en-US" sz="2400" dirty="0">
                <a:latin typeface="+mj-lt"/>
              </a:rPr>
              <a:t>Fearing that Amon would continue to rule like his evil father, Manasseh, he was assassinated by advisors close to him and replaced by his young son, </a:t>
            </a:r>
            <a:r>
              <a:rPr lang="en-US" sz="2400" dirty="0" smtClean="0">
                <a:latin typeface="+mj-lt"/>
              </a:rPr>
              <a:t>Josiah, who would </a:t>
            </a:r>
            <a:r>
              <a:rPr lang="en-US" sz="2400" dirty="0">
                <a:latin typeface="+mj-lt"/>
              </a:rPr>
              <a:t>not be like his evil father, and grandfather. </a:t>
            </a:r>
            <a:endParaRPr lang="en-US" sz="2400" dirty="0" smtClean="0">
              <a:latin typeface="+mj-lt"/>
            </a:endParaRPr>
          </a:p>
          <a:p>
            <a:endParaRPr lang="en-US" sz="800" dirty="0" smtClean="0">
              <a:latin typeface="+mj-lt"/>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1262240" y="5173920"/>
              <a:ext cx="587160" cy="206280"/>
            </p14:xfrm>
          </p:contentPart>
        </mc:Choice>
        <mc:Fallback xmlns="">
          <p:pic>
            <p:nvPicPr>
              <p:cNvPr id="7" name="Ink 6"/>
              <p:cNvPicPr/>
              <p:nvPr/>
            </p:nvPicPr>
            <p:blipFill>
              <a:blip r:embed="rId4"/>
              <a:stretch>
                <a:fillRect/>
              </a:stretch>
            </p:blipFill>
            <p:spPr>
              <a:xfrm>
                <a:off x="11252880" y="5164560"/>
                <a:ext cx="6058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1331000" y="5440680"/>
              <a:ext cx="480240" cy="190800"/>
            </p14:xfrm>
          </p:contentPart>
        </mc:Choice>
        <mc:Fallback xmlns="">
          <p:pic>
            <p:nvPicPr>
              <p:cNvPr id="8" name="Ink 7"/>
              <p:cNvPicPr/>
              <p:nvPr/>
            </p:nvPicPr>
            <p:blipFill>
              <a:blip r:embed="rId6"/>
              <a:stretch>
                <a:fillRect/>
              </a:stretch>
            </p:blipFill>
            <p:spPr>
              <a:xfrm>
                <a:off x="11321640" y="5431320"/>
                <a:ext cx="498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1262240" y="5699880"/>
              <a:ext cx="549000" cy="190800"/>
            </p14:xfrm>
          </p:contentPart>
        </mc:Choice>
        <mc:Fallback xmlns="">
          <p:pic>
            <p:nvPicPr>
              <p:cNvPr id="10" name="Ink 9"/>
              <p:cNvPicPr/>
              <p:nvPr/>
            </p:nvPicPr>
            <p:blipFill>
              <a:blip r:embed="rId8"/>
              <a:stretch>
                <a:fillRect/>
              </a:stretch>
            </p:blipFill>
            <p:spPr>
              <a:xfrm>
                <a:off x="11252880" y="5690520"/>
                <a:ext cx="567720" cy="209520"/>
              </a:xfrm>
              <a:prstGeom prst="rect">
                <a:avLst/>
              </a:prstGeom>
            </p:spPr>
          </p:pic>
        </mc:Fallback>
      </mc:AlternateContent>
    </p:spTree>
    <p:extLst>
      <p:ext uri="{BB962C8B-B14F-4D97-AF65-F5344CB8AC3E}">
        <p14:creationId xmlns:p14="http://schemas.microsoft.com/office/powerpoint/2010/main" val="2988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2400" dirty="0" smtClean="0">
                <a:latin typeface="+mj-lt"/>
              </a:rPr>
              <a:t>From the out calling of Israel at Mt. Sinai until Pentecost Israel had failed to be the nation of God –</a:t>
            </a:r>
          </a:p>
          <a:p>
            <a:endParaRPr lang="en-US" sz="800" dirty="0" smtClean="0">
              <a:latin typeface="+mj-lt"/>
            </a:endParaRPr>
          </a:p>
          <a:p>
            <a:r>
              <a:rPr lang="en-US" sz="2400" dirty="0" smtClean="0">
                <a:latin typeface="+mj-lt"/>
              </a:rPr>
              <a:t>“Then I said, I have laboured in </a:t>
            </a:r>
            <a:r>
              <a:rPr lang="en-US" sz="2400" i="1" dirty="0" smtClean="0">
                <a:latin typeface="+mj-lt"/>
              </a:rPr>
              <a:t>vain</a:t>
            </a:r>
            <a:r>
              <a:rPr lang="en-US" sz="2400" dirty="0" smtClean="0">
                <a:latin typeface="+mj-lt"/>
              </a:rPr>
              <a:t>, I have spent my strength for </a:t>
            </a:r>
          </a:p>
          <a:p>
            <a:r>
              <a:rPr lang="en-US" sz="2400" i="1" dirty="0" err="1" smtClean="0">
                <a:latin typeface="+mj-lt"/>
              </a:rPr>
              <a:t>nought</a:t>
            </a:r>
            <a:r>
              <a:rPr lang="en-US" sz="2400" dirty="0" smtClean="0">
                <a:latin typeface="+mj-lt"/>
              </a:rPr>
              <a:t>, and in </a:t>
            </a:r>
            <a:r>
              <a:rPr lang="en-US" sz="2400" i="1" dirty="0" smtClean="0">
                <a:latin typeface="+mj-lt"/>
              </a:rPr>
              <a:t>vain</a:t>
            </a:r>
            <a:r>
              <a:rPr lang="en-US" sz="2400" dirty="0" smtClean="0">
                <a:latin typeface="+mj-lt"/>
              </a:rPr>
              <a:t>…” (49:4), but God would not give up on His </a:t>
            </a:r>
          </a:p>
          <a:p>
            <a:r>
              <a:rPr lang="en-US" sz="2400" dirty="0" smtClean="0">
                <a:latin typeface="+mj-lt"/>
              </a:rPr>
              <a:t>spiritual experiment.  He would find a way to bring salvation to </a:t>
            </a:r>
          </a:p>
          <a:p>
            <a:r>
              <a:rPr lang="en-US" sz="2400" dirty="0" smtClean="0">
                <a:latin typeface="+mj-lt"/>
              </a:rPr>
              <a:t>the Jewish people and that would be through His Son –</a:t>
            </a:r>
          </a:p>
          <a:p>
            <a:endParaRPr lang="en-US" sz="800" dirty="0" smtClean="0">
              <a:latin typeface="+mj-lt"/>
            </a:endParaRPr>
          </a:p>
          <a:p>
            <a:r>
              <a:rPr lang="en-US" sz="2400" dirty="0" smtClean="0">
                <a:latin typeface="+mj-lt"/>
              </a:rPr>
              <a:t>“And now saith the LORD that formed me from the womb to be </a:t>
            </a:r>
          </a:p>
          <a:p>
            <a:r>
              <a:rPr lang="en-US" sz="2400" dirty="0" smtClean="0">
                <a:latin typeface="+mj-lt"/>
              </a:rPr>
              <a:t>his servant, </a:t>
            </a:r>
            <a:r>
              <a:rPr lang="en-US" sz="2400" b="1" dirty="0" smtClean="0">
                <a:latin typeface="+mj-lt"/>
              </a:rPr>
              <a:t>to bring Jacob again to him</a:t>
            </a:r>
            <a:r>
              <a:rPr lang="en-US" sz="2400" dirty="0" smtClean="0">
                <a:latin typeface="+mj-lt"/>
              </a:rPr>
              <a:t>, Though Israel be not </a:t>
            </a:r>
          </a:p>
          <a:p>
            <a:r>
              <a:rPr lang="en-US" sz="2400" dirty="0" smtClean="0">
                <a:latin typeface="+mj-lt"/>
              </a:rPr>
              <a:t>gathered, </a:t>
            </a:r>
            <a:r>
              <a:rPr lang="en-US" sz="2400" i="1" dirty="0" smtClean="0">
                <a:latin typeface="+mj-lt"/>
              </a:rPr>
              <a:t>yet</a:t>
            </a:r>
            <a:r>
              <a:rPr lang="en-US" sz="2400" dirty="0" smtClean="0">
                <a:latin typeface="+mj-lt"/>
              </a:rPr>
              <a:t> shall I be glorious in the eyes of the LORD, and </a:t>
            </a:r>
          </a:p>
          <a:p>
            <a:r>
              <a:rPr lang="en-US" sz="2400" dirty="0" smtClean="0">
                <a:latin typeface="+mj-lt"/>
              </a:rPr>
              <a:t>my God shall be my strength” (49:5).</a:t>
            </a:r>
          </a:p>
          <a:p>
            <a:r>
              <a:rPr lang="en-US" sz="2400" dirty="0">
                <a:latin typeface="+mj-lt"/>
              </a:rPr>
              <a:t>The coming Messiah’s responsibility </a:t>
            </a:r>
            <a:r>
              <a:rPr lang="en-US" sz="2400" dirty="0" smtClean="0">
                <a:latin typeface="+mj-lt"/>
              </a:rPr>
              <a:t>was </a:t>
            </a:r>
            <a:r>
              <a:rPr lang="en-US" sz="2400" dirty="0">
                <a:latin typeface="+mj-lt"/>
              </a:rPr>
              <a:t>to save Israel who will </a:t>
            </a:r>
          </a:p>
          <a:p>
            <a:r>
              <a:rPr lang="en-US" sz="2400" dirty="0">
                <a:latin typeface="+mj-lt"/>
              </a:rPr>
              <a:t>then be used of God to take salvation to the Gentile nations so </a:t>
            </a:r>
          </a:p>
          <a:p>
            <a:r>
              <a:rPr lang="en-US" sz="2400" dirty="0">
                <a:latin typeface="+mj-lt"/>
              </a:rPr>
              <a:t>that the whole world will know </a:t>
            </a:r>
            <a:r>
              <a:rPr lang="en-US" sz="2400" dirty="0" smtClean="0">
                <a:latin typeface="+mj-lt"/>
              </a:rPr>
              <a:t>God –</a:t>
            </a:r>
            <a:endParaRPr lang="en-US" sz="2400" dirty="0">
              <a:latin typeface="+mj-lt"/>
            </a:endParaRPr>
          </a:p>
          <a:p>
            <a:endParaRPr lang="en-US" sz="800" dirty="0" smtClean="0">
              <a:latin typeface="+mj-lt"/>
            </a:endParaRPr>
          </a:p>
          <a:p>
            <a:r>
              <a:rPr lang="en-US" sz="2400" dirty="0" smtClean="0">
                <a:latin typeface="+mj-lt"/>
              </a:rPr>
              <a:t>“</a:t>
            </a:r>
            <a:r>
              <a:rPr lang="en-US" sz="2400" dirty="0">
                <a:latin typeface="+mj-lt"/>
              </a:rPr>
              <a:t>And he said, It is a light thing that </a:t>
            </a:r>
            <a:r>
              <a:rPr lang="en-US" sz="2400" dirty="0" smtClean="0">
                <a:latin typeface="+mj-lt"/>
              </a:rPr>
              <a:t>thou [Christ] </a:t>
            </a:r>
            <a:r>
              <a:rPr lang="en-US" sz="2400" dirty="0">
                <a:latin typeface="+mj-lt"/>
              </a:rPr>
              <a:t>shouldest be my </a:t>
            </a:r>
            <a:endParaRPr lang="en-US" sz="2400" dirty="0" smtClean="0">
              <a:latin typeface="+mj-lt"/>
            </a:endParaRPr>
          </a:p>
          <a:p>
            <a:r>
              <a:rPr lang="en-US" sz="2400" dirty="0" smtClean="0">
                <a:latin typeface="+mj-lt"/>
              </a:rPr>
              <a:t>servant </a:t>
            </a:r>
            <a:r>
              <a:rPr lang="en-US" sz="2400" b="1" u="sng" dirty="0" smtClean="0">
                <a:latin typeface="+mj-lt"/>
              </a:rPr>
              <a:t>to </a:t>
            </a:r>
            <a:r>
              <a:rPr lang="en-US" sz="2400" b="1" u="sng" dirty="0">
                <a:latin typeface="+mj-lt"/>
              </a:rPr>
              <a:t>raise up the tribes of Jacob… I will give thee for a </a:t>
            </a:r>
            <a:r>
              <a:rPr lang="en-US" sz="2400" b="1" u="sng" dirty="0" smtClean="0">
                <a:latin typeface="+mj-lt"/>
              </a:rPr>
              <a:t>light</a:t>
            </a:r>
          </a:p>
          <a:p>
            <a:r>
              <a:rPr lang="en-US" sz="2400" b="1" u="sng" dirty="0" smtClean="0">
                <a:latin typeface="+mj-lt"/>
              </a:rPr>
              <a:t>to </a:t>
            </a:r>
            <a:r>
              <a:rPr lang="en-US" sz="2400" b="1" u="sng" dirty="0">
                <a:latin typeface="+mj-lt"/>
              </a:rPr>
              <a:t>the </a:t>
            </a:r>
            <a:r>
              <a:rPr lang="en-US" sz="2400" b="1" u="sng" dirty="0" smtClean="0">
                <a:latin typeface="+mj-lt"/>
              </a:rPr>
              <a:t>Gentiles</a:t>
            </a:r>
            <a:r>
              <a:rPr lang="en-US" sz="2400" b="1" u="sng" dirty="0">
                <a:latin typeface="+mj-lt"/>
              </a:rPr>
              <a:t>, that thou mayest be my salvation unto the end </a:t>
            </a:r>
            <a:r>
              <a:rPr lang="en-US" sz="2400" b="1" u="sng" dirty="0" smtClean="0">
                <a:latin typeface="+mj-lt"/>
              </a:rPr>
              <a:t>of</a:t>
            </a:r>
          </a:p>
          <a:p>
            <a:r>
              <a:rPr lang="en-US" sz="2400" b="1" u="sng" dirty="0" smtClean="0">
                <a:latin typeface="+mj-lt"/>
              </a:rPr>
              <a:t>the earth</a:t>
            </a:r>
            <a:r>
              <a:rPr lang="en-US" sz="2400" dirty="0">
                <a:latin typeface="+mj-lt"/>
              </a:rPr>
              <a:t>” (49:6).</a:t>
            </a:r>
          </a:p>
          <a:p>
            <a:r>
              <a:rPr lang="en-US" sz="2400" dirty="0" smtClean="0">
                <a:latin typeface="+mj-lt"/>
              </a:rPr>
              <a:t> </a:t>
            </a:r>
            <a:endParaRPr lang="en-US" sz="2400" dirty="0">
              <a:latin typeface="+mj-lt"/>
            </a:endParaRPr>
          </a:p>
        </p:txBody>
      </p:sp>
      <p:pic>
        <p:nvPicPr>
          <p:cNvPr id="4" name="Picture 3"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976" y="707886"/>
            <a:ext cx="4010024" cy="6063198"/>
          </a:xfrm>
          <a:prstGeom prst="rect">
            <a:avLst/>
          </a:prstGeom>
        </p:spPr>
      </p:pic>
    </p:spTree>
    <p:extLst>
      <p:ext uri="{BB962C8B-B14F-4D97-AF65-F5344CB8AC3E}">
        <p14:creationId xmlns:p14="http://schemas.microsoft.com/office/powerpoint/2010/main" val="39553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775"/>
            <a:ext cx="6496050" cy="6494085"/>
          </a:xfrm>
          <a:prstGeom prst="rect">
            <a:avLst/>
          </a:prstGeom>
          <a:noFill/>
        </p:spPr>
        <p:txBody>
          <a:bodyPr wrap="square" rtlCol="0">
            <a:spAutoFit/>
          </a:bodyPr>
          <a:lstStyle/>
          <a:p>
            <a:r>
              <a:rPr lang="en-US" sz="2400" b="1" dirty="0" smtClean="0">
                <a:latin typeface="+mj-lt"/>
              </a:rPr>
              <a:t>NAHUM</a:t>
            </a:r>
          </a:p>
          <a:p>
            <a:r>
              <a:rPr lang="en-US" sz="2400" dirty="0" smtClean="0">
                <a:latin typeface="+mj-lt"/>
              </a:rPr>
              <a:t>“</a:t>
            </a:r>
            <a:r>
              <a:rPr lang="en-US" sz="2400" i="1" dirty="0" smtClean="0">
                <a:latin typeface="+mj-lt"/>
              </a:rPr>
              <a:t>Nahum prophesied during the reign of Hezekiah, probably about  [150] years after Jonah.  He had but one subject—the destruction of Nineveh… the city was destroyed nearly a century later, precisely as her predicted… the moral theme is: the holiness of Jehovah which must deal with sin in judgment”  </a:t>
            </a:r>
          </a:p>
          <a:p>
            <a:r>
              <a:rPr lang="en-US" sz="2400" dirty="0" smtClean="0">
                <a:latin typeface="+mj-lt"/>
              </a:rPr>
              <a:t>(Old Scofield, p. 952).</a:t>
            </a:r>
          </a:p>
          <a:p>
            <a:endParaRPr lang="en-US" sz="800" dirty="0" smtClean="0">
              <a:latin typeface="+mj-lt"/>
            </a:endParaRPr>
          </a:p>
          <a:p>
            <a:r>
              <a:rPr lang="en-US" sz="2400" dirty="0" smtClean="0">
                <a:latin typeface="+mj-lt"/>
              </a:rPr>
              <a:t>“The burden of Nineveh.  The book of the vision of Nahum the </a:t>
            </a:r>
            <a:r>
              <a:rPr lang="en-US" sz="2400" dirty="0" err="1" smtClean="0">
                <a:latin typeface="+mj-lt"/>
              </a:rPr>
              <a:t>Elkoshite</a:t>
            </a:r>
            <a:r>
              <a:rPr lang="en-US" sz="2400" dirty="0" smtClean="0">
                <a:latin typeface="+mj-lt"/>
              </a:rPr>
              <a:t>.  God is jealous, and the LORD </a:t>
            </a:r>
            <a:r>
              <a:rPr lang="en-US" sz="2400" dirty="0" err="1" smtClean="0">
                <a:latin typeface="+mj-lt"/>
              </a:rPr>
              <a:t>revengeth</a:t>
            </a:r>
            <a:r>
              <a:rPr lang="en-US" sz="2400" dirty="0" smtClean="0">
                <a:latin typeface="+mj-lt"/>
              </a:rPr>
              <a:t>…the LORD will take vengeance on his adversaries, and </a:t>
            </a:r>
            <a:r>
              <a:rPr lang="en-US" sz="2400" dirty="0" err="1" smtClean="0">
                <a:latin typeface="+mj-lt"/>
              </a:rPr>
              <a:t>reserveth</a:t>
            </a:r>
            <a:r>
              <a:rPr lang="en-US" sz="2400" dirty="0" smtClean="0">
                <a:latin typeface="+mj-lt"/>
              </a:rPr>
              <a:t> wrath for his enemies.  The LORD is slow to anger, and great in power, and will not at all acquit the wicked” (Nah. 1:1-3). </a:t>
            </a:r>
          </a:p>
          <a:p>
            <a:r>
              <a:rPr lang="en-US" sz="2400" dirty="0" smtClean="0">
                <a:latin typeface="+mj-lt"/>
              </a:rPr>
              <a:t>Nahum means “consolation” or “comfort” and nothing is known of him, not even the location of his hometown, </a:t>
            </a:r>
            <a:r>
              <a:rPr lang="en-US" sz="2400" dirty="0" err="1" smtClean="0">
                <a:latin typeface="+mj-lt"/>
              </a:rPr>
              <a:t>Elokish</a:t>
            </a:r>
            <a:r>
              <a:rPr lang="en-US" sz="2400" dirty="0" smtClean="0">
                <a:latin typeface="+mj-lt"/>
              </a:rPr>
              <a:t>. </a:t>
            </a:r>
          </a:p>
        </p:txBody>
      </p:sp>
      <p:pic>
        <p:nvPicPr>
          <p:cNvPr id="3" name="Picture 2" descr="Estudios y Hechos Asombrosos: El Libro del Profeta HABACU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050" y="0"/>
            <a:ext cx="5695950" cy="6266200"/>
          </a:xfrm>
          <a:prstGeom prst="rect">
            <a:avLst/>
          </a:prstGeom>
        </p:spPr>
      </p:pic>
    </p:spTree>
    <p:extLst>
      <p:ext uri="{BB962C8B-B14F-4D97-AF65-F5344CB8AC3E}">
        <p14:creationId xmlns:p14="http://schemas.microsoft.com/office/powerpoint/2010/main" val="6199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7806"/>
            <a:ext cx="12191999" cy="6617196"/>
          </a:xfrm>
          <a:prstGeom prst="rect">
            <a:avLst/>
          </a:prstGeom>
          <a:noFill/>
        </p:spPr>
        <p:txBody>
          <a:bodyPr wrap="square" rtlCol="0">
            <a:spAutoFit/>
          </a:bodyPr>
          <a:lstStyle/>
          <a:p>
            <a:r>
              <a:rPr lang="en-US" sz="2400" b="1" dirty="0" smtClean="0">
                <a:latin typeface="+mj-lt"/>
              </a:rPr>
              <a:t>NAHUM </a:t>
            </a:r>
            <a:r>
              <a:rPr lang="en-US" sz="2400" dirty="0" smtClean="0">
                <a:latin typeface="+mj-lt"/>
              </a:rPr>
              <a:t>(cont’d)</a:t>
            </a:r>
            <a:endParaRPr lang="en-US" sz="2400" b="1" dirty="0" smtClean="0">
              <a:latin typeface="+mj-lt"/>
            </a:endParaRPr>
          </a:p>
          <a:p>
            <a:r>
              <a:rPr lang="en-US" sz="2400" dirty="0" smtClean="0">
                <a:latin typeface="+mj-lt"/>
              </a:rPr>
              <a:t>Nineveh, capital of Assyria, was settled shortly after the flood </a:t>
            </a:r>
          </a:p>
          <a:p>
            <a:r>
              <a:rPr lang="en-US" sz="2400" dirty="0">
                <a:latin typeface="+mj-lt"/>
              </a:rPr>
              <a:t>[</a:t>
            </a:r>
            <a:r>
              <a:rPr lang="en-US" sz="2400" dirty="0" smtClean="0">
                <a:latin typeface="+mj-lt"/>
              </a:rPr>
              <a:t>2,400 B.C.] (Gen. 10:11).  It became a world empire during </a:t>
            </a:r>
          </a:p>
          <a:p>
            <a:r>
              <a:rPr lang="en-US" sz="2400" dirty="0">
                <a:latin typeface="+mj-lt"/>
              </a:rPr>
              <a:t>t</a:t>
            </a:r>
            <a:r>
              <a:rPr lang="en-US" sz="2400" dirty="0" smtClean="0">
                <a:latin typeface="+mj-lt"/>
              </a:rPr>
              <a:t>he period of Israel’s divided kingdom [9-7</a:t>
            </a:r>
            <a:r>
              <a:rPr lang="en-US" sz="2400" baseline="30000" dirty="0" smtClean="0">
                <a:latin typeface="+mj-lt"/>
              </a:rPr>
              <a:t>th</a:t>
            </a:r>
            <a:r>
              <a:rPr lang="en-US" sz="2400" dirty="0" smtClean="0">
                <a:latin typeface="+mj-lt"/>
              </a:rPr>
              <a:t> centuries B.C.].  </a:t>
            </a:r>
          </a:p>
          <a:p>
            <a:r>
              <a:rPr lang="en-US" sz="2400" dirty="0" smtClean="0">
                <a:latin typeface="+mj-lt"/>
              </a:rPr>
              <a:t>Several Assyrian kings listed in the Bible invaded the northern </a:t>
            </a:r>
          </a:p>
          <a:p>
            <a:r>
              <a:rPr lang="en-US" sz="2400" dirty="0" smtClean="0">
                <a:latin typeface="+mj-lt"/>
              </a:rPr>
              <a:t>kingdom and in 733 B.C., </a:t>
            </a:r>
            <a:r>
              <a:rPr lang="en-US" sz="2400" dirty="0" err="1" smtClean="0">
                <a:latin typeface="+mj-lt"/>
              </a:rPr>
              <a:t>Tiglath-pileser</a:t>
            </a:r>
            <a:r>
              <a:rPr lang="en-US" sz="2400" dirty="0" smtClean="0">
                <a:latin typeface="+mj-lt"/>
              </a:rPr>
              <a:t> III (2Kg. 15:29) carried </a:t>
            </a:r>
          </a:p>
          <a:p>
            <a:r>
              <a:rPr lang="en-US" sz="2400" dirty="0" smtClean="0">
                <a:latin typeface="+mj-lt"/>
              </a:rPr>
              <a:t>the first Jews into Assyrian captivity.  Sennacherib (2Kg. 18:13)</a:t>
            </a:r>
          </a:p>
          <a:p>
            <a:r>
              <a:rPr lang="en-US" sz="2400" dirty="0">
                <a:latin typeface="+mj-lt"/>
              </a:rPr>
              <a:t>s</a:t>
            </a:r>
            <a:r>
              <a:rPr lang="en-US" sz="2400" dirty="0" smtClean="0">
                <a:latin typeface="+mj-lt"/>
              </a:rPr>
              <a:t>urrounded Jerusalem but was unable to conquer it [God’s </a:t>
            </a:r>
          </a:p>
          <a:p>
            <a:r>
              <a:rPr lang="en-US" sz="2400" dirty="0" smtClean="0">
                <a:latin typeface="+mj-lt"/>
              </a:rPr>
              <a:t>will].  God used Assyria to punish Israel [captivity], but then </a:t>
            </a:r>
          </a:p>
          <a:p>
            <a:r>
              <a:rPr lang="en-US" sz="2400" dirty="0" smtClean="0">
                <a:latin typeface="+mj-lt"/>
              </a:rPr>
              <a:t>God punished Assyria [along with the Babylonians] for being </a:t>
            </a:r>
          </a:p>
          <a:p>
            <a:r>
              <a:rPr lang="en-US" sz="2400" dirty="0" smtClean="0">
                <a:latin typeface="+mj-lt"/>
              </a:rPr>
              <a:t>too cruel to the Israelite captives.  </a:t>
            </a:r>
          </a:p>
          <a:p>
            <a:endParaRPr lang="en-US" sz="800" dirty="0" smtClean="0">
              <a:latin typeface="+mj-lt"/>
            </a:endParaRPr>
          </a:p>
          <a:p>
            <a:r>
              <a:rPr lang="en-US" sz="2400" dirty="0" smtClean="0">
                <a:latin typeface="+mj-lt"/>
              </a:rPr>
              <a:t>“Woe to the bloody city!…  the horsemen </a:t>
            </a:r>
            <a:r>
              <a:rPr lang="en-US" sz="2400" dirty="0" err="1" smtClean="0">
                <a:latin typeface="+mj-lt"/>
              </a:rPr>
              <a:t>lifteth</a:t>
            </a:r>
            <a:r>
              <a:rPr lang="en-US" sz="2400" dirty="0" smtClean="0">
                <a:latin typeface="+mj-lt"/>
              </a:rPr>
              <a:t> up the sword… there is a multitude of the slain, and a great number of </a:t>
            </a:r>
            <a:r>
              <a:rPr lang="en-US" sz="2400" dirty="0" err="1" smtClean="0">
                <a:latin typeface="+mj-lt"/>
              </a:rPr>
              <a:t>carcases</a:t>
            </a:r>
            <a:r>
              <a:rPr lang="en-US" sz="2400" dirty="0" smtClean="0">
                <a:latin typeface="+mj-lt"/>
              </a:rPr>
              <a:t>… they stumble upon their corpses… Behold I am against thee, </a:t>
            </a:r>
            <a:r>
              <a:rPr lang="en-US" sz="2400" dirty="0" err="1" smtClean="0">
                <a:latin typeface="+mj-lt"/>
              </a:rPr>
              <a:t>saith</a:t>
            </a:r>
            <a:r>
              <a:rPr lang="en-US" sz="2400" dirty="0" smtClean="0">
                <a:latin typeface="+mj-lt"/>
              </a:rPr>
              <a:t> the LORD of hosts… </a:t>
            </a:r>
            <a:r>
              <a:rPr lang="en-US" sz="2400" b="1" dirty="0" smtClean="0">
                <a:latin typeface="+mj-lt"/>
              </a:rPr>
              <a:t>I will show the nations thy nakedness… kingdoms thy shame</a:t>
            </a:r>
            <a:r>
              <a:rPr lang="en-US" sz="2400" dirty="0" smtClean="0">
                <a:latin typeface="+mj-lt"/>
              </a:rPr>
              <a:t>” (3:1-5).  </a:t>
            </a:r>
          </a:p>
          <a:p>
            <a:r>
              <a:rPr lang="en-US" sz="2400" dirty="0" smtClean="0">
                <a:latin typeface="+mj-lt"/>
              </a:rPr>
              <a:t>No longer a call of repentance like Jonah, Nahum prophesied of its destruction; Nineveh fell to the Babylonians in 612 B.C., 100-years after Nahum’s prophecy. </a:t>
            </a:r>
          </a:p>
          <a:p>
            <a:endParaRPr lang="en-US" sz="800" dirty="0" smtClean="0">
              <a:latin typeface="+mj-lt"/>
            </a:endParaRPr>
          </a:p>
          <a:p>
            <a:r>
              <a:rPr lang="en-US" sz="2400" dirty="0" smtClean="0">
                <a:latin typeface="+mj-lt"/>
              </a:rPr>
              <a:t>Next time – the 4</a:t>
            </a:r>
            <a:r>
              <a:rPr lang="en-US" sz="2400" baseline="30000" dirty="0" smtClean="0">
                <a:latin typeface="+mj-lt"/>
              </a:rPr>
              <a:t>th</a:t>
            </a:r>
            <a:r>
              <a:rPr lang="en-US" sz="2400" dirty="0" smtClean="0">
                <a:latin typeface="+mj-lt"/>
              </a:rPr>
              <a:t> and last spiritual reform of Judah under good </a:t>
            </a:r>
            <a:r>
              <a:rPr lang="en-US" sz="2400" smtClean="0">
                <a:latin typeface="+mj-lt"/>
              </a:rPr>
              <a:t>king Josiah.  </a:t>
            </a:r>
            <a:endParaRPr lang="en-US" sz="2400" dirty="0">
              <a:latin typeface="+mj-lt"/>
            </a:endParaRPr>
          </a:p>
        </p:txBody>
      </p:sp>
      <p:pic>
        <p:nvPicPr>
          <p:cNvPr id="3" name="Picture 2" descr="อัสซีเรียน | สาระ ความรู้ ข่าวสาร ความบันเทิง ของชาว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174" y="-2"/>
            <a:ext cx="4314825" cy="4133851"/>
          </a:xfrm>
          <a:prstGeom prst="rect">
            <a:avLst/>
          </a:prstGeom>
        </p:spPr>
      </p:pic>
    </p:spTree>
    <p:extLst>
      <p:ext uri="{BB962C8B-B14F-4D97-AF65-F5344CB8AC3E}">
        <p14:creationId xmlns:p14="http://schemas.microsoft.com/office/powerpoint/2010/main" val="109850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fade">
                                      <p:cBhvr>
                                        <p:cTn id="7" dur="500"/>
                                        <p:tgtEl>
                                          <p:spTgt spid="2">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animEffect transition="in" filter="fade">
                                      <p:cBhvr>
                                        <p:cTn id="1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346731" cy="6863417"/>
          </a:xfrm>
          <a:prstGeom prst="rect">
            <a:avLst/>
          </a:prstGeom>
          <a:noFill/>
        </p:spPr>
        <p:txBody>
          <a:bodyPr wrap="square" rtlCol="0">
            <a:spAutoFit/>
          </a:bodyPr>
          <a:lstStyle/>
          <a:p>
            <a:r>
              <a:rPr lang="en-US" sz="2400" dirty="0" smtClean="0">
                <a:latin typeface="+mj-lt"/>
              </a:rPr>
              <a:t>“Thus saith the LORD, the Redeemer of Israel, and his Holy One to him whom man</a:t>
            </a:r>
            <a:r>
              <a:rPr lang="en-US" sz="2400" b="1" dirty="0" smtClean="0">
                <a:latin typeface="+mj-lt"/>
              </a:rPr>
              <a:t> despiseth</a:t>
            </a:r>
            <a:r>
              <a:rPr lang="en-US" sz="2400" dirty="0" smtClean="0">
                <a:latin typeface="+mj-lt"/>
              </a:rPr>
              <a:t>, to him whom the nation </a:t>
            </a:r>
            <a:r>
              <a:rPr lang="en-US" sz="2400" b="1" dirty="0" smtClean="0">
                <a:latin typeface="+mj-lt"/>
              </a:rPr>
              <a:t>abhorreth</a:t>
            </a:r>
            <a:r>
              <a:rPr lang="en-US" sz="2400" dirty="0" smtClean="0">
                <a:latin typeface="+mj-lt"/>
              </a:rPr>
              <a:t>… the LORD that is </a:t>
            </a:r>
            <a:r>
              <a:rPr lang="en-US" sz="2400" i="1" dirty="0" smtClean="0">
                <a:latin typeface="+mj-lt"/>
              </a:rPr>
              <a:t>faithful</a:t>
            </a:r>
            <a:r>
              <a:rPr lang="en-US" sz="2400" dirty="0" smtClean="0">
                <a:latin typeface="+mj-lt"/>
              </a:rPr>
              <a:t>…” (49:7).</a:t>
            </a:r>
          </a:p>
          <a:p>
            <a:r>
              <a:rPr lang="en-US" sz="2400" dirty="0" smtClean="0">
                <a:latin typeface="+mj-lt"/>
              </a:rPr>
              <a:t>It will not be easy, however, because in His 1</a:t>
            </a:r>
            <a:r>
              <a:rPr lang="en-US" sz="2400" baseline="30000" dirty="0" smtClean="0">
                <a:latin typeface="+mj-lt"/>
              </a:rPr>
              <a:t>st</a:t>
            </a:r>
            <a:r>
              <a:rPr lang="en-US" sz="2400" dirty="0" smtClean="0">
                <a:latin typeface="+mj-lt"/>
              </a:rPr>
              <a:t> coming He would be despised by men and rejected by the nation He came to save, </a:t>
            </a:r>
            <a:r>
              <a:rPr lang="en-US" sz="2400" b="1" u="sng" dirty="0" smtClean="0">
                <a:latin typeface="+mj-lt"/>
              </a:rPr>
              <a:t>but in His rejection He would be faithful</a:t>
            </a:r>
            <a:r>
              <a:rPr lang="en-US" sz="2400" dirty="0" smtClean="0">
                <a:latin typeface="+mj-lt"/>
              </a:rPr>
              <a:t>!</a:t>
            </a:r>
          </a:p>
          <a:p>
            <a:endParaRPr lang="en-US" sz="800" dirty="0" smtClean="0">
              <a:latin typeface="+mj-lt"/>
            </a:endParaRPr>
          </a:p>
          <a:p>
            <a:r>
              <a:rPr lang="en-US" sz="2400" dirty="0" smtClean="0">
                <a:latin typeface="+mj-lt"/>
              </a:rPr>
              <a:t>“Thus saith the LORD, In an acceptable time have </a:t>
            </a:r>
            <a:r>
              <a:rPr lang="en-US" sz="2400" b="1" dirty="0" smtClean="0">
                <a:latin typeface="+mj-lt"/>
              </a:rPr>
              <a:t>I heard thee</a:t>
            </a:r>
            <a:r>
              <a:rPr lang="en-US" sz="2400" dirty="0" smtClean="0">
                <a:latin typeface="+mj-lt"/>
              </a:rPr>
              <a:t>, and in a day of salvation have </a:t>
            </a:r>
            <a:r>
              <a:rPr lang="en-US" sz="2400" b="1" dirty="0" smtClean="0">
                <a:latin typeface="+mj-lt"/>
              </a:rPr>
              <a:t>I helped thee</a:t>
            </a:r>
            <a:r>
              <a:rPr lang="en-US" sz="2400" dirty="0" smtClean="0">
                <a:latin typeface="+mj-lt"/>
              </a:rPr>
              <a:t>: and </a:t>
            </a:r>
            <a:r>
              <a:rPr lang="en-US" sz="2400" b="1" dirty="0" smtClean="0">
                <a:latin typeface="+mj-lt"/>
              </a:rPr>
              <a:t>I </a:t>
            </a:r>
          </a:p>
          <a:p>
            <a:r>
              <a:rPr lang="en-US" sz="2400" b="1" dirty="0" smtClean="0">
                <a:latin typeface="+mj-lt"/>
              </a:rPr>
              <a:t>will preserve thee</a:t>
            </a:r>
            <a:r>
              <a:rPr lang="en-US" sz="2400" dirty="0" smtClean="0">
                <a:latin typeface="+mj-lt"/>
              </a:rPr>
              <a:t>, and give thee for a [new] </a:t>
            </a:r>
            <a:r>
              <a:rPr lang="en-US" sz="2400" b="1" dirty="0" smtClean="0">
                <a:latin typeface="+mj-lt"/>
              </a:rPr>
              <a:t>covenant</a:t>
            </a:r>
            <a:r>
              <a:rPr lang="en-US" sz="2400" dirty="0" smtClean="0">
                <a:latin typeface="+mj-lt"/>
              </a:rPr>
              <a:t> of the people…” (49:8).</a:t>
            </a:r>
          </a:p>
          <a:p>
            <a:r>
              <a:rPr lang="en-US" sz="2400" dirty="0" smtClean="0">
                <a:latin typeface="+mj-lt"/>
              </a:rPr>
              <a:t>On Pentecost, Peter said – “Therefore did my heart rejoice, and my tongue was glad; moreover also my flesh shall rest in hope: Because </a:t>
            </a:r>
            <a:r>
              <a:rPr lang="en-US" sz="2400" b="1" u="sng" dirty="0" smtClean="0">
                <a:latin typeface="+mj-lt"/>
              </a:rPr>
              <a:t>thou wilt not leave my soul in hell, neither wilt thou suffer thine Holy One to see</a:t>
            </a:r>
            <a:r>
              <a:rPr lang="en-US" sz="2400" b="1" dirty="0" smtClean="0">
                <a:latin typeface="+mj-lt"/>
              </a:rPr>
              <a:t> </a:t>
            </a:r>
            <a:r>
              <a:rPr lang="en-US" sz="2400" dirty="0" smtClean="0">
                <a:latin typeface="+mj-lt"/>
              </a:rPr>
              <a:t>[bodily] </a:t>
            </a:r>
            <a:r>
              <a:rPr lang="en-US" sz="2400" b="1" u="sng" dirty="0" smtClean="0">
                <a:latin typeface="+mj-lt"/>
              </a:rPr>
              <a:t>corruption</a:t>
            </a:r>
            <a:r>
              <a:rPr lang="en-US" sz="2400" dirty="0" smtClean="0">
                <a:latin typeface="+mj-lt"/>
              </a:rPr>
              <a:t>” (Acts 2:26,27).  </a:t>
            </a:r>
          </a:p>
          <a:p>
            <a:r>
              <a:rPr lang="en-US" sz="2400" dirty="0" smtClean="0">
                <a:latin typeface="+mj-lt"/>
              </a:rPr>
              <a:t>The Father heard His Son from Hades, delivered Him and preserved Him for man’s redemption [New Covenant].</a:t>
            </a:r>
            <a:endParaRPr lang="en-US" sz="2400" i="1" dirty="0" smtClean="0">
              <a:latin typeface="+mj-lt"/>
            </a:endParaRPr>
          </a:p>
          <a:p>
            <a:r>
              <a:rPr lang="en-US" sz="2400" dirty="0" smtClean="0">
                <a:latin typeface="+mj-lt"/>
              </a:rPr>
              <a:t> </a:t>
            </a:r>
            <a:endParaRPr lang="en-US" sz="2400" dirty="0">
              <a:latin typeface="+mj-lt"/>
            </a:endParaRPr>
          </a:p>
        </p:txBody>
      </p:sp>
      <p:pic>
        <p:nvPicPr>
          <p:cNvPr id="3" name="Picture 2" descr="Road to Calvary 10: &lt;strong&gt;Jesus&lt;/strong&gt; starts His minist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731" y="-1"/>
            <a:ext cx="4845269" cy="6558456"/>
          </a:xfrm>
          <a:prstGeom prst="rect">
            <a:avLst/>
          </a:prstGeom>
        </p:spPr>
      </p:pic>
      <p:pic>
        <p:nvPicPr>
          <p:cNvPr id="6" name="Picture 5" descr="heroinesofhistory - Mary Magdale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731" y="0"/>
            <a:ext cx="4845269" cy="6558455"/>
          </a:xfrm>
          <a:prstGeom prst="rect">
            <a:avLst/>
          </a:prstGeom>
        </p:spPr>
      </p:pic>
      <p:pic>
        <p:nvPicPr>
          <p:cNvPr id="8" name="Picture 7" descr="Harrowing of &lt;strong&gt;Hell&lt;/strong&gt; - Simple English Wikipedia, the f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731" y="1"/>
            <a:ext cx="4765893" cy="6558454"/>
          </a:xfrm>
          <a:prstGeom prst="rect">
            <a:avLst/>
          </a:prstGeom>
        </p:spPr>
      </p:pic>
      <p:pic>
        <p:nvPicPr>
          <p:cNvPr id="7" name="Picture 6" descr="Word for Today: April 20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6731" y="-2"/>
            <a:ext cx="4870667" cy="6558456"/>
          </a:xfrm>
          <a:prstGeom prst="rect">
            <a:avLst/>
          </a:prstGeom>
        </p:spPr>
      </p:pic>
    </p:spTree>
    <p:extLst>
      <p:ext uri="{BB962C8B-B14F-4D97-AF65-F5344CB8AC3E}">
        <p14:creationId xmlns:p14="http://schemas.microsoft.com/office/powerpoint/2010/main" val="6584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02815" cy="6494085"/>
          </a:xfrm>
          <a:prstGeom prst="rect">
            <a:avLst/>
          </a:prstGeom>
          <a:noFill/>
        </p:spPr>
        <p:txBody>
          <a:bodyPr wrap="square" rtlCol="0">
            <a:spAutoFit/>
          </a:bodyPr>
          <a:lstStyle/>
          <a:p>
            <a:r>
              <a:rPr lang="en-US" sz="2400" dirty="0" smtClean="0">
                <a:latin typeface="+mj-lt"/>
              </a:rPr>
              <a:t>“Thus saith the LORD, </a:t>
            </a:r>
            <a:r>
              <a:rPr lang="en-US" sz="2400" b="1" dirty="0" smtClean="0">
                <a:latin typeface="+mj-lt"/>
              </a:rPr>
              <a:t>Where is the bill of your mother’s divorcement</a:t>
            </a:r>
            <a:r>
              <a:rPr lang="en-US" sz="2400" dirty="0" smtClean="0">
                <a:latin typeface="+mj-lt"/>
              </a:rPr>
              <a:t>, whom I have put away?... Behold for your iniquities have ye sold yourselves, and for your transgressions is your mother put away” (50:1).</a:t>
            </a:r>
          </a:p>
          <a:p>
            <a:r>
              <a:rPr lang="en-US" sz="2400" dirty="0" smtClean="0">
                <a:latin typeface="+mj-lt"/>
              </a:rPr>
              <a:t>God’s relationship with Israel was so strained that He </a:t>
            </a:r>
          </a:p>
          <a:p>
            <a:r>
              <a:rPr lang="en-US" sz="2400" dirty="0" smtClean="0">
                <a:latin typeface="+mj-lt"/>
              </a:rPr>
              <a:t>wrote her a ‘bill of divorcement,’ permitted under the </a:t>
            </a:r>
          </a:p>
          <a:p>
            <a:r>
              <a:rPr lang="en-US" sz="2400" dirty="0" smtClean="0">
                <a:latin typeface="+mj-lt"/>
              </a:rPr>
              <a:t>Law of Moses (Deut. 24:1).  The Grounds?  </a:t>
            </a:r>
          </a:p>
          <a:p>
            <a:r>
              <a:rPr lang="en-US" sz="2400" dirty="0" smtClean="0">
                <a:latin typeface="+mj-lt"/>
              </a:rPr>
              <a:t>Spiritual infidelity, and because she was clearly at </a:t>
            </a:r>
          </a:p>
          <a:p>
            <a:r>
              <a:rPr lang="en-US" sz="2400" dirty="0" smtClean="0">
                <a:latin typeface="+mj-lt"/>
              </a:rPr>
              <a:t>fault, she was required to leave their place of abode</a:t>
            </a:r>
          </a:p>
          <a:p>
            <a:r>
              <a:rPr lang="en-US" sz="2400" dirty="0" smtClean="0">
                <a:latin typeface="+mj-lt"/>
              </a:rPr>
              <a:t>[homeland].  God would cast her out of the land for </a:t>
            </a:r>
          </a:p>
          <a:p>
            <a:r>
              <a:rPr lang="en-US" sz="2400" dirty="0" smtClean="0">
                <a:latin typeface="+mj-lt"/>
              </a:rPr>
              <a:t>70-years as punishment for her iniquities.  She was </a:t>
            </a:r>
          </a:p>
          <a:p>
            <a:r>
              <a:rPr lang="en-US" sz="2400" dirty="0" smtClean="0">
                <a:latin typeface="+mj-lt"/>
              </a:rPr>
              <a:t>disgraced before the only One who truly loved her.  </a:t>
            </a:r>
          </a:p>
          <a:p>
            <a:r>
              <a:rPr lang="en-US" sz="2400" dirty="0" smtClean="0">
                <a:latin typeface="+mj-lt"/>
              </a:rPr>
              <a:t>How can she undo the damage caused?</a:t>
            </a:r>
          </a:p>
          <a:p>
            <a:endParaRPr lang="en-US" sz="800" dirty="0" smtClean="0">
              <a:latin typeface="+mj-lt"/>
            </a:endParaRPr>
          </a:p>
          <a:p>
            <a:r>
              <a:rPr lang="en-US" sz="2400" dirty="0" smtClean="0">
                <a:latin typeface="+mj-lt"/>
              </a:rPr>
              <a:t>“Look unto Abraham your father, and unto Sarah that </a:t>
            </a:r>
          </a:p>
          <a:p>
            <a:r>
              <a:rPr lang="en-US" sz="2400" dirty="0">
                <a:latin typeface="+mj-lt"/>
              </a:rPr>
              <a:t>b</a:t>
            </a:r>
            <a:r>
              <a:rPr lang="en-US" sz="2400" dirty="0" smtClean="0">
                <a:latin typeface="+mj-lt"/>
              </a:rPr>
              <a:t>are you…” (51:2).</a:t>
            </a:r>
          </a:p>
          <a:p>
            <a:r>
              <a:rPr lang="en-US" sz="2400" dirty="0" smtClean="0">
                <a:latin typeface="+mj-lt"/>
              </a:rPr>
              <a:t>Israel should turn back and see, even in their advanced </a:t>
            </a:r>
          </a:p>
          <a:p>
            <a:r>
              <a:rPr lang="en-US" sz="2400" dirty="0" smtClean="0">
                <a:latin typeface="+mj-lt"/>
              </a:rPr>
              <a:t>years, how faithful Abraham &amp; Sarah had been to the </a:t>
            </a:r>
          </a:p>
          <a:p>
            <a:r>
              <a:rPr lang="en-US" sz="2400" dirty="0" smtClean="0">
                <a:latin typeface="+mj-lt"/>
              </a:rPr>
              <a:t>God who had called them to birth a new nation.       </a:t>
            </a:r>
            <a:endParaRPr lang="en-US" sz="2400" dirty="0">
              <a:latin typeface="+mj-lt"/>
            </a:endParaRPr>
          </a:p>
        </p:txBody>
      </p:sp>
      <p:pic>
        <p:nvPicPr>
          <p:cNvPr id="5" name="Picture 4" descr="&lt;strong&gt;Bill&lt;/strong&gt; &lt;strong&gt;of Divorce&lt;/strong&gt; | From Squibs of California, Or, Every-da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5" y="819806"/>
            <a:ext cx="5360276" cy="5896303"/>
          </a:xfrm>
          <a:prstGeom prst="rect">
            <a:avLst/>
          </a:prstGeom>
        </p:spPr>
      </p:pic>
    </p:spTree>
    <p:extLst>
      <p:ext uri="{BB962C8B-B14F-4D97-AF65-F5344CB8AC3E}">
        <p14:creationId xmlns:p14="http://schemas.microsoft.com/office/powerpoint/2010/main" val="17670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fade">
                                      <p:cBhvr>
                                        <p:cTn id="48" dur="500"/>
                                        <p:tgtEl>
                                          <p:spTgt spid="2">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Effect transition="in" filter="fade">
                                      <p:cBhvr>
                                        <p:cTn id="51" dur="500"/>
                                        <p:tgtEl>
                                          <p:spTgt spid="2">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fade">
                                      <p:cBhvr>
                                        <p:cTn id="54"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505700" cy="6247864"/>
          </a:xfrm>
          <a:prstGeom prst="rect">
            <a:avLst/>
          </a:prstGeom>
          <a:noFill/>
        </p:spPr>
        <p:txBody>
          <a:bodyPr wrap="square" rtlCol="0">
            <a:spAutoFit/>
          </a:bodyPr>
          <a:lstStyle/>
          <a:p>
            <a:r>
              <a:rPr lang="en-US" sz="2400" b="1" dirty="0" smtClean="0">
                <a:latin typeface="+mj-lt"/>
              </a:rPr>
              <a:t>PREINCARNATE DESCRIPTION OF CHRIST</a:t>
            </a:r>
          </a:p>
          <a:p>
            <a:r>
              <a:rPr lang="en-US" sz="2400" dirty="0" smtClean="0">
                <a:latin typeface="+mj-lt"/>
              </a:rPr>
              <a:t>“For he shall grow up before him as </a:t>
            </a:r>
            <a:r>
              <a:rPr lang="en-US" sz="2400" b="1" dirty="0" smtClean="0">
                <a:latin typeface="+mj-lt"/>
              </a:rPr>
              <a:t>a tender plant</a:t>
            </a:r>
            <a:r>
              <a:rPr lang="en-US" sz="2400" dirty="0" smtClean="0">
                <a:latin typeface="+mj-lt"/>
              </a:rPr>
              <a:t>, and as a </a:t>
            </a:r>
            <a:r>
              <a:rPr lang="en-US" sz="2400" b="1" dirty="0" smtClean="0">
                <a:latin typeface="+mj-lt"/>
              </a:rPr>
              <a:t>root out of a dry ground</a:t>
            </a:r>
            <a:r>
              <a:rPr lang="en-US" sz="2400" dirty="0" smtClean="0">
                <a:latin typeface="+mj-lt"/>
              </a:rPr>
              <a:t>: he hath</a:t>
            </a:r>
            <a:r>
              <a:rPr lang="en-US" sz="2400" dirty="0">
                <a:latin typeface="+mj-lt"/>
              </a:rPr>
              <a:t> </a:t>
            </a:r>
            <a:r>
              <a:rPr lang="en-US" sz="2400" b="1" dirty="0" smtClean="0">
                <a:latin typeface="+mj-lt"/>
              </a:rPr>
              <a:t>no form nor comeliness</a:t>
            </a:r>
            <a:r>
              <a:rPr lang="en-US" sz="2400" dirty="0" smtClean="0">
                <a:latin typeface="+mj-lt"/>
              </a:rPr>
              <a:t>; and when we shall see him, there is </a:t>
            </a:r>
            <a:r>
              <a:rPr lang="en-US" sz="2400" b="1" dirty="0" smtClean="0">
                <a:latin typeface="+mj-lt"/>
              </a:rPr>
              <a:t>no beauty that we should desire him</a:t>
            </a:r>
            <a:r>
              <a:rPr lang="en-US" sz="2400" dirty="0" smtClean="0">
                <a:latin typeface="+mj-lt"/>
              </a:rPr>
              <a:t>” (53:2).</a:t>
            </a:r>
          </a:p>
          <a:p>
            <a:r>
              <a:rPr lang="en-US" sz="2400" dirty="0" smtClean="0">
                <a:latin typeface="+mj-lt"/>
              </a:rPr>
              <a:t>The Messiah will be of the lineage of David, born into a spiritually barren culture; His appearance will not be as royalty, but common like every man. </a:t>
            </a:r>
          </a:p>
          <a:p>
            <a:endParaRPr lang="en-US" sz="800" dirty="0" smtClean="0">
              <a:latin typeface="+mj-lt"/>
            </a:endParaRPr>
          </a:p>
          <a:p>
            <a:r>
              <a:rPr lang="en-US" sz="2400" dirty="0" smtClean="0">
                <a:latin typeface="+mj-lt"/>
              </a:rPr>
              <a:t>“He is </a:t>
            </a:r>
            <a:r>
              <a:rPr lang="en-US" sz="2400" b="1" dirty="0" smtClean="0">
                <a:latin typeface="+mj-lt"/>
              </a:rPr>
              <a:t>despised</a:t>
            </a:r>
            <a:r>
              <a:rPr lang="en-US" sz="2400" dirty="0" smtClean="0">
                <a:latin typeface="+mj-lt"/>
              </a:rPr>
              <a:t> and </a:t>
            </a:r>
            <a:r>
              <a:rPr lang="en-US" sz="2400" b="1" dirty="0" smtClean="0">
                <a:latin typeface="+mj-lt"/>
              </a:rPr>
              <a:t>rejected</a:t>
            </a:r>
            <a:r>
              <a:rPr lang="en-US" sz="2400" dirty="0" smtClean="0">
                <a:latin typeface="+mj-lt"/>
              </a:rPr>
              <a:t> of men; a </a:t>
            </a:r>
            <a:r>
              <a:rPr lang="en-US" sz="2400" b="1" dirty="0" smtClean="0">
                <a:latin typeface="+mj-lt"/>
              </a:rPr>
              <a:t>man of sorrows</a:t>
            </a:r>
            <a:r>
              <a:rPr lang="en-US" sz="2400" dirty="0" smtClean="0">
                <a:latin typeface="+mj-lt"/>
              </a:rPr>
              <a:t>, and </a:t>
            </a:r>
            <a:r>
              <a:rPr lang="en-US" sz="2400" b="1" dirty="0" smtClean="0">
                <a:latin typeface="+mj-lt"/>
              </a:rPr>
              <a:t>acquainted with grief</a:t>
            </a:r>
            <a:r>
              <a:rPr lang="en-US" sz="2400" dirty="0" smtClean="0">
                <a:latin typeface="+mj-lt"/>
              </a:rPr>
              <a:t>: and </a:t>
            </a:r>
            <a:r>
              <a:rPr lang="en-US" sz="2400" b="1" dirty="0" smtClean="0">
                <a:latin typeface="+mj-lt"/>
              </a:rPr>
              <a:t>we hid as it were our faces </a:t>
            </a:r>
            <a:r>
              <a:rPr lang="en-US" sz="2400" dirty="0" smtClean="0">
                <a:latin typeface="+mj-lt"/>
              </a:rPr>
              <a:t>from him… </a:t>
            </a:r>
            <a:r>
              <a:rPr lang="en-US" sz="2400" b="1" dirty="0" smtClean="0">
                <a:latin typeface="+mj-lt"/>
              </a:rPr>
              <a:t>esteemed him not</a:t>
            </a:r>
            <a:r>
              <a:rPr lang="en-US" sz="2400" dirty="0" smtClean="0">
                <a:latin typeface="+mj-lt"/>
              </a:rPr>
              <a:t>” (53:3).</a:t>
            </a:r>
          </a:p>
          <a:p>
            <a:r>
              <a:rPr lang="en-US" sz="2400" dirty="0" smtClean="0">
                <a:latin typeface="+mj-lt"/>
              </a:rPr>
              <a:t>How much more can a man be despised &amp; rejected than for his own to yell, </a:t>
            </a:r>
            <a:r>
              <a:rPr lang="en-US" sz="2400" i="1" dirty="0" smtClean="0">
                <a:latin typeface="+mj-lt"/>
              </a:rPr>
              <a:t>“Crucify him”? </a:t>
            </a:r>
            <a:r>
              <a:rPr lang="en-US" sz="2400" dirty="0" smtClean="0">
                <a:latin typeface="+mj-lt"/>
              </a:rPr>
              <a:t>(Mk. 15:14). </a:t>
            </a:r>
          </a:p>
          <a:p>
            <a:endParaRPr lang="en-US" sz="800" dirty="0" smtClean="0">
              <a:latin typeface="+mj-lt"/>
            </a:endParaRPr>
          </a:p>
          <a:p>
            <a:r>
              <a:rPr lang="en-US" sz="2400" dirty="0" smtClean="0">
                <a:latin typeface="+mj-lt"/>
              </a:rPr>
              <a:t>“He was oppressed… afflicted, yet ye opened not his mouth: he is brought as a lamb to the slaughter… </a:t>
            </a:r>
            <a:r>
              <a:rPr lang="en-US" sz="2400" b="1" u="sng" dirty="0" smtClean="0">
                <a:latin typeface="+mj-lt"/>
              </a:rPr>
              <a:t>the LORD</a:t>
            </a:r>
          </a:p>
          <a:p>
            <a:r>
              <a:rPr lang="en-US" sz="2400" b="1" u="sng" dirty="0">
                <a:latin typeface="+mj-lt"/>
              </a:rPr>
              <a:t>h</a:t>
            </a:r>
            <a:r>
              <a:rPr lang="en-US" sz="2400" b="1" u="sng" dirty="0" smtClean="0">
                <a:latin typeface="+mj-lt"/>
              </a:rPr>
              <a:t>ath laid on him the iniquity of us all</a:t>
            </a:r>
            <a:r>
              <a:rPr lang="en-US" sz="2400" dirty="0" smtClean="0">
                <a:latin typeface="+mj-lt"/>
              </a:rPr>
              <a:t>” (53:7,6). </a:t>
            </a:r>
          </a:p>
        </p:txBody>
      </p:sp>
      <p:pic>
        <p:nvPicPr>
          <p:cNvPr id="3" name="Picture 2" descr="STCHolsworthyYr6T3 - Group 9- Naomi and Ru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5" y="253067"/>
            <a:ext cx="2857500" cy="5433358"/>
          </a:xfrm>
          <a:prstGeom prst="rect">
            <a:avLst/>
          </a:prstGeom>
        </p:spPr>
      </p:pic>
      <p:pic>
        <p:nvPicPr>
          <p:cNvPr id="4" name="Picture 3" descr="Ribzy's Shitty Blog"/>
          <p:cNvPicPr>
            <a:picLocks noChangeAspect="1"/>
          </p:cNvPicPr>
          <p:nvPr/>
        </p:nvPicPr>
        <p:blipFill rotWithShape="1">
          <a:blip r:embed="rId3">
            <a:extLst>
              <a:ext uri="{28A0092B-C50C-407E-A947-70E740481C1C}">
                <a14:useLocalDpi xmlns:a14="http://schemas.microsoft.com/office/drawing/2010/main" val="0"/>
              </a:ext>
            </a:extLst>
          </a:blip>
          <a:srcRect l="2727" r="3180"/>
          <a:stretch/>
        </p:blipFill>
        <p:spPr>
          <a:xfrm>
            <a:off x="7580562" y="0"/>
            <a:ext cx="4611438" cy="6247864"/>
          </a:xfrm>
          <a:prstGeom prst="rect">
            <a:avLst/>
          </a:prstGeom>
        </p:spPr>
      </p:pic>
      <p:pic>
        <p:nvPicPr>
          <p:cNvPr id="5" name="Picture 4" descr="Road to Calvary 5: Not everyone welcomed &lt;strong&gt;Jesus&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700" y="0"/>
            <a:ext cx="4671890" cy="6247864"/>
          </a:xfrm>
          <a:prstGeom prst="rect">
            <a:avLst/>
          </a:prstGeom>
        </p:spPr>
      </p:pic>
      <p:pic>
        <p:nvPicPr>
          <p:cNvPr id="6" name="Picture 5" descr="&lt;strong&gt;Jesus&lt;/strong&gt; &lt;strong&gt;Christ&lt;/strong&gt; - Wikipedia Bahasa Melayu, ensiklopedia beba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562" y="0"/>
            <a:ext cx="4597028" cy="6247864"/>
          </a:xfrm>
          <a:prstGeom prst="rect">
            <a:avLst/>
          </a:prstGeom>
        </p:spPr>
      </p:pic>
      <p:pic>
        <p:nvPicPr>
          <p:cNvPr id="9" name="Picture 8" descr="Noticiário Evangélico Brasil - revista eletrônica: A Nova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5700" y="0"/>
            <a:ext cx="4686300" cy="6247864"/>
          </a:xfrm>
          <a:prstGeom prst="rect">
            <a:avLst/>
          </a:prstGeom>
        </p:spPr>
      </p:pic>
    </p:spTree>
    <p:extLst>
      <p:ext uri="{BB962C8B-B14F-4D97-AF65-F5344CB8AC3E}">
        <p14:creationId xmlns:p14="http://schemas.microsoft.com/office/powerpoint/2010/main" val="1335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0"/>
            <a:ext cx="12192000" cy="6494085"/>
          </a:xfrm>
          <a:prstGeom prst="rect">
            <a:avLst/>
          </a:prstGeom>
          <a:noFill/>
        </p:spPr>
        <p:txBody>
          <a:bodyPr wrap="square" rtlCol="0">
            <a:spAutoFit/>
          </a:bodyPr>
          <a:lstStyle/>
          <a:p>
            <a:r>
              <a:rPr lang="en-US" sz="2400" b="1" dirty="0" smtClean="0">
                <a:latin typeface="+mj-lt"/>
              </a:rPr>
              <a:t>AN INVITATION</a:t>
            </a:r>
          </a:p>
          <a:p>
            <a:r>
              <a:rPr lang="en-US" sz="2400" dirty="0" smtClean="0">
                <a:latin typeface="+mj-lt"/>
              </a:rPr>
              <a:t>“Ho, every one that </a:t>
            </a:r>
            <a:r>
              <a:rPr lang="en-US" sz="2400" dirty="0" err="1" smtClean="0">
                <a:latin typeface="+mj-lt"/>
              </a:rPr>
              <a:t>thirsteth</a:t>
            </a:r>
            <a:r>
              <a:rPr lang="en-US" sz="2400" dirty="0" smtClean="0">
                <a:latin typeface="+mj-lt"/>
              </a:rPr>
              <a:t>, come ye to the waters, and he that hath no money; come ye, buy, and eat (55:1)… Incline your ear, and come unto me: hear, and your soul shall live; and I will make an everlasting covenant with you (55:3)… and nations that knew </a:t>
            </a:r>
          </a:p>
          <a:p>
            <a:r>
              <a:rPr lang="en-US" sz="2400" dirty="0" smtClean="0">
                <a:latin typeface="+mj-lt"/>
              </a:rPr>
              <a:t>not thee shall run unto thee because of the LORD thy God, and </a:t>
            </a:r>
          </a:p>
          <a:p>
            <a:r>
              <a:rPr lang="en-US" sz="2400" dirty="0" smtClean="0">
                <a:latin typeface="+mj-lt"/>
              </a:rPr>
              <a:t>for the Holy One of Israel” (55:5). </a:t>
            </a:r>
          </a:p>
          <a:p>
            <a:r>
              <a:rPr lang="en-US" sz="2400" dirty="0" smtClean="0">
                <a:latin typeface="+mj-lt"/>
              </a:rPr>
              <a:t>Isaiah told everyone, Israel and the nations alike, to come to</a:t>
            </a:r>
          </a:p>
          <a:p>
            <a:r>
              <a:rPr lang="en-US" sz="2400" dirty="0" smtClean="0">
                <a:latin typeface="+mj-lt"/>
              </a:rPr>
              <a:t>God!  If you’re thirsty—freely drink!  If you’re hungry and have</a:t>
            </a:r>
          </a:p>
          <a:p>
            <a:r>
              <a:rPr lang="en-US" sz="2400" dirty="0">
                <a:latin typeface="+mj-lt"/>
              </a:rPr>
              <a:t>n</a:t>
            </a:r>
            <a:r>
              <a:rPr lang="en-US" sz="2400" dirty="0" smtClean="0">
                <a:latin typeface="+mj-lt"/>
              </a:rPr>
              <a:t>o money, come and eat!  It’s free!  Come to Jerusalem!  That’s</a:t>
            </a:r>
          </a:p>
          <a:p>
            <a:r>
              <a:rPr lang="en-US" sz="2400" dirty="0">
                <a:latin typeface="+mj-lt"/>
              </a:rPr>
              <a:t>w</a:t>
            </a:r>
            <a:r>
              <a:rPr lang="en-US" sz="2400" dirty="0" smtClean="0">
                <a:latin typeface="+mj-lt"/>
              </a:rPr>
              <a:t>here God is!  Don’t walk, </a:t>
            </a:r>
            <a:r>
              <a:rPr lang="en-US" sz="2400" i="1" dirty="0" smtClean="0">
                <a:latin typeface="+mj-lt"/>
              </a:rPr>
              <a:t>RUN!  </a:t>
            </a:r>
            <a:r>
              <a:rPr lang="en-US" sz="2400" dirty="0" smtClean="0">
                <a:latin typeface="+mj-lt"/>
              </a:rPr>
              <a:t>Israel will show you how to</a:t>
            </a:r>
          </a:p>
          <a:p>
            <a:r>
              <a:rPr lang="en-US" sz="2400" dirty="0">
                <a:latin typeface="+mj-lt"/>
              </a:rPr>
              <a:t>o</a:t>
            </a:r>
            <a:r>
              <a:rPr lang="en-US" sz="2400" dirty="0" smtClean="0">
                <a:latin typeface="+mj-lt"/>
              </a:rPr>
              <a:t>ffer sacrifices to their God—just come!  Don’t wait!  Come now!</a:t>
            </a:r>
          </a:p>
          <a:p>
            <a:endParaRPr lang="en-US" sz="800" dirty="0" smtClean="0">
              <a:latin typeface="+mj-lt"/>
            </a:endParaRPr>
          </a:p>
          <a:p>
            <a:r>
              <a:rPr lang="en-US" sz="2400" dirty="0" smtClean="0">
                <a:latin typeface="+mj-lt"/>
              </a:rPr>
              <a:t>“Let the wicked forsake his way, and the unrighteous man </a:t>
            </a:r>
            <a:r>
              <a:rPr lang="en-US" sz="2400" b="1" dirty="0" smtClean="0">
                <a:latin typeface="+mj-lt"/>
              </a:rPr>
              <a:t>his</a:t>
            </a:r>
            <a:r>
              <a:rPr lang="en-US" sz="2400" dirty="0" smtClean="0">
                <a:latin typeface="+mj-lt"/>
              </a:rPr>
              <a:t> </a:t>
            </a:r>
          </a:p>
          <a:p>
            <a:r>
              <a:rPr lang="en-US" sz="2400" b="1" dirty="0">
                <a:latin typeface="+mj-lt"/>
              </a:rPr>
              <a:t>t</a:t>
            </a:r>
            <a:r>
              <a:rPr lang="en-US" sz="2400" b="1" dirty="0" smtClean="0">
                <a:latin typeface="+mj-lt"/>
              </a:rPr>
              <a:t>houghts</a:t>
            </a:r>
            <a:r>
              <a:rPr lang="en-US" sz="2400" dirty="0" smtClean="0">
                <a:latin typeface="+mj-lt"/>
              </a:rPr>
              <a:t>: and let him return unto the LORD, and he will have</a:t>
            </a:r>
          </a:p>
          <a:p>
            <a:r>
              <a:rPr lang="en-US" sz="2400" dirty="0">
                <a:latin typeface="+mj-lt"/>
              </a:rPr>
              <a:t>m</a:t>
            </a:r>
            <a:r>
              <a:rPr lang="en-US" sz="2400" dirty="0" smtClean="0">
                <a:latin typeface="+mj-lt"/>
              </a:rPr>
              <a:t>ercy upon him…” (55:7).</a:t>
            </a:r>
          </a:p>
          <a:p>
            <a:r>
              <a:rPr lang="en-US" sz="2400" dirty="0" smtClean="0">
                <a:latin typeface="+mj-lt"/>
              </a:rPr>
              <a:t>Isaiah was pleading with the world to take a personal inventory </a:t>
            </a:r>
          </a:p>
          <a:p>
            <a:r>
              <a:rPr lang="en-US" sz="2400" dirty="0">
                <a:latin typeface="+mj-lt"/>
              </a:rPr>
              <a:t>b</a:t>
            </a:r>
            <a:r>
              <a:rPr lang="en-US" sz="2400" dirty="0" smtClean="0">
                <a:latin typeface="+mj-lt"/>
              </a:rPr>
              <a:t>efore it was too late—judgment was coming!  It is coming on all </a:t>
            </a:r>
          </a:p>
          <a:p>
            <a:r>
              <a:rPr lang="en-US" sz="2400" dirty="0">
                <a:latin typeface="+mj-lt"/>
              </a:rPr>
              <a:t>t</a:t>
            </a:r>
            <a:r>
              <a:rPr lang="en-US" sz="2400" dirty="0" smtClean="0">
                <a:latin typeface="+mj-lt"/>
              </a:rPr>
              <a:t>he unsaved, Jew and Gentile</a:t>
            </a:r>
            <a:r>
              <a:rPr lang="en-US" sz="2400" dirty="0">
                <a:latin typeface="+mj-lt"/>
              </a:rPr>
              <a:t> </a:t>
            </a:r>
            <a:r>
              <a:rPr lang="en-US" sz="2400" dirty="0" smtClean="0">
                <a:latin typeface="+mj-lt"/>
              </a:rPr>
              <a:t>alike. </a:t>
            </a: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976" y="1169551"/>
            <a:ext cx="4010024" cy="5016758"/>
          </a:xfrm>
          <a:prstGeom prst="rect">
            <a:avLst/>
          </a:prstGeom>
        </p:spPr>
      </p:pic>
    </p:spTree>
    <p:extLst>
      <p:ext uri="{BB962C8B-B14F-4D97-AF65-F5344CB8AC3E}">
        <p14:creationId xmlns:p14="http://schemas.microsoft.com/office/powerpoint/2010/main" val="258475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12203405" cy="6617196"/>
          </a:xfrm>
          <a:prstGeom prst="rect">
            <a:avLst/>
          </a:prstGeom>
          <a:noFill/>
        </p:spPr>
        <p:txBody>
          <a:bodyPr wrap="none" rtlCol="0">
            <a:spAutoFit/>
          </a:bodyPr>
          <a:lstStyle/>
          <a:p>
            <a:r>
              <a:rPr lang="en-US" sz="2400" b="1" dirty="0" smtClean="0">
                <a:latin typeface="+mj-lt"/>
              </a:rPr>
              <a:t>GOD’S WAYS—NOT MAN’S WAYS</a:t>
            </a:r>
          </a:p>
          <a:p>
            <a:r>
              <a:rPr lang="en-US" sz="2400" dirty="0" smtClean="0">
                <a:latin typeface="+mj-lt"/>
              </a:rPr>
              <a:t>“For my thoughts are not your thoughts, neither are your ways my ways, </a:t>
            </a:r>
            <a:r>
              <a:rPr lang="en-US" sz="2400" dirty="0" err="1" smtClean="0">
                <a:latin typeface="+mj-lt"/>
              </a:rPr>
              <a:t>saith</a:t>
            </a:r>
            <a:r>
              <a:rPr lang="en-US" sz="2400" dirty="0" smtClean="0">
                <a:latin typeface="+mj-lt"/>
              </a:rPr>
              <a:t> the LORD.  </a:t>
            </a:r>
            <a:r>
              <a:rPr lang="en-US" sz="2400" b="1" dirty="0" smtClean="0">
                <a:latin typeface="+mj-lt"/>
              </a:rPr>
              <a:t>For as</a:t>
            </a:r>
          </a:p>
          <a:p>
            <a:r>
              <a:rPr lang="en-US" sz="2400" b="1" dirty="0">
                <a:latin typeface="+mj-lt"/>
              </a:rPr>
              <a:t>t</a:t>
            </a:r>
            <a:r>
              <a:rPr lang="en-US" sz="2400" b="1" dirty="0" smtClean="0">
                <a:latin typeface="+mj-lt"/>
              </a:rPr>
              <a:t>he heavens are higher than the earth, so are my ways higher than your ways, and my thoughts</a:t>
            </a:r>
          </a:p>
          <a:p>
            <a:r>
              <a:rPr lang="en-US" sz="2400" b="1" dirty="0">
                <a:latin typeface="+mj-lt"/>
              </a:rPr>
              <a:t>t</a:t>
            </a:r>
            <a:r>
              <a:rPr lang="en-US" sz="2400" b="1" dirty="0" smtClean="0">
                <a:latin typeface="+mj-lt"/>
              </a:rPr>
              <a:t>han your thoughts</a:t>
            </a:r>
            <a:r>
              <a:rPr lang="en-US" sz="2400" dirty="0" smtClean="0">
                <a:latin typeface="+mj-lt"/>
              </a:rPr>
              <a:t>…” (55:8,9).  Why </a:t>
            </a:r>
            <a:r>
              <a:rPr lang="en-US" sz="2400" dirty="0">
                <a:latin typeface="+mj-lt"/>
              </a:rPr>
              <a:t>are God’s </a:t>
            </a:r>
            <a:r>
              <a:rPr lang="en-US" sz="2400" dirty="0" smtClean="0">
                <a:latin typeface="+mj-lt"/>
              </a:rPr>
              <a:t>thoughts </a:t>
            </a:r>
            <a:r>
              <a:rPr lang="en-US" sz="2400" dirty="0">
                <a:latin typeface="+mj-lt"/>
              </a:rPr>
              <a:t>and ways superior</a:t>
            </a:r>
            <a:r>
              <a:rPr lang="en-US" sz="2400" dirty="0" smtClean="0">
                <a:latin typeface="+mj-lt"/>
              </a:rPr>
              <a:t>?  2-reasons: </a:t>
            </a:r>
            <a:endParaRPr lang="en-US" sz="2400" dirty="0">
              <a:latin typeface="+mj-lt"/>
            </a:endParaRPr>
          </a:p>
          <a:p>
            <a:endParaRPr lang="en-US" sz="800" dirty="0" smtClean="0">
              <a:latin typeface="+mj-lt"/>
            </a:endParaRPr>
          </a:p>
          <a:p>
            <a:pPr marL="457200" indent="-457200">
              <a:buAutoNum type="arabicPeriod"/>
            </a:pPr>
            <a:r>
              <a:rPr lang="en-US" sz="2400" dirty="0" smtClean="0">
                <a:latin typeface="+mj-lt"/>
              </a:rPr>
              <a:t>He’s God, we’re not; 2. He is holy, we’re sinners </a:t>
            </a:r>
            <a:r>
              <a:rPr lang="en-US" sz="2400" dirty="0">
                <a:latin typeface="+mj-lt"/>
              </a:rPr>
              <a:t>– “Wherein time past ye </a:t>
            </a:r>
            <a:endParaRPr lang="en-US" sz="2400" dirty="0" smtClean="0">
              <a:latin typeface="+mj-lt"/>
            </a:endParaRPr>
          </a:p>
          <a:p>
            <a:r>
              <a:rPr lang="en-US" sz="2400" dirty="0" smtClean="0">
                <a:latin typeface="+mj-lt"/>
              </a:rPr>
              <a:t>walked </a:t>
            </a:r>
            <a:r>
              <a:rPr lang="en-US" sz="2400" dirty="0">
                <a:latin typeface="+mj-lt"/>
              </a:rPr>
              <a:t>according to the </a:t>
            </a:r>
            <a:r>
              <a:rPr lang="en-US" sz="2400" dirty="0" smtClean="0">
                <a:latin typeface="+mj-lt"/>
              </a:rPr>
              <a:t>course of this </a:t>
            </a:r>
            <a:r>
              <a:rPr lang="en-US" sz="2400" dirty="0">
                <a:latin typeface="+mj-lt"/>
              </a:rPr>
              <a:t>world, according to the prince of the </a:t>
            </a:r>
            <a:endParaRPr lang="en-US" sz="2400" dirty="0" smtClean="0">
              <a:latin typeface="+mj-lt"/>
            </a:endParaRPr>
          </a:p>
          <a:p>
            <a:r>
              <a:rPr lang="en-US" sz="2400" dirty="0" smtClean="0">
                <a:latin typeface="+mj-lt"/>
              </a:rPr>
              <a:t>power </a:t>
            </a:r>
            <a:r>
              <a:rPr lang="en-US" sz="2400" dirty="0">
                <a:latin typeface="+mj-lt"/>
              </a:rPr>
              <a:t>of </a:t>
            </a:r>
            <a:r>
              <a:rPr lang="en-US" sz="2400" dirty="0" smtClean="0">
                <a:latin typeface="+mj-lt"/>
              </a:rPr>
              <a:t>the air</a:t>
            </a:r>
            <a:r>
              <a:rPr lang="en-US" sz="2400" dirty="0">
                <a:latin typeface="+mj-lt"/>
              </a:rPr>
              <a:t>, the </a:t>
            </a:r>
            <a:r>
              <a:rPr lang="en-US" sz="2400" dirty="0" smtClean="0">
                <a:latin typeface="+mj-lt"/>
              </a:rPr>
              <a:t>spirit that now </a:t>
            </a:r>
            <a:r>
              <a:rPr lang="en-US" sz="2400" dirty="0" err="1">
                <a:latin typeface="+mj-lt"/>
              </a:rPr>
              <a:t>worketh</a:t>
            </a:r>
            <a:r>
              <a:rPr lang="en-US" sz="2400" dirty="0">
                <a:latin typeface="+mj-lt"/>
              </a:rPr>
              <a:t> in the children of </a:t>
            </a:r>
            <a:r>
              <a:rPr lang="en-US" sz="2400" dirty="0" smtClean="0">
                <a:latin typeface="+mj-lt"/>
              </a:rPr>
              <a:t>disobedience.</a:t>
            </a:r>
          </a:p>
          <a:p>
            <a:r>
              <a:rPr lang="en-US" sz="2400" dirty="0" smtClean="0">
                <a:latin typeface="+mj-lt"/>
              </a:rPr>
              <a:t>Among </a:t>
            </a:r>
            <a:r>
              <a:rPr lang="en-US" sz="2400" dirty="0">
                <a:latin typeface="+mj-lt"/>
              </a:rPr>
              <a:t>whom also </a:t>
            </a:r>
            <a:r>
              <a:rPr lang="en-US" sz="2400" dirty="0" smtClean="0">
                <a:latin typeface="+mj-lt"/>
              </a:rPr>
              <a:t>we </a:t>
            </a:r>
            <a:r>
              <a:rPr lang="en-US" sz="2400" dirty="0">
                <a:latin typeface="+mj-lt"/>
              </a:rPr>
              <a:t>all </a:t>
            </a:r>
            <a:r>
              <a:rPr lang="en-US" sz="2400" dirty="0" smtClean="0">
                <a:latin typeface="+mj-lt"/>
              </a:rPr>
              <a:t>had… </a:t>
            </a:r>
            <a:r>
              <a:rPr lang="en-US" sz="2400" dirty="0">
                <a:latin typeface="+mj-lt"/>
              </a:rPr>
              <a:t>in the lusts of the flesh, fulfilling </a:t>
            </a:r>
            <a:r>
              <a:rPr lang="en-US" sz="2400" dirty="0" smtClean="0">
                <a:latin typeface="+mj-lt"/>
              </a:rPr>
              <a:t>the </a:t>
            </a:r>
            <a:r>
              <a:rPr lang="en-US" sz="2400" dirty="0">
                <a:latin typeface="+mj-lt"/>
              </a:rPr>
              <a:t>desires </a:t>
            </a:r>
            <a:endParaRPr lang="en-US" sz="2400" dirty="0" smtClean="0">
              <a:latin typeface="+mj-lt"/>
            </a:endParaRPr>
          </a:p>
          <a:p>
            <a:r>
              <a:rPr lang="en-US" sz="2400" dirty="0" smtClean="0">
                <a:latin typeface="+mj-lt"/>
              </a:rPr>
              <a:t>of </a:t>
            </a:r>
            <a:r>
              <a:rPr lang="en-US" sz="2400" dirty="0">
                <a:latin typeface="+mj-lt"/>
              </a:rPr>
              <a:t>the flesh </a:t>
            </a:r>
            <a:r>
              <a:rPr lang="en-US" sz="2400" dirty="0" smtClean="0">
                <a:latin typeface="+mj-lt"/>
              </a:rPr>
              <a:t>and of the mind; and </a:t>
            </a:r>
            <a:r>
              <a:rPr lang="en-US" sz="2400" b="1" u="sng" dirty="0">
                <a:latin typeface="+mj-lt"/>
              </a:rPr>
              <a:t>were </a:t>
            </a:r>
            <a:r>
              <a:rPr lang="en-US" sz="2400" b="1" u="sng" dirty="0" smtClean="0">
                <a:latin typeface="+mj-lt"/>
              </a:rPr>
              <a:t>BY NATURE the children </a:t>
            </a:r>
            <a:r>
              <a:rPr lang="en-US" sz="2400" b="1" u="sng" dirty="0">
                <a:latin typeface="+mj-lt"/>
              </a:rPr>
              <a:t>of </a:t>
            </a:r>
            <a:r>
              <a:rPr lang="en-US" sz="2400" b="1" u="sng" dirty="0" smtClean="0">
                <a:latin typeface="+mj-lt"/>
              </a:rPr>
              <a:t>wrath</a:t>
            </a:r>
            <a:r>
              <a:rPr lang="en-US" sz="2400" dirty="0" smtClean="0">
                <a:latin typeface="+mj-lt"/>
              </a:rPr>
              <a:t>…” </a:t>
            </a:r>
          </a:p>
          <a:p>
            <a:r>
              <a:rPr lang="en-US" sz="2400" dirty="0" smtClean="0">
                <a:latin typeface="+mj-lt"/>
              </a:rPr>
              <a:t>(</a:t>
            </a:r>
            <a:r>
              <a:rPr lang="en-US" sz="2400" dirty="0">
                <a:latin typeface="+mj-lt"/>
              </a:rPr>
              <a:t>Eph. 2:1-3).</a:t>
            </a:r>
          </a:p>
          <a:p>
            <a:r>
              <a:rPr lang="en-US" sz="2400" dirty="0">
                <a:latin typeface="+mj-lt"/>
              </a:rPr>
              <a:t>It should not be difficult for believers today to see why </a:t>
            </a:r>
            <a:r>
              <a:rPr lang="en-US" sz="2400" dirty="0" smtClean="0">
                <a:latin typeface="+mj-lt"/>
              </a:rPr>
              <a:t>everyone since </a:t>
            </a:r>
          </a:p>
          <a:p>
            <a:r>
              <a:rPr lang="en-US" sz="2400" dirty="0" smtClean="0">
                <a:latin typeface="+mj-lt"/>
              </a:rPr>
              <a:t>Adam </a:t>
            </a:r>
            <a:r>
              <a:rPr lang="en-US" sz="2400" dirty="0">
                <a:latin typeface="+mj-lt"/>
              </a:rPr>
              <a:t>has failed </a:t>
            </a:r>
            <a:r>
              <a:rPr lang="en-US" sz="2400" dirty="0" smtClean="0">
                <a:latin typeface="+mj-lt"/>
              </a:rPr>
              <a:t>before </a:t>
            </a:r>
            <a:r>
              <a:rPr lang="en-US" sz="2400" dirty="0">
                <a:latin typeface="+mj-lt"/>
              </a:rPr>
              <a:t>God—</a:t>
            </a:r>
            <a:r>
              <a:rPr lang="en-US" sz="2400" i="1" dirty="0">
                <a:latin typeface="+mj-lt"/>
              </a:rPr>
              <a:t>WE WERE PROGRAMED TO </a:t>
            </a:r>
            <a:r>
              <a:rPr lang="en-US" sz="2400" i="1" dirty="0" smtClean="0">
                <a:latin typeface="+mj-lt"/>
              </a:rPr>
              <a:t>FOLLOW </a:t>
            </a:r>
            <a:r>
              <a:rPr lang="en-US" sz="2400" i="1" dirty="0">
                <a:latin typeface="+mj-lt"/>
              </a:rPr>
              <a:t>SATAN</a:t>
            </a:r>
            <a:r>
              <a:rPr lang="en-US" sz="2400" i="1" dirty="0" smtClean="0">
                <a:latin typeface="+mj-lt"/>
              </a:rPr>
              <a:t>!</a:t>
            </a:r>
          </a:p>
          <a:p>
            <a:endParaRPr lang="en-US" sz="800" i="1" dirty="0" smtClean="0">
              <a:latin typeface="+mj-lt"/>
            </a:endParaRPr>
          </a:p>
          <a:p>
            <a:r>
              <a:rPr lang="en-US" sz="2400" dirty="0" smtClean="0">
                <a:latin typeface="+mj-lt"/>
              </a:rPr>
              <a:t>But</a:t>
            </a:r>
            <a:r>
              <a:rPr lang="en-US" sz="2400" dirty="0">
                <a:latin typeface="+mj-lt"/>
              </a:rPr>
              <a:t>, it can be changed</a:t>
            </a:r>
            <a:r>
              <a:rPr lang="en-US" sz="2400" dirty="0" smtClean="0">
                <a:latin typeface="+mj-lt"/>
              </a:rPr>
              <a:t>!  How?  For those today, it is, 1. </a:t>
            </a:r>
            <a:r>
              <a:rPr lang="en-US" sz="2400" u="sng" dirty="0" smtClean="0">
                <a:latin typeface="+mj-lt"/>
              </a:rPr>
              <a:t>to be saved</a:t>
            </a:r>
            <a:r>
              <a:rPr lang="en-US" sz="2400" dirty="0" smtClean="0">
                <a:latin typeface="+mj-lt"/>
              </a:rPr>
              <a:t> (1Cor. 15:1-4); 2. </a:t>
            </a:r>
            <a:r>
              <a:rPr lang="en-US" sz="2400" u="sng" dirty="0" smtClean="0">
                <a:latin typeface="+mj-lt"/>
              </a:rPr>
              <a:t>to be</a:t>
            </a:r>
          </a:p>
          <a:p>
            <a:r>
              <a:rPr lang="en-US" sz="2400" u="sng" dirty="0" smtClean="0">
                <a:latin typeface="+mj-lt"/>
              </a:rPr>
              <a:t>retrained</a:t>
            </a:r>
            <a:r>
              <a:rPr lang="en-US" sz="2400" dirty="0" smtClean="0">
                <a:latin typeface="+mj-lt"/>
              </a:rPr>
              <a:t> – “Let this mind be in you, which was also in Christ Jesus (Phil. 2:5); For the grace of </a:t>
            </a:r>
          </a:p>
          <a:p>
            <a:r>
              <a:rPr lang="en-US" sz="2400" dirty="0" smtClean="0">
                <a:latin typeface="+mj-lt"/>
              </a:rPr>
              <a:t>God that bringeth salvation hath appeared to all men. Teaching us that, denying ungodliness, and </a:t>
            </a:r>
          </a:p>
          <a:p>
            <a:r>
              <a:rPr lang="en-US" sz="2400" dirty="0" smtClean="0">
                <a:latin typeface="+mj-lt"/>
              </a:rPr>
              <a:t>worldly lusts, we should live soberly, righteously, and godly in the present world” (Tit 2:11,12).  </a:t>
            </a:r>
          </a:p>
          <a:p>
            <a:r>
              <a:rPr lang="en-US" sz="2400" i="1" dirty="0" smtClean="0">
                <a:latin typeface="+mj-lt"/>
              </a:rPr>
              <a:t>It is an act of grace that the Holy Spirit is willing to retrain us to be like Christ. </a:t>
            </a:r>
            <a:endParaRPr lang="en-US" sz="2400" i="1" dirty="0">
              <a:latin typeface="+mj-lt"/>
            </a:endParaRPr>
          </a:p>
        </p:txBody>
      </p:sp>
      <p:pic>
        <p:nvPicPr>
          <p:cNvPr id="4" name="Picture 3" descr="Truth Challenge » Holy Spir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17" y="1383950"/>
            <a:ext cx="2376457" cy="3149950"/>
          </a:xfrm>
          <a:prstGeom prst="rect">
            <a:avLst/>
          </a:prstGeom>
        </p:spPr>
      </p:pic>
    </p:spTree>
    <p:extLst>
      <p:ext uri="{BB962C8B-B14F-4D97-AF65-F5344CB8AC3E}">
        <p14:creationId xmlns:p14="http://schemas.microsoft.com/office/powerpoint/2010/main" val="35731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animEffect transition="in" filter="fade">
                                      <p:cBhvr>
                                        <p:cTn id="43" dur="500"/>
                                        <p:tgtEl>
                                          <p:spTgt spid="2">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6" end="16"/>
                                            </p:txEl>
                                          </p:spTgt>
                                        </p:tgtEl>
                                        <p:attrNameLst>
                                          <p:attrName>style.visibility</p:attrName>
                                        </p:attrNameLst>
                                      </p:cBhvr>
                                      <p:to>
                                        <p:strVal val="visible"/>
                                      </p:to>
                                    </p:set>
                                    <p:animEffect transition="in" filter="fade">
                                      <p:cBhvr>
                                        <p:cTn id="46" dur="500"/>
                                        <p:tgtEl>
                                          <p:spTgt spid="2">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7" end="17"/>
                                            </p:txEl>
                                          </p:spTgt>
                                        </p:tgtEl>
                                        <p:attrNameLst>
                                          <p:attrName>style.visibility</p:attrName>
                                        </p:attrNameLst>
                                      </p:cBhvr>
                                      <p:to>
                                        <p:strVal val="visible"/>
                                      </p:to>
                                    </p:set>
                                    <p:animEffect transition="in" filter="fade">
                                      <p:cBhvr>
                                        <p:cTn id="49" dur="500"/>
                                        <p:tgtEl>
                                          <p:spTgt spid="2">
                                            <p:txEl>
                                              <p:pRg st="17" end="1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8" end="18"/>
                                            </p:txEl>
                                          </p:spTgt>
                                        </p:tgtEl>
                                        <p:attrNameLst>
                                          <p:attrName>style.visibility</p:attrName>
                                        </p:attrNameLst>
                                      </p:cBhvr>
                                      <p:to>
                                        <p:strVal val="visible"/>
                                      </p:to>
                                    </p:set>
                                    <p:animEffect transition="in" filter="fade">
                                      <p:cBhvr>
                                        <p:cTn id="5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76200"/>
            <a:ext cx="7073463" cy="6494085"/>
          </a:xfrm>
          <a:prstGeom prst="rect">
            <a:avLst/>
          </a:prstGeom>
        </p:spPr>
        <p:txBody>
          <a:bodyPr wrap="square">
            <a:spAutoFit/>
          </a:bodyPr>
          <a:lstStyle/>
          <a:p>
            <a:r>
              <a:rPr lang="en-US" sz="2400" dirty="0">
                <a:latin typeface="+mj-lt"/>
              </a:rPr>
              <a:t>So shall my word be that </a:t>
            </a:r>
            <a:r>
              <a:rPr lang="en-US" sz="2400" dirty="0" err="1">
                <a:latin typeface="+mj-lt"/>
              </a:rPr>
              <a:t>goeth</a:t>
            </a:r>
            <a:r>
              <a:rPr lang="en-US" sz="2400" dirty="0">
                <a:latin typeface="+mj-lt"/>
              </a:rPr>
              <a:t> forth out </a:t>
            </a:r>
            <a:r>
              <a:rPr lang="en-US" sz="2400" dirty="0" smtClean="0">
                <a:latin typeface="+mj-lt"/>
              </a:rPr>
              <a:t>of </a:t>
            </a:r>
            <a:r>
              <a:rPr lang="en-US" sz="2400" dirty="0">
                <a:latin typeface="+mj-lt"/>
              </a:rPr>
              <a:t>my mouth: </a:t>
            </a:r>
            <a:endParaRPr lang="en-US" sz="2400" dirty="0" smtClean="0">
              <a:latin typeface="+mj-lt"/>
            </a:endParaRPr>
          </a:p>
          <a:p>
            <a:r>
              <a:rPr lang="en-US" sz="2400" b="1" u="sng" dirty="0" smtClean="0">
                <a:latin typeface="+mj-lt"/>
              </a:rPr>
              <a:t>it </a:t>
            </a:r>
            <a:r>
              <a:rPr lang="en-US" sz="2400" b="1" u="sng" dirty="0">
                <a:latin typeface="+mj-lt"/>
              </a:rPr>
              <a:t>shall not return to me void</a:t>
            </a:r>
            <a:r>
              <a:rPr lang="en-US" sz="2400" dirty="0">
                <a:latin typeface="+mj-lt"/>
              </a:rPr>
              <a:t>, but it shall </a:t>
            </a:r>
            <a:r>
              <a:rPr lang="en-US" sz="2400" dirty="0" smtClean="0">
                <a:latin typeface="+mj-lt"/>
              </a:rPr>
              <a:t>accomplish </a:t>
            </a:r>
            <a:r>
              <a:rPr lang="en-US" sz="2400" dirty="0">
                <a:latin typeface="+mj-lt"/>
              </a:rPr>
              <a:t>that which I please, and it shall prosper in the thing </a:t>
            </a:r>
            <a:r>
              <a:rPr lang="en-US" sz="2400" dirty="0" smtClean="0">
                <a:latin typeface="+mj-lt"/>
              </a:rPr>
              <a:t>whereto </a:t>
            </a:r>
            <a:r>
              <a:rPr lang="en-US" sz="2400" dirty="0">
                <a:latin typeface="+mj-lt"/>
              </a:rPr>
              <a:t>I sent it” (55:8,9,11</a:t>
            </a:r>
            <a:r>
              <a:rPr lang="en-US" sz="2400" dirty="0" smtClean="0">
                <a:latin typeface="+mj-lt"/>
              </a:rPr>
              <a:t>).</a:t>
            </a:r>
          </a:p>
          <a:p>
            <a:r>
              <a:rPr lang="en-US" sz="2400" dirty="0" smtClean="0">
                <a:latin typeface="+mj-lt"/>
              </a:rPr>
              <a:t>God cannot lie (Tit. 1:2), therefore every thing He says must be truth.  If He makes a promise, it must be fulfilled.  God made a promise to Abraham that He would create a </a:t>
            </a:r>
            <a:r>
              <a:rPr lang="en-US" sz="2400" b="1" u="sng" dirty="0" smtClean="0">
                <a:latin typeface="+mj-lt"/>
              </a:rPr>
              <a:t>large nation</a:t>
            </a:r>
            <a:r>
              <a:rPr lang="en-US" sz="2400" b="1" dirty="0" smtClean="0">
                <a:latin typeface="+mj-lt"/>
              </a:rPr>
              <a:t> </a:t>
            </a:r>
            <a:r>
              <a:rPr lang="en-US" sz="2400" dirty="0" smtClean="0">
                <a:latin typeface="+mj-lt"/>
              </a:rPr>
              <a:t>[Israel] from him.  He did – </a:t>
            </a:r>
            <a:r>
              <a:rPr lang="en-US" sz="2400" i="1" dirty="0" smtClean="0">
                <a:latin typeface="+mj-lt"/>
              </a:rPr>
              <a:t>15 million</a:t>
            </a:r>
            <a:r>
              <a:rPr lang="en-US" sz="2400" dirty="0" smtClean="0">
                <a:latin typeface="+mj-lt"/>
              </a:rPr>
              <a:t>.  He gave them a</a:t>
            </a:r>
            <a:r>
              <a:rPr lang="en-US" sz="2400" b="1" dirty="0" smtClean="0">
                <a:latin typeface="+mj-lt"/>
              </a:rPr>
              <a:t> </a:t>
            </a:r>
            <a:r>
              <a:rPr lang="en-US" sz="2400" b="1" u="sng" dirty="0" smtClean="0">
                <a:latin typeface="+mj-lt"/>
              </a:rPr>
              <a:t>promised land</a:t>
            </a:r>
            <a:r>
              <a:rPr lang="en-US" sz="2400" dirty="0" smtClean="0">
                <a:latin typeface="+mj-lt"/>
              </a:rPr>
              <a:t>—</a:t>
            </a:r>
            <a:r>
              <a:rPr lang="en-US" sz="2400" i="1" dirty="0" smtClean="0">
                <a:latin typeface="+mj-lt"/>
              </a:rPr>
              <a:t>they’re on it</a:t>
            </a:r>
            <a:r>
              <a:rPr lang="en-US" sz="2400" dirty="0" smtClean="0">
                <a:latin typeface="+mj-lt"/>
              </a:rPr>
              <a:t>.  He promised them a royal </a:t>
            </a:r>
            <a:r>
              <a:rPr lang="en-US" sz="2400" b="1" u="sng" dirty="0" smtClean="0">
                <a:latin typeface="+mj-lt"/>
              </a:rPr>
              <a:t>King</a:t>
            </a:r>
            <a:r>
              <a:rPr lang="en-US" sz="2400" dirty="0" smtClean="0">
                <a:latin typeface="+mj-lt"/>
              </a:rPr>
              <a:t> in the likeness of David—</a:t>
            </a:r>
            <a:r>
              <a:rPr lang="en-US" sz="2400" i="1" dirty="0" smtClean="0">
                <a:latin typeface="+mj-lt"/>
              </a:rPr>
              <a:t>He’s coming </a:t>
            </a:r>
            <a:r>
              <a:rPr lang="en-US" sz="2400" dirty="0" smtClean="0">
                <a:latin typeface="+mj-lt"/>
              </a:rPr>
              <a:t>[rejected at 1</a:t>
            </a:r>
            <a:r>
              <a:rPr lang="en-US" sz="2400" baseline="30000" dirty="0" smtClean="0">
                <a:latin typeface="+mj-lt"/>
              </a:rPr>
              <a:t>st</a:t>
            </a:r>
            <a:r>
              <a:rPr lang="en-US" sz="2400" dirty="0" smtClean="0">
                <a:latin typeface="+mj-lt"/>
              </a:rPr>
              <a:t> coming; will be accepted at the 2</a:t>
            </a:r>
            <a:r>
              <a:rPr lang="en-US" sz="2400" baseline="30000" dirty="0" smtClean="0">
                <a:latin typeface="+mj-lt"/>
              </a:rPr>
              <a:t>nd</a:t>
            </a:r>
            <a:r>
              <a:rPr lang="en-US" sz="2400" dirty="0" smtClean="0">
                <a:latin typeface="+mj-lt"/>
              </a:rPr>
              <a:t> coming]; He promised them a </a:t>
            </a:r>
            <a:r>
              <a:rPr lang="en-US" sz="2400" b="1" u="sng" dirty="0" smtClean="0">
                <a:latin typeface="+mj-lt"/>
              </a:rPr>
              <a:t>New</a:t>
            </a:r>
            <a:r>
              <a:rPr lang="en-US" sz="2400" u="sng" dirty="0" smtClean="0">
                <a:latin typeface="+mj-lt"/>
              </a:rPr>
              <a:t> </a:t>
            </a:r>
            <a:r>
              <a:rPr lang="en-US" sz="2400" b="1" u="sng" dirty="0" smtClean="0">
                <a:latin typeface="+mj-lt"/>
              </a:rPr>
              <a:t>Covenant</a:t>
            </a:r>
            <a:r>
              <a:rPr lang="en-US" sz="2400" i="1" dirty="0" smtClean="0">
                <a:latin typeface="+mj-lt"/>
              </a:rPr>
              <a:t> </a:t>
            </a:r>
            <a:r>
              <a:rPr lang="en-US" sz="2400" dirty="0" smtClean="0">
                <a:latin typeface="+mj-lt"/>
              </a:rPr>
              <a:t>based on the Christ’s blood [means of redemption]—it, too,  will be accepted at Christ’s 2</a:t>
            </a:r>
            <a:r>
              <a:rPr lang="en-US" sz="2400" baseline="30000" dirty="0" smtClean="0">
                <a:latin typeface="+mj-lt"/>
              </a:rPr>
              <a:t>nd</a:t>
            </a:r>
            <a:r>
              <a:rPr lang="en-US" sz="2400" dirty="0" smtClean="0">
                <a:latin typeface="+mj-lt"/>
              </a:rPr>
              <a:t> coming. </a:t>
            </a:r>
          </a:p>
          <a:p>
            <a:endParaRPr lang="en-US" sz="800" dirty="0" smtClean="0">
              <a:latin typeface="+mj-lt"/>
            </a:endParaRPr>
          </a:p>
          <a:p>
            <a:r>
              <a:rPr lang="en-US" sz="2400" dirty="0" smtClean="0">
                <a:latin typeface="+mj-lt"/>
              </a:rPr>
              <a:t>Many promises have come to pass; some are yet future.</a:t>
            </a:r>
          </a:p>
          <a:p>
            <a:r>
              <a:rPr lang="en-US" sz="2400" dirty="0" smtClean="0">
                <a:latin typeface="+mj-lt"/>
              </a:rPr>
              <a:t>Stay tuned, and keep reading the Bible</a:t>
            </a:r>
            <a:r>
              <a:rPr lang="en-US" sz="2400" dirty="0">
                <a:latin typeface="+mj-lt"/>
              </a:rPr>
              <a:t> </a:t>
            </a:r>
            <a:r>
              <a:rPr lang="en-US" sz="2400" dirty="0" smtClean="0">
                <a:latin typeface="+mj-lt"/>
              </a:rPr>
              <a:t>to see how it unfolds.  </a:t>
            </a:r>
            <a:endParaRPr lang="en-US" sz="2400" dirty="0">
              <a:latin typeface="+mj-lt"/>
            </a:endParaRPr>
          </a:p>
        </p:txBody>
      </p:sp>
      <p:pic>
        <p:nvPicPr>
          <p:cNvPr id="5" name="Picture 4" descr="Sam Books and Thoughts: &lt;strong&gt;Return To Sender&lt;/strong&gt; (Why You Shoul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62" y="-357352"/>
            <a:ext cx="4928038" cy="7310602"/>
          </a:xfrm>
          <a:prstGeom prst="rect">
            <a:avLst/>
          </a:prstGeom>
        </p:spPr>
      </p:pic>
    </p:spTree>
    <p:extLst>
      <p:ext uri="{BB962C8B-B14F-4D97-AF65-F5344CB8AC3E}">
        <p14:creationId xmlns:p14="http://schemas.microsoft.com/office/powerpoint/2010/main" val="29021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7010401" cy="6494085"/>
          </a:xfrm>
          <a:prstGeom prst="rect">
            <a:avLst/>
          </a:prstGeom>
          <a:noFill/>
        </p:spPr>
        <p:txBody>
          <a:bodyPr wrap="square" rtlCol="0">
            <a:spAutoFit/>
          </a:bodyPr>
          <a:lstStyle/>
          <a:p>
            <a:r>
              <a:rPr lang="en-US" sz="2400" b="1" dirty="0" smtClean="0">
                <a:latin typeface="+mj-lt"/>
              </a:rPr>
              <a:t>ACCEPTABLE YEAR OF THE LORD</a:t>
            </a:r>
          </a:p>
          <a:p>
            <a:r>
              <a:rPr lang="en-US" sz="2400" dirty="0" smtClean="0">
                <a:latin typeface="+mj-lt"/>
              </a:rPr>
              <a:t>“The Spirit of the Lord God is upon me; because the LORD hath anointed me to preach good tidings unto the meek; he hath sent me to bind up the broken-hearted, to proclaim liberty to the captives, and the opening of the prison to them that are bound; </a:t>
            </a:r>
            <a:r>
              <a:rPr lang="en-US" sz="2400" b="1" dirty="0" smtClean="0">
                <a:latin typeface="+mj-lt"/>
              </a:rPr>
              <a:t>To proclaim the acceptable year of the LORD</a:t>
            </a:r>
            <a:r>
              <a:rPr lang="en-US" sz="2400" dirty="0" smtClean="0">
                <a:latin typeface="+mj-lt"/>
              </a:rPr>
              <a:t>, and </a:t>
            </a:r>
            <a:r>
              <a:rPr lang="en-US" sz="2400" i="1" dirty="0" smtClean="0">
                <a:latin typeface="+mj-lt"/>
              </a:rPr>
              <a:t>the day of vengeance of our God</a:t>
            </a:r>
            <a:r>
              <a:rPr lang="en-US" sz="2400" dirty="0" smtClean="0">
                <a:latin typeface="+mj-lt"/>
              </a:rPr>
              <a:t>; to comfort all that mourn” (61:1,2).</a:t>
            </a:r>
          </a:p>
          <a:p>
            <a:r>
              <a:rPr lang="en-US" sz="2400" dirty="0" smtClean="0">
                <a:latin typeface="+mj-lt"/>
              </a:rPr>
              <a:t>Isaiah next prophesied of the time when Christ would teach in the synagogue at Nazareth –</a:t>
            </a:r>
          </a:p>
          <a:p>
            <a:endParaRPr lang="en-US" sz="800" dirty="0" smtClean="0">
              <a:latin typeface="+mj-lt"/>
            </a:endParaRPr>
          </a:p>
          <a:p>
            <a:r>
              <a:rPr lang="en-US" sz="2400" dirty="0" smtClean="0">
                <a:latin typeface="+mj-lt"/>
              </a:rPr>
              <a:t>“And he came to Nazareth, where he had been brought up: and as his custom was, he went into the synagogue on the Sabbath day, and stood up for to read.  And there was delivered unto him </a:t>
            </a:r>
            <a:r>
              <a:rPr lang="en-US" sz="2400" b="1" dirty="0" smtClean="0">
                <a:latin typeface="+mj-lt"/>
              </a:rPr>
              <a:t>the book of the prophet Esaias</a:t>
            </a:r>
            <a:r>
              <a:rPr lang="en-US" sz="2400" dirty="0" smtClean="0">
                <a:latin typeface="+mj-lt"/>
              </a:rPr>
              <a:t>.  And when he had opened the book, </a:t>
            </a:r>
            <a:r>
              <a:rPr lang="en-US" sz="2400" b="1" dirty="0" smtClean="0">
                <a:latin typeface="+mj-lt"/>
              </a:rPr>
              <a:t>he found the place where it was written</a:t>
            </a:r>
            <a:r>
              <a:rPr lang="en-US" sz="2400" dirty="0" smtClean="0">
                <a:latin typeface="+mj-lt"/>
              </a:rPr>
              <a:t>…” (Lk. 4:16; Isa. 61:1,2). </a:t>
            </a:r>
            <a:endParaRPr lang="en-US" sz="2400" dirty="0">
              <a:latin typeface="+mj-lt"/>
            </a:endParaRPr>
          </a:p>
        </p:txBody>
      </p:sp>
      <p:pic>
        <p:nvPicPr>
          <p:cNvPr id="3" name="Picture 2" descr="Eyes Fixed on Him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
            <a:ext cx="5181599" cy="6417884"/>
          </a:xfrm>
          <a:prstGeom prst="rect">
            <a:avLst/>
          </a:prstGeom>
        </p:spPr>
      </p:pic>
    </p:spTree>
    <p:extLst>
      <p:ext uri="{BB962C8B-B14F-4D97-AF65-F5344CB8AC3E}">
        <p14:creationId xmlns:p14="http://schemas.microsoft.com/office/powerpoint/2010/main" val="41501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TotalTime>
  <Words>4188</Words>
  <Application>Microsoft Office PowerPoint</Application>
  <PresentationFormat>Widescreen</PresentationFormat>
  <Paragraphs>226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124</cp:revision>
  <dcterms:created xsi:type="dcterms:W3CDTF">2018-07-10T19:31:10Z</dcterms:created>
  <dcterms:modified xsi:type="dcterms:W3CDTF">2019-06-28T13:51:14Z</dcterms:modified>
</cp:coreProperties>
</file>