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6" r:id="rId5"/>
    <p:sldId id="260" r:id="rId6"/>
    <p:sldId id="261" r:id="rId7"/>
    <p:sldId id="262" r:id="rId8"/>
    <p:sldId id="263" r:id="rId9"/>
    <p:sldId id="264" r:id="rId10"/>
    <p:sldId id="265" r:id="rId11"/>
    <p:sldId id="278" r:id="rId12"/>
    <p:sldId id="266" r:id="rId13"/>
    <p:sldId id="267" r:id="rId14"/>
    <p:sldId id="268" r:id="rId15"/>
    <p:sldId id="269" r:id="rId16"/>
    <p:sldId id="270" r:id="rId17"/>
    <p:sldId id="271" r:id="rId18"/>
    <p:sldId id="272" r:id="rId19"/>
    <p:sldId id="273" r:id="rId20"/>
    <p:sldId id="274" r:id="rId21"/>
    <p:sldId id="277"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4-28T22:07:41.591"/>
    </inkml:context>
    <inkml:brush xml:id="br0">
      <inkml:brushProperty name="width" value="0.05292" units="cm"/>
      <inkml:brushProperty name="height" value="0.05292" units="cm"/>
      <inkml:brushProperty name="color" value="#FF0000"/>
    </inkml:brush>
  </inkml:definitions>
  <inkml:trace contextRef="#ctx0" brushRef="#br0">10139 15240 0,'0'42'531,"0"-20"-516,21-22 1,0 21 0,0 0-1,0 0 1,1-21 0,-22 21-1,21 0 16,0 1-15,0-22 0,0 42-1,0-42 1,1 21 0,-1 0-1,0 0 1,0 1-1,0-22 32,0 21-47,22-21 16,20 21 0,64 42-1,-63-41 16,-22-1-31,-21-21 16,-21 21 390,0 0-390,0 0 0,21 0-1,43 43 1,-22-64-1,1 21 1,-22 0 0,-21 0 15,21-21-15,21 22-1,22-22 1,-1 21-1,1 0 1,-43-21 0,0 0-1,0 0 17,22 0-17,-1 21 1,-21-21-1,43 21 17,-22-21-17,-21 0 17,0 0-17,22 21 1,41 22-1,-20-22 1,-43-21-16,0 0 16,-21 21 281,21 0-297,0 0 15,1 1 1,20-1-1,0-21 1,22 21 0,-22 0-1,22 0 1,-1 22 0,22-43-1,-22 0 1,-42 0-1,1 0-15,20 0 110,-21 21-110,0-21 15,0 0 1,1 0 93,-1 0-109,21 0 16,22 21 0,-43-21-16,0 0 15,-21 21 32,21-21-31,-21 21-16,21-21 15,-21 21 17,21-21 30,1 22-31,-1-22-15</inkml:trace>
  <inkml:trace contextRef="#ctx0" brushRef="#br0" timeOffset="5624.6716">10096 16425 0,'43'-21'312,"-22"0"-296,21 0 0,-42 0-16,43 21 15,-22-21 1,0 21-1,21-22 1,-42 1-16,21 21 16,22-21 15,-1 0-31,0 0 31,-42 0-15,43 21 78,-22 0-79,0 0-15,0 0 31,22 0 16,41-22-31,1 1 0,42 0-1,21 0 1,-63 0-1,-43 21 1,-21 0 0,0 0 31,1-21-32,-1-1-15,0 22 16,0 0-1,0 0 17,-21-21 280,21 21-296,-21-21-16,22 0 15,-1 21 1,-21-21 0,21 0-1,64-22 1,-1 22 0,-20 21-1,-22 0 1,-42-21 46,42 0-46,1 21-16,-1 0 31,22 0-15,-22 0-1,-42-21 1,21 21 47,64 0-63,42 0 0,0-22 15,0-20 1,-85 21-1,0 21 501,-20-21-516,-1 0 16,21 21-16,-42-22 15,42 22 1,-20 0-16,-1-21 16,42 0-1,1 0 1,-1-21-1,-42 42 1,1 0 0,-1-22-1,0 22 17,-21-21 61,21 21 157,0-21-234,0 21 62,-21-21-78,22 0 16,-1 21-1,0 0 63,-21-21-78,21 21 16,0 0 15,0 0 79,1-22-95,-22 1 17,0 0 108,21 21-140,0-21 125,-21 0 78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A2EE2-3795-459A-BBCB-21107447D7F6}"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5DF55-C0A6-4D13-843C-BE08603F2125}" type="slidenum">
              <a:rPr lang="en-US" smtClean="0"/>
              <a:t>‹#›</a:t>
            </a:fld>
            <a:endParaRPr lang="en-US" dirty="0"/>
          </a:p>
        </p:txBody>
      </p:sp>
    </p:spTree>
    <p:extLst>
      <p:ext uri="{BB962C8B-B14F-4D97-AF65-F5344CB8AC3E}">
        <p14:creationId xmlns:p14="http://schemas.microsoft.com/office/powerpoint/2010/main" val="384920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A2EE2-3795-459A-BBCB-21107447D7F6}"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5DF55-C0A6-4D13-843C-BE08603F2125}" type="slidenum">
              <a:rPr lang="en-US" smtClean="0"/>
              <a:t>‹#›</a:t>
            </a:fld>
            <a:endParaRPr lang="en-US" dirty="0"/>
          </a:p>
        </p:txBody>
      </p:sp>
    </p:spTree>
    <p:extLst>
      <p:ext uri="{BB962C8B-B14F-4D97-AF65-F5344CB8AC3E}">
        <p14:creationId xmlns:p14="http://schemas.microsoft.com/office/powerpoint/2010/main" val="64860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A2EE2-3795-459A-BBCB-21107447D7F6}"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5DF55-C0A6-4D13-843C-BE08603F2125}" type="slidenum">
              <a:rPr lang="en-US" smtClean="0"/>
              <a:t>‹#›</a:t>
            </a:fld>
            <a:endParaRPr lang="en-US" dirty="0"/>
          </a:p>
        </p:txBody>
      </p:sp>
    </p:spTree>
    <p:extLst>
      <p:ext uri="{BB962C8B-B14F-4D97-AF65-F5344CB8AC3E}">
        <p14:creationId xmlns:p14="http://schemas.microsoft.com/office/powerpoint/2010/main" val="272630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A2EE2-3795-459A-BBCB-21107447D7F6}"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5DF55-C0A6-4D13-843C-BE08603F2125}" type="slidenum">
              <a:rPr lang="en-US" smtClean="0"/>
              <a:t>‹#›</a:t>
            </a:fld>
            <a:endParaRPr lang="en-US" dirty="0"/>
          </a:p>
        </p:txBody>
      </p:sp>
    </p:spTree>
    <p:extLst>
      <p:ext uri="{BB962C8B-B14F-4D97-AF65-F5344CB8AC3E}">
        <p14:creationId xmlns:p14="http://schemas.microsoft.com/office/powerpoint/2010/main" val="366829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0A2EE2-3795-459A-BBCB-21107447D7F6}"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D5DF55-C0A6-4D13-843C-BE08603F2125}" type="slidenum">
              <a:rPr lang="en-US" smtClean="0"/>
              <a:t>‹#›</a:t>
            </a:fld>
            <a:endParaRPr lang="en-US" dirty="0"/>
          </a:p>
        </p:txBody>
      </p:sp>
    </p:spTree>
    <p:extLst>
      <p:ext uri="{BB962C8B-B14F-4D97-AF65-F5344CB8AC3E}">
        <p14:creationId xmlns:p14="http://schemas.microsoft.com/office/powerpoint/2010/main" val="158062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A2EE2-3795-459A-BBCB-21107447D7F6}"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5DF55-C0A6-4D13-843C-BE08603F2125}" type="slidenum">
              <a:rPr lang="en-US" smtClean="0"/>
              <a:t>‹#›</a:t>
            </a:fld>
            <a:endParaRPr lang="en-US" dirty="0"/>
          </a:p>
        </p:txBody>
      </p:sp>
    </p:spTree>
    <p:extLst>
      <p:ext uri="{BB962C8B-B14F-4D97-AF65-F5344CB8AC3E}">
        <p14:creationId xmlns:p14="http://schemas.microsoft.com/office/powerpoint/2010/main" val="40643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A2EE2-3795-459A-BBCB-21107447D7F6}"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D5DF55-C0A6-4D13-843C-BE08603F2125}" type="slidenum">
              <a:rPr lang="en-US" smtClean="0"/>
              <a:t>‹#›</a:t>
            </a:fld>
            <a:endParaRPr lang="en-US" dirty="0"/>
          </a:p>
        </p:txBody>
      </p:sp>
    </p:spTree>
    <p:extLst>
      <p:ext uri="{BB962C8B-B14F-4D97-AF65-F5344CB8AC3E}">
        <p14:creationId xmlns:p14="http://schemas.microsoft.com/office/powerpoint/2010/main" val="288985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A2EE2-3795-459A-BBCB-21107447D7F6}"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D5DF55-C0A6-4D13-843C-BE08603F2125}" type="slidenum">
              <a:rPr lang="en-US" smtClean="0"/>
              <a:t>‹#›</a:t>
            </a:fld>
            <a:endParaRPr lang="en-US" dirty="0"/>
          </a:p>
        </p:txBody>
      </p:sp>
    </p:spTree>
    <p:extLst>
      <p:ext uri="{BB962C8B-B14F-4D97-AF65-F5344CB8AC3E}">
        <p14:creationId xmlns:p14="http://schemas.microsoft.com/office/powerpoint/2010/main" val="261048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A2EE2-3795-459A-BBCB-21107447D7F6}"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D5DF55-C0A6-4D13-843C-BE08603F2125}" type="slidenum">
              <a:rPr lang="en-US" smtClean="0"/>
              <a:t>‹#›</a:t>
            </a:fld>
            <a:endParaRPr lang="en-US" dirty="0"/>
          </a:p>
        </p:txBody>
      </p:sp>
    </p:spTree>
    <p:extLst>
      <p:ext uri="{BB962C8B-B14F-4D97-AF65-F5344CB8AC3E}">
        <p14:creationId xmlns:p14="http://schemas.microsoft.com/office/powerpoint/2010/main" val="184544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0A2EE2-3795-459A-BBCB-21107447D7F6}"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5DF55-C0A6-4D13-843C-BE08603F2125}" type="slidenum">
              <a:rPr lang="en-US" smtClean="0"/>
              <a:t>‹#›</a:t>
            </a:fld>
            <a:endParaRPr lang="en-US" dirty="0"/>
          </a:p>
        </p:txBody>
      </p:sp>
    </p:spTree>
    <p:extLst>
      <p:ext uri="{BB962C8B-B14F-4D97-AF65-F5344CB8AC3E}">
        <p14:creationId xmlns:p14="http://schemas.microsoft.com/office/powerpoint/2010/main" val="369118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0A2EE2-3795-459A-BBCB-21107447D7F6}"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D5DF55-C0A6-4D13-843C-BE08603F2125}" type="slidenum">
              <a:rPr lang="en-US" smtClean="0"/>
              <a:t>‹#›</a:t>
            </a:fld>
            <a:endParaRPr lang="en-US" dirty="0"/>
          </a:p>
        </p:txBody>
      </p:sp>
    </p:spTree>
    <p:extLst>
      <p:ext uri="{BB962C8B-B14F-4D97-AF65-F5344CB8AC3E}">
        <p14:creationId xmlns:p14="http://schemas.microsoft.com/office/powerpoint/2010/main" val="418164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A2EE2-3795-459A-BBCB-21107447D7F6}"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5DF55-C0A6-4D13-843C-BE08603F2125}" type="slidenum">
              <a:rPr lang="en-US" smtClean="0"/>
              <a:t>‹#›</a:t>
            </a:fld>
            <a:endParaRPr lang="en-US" dirty="0"/>
          </a:p>
        </p:txBody>
      </p:sp>
    </p:spTree>
    <p:extLst>
      <p:ext uri="{BB962C8B-B14F-4D97-AF65-F5344CB8AC3E}">
        <p14:creationId xmlns:p14="http://schemas.microsoft.com/office/powerpoint/2010/main" val="3524946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0" y="158873"/>
            <a:ext cx="2648399" cy="1200329"/>
          </a:xfrm>
          <a:prstGeom prst="rect">
            <a:avLst/>
          </a:prstGeom>
          <a:noFill/>
        </p:spPr>
        <p:txBody>
          <a:bodyPr wrap="square" rtlCol="0">
            <a:spAutoFit/>
          </a:bodyPr>
          <a:lstStyle/>
          <a:p>
            <a:r>
              <a:rPr lang="en-US" sz="2400" dirty="0">
                <a:latin typeface="+mj-lt"/>
              </a:rPr>
              <a:t>LESSON </a:t>
            </a:r>
            <a:r>
              <a:rPr lang="en-US" sz="2400" dirty="0" smtClean="0">
                <a:latin typeface="+mj-lt"/>
              </a:rPr>
              <a:t>16</a:t>
            </a:r>
            <a:endParaRPr lang="en-US" sz="2400" dirty="0">
              <a:latin typeface="+mj-lt"/>
            </a:endParaRPr>
          </a:p>
          <a:p>
            <a:r>
              <a:rPr lang="en-US" sz="2400" dirty="0">
                <a:latin typeface="+mj-lt"/>
              </a:rPr>
              <a:t>WEEK </a:t>
            </a:r>
            <a:r>
              <a:rPr lang="en-US" sz="2400" dirty="0" smtClean="0">
                <a:latin typeface="+mj-lt"/>
              </a:rPr>
              <a:t>16 </a:t>
            </a:r>
            <a:r>
              <a:rPr lang="en-US" sz="2400" dirty="0">
                <a:latin typeface="+mj-lt"/>
              </a:rPr>
              <a:t>OF </a:t>
            </a:r>
            <a:r>
              <a:rPr lang="en-US" sz="2400" dirty="0" smtClean="0">
                <a:latin typeface="+mj-lt"/>
              </a:rPr>
              <a:t>52</a:t>
            </a:r>
          </a:p>
          <a:p>
            <a:r>
              <a:rPr lang="en-US" sz="2400" dirty="0" smtClean="0">
                <a:latin typeface="+mj-lt"/>
              </a:rPr>
              <a:t>(1Sam. 25–2Sam.4 )</a:t>
            </a:r>
            <a:endParaRPr lang="en-US" sz="2400" dirty="0">
              <a:latin typeface="+mj-lt"/>
            </a:endParaRPr>
          </a:p>
        </p:txBody>
      </p:sp>
      <p:sp>
        <p:nvSpPr>
          <p:cNvPr id="4" name="Rectangle 3"/>
          <p:cNvSpPr/>
          <p:nvPr/>
        </p:nvSpPr>
        <p:spPr>
          <a:xfrm>
            <a:off x="2917983" y="759038"/>
            <a:ext cx="9207342" cy="1200329"/>
          </a:xfrm>
          <a:prstGeom prst="rect">
            <a:avLst/>
          </a:prstGeom>
        </p:spPr>
        <p:txBody>
          <a:bodyPr wrap="square">
            <a:spAutoFit/>
          </a:bodyPr>
          <a:lstStyle/>
          <a:p>
            <a:r>
              <a:rPr lang="en-US" sz="2400" dirty="0" smtClean="0">
                <a:latin typeface="+mj-lt"/>
              </a:rPr>
              <a:t>Last time we saw King Saul become jealous and turn against David and threatened his life.  Many of the psalms written by David are of this difficult time.</a:t>
            </a:r>
          </a:p>
        </p:txBody>
      </p:sp>
      <p:sp>
        <p:nvSpPr>
          <p:cNvPr id="5" name="TextBox 4"/>
          <p:cNvSpPr txBox="1"/>
          <p:nvPr/>
        </p:nvSpPr>
        <p:spPr>
          <a:xfrm>
            <a:off x="76201" y="1959367"/>
            <a:ext cx="5619749" cy="4647426"/>
          </a:xfrm>
          <a:prstGeom prst="rect">
            <a:avLst/>
          </a:prstGeom>
          <a:noFill/>
        </p:spPr>
        <p:txBody>
          <a:bodyPr wrap="square" rtlCol="0">
            <a:spAutoFit/>
          </a:bodyPr>
          <a:lstStyle/>
          <a:p>
            <a:r>
              <a:rPr lang="en-US" sz="2400" dirty="0" smtClean="0">
                <a:latin typeface="+mj-lt"/>
              </a:rPr>
              <a:t>“In God I will praise his word, in God I have put </a:t>
            </a:r>
            <a:r>
              <a:rPr lang="en-US" sz="2400" dirty="0" smtClean="0">
                <a:latin typeface="+mj-lt"/>
              </a:rPr>
              <a:t>my </a:t>
            </a:r>
            <a:r>
              <a:rPr lang="en-US" sz="2400" dirty="0" smtClean="0">
                <a:latin typeface="+mj-lt"/>
              </a:rPr>
              <a:t>trust; </a:t>
            </a:r>
            <a:r>
              <a:rPr lang="en-US" sz="2400" b="1" u="sng" dirty="0" smtClean="0">
                <a:latin typeface="+mj-lt"/>
              </a:rPr>
              <a:t>I will not fear what flesh can do unto</a:t>
            </a:r>
            <a:r>
              <a:rPr lang="en-US" sz="2400" u="sng" dirty="0" smtClean="0">
                <a:latin typeface="+mj-lt"/>
              </a:rPr>
              <a:t> </a:t>
            </a:r>
            <a:r>
              <a:rPr lang="en-US" sz="2400" b="1" u="sng" dirty="0" smtClean="0">
                <a:latin typeface="+mj-lt"/>
              </a:rPr>
              <a:t>me</a:t>
            </a:r>
            <a:r>
              <a:rPr lang="en-US" sz="2400" dirty="0" smtClean="0">
                <a:latin typeface="+mj-lt"/>
              </a:rPr>
              <a:t>” (Psa. 56:4).</a:t>
            </a:r>
          </a:p>
          <a:p>
            <a:r>
              <a:rPr lang="en-US" sz="2400" dirty="0" smtClean="0">
                <a:latin typeface="+mj-lt"/>
              </a:rPr>
              <a:t>David is still on the run trying to escape the persecution of Saul and constantly appealed </a:t>
            </a:r>
          </a:p>
          <a:p>
            <a:r>
              <a:rPr lang="en-US" sz="2400" dirty="0" smtClean="0">
                <a:latin typeface="+mj-lt"/>
              </a:rPr>
              <a:t>to God for deliverance from his enemies.</a:t>
            </a:r>
          </a:p>
          <a:p>
            <a:endParaRPr lang="en-US" sz="800" dirty="0" smtClean="0">
              <a:latin typeface="+mj-lt"/>
            </a:endParaRPr>
          </a:p>
          <a:p>
            <a:r>
              <a:rPr lang="en-US" sz="2400" dirty="0" smtClean="0">
                <a:latin typeface="+mj-lt"/>
              </a:rPr>
              <a:t>“In my distress </a:t>
            </a:r>
            <a:r>
              <a:rPr lang="en-US" sz="2400" b="1" u="sng" dirty="0" smtClean="0">
                <a:latin typeface="+mj-lt"/>
              </a:rPr>
              <a:t>I cried unto the LORD</a:t>
            </a:r>
            <a:r>
              <a:rPr lang="en-US" sz="2400" dirty="0" smtClean="0">
                <a:latin typeface="+mj-lt"/>
              </a:rPr>
              <a:t>, and he </a:t>
            </a:r>
          </a:p>
          <a:p>
            <a:r>
              <a:rPr lang="en-US" sz="2400" dirty="0" smtClean="0">
                <a:latin typeface="+mj-lt"/>
              </a:rPr>
              <a:t>heard me” (120:1). </a:t>
            </a:r>
          </a:p>
          <a:p>
            <a:r>
              <a:rPr lang="en-US" sz="2400" dirty="0" smtClean="0">
                <a:latin typeface="+mj-lt"/>
              </a:rPr>
              <a:t>During this time, David has no one else to turn </a:t>
            </a:r>
            <a:r>
              <a:rPr lang="en-US" sz="2400" dirty="0" smtClean="0">
                <a:latin typeface="+mj-lt"/>
              </a:rPr>
              <a:t>to </a:t>
            </a:r>
            <a:r>
              <a:rPr lang="en-US" sz="2400" dirty="0" smtClean="0">
                <a:latin typeface="+mj-lt"/>
              </a:rPr>
              <a:t>except God, which becomes a common </a:t>
            </a:r>
            <a:r>
              <a:rPr lang="en-US" sz="2400" dirty="0" smtClean="0">
                <a:latin typeface="+mj-lt"/>
              </a:rPr>
              <a:t>theme </a:t>
            </a:r>
            <a:r>
              <a:rPr lang="en-US" sz="2400" dirty="0" smtClean="0">
                <a:latin typeface="+mj-lt"/>
              </a:rPr>
              <a:t>in this 10-year period in his </a:t>
            </a:r>
            <a:r>
              <a:rPr lang="en-US" sz="2400" dirty="0" smtClean="0">
                <a:latin typeface="+mj-lt"/>
              </a:rPr>
              <a:t>life.</a:t>
            </a:r>
            <a:endParaRPr lang="en-US" sz="2400" dirty="0" smtClean="0">
              <a:latin typeface="+mj-lt"/>
            </a:endParaRPr>
          </a:p>
        </p:txBody>
      </p:sp>
      <p:pic>
        <p:nvPicPr>
          <p:cNvPr id="7" name="Picture 6" descr="Paul becomes a Christian | fivefoldministryireland.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950" y="2010519"/>
            <a:ext cx="6429375" cy="4596274"/>
          </a:xfrm>
          <a:prstGeom prst="rect">
            <a:avLst/>
          </a:prstGeom>
        </p:spPr>
      </p:pic>
    </p:spTree>
    <p:extLst>
      <p:ext uri="{BB962C8B-B14F-4D97-AF65-F5344CB8AC3E}">
        <p14:creationId xmlns:p14="http://schemas.microsoft.com/office/powerpoint/2010/main" val="68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6886575" cy="6494085"/>
          </a:xfrm>
          <a:prstGeom prst="rect">
            <a:avLst/>
          </a:prstGeom>
          <a:noFill/>
        </p:spPr>
        <p:txBody>
          <a:bodyPr wrap="square" rtlCol="0">
            <a:spAutoFit/>
          </a:bodyPr>
          <a:lstStyle/>
          <a:p>
            <a:r>
              <a:rPr lang="en-US" sz="2400" dirty="0" smtClean="0">
                <a:latin typeface="+mj-lt"/>
              </a:rPr>
              <a:t>“And Samuel said to Saul, Why hast thou disquieted me, to bring me up?  And Saul answered, I am sore distressed; for the Philistines make war against me, and God is departed from me… therefore I have called thee, that thou mayest make known unto me what I shall do.  Then said Samuel… for the LORD hath rent the kingdom out of thine hand, and given it to thy neighbor, even to David.  Because thou obeyest not the voice of the LORD… </a:t>
            </a:r>
            <a:r>
              <a:rPr lang="en-US" sz="2400" b="1" u="sng" dirty="0" smtClean="0">
                <a:latin typeface="+mj-lt"/>
              </a:rPr>
              <a:t>Moreover the LORD will also deliver Israel with thee into the hands of the Philistines: and tomorrow shalt thou and thy sons be with me</a:t>
            </a:r>
            <a:r>
              <a:rPr lang="en-US" sz="2400" b="1" dirty="0" smtClean="0">
                <a:latin typeface="+mj-lt"/>
              </a:rPr>
              <a:t>… </a:t>
            </a:r>
            <a:r>
              <a:rPr lang="en-US" sz="2400" dirty="0" smtClean="0">
                <a:latin typeface="+mj-lt"/>
              </a:rPr>
              <a:t>[dead]” (28:16-19).</a:t>
            </a:r>
          </a:p>
          <a:p>
            <a:r>
              <a:rPr lang="en-US" sz="2400" dirty="0" smtClean="0">
                <a:latin typeface="+mj-lt"/>
              </a:rPr>
              <a:t>Samuel told Saul that Israel would be defeated and that he and his sons would be killed.</a:t>
            </a:r>
          </a:p>
          <a:p>
            <a:endParaRPr lang="en-US" sz="800" dirty="0" smtClean="0">
              <a:latin typeface="+mj-lt"/>
            </a:endParaRPr>
          </a:p>
          <a:p>
            <a:r>
              <a:rPr lang="en-US" sz="2400" dirty="0" smtClean="0">
                <a:latin typeface="+mj-lt"/>
              </a:rPr>
              <a:t>We don’t have to worry about the witch of End-</a:t>
            </a:r>
            <a:r>
              <a:rPr lang="en-US" sz="2400" dirty="0" err="1" smtClean="0">
                <a:latin typeface="+mj-lt"/>
              </a:rPr>
              <a:t>dor</a:t>
            </a:r>
            <a:endParaRPr lang="en-US" sz="2400" dirty="0" smtClean="0">
              <a:latin typeface="+mj-lt"/>
            </a:endParaRPr>
          </a:p>
          <a:p>
            <a:r>
              <a:rPr lang="en-US" sz="2400" dirty="0">
                <a:latin typeface="+mj-lt"/>
              </a:rPr>
              <a:t>t</a:t>
            </a:r>
            <a:r>
              <a:rPr lang="en-US" sz="2400" dirty="0" smtClean="0">
                <a:latin typeface="+mj-lt"/>
              </a:rPr>
              <a:t>oday, right?</a:t>
            </a:r>
          </a:p>
          <a:p>
            <a:r>
              <a:rPr lang="en-US" sz="2400" dirty="0">
                <a:latin typeface="+mj-lt"/>
              </a:rPr>
              <a:t>R</a:t>
            </a:r>
            <a:r>
              <a:rPr lang="en-US" sz="2400" dirty="0" smtClean="0">
                <a:latin typeface="+mj-lt"/>
              </a:rPr>
              <a:t>ight.  You do not have to worry about her…   </a:t>
            </a:r>
            <a:endParaRPr lang="en-US" sz="2400" dirty="0">
              <a:latin typeface="+mj-lt"/>
            </a:endParaRPr>
          </a:p>
        </p:txBody>
      </p:sp>
      <p:pic>
        <p:nvPicPr>
          <p:cNvPr id="3" name="Picture 2" descr="The Paranormal Pastor: The &lt;strong&gt;Witch of Endor&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576" y="1"/>
            <a:ext cx="5305424" cy="6494085"/>
          </a:xfrm>
          <a:prstGeom prst="rect">
            <a:avLst/>
          </a:prstGeom>
        </p:spPr>
      </p:pic>
    </p:spTree>
    <p:extLst>
      <p:ext uri="{BB962C8B-B14F-4D97-AF65-F5344CB8AC3E}">
        <p14:creationId xmlns:p14="http://schemas.microsoft.com/office/powerpoint/2010/main" val="142023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312" t="24863" r="1980" b="4371"/>
          <a:stretch/>
        </p:blipFill>
        <p:spPr>
          <a:xfrm>
            <a:off x="6391275" y="0"/>
            <a:ext cx="5800724" cy="6858000"/>
          </a:xfrm>
          <a:prstGeom prst="rect">
            <a:avLst/>
          </a:prstGeom>
        </p:spPr>
      </p:pic>
      <p:sp>
        <p:nvSpPr>
          <p:cNvPr id="3" name="TextBox 2"/>
          <p:cNvSpPr txBox="1"/>
          <p:nvPr/>
        </p:nvSpPr>
        <p:spPr>
          <a:xfrm>
            <a:off x="-1" y="-95250"/>
            <a:ext cx="6391276" cy="6032421"/>
          </a:xfrm>
          <a:prstGeom prst="rect">
            <a:avLst/>
          </a:prstGeom>
          <a:noFill/>
        </p:spPr>
        <p:txBody>
          <a:bodyPr wrap="square" rtlCol="0">
            <a:spAutoFit/>
          </a:bodyPr>
          <a:lstStyle/>
          <a:p>
            <a:r>
              <a:rPr lang="en-US" sz="3600" dirty="0" smtClean="0"/>
              <a:t>Witch of </a:t>
            </a:r>
            <a:r>
              <a:rPr lang="en-US" sz="3600" dirty="0" err="1" smtClean="0"/>
              <a:t>En-dor</a:t>
            </a:r>
            <a:r>
              <a:rPr lang="en-US" sz="3600" dirty="0" smtClean="0"/>
              <a:t> </a:t>
            </a:r>
          </a:p>
          <a:p>
            <a:r>
              <a:rPr lang="en-US" sz="3600" dirty="0" smtClean="0"/>
              <a:t>We should with the witch on National Highway, </a:t>
            </a:r>
            <a:r>
              <a:rPr lang="en-US" sz="3600" dirty="0" err="1" smtClean="0"/>
              <a:t>LaVale</a:t>
            </a:r>
            <a:r>
              <a:rPr lang="en-US" sz="3600" dirty="0" smtClean="0"/>
              <a:t>, MD!</a:t>
            </a:r>
            <a:endParaRPr lang="en-US" sz="3600" dirty="0"/>
          </a:p>
          <a:p>
            <a:endParaRPr lang="en-US" sz="1000" dirty="0" smtClean="0"/>
          </a:p>
          <a:p>
            <a:r>
              <a:rPr lang="en-US" sz="3600" dirty="0" smtClean="0"/>
              <a:t>Should we consult the powers of darkness (Eph. 2:2) concerning our destiny in the universe, or…</a:t>
            </a:r>
          </a:p>
          <a:p>
            <a:endParaRPr lang="en-US" sz="800" dirty="0" smtClean="0"/>
          </a:p>
          <a:p>
            <a:r>
              <a:rPr lang="en-US" sz="3600" dirty="0" smtClean="0"/>
              <a:t>The God of the Bible who possesses all truth over the whole of Creation including you?</a:t>
            </a:r>
          </a:p>
          <a:p>
            <a:endParaRPr lang="en-US" sz="800" dirty="0" smtClean="0"/>
          </a:p>
          <a:p>
            <a:r>
              <a:rPr lang="en-US" sz="3600" dirty="0" smtClean="0"/>
              <a:t>You decide!</a:t>
            </a:r>
            <a:endParaRPr lang="en-US" sz="3600"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862910" y="0"/>
              <a:ext cx="1120680" cy="434880"/>
            </p14:xfrm>
          </p:contentPart>
        </mc:Choice>
        <mc:Fallback xmlns="">
          <p:pic>
            <p:nvPicPr>
              <p:cNvPr id="4" name="Ink 3"/>
              <p:cNvPicPr/>
              <p:nvPr/>
            </p:nvPicPr>
            <p:blipFill>
              <a:blip r:embed="rId4"/>
              <a:stretch>
                <a:fillRect/>
              </a:stretch>
            </p:blipFill>
            <p:spPr>
              <a:xfrm>
                <a:off x="1853550" y="-9360"/>
                <a:ext cx="1139400" cy="453600"/>
              </a:xfrm>
              <a:prstGeom prst="rect">
                <a:avLst/>
              </a:prstGeom>
            </p:spPr>
          </p:pic>
        </mc:Fallback>
      </mc:AlternateContent>
    </p:spTree>
    <p:extLst>
      <p:ext uri="{BB962C8B-B14F-4D97-AF65-F5344CB8AC3E}">
        <p14:creationId xmlns:p14="http://schemas.microsoft.com/office/powerpoint/2010/main" val="42721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734300" cy="6617196"/>
          </a:xfrm>
          <a:prstGeom prst="rect">
            <a:avLst/>
          </a:prstGeom>
          <a:noFill/>
        </p:spPr>
        <p:txBody>
          <a:bodyPr wrap="square" rtlCol="0">
            <a:spAutoFit/>
          </a:bodyPr>
          <a:lstStyle/>
          <a:p>
            <a:r>
              <a:rPr lang="en-US" sz="2400" dirty="0" smtClean="0">
                <a:latin typeface="+mj-lt"/>
              </a:rPr>
              <a:t>“And it came to pass in those days, that the Philistines gathered their armies together for warfare, to fight with Israel…” (28:1). The Philistines commanders did not trust David, that he might defect so they pulled him out of the battle before it began – </a:t>
            </a:r>
          </a:p>
          <a:p>
            <a:endParaRPr lang="en-US" sz="800" dirty="0">
              <a:latin typeface="+mj-lt"/>
            </a:endParaRPr>
          </a:p>
          <a:p>
            <a:r>
              <a:rPr lang="en-US" sz="2400" dirty="0" smtClean="0">
                <a:latin typeface="+mj-lt"/>
              </a:rPr>
              <a:t>“… He shall not go up with us to the battle.  So David and his men rose up early to depart in the morning, to return into the land of the Philistines.  And the Philistines went up to Jezreel” (29:7-9).</a:t>
            </a:r>
          </a:p>
          <a:p>
            <a:r>
              <a:rPr lang="en-US" sz="2400" dirty="0" smtClean="0">
                <a:latin typeface="+mj-lt"/>
              </a:rPr>
              <a:t>David was relieved of his duties before he had to decide with whom to fight. </a:t>
            </a:r>
          </a:p>
          <a:p>
            <a:endParaRPr lang="en-US" sz="800" b="1" dirty="0" smtClean="0">
              <a:latin typeface="+mj-lt"/>
            </a:endParaRPr>
          </a:p>
          <a:p>
            <a:r>
              <a:rPr lang="en-US" sz="2400" b="1" dirty="0" smtClean="0">
                <a:latin typeface="+mj-lt"/>
              </a:rPr>
              <a:t>DAVID’S RETURN TO ZIKLAG</a:t>
            </a:r>
          </a:p>
          <a:p>
            <a:r>
              <a:rPr lang="en-US" sz="2400" dirty="0" smtClean="0">
                <a:latin typeface="+mj-lt"/>
              </a:rPr>
              <a:t>“And it came to pass, when David and his men were come to Ziklag… the Amalekites had invaded… So David… came to the city… it was burned with fire… wives, and their sons, and their daughters were taken captives… David and the people… lifted up their voice and wept…” (30:1,2).  Now what? </a:t>
            </a:r>
            <a:endParaRPr lang="en-US" sz="2400" dirty="0">
              <a:latin typeface="+mj-lt"/>
            </a:endParaRPr>
          </a:p>
        </p:txBody>
      </p:sp>
      <p:pic>
        <p:nvPicPr>
          <p:cNvPr id="3" name="Picture 2" descr="Legend &lt;strong&gt;warrior&lt;/strong&gt; by RebecaSaray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00" y="0"/>
            <a:ext cx="4457699" cy="6543675"/>
          </a:xfrm>
          <a:prstGeom prst="rect">
            <a:avLst/>
          </a:prstGeom>
        </p:spPr>
      </p:pic>
    </p:spTree>
    <p:extLst>
      <p:ext uri="{BB962C8B-B14F-4D97-AF65-F5344CB8AC3E}">
        <p14:creationId xmlns:p14="http://schemas.microsoft.com/office/powerpoint/2010/main" val="143396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581775" cy="6863417"/>
          </a:xfrm>
          <a:prstGeom prst="rect">
            <a:avLst/>
          </a:prstGeom>
          <a:noFill/>
        </p:spPr>
        <p:txBody>
          <a:bodyPr wrap="square" rtlCol="0">
            <a:spAutoFit/>
          </a:bodyPr>
          <a:lstStyle/>
          <a:p>
            <a:r>
              <a:rPr lang="en-US" sz="2400" dirty="0" smtClean="0">
                <a:latin typeface="+mj-lt"/>
              </a:rPr>
              <a:t>David avenged the destruction of his city and recovered that which was looted, even sharing it with his fellow countrymen in Judah, </a:t>
            </a:r>
            <a:r>
              <a:rPr lang="en-US" sz="2400" u="sng" dirty="0" smtClean="0">
                <a:latin typeface="+mj-lt"/>
              </a:rPr>
              <a:t>proving</a:t>
            </a:r>
          </a:p>
          <a:p>
            <a:r>
              <a:rPr lang="en-US" sz="2400" u="sng" dirty="0" smtClean="0">
                <a:latin typeface="+mj-lt"/>
              </a:rPr>
              <a:t>where </a:t>
            </a:r>
            <a:r>
              <a:rPr lang="en-US" sz="2400" u="sng" dirty="0" smtClean="0">
                <a:latin typeface="+mj-lt"/>
              </a:rPr>
              <a:t>his real allegiance lay</a:t>
            </a:r>
            <a:r>
              <a:rPr lang="en-US" sz="2400" dirty="0" smtClean="0">
                <a:latin typeface="+mj-lt"/>
              </a:rPr>
              <a:t> – “And when David came to Ziklag, he sent of the spoils unto the </a:t>
            </a:r>
            <a:endParaRPr lang="en-US" sz="2400" dirty="0" smtClean="0">
              <a:latin typeface="+mj-lt"/>
            </a:endParaRPr>
          </a:p>
          <a:p>
            <a:r>
              <a:rPr lang="en-US" sz="2400" dirty="0" smtClean="0">
                <a:latin typeface="+mj-lt"/>
              </a:rPr>
              <a:t>elders </a:t>
            </a:r>
            <a:r>
              <a:rPr lang="en-US" sz="2400" dirty="0" smtClean="0">
                <a:latin typeface="+mj-lt"/>
              </a:rPr>
              <a:t>of Judah, even to his friends, saying, Behold </a:t>
            </a:r>
            <a:endParaRPr lang="en-US" sz="2400" dirty="0" smtClean="0">
              <a:latin typeface="+mj-lt"/>
            </a:endParaRPr>
          </a:p>
          <a:p>
            <a:r>
              <a:rPr lang="en-US" sz="2400" dirty="0" smtClean="0">
                <a:latin typeface="+mj-lt"/>
              </a:rPr>
              <a:t>a </a:t>
            </a:r>
            <a:r>
              <a:rPr lang="en-US" sz="2400" dirty="0" smtClean="0">
                <a:latin typeface="+mj-lt"/>
              </a:rPr>
              <a:t>present for you of the spoil of the enemies of the LORD” (30:26). </a:t>
            </a:r>
          </a:p>
          <a:p>
            <a:endParaRPr lang="en-US" sz="800" dirty="0" smtClean="0">
              <a:latin typeface="+mj-lt"/>
            </a:endParaRPr>
          </a:p>
          <a:p>
            <a:r>
              <a:rPr lang="en-US" sz="2400" b="1" dirty="0" smtClean="0">
                <a:latin typeface="+mj-lt"/>
              </a:rPr>
              <a:t>THE DEATH OF SAUL</a:t>
            </a:r>
          </a:p>
          <a:p>
            <a:r>
              <a:rPr lang="en-US" sz="2400" dirty="0" smtClean="0">
                <a:latin typeface="+mj-lt"/>
              </a:rPr>
              <a:t>“Now the Philistines fought against Israel: and the men of Israel fled from before the Philistines, and fell down slain in mount Gilboa… followed hard upon Saul and upon his sons…” (31:1,2).</a:t>
            </a:r>
          </a:p>
          <a:p>
            <a:r>
              <a:rPr lang="en-US" sz="2400" dirty="0" smtClean="0">
                <a:latin typeface="+mj-lt"/>
              </a:rPr>
              <a:t>Israel was routed as Samuel prophesied and Saul and his sons were killed – “So Saul died, and his </a:t>
            </a:r>
            <a:endParaRPr lang="en-US" sz="2400" dirty="0" smtClean="0">
              <a:latin typeface="+mj-lt"/>
            </a:endParaRPr>
          </a:p>
          <a:p>
            <a:r>
              <a:rPr lang="en-US" sz="2400" dirty="0" smtClean="0">
                <a:latin typeface="+mj-lt"/>
              </a:rPr>
              <a:t>[</a:t>
            </a:r>
            <a:r>
              <a:rPr lang="en-US" sz="2400" dirty="0" smtClean="0">
                <a:latin typeface="+mj-lt"/>
              </a:rPr>
              <a:t>3] sons… all his men, that same day together… </a:t>
            </a:r>
            <a:endParaRPr lang="en-US" sz="2400" dirty="0" smtClean="0">
              <a:latin typeface="+mj-lt"/>
            </a:endParaRPr>
          </a:p>
          <a:p>
            <a:r>
              <a:rPr lang="en-US" sz="2400" dirty="0" smtClean="0">
                <a:latin typeface="+mj-lt"/>
              </a:rPr>
              <a:t>cut </a:t>
            </a:r>
            <a:r>
              <a:rPr lang="en-US" sz="2400" dirty="0" smtClean="0">
                <a:latin typeface="+mj-lt"/>
              </a:rPr>
              <a:t>off his head … fastened his body to the wall </a:t>
            </a:r>
            <a:r>
              <a:rPr lang="en-US" sz="2400" dirty="0" smtClean="0">
                <a:latin typeface="+mj-lt"/>
              </a:rPr>
              <a:t>of </a:t>
            </a:r>
            <a:r>
              <a:rPr lang="en-US" sz="2400" dirty="0" smtClean="0">
                <a:latin typeface="+mj-lt"/>
              </a:rPr>
              <a:t>Beth-shan” (31:7). </a:t>
            </a:r>
          </a:p>
        </p:txBody>
      </p:sp>
      <p:pic>
        <p:nvPicPr>
          <p:cNvPr id="6" name="Picture 5" descr="File:David and the sleeping &lt;strong&gt;King&lt;/strong&gt; &lt;strong&gt;Saul&lt;/strong&gt;.jpg - The Work of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775" y="0"/>
            <a:ext cx="5610225" cy="6743700"/>
          </a:xfrm>
          <a:prstGeom prst="rect">
            <a:avLst/>
          </a:prstGeom>
        </p:spPr>
      </p:pic>
    </p:spTree>
    <p:extLst>
      <p:ext uri="{BB962C8B-B14F-4D97-AF65-F5344CB8AC3E}">
        <p14:creationId xmlns:p14="http://schemas.microsoft.com/office/powerpoint/2010/main" val="170074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154984"/>
          </a:xfrm>
          <a:prstGeom prst="rect">
            <a:avLst/>
          </a:prstGeom>
          <a:noFill/>
        </p:spPr>
        <p:txBody>
          <a:bodyPr wrap="square" rtlCol="0">
            <a:spAutoFit/>
          </a:bodyPr>
          <a:lstStyle/>
          <a:p>
            <a:r>
              <a:rPr lang="en-US" sz="2400" dirty="0" smtClean="0">
                <a:latin typeface="+mj-lt"/>
              </a:rPr>
              <a:t>Psa. 18 was written by David after the death of Saul –</a:t>
            </a:r>
            <a:endParaRPr lang="en-US" sz="800" dirty="0" smtClean="0">
              <a:latin typeface="+mj-lt"/>
            </a:endParaRPr>
          </a:p>
          <a:p>
            <a:r>
              <a:rPr lang="en-US" sz="2400" dirty="0" smtClean="0">
                <a:latin typeface="+mj-lt"/>
              </a:rPr>
              <a:t>“I will love thee, O LORD, my strength (18:1)… Great deliverance giveth he to his king; and shewth mercy to his anointed, to David, and to his seed for evermore” (18:50).</a:t>
            </a:r>
          </a:p>
          <a:p>
            <a:endParaRPr lang="en-US" sz="800" dirty="0" smtClean="0">
              <a:latin typeface="+mj-lt"/>
            </a:endParaRPr>
          </a:p>
          <a:p>
            <a:r>
              <a:rPr lang="en-US" sz="2400" dirty="0" smtClean="0">
                <a:latin typeface="+mj-lt"/>
              </a:rPr>
              <a:t>Next David contemplated what God had on His agenda for Israel and himself –</a:t>
            </a:r>
          </a:p>
          <a:p>
            <a:r>
              <a:rPr lang="en-US" sz="2400" dirty="0" smtClean="0">
                <a:latin typeface="+mj-lt"/>
              </a:rPr>
              <a:t>“Behold, he [God] that keepeth Israel shall neither slumber nor sleep” (121:4).</a:t>
            </a:r>
          </a:p>
          <a:p>
            <a:endParaRPr lang="en-US" sz="800" dirty="0" smtClean="0">
              <a:latin typeface="+mj-lt"/>
            </a:endParaRPr>
          </a:p>
          <a:p>
            <a:r>
              <a:rPr lang="en-US" sz="2400" dirty="0" smtClean="0">
                <a:latin typeface="+mj-lt"/>
              </a:rPr>
              <a:t>“… so our eyes wait upon the LORD our God, until that he have mercy upon us” (123:2).</a:t>
            </a:r>
          </a:p>
          <a:p>
            <a:endParaRPr lang="en-US" sz="800" dirty="0" smtClean="0">
              <a:latin typeface="+mj-lt"/>
            </a:endParaRPr>
          </a:p>
          <a:p>
            <a:r>
              <a:rPr lang="en-US" sz="2400" dirty="0" smtClean="0">
                <a:latin typeface="+mj-lt"/>
              </a:rPr>
              <a:t>“If it had not been the LORD who was on our side, when men rose against us, then they had swallowed us up quick, when their wrath was kindled against us” (124:2,3).</a:t>
            </a:r>
          </a:p>
          <a:p>
            <a:endParaRPr lang="en-US" sz="2400" dirty="0" smtClean="0">
              <a:latin typeface="+mj-lt"/>
            </a:endParaRPr>
          </a:p>
          <a:p>
            <a:r>
              <a:rPr lang="en-US" sz="2400" dirty="0" smtClean="0">
                <a:latin typeface="+mj-lt"/>
              </a:rPr>
              <a:t> </a:t>
            </a:r>
            <a:endParaRPr lang="en-US" sz="2400" dirty="0">
              <a:latin typeface="+mj-lt"/>
            </a:endParaRPr>
          </a:p>
        </p:txBody>
      </p:sp>
      <p:pic>
        <p:nvPicPr>
          <p:cNvPr id="3" name="Picture 2" descr="Three Possibilities Preaching &lt;strong&gt;Psalms&lt;/strong&gt; | Biblical Preach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689" y="3456967"/>
            <a:ext cx="10460622" cy="3048608"/>
          </a:xfrm>
          <a:prstGeom prst="rect">
            <a:avLst/>
          </a:prstGeom>
        </p:spPr>
      </p:pic>
    </p:spTree>
    <p:extLst>
      <p:ext uri="{BB962C8B-B14F-4D97-AF65-F5344CB8AC3E}">
        <p14:creationId xmlns:p14="http://schemas.microsoft.com/office/powerpoint/2010/main" val="133352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4657725" cy="6509474"/>
          </a:xfrm>
          <a:prstGeom prst="rect">
            <a:avLst/>
          </a:prstGeom>
          <a:noFill/>
        </p:spPr>
        <p:txBody>
          <a:bodyPr wrap="square" rtlCol="0">
            <a:spAutoFit/>
          </a:bodyPr>
          <a:lstStyle/>
          <a:p>
            <a:endParaRPr lang="en-US" sz="800" dirty="0"/>
          </a:p>
          <a:p>
            <a:r>
              <a:rPr lang="en-US" sz="2400" dirty="0">
                <a:latin typeface="+mj-lt"/>
              </a:rPr>
              <a:t>“As the mountains are round about </a:t>
            </a:r>
            <a:r>
              <a:rPr lang="en-US" sz="2400" u="sng" dirty="0">
                <a:latin typeface="+mj-lt"/>
              </a:rPr>
              <a:t>Jerusalem</a:t>
            </a:r>
            <a:r>
              <a:rPr lang="en-US" sz="2400" dirty="0">
                <a:latin typeface="+mj-lt"/>
              </a:rPr>
              <a:t>, so the LORD is round about his people from henceforth for ever” (125:2). </a:t>
            </a:r>
            <a:endParaRPr lang="en-US" sz="2400" dirty="0" smtClean="0">
              <a:latin typeface="+mj-lt"/>
            </a:endParaRPr>
          </a:p>
          <a:p>
            <a:endParaRPr lang="en-US" sz="900" dirty="0" smtClean="0">
              <a:latin typeface="+mj-lt"/>
            </a:endParaRPr>
          </a:p>
          <a:p>
            <a:r>
              <a:rPr lang="en-US" sz="2400" dirty="0" smtClean="0">
                <a:latin typeface="+mj-lt"/>
              </a:rPr>
              <a:t>“The LORD shall bless thee out of </a:t>
            </a:r>
            <a:r>
              <a:rPr lang="en-US" sz="2400" u="sng" dirty="0" smtClean="0">
                <a:latin typeface="+mj-lt"/>
              </a:rPr>
              <a:t>Zion</a:t>
            </a:r>
            <a:r>
              <a:rPr lang="en-US" sz="2400" dirty="0" smtClean="0">
                <a:latin typeface="+mj-lt"/>
              </a:rPr>
              <a:t>: and thou shalt see the good of </a:t>
            </a:r>
            <a:r>
              <a:rPr lang="en-US" sz="2400" u="sng" dirty="0" smtClean="0">
                <a:latin typeface="+mj-lt"/>
              </a:rPr>
              <a:t>Jerusalem</a:t>
            </a:r>
            <a:r>
              <a:rPr lang="en-US" sz="2400" dirty="0" smtClean="0">
                <a:latin typeface="+mj-lt"/>
              </a:rPr>
              <a:t> all the days of thy life” (128:5).</a:t>
            </a:r>
          </a:p>
          <a:p>
            <a:endParaRPr lang="en-US" sz="800" dirty="0" smtClean="0">
              <a:latin typeface="+mj-lt"/>
            </a:endParaRPr>
          </a:p>
          <a:p>
            <a:r>
              <a:rPr lang="en-US" sz="2400" dirty="0" smtClean="0">
                <a:latin typeface="+mj-lt"/>
              </a:rPr>
              <a:t>“Many a time have they afflicted me from my youth, may Israel now say: </a:t>
            </a:r>
            <a:r>
              <a:rPr lang="en-US" sz="2400" u="sng" dirty="0" smtClean="0">
                <a:latin typeface="+mj-lt"/>
              </a:rPr>
              <a:t>yet they have not prevailed against him</a:t>
            </a:r>
            <a:r>
              <a:rPr lang="en-US" sz="2400" dirty="0" smtClean="0">
                <a:latin typeface="+mj-lt"/>
              </a:rPr>
              <a:t>” (129:1-3).</a:t>
            </a:r>
          </a:p>
          <a:p>
            <a:endParaRPr lang="en-US" sz="800" dirty="0" smtClean="0">
              <a:latin typeface="+mj-lt"/>
            </a:endParaRPr>
          </a:p>
          <a:p>
            <a:r>
              <a:rPr lang="en-US" sz="2400" dirty="0" smtClean="0">
                <a:latin typeface="+mj-lt"/>
              </a:rPr>
              <a:t>“Let Israel hope in the LORD; for with the LORD there is mercy, and with him is </a:t>
            </a:r>
            <a:r>
              <a:rPr lang="en-US" sz="2400" u="sng" dirty="0" smtClean="0">
                <a:latin typeface="+mj-lt"/>
              </a:rPr>
              <a:t>plenteous redemption</a:t>
            </a:r>
            <a:r>
              <a:rPr lang="en-US" sz="2400" dirty="0" smtClean="0">
                <a:latin typeface="+mj-lt"/>
              </a:rPr>
              <a:t>” (130:7).  </a:t>
            </a:r>
            <a:endParaRPr lang="en-US" sz="2400" dirty="0">
              <a:latin typeface="+mj-lt"/>
            </a:endParaRPr>
          </a:p>
        </p:txBody>
      </p:sp>
      <p:pic>
        <p:nvPicPr>
          <p:cNvPr id="3" name="Picture 2" descr="&lt;strong&gt;Psalms&lt;/strong&gt;: Great School of Prayer on Vime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725" y="0"/>
            <a:ext cx="7534275" cy="6357074"/>
          </a:xfrm>
          <a:prstGeom prst="rect">
            <a:avLst/>
          </a:prstGeom>
        </p:spPr>
      </p:pic>
    </p:spTree>
    <p:extLst>
      <p:ext uri="{BB962C8B-B14F-4D97-AF65-F5344CB8AC3E}">
        <p14:creationId xmlns:p14="http://schemas.microsoft.com/office/powerpoint/2010/main" val="288157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410325" cy="6370975"/>
          </a:xfrm>
          <a:prstGeom prst="rect">
            <a:avLst/>
          </a:prstGeom>
          <a:noFill/>
        </p:spPr>
        <p:txBody>
          <a:bodyPr wrap="square" rtlCol="0">
            <a:spAutoFit/>
          </a:bodyPr>
          <a:lstStyle/>
          <a:p>
            <a:r>
              <a:rPr lang="en-US" sz="2400" dirty="0" smtClean="0">
                <a:latin typeface="+mj-lt"/>
              </a:rPr>
              <a:t>“Now it came to pass after the death of Saul, when David was returned from the slaughter of the Amalekites, and David had abode two days in </a:t>
            </a:r>
            <a:r>
              <a:rPr lang="en-US" sz="2400" dirty="0" err="1" smtClean="0">
                <a:latin typeface="+mj-lt"/>
              </a:rPr>
              <a:t>Ziklag</a:t>
            </a:r>
            <a:r>
              <a:rPr lang="en-US" sz="2400" dirty="0" smtClean="0">
                <a:latin typeface="+mj-lt"/>
              </a:rPr>
              <a:t>… (2Sam. 1:1)… on the 3</a:t>
            </a:r>
            <a:r>
              <a:rPr lang="en-US" sz="2400" baseline="30000" dirty="0" smtClean="0">
                <a:latin typeface="+mj-lt"/>
              </a:rPr>
              <a:t>rd</a:t>
            </a:r>
            <a:r>
              <a:rPr lang="en-US" sz="2400" dirty="0" smtClean="0">
                <a:latin typeface="+mj-lt"/>
              </a:rPr>
              <a:t> day… a man came out of the camp from Saul… from whence camest thou… Out of the camp of Israel am I escaped… How went the matter [battle]?  I pray thee, tell me.  And he answered… </a:t>
            </a:r>
            <a:r>
              <a:rPr lang="en-US" sz="2400" b="1" u="sng" dirty="0" smtClean="0">
                <a:latin typeface="+mj-lt"/>
              </a:rPr>
              <a:t>many</a:t>
            </a:r>
            <a:r>
              <a:rPr lang="en-US" sz="2400" dirty="0" smtClean="0">
                <a:latin typeface="+mj-lt"/>
              </a:rPr>
              <a:t> </a:t>
            </a:r>
            <a:r>
              <a:rPr lang="en-US" sz="2400" b="1" u="sng" dirty="0" smtClean="0">
                <a:latin typeface="+mj-lt"/>
              </a:rPr>
              <a:t>of the people</a:t>
            </a:r>
            <a:r>
              <a:rPr lang="en-US" sz="2400" b="1" dirty="0" smtClean="0">
                <a:latin typeface="+mj-lt"/>
              </a:rPr>
              <a:t> </a:t>
            </a:r>
            <a:r>
              <a:rPr lang="en-US" sz="2400" dirty="0" smtClean="0">
                <a:latin typeface="+mj-lt"/>
              </a:rPr>
              <a:t>[soldiers] </a:t>
            </a:r>
            <a:r>
              <a:rPr lang="en-US" sz="2400" b="1" u="sng" dirty="0" smtClean="0">
                <a:latin typeface="+mj-lt"/>
              </a:rPr>
              <a:t>are fallen and dead; and Saul and Jonathan his son are dead also</a:t>
            </a:r>
            <a:r>
              <a:rPr lang="en-US" sz="2400" dirty="0" smtClean="0">
                <a:latin typeface="+mj-lt"/>
              </a:rPr>
              <a:t>… (1:2-5)… and </a:t>
            </a:r>
            <a:r>
              <a:rPr lang="en-US" sz="2400" b="1" dirty="0" smtClean="0">
                <a:latin typeface="+mj-lt"/>
              </a:rPr>
              <a:t>I took the crown </a:t>
            </a:r>
            <a:r>
              <a:rPr lang="en-US" sz="2400" dirty="0" smtClean="0">
                <a:latin typeface="+mj-lt"/>
              </a:rPr>
              <a:t>that was upon his [Saul] head… and </a:t>
            </a:r>
            <a:r>
              <a:rPr lang="en-US" sz="2400" b="1" dirty="0" smtClean="0">
                <a:latin typeface="+mj-lt"/>
              </a:rPr>
              <a:t>have brought them hither unto my lord </a:t>
            </a:r>
            <a:r>
              <a:rPr lang="en-US" sz="2400" dirty="0" smtClean="0">
                <a:latin typeface="+mj-lt"/>
              </a:rPr>
              <a:t>[David]… and they mourned, and wept, and fasted until evening, for Saul, and for Jonathan his son… and for the house of Israel; because </a:t>
            </a:r>
            <a:r>
              <a:rPr lang="en-US" sz="2400" b="1" dirty="0" smtClean="0">
                <a:latin typeface="+mj-lt"/>
              </a:rPr>
              <a:t>they were fallen by the sword</a:t>
            </a:r>
            <a:r>
              <a:rPr lang="en-US" sz="2400" dirty="0" smtClean="0">
                <a:latin typeface="+mj-lt"/>
              </a:rPr>
              <a:t>” (1:10-12).</a:t>
            </a:r>
          </a:p>
          <a:p>
            <a:r>
              <a:rPr lang="en-US" sz="2400" dirty="0" smtClean="0">
                <a:latin typeface="+mj-lt"/>
              </a:rPr>
              <a:t>Despite Saul’s harsh treatment of him, David mourned for the fallen king and his son. </a:t>
            </a:r>
            <a:endParaRPr lang="en-US" sz="2400" dirty="0">
              <a:latin typeface="+mj-lt"/>
            </a:endParaRPr>
          </a:p>
        </p:txBody>
      </p:sp>
      <p:pic>
        <p:nvPicPr>
          <p:cNvPr id="5" name="Picture 4" descr="[노란 가방의 작은 책꽂이] &quot;책과 통하는 블로그, 알라딘 서재!&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0325" y="-1"/>
            <a:ext cx="5781676" cy="6370976"/>
          </a:xfrm>
          <a:prstGeom prst="rect">
            <a:avLst/>
          </a:prstGeom>
        </p:spPr>
      </p:pic>
      <p:pic>
        <p:nvPicPr>
          <p:cNvPr id="6" name="Picture 5" descr="File:&lt;strong&gt;Second&lt;/strong&gt; Book of &lt;strong&gt;Samuel&lt;/strong&gt; Chapter 10-1 (Bib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325" y="-1"/>
            <a:ext cx="5755225" cy="6370976"/>
          </a:xfrm>
          <a:prstGeom prst="rect">
            <a:avLst/>
          </a:prstGeom>
        </p:spPr>
      </p:pic>
    </p:spTree>
    <p:extLst>
      <p:ext uri="{BB962C8B-B14F-4D97-AF65-F5344CB8AC3E}">
        <p14:creationId xmlns:p14="http://schemas.microsoft.com/office/powerpoint/2010/main" val="7417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743699" cy="6740307"/>
          </a:xfrm>
          <a:prstGeom prst="rect">
            <a:avLst/>
          </a:prstGeom>
          <a:noFill/>
        </p:spPr>
        <p:txBody>
          <a:bodyPr wrap="square" rtlCol="0">
            <a:spAutoFit/>
          </a:bodyPr>
          <a:lstStyle/>
          <a:p>
            <a:r>
              <a:rPr lang="en-US" sz="2400" dirty="0" smtClean="0">
                <a:latin typeface="+mj-lt"/>
              </a:rPr>
              <a:t>After the death of Saul – “And it came to pass after this, that David enquired of the LORD, saying, Shall I go up into any of the cities of Judah?  And the LORD said unto him, Go up. And David said, Whither shall I go up? </a:t>
            </a:r>
            <a:r>
              <a:rPr lang="en-US" sz="2400" b="1" dirty="0" smtClean="0">
                <a:latin typeface="+mj-lt"/>
              </a:rPr>
              <a:t> And he </a:t>
            </a:r>
            <a:r>
              <a:rPr lang="en-US" sz="2400" dirty="0" smtClean="0">
                <a:latin typeface="+mj-lt"/>
              </a:rPr>
              <a:t>[LORD] </a:t>
            </a:r>
            <a:r>
              <a:rPr lang="en-US" sz="2400" b="1" dirty="0" smtClean="0">
                <a:latin typeface="+mj-lt"/>
              </a:rPr>
              <a:t>said, Unto Hebron</a:t>
            </a:r>
            <a:r>
              <a:rPr lang="en-US" sz="2400" dirty="0" smtClean="0">
                <a:latin typeface="+mj-lt"/>
              </a:rPr>
              <a:t>” (2:1).</a:t>
            </a:r>
          </a:p>
          <a:p>
            <a:r>
              <a:rPr lang="en-US" sz="2400" dirty="0" smtClean="0">
                <a:latin typeface="+mj-lt"/>
              </a:rPr>
              <a:t>God told David to go from </a:t>
            </a:r>
            <a:r>
              <a:rPr lang="en-US" sz="2400" dirty="0" err="1" smtClean="0">
                <a:latin typeface="+mj-lt"/>
              </a:rPr>
              <a:t>Ziklag</a:t>
            </a:r>
            <a:r>
              <a:rPr lang="en-US" sz="2400" dirty="0" smtClean="0">
                <a:latin typeface="+mj-lt"/>
              </a:rPr>
              <a:t> to Hebron, the city where the Patriarchs of Israel were buried.</a:t>
            </a:r>
          </a:p>
          <a:p>
            <a:r>
              <a:rPr lang="en-US" sz="2400" dirty="0" smtClean="0">
                <a:latin typeface="+mj-lt"/>
              </a:rPr>
              <a:t>“And the men of Judah came, and there they anointed </a:t>
            </a:r>
            <a:r>
              <a:rPr lang="en-US" sz="2400" b="1" u="sng" dirty="0" smtClean="0">
                <a:latin typeface="+mj-lt"/>
              </a:rPr>
              <a:t>David king over the house of Judah</a:t>
            </a:r>
            <a:r>
              <a:rPr lang="en-US" sz="2400" dirty="0" smtClean="0">
                <a:latin typeface="+mj-lt"/>
              </a:rPr>
              <a:t>… And the time that David was king in Hebron over the house of Judah was [7] years and [6] months” (2:4,11).</a:t>
            </a:r>
          </a:p>
          <a:p>
            <a:r>
              <a:rPr lang="en-US" sz="2400" dirty="0" smtClean="0">
                <a:latin typeface="+mj-lt"/>
              </a:rPr>
              <a:t>Wanting Saul’s legacy to continue, Abner, captain of Saul’s army, made </a:t>
            </a:r>
            <a:r>
              <a:rPr lang="en-US" sz="2400" b="1" dirty="0" smtClean="0">
                <a:latin typeface="+mj-lt"/>
              </a:rPr>
              <a:t>Ish-bosheth </a:t>
            </a:r>
            <a:r>
              <a:rPr lang="en-US" sz="2400" dirty="0" smtClean="0">
                <a:latin typeface="+mj-lt"/>
              </a:rPr>
              <a:t>[</a:t>
            </a:r>
            <a:r>
              <a:rPr lang="en-US" sz="2400" i="1" dirty="0" smtClean="0">
                <a:latin typeface="+mj-lt"/>
              </a:rPr>
              <a:t>fire of Baal</a:t>
            </a:r>
            <a:r>
              <a:rPr lang="en-US" sz="2400" dirty="0" smtClean="0">
                <a:latin typeface="+mj-lt"/>
              </a:rPr>
              <a:t>], </a:t>
            </a:r>
            <a:r>
              <a:rPr lang="en-US" sz="2400" b="1" dirty="0" smtClean="0">
                <a:latin typeface="+mj-lt"/>
              </a:rPr>
              <a:t>Saul’s youngest son king over the remaining 11-tribes of Israel </a:t>
            </a:r>
            <a:r>
              <a:rPr lang="en-US" sz="2400" dirty="0" smtClean="0">
                <a:latin typeface="+mj-lt"/>
              </a:rPr>
              <a:t>(2:8-10). </a:t>
            </a:r>
          </a:p>
          <a:p>
            <a:r>
              <a:rPr lang="en-US" sz="2400" dirty="0" smtClean="0">
                <a:latin typeface="+mj-lt"/>
              </a:rPr>
              <a:t>Who do you think God wanted to be king over all Israel?</a:t>
            </a:r>
          </a:p>
        </p:txBody>
      </p:sp>
      <p:pic>
        <p:nvPicPr>
          <p:cNvPr id="4" name="Picture 3" descr="File:&lt;strong&gt;Second&lt;/strong&gt; Book of &lt;strong&gt;Samuel&lt;/strong&gt; Chapter 15-1 (Bibl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3700" y="-1"/>
            <a:ext cx="5448299" cy="6740308"/>
          </a:xfrm>
          <a:prstGeom prst="rect">
            <a:avLst/>
          </a:prstGeom>
        </p:spPr>
      </p:pic>
    </p:spTree>
    <p:extLst>
      <p:ext uri="{BB962C8B-B14F-4D97-AF65-F5344CB8AC3E}">
        <p14:creationId xmlns:p14="http://schemas.microsoft.com/office/powerpoint/2010/main" val="21318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4" y="0"/>
            <a:ext cx="7648576" cy="6678751"/>
          </a:xfrm>
          <a:prstGeom prst="rect">
            <a:avLst/>
          </a:prstGeom>
          <a:noFill/>
        </p:spPr>
        <p:txBody>
          <a:bodyPr wrap="square" rtlCol="0">
            <a:spAutoFit/>
          </a:bodyPr>
          <a:lstStyle/>
          <a:p>
            <a:r>
              <a:rPr lang="en-US" sz="2400" b="1" dirty="0" smtClean="0">
                <a:latin typeface="+mj-lt"/>
              </a:rPr>
              <a:t>CIVIL WAR</a:t>
            </a:r>
          </a:p>
          <a:p>
            <a:r>
              <a:rPr lang="en-US" sz="2400" dirty="0" smtClean="0">
                <a:latin typeface="+mj-lt"/>
              </a:rPr>
              <a:t>Joab was the commander of David’s army and Abner of Saul’s </a:t>
            </a:r>
          </a:p>
          <a:p>
            <a:r>
              <a:rPr lang="en-US" sz="2400" dirty="0" smtClean="0">
                <a:latin typeface="+mj-lt"/>
              </a:rPr>
              <a:t>army and they squared off against each other.  When it was </a:t>
            </a:r>
          </a:p>
          <a:p>
            <a:r>
              <a:rPr lang="en-US" sz="2400" dirty="0" smtClean="0">
                <a:latin typeface="+mj-lt"/>
              </a:rPr>
              <a:t>over David lost 20 soldiers and Abner 360 (2:30,31), but it </a:t>
            </a:r>
          </a:p>
          <a:p>
            <a:r>
              <a:rPr lang="en-US" sz="2400" dirty="0" smtClean="0">
                <a:latin typeface="+mj-lt"/>
              </a:rPr>
              <a:t>would be a long war between the two factions –</a:t>
            </a:r>
          </a:p>
          <a:p>
            <a:endParaRPr lang="en-US" sz="800" dirty="0" smtClean="0">
              <a:latin typeface="+mj-lt"/>
            </a:endParaRPr>
          </a:p>
          <a:p>
            <a:r>
              <a:rPr lang="en-US" sz="2400" dirty="0" smtClean="0">
                <a:latin typeface="+mj-lt"/>
              </a:rPr>
              <a:t>“Now there was long war between the house of Saul and the </a:t>
            </a:r>
          </a:p>
          <a:p>
            <a:r>
              <a:rPr lang="en-US" sz="2400" dirty="0" smtClean="0">
                <a:latin typeface="+mj-lt"/>
              </a:rPr>
              <a:t>house of David: But David waxed stronger, and the house of </a:t>
            </a:r>
          </a:p>
          <a:p>
            <a:r>
              <a:rPr lang="en-US" sz="2400" dirty="0" smtClean="0">
                <a:latin typeface="+mj-lt"/>
              </a:rPr>
              <a:t>Saul waxed weaker and weaker” (3:1).</a:t>
            </a:r>
          </a:p>
          <a:p>
            <a:r>
              <a:rPr lang="en-US" sz="2400" dirty="0" smtClean="0">
                <a:latin typeface="+mj-lt"/>
              </a:rPr>
              <a:t>Eventually there came a riff between Abner and Ish-bosheth </a:t>
            </a:r>
          </a:p>
          <a:p>
            <a:r>
              <a:rPr lang="en-US" sz="2400" dirty="0" smtClean="0">
                <a:latin typeface="+mj-lt"/>
              </a:rPr>
              <a:t>over Abner’s taking a concubine of Saul, which angered </a:t>
            </a:r>
          </a:p>
          <a:p>
            <a:r>
              <a:rPr lang="en-US" sz="2400" dirty="0" smtClean="0">
                <a:latin typeface="+mj-lt"/>
              </a:rPr>
              <a:t>Ish-bosheth.  Not only did the two part company (3:7) –</a:t>
            </a:r>
          </a:p>
          <a:p>
            <a:endParaRPr lang="en-US" sz="800" dirty="0" smtClean="0">
              <a:latin typeface="+mj-lt"/>
            </a:endParaRPr>
          </a:p>
          <a:p>
            <a:r>
              <a:rPr lang="en-US" sz="2400" dirty="0" smtClean="0">
                <a:latin typeface="+mj-lt"/>
              </a:rPr>
              <a:t>“… as the LORD hath sworn to David, even so I</a:t>
            </a:r>
            <a:r>
              <a:rPr lang="en-US" sz="2800" dirty="0" smtClean="0">
                <a:latin typeface="+mj-lt"/>
              </a:rPr>
              <a:t> </a:t>
            </a:r>
            <a:r>
              <a:rPr lang="en-US" sz="2400" dirty="0" smtClean="0">
                <a:latin typeface="+mj-lt"/>
              </a:rPr>
              <a:t>[Abner] do to</a:t>
            </a:r>
          </a:p>
          <a:p>
            <a:r>
              <a:rPr lang="en-US" sz="2400" dirty="0" smtClean="0">
                <a:latin typeface="+mj-lt"/>
              </a:rPr>
              <a:t>him.  </a:t>
            </a:r>
            <a:r>
              <a:rPr lang="en-US" sz="2400" b="1" u="sng" dirty="0" smtClean="0">
                <a:latin typeface="+mj-lt"/>
              </a:rPr>
              <a:t>To translate the kingdom from the house of Saul, and to</a:t>
            </a:r>
          </a:p>
          <a:p>
            <a:r>
              <a:rPr lang="en-US" sz="2400" b="1" u="sng" dirty="0" smtClean="0">
                <a:latin typeface="+mj-lt"/>
              </a:rPr>
              <a:t>set up the throne of David over Israel and over Judah</a:t>
            </a:r>
            <a:r>
              <a:rPr lang="en-US" sz="2400" dirty="0" smtClean="0">
                <a:latin typeface="+mj-lt"/>
              </a:rPr>
              <a:t>, from</a:t>
            </a:r>
          </a:p>
          <a:p>
            <a:r>
              <a:rPr lang="en-US" sz="2400" dirty="0" smtClean="0">
                <a:latin typeface="+mj-lt"/>
              </a:rPr>
              <a:t>Dan to Beersheba” (3:9,10).</a:t>
            </a:r>
          </a:p>
          <a:p>
            <a:r>
              <a:rPr lang="en-US" sz="2400" dirty="0" smtClean="0">
                <a:latin typeface="+mj-lt"/>
              </a:rPr>
              <a:t>Abner pledged to make David king over the whole kingdom of Israel, which was God’s plan.  </a:t>
            </a:r>
            <a:endParaRPr lang="en-US" sz="2400" dirty="0">
              <a:latin typeface="+mj-lt"/>
            </a:endParaRPr>
          </a:p>
        </p:txBody>
      </p:sp>
      <p:pic>
        <p:nvPicPr>
          <p:cNvPr id="6" name="Picture 5" descr="Talk:Israelite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00" y="0"/>
            <a:ext cx="4457700" cy="6678751"/>
          </a:xfrm>
          <a:prstGeom prst="rect">
            <a:avLst/>
          </a:prstGeom>
        </p:spPr>
      </p:pic>
    </p:spTree>
    <p:extLst>
      <p:ext uri="{BB962C8B-B14F-4D97-AF65-F5344CB8AC3E}">
        <p14:creationId xmlns:p14="http://schemas.microsoft.com/office/powerpoint/2010/main" val="244401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Effect transition="in" filter="fade">
                                      <p:cBhvr>
                                        <p:cTn id="18" dur="500"/>
                                        <p:tgtEl>
                                          <p:spTgt spid="4">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500"/>
                                        <p:tgtEl>
                                          <p:spTgt spid="4">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fade">
                                      <p:cBhvr>
                                        <p:cTn id="24" dur="500"/>
                                        <p:tgtEl>
                                          <p:spTgt spid="4">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animEffect transition="in" filter="fade">
                                      <p:cBhvr>
                                        <p:cTn id="29" dur="500"/>
                                        <p:tgtEl>
                                          <p:spTgt spid="4">
                                            <p:txEl>
                                              <p:pRg st="13" end="1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4" end="14"/>
                                            </p:txEl>
                                          </p:spTgt>
                                        </p:tgtEl>
                                        <p:attrNameLst>
                                          <p:attrName>style.visibility</p:attrName>
                                        </p:attrNameLst>
                                      </p:cBhvr>
                                      <p:to>
                                        <p:strVal val="visible"/>
                                      </p:to>
                                    </p:set>
                                    <p:animEffect transition="in" filter="fade">
                                      <p:cBhvr>
                                        <p:cTn id="32" dur="500"/>
                                        <p:tgtEl>
                                          <p:spTgt spid="4">
                                            <p:txEl>
                                              <p:pRg st="14" end="1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animEffect transition="in" filter="fade">
                                      <p:cBhvr>
                                        <p:cTn id="35" dur="500"/>
                                        <p:tgtEl>
                                          <p:spTgt spid="4">
                                            <p:txEl>
                                              <p:pRg st="15" end="1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6" end="16"/>
                                            </p:txEl>
                                          </p:spTgt>
                                        </p:tgtEl>
                                        <p:attrNameLst>
                                          <p:attrName>style.visibility</p:attrName>
                                        </p:attrNameLst>
                                      </p:cBhvr>
                                      <p:to>
                                        <p:strVal val="visible"/>
                                      </p:to>
                                    </p:set>
                                    <p:animEffect transition="in" filter="fade">
                                      <p:cBhvr>
                                        <p:cTn id="38" dur="500"/>
                                        <p:tgtEl>
                                          <p:spTgt spid="4">
                                            <p:txEl>
                                              <p:pRg st="16" end="1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17" end="17"/>
                                            </p:txEl>
                                          </p:spTgt>
                                        </p:tgtEl>
                                        <p:attrNameLst>
                                          <p:attrName>style.visibility</p:attrName>
                                        </p:attrNameLst>
                                      </p:cBhvr>
                                      <p:to>
                                        <p:strVal val="visible"/>
                                      </p:to>
                                    </p:set>
                                    <p:animEffect transition="in" filter="fade">
                                      <p:cBhvr>
                                        <p:cTn id="43"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191250" cy="6617196"/>
          </a:xfrm>
          <a:prstGeom prst="rect">
            <a:avLst/>
          </a:prstGeom>
          <a:noFill/>
        </p:spPr>
        <p:txBody>
          <a:bodyPr wrap="square" rtlCol="0">
            <a:spAutoFit/>
          </a:bodyPr>
          <a:lstStyle/>
          <a:p>
            <a:r>
              <a:rPr lang="en-US" sz="2400" dirty="0" smtClean="0">
                <a:latin typeface="+mj-lt"/>
              </a:rPr>
              <a:t>To make sure Abner was acting in good faith, David made him return his 1</a:t>
            </a:r>
            <a:r>
              <a:rPr lang="en-US" sz="2400" baseline="30000" dirty="0" smtClean="0">
                <a:latin typeface="+mj-lt"/>
              </a:rPr>
              <a:t>st</a:t>
            </a:r>
            <a:r>
              <a:rPr lang="en-US" sz="2400" dirty="0" smtClean="0">
                <a:latin typeface="+mj-lt"/>
              </a:rPr>
              <a:t> wife, Michal, to him –</a:t>
            </a:r>
          </a:p>
          <a:p>
            <a:endParaRPr lang="en-US" sz="800" dirty="0" smtClean="0">
              <a:latin typeface="+mj-lt"/>
            </a:endParaRPr>
          </a:p>
          <a:p>
            <a:r>
              <a:rPr lang="en-US" sz="2400" dirty="0" smtClean="0">
                <a:latin typeface="+mj-lt"/>
              </a:rPr>
              <a:t>“And he said, Well; I will make a league with thee: but one thing I require of thee, that is, Thou shalt not see my face, except thou first bring Michal Saul’s daughter…” (3:13), which </a:t>
            </a:r>
            <a:endParaRPr lang="en-US" sz="2400" dirty="0" smtClean="0">
              <a:latin typeface="+mj-lt"/>
            </a:endParaRPr>
          </a:p>
          <a:p>
            <a:r>
              <a:rPr lang="en-US" sz="2400" dirty="0" smtClean="0">
                <a:latin typeface="+mj-lt"/>
              </a:rPr>
              <a:t>he </a:t>
            </a:r>
            <a:r>
              <a:rPr lang="en-US" sz="2400" dirty="0" smtClean="0">
                <a:latin typeface="+mj-lt"/>
              </a:rPr>
              <a:t>did (3:15,16).  </a:t>
            </a:r>
          </a:p>
          <a:p>
            <a:r>
              <a:rPr lang="en-US" sz="2400" dirty="0" smtClean="0">
                <a:latin typeface="+mj-lt"/>
              </a:rPr>
              <a:t>Because Abner had made this alliance with David, Joab got jealous –</a:t>
            </a:r>
          </a:p>
          <a:p>
            <a:endParaRPr lang="en-US" sz="800" dirty="0" smtClean="0">
              <a:latin typeface="+mj-lt"/>
            </a:endParaRPr>
          </a:p>
          <a:p>
            <a:r>
              <a:rPr lang="en-US" sz="2400" dirty="0" smtClean="0">
                <a:latin typeface="+mj-lt"/>
              </a:rPr>
              <a:t>“And when Abner was returned to Hebron, Joab took him aside in the gate to speak with him quietly, and smote him there under the [5</a:t>
            </a:r>
            <a:r>
              <a:rPr lang="en-US" sz="2400" baseline="30000" dirty="0" smtClean="0">
                <a:latin typeface="+mj-lt"/>
              </a:rPr>
              <a:t>th</a:t>
            </a:r>
            <a:r>
              <a:rPr lang="en-US" sz="2400" dirty="0" smtClean="0">
                <a:latin typeface="+mj-lt"/>
              </a:rPr>
              <a:t>] rib, that he died, for the blood of Asahel his brother” (3:27).</a:t>
            </a:r>
          </a:p>
          <a:p>
            <a:r>
              <a:rPr lang="en-US" sz="2400" dirty="0" smtClean="0">
                <a:latin typeface="+mj-lt"/>
              </a:rPr>
              <a:t>Joab avenged the murder of his brother with the knife killing of his adversary Abner.</a:t>
            </a:r>
            <a:endParaRPr lang="en-US" sz="2400" dirty="0">
              <a:latin typeface="+mj-lt"/>
            </a:endParaRPr>
          </a:p>
        </p:txBody>
      </p:sp>
      <p:pic>
        <p:nvPicPr>
          <p:cNvPr id="3" name="Picture 2" descr="&lt;strong&gt;Knife&lt;/strong&gt; In A Hand - Silhouette Free Stock Photo - Public ..."/>
          <p:cNvPicPr>
            <a:picLocks noChangeAspect="1"/>
          </p:cNvPicPr>
          <p:nvPr/>
        </p:nvPicPr>
        <p:blipFill rotWithShape="1">
          <a:blip r:embed="rId2">
            <a:extLst>
              <a:ext uri="{28A0092B-C50C-407E-A947-70E740481C1C}">
                <a14:useLocalDpi xmlns:a14="http://schemas.microsoft.com/office/drawing/2010/main" val="0"/>
              </a:ext>
            </a:extLst>
          </a:blip>
          <a:srcRect l="29593"/>
          <a:stretch/>
        </p:blipFill>
        <p:spPr>
          <a:xfrm>
            <a:off x="6124575" y="0"/>
            <a:ext cx="6067425" cy="6617196"/>
          </a:xfrm>
          <a:prstGeom prst="rect">
            <a:avLst/>
          </a:prstGeom>
        </p:spPr>
      </p:pic>
    </p:spTree>
    <p:extLst>
      <p:ext uri="{BB962C8B-B14F-4D97-AF65-F5344CB8AC3E}">
        <p14:creationId xmlns:p14="http://schemas.microsoft.com/office/powerpoint/2010/main" val="38761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5600700" cy="6617196"/>
          </a:xfrm>
          <a:prstGeom prst="rect">
            <a:avLst/>
          </a:prstGeom>
          <a:noFill/>
        </p:spPr>
        <p:txBody>
          <a:bodyPr wrap="square" rtlCol="0">
            <a:spAutoFit/>
          </a:bodyPr>
          <a:lstStyle/>
          <a:p>
            <a:r>
              <a:rPr lang="en-US" sz="2400" dirty="0" smtClean="0">
                <a:latin typeface="+mj-lt"/>
              </a:rPr>
              <a:t>“Deliver me, O LORD, </a:t>
            </a:r>
            <a:r>
              <a:rPr lang="en-US" sz="2400" b="1" u="sng" dirty="0" smtClean="0">
                <a:latin typeface="+mj-lt"/>
              </a:rPr>
              <a:t>from the evil man</a:t>
            </a:r>
            <a:r>
              <a:rPr lang="en-US" sz="2400" dirty="0" smtClean="0">
                <a:latin typeface="+mj-lt"/>
              </a:rPr>
              <a:t>; preserve me from </a:t>
            </a:r>
            <a:r>
              <a:rPr lang="en-US" sz="2400" b="1" u="sng" dirty="0" smtClean="0">
                <a:latin typeface="+mj-lt"/>
              </a:rPr>
              <a:t>the violent man</a:t>
            </a:r>
            <a:r>
              <a:rPr lang="en-US" sz="2400" dirty="0" smtClean="0">
                <a:latin typeface="+mj-lt"/>
              </a:rPr>
              <a:t>” (140:1).</a:t>
            </a:r>
          </a:p>
          <a:p>
            <a:endParaRPr lang="en-US" sz="800" dirty="0" smtClean="0">
              <a:latin typeface="+mj-lt"/>
            </a:endParaRPr>
          </a:p>
          <a:p>
            <a:r>
              <a:rPr lang="en-US" sz="2400" dirty="0" smtClean="0">
                <a:latin typeface="+mj-lt"/>
              </a:rPr>
              <a:t>“LORD, </a:t>
            </a:r>
            <a:r>
              <a:rPr lang="en-US" sz="2400" b="1" u="sng" dirty="0" smtClean="0">
                <a:latin typeface="+mj-lt"/>
              </a:rPr>
              <a:t>I cry unto thee</a:t>
            </a:r>
            <a:r>
              <a:rPr lang="en-US" sz="2400" dirty="0" smtClean="0">
                <a:latin typeface="+mj-lt"/>
              </a:rPr>
              <a:t>: make hast unto me; give ear unto my voice, when </a:t>
            </a:r>
            <a:r>
              <a:rPr lang="en-US" sz="2400" b="1" u="sng" dirty="0" smtClean="0">
                <a:latin typeface="+mj-lt"/>
              </a:rPr>
              <a:t>I cry unto thee</a:t>
            </a:r>
            <a:r>
              <a:rPr lang="en-US" sz="2400" dirty="0" smtClean="0">
                <a:latin typeface="+mj-lt"/>
              </a:rPr>
              <a:t>.  Let my prayer be set forth before thee as incense; and the lifting up of my hands as the evening sacrifice” (141:1,2).</a:t>
            </a:r>
          </a:p>
          <a:p>
            <a:endParaRPr lang="en-US" sz="800" dirty="0" smtClean="0">
              <a:latin typeface="+mj-lt"/>
            </a:endParaRPr>
          </a:p>
          <a:p>
            <a:r>
              <a:rPr lang="en-US" sz="2400" dirty="0" smtClean="0">
                <a:latin typeface="+mj-lt"/>
              </a:rPr>
              <a:t>“</a:t>
            </a:r>
            <a:r>
              <a:rPr lang="en-US" sz="2400" b="1" u="sng" dirty="0" smtClean="0">
                <a:latin typeface="+mj-lt"/>
              </a:rPr>
              <a:t>I cried unto the LORD with my voice</a:t>
            </a:r>
            <a:r>
              <a:rPr lang="en-US" sz="2400" dirty="0" smtClean="0">
                <a:latin typeface="+mj-lt"/>
              </a:rPr>
              <a:t>; with my </a:t>
            </a:r>
            <a:r>
              <a:rPr lang="en-US" sz="2400" dirty="0" smtClean="0">
                <a:latin typeface="+mj-lt"/>
              </a:rPr>
              <a:t>voice </a:t>
            </a:r>
            <a:r>
              <a:rPr lang="en-US" sz="2400" dirty="0" smtClean="0">
                <a:latin typeface="+mj-lt"/>
              </a:rPr>
              <a:t>did I make supplications… When my spirit was overwhelmed within me, then thou newest </a:t>
            </a:r>
            <a:r>
              <a:rPr lang="en-US" sz="2400" dirty="0" smtClean="0">
                <a:latin typeface="+mj-lt"/>
              </a:rPr>
              <a:t>my </a:t>
            </a:r>
            <a:r>
              <a:rPr lang="en-US" sz="2400" dirty="0" smtClean="0">
                <a:latin typeface="+mj-lt"/>
              </a:rPr>
              <a:t>path… </a:t>
            </a:r>
            <a:r>
              <a:rPr lang="en-US" sz="2400" b="1" u="sng" dirty="0" smtClean="0">
                <a:latin typeface="+mj-lt"/>
              </a:rPr>
              <a:t>I cried unto thee</a:t>
            </a:r>
            <a:r>
              <a:rPr lang="en-US" sz="2400" dirty="0" smtClean="0">
                <a:latin typeface="+mj-lt"/>
              </a:rPr>
              <a:t>, O LORD: I said, Thou art my refuge…” </a:t>
            </a:r>
            <a:endParaRPr lang="en-US" sz="2400" dirty="0" smtClean="0">
              <a:latin typeface="+mj-lt"/>
            </a:endParaRPr>
          </a:p>
          <a:p>
            <a:r>
              <a:rPr lang="en-US" sz="2400" dirty="0" smtClean="0">
                <a:latin typeface="+mj-lt"/>
              </a:rPr>
              <a:t>(</a:t>
            </a:r>
            <a:r>
              <a:rPr lang="en-US" sz="2400" dirty="0" smtClean="0">
                <a:latin typeface="+mj-lt"/>
              </a:rPr>
              <a:t>142:1-5).</a:t>
            </a:r>
          </a:p>
          <a:p>
            <a:r>
              <a:rPr lang="en-US" sz="2400" dirty="0">
                <a:latin typeface="+mj-lt"/>
              </a:rPr>
              <a:t>David is on an emotional roller </a:t>
            </a:r>
            <a:r>
              <a:rPr lang="en-US" sz="2400" dirty="0" smtClean="0">
                <a:latin typeface="+mj-lt"/>
              </a:rPr>
              <a:t>coaster, feeling </a:t>
            </a:r>
            <a:r>
              <a:rPr lang="en-US" sz="2400" dirty="0">
                <a:latin typeface="+mj-lt"/>
              </a:rPr>
              <a:t>the fear of capture by his enemies </a:t>
            </a:r>
            <a:r>
              <a:rPr lang="en-US" sz="2400" dirty="0" smtClean="0">
                <a:latin typeface="+mj-lt"/>
              </a:rPr>
              <a:t>verses </a:t>
            </a:r>
            <a:r>
              <a:rPr lang="en-US" sz="2400" dirty="0">
                <a:latin typeface="+mj-lt"/>
              </a:rPr>
              <a:t>his devotion to the God who has preserved his life thus far. </a:t>
            </a:r>
            <a:endParaRPr lang="en-US" sz="2400" dirty="0" smtClean="0">
              <a:latin typeface="+mj-lt"/>
            </a:endParaRPr>
          </a:p>
        </p:txBody>
      </p:sp>
      <p:pic>
        <p:nvPicPr>
          <p:cNvPr id="4" name="Picture 3" descr="Object mov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701" y="0"/>
            <a:ext cx="6591299" cy="6540996"/>
          </a:xfrm>
          <a:prstGeom prst="rect">
            <a:avLst/>
          </a:prstGeom>
        </p:spPr>
      </p:pic>
    </p:spTree>
    <p:extLst>
      <p:ext uri="{BB962C8B-B14F-4D97-AF65-F5344CB8AC3E}">
        <p14:creationId xmlns:p14="http://schemas.microsoft.com/office/powerpoint/2010/main" val="202014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50" y="0"/>
            <a:ext cx="6124575" cy="6494085"/>
          </a:xfrm>
          <a:prstGeom prst="rect">
            <a:avLst/>
          </a:prstGeom>
          <a:noFill/>
        </p:spPr>
        <p:txBody>
          <a:bodyPr wrap="square" rtlCol="0">
            <a:spAutoFit/>
          </a:bodyPr>
          <a:lstStyle/>
          <a:p>
            <a:r>
              <a:rPr lang="en-US" sz="2400" dirty="0" smtClean="0">
                <a:latin typeface="+mj-lt"/>
              </a:rPr>
              <a:t>“And when Saul’s son [Ish-bosheth] heard that Abner was dead in Hebron, his hands were feeble, and all the Israelites were troubled” (4:1).</a:t>
            </a:r>
          </a:p>
          <a:p>
            <a:r>
              <a:rPr lang="en-US" sz="2400" dirty="0" smtClean="0">
                <a:latin typeface="+mj-lt"/>
              </a:rPr>
              <a:t>The report of the death of Abner [who had defected Ish-botheth and the 11-tribes of Israel], should have encouraged the king and his </a:t>
            </a:r>
            <a:r>
              <a:rPr lang="en-US" sz="2400" dirty="0" smtClean="0">
                <a:latin typeface="+mj-lt"/>
              </a:rPr>
              <a:t>on-going battle </a:t>
            </a:r>
            <a:r>
              <a:rPr lang="en-US" sz="2400" dirty="0" smtClean="0">
                <a:latin typeface="+mj-lt"/>
              </a:rPr>
              <a:t>with David, but it did not.</a:t>
            </a:r>
          </a:p>
          <a:p>
            <a:r>
              <a:rPr lang="en-US" sz="2400" dirty="0" smtClean="0">
                <a:latin typeface="+mj-lt"/>
              </a:rPr>
              <a:t>Two assassins from the tribe of Benjamin went to the </a:t>
            </a:r>
            <a:r>
              <a:rPr lang="en-US" sz="2400" dirty="0" err="1" smtClean="0">
                <a:latin typeface="+mj-lt"/>
              </a:rPr>
              <a:t>Ish-bosheth’s</a:t>
            </a:r>
            <a:r>
              <a:rPr lang="en-US" sz="2400" dirty="0" smtClean="0">
                <a:latin typeface="+mj-lt"/>
              </a:rPr>
              <a:t> palace and slew him [king] –</a:t>
            </a:r>
          </a:p>
          <a:p>
            <a:endParaRPr lang="en-US" sz="800" dirty="0" smtClean="0">
              <a:latin typeface="+mj-lt"/>
            </a:endParaRPr>
          </a:p>
          <a:p>
            <a:r>
              <a:rPr lang="en-US" sz="2400" dirty="0" smtClean="0">
                <a:latin typeface="+mj-lt"/>
              </a:rPr>
              <a:t>“For when they came into the house, he lay on his bed-chamber, and they smote him, and slew him, and beheaded him… </a:t>
            </a:r>
            <a:r>
              <a:rPr lang="en-US" sz="2400" b="1" dirty="0" smtClean="0">
                <a:latin typeface="+mj-lt"/>
              </a:rPr>
              <a:t>And they brought the head of Ish-bosheth unto David at Hebron</a:t>
            </a:r>
            <a:r>
              <a:rPr lang="en-US" sz="2400" dirty="0" smtClean="0">
                <a:latin typeface="+mj-lt"/>
              </a:rPr>
              <a:t>…” (4:7,8).</a:t>
            </a:r>
          </a:p>
          <a:p>
            <a:r>
              <a:rPr lang="en-US" sz="2400" dirty="0" smtClean="0">
                <a:latin typeface="+mj-lt"/>
              </a:rPr>
              <a:t>David did not approve of it and had the two assassins executed (4:11,12).</a:t>
            </a:r>
          </a:p>
        </p:txBody>
      </p:sp>
      <p:pic>
        <p:nvPicPr>
          <p:cNvPr id="4" name="Picture 3" descr="bearsenglishpage2011-2012 - John the Bapti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825" y="2321"/>
            <a:ext cx="5972175" cy="6491763"/>
          </a:xfrm>
          <a:prstGeom prst="rect">
            <a:avLst/>
          </a:prstGeom>
        </p:spPr>
      </p:pic>
    </p:spTree>
    <p:extLst>
      <p:ext uri="{BB962C8B-B14F-4D97-AF65-F5344CB8AC3E}">
        <p14:creationId xmlns:p14="http://schemas.microsoft.com/office/powerpoint/2010/main" val="197905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6391275" cy="6617196"/>
          </a:xfrm>
          <a:prstGeom prst="rect">
            <a:avLst/>
          </a:prstGeom>
          <a:noFill/>
        </p:spPr>
        <p:txBody>
          <a:bodyPr wrap="square" rtlCol="0">
            <a:spAutoFit/>
          </a:bodyPr>
          <a:lstStyle/>
          <a:p>
            <a:r>
              <a:rPr lang="en-US" sz="2400" dirty="0" smtClean="0">
                <a:latin typeface="+mj-lt"/>
              </a:rPr>
              <a:t>“The LORD hath heard my supplication; the LORD will receive my prayer (Psa. 6:9)… For thou hast made him a little lower than the angels, and hast crowned him with glory and </a:t>
            </a:r>
            <a:r>
              <a:rPr lang="en-US" sz="2400" dirty="0" err="1" smtClean="0">
                <a:latin typeface="+mj-lt"/>
              </a:rPr>
              <a:t>honour</a:t>
            </a:r>
            <a:r>
              <a:rPr lang="en-US" sz="2400" dirty="0" smtClean="0">
                <a:latin typeface="+mj-lt"/>
              </a:rPr>
              <a:t>” (8:5).</a:t>
            </a:r>
          </a:p>
          <a:p>
            <a:r>
              <a:rPr lang="en-US" sz="2400" dirty="0" smtClean="0">
                <a:latin typeface="+mj-lt"/>
              </a:rPr>
              <a:t>Here David recites a Messianic prayer that the LORD will humble Himself and become man. </a:t>
            </a:r>
          </a:p>
          <a:p>
            <a:endParaRPr lang="en-US" sz="800" dirty="0" smtClean="0">
              <a:latin typeface="+mj-lt"/>
            </a:endParaRPr>
          </a:p>
          <a:p>
            <a:r>
              <a:rPr lang="en-US" sz="2400" dirty="0" smtClean="0">
                <a:latin typeface="+mj-lt"/>
              </a:rPr>
              <a:t>“I will praise thee, O LORD, with my whole heart; I will shew forth all thy marvelous works (9:1)… The LORD is King for ever and ever; the heathen are perished out of his land (10:16)… </a:t>
            </a:r>
            <a:r>
              <a:rPr lang="en-US" sz="2400" u="sng" dirty="0" smtClean="0">
                <a:latin typeface="+mj-lt"/>
              </a:rPr>
              <a:t>The fool has said in his heart, There is no God</a:t>
            </a:r>
            <a:r>
              <a:rPr lang="en-US" sz="2400" dirty="0" smtClean="0">
                <a:latin typeface="+mj-lt"/>
              </a:rPr>
              <a:t>.  They are corrupt, that have done abominable works, there is none that doeth good” (14:1).  Paul quoted this in Rom. 3:12. </a:t>
            </a:r>
          </a:p>
          <a:p>
            <a:endParaRPr lang="en-US" sz="800" dirty="0" smtClean="0">
              <a:latin typeface="+mj-lt"/>
            </a:endParaRPr>
          </a:p>
          <a:p>
            <a:r>
              <a:rPr lang="en-US" sz="2400" dirty="0" smtClean="0">
                <a:latin typeface="+mj-lt"/>
              </a:rPr>
              <a:t>“For thou wilt not leave my soul in hell; neither wilt thou suffer thine Holy One to see corruption” (16:10).  Peter quoted this in Acts 2:31.    </a:t>
            </a:r>
            <a:endParaRPr lang="en-US" sz="2400" dirty="0">
              <a:latin typeface="+mj-lt"/>
            </a:endParaRPr>
          </a:p>
        </p:txBody>
      </p:sp>
      <p:pic>
        <p:nvPicPr>
          <p:cNvPr id="3" name="Picture 2" descr="ISRAEL TRUTH TIMES: POINTING THE FINGER AT AMALEK WITH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275" y="0"/>
            <a:ext cx="5800725" cy="6540996"/>
          </a:xfrm>
          <a:prstGeom prst="rect">
            <a:avLst/>
          </a:prstGeom>
        </p:spPr>
      </p:pic>
    </p:spTree>
    <p:extLst>
      <p:ext uri="{BB962C8B-B14F-4D97-AF65-F5344CB8AC3E}">
        <p14:creationId xmlns:p14="http://schemas.microsoft.com/office/powerpoint/2010/main" val="34812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050" y="0"/>
            <a:ext cx="6819901" cy="615553"/>
          </a:xfrm>
          <a:prstGeom prst="rect">
            <a:avLst/>
          </a:prstGeom>
        </p:spPr>
        <p:txBody>
          <a:bodyPr wrap="square">
            <a:spAutoFit/>
          </a:bodyPr>
          <a:lstStyle/>
          <a:p>
            <a:pPr algn="ctr"/>
            <a:endParaRPr lang="en-US" sz="600" dirty="0"/>
          </a:p>
          <a:p>
            <a:r>
              <a:rPr lang="en-US" sz="2800" dirty="0">
                <a:latin typeface="+mj-lt"/>
              </a:rPr>
              <a:t>NEXT TIME – </a:t>
            </a:r>
            <a:r>
              <a:rPr lang="en-US" sz="2800" dirty="0" smtClean="0">
                <a:latin typeface="+mj-lt"/>
              </a:rPr>
              <a:t>More PSALMS; 1CHRONICLES </a:t>
            </a:r>
            <a:r>
              <a:rPr lang="en-US" sz="2800" dirty="0">
                <a:latin typeface="+mj-lt"/>
              </a:rPr>
              <a:t>1-6</a:t>
            </a:r>
          </a:p>
        </p:txBody>
      </p:sp>
      <p:pic>
        <p:nvPicPr>
          <p:cNvPr id="3" name="Picture 2" descr="&lt;strong&gt;Chronicles&lt;/strong&gt; | Chris Borah"/>
          <p:cNvPicPr>
            <a:picLocks noChangeAspect="1"/>
          </p:cNvPicPr>
          <p:nvPr/>
        </p:nvPicPr>
        <p:blipFill rotWithShape="1">
          <a:blip r:embed="rId2">
            <a:extLst>
              <a:ext uri="{28A0092B-C50C-407E-A947-70E740481C1C}">
                <a14:useLocalDpi xmlns:a14="http://schemas.microsoft.com/office/drawing/2010/main" val="0"/>
              </a:ext>
            </a:extLst>
          </a:blip>
          <a:srcRect b="41482"/>
          <a:stretch/>
        </p:blipFill>
        <p:spPr>
          <a:xfrm>
            <a:off x="1066800" y="762000"/>
            <a:ext cx="10058400" cy="5753100"/>
          </a:xfrm>
          <a:prstGeom prst="rect">
            <a:avLst/>
          </a:prstGeom>
        </p:spPr>
      </p:pic>
    </p:spTree>
    <p:extLst>
      <p:ext uri="{BB962C8B-B14F-4D97-AF65-F5344CB8AC3E}">
        <p14:creationId xmlns:p14="http://schemas.microsoft.com/office/powerpoint/2010/main" val="2345364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3886200" cy="6494085"/>
          </a:xfrm>
          <a:prstGeom prst="rect">
            <a:avLst/>
          </a:prstGeom>
        </p:spPr>
        <p:txBody>
          <a:bodyPr wrap="square">
            <a:spAutoFit/>
          </a:bodyPr>
          <a:lstStyle/>
          <a:p>
            <a:r>
              <a:rPr lang="en-US" sz="2400" b="1" dirty="0" smtClean="0">
                <a:latin typeface="+mj-lt"/>
              </a:rPr>
              <a:t>THE DEATH OF SAMUEL</a:t>
            </a:r>
          </a:p>
          <a:p>
            <a:r>
              <a:rPr lang="en-US" sz="2400" dirty="0" smtClean="0">
                <a:latin typeface="+mj-lt"/>
              </a:rPr>
              <a:t>“And Samuel died; and all the Israelites were gathered together, and lamented him, and buried him in his house at Ramah.  And David arose, and went down to the wilderness of Paran” (1Sam. 25:1).</a:t>
            </a:r>
          </a:p>
          <a:p>
            <a:r>
              <a:rPr lang="en-US" sz="2400" dirty="0" smtClean="0">
                <a:latin typeface="+mj-lt"/>
              </a:rPr>
              <a:t>At Samuel’s death, David was still on the run.</a:t>
            </a:r>
          </a:p>
          <a:p>
            <a:endParaRPr lang="en-US" sz="800" dirty="0" smtClean="0">
              <a:latin typeface="+mj-lt"/>
            </a:endParaRPr>
          </a:p>
          <a:p>
            <a:r>
              <a:rPr lang="en-US" sz="2400" b="1" dirty="0" smtClean="0">
                <a:latin typeface="+mj-lt"/>
              </a:rPr>
              <a:t>THE WIVES OF DAVID</a:t>
            </a:r>
          </a:p>
          <a:p>
            <a:r>
              <a:rPr lang="en-US" sz="2400" dirty="0" smtClean="0">
                <a:latin typeface="+mj-lt"/>
              </a:rPr>
              <a:t>At this time, two more wives [Abigail, Ahinoam] were added to the house of David.</a:t>
            </a:r>
            <a:r>
              <a:rPr lang="en-US" sz="2400" dirty="0">
                <a:latin typeface="+mj-lt"/>
              </a:rPr>
              <a:t> </a:t>
            </a:r>
            <a:r>
              <a:rPr lang="en-US" sz="2400" dirty="0" smtClean="0">
                <a:latin typeface="+mj-lt"/>
              </a:rPr>
              <a:t> </a:t>
            </a:r>
          </a:p>
          <a:p>
            <a:r>
              <a:rPr lang="en-US" sz="2400" dirty="0" smtClean="0">
                <a:latin typeface="+mj-lt"/>
              </a:rPr>
              <a:t>Previously, he had married Saul’s daughter, Michal (25:39-44).</a:t>
            </a:r>
          </a:p>
        </p:txBody>
      </p:sp>
      <p:pic>
        <p:nvPicPr>
          <p:cNvPr id="4" name="Picture 3" descr="Habakkuk - Wikipedia"/>
          <p:cNvPicPr>
            <a:picLocks noChangeAspect="1"/>
          </p:cNvPicPr>
          <p:nvPr/>
        </p:nvPicPr>
        <p:blipFill rotWithShape="1">
          <a:blip r:embed="rId2">
            <a:extLst>
              <a:ext uri="{28A0092B-C50C-407E-A947-70E740481C1C}">
                <a14:useLocalDpi xmlns:a14="http://schemas.microsoft.com/office/drawing/2010/main" val="0"/>
              </a:ext>
            </a:extLst>
          </a:blip>
          <a:srcRect l="9051"/>
          <a:stretch/>
        </p:blipFill>
        <p:spPr>
          <a:xfrm>
            <a:off x="3886201" y="-2"/>
            <a:ext cx="8305799" cy="6494087"/>
          </a:xfrm>
          <a:prstGeom prst="rect">
            <a:avLst/>
          </a:prstGeom>
        </p:spPr>
      </p:pic>
      <p:pic>
        <p:nvPicPr>
          <p:cNvPr id="5" name="Picture 4" descr="King &lt;strong&gt;David's wives&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1" y="0"/>
            <a:ext cx="8305800" cy="6494085"/>
          </a:xfrm>
          <a:prstGeom prst="rect">
            <a:avLst/>
          </a:prstGeom>
        </p:spPr>
      </p:pic>
    </p:spTree>
    <p:extLst>
      <p:ext uri="{BB962C8B-B14F-4D97-AF65-F5344CB8AC3E}">
        <p14:creationId xmlns:p14="http://schemas.microsoft.com/office/powerpoint/2010/main" val="156903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343525" cy="6617196"/>
          </a:xfrm>
          <a:prstGeom prst="rect">
            <a:avLst/>
          </a:prstGeom>
        </p:spPr>
        <p:txBody>
          <a:bodyPr wrap="square">
            <a:spAutoFit/>
          </a:bodyPr>
          <a:lstStyle/>
          <a:p>
            <a:r>
              <a:rPr lang="en-US" sz="2400" b="1" dirty="0">
                <a:latin typeface="+mj-lt"/>
              </a:rPr>
              <a:t>SAUL’S REMORSE</a:t>
            </a:r>
          </a:p>
          <a:p>
            <a:r>
              <a:rPr lang="en-US" sz="2400" dirty="0">
                <a:latin typeface="+mj-lt"/>
              </a:rPr>
              <a:t>“Then said Saul, I have sinned: return, my son David: for </a:t>
            </a:r>
            <a:r>
              <a:rPr lang="en-US" sz="2400" b="1" u="sng" dirty="0">
                <a:latin typeface="+mj-lt"/>
              </a:rPr>
              <a:t>I will no more do thee harm</a:t>
            </a:r>
            <a:r>
              <a:rPr lang="en-US" sz="2400" dirty="0">
                <a:latin typeface="+mj-lt"/>
              </a:rPr>
              <a:t>… I have p</a:t>
            </a:r>
            <a:r>
              <a:rPr lang="en-US" sz="2400" dirty="0" smtClean="0">
                <a:latin typeface="+mj-lt"/>
              </a:rPr>
              <a:t>layed </a:t>
            </a:r>
            <a:r>
              <a:rPr lang="en-US" sz="2400" dirty="0">
                <a:latin typeface="+mj-lt"/>
              </a:rPr>
              <a:t>the fool, and have erred exceedingly” (26:21)… </a:t>
            </a:r>
            <a:endParaRPr lang="en-US" sz="2400" dirty="0" smtClean="0">
              <a:latin typeface="+mj-lt"/>
            </a:endParaRPr>
          </a:p>
          <a:p>
            <a:endParaRPr lang="en-US" sz="800" dirty="0">
              <a:latin typeface="+mj-lt"/>
            </a:endParaRPr>
          </a:p>
          <a:p>
            <a:r>
              <a:rPr lang="en-US" sz="2400" dirty="0" smtClean="0">
                <a:latin typeface="+mj-lt"/>
              </a:rPr>
              <a:t>“</a:t>
            </a:r>
            <a:r>
              <a:rPr lang="en-US" sz="2400" dirty="0">
                <a:latin typeface="+mj-lt"/>
              </a:rPr>
              <a:t>Then Saul said </a:t>
            </a:r>
            <a:r>
              <a:rPr lang="en-US" sz="2400" dirty="0" smtClean="0">
                <a:latin typeface="+mj-lt"/>
              </a:rPr>
              <a:t>to [about] </a:t>
            </a:r>
            <a:r>
              <a:rPr lang="en-US" sz="2400" dirty="0">
                <a:latin typeface="+mj-lt"/>
              </a:rPr>
              <a:t>David, Blessed be thou, my son David: and thou shalt both do great things, and also shalt still prevail…” (26:25).</a:t>
            </a:r>
          </a:p>
          <a:p>
            <a:r>
              <a:rPr lang="en-US" sz="2400" dirty="0">
                <a:latin typeface="+mj-lt"/>
              </a:rPr>
              <a:t>Finally, </a:t>
            </a:r>
            <a:r>
              <a:rPr lang="en-US" sz="2400" dirty="0" smtClean="0">
                <a:latin typeface="+mj-lt"/>
              </a:rPr>
              <a:t>after about 8-years </a:t>
            </a:r>
            <a:r>
              <a:rPr lang="en-US" sz="2400" dirty="0">
                <a:latin typeface="+mj-lt"/>
              </a:rPr>
              <a:t>of intense persecution, Saul </a:t>
            </a:r>
            <a:r>
              <a:rPr lang="en-US" sz="2400" dirty="0" smtClean="0">
                <a:latin typeface="+mj-lt"/>
              </a:rPr>
              <a:t>realized </a:t>
            </a:r>
            <a:r>
              <a:rPr lang="en-US" sz="2400" dirty="0">
                <a:latin typeface="+mj-lt"/>
              </a:rPr>
              <a:t>that God </a:t>
            </a:r>
            <a:r>
              <a:rPr lang="en-US" sz="2400" dirty="0" smtClean="0">
                <a:latin typeface="+mj-lt"/>
              </a:rPr>
              <a:t>had chosen </a:t>
            </a:r>
            <a:r>
              <a:rPr lang="en-US" sz="2400" dirty="0">
                <a:latin typeface="+mj-lt"/>
              </a:rPr>
              <a:t>and protected </a:t>
            </a:r>
            <a:r>
              <a:rPr lang="en-US" sz="2400" dirty="0" smtClean="0">
                <a:latin typeface="+mj-lt"/>
              </a:rPr>
              <a:t>David so that he could </a:t>
            </a:r>
            <a:r>
              <a:rPr lang="en-US" sz="2400" dirty="0">
                <a:latin typeface="+mj-lt"/>
              </a:rPr>
              <a:t>be the next king of </a:t>
            </a:r>
            <a:r>
              <a:rPr lang="en-US" sz="2400" dirty="0" smtClean="0">
                <a:latin typeface="+mj-lt"/>
              </a:rPr>
              <a:t>Israel.  </a:t>
            </a:r>
          </a:p>
          <a:p>
            <a:endParaRPr lang="en-US" sz="800" dirty="0" smtClean="0">
              <a:latin typeface="+mj-lt"/>
            </a:endParaRPr>
          </a:p>
          <a:p>
            <a:r>
              <a:rPr lang="en-US" sz="2400" dirty="0" smtClean="0">
                <a:latin typeface="+mj-lt"/>
              </a:rPr>
              <a:t>Saul </a:t>
            </a:r>
            <a:r>
              <a:rPr lang="en-US" sz="2400" dirty="0">
                <a:latin typeface="+mj-lt"/>
              </a:rPr>
              <a:t>no longer </a:t>
            </a:r>
            <a:r>
              <a:rPr lang="en-US" sz="2400" dirty="0" smtClean="0">
                <a:latin typeface="+mj-lt"/>
              </a:rPr>
              <a:t>sought to kill David.  But, there was one problem—either David didn’t know or didn’t believe Saul’s change of heart.    </a:t>
            </a:r>
            <a:endParaRPr lang="en-US" sz="2400" dirty="0">
              <a:latin typeface="+mj-lt"/>
            </a:endParaRPr>
          </a:p>
        </p:txBody>
      </p:sp>
      <p:pic>
        <p:nvPicPr>
          <p:cNvPr id="4" name="Picture 3" descr="Saúl - Wikipedia, la enciclopedia lib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525" y="0"/>
            <a:ext cx="6848475" cy="6617196"/>
          </a:xfrm>
          <a:prstGeom prst="rect">
            <a:avLst/>
          </a:prstGeom>
        </p:spPr>
      </p:pic>
    </p:spTree>
    <p:extLst>
      <p:ext uri="{BB962C8B-B14F-4D97-AF65-F5344CB8AC3E}">
        <p14:creationId xmlns:p14="http://schemas.microsoft.com/office/powerpoint/2010/main" val="326180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3876674" cy="6494085"/>
          </a:xfrm>
          <a:prstGeom prst="rect">
            <a:avLst/>
          </a:prstGeom>
          <a:noFill/>
        </p:spPr>
        <p:txBody>
          <a:bodyPr wrap="square" rtlCol="0">
            <a:spAutoFit/>
          </a:bodyPr>
          <a:lstStyle/>
          <a:p>
            <a:r>
              <a:rPr lang="en-US" sz="2400" b="1" dirty="0" smtClean="0">
                <a:latin typeface="+mj-lt"/>
              </a:rPr>
              <a:t>DAVID GOES TO THE ENEMY </a:t>
            </a:r>
            <a:endParaRPr lang="en-US" sz="800" dirty="0" smtClean="0">
              <a:latin typeface="+mj-lt"/>
            </a:endParaRPr>
          </a:p>
          <a:p>
            <a:r>
              <a:rPr lang="en-US" sz="2400" dirty="0" smtClean="0">
                <a:latin typeface="+mj-lt"/>
              </a:rPr>
              <a:t>“And David said in his heart, I shall now perish by the hand of Saul: there is nothing better for me than that I should speedily escape into the land of the Philistines…” (27:1).</a:t>
            </a:r>
          </a:p>
          <a:p>
            <a:r>
              <a:rPr lang="en-US" sz="2400" dirty="0" smtClean="0">
                <a:latin typeface="+mj-lt"/>
              </a:rPr>
              <a:t>More twists and turns as David sought safety from Saul whom he thought still wanted to kill him. </a:t>
            </a:r>
          </a:p>
          <a:p>
            <a:endParaRPr lang="en-US" sz="800" dirty="0" smtClean="0">
              <a:latin typeface="+mj-lt"/>
            </a:endParaRPr>
          </a:p>
          <a:p>
            <a:r>
              <a:rPr lang="en-US" sz="2400" dirty="0" smtClean="0">
                <a:latin typeface="+mj-lt"/>
              </a:rPr>
              <a:t>Of all places, David fled to Israel’s most bitter enemy, the Philistines, believing he might as well die there as to die at the hand of the king of Israel.   </a:t>
            </a:r>
          </a:p>
        </p:txBody>
      </p:sp>
      <p:pic>
        <p:nvPicPr>
          <p:cNvPr id="3" name="Picture 2" descr="The Word of God &lt;strong&gt;Has&lt;/strong&gt; Mighty Power | Practica Poetic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675" y="1"/>
            <a:ext cx="8315326" cy="6494084"/>
          </a:xfrm>
          <a:prstGeom prst="rect">
            <a:avLst/>
          </a:prstGeom>
        </p:spPr>
      </p:pic>
      <p:pic>
        <p:nvPicPr>
          <p:cNvPr id="4" name="Picture 3" descr="File:Kingdoms of the Levant Map 830.pn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675" y="0"/>
            <a:ext cx="8315325" cy="6494085"/>
          </a:xfrm>
          <a:prstGeom prst="rect">
            <a:avLst/>
          </a:prstGeom>
        </p:spPr>
      </p:pic>
    </p:spTree>
    <p:extLst>
      <p:ext uri="{BB962C8B-B14F-4D97-AF65-F5344CB8AC3E}">
        <p14:creationId xmlns:p14="http://schemas.microsoft.com/office/powerpoint/2010/main" val="29560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25" y="0"/>
            <a:ext cx="6734175" cy="6494085"/>
          </a:xfrm>
          <a:prstGeom prst="rect">
            <a:avLst/>
          </a:prstGeom>
          <a:noFill/>
        </p:spPr>
        <p:txBody>
          <a:bodyPr wrap="square" rtlCol="0">
            <a:spAutoFit/>
          </a:bodyPr>
          <a:lstStyle/>
          <a:p>
            <a:r>
              <a:rPr lang="en-US" sz="2400" dirty="0" smtClean="0">
                <a:latin typeface="+mj-lt"/>
              </a:rPr>
              <a:t>David, with his 2-wives, made a pact with the ruler of Gath [Gaza strip], Achish, where he would spend the next 16-months (27:7). Not only did he believe it gave him safety from Saul, but it allowed him time to hone his military skills he would later need as king.  Given a city [Ziklag], David would form a small army and make skirmishes against other pagan tribes in the area – </a:t>
            </a:r>
          </a:p>
          <a:p>
            <a:endParaRPr lang="en-US" sz="800" dirty="0" smtClean="0">
              <a:latin typeface="+mj-lt"/>
            </a:endParaRPr>
          </a:p>
          <a:p>
            <a:r>
              <a:rPr lang="en-US" sz="2400" dirty="0" smtClean="0">
                <a:latin typeface="+mj-lt"/>
              </a:rPr>
              <a:t>“And David and his men went up, and invaded the Geshurites, and the Gezrites, and the Amalekites, for those nations were of old the inhabitants of the land… </a:t>
            </a:r>
            <a:r>
              <a:rPr lang="en-US" sz="2400" b="1" dirty="0" smtClean="0">
                <a:latin typeface="+mj-lt"/>
              </a:rPr>
              <a:t>And David smote the land, and left neither man nor woman alive</a:t>
            </a:r>
            <a:r>
              <a:rPr lang="en-US" sz="2400" dirty="0" smtClean="0">
                <a:latin typeface="+mj-lt"/>
              </a:rPr>
              <a:t>…” (27:8,9),  But, he was not altogether honest, telling Achish that the attacks were against his own people in Judah – “</a:t>
            </a:r>
            <a:r>
              <a:rPr lang="en-US" sz="2400" u="sng" dirty="0" smtClean="0">
                <a:latin typeface="+mj-lt"/>
              </a:rPr>
              <a:t>And Achish believed David, saying, He hath made his people Israel utterly to abhor him; therefore he shall be my servant for ever</a:t>
            </a:r>
            <a:r>
              <a:rPr lang="en-US" sz="2400" dirty="0" smtClean="0">
                <a:latin typeface="+mj-lt"/>
              </a:rPr>
              <a:t>” (27:12).  </a:t>
            </a:r>
          </a:p>
        </p:txBody>
      </p:sp>
      <p:pic>
        <p:nvPicPr>
          <p:cNvPr id="4" name="Picture 3" descr="File:Holman Israelites Carried Captive.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
            <a:ext cx="5334000" cy="6494086"/>
          </a:xfrm>
          <a:prstGeom prst="rect">
            <a:avLst/>
          </a:prstGeom>
        </p:spPr>
      </p:pic>
    </p:spTree>
    <p:extLst>
      <p:ext uri="{BB962C8B-B14F-4D97-AF65-F5344CB8AC3E}">
        <p14:creationId xmlns:p14="http://schemas.microsoft.com/office/powerpoint/2010/main" val="295921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6" y="0"/>
            <a:ext cx="4695824" cy="6494085"/>
          </a:xfrm>
          <a:prstGeom prst="rect">
            <a:avLst/>
          </a:prstGeom>
          <a:noFill/>
        </p:spPr>
        <p:txBody>
          <a:bodyPr wrap="square" rtlCol="0">
            <a:spAutoFit/>
          </a:bodyPr>
          <a:lstStyle/>
          <a:p>
            <a:r>
              <a:rPr lang="en-US" sz="2400" dirty="0">
                <a:latin typeface="+mj-lt"/>
              </a:rPr>
              <a:t>After he became king, David wrote these praises to God for His help when </a:t>
            </a:r>
            <a:r>
              <a:rPr lang="en-US" sz="2400" dirty="0" smtClean="0">
                <a:latin typeface="+mj-lt"/>
              </a:rPr>
              <a:t>he </a:t>
            </a:r>
            <a:r>
              <a:rPr lang="en-US" sz="2400" dirty="0">
                <a:latin typeface="+mj-lt"/>
              </a:rPr>
              <a:t>needed it </a:t>
            </a:r>
            <a:r>
              <a:rPr lang="en-US" sz="2400" dirty="0" smtClean="0">
                <a:latin typeface="+mj-lt"/>
              </a:rPr>
              <a:t>most</a:t>
            </a:r>
            <a:r>
              <a:rPr lang="en-US" sz="2400" dirty="0">
                <a:latin typeface="+mj-lt"/>
              </a:rPr>
              <a:t> </a:t>
            </a:r>
            <a:r>
              <a:rPr lang="en-US" sz="2400" dirty="0" smtClean="0">
                <a:latin typeface="+mj-lt"/>
              </a:rPr>
              <a:t>–</a:t>
            </a:r>
          </a:p>
          <a:p>
            <a:endParaRPr lang="en-US" sz="800" dirty="0" smtClean="0">
              <a:latin typeface="+mj-lt"/>
            </a:endParaRPr>
          </a:p>
          <a:p>
            <a:r>
              <a:rPr lang="en-US" sz="2400" dirty="0" smtClean="0">
                <a:latin typeface="+mj-lt"/>
              </a:rPr>
              <a:t>“Keep me as the apple of thy eye, hide me under the shadow of thy wings” (Psa. 17:8). </a:t>
            </a:r>
          </a:p>
          <a:p>
            <a:endParaRPr lang="en-US" sz="800" dirty="0" smtClean="0">
              <a:latin typeface="+mj-lt"/>
            </a:endParaRPr>
          </a:p>
          <a:p>
            <a:r>
              <a:rPr lang="en-US" sz="2400" dirty="0" smtClean="0">
                <a:latin typeface="+mj-lt"/>
              </a:rPr>
              <a:t>“</a:t>
            </a:r>
            <a:r>
              <a:rPr lang="en-US" sz="2400" dirty="0">
                <a:latin typeface="+mj-lt"/>
              </a:rPr>
              <a:t>Plead my cause, O LORD, with them that strive with me: </a:t>
            </a:r>
            <a:r>
              <a:rPr lang="en-US" sz="2400" u="sng" dirty="0">
                <a:latin typeface="+mj-lt"/>
              </a:rPr>
              <a:t>fight against them that fight me</a:t>
            </a:r>
            <a:r>
              <a:rPr lang="en-US" sz="2400" dirty="0">
                <a:latin typeface="+mj-lt"/>
              </a:rPr>
              <a:t>” (35:1</a:t>
            </a:r>
            <a:r>
              <a:rPr lang="en-US" sz="2400" dirty="0" smtClean="0">
                <a:latin typeface="+mj-lt"/>
              </a:rPr>
              <a:t>).</a:t>
            </a:r>
            <a:endParaRPr lang="en-US" sz="800" dirty="0" smtClean="0">
              <a:latin typeface="+mj-lt"/>
            </a:endParaRPr>
          </a:p>
          <a:p>
            <a:endParaRPr lang="en-US" sz="800" dirty="0" smtClean="0">
              <a:latin typeface="+mj-lt"/>
            </a:endParaRPr>
          </a:p>
          <a:p>
            <a:r>
              <a:rPr lang="en-US" sz="2400" dirty="0" smtClean="0">
                <a:latin typeface="+mj-lt"/>
              </a:rPr>
              <a:t>“Save me, O God, by thy name, and judge me by thy strength” (54:1).</a:t>
            </a:r>
          </a:p>
          <a:p>
            <a:endParaRPr lang="en-US" sz="800" dirty="0" smtClean="0">
              <a:latin typeface="+mj-lt"/>
            </a:endParaRPr>
          </a:p>
          <a:p>
            <a:r>
              <a:rPr lang="en-US" sz="2400" dirty="0" smtClean="0">
                <a:latin typeface="+mj-lt"/>
              </a:rPr>
              <a:t>“O God, thou art my God; early will I seek thee: my soul thirsteth for thee, my flesh longeth for thee in a dry and thirsty land, where no water is” (63:1).</a:t>
            </a:r>
          </a:p>
        </p:txBody>
      </p:sp>
      <p:pic>
        <p:nvPicPr>
          <p:cNvPr id="3" name="Picture 2" descr="ISRAEL TRUTH TIMES: POINTING THE FINGER AT AMALEK WITH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0" y="-1"/>
            <a:ext cx="7429500" cy="6494085"/>
          </a:xfrm>
          <a:prstGeom prst="rect">
            <a:avLst/>
          </a:prstGeom>
        </p:spPr>
      </p:pic>
    </p:spTree>
    <p:extLst>
      <p:ext uri="{BB962C8B-B14F-4D97-AF65-F5344CB8AC3E}">
        <p14:creationId xmlns:p14="http://schemas.microsoft.com/office/powerpoint/2010/main" val="14616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086600" cy="6617196"/>
          </a:xfrm>
          <a:prstGeom prst="rect">
            <a:avLst/>
          </a:prstGeom>
          <a:noFill/>
        </p:spPr>
        <p:txBody>
          <a:bodyPr wrap="square" rtlCol="0">
            <a:spAutoFit/>
          </a:bodyPr>
          <a:lstStyle/>
          <a:p>
            <a:r>
              <a:rPr lang="en-US" sz="2400" dirty="0" smtClean="0">
                <a:latin typeface="+mj-lt"/>
              </a:rPr>
              <a:t>The Philistines began to plan another attack on the Israelites thinking that King Saul was too old to be an effective leader, and that David had joined their side. </a:t>
            </a:r>
          </a:p>
          <a:p>
            <a:r>
              <a:rPr lang="en-US" sz="2400" dirty="0" smtClean="0">
                <a:latin typeface="+mj-lt"/>
              </a:rPr>
              <a:t>Will David fight </a:t>
            </a:r>
            <a:r>
              <a:rPr lang="en-US" sz="2400" i="1" dirty="0" smtClean="0">
                <a:latin typeface="+mj-lt"/>
              </a:rPr>
              <a:t>for</a:t>
            </a:r>
            <a:r>
              <a:rPr lang="en-US" sz="2400" dirty="0" smtClean="0">
                <a:latin typeface="+mj-lt"/>
              </a:rPr>
              <a:t> or </a:t>
            </a:r>
            <a:r>
              <a:rPr lang="en-US" sz="2400" i="1" dirty="0" smtClean="0">
                <a:latin typeface="+mj-lt"/>
              </a:rPr>
              <a:t>against</a:t>
            </a:r>
            <a:r>
              <a:rPr lang="en-US" sz="2400" dirty="0" smtClean="0">
                <a:latin typeface="+mj-lt"/>
              </a:rPr>
              <a:t> Israel?</a:t>
            </a:r>
            <a:r>
              <a:rPr lang="en-US" sz="2400" dirty="0">
                <a:latin typeface="+mj-lt"/>
              </a:rPr>
              <a:t> </a:t>
            </a:r>
            <a:r>
              <a:rPr lang="en-US" sz="2400" dirty="0" smtClean="0">
                <a:latin typeface="+mj-lt"/>
              </a:rPr>
              <a:t> What will Saul </a:t>
            </a:r>
          </a:p>
          <a:p>
            <a:r>
              <a:rPr lang="en-US" sz="2400" dirty="0" smtClean="0">
                <a:latin typeface="+mj-lt"/>
              </a:rPr>
              <a:t>do?</a:t>
            </a:r>
          </a:p>
          <a:p>
            <a:endParaRPr lang="en-US" sz="800" dirty="0" smtClean="0">
              <a:latin typeface="+mj-lt"/>
            </a:endParaRPr>
          </a:p>
          <a:p>
            <a:r>
              <a:rPr lang="en-US" sz="2400" b="1" dirty="0" smtClean="0">
                <a:latin typeface="+mj-lt"/>
              </a:rPr>
              <a:t>THE WITCH OF EN-DOR</a:t>
            </a:r>
          </a:p>
          <a:p>
            <a:r>
              <a:rPr lang="en-US" sz="2400" dirty="0" smtClean="0">
                <a:latin typeface="+mj-lt"/>
              </a:rPr>
              <a:t>“When Saul saw the host of the Philistines, he was afraid, and his heart greatly trembled.  And when Saul enquired of the LORD, the LORD answered him not, neither by dreams… nor by prophets [Samuel was dead]” (28:5).</a:t>
            </a:r>
          </a:p>
          <a:p>
            <a:r>
              <a:rPr lang="en-US" sz="2400" dirty="0" smtClean="0">
                <a:latin typeface="+mj-lt"/>
              </a:rPr>
              <a:t>Since God didn’t answer him, Saul consulted a witch –</a:t>
            </a:r>
          </a:p>
          <a:p>
            <a:endParaRPr lang="en-US" sz="800" dirty="0" smtClean="0">
              <a:latin typeface="+mj-lt"/>
            </a:endParaRPr>
          </a:p>
          <a:p>
            <a:r>
              <a:rPr lang="en-US" sz="2400" dirty="0" smtClean="0">
                <a:latin typeface="+mj-lt"/>
              </a:rPr>
              <a:t>“Then said Saul unto his servants, Seek me a woman that hath a familiar spirit… Behold, </a:t>
            </a:r>
            <a:r>
              <a:rPr lang="en-US" sz="2400" b="1" dirty="0" smtClean="0">
                <a:latin typeface="+mj-lt"/>
              </a:rPr>
              <a:t>there is a woman that hath</a:t>
            </a:r>
            <a:r>
              <a:rPr lang="en-US" sz="2400" dirty="0" smtClean="0">
                <a:latin typeface="+mj-lt"/>
              </a:rPr>
              <a:t> </a:t>
            </a:r>
            <a:r>
              <a:rPr lang="en-US" sz="2400" b="1" dirty="0" smtClean="0">
                <a:latin typeface="+mj-lt"/>
              </a:rPr>
              <a:t>a familiar spirit at En-dor</a:t>
            </a:r>
            <a:r>
              <a:rPr lang="en-US" sz="2400" dirty="0" smtClean="0">
                <a:latin typeface="+mj-lt"/>
              </a:rPr>
              <a:t>… And Saul disguised himself… two men with him… came to the woman by night… I pray thee… bring me him [Samuel] up” (28:7,8). </a:t>
            </a:r>
            <a:endParaRPr lang="en-US" sz="2400" dirty="0">
              <a:latin typeface="+mj-lt"/>
            </a:endParaRPr>
          </a:p>
        </p:txBody>
      </p:sp>
      <p:pic>
        <p:nvPicPr>
          <p:cNvPr id="3" name="Picture 2" descr="The Paranormal Pastor: The &lt;strong&gt;Witch of Endor&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0"/>
            <a:ext cx="5105399" cy="6617195"/>
          </a:xfrm>
          <a:prstGeom prst="rect">
            <a:avLst/>
          </a:prstGeom>
        </p:spPr>
      </p:pic>
    </p:spTree>
    <p:extLst>
      <p:ext uri="{BB962C8B-B14F-4D97-AF65-F5344CB8AC3E}">
        <p14:creationId xmlns:p14="http://schemas.microsoft.com/office/powerpoint/2010/main" val="5245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067551" cy="6863417"/>
          </a:xfrm>
          <a:prstGeom prst="rect">
            <a:avLst/>
          </a:prstGeom>
          <a:noFill/>
        </p:spPr>
        <p:txBody>
          <a:bodyPr wrap="square" rtlCol="0">
            <a:spAutoFit/>
          </a:bodyPr>
          <a:lstStyle/>
          <a:p>
            <a:r>
              <a:rPr lang="en-US" sz="2400" dirty="0" smtClean="0">
                <a:latin typeface="+mj-lt"/>
              </a:rPr>
              <a:t>Saul asked the medium to contact the deceased Samuel to </a:t>
            </a:r>
            <a:r>
              <a:rPr lang="en-US" sz="2400" dirty="0" smtClean="0">
                <a:latin typeface="+mj-lt"/>
              </a:rPr>
              <a:t>know </a:t>
            </a:r>
            <a:r>
              <a:rPr lang="en-US" sz="2400" dirty="0" smtClean="0">
                <a:latin typeface="+mj-lt"/>
              </a:rPr>
              <a:t>what to do as he faced the Philistines.  At first, she </a:t>
            </a:r>
            <a:r>
              <a:rPr lang="en-US" sz="2400" dirty="0" smtClean="0">
                <a:latin typeface="+mj-lt"/>
              </a:rPr>
              <a:t>feared </a:t>
            </a:r>
            <a:r>
              <a:rPr lang="en-US" sz="2400" dirty="0" smtClean="0">
                <a:latin typeface="+mj-lt"/>
              </a:rPr>
              <a:t>because Saul had banished the practice, but he </a:t>
            </a:r>
            <a:r>
              <a:rPr lang="en-US" sz="2400" dirty="0" smtClean="0">
                <a:latin typeface="+mj-lt"/>
              </a:rPr>
              <a:t>convinced </a:t>
            </a:r>
            <a:r>
              <a:rPr lang="en-US" sz="2400" dirty="0" smtClean="0">
                <a:latin typeface="+mj-lt"/>
              </a:rPr>
              <a:t>her to do so (28:9,10).  Using Satanic powers to </a:t>
            </a:r>
            <a:r>
              <a:rPr lang="en-US" sz="2400" dirty="0" smtClean="0">
                <a:latin typeface="+mj-lt"/>
              </a:rPr>
              <a:t>reach </a:t>
            </a:r>
            <a:r>
              <a:rPr lang="en-US" sz="2400" dirty="0" smtClean="0">
                <a:latin typeface="+mj-lt"/>
              </a:rPr>
              <a:t>the dead (Deut. 18:10-12), </a:t>
            </a:r>
            <a:r>
              <a:rPr lang="en-US" sz="2400" dirty="0" smtClean="0">
                <a:latin typeface="+mj-lt"/>
              </a:rPr>
              <a:t>the medium</a:t>
            </a:r>
            <a:r>
              <a:rPr lang="en-US" sz="2400" dirty="0" smtClean="0">
                <a:latin typeface="+mj-lt"/>
              </a:rPr>
              <a:t>, believing </a:t>
            </a:r>
            <a:r>
              <a:rPr lang="en-US" sz="2400" dirty="0" smtClean="0">
                <a:latin typeface="+mj-lt"/>
              </a:rPr>
              <a:t>she </a:t>
            </a:r>
            <a:r>
              <a:rPr lang="en-US" sz="2400" dirty="0" smtClean="0">
                <a:latin typeface="+mj-lt"/>
              </a:rPr>
              <a:t>would reach a spirit representing Samuel, was shocked </a:t>
            </a:r>
            <a:r>
              <a:rPr lang="en-US" sz="2400" dirty="0" smtClean="0">
                <a:latin typeface="+mj-lt"/>
              </a:rPr>
              <a:t>when </a:t>
            </a:r>
            <a:r>
              <a:rPr lang="en-US" sz="2400" dirty="0" smtClean="0">
                <a:latin typeface="+mj-lt"/>
              </a:rPr>
              <a:t>Samuel appeared!</a:t>
            </a:r>
          </a:p>
          <a:p>
            <a:endParaRPr lang="en-US" sz="800" dirty="0" smtClean="0">
              <a:latin typeface="+mj-lt"/>
            </a:endParaRPr>
          </a:p>
          <a:p>
            <a:r>
              <a:rPr lang="en-US" sz="2400" dirty="0" smtClean="0">
                <a:latin typeface="+mj-lt"/>
              </a:rPr>
              <a:t>“And when the woman saw Samuel, she cried with a loud </a:t>
            </a:r>
            <a:r>
              <a:rPr lang="en-US" sz="2400" dirty="0" smtClean="0">
                <a:latin typeface="+mj-lt"/>
              </a:rPr>
              <a:t>voice </a:t>
            </a:r>
            <a:r>
              <a:rPr lang="en-US" sz="2400" dirty="0" smtClean="0">
                <a:latin typeface="+mj-lt"/>
              </a:rPr>
              <a:t>[</a:t>
            </a:r>
            <a:r>
              <a:rPr lang="en-US" sz="2400" i="1" dirty="0" err="1" smtClean="0">
                <a:latin typeface="+mj-lt"/>
              </a:rPr>
              <a:t>eeek</a:t>
            </a:r>
            <a:r>
              <a:rPr lang="en-US" sz="2400" i="1" dirty="0" smtClean="0">
                <a:latin typeface="+mj-lt"/>
              </a:rPr>
              <a:t>!!</a:t>
            </a:r>
            <a:r>
              <a:rPr lang="en-US" sz="2400" dirty="0" smtClean="0">
                <a:latin typeface="+mj-lt"/>
              </a:rPr>
              <a:t>]: and the woman spake to Saul, saying Why </a:t>
            </a:r>
            <a:r>
              <a:rPr lang="en-US" sz="2400" dirty="0" smtClean="0">
                <a:latin typeface="+mj-lt"/>
              </a:rPr>
              <a:t>hast </a:t>
            </a:r>
            <a:r>
              <a:rPr lang="en-US" sz="2400" dirty="0" smtClean="0">
                <a:latin typeface="+mj-lt"/>
              </a:rPr>
              <a:t>thou deceived me?  For thou </a:t>
            </a:r>
            <a:r>
              <a:rPr lang="en-US" sz="2400" dirty="0" smtClean="0">
                <a:latin typeface="+mj-lt"/>
              </a:rPr>
              <a:t>art Saul</a:t>
            </a:r>
            <a:r>
              <a:rPr lang="en-US" sz="2400" dirty="0" smtClean="0">
                <a:latin typeface="+mj-lt"/>
              </a:rPr>
              <a:t>…” (27:12).</a:t>
            </a:r>
          </a:p>
          <a:p>
            <a:r>
              <a:rPr lang="en-US" sz="2400" dirty="0" smtClean="0">
                <a:latin typeface="+mj-lt"/>
              </a:rPr>
              <a:t>When the woman described the apparition as “an old man… </a:t>
            </a:r>
            <a:r>
              <a:rPr lang="en-US" sz="2400" dirty="0" smtClean="0">
                <a:latin typeface="+mj-lt"/>
              </a:rPr>
              <a:t>covered </a:t>
            </a:r>
            <a:r>
              <a:rPr lang="en-US" sz="2400" dirty="0" smtClean="0">
                <a:latin typeface="+mj-lt"/>
              </a:rPr>
              <a:t>with a mantle… Saul perceived it was Samuel, and </a:t>
            </a:r>
            <a:r>
              <a:rPr lang="en-US" sz="2400" dirty="0" smtClean="0">
                <a:latin typeface="+mj-lt"/>
              </a:rPr>
              <a:t>he </a:t>
            </a:r>
            <a:r>
              <a:rPr lang="en-US" sz="2400" dirty="0" smtClean="0">
                <a:latin typeface="+mj-lt"/>
              </a:rPr>
              <a:t>stooped with his face to the ground, and bowed himself” </a:t>
            </a:r>
            <a:r>
              <a:rPr lang="en-US" sz="2400" dirty="0" smtClean="0">
                <a:latin typeface="+mj-lt"/>
              </a:rPr>
              <a:t>(</a:t>
            </a:r>
            <a:r>
              <a:rPr lang="en-US" sz="2400" dirty="0" smtClean="0">
                <a:latin typeface="+mj-lt"/>
              </a:rPr>
              <a:t>27:14).</a:t>
            </a:r>
          </a:p>
          <a:p>
            <a:r>
              <a:rPr lang="en-US" sz="2400" dirty="0">
                <a:latin typeface="+mj-lt"/>
              </a:rPr>
              <a:t>On this occasion, God permitted Saul to communicate with </a:t>
            </a:r>
            <a:r>
              <a:rPr lang="en-US" sz="2400" dirty="0" smtClean="0">
                <a:latin typeface="+mj-lt"/>
              </a:rPr>
              <a:t>Samuel </a:t>
            </a:r>
            <a:r>
              <a:rPr lang="en-US" sz="2400" dirty="0">
                <a:latin typeface="+mj-lt"/>
              </a:rPr>
              <a:t>one last time, but the news was not </a:t>
            </a:r>
            <a:r>
              <a:rPr lang="en-US" sz="2400" dirty="0" smtClean="0">
                <a:latin typeface="+mj-lt"/>
              </a:rPr>
              <a:t>good.</a:t>
            </a:r>
            <a:endParaRPr lang="en-US" sz="2400" dirty="0" smtClean="0">
              <a:latin typeface="+mj-lt"/>
            </a:endParaRPr>
          </a:p>
          <a:p>
            <a:endParaRPr lang="en-US" sz="2400" u="sng" dirty="0" smtClean="0">
              <a:latin typeface="+mj-lt"/>
            </a:endParaRPr>
          </a:p>
        </p:txBody>
      </p:sp>
      <p:pic>
        <p:nvPicPr>
          <p:cNvPr id="4" name="Picture 3" descr="Witch of Endor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7551" y="0"/>
            <a:ext cx="5124450" cy="6457950"/>
          </a:xfrm>
          <a:prstGeom prst="rect">
            <a:avLst/>
          </a:prstGeom>
        </p:spPr>
      </p:pic>
    </p:spTree>
    <p:extLst>
      <p:ext uri="{BB962C8B-B14F-4D97-AF65-F5344CB8AC3E}">
        <p14:creationId xmlns:p14="http://schemas.microsoft.com/office/powerpoint/2010/main" val="19322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2411</TotalTime>
  <Words>3164</Words>
  <Application>Microsoft Office PowerPoint</Application>
  <PresentationFormat>Widescreen</PresentationFormat>
  <Paragraphs>161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93</cp:revision>
  <dcterms:created xsi:type="dcterms:W3CDTF">2018-03-28T11:06:23Z</dcterms:created>
  <dcterms:modified xsi:type="dcterms:W3CDTF">2018-07-19T12:31:45Z</dcterms:modified>
</cp:coreProperties>
</file>