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8" r:id="rId11"/>
    <p:sldId id="269" r:id="rId12"/>
    <p:sldId id="267"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16T17:31:49.126"/>
    </inkml:context>
    <inkml:brush xml:id="br0">
      <inkml:brushProperty name="width" value="0.05292" units="cm"/>
      <inkml:brushProperty name="height" value="0.05292" units="cm"/>
      <inkml:brushProperty name="color" value="#FF0000"/>
    </inkml:brush>
  </inkml:definitions>
  <inkml:trace contextRef="#ctx0" brushRef="#br0">26014 9483 0,'0'-43'329,"0"1"-314,0 0-15,0-1 16,-21-20-1,-22-1 1,22 1 0,-21-22-1,42 1 1,0 41-16,0-41 16,0 62-1,0-41 1,0 42 15,0 0-15,0-1-1,0 1 1,0 0 0,0 0-1,0 0 1,-21 0-1,-1-1 1,1 1 0,0-21-1,0 21 1,0-43 0,21 43-1,0-21 1,0 21 15,0-22-15,0 1-1,0 0 1,0-22 0,0 43-16,0 0 15,0 0-15,-43 21 391,22 0-376,0 0 17,0 0-17,0 0 1,21-22 0,-21 22-1,-22-21 1,22 21-1,0 0 1,-21 0 109,20 0-125,1 0 31,0 0-15,0 0 0,0 0-1,0 0 16,-1 0-31,1 0 16,0 0 15,21 21-15,-21-21-16,0 0 16,0 22 15,-1-22-16,22 21 1,-42-21 0,21 21-1,0-21 1,-22 42 0,22-42-16,0 21 15,21 1-15,-21 20 0,0-42 16,0 21-1,21 43 1,-22-43 0,1 21-1,21 0 1,0-20 0,0 20-1,0 0 1,0-21 15,0 43-15,-21-43-1,21 43 1,0-1 0,0-42-16,0 0 15,0 1-15,0 20 0,-21-42 16,21 42-1,0-21 1,0 1 0,0-1-1,0 21 1,0 22 0,0-22-1,0 21 1,0-20 15,0-22-15,21 42-1,-21 1 1,0 42 0,0-64-16,0-21 15,0 22-15,0-1 0,0 0 16,0-21-1,0 1 329,0-1-328,0 21-1,0-21 1,0 22 0,0 41-1,0-20 1,0-22 0,0-21-1,0 0-15,0 1 16,0-1-16,0 0 15,-21 0 1,21 21 0,0-20-1,0 41 1,21-21 0,0-20-16,-21-1 46,0 0-30,0 21 0,0 22-1,0-22 1,21 0 0,-21-20-1,0-1 1,0 42-1,22 1 1,-1-1 0,0 1-1,0-22 1,-21 0 0,0-20 280,0-1-280,0 0 0,0 0-1,42 43 1,1-43 0,-22 0-1,0 21-15,0-21 16,0-21-16,-21 22 15,22 20 1,-1-21 0,0-21-1,-21 42 1,21-20 0,-21-1 15,21-21-31,-21 21 15,21 0 17,-21 0-17,22-21 1,-22 21 0,0 1-1,0-1 1,21 0-1,0 0 1,0-21 15,0 0-31,-21 21 16,21 0 0,1 1 15,20-22-16,-42 21 1,21-21 0,0 0-1,0 0 1,1 0 0,-1 0-1,0 0 1,0 0 31,0 0-16,0 0-15,-21-21-1,22 21-15,-1 0 31,0 0-31,-21-22 16,42 1 15,-21 0-15,1 0 0,-22 0-1,0 0-15,21-22 16,-21 22-1,0 0-15,21 21 16,-21-42 0,0 20-1,0 1 1,0-21 0,21 21-16,-21-43 15,0 43 1,0 0-1,0-21 17,21 20-17,-21 1 1,0-42 0,0 20-1,0 22-15,0 0 16,0 0-16,0 0 15,0 0 1,0-1 0,0 1-1,0 0 1,0 0-16,0 0 16,0 0-1,0-1-15,0-20 16,0 21-1,0 0 17,0 0-17,0-22 1,0 1 0,0 0-1,0 20-15,0-20 16,0 21-1,21 0 1,1 21 0,-1-21-1,-21-1 1,0 1-16,0 0 16,21-21 437,-21 21-438,0-22-15,0 1 16,0 21-16,0-22 16,0 1-16,0 21 15,0 0-15,0 0 16,0-1 15,0 1-15,0 0 15,0 0-15,0 0-1,0-22 1,0 22-1,0 0 1,0 0 31,0 0-47,0 0 16,0-1 30,0 1-14,0 0-17,0 0 1,0 0 0,0 0-1,0-1 16,0 1-15,0 0 0,0 0 15,0 0-31,0 0 125,0-1-94,0 1 0,0 0-15,0 0 172,0 0-173,0 0 141,0-1 204</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5:36.015"/>
    </inkml:context>
    <inkml:brush xml:id="br0">
      <inkml:brushProperty name="width" value="0.05292" units="cm"/>
      <inkml:brushProperty name="height" value="0.05292" units="cm"/>
      <inkml:brushProperty name="color" value="#FF0000"/>
    </inkml:brush>
  </inkml:definitions>
  <inkml:trace contextRef="#ctx0" brushRef="#br0">20976 13314 0,'21'0'391,"22"0"-391,-1 21 15,127 21 1,-42 1 15,43-22-15,-65 21 0,-20-21-1,-21 1 1,63-22-1,21 0 1,0 0 0,-42 0-1,-43 0 1,-20 0 0,-22 0-1,21 21 1,-42 0-16,21-21 15,22 0-15,-22 0 16,21 0-16,43 0 31,-64 0-15,21-21 0,-21 21 312,22 0-313,-1 21-15,85 0 16,-21 0 0,-21-21-1,147 21 1,22 1-1,-127-1-15,-42 0 16,-64-21-16,0 0 16,1 0 31,-1 0-32,63 0 313,1 0-312,63 0 0,127 0-1,-21 21 1,-63 0-1,-106 0 1,-64-21 0,21 0 359,43 22-375,42-1 15,21 0-15,106 21 32,-21-21-17,-43 1 1,-84-22-1,-85 0-15,0 0 16,1 0-16,-1 0 391,0 21-391,21 0 15,1-21-15,84 21 16,-22-21 15,22 21-15,-63 0-1,-1-21 1,-41 0 0,20 0 62,43 22-78,-22-22 15,1 0-15,-22 0 16,-21 0 109,-21 21-109,42-21 93,-20 0-109,20 0 16,-21 0-16,0 0 109,22 0-78,-1 0-31,-21 0 16</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5:52.387"/>
    </inkml:context>
    <inkml:brush xml:id="br0">
      <inkml:brushProperty name="width" value="0.05292" units="cm"/>
      <inkml:brushProperty name="height" value="0.05292" units="cm"/>
      <inkml:brushProperty name="color" value="#FF0000"/>
    </inkml:brush>
  </inkml:definitions>
  <inkml:trace contextRef="#ctx0" brushRef="#br0">19770 14330 0,'21'0'250,"63"0"-235,22 0-15,-42 0 16,20 21-1,1 0 1,-64-21 0,22 21-1,-22-21-15,21 0 16,43 43 0,63-22-1,42-21 1,-84 0-1,-63 0 1,-1 0 375,21 42-376,1-21 1,21 1-16,42 20 16,-64-21-16,-21-21 31,64 42-16,85-20 1,63 20 0,-64-21-1,-105-21 1,-64 0 0,21 0 374,43 21-374,42 22-16,212 41 15,-43-41 1,-42 20 15,-190-42-15,-22 0 0,0-21-1,43 22 1,42-22-1,-42 0 1,-64 0 0,42 0 343,43 42-359,-21-42 16,21 42-16,126-21 31,-105 22-15,-21-43-1,21 21 1,-42 0-1,0 0 1,20-21 0,1 21 15,-63 1-31,-1-22 16,-21 0-16,0 0 0,43-22 296,42 1-280,21 21-16,-106 0 16,85 0-1,-22 0 1,-41 0 0,-1 0-1,-21 21 1,43 1-1,-1-1 1,-21-21 0,1 0 296,41 0-296,43 21-16,-84-21 15,63 0 1,-22 21 15,22-21-15,-64 0 0,-42 21-16,22-21 312,20 21-312,0 1 16,22-22-1,-1 0 1,-20 0-16,-22 0 16,21 21 218,0-21-234,1 21 16,-22-21-1,42 0 110,-20 0-109,-22 0-16,0 0 15</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6:11.342"/>
    </inkml:context>
    <inkml:brush xml:id="br0">
      <inkml:brushProperty name="width" value="0.05292" units="cm"/>
      <inkml:brushProperty name="height" value="0.05292" units="cm"/>
      <inkml:brushProperty name="color" value="#FF0000"/>
    </inkml:brush>
  </inkml:definitions>
  <inkml:trace contextRef="#ctx0" brushRef="#br0">18754 15134 0,'63'21'235,"22"1"-220,-1-1-15,-41 0 16,20 0 0,-42 21 15,43-42-15,42 64-1,63-43 1,149 21-1,-107 1 1,-20-1 0,-149-42-1,-21 0 48,0 0-48,22 0-15,-1 0 16,64 0 0,-85 0-1,-21 21 251,0 0-266,0 1 16,21 20-1,22 0 1,126 85-1,-42-84 1,85-1 0,20-21-1,-20 21 1,-106 1 0,-64-22-1,1 0 1,-22-21-16,0 0 15,0 0-15,0 0 0,0 0 32,1 0 280,20 42-312,64-20 16,-22 20-1,340 64 1,-43-85 0,-127 0-1,-127 0 1,-64 0 0,-42-21-1,64 0 1,0 22-1,-43-1-15,-21-21 32,0 0 140,1 0-47,41 21-125,85 21 15,149 22 1,105-1-1,-296-20 1,148 20 0,-106-63-1,-42 21 1,-1-21 0,-62 0-1,-22 0 1,21 0 281,22 21-282,20-21 1,43 0-16,170 22 16,-86-22 15,1 0-16,-85 0 1,-21 42 0,-21-42-1,-22 21 1,-42-21 0,64 0 374,-22 0-374,64 21-16,-84 0 31,-1-21-31,-21 0 47,0 0-31,43 0-1,-1 0 1,-41 0-1,-1 22 79,21-22-63,-21 0-31,22 0 16,-22 0 125,21 0-141,-21 0 125,0 0-110,1 0 48,-1 0-48,0 0 1,0 0 250</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6:32.595"/>
    </inkml:context>
    <inkml:brush xml:id="br0">
      <inkml:brushProperty name="width" value="0.05292" units="cm"/>
      <inkml:brushProperty name="height" value="0.05292" units="cm"/>
      <inkml:brushProperty name="color" value="#FF0000"/>
    </inkml:brush>
  </inkml:definitions>
  <inkml:trace contextRef="#ctx0" brushRef="#br0">19092 16933 0,'64'0'328,"63"22"-313,0-1-15,106 21 16,84-21 15,22 0-15,-128 1-1,-126 20 1,0-21 0,-22 21-1,107 1 1,-65-22 15,-20 0-15,-21 0 421,84 0-421,21 1-16,-21-1 16,-42-21-16,42 0 15,149 42 1,-149-42-16,-21 21 15,63 0 1,-105 1 0,-43-1-1,22 0 1,-22-21-16,43 0 16,-43 0-16,-21 0 15,0 0 1,1 0 343,41 21-359,1 0 16,126 22-1,22-22 1,126 21 0,65-21-1,-86 22 1,-253-22-16,-1 0 16,-42-21 46,0 0-46,1 0-16,-1 0 390,42 21-374,107 21 0,-86-20-1,297 41 1,-296-42-1,21 0 1,42-21 0,-42 22-1,-22-1 1,1 0 0,-64-21-16,0 0 15,22 21 345,20 21-360,-20-42 15,20 22-15,43 20 16,-21-21-1,-43 0 17,-21-21-17,0 0 1,0 0 0,43 0 15,-22 0-16,-21 0 1,-21 21 15,22-21-15,-1 0 0,0 0-1,0 0 1,0 0-1,22 0 1,-43 22 15,21-22-31,0 0 16,21 21 0,1-21-1,-22 21 16,0-21 16,0 0-31,21 0 296,1 0-296,-22 21-16,21-21 16</inkml:trace>
</inkml:ink>
</file>

<file path=ppt/ink/ink1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21T11:22:06.610"/>
    </inkml:context>
    <inkml:brush xml:id="br0">
      <inkml:brushProperty name="width" value="0.05292" units="cm"/>
      <inkml:brushProperty name="height" value="0.05292" units="cm"/>
      <inkml:brushProperty name="color" value="#FF0000"/>
    </inkml:brush>
  </inkml:definitions>
  <inkml:trace contextRef="#ctx0" brushRef="#br0">33401 11091 0,'-21'22'250,"0"-22"-234,21 21-16,-43 0 15,22-21 17,0 0-17,0 21 1,21 0 0,-21-21-16,-1 0 31,-20 0-16,0 0 1,-22 0 0,43 21-1,0-21 1,0 0 93,-43 0-93,22 0-16,0 0 16,20 0-1,1 0 79,0-21-78,0 21-1,0 0 1,0 0 15,-1 0-15,22-21-1,-21 21 1,0 0 0,0 0-1,0 0-15,0 0 16,-22 0-1,22 0-15,-42 0 16,-1 0 0,1-21-1,41 21 1,-20 0 46,21 0-46,0 0 0,0 0-1,-22 0 157,22 0-172,-21 0 16,21 0 31,-1 0 0,1 0-32,0 0 16,0 0-15,0 0 0,0 21-1,-1-21 79,22 21-78,-21-21-1,21 21 1,0 1 31,0-1 343,0 0-358,0 0-17,0 0 1,0 0 15,0 1 16,-21-1-16,21 0 1,0 0-17,0 0 63,0 0-62,0 1-16,0-1 16,0 0-1,0 0 63,0 0-62,0 0 0,0 1-1,0-1 1,0 0 15,0 0-15,0 0-1,0 0 1,0 1 15,-21-22-15,21 21-1,0 0 17,0 0-17,0 0 17,0 0-1,0 1 0,0-1-15,0 0-1,0 0 1,0 0 343,0 0-343,21 1 0,-21-1-16,21-21 15,-21 21 16,0 0 1,21-21 61,-21 21-61,22-21-1,-22 21-15,21-21-1,0 0 1,0 0-1,0 0 1,0 0 0,1 0-1,20 0 1,0 0 0,-21 0-16,1 0 15,-1 0 16,21 0 48,-21 0-79,0-21 15,1 21-15,-1 0 16,0 0-1,0 0 110,0 0 16,0-21-110,1 21-31,-1 0 16,21-21 0,22 21-1,-43 0-15,21 0 16,-21 0-16,43 0 15,-43 0 1,0-21 0,0 0 62,0 21-63,1 0 548,-1 0-547,0 0-1,0 0 16,21 0-15,-20 0 0,-1 0 15,0 0-15,0 0 30,0 0 48,0 0-63,1 0-15,-1-22 0,0 22-1,0 0 17,0 0-17,0 0 16,1 0-15,-1 0 0,0 0 15,0 0-15,0 0 62,22 0-63,-22 0 1,0-21 0,0 21 93,-21-21-93,0 0 93,0 0-15,21 0-79,-21-1 1,0 1 0,0 0 46,0 0-31,0 0 1,0 0-17,0-1 16,0 1 1,0 0-17,0 0 1,0 0 0,21 21-1,-21-21 16,0-1 1,0 1-17,0 0 1,0 0 0,0 0-1,0 0-15,0-1 16,0 1 62,0 0-62,0 0-1,0 0 16,0 0 79,0-1-79,0 1 422,0 0-437,0 0 93,0 0-78,0 0 16,0-1-31,0 1-16,0 0 16,0 0 62,0 0-63,0 0 17,-42 21 436,21 0-452</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8:09:51.266"/>
    </inkml:context>
    <inkml:brush xml:id="br0">
      <inkml:brushProperty name="width" value="0.05292" units="cm"/>
      <inkml:brushProperty name="height" value="0.05292" units="cm"/>
      <inkml:brushProperty name="color" value="#FF0000"/>
    </inkml:brush>
  </inkml:definitions>
  <inkml:trace contextRef="#ctx0" brushRef="#br0">32131 10351 0,'-21'0'250,"0"0"-234,-43 0-1,1-22-15,-43 22 16,63-21 0,1 21 77,21 0-77,0 0 0,0 0-1,-1 0 95,-41 0-95,21 0 1,20 0 0,-20 0-1,21 0 1,0 0-1,0 0 17,-22 0-17,22 0 1,-21 0 0,21 0-16,-22 0 15,22 0 1,0 0-1,0 0 1,0 0 0,-1 0-1,-20 0 1,21 0 0,-21 0 15,-1 0-16,22-21 1,0 21 0,0 0 124,0 0-124,-1 0-16,1 0 78,0 0-78,0 0 16,21-21-1,-21 21 1,0 0 0,-1 0-1,1 0 1,0 0-1,0 0 1,-21 0 62,20 0-62,1 0-16,0 0 15,0 0 79,0 0-78,0 0 15,-1 0-15,22 21-16,-21-21 15,0 21 1,21 0 62,-21-21-62,21 22-1,-21-1 1,21 0 0,-21 0-1,-1-21 1,22 21-1,0 0 1,-21 1 0,21-1-1,-21-21 1,21 21 0,-21 0-1,0 0 1,0 0-1,-1 22 1,22-22 0,-21 0 15,21 21-15,0-20 46,-21-22-31,21 21-15,0 0 0,0 0-1,0 0 16,0 0 16,0 1-47,0-1 16,21-21 31,-21 21-32,21-21 17,1 0-32,-1 21 15,0-21 1,21 21 78,1-21-94,-22 0 0,0 0 31,64 21-31,-43 1 31,0-22-31,1 0 141,-22 0-141,0 0 15,21 0 64,22 0-79,-22 0 0,22 0 0,-22 0 31,0 0-31,-21 0 94,22-22-94,-1 22 15,22-21 16,-43 21-15,0 0 78,0 0-94,0 0 15,-21-21 1,21 21 0,1 0-1,-1 0 1,-21-21 46,21 21-62,0 0 16,0 0 15,0-21 1,22 0-17,-1 21 1,43 0 15,-64-22-15,0 22-1,0 0 79,0 0-94,22 0 125,-22 0-109,0 0-16,0 0 15,0-21 63,43 21-78,-1-21 16,1 21 0,-1-21-1,-41 21 1,-1 0 93,0 0-109,0-21 32,0 21 202,-21-21-234,21 21 31,-21-22 0,0 1-15,22 21 0,-1 0 31,-21-21-32,0 0 126,21 0-110,-21 0-15,0-1 15,0 1 31,21 21-46,-21-21 0,0 0 109,0 0-110,0 0 79,0-1-78,0 1-1,0 0 1,-21 0 359,0 21-344,0 0 94,21-21 172,-22 21 16,-20 0-298,21 0 673</inkml:trace>
</inkml:ink>
</file>

<file path=ppt/ink/ink1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9T12:29:56.904"/>
    </inkml:context>
    <inkml:brush xml:id="br0">
      <inkml:brushProperty name="width" value="0.05292" units="cm"/>
      <inkml:brushProperty name="height" value="0.05292" units="cm"/>
      <inkml:brushProperty name="color" value="#FF0000"/>
    </inkml:brush>
  </inkml:definitions>
  <inkml:trace contextRef="#ctx0" brushRef="#br0">30799 16299 0,'0'-16'281,"-18"16"-265,18-15-16,0 0 16,-17 15-1,17-15 1,0-1 0,-18 16 30,18-15-30,0 0 0,0-1-1,-17 16 17,17-15-32,-18 15 78,18-15-47,-17 15-15,-1 0-1,18-16-15,0 1 31,-17 15-15,-1 0 47,1 0-48,-1 0-15,0-15 16,1 15-1,-1 0 32,1 0-15,-18 0-32,17-16 31,1 16-31,-1-15 15,-17 15-15,0 0 16,-18-15 0,36 15-1,-19 0 1,19 0 15,-1 0-31,1-16 16,-53 16-1,35 0-15,-1-15 16,19 15 0,-1 0-16,1 0 125,-18 0-125,0 0 15,-1 0 1,19 0 15,-1 0 0,-17 0 126,0 0-142,18 0 95,-1 0 15,18 15-32,-18 1-30,18-1-47,0 0-1,0 1 16,-17-16-15,-1 15 0,18 0 31,-17-15-47,17 16 31,0-1-16,0 0 32,0 1-31,0-1 0,-18-15-1,18 15 1,0 1-1,0-1 1,0 0 47,0 0-48,0 1 1,0-1-1,0 0 64,0 1-33,0-1 48,0 0-94,0 1 16,0-1 31,0 0-32,-17 1 1,17-1 15,0 0-15,0 1-1,0-1 1,0 0-16,0 1 16,0-1-1,0 0 17,0 16-17,0-16 1,0 16-1,0-16 1,17-15 78,1 0-79,-18 15 1,17-15 0,1 0 15,-1 0-15,1 0-1,0 0 1,-1 0-1,18 0 1,-17 0 0,-1 0-1,18 0 1,-17 0 0,35 0-1,-36 0 1,1 0-1,-1 0 1,18 0 0,-17 0-1,0 0 95,-1 0-79,1 0-15,-1 0 15,1 0-16,-1-15 1,1 15 0,-18-15-1,17 15 1,36 0 0,-35 0-1,-1 0 16,1 0 1,-1 0-17,1 0 1,-1 0 0,1 0-1,17 0 1,0-16-1,-17 16-15,-1 0 16,1 0 0,-1 0-1,1 0 17,-1-15-32,1 15 15,70-15 1,-53 15-1,-18 0 157,-17-15-94,18 15-78,-1 0 16,-17-16 47,0 1-63,18 15 15,-18-15 1,0-1 78,0 1-63,0 0 78,0-1-93,0 1 31,0 0-16,0-1-15,0 1 15,0 0 0,0-1 0,0 1-15,0 0 62,18 15-78,-18-16 16,0 1 15,0-16 78,0 16-93</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21T11:14:49.611"/>
    </inkml:context>
    <inkml:brush xml:id="br0">
      <inkml:brushProperty name="width" value="0.05292" units="cm"/>
      <inkml:brushProperty name="height" value="0.05292" units="cm"/>
      <inkml:brushProperty name="color" value="#FF0000"/>
    </inkml:brush>
  </inkml:definitions>
  <inkml:trace contextRef="#ctx0" brushRef="#br0">23939 1016 0,'0'-21'781,"0"0"-749,0 0-1,0-1 31,22 1-15,-22 0-47,0 0 32,0 0 30,0 0-31,0-1-15,0 1 15,21 21-15,-21-21 93,0 0-93,0 0 15,0 0 16,0-1 0,0 1-16,0 0 16,0 0-31,0 0 15,0 0-16,21-1 17,-21 1-17,0 0 17,-21 21-17,0-21 1,21-21-1,0 20 1,-22 22 0,22-21-1,0 0 32,0 0-31,0 0-1,0 0 1,0-1 15,0 1-15,0 0 31,-21 21-32,21-21-15,0 0 32,0 0-17,0-1 1,0 1 15,-21 21-15,21-21 31,-21 0-32,21 0 32,-21 21-16,21 21 329,0 0-345,0 0 32,0 0-15,0 1-17,0-1 1,0 0 46,-21-21-46,21 21 0,0 0-1,0 0 1,0 1 15,-22-1 63,1-21-79,0 0 1,21 21-16,0-42 469,0 0-391,0-1-31,0 1 31,0 0-62,0 0 15,0 0 63,0 0-63,0-1 141,21 22 109,0 0-265,1 0-16,-22 22 31,21-22-16,0 0 110,0 0-93,0 0 171,0 0-188,1 0 64,-22 21-64,21-21 16,0 0-15,0 0 0,0 21 15,0-21 188,1 21-204,-1 0 1,0-21 46,0 21-15,0-21 0,-21 22-31,21-22-1,1 0 32,-22 21-31,21-21 0,0 0-16</inkml:trace>
  <inkml:trace contextRef="#ctx0" brushRef="#br0" timeOffset="7221.1064">29337 974 0,'0'-21'484,"0"-22"-468,21 22-1,-21 0 1,0 0 0,0 0-1,21 21 1,-21-22 15,0-20 0,0 21-15,0 0 0,0-22-1,0 22 1,0 0-1,0 0 17,0 0-32,21 0 31,-21-1 0,0 1-15,0 0-16,0 0 31,0 0 0,0 0-15,0-1-16,0 1 31,0 0-15,0 0 15,22 0-15,-22 0-1,0-22 1,0 22 0,0 0-1,0 0 63,0 0-78,0-1 32,-22 22 421,22 22-438,-21-22 1,0 21 0,0-21-1,21 21 16,-21-21-31,21 21 16,-21-21 15,21 21-15,0 0 0,-22-21 15,1 0 78,21 22-93,-21-22-1,0 0 110,0 0-109,21 21-16,21-21 313,-21-21-220,21 21-77,0 0 15,-21-22-15,21 22-1,1-21 1,-1 21 0,0-21-1,-21 0 1,21 21 0,-21-21-1,21 0 1,-21-1 15,21 22 360,1 0-391,-1 0 31,0 0 0,0 0 79,-21 22-95,0-1 63,0 0-62,21-21 0,-21 21-1,0 0 95,0 0-110,21-21 31,-21 22-31,22-22 125,-22 21-110,21-21-15,0 21 94,-21 0-78,21-21-1,0 0 1,-21 21 62,21-21-47,-21 21-15,22-21-16,-22 22 63,0-1-32,21-21-16,0 0 439,0 0-454,0 0 15</inkml:trace>
  <inkml:trace contextRef="#ctx0" brushRef="#br0" timeOffset="14064.096">32364 4890 0,'21'0'234,"0"0"-218,0 0-16,0 0 31,1 0-15,-1 0-1,0 0 1,42 0 0,-41 0-1,62 0 1,-63 0-16,1 0 15,20 0-15,-21 0 0,0 0 16,0-22 0,1 22-1,-1 0 17,0 0-17,0 0 16,21 0-15,43 0 0,-43 0-1,-20 0 1,-1 0 15,21 0-15,-21 0-1,0 0-15,43 0 16,-43 0 0,0 0-16,0 0 15,22 0 1,-22 0 0,0 0-1,0 0 48,22 0-63,-22 0 15,0 0 1,-42 0 468,0 0-468,-1 0-16,-20-21 16,0 21-1,42-21 16,-21 0 1,-1 0-17,1 21 1,21-21 15,-21 21-15,0 0-1,0-22 32,0 1-31,-1-21 31,1 21-32,0 21 48,21-21-47,-21 21-1,0-22 1,0 22-1,21-21-15,0 0 32,-22 21-17,1-21 1,0 0 0,0 0-1,-43-1 1,1 1-1,42 0 1,21 42 218,21 0-202,0 1-32,0-1 31,0 0-15,1 0-1,-1 0 1,21-21-16,22 43 15,-43-43-15,-21 21 16,21 0 0,0-21-1,-21 21 1,21 0 0,-21 0 15,21 1 78,22-1-93,-22-21-1,0 21 1,0-21 15,0 21 32,22 0-48,-22-21 1,21 21 0,-42 1 343,0-1-328,0 0-31,0 0 32,0 0-17,0 0 1,0 1 46,0-1-46,0 0 0,0 0 30,0 0 1,0 0-31,0 1 15,0-1 0,-21-21 1,0 21-17,0 0 17,21 0-17,0 0 16,-21-21 48,-1 22-64,22-1 95,-21-21-95,21 21 1,0 0 15,0 0 47,0 0-47,0 1 63</inkml:trace>
  <inkml:trace contextRef="#ctx0" brushRef="#br0" timeOffset="17622.5899">32639 10266 0,'21'0'234,"0"0"-234,0 0 16,1 0-16,-1 0 15,0 0 1,0 0 15,21 0-15,-20 0-1,-1 0 1,0-21-16,21 21 16,-21 0-16,1 0 15,-1 0 1,0 0 31,21 0-47,-21 0 15,1 0 17,41 0-17,1 0 1,-43 0 0,0 0 77,0 0-61,-21-21-32,42 21 109,85 0-109,-105 0 16,-1 0-16,0 0 15,0 0 1</inkml:trace>
  <inkml:trace contextRef="#ctx0" brushRef="#br0" timeOffset="22427.0703">33253 9864 0,'0'-43'16,"0"22"-16,0-21 15,0 63 345,0 0-235,21 0-110,0-21 1,0 22 0,0-1-1,1-21 1,-1 21-1,0-21 1,-21 21 62,21-21-15,0 21 46,-21 0-93,21-21-16,1 22 15,-1-1 1,-21 0 0,21 0 15,-21 0-16,21-21 1,-21 21 0,21-21-16,0 0 31,-21 22 0,0-1-15,22-21-16,-22 21 15,21 0 95,-21 0-63,0 0 375,0 1-376,0-1-14,0 0-17,0 0 1,0 0 15,0 0 110,-21-21-16,-1 0-110,1 22 1,0-22 0,0 21-1,21 0 1,-21-21 15,0 0-31,21 21 31,-43-21-15,43 21 0,-21-21-1,0 0-15,21 21 16,-21-21-16,21 22 16,-21-22 15,21 21-16,-22-21-15,1 21 16,0 0-16,21 0 16,-21-21 124,21 21 126,-21-21-250,21 22 30,0-1-30</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2:45.067"/>
    </inkml:context>
    <inkml:brush xml:id="br0">
      <inkml:brushProperty name="width" value="0.05292" units="cm"/>
      <inkml:brushProperty name="height" value="0.05292" units="cm"/>
      <inkml:brushProperty name="color" value="#FF0000"/>
    </inkml:brush>
  </inkml:definitions>
  <inkml:trace contextRef="#ctx0" brushRef="#br0">27474 550 0,'43'0'641,"-22"0"-595,0 0 33,0 0-79,0 0 15,0 0 1,1 0-16,-1 0 15,21 0 79,0 0-94,22 0 16,-22 0-16,1 0 31,-22 0-31,0 0 31,-21 22-31,21-22 16,0 21 0,0-21-1,-21 21 1,43-21-16,-22 0 15,0 0-15,0 0 16,0 21-16,22-21 16,-22 0-1,0 0 1,0 0 0,22 21-1,41-21 1,22 0 15,-64 0-15,-20 0-1,-1 0 63,21 0-78,-21 21 16,0-21 15,1 0-15,-1 0-16,-21 22 469,21-22-469,-21 21 15,21-21 1,-21 21-16,42-21 16,-20 0-1,41 21 16,-42-21-15,43 21 0,42-21-1,-43 0 1,22 21 0,-64-21-1,21 0 63,1 0-62,-1 22-16,-21-22 16,0 0-1,22 0 79,20 0-78,-42 0-16,0 0 15,1 0-15,-1 42 625,42-21-625,1 0 16,-1 0-1,64 1 1,-42-1 0,-64 0-1,0-21 1,0 21 0,22 0-1,-1-21 1,0 21-16,22-21 15,-22 22-15,-21-1 0,1-21 16,-1 0 0,21 0-1,0 21 485,22 0-500,-22-21 16,64 42 0,-64-20-1,-20-1 1,62-21-1,1 0 17,0 21-17,-43-21 1,-21 21 0,0-21-1,0 0 1,1 0-1,-1 0 79,-21 21 266,21-21-345,0 21-15,0 1 16,64 41-1,-64-63-15,21 21 16,1-21 0,-22 21-16,42 1 15,-20-22 1,63 21 0,-1 0-1,-62-21 1,-22 0-16,-21 21 469,21-21-454,21 21 1,1 0-16,20 22 15,-20-43-15,-22 0 16,63 42 0,-20-42-1,21 42 1,20-20 0,-41-1 15,21 0-16,-22 21 1,-42-42-16,22 0 438,-22 21-423,0 1-15,42-22 16,22 0-1,-43 21-15,1 0 16,-1-21-16,22 21 0,-43-21 16,63 0-1,65 0 1,41 0 0,-84 21-1,-43 0 1,-20-21-16</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3:05.709"/>
    </inkml:context>
    <inkml:brush xml:id="br0">
      <inkml:brushProperty name="width" value="0.05292" units="cm"/>
      <inkml:brushProperty name="height" value="0.05292" units="cm"/>
      <inkml:brushProperty name="color" value="#FF0000"/>
    </inkml:brush>
  </inkml:definitions>
  <inkml:trace contextRef="#ctx0" brushRef="#br0">26733 1122 0,'0'21'375,"22"0"-360,-1 0-15,0-21 16,42 43-1,1-43 1,21 42 0,-1-21-1,-20-21-15,-1 21 16,-63 1-16,21-22 16,22 0-1,-1 21 1,85-21-1,42 0 1,-63 0 0,-63 0-16,-1 0 15,-21 0 17,21 0 30,1 0-62,20 0 16,85 0 15,-63 0-15,-85 21 405,0 0-405,21-21-16,0 21 31,85 43-15,-63-64-16,-1 21 16,-21 0-16,0-21 15,0 0 1,43 0-1,-22 0 1,1 0 0,-22 21-1,0-21 1,0 0-16,0 0 16,43 0-1,-43 0 1,21 0-1,1 21 1,-1 1 0,-21-22-1,0 0 17,22 0-32,41 21 31,-41-21-31,-1 21 15,43 0 17,-43 0-17,0-21-15,-42 21 16,0 1 515,21-1-531,1 21 16,83 0-1,-20 1 1,21-1 0,21 0-1,-21-20 1,-64-1 0,64-21-1,-43 21-15,1 0 16,63-21-1,-85 21 1,22 0 0,-1-21-1,-20 0 1,-22 22 62,42-1-62,-20-21-16,-1 0 31,-21 0-31,0 0 16,-21 21 280,21 0-280,22 21-16,-1-42 16,64 64-1,-21-64 1,-64 21-16,-21 0 16,21-21-16,0 0 0,21 21 15,1 1 1,63-1-1,42 0 1,-64 0 0,-41-21-1,-43 21 1,21-21-16,0 0 31,0 21-15,0 1-16,22-1 15,20 0 1,-42-21 0,1 0-1,-22 21 392,42-21-392,-21 42-15,0-42 16,127 85-1,-21-64 1,-21 43 0,-63-64-1,-22 21 1,0-21 0,42 21-16,-41 0 15,20 0 1,43 1-1,20-1 1,-20-21 0,0 21-1,-85 0 1,21-21 453,64 42-469,-43-20 15,21-22-15,-20 0 32,-43 21-32,21-21 15,64 0 1,20 0-1,-41 0 1,-22 0 47,-21 0-48,22 0-15,-22 0 31,-21 21-15,21-21-16,0 0 16,-21 21-1,21-21 1</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3:24.102"/>
    </inkml:context>
    <inkml:brush xml:id="br0">
      <inkml:brushProperty name="width" value="0.05292" units="cm"/>
      <inkml:brushProperty name="height" value="0.05292" units="cm"/>
      <inkml:brushProperty name="color" value="#FF0000"/>
    </inkml:brush>
  </inkml:definitions>
  <inkml:trace contextRef="#ctx0" brushRef="#br0">26733 1969 0,'0'21'250,"22"-21"-235,-1 0-15,63 21 16,-41-21 0,-22 0 15,0 0-15,64 0-1,21 0 1,-64 0-16,0 0 15,-21 0-15,1 21 0,-1-21 16,0 0 0,0 0-1,0 0 1,0 0 0,1 21-1,-1-21 1,21 21 15,-21 1-15,43 20-1,-22-42 1,-21 0 31,-21 21-32,64 0-15,20 22 16,-41-43 0,-22 0-1,21 0 1,-21 0 46,1 0-62,-1 0 16,0 0-16,21 0 16,-42 21 312,21 21-313,1-21-15,20 22 16,64 41 0,63-20-1,-42-22 1,-21 0 0,-43-20-1,43-1 1,0-21-1,0 0 1,-21 0 0,-22 21-1,-42-21 1,0 21 0,1-21 15,20 0-16,0 0 1,-21 0-16,1 0 16,-1 0-16,0 0 422,42 0-422,1 21 15,-1 0-15,22-21 16,-64 0-1,22 22 1,41-1-16,-63-21 16,64 21-1,-43-21 1,22 21 0,-1 0-1,1 0 1,-22-21-16,-21 0 31,1 0 32,-1 22-48,0-22 1,21 21-1,1 21 376,-1 0-375,43-20-16,-22-1 15,43 21 1,0 22 0,-22-22-1,1-21 1,21 0-1,-64 0-15,22 1 16,-1-22-16,-20 0 0,-1 0 16,43 21-1,-43 0 1,-21 0 0,-21 21 359,42 1-360,-20-1 1,20-21-1,21 22-15,-20-43 16,-1 42-16,0-21 0,22 0 16,21 22-1,-22-43 1,-21 21 0,1 0-1,-1-21 1,22 21-1,-22-21-15,21 21 16,-20-21-16,-43 21 438,21 1-423,0 20 1,64 0 15,-64-21-31,85 64 16,-64-64-16,0 0 15,43 22 1,-21-22 0,-22 0-1,-21-21 1,21 21-1,22 22 1,-43-43-16,0 21 16,22 21 390,20-21-406,1 0 16,-1 1-16,22-1 15,-64-21 16,0 21-15,21-21 47,-42 21-48,22-21-15,-1 21 16</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3:42.605"/>
    </inkml:context>
    <inkml:brush xml:id="br0">
      <inkml:brushProperty name="width" value="0.05292" units="cm"/>
      <inkml:brushProperty name="height" value="0.05292" units="cm"/>
      <inkml:brushProperty name="color" value="#FF0000"/>
    </inkml:brush>
  </inkml:definitions>
  <inkml:trace contextRef="#ctx0" brushRef="#br0">25844 2985 0,'64'0'250,"-22"42"-234,1-42-16,-22 21 16,63 0-1,-41-21 1,41 0-1,43 21 1,22 22 0,-44-22-1,-20 21 1,-64-21-16,0-21 16,1 0-1,-1 22 1,21-22-1,0 0 1,43 42 0,-21-21 15,-1 0-15,-42 0-1,-21 1 298,0-1-313,21 0 15,22 21 1,-1-21-16,85 43 16,-21-22-16,42-21 15,106 1 1,42 20-1,-42-21 1,-127 0 0,-21 22-1,-63-43 1,-1 0 0,0 0-1,22 0 1,-22 0-1,-21 0 1,0 21 359,1 0-375,20 0 16,0 21-1,85 1 17,0-22-17,-42 42 1,105 1-1,-63-22 1,0-42 0,-63 0-1,-43 0 1,-21 21 390,21 22-375,0-1-31,43-21 16,21 43 0,-1-43-1,-20 0 1,20-21-16,-20 0 16,-22 21-16,22 0 0,-22 1 15,22 20 1,-1-21-1,1 21 1,-1-42 0,-21 22-1,-20-22 1,20 42 312,-21-42-328,21 21 16,64 21 15,0-42-15,-64 0-16,22 43 15,-43-43 1,0 0-16,0 21 15,1-21 1,20 21 0,21 0-1,-20-21-15,-1 0 16,-21 0 0,0 0-1,1 0 95,-1 0-95,0 0 32,0 21-31,0-21-1,-21 22 1,21-22 0,1 21-16,-1-21 15,0 0-15,0 0 31,-21 21 16,21-21-31,0 21-16,1-21 16,-1 0 15,0 0 78,0 0 32,0 0-47,-21 21-79,21-21 1,-21 21-16,22-21 15,-1 0 1,0 22 265,21-1 157,-21 0-423,1-21-15,-1 0 16,0 21 0</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4:13.203"/>
    </inkml:context>
    <inkml:brush xml:id="br0">
      <inkml:brushProperty name="width" value="0.05292" units="cm"/>
      <inkml:brushProperty name="height" value="0.05292" units="cm"/>
      <inkml:brushProperty name="color" value="#FF0000"/>
    </inkml:brush>
  </inkml:definitions>
  <inkml:trace contextRef="#ctx0" brushRef="#br0">25231 4572 0,'21'0'328,"63"21"-313,1 22 1,-21-43 0,63 0-1,-85 0-15,-21 0 16,21 0 0,1 0-1,-1 0 1,22 21-1,-22 0 1,0 0 0,1-21-16,-1 0 15,-21 0-15,0 0 16,0 0 0,1 42-1,20 43 1,21-43-1,-41 1 1,-1-43-16,21 21 16,-21-21-16,0 0 15,1 21 392,20 0-392,43 0-15,42 22 16,0-22-1,-22 0 1,-41-21-16,-1 0 16,1 21-16,-22 0 15,64 22 1,-42-43 0,-22 42-1,-21-42 1,0 0 46,0 0-30,1 0 327,-22 21-343,0 0 15,0 1-31,42 41 15,43-21 1,-64-20-16,21-1 16,22 0-16,-22 0 15,0-21-15,43 64 16,-22-43 0,-20 21-1,20-21 1,1-21 15,-22 21-31,-21-21 16,22 0-16,-22 0 0,0 0 15,-21 22 1,21-22 0,21 21-1,-20 0 376,-1 0-391,21-21 15,0 0 1,1 21 0,-22-21-16,42 21 15,-41-21-15,-1 0 32,0 0-17,0 0 1,0 0-1,22 0 1,41 43 0,-41-43-1,-1 21-15,-21-21 16,21 0 78,1 0-79,-1 0-15,0 0 16,-20 0 500</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4:41.840"/>
    </inkml:context>
    <inkml:brush xml:id="br0">
      <inkml:brushProperty name="width" value="0.05292" units="cm"/>
      <inkml:brushProperty name="height" value="0.05292" units="cm"/>
      <inkml:brushProperty name="color" value="#FF0000"/>
    </inkml:brush>
  </inkml:definitions>
  <inkml:trace contextRef="#ctx0" brushRef="#br0">23749 7620 0,'21'21'235,"43"0"-220,-22 1-15,-21-1 16,43 0 0,63 42-16,-85-41 15,-21-22 1,43 21-1,20 0 1,22-21 0,-42 21-1,63 0 1,-64-21-16,64 0 16,-85 0-16,1 0 15,-22 0 1,0 21-1,0 1 1,22-1 0,105-21-1,42 0 1,-63 0-16,0 0 16,-84-21-1,-1 21 391,0 21-406,1-21 16,41 21 0,43 21 15,21 1-15,-84-43-16,169 42 15,-191-21-15,22-21 16,84 21-1,-42-21 1,-22 0 0,-84 21 31,21-21-32,1 22-15,20-1 16,-21-21 265,-21 21-265,21 0-16,43 0 15,42 43 17,-43-64-32,128 63 15,-86-42-15,86 22 16,84-1-1,21 22 1,1-43 0,-170 0-1,-106-21 1,0 0 437,21 21-437,-20-21-1,-1 0 48,-21 21-48,21-21 1,0 0-16,0 0 16,22 0-1,-1 0 95,0 21-110,1-21 15,-22 0 1</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8-08T15:45:16.254"/>
    </inkml:context>
    <inkml:brush xml:id="br0">
      <inkml:brushProperty name="width" value="0.05292" units="cm"/>
      <inkml:brushProperty name="height" value="0.05292" units="cm"/>
      <inkml:brushProperty name="color" value="#FF0000"/>
    </inkml:brush>
  </inkml:definitions>
  <inkml:trace contextRef="#ctx0" brushRef="#br0">28511 11409 0,'0'21'281,"-63"-21"-265,-22 0-16,-63 0 16,-21-21-1,105 21-15,1 0 16,20 0 0,22 0 15,-21 0-31,-64 0 15,43 0-15,-22 0 16,-21 0 0,-21 0-16,21 0 15,-211-21 1,-22-43 0,43 22-1,42 42 1,21 0-1,0 0 1,106 0 0,-42 21-1,84 0 1,0-21 0,22 0-1,-1-21 1,43 21-1,0-21 1,-64 21 328,-169 0-329,-21 0-15,106 0 16,0 0 0,42 0-16,84 0 15,22 0-15,-21 0 63,-1 0-48,-20-21-15,-22 21 16,-21 0-16,-63-21 31,127 21-31,-1 0 16,1-22 0,21 22 374,-21 0-374,-43 0-16,-106 0 15,64 0 1,64 0-16,-22 0 16,22 0-1,-1 0-15,-63 22 16,-21-22 0,0 21-1,84 0 16,43-21-15,0 0 0,0 0-1,21 21 267,-42 21-282,42-20 15,-43-1 1,-20 42-1,-22-42 17,64 1-32,0-22 15,-22 21-15,1 0 0,21-21 16,-21 42 0,-1-42-1,22 21 1,0-21-1,0 22 17,21-1-1,-21 0-15,21 0 15,0 0 31,0 0-62,0 1 16,0-1 15,0 0 0,-22-21-31,22 21 32,0 0-17,0 0-15,0 1 32,0-1 30,0 0-46,0 21 15,-21-21-15,21 1-1,0-1 1,0 0-1,0 0 1,0 0 0,0 0-1,0 1 1,0-1 0,0 0-1,0 0 1,0 0-1,0 22 1,21-1 0,22-42-16,-1 42 15,0-21-15,-20 1 32,41-1-17,1-21 1,-43 21-1,0-21 1,0 0 47,0 0-48,0 0 1,1 0-1,-1 0 329,42 21-344,22-21 16,42 21-1,0 0 1,-42-21 0,-1 22-1,-63-22-15,43 0 16,-43 0-16,0 21 16,43-21-1,-22 0 1,0 21-1,-20 0 1,20-21 0,-21 0-16,21 21 15,22-21 1,-43 0-16,21 21 16,43-21-1,-21 0 1,-22 0-1,-21 0 1,43 0 15,20 22-15,64-1 0,-42-21-1,-42 0 1,-1 0-1,-42 0 1,1 0 343,62 0-312,22 0-47,212 42 16,-128-21 0,22 22-1,21-22 1,-22 0-1,-63-21 1,-63 0 0,-64 0-16,85 0 31,-64 0-31,-20 0 16,-1 0-1,21 21 391,43-21-406,-1 0 16,43 0-16,85 0 16,-64 21-1,127-21 1,-190 0-16,-21 0 16,-1 0-1,-42 0 1,0 0-1,22 0 1,-22 0 0,85 0 296,-22 0-296,1-21-16,21 21 15,21 0 1,42 0 0,-105 0-16,20 0 15,-41 0-15,-22 0 16,0 0 359,64 0-359,-43 0-16,22 0 15,20 0 1,-20-21-1,-43 21 1,42-21 328,1 21-344,-22 0 15,22-21-15,42-1 32,-1 22-17,-105-21 48,0 0 890,64 0-953,-43 21 16,43 0-1,-22 0 1,43-21-1,-43 0 1,21 21 0,-41-22-16,-1 1 15,0 21-15,0 0 0,-21-21 32,0 0-17,0 0 1,0 0-1,21-22 251,0 1-266,1 42 16,-1-21-1,0-22 1,-21-20 0,0 42 15,0 0 0,0-1-15,0 1-1,0 0 1,0 0 0,0 0 15,0 0-16,0-1 1,0-20 0,0 0-1,0-1 1,0 22 62,0 0-78,0 0 16,0 0-1,0 0 17,0-1 30,0 1-46,0 0-1,0 0 1,-21 0 0,21 0-1,0-1 63,0 1-62,-21-21 0,21 21 15,-22 21-16,1-21 79,-21 21-78,21 0-1,21-22 1,-21 22-16,-1-21 16,1 21 124,0-21-124,21 0 15,-21 21-31,0 0 78,21-21-62,-21 0 15,21-1 0,-22 22 94,22-21-125,0 0 16,-21 21 0,0 0 827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422609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273763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138720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72957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245410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60936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183251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346042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45865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348524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EF4EC1-833D-4622-AFBE-F41BCF5A6D9B}"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9D5E2-DA5A-4E7A-B8EF-ACFAC80C6FDF}" type="slidenum">
              <a:rPr lang="en-US" smtClean="0"/>
              <a:t>‹#›</a:t>
            </a:fld>
            <a:endParaRPr lang="en-US" dirty="0"/>
          </a:p>
        </p:txBody>
      </p:sp>
    </p:spTree>
    <p:extLst>
      <p:ext uri="{BB962C8B-B14F-4D97-AF65-F5344CB8AC3E}">
        <p14:creationId xmlns:p14="http://schemas.microsoft.com/office/powerpoint/2010/main" val="34380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F4EC1-833D-4622-AFBE-F41BCF5A6D9B}"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D5E2-DA5A-4E7A-B8EF-ACFAC80C6FDF}" type="slidenum">
              <a:rPr lang="en-US" smtClean="0"/>
              <a:t>‹#›</a:t>
            </a:fld>
            <a:endParaRPr lang="en-US" dirty="0"/>
          </a:p>
        </p:txBody>
      </p:sp>
    </p:spTree>
    <p:extLst>
      <p:ext uri="{BB962C8B-B14F-4D97-AF65-F5344CB8AC3E}">
        <p14:creationId xmlns:p14="http://schemas.microsoft.com/office/powerpoint/2010/main" val="10213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gif"/><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5.emf"/><Relationship Id="rId18" Type="http://schemas.openxmlformats.org/officeDocument/2006/relationships/customXml" Target="../ink/ink10.xml"/><Relationship Id="rId26" Type="http://schemas.openxmlformats.org/officeDocument/2006/relationships/image" Target="../media/image11.png"/><Relationship Id="rId3" Type="http://schemas.openxmlformats.org/officeDocument/2006/relationships/image" Target="../media/image10.jpeg"/><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customXml" Target="../ink/ink7.xml"/><Relationship Id="rId17" Type="http://schemas.openxmlformats.org/officeDocument/2006/relationships/image" Target="../media/image17.emf"/><Relationship Id="rId25" Type="http://schemas.openxmlformats.org/officeDocument/2006/relationships/image" Target="../media/image21.emf"/><Relationship Id="rId2" Type="http://schemas.openxmlformats.org/officeDocument/2006/relationships/image" Target="../media/image9.jpeg"/><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image" Target="../media/image14.emf"/><Relationship Id="rId24" Type="http://schemas.openxmlformats.org/officeDocument/2006/relationships/customXml" Target="../ink/ink13.xml"/><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image" Target="../media/image20.emf"/><Relationship Id="rId28" Type="http://schemas.openxmlformats.org/officeDocument/2006/relationships/image" Target="../media/image22.emf"/><Relationship Id="rId10" Type="http://schemas.openxmlformats.org/officeDocument/2006/relationships/customXml" Target="../ink/ink6.xml"/><Relationship Id="rId19" Type="http://schemas.openxmlformats.org/officeDocument/2006/relationships/image" Target="../media/image18.emf"/><Relationship Id="rId4" Type="http://schemas.openxmlformats.org/officeDocument/2006/relationships/customXml" Target="../ink/ink3.xml"/><Relationship Id="rId9" Type="http://schemas.openxmlformats.org/officeDocument/2006/relationships/image" Target="../media/image13.emf"/><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customXml" Target="../ink/ink14.xml"/></Relationships>
</file>

<file path=ppt/slides/_rels/slide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5035" y="349275"/>
            <a:ext cx="2497848" cy="1569660"/>
          </a:xfrm>
          <a:prstGeom prst="rect">
            <a:avLst/>
          </a:prstGeom>
          <a:noFill/>
        </p:spPr>
        <p:txBody>
          <a:bodyPr wrap="square" rtlCol="0">
            <a:spAutoFit/>
          </a:bodyPr>
          <a:lstStyle/>
          <a:p>
            <a:r>
              <a:rPr lang="en-US" sz="2400" dirty="0" smtClean="0">
                <a:latin typeface="+mj-lt"/>
              </a:rPr>
              <a:t>LESSON 37</a:t>
            </a:r>
            <a:endParaRPr lang="en-US" sz="2400" dirty="0">
              <a:latin typeface="+mj-lt"/>
            </a:endParaRPr>
          </a:p>
          <a:p>
            <a:r>
              <a:rPr lang="en-US" sz="2400" dirty="0" smtClean="0">
                <a:latin typeface="+mj-lt"/>
              </a:rPr>
              <a:t>WEEK 37 </a:t>
            </a:r>
            <a:r>
              <a:rPr lang="en-US" sz="2400" dirty="0">
                <a:latin typeface="+mj-lt"/>
              </a:rPr>
              <a:t>OF </a:t>
            </a:r>
            <a:r>
              <a:rPr lang="en-US" sz="2400" dirty="0" smtClean="0">
                <a:latin typeface="+mj-lt"/>
              </a:rPr>
              <a:t>52</a:t>
            </a:r>
          </a:p>
          <a:p>
            <a:r>
              <a:rPr lang="en-US" sz="2400" dirty="0" smtClean="0">
                <a:latin typeface="+mj-lt"/>
              </a:rPr>
              <a:t>(Ezek. 43-48; Joel; </a:t>
            </a:r>
          </a:p>
          <a:p>
            <a:r>
              <a:rPr lang="en-US" sz="2400" dirty="0" smtClean="0">
                <a:latin typeface="+mj-lt"/>
              </a:rPr>
              <a:t>Dan. 1-12)</a:t>
            </a:r>
            <a:endParaRPr lang="en-US" sz="2400" dirty="0">
              <a:latin typeface="+mj-lt"/>
            </a:endParaRPr>
          </a:p>
        </p:txBody>
      </p:sp>
      <p:sp>
        <p:nvSpPr>
          <p:cNvPr id="4" name="Rectangle 3"/>
          <p:cNvSpPr/>
          <p:nvPr/>
        </p:nvSpPr>
        <p:spPr>
          <a:xfrm>
            <a:off x="2917982" y="707886"/>
            <a:ext cx="5227535" cy="830997"/>
          </a:xfrm>
          <a:prstGeom prst="rect">
            <a:avLst/>
          </a:prstGeom>
        </p:spPr>
        <p:txBody>
          <a:bodyPr wrap="square">
            <a:spAutoFit/>
          </a:bodyPr>
          <a:lstStyle/>
          <a:p>
            <a:r>
              <a:rPr lang="en-US" sz="2400" dirty="0" smtClean="0">
                <a:latin typeface="+mj-lt"/>
              </a:rPr>
              <a:t>Last time we saw Ezekiel’s description of the 3</a:t>
            </a:r>
            <a:r>
              <a:rPr lang="en-US" sz="2400" baseline="30000" dirty="0" smtClean="0">
                <a:latin typeface="+mj-lt"/>
              </a:rPr>
              <a:t>rd</a:t>
            </a:r>
            <a:r>
              <a:rPr lang="en-US" sz="2400" dirty="0" smtClean="0">
                <a:latin typeface="+mj-lt"/>
              </a:rPr>
              <a:t> temple ; this time Joel &amp; Daniel. </a:t>
            </a:r>
          </a:p>
        </p:txBody>
      </p:sp>
      <p:sp>
        <p:nvSpPr>
          <p:cNvPr id="7" name="Rectangle 6"/>
          <p:cNvSpPr/>
          <p:nvPr/>
        </p:nvSpPr>
        <p:spPr>
          <a:xfrm>
            <a:off x="65034" y="1908215"/>
            <a:ext cx="7563834" cy="5016758"/>
          </a:xfrm>
          <a:prstGeom prst="rect">
            <a:avLst/>
          </a:prstGeom>
        </p:spPr>
        <p:txBody>
          <a:bodyPr wrap="square">
            <a:spAutoFit/>
          </a:bodyPr>
          <a:lstStyle/>
          <a:p>
            <a:r>
              <a:rPr lang="en-US" sz="2400" b="1" dirty="0">
                <a:latin typeface="+mj-lt"/>
              </a:rPr>
              <a:t>PURIFICATION </a:t>
            </a:r>
            <a:r>
              <a:rPr lang="en-US" sz="2400" b="1" dirty="0" smtClean="0">
                <a:latin typeface="+mj-lt"/>
              </a:rPr>
              <a:t>PROCESS</a:t>
            </a:r>
            <a:endParaRPr lang="en-US" sz="800" dirty="0" smtClean="0">
              <a:latin typeface="+mj-lt"/>
            </a:endParaRPr>
          </a:p>
          <a:p>
            <a:r>
              <a:rPr lang="en-US" sz="2400" dirty="0" smtClean="0">
                <a:latin typeface="+mj-lt"/>
              </a:rPr>
              <a:t>“</a:t>
            </a:r>
            <a:r>
              <a:rPr lang="en-US" sz="2400" dirty="0">
                <a:latin typeface="+mj-lt"/>
              </a:rPr>
              <a:t>And thou shalt give to the priests the Levites that be of the </a:t>
            </a:r>
          </a:p>
          <a:p>
            <a:r>
              <a:rPr lang="en-US" sz="2400" dirty="0">
                <a:latin typeface="+mj-lt"/>
              </a:rPr>
              <a:t>seed of </a:t>
            </a:r>
            <a:r>
              <a:rPr lang="en-US" sz="2400" dirty="0" err="1">
                <a:latin typeface="+mj-lt"/>
              </a:rPr>
              <a:t>Zadok</a:t>
            </a:r>
            <a:r>
              <a:rPr lang="en-US" sz="2400" dirty="0">
                <a:latin typeface="+mj-lt"/>
              </a:rPr>
              <a:t>, which approach unto me, to minister unto </a:t>
            </a:r>
          </a:p>
          <a:p>
            <a:r>
              <a:rPr lang="en-US" sz="2400" dirty="0">
                <a:latin typeface="+mj-lt"/>
              </a:rPr>
              <a:t>me, </a:t>
            </a:r>
            <a:r>
              <a:rPr lang="en-US" sz="2400" dirty="0" err="1">
                <a:latin typeface="+mj-lt"/>
              </a:rPr>
              <a:t>saith</a:t>
            </a:r>
            <a:r>
              <a:rPr lang="en-US" sz="2400" dirty="0">
                <a:latin typeface="+mj-lt"/>
              </a:rPr>
              <a:t> the Lord God, a young bullock for a sin-offering… </a:t>
            </a:r>
          </a:p>
          <a:p>
            <a:r>
              <a:rPr lang="en-US" sz="2400" dirty="0">
                <a:latin typeface="+mj-lt"/>
              </a:rPr>
              <a:t>[7] days shalt they purge the altar and purify it… upon the </a:t>
            </a:r>
          </a:p>
          <a:p>
            <a:r>
              <a:rPr lang="en-US" sz="2400" dirty="0">
                <a:latin typeface="+mj-lt"/>
              </a:rPr>
              <a:t>[8</a:t>
            </a:r>
            <a:r>
              <a:rPr lang="en-US" sz="2400" baseline="30000" dirty="0">
                <a:latin typeface="+mj-lt"/>
              </a:rPr>
              <a:t>th</a:t>
            </a:r>
            <a:r>
              <a:rPr lang="en-US" sz="2400" dirty="0">
                <a:latin typeface="+mj-lt"/>
              </a:rPr>
              <a:t>], and so forward, the priests shall make your burnt- </a:t>
            </a:r>
          </a:p>
          <a:p>
            <a:r>
              <a:rPr lang="en-US" sz="2400" dirty="0">
                <a:latin typeface="+mj-lt"/>
              </a:rPr>
              <a:t>offerings upon the altar, and your peace-offerings; </a:t>
            </a:r>
            <a:r>
              <a:rPr lang="en-US" sz="2400" b="1" dirty="0">
                <a:latin typeface="+mj-lt"/>
              </a:rPr>
              <a:t>and I </a:t>
            </a:r>
          </a:p>
          <a:p>
            <a:r>
              <a:rPr lang="en-US" sz="2400" b="1" dirty="0">
                <a:latin typeface="+mj-lt"/>
              </a:rPr>
              <a:t>will accept you, </a:t>
            </a:r>
            <a:r>
              <a:rPr lang="en-US" sz="2400" b="1" dirty="0" err="1">
                <a:latin typeface="+mj-lt"/>
              </a:rPr>
              <a:t>saith</a:t>
            </a:r>
            <a:r>
              <a:rPr lang="en-US" sz="2400" b="1" dirty="0">
                <a:latin typeface="+mj-lt"/>
              </a:rPr>
              <a:t> the Lord God</a:t>
            </a:r>
            <a:r>
              <a:rPr lang="en-US" sz="2400" dirty="0">
                <a:latin typeface="+mj-lt"/>
              </a:rPr>
              <a:t>” (43:19).</a:t>
            </a:r>
          </a:p>
          <a:p>
            <a:r>
              <a:rPr lang="en-US" sz="2400" dirty="0">
                <a:latin typeface="+mj-lt"/>
              </a:rPr>
              <a:t>Similar to the dedication ceremonies carried out by Moses </a:t>
            </a:r>
          </a:p>
          <a:p>
            <a:r>
              <a:rPr lang="en-US" sz="2400" dirty="0">
                <a:latin typeface="+mj-lt"/>
              </a:rPr>
              <a:t>at the wilderness tabernacle and Solomon at his temple, </a:t>
            </a:r>
          </a:p>
          <a:p>
            <a:r>
              <a:rPr lang="en-US" sz="2400" dirty="0">
                <a:latin typeface="+mj-lt"/>
              </a:rPr>
              <a:t>Ezekiel says this millennial temple must be sanctified with </a:t>
            </a:r>
          </a:p>
          <a:p>
            <a:r>
              <a:rPr lang="en-US" sz="2400" dirty="0">
                <a:latin typeface="+mj-lt"/>
              </a:rPr>
              <a:t>blood for 7-days.  Beginning on the 8</a:t>
            </a:r>
            <a:r>
              <a:rPr lang="en-US" sz="2400" baseline="30000" dirty="0">
                <a:latin typeface="+mj-lt"/>
              </a:rPr>
              <a:t>th</a:t>
            </a:r>
            <a:r>
              <a:rPr lang="en-US" sz="2400" dirty="0">
                <a:latin typeface="+mj-lt"/>
              </a:rPr>
              <a:t> day, a regular system of blood offerings will begin.</a:t>
            </a:r>
          </a:p>
        </p:txBody>
      </p:sp>
      <p:pic>
        <p:nvPicPr>
          <p:cNvPr id="12" name="Picture 11" descr="File:PLATE4DX.jpg - Wikimedia Commons"/>
          <p:cNvPicPr>
            <a:picLocks noChangeAspect="1"/>
          </p:cNvPicPr>
          <p:nvPr/>
        </p:nvPicPr>
        <p:blipFill rotWithShape="1">
          <a:blip r:embed="rId2">
            <a:extLst>
              <a:ext uri="{28A0092B-C50C-407E-A947-70E740481C1C}">
                <a14:useLocalDpi xmlns:a14="http://schemas.microsoft.com/office/drawing/2010/main" val="0"/>
              </a:ext>
            </a:extLst>
          </a:blip>
          <a:srcRect b="1625"/>
          <a:stretch/>
        </p:blipFill>
        <p:spPr>
          <a:xfrm>
            <a:off x="7983967" y="707886"/>
            <a:ext cx="4158328" cy="6150114"/>
          </a:xfrm>
          <a:prstGeom prst="rect">
            <a:avLst/>
          </a:prstGeom>
        </p:spPr>
      </p:pic>
    </p:spTree>
    <p:extLst>
      <p:ext uri="{BB962C8B-B14F-4D97-AF65-F5344CB8AC3E}">
        <p14:creationId xmlns:p14="http://schemas.microsoft.com/office/powerpoint/2010/main" val="14447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500"/>
                                        <p:tgtEl>
                                          <p:spTgt spid="7">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fade">
                                      <p:cBhvr>
                                        <p:cTn id="41" dur="500"/>
                                        <p:tgtEl>
                                          <p:spTgt spid="7">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fade">
                                      <p:cBhvr>
                                        <p:cTn id="44" dur="500"/>
                                        <p:tgtEl>
                                          <p:spTgt spid="7">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fade">
                                      <p:cBhvr>
                                        <p:cTn id="4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503542" cy="6740307"/>
          </a:xfrm>
          <a:prstGeom prst="rect">
            <a:avLst/>
          </a:prstGeom>
          <a:noFill/>
        </p:spPr>
        <p:txBody>
          <a:bodyPr wrap="square" rtlCol="0">
            <a:spAutoFit/>
          </a:bodyPr>
          <a:lstStyle/>
          <a:p>
            <a:r>
              <a:rPr lang="en-US" sz="2400" b="1" dirty="0" smtClean="0">
                <a:latin typeface="+mj-lt"/>
              </a:rPr>
              <a:t>PETER ON PENTECOST</a:t>
            </a:r>
          </a:p>
          <a:p>
            <a:r>
              <a:rPr lang="en-US" sz="2400" dirty="0" smtClean="0">
                <a:latin typeface="+mj-lt"/>
              </a:rPr>
              <a:t>“</a:t>
            </a:r>
            <a:r>
              <a:rPr lang="en-US" sz="2400" b="1" dirty="0" smtClean="0">
                <a:latin typeface="+mj-lt"/>
              </a:rPr>
              <a:t>But this is that which was spoken by the prophet Joel </a:t>
            </a:r>
            <a:r>
              <a:rPr lang="en-US" sz="2400" dirty="0" smtClean="0">
                <a:latin typeface="+mj-lt"/>
              </a:rPr>
              <a:t>[Joel’s warning was of the tribulation. If Peter was quoting Joel, then Peter’s warning was of the same—</a:t>
            </a:r>
            <a:r>
              <a:rPr lang="en-US" sz="2400" dirty="0">
                <a:latin typeface="+mj-lt"/>
              </a:rPr>
              <a:t>t</a:t>
            </a:r>
            <a:r>
              <a:rPr lang="en-US" sz="2400" dirty="0" smtClean="0">
                <a:latin typeface="+mj-lt"/>
              </a:rPr>
              <a:t>he tribulation!] </a:t>
            </a:r>
            <a:r>
              <a:rPr lang="en-US" sz="2400" b="1" dirty="0" smtClean="0">
                <a:latin typeface="+mj-lt"/>
              </a:rPr>
              <a:t>And it shall come to pass in the last days</a:t>
            </a:r>
            <a:r>
              <a:rPr lang="en-US" sz="2400" dirty="0" smtClean="0">
                <a:latin typeface="+mj-lt"/>
              </a:rPr>
              <a:t>, </a:t>
            </a:r>
            <a:r>
              <a:rPr lang="en-US" sz="2400" dirty="0">
                <a:latin typeface="+mj-lt"/>
              </a:rPr>
              <a:t>s</a:t>
            </a:r>
            <a:r>
              <a:rPr lang="en-US" sz="2400" dirty="0" smtClean="0">
                <a:latin typeface="+mj-lt"/>
              </a:rPr>
              <a:t>aith God, I will pour out of my Spirit upon all flesh and your sons and your daughters shall prophesy, and your young men shall see visions, and your old men shall dream dreams.  And on my servants and on my handmaidens I will pour out in those days of my Spirit; and they shall prophesy…” (Acts 2:16-18).</a:t>
            </a:r>
          </a:p>
          <a:p>
            <a:r>
              <a:rPr lang="en-US" sz="2400" dirty="0" smtClean="0">
                <a:latin typeface="+mj-lt"/>
              </a:rPr>
              <a:t>Joel’s prophesy of the out-pouring of the Holy Spirit upon all flesh was being fulfilled in preparation for the next major event in Israel’s future [tribulation].</a:t>
            </a:r>
          </a:p>
          <a:p>
            <a:r>
              <a:rPr lang="en-US" sz="2400" dirty="0" smtClean="0">
                <a:latin typeface="+mj-lt"/>
              </a:rPr>
              <a:t>The Holy Spirit would give believing Jews supernatural spiritual abilities in order to survive 7-years of hell on earth, but…</a:t>
            </a:r>
          </a:p>
        </p:txBody>
      </p:sp>
      <p:pic>
        <p:nvPicPr>
          <p:cNvPr id="3" name="Picture 2" descr="Daily Mass Read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475" y="-1"/>
            <a:ext cx="5533597" cy="6740307"/>
          </a:xfrm>
          <a:prstGeom prst="rect">
            <a:avLst/>
          </a:prstGeom>
        </p:spPr>
      </p:pic>
    </p:spTree>
    <p:extLst>
      <p:ext uri="{BB962C8B-B14F-4D97-AF65-F5344CB8AC3E}">
        <p14:creationId xmlns:p14="http://schemas.microsoft.com/office/powerpoint/2010/main" val="8904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37106" cy="6740307"/>
          </a:xfrm>
          <a:prstGeom prst="rect">
            <a:avLst/>
          </a:prstGeom>
          <a:noFill/>
        </p:spPr>
        <p:txBody>
          <a:bodyPr wrap="square" rtlCol="0">
            <a:spAutoFit/>
          </a:bodyPr>
          <a:lstStyle/>
          <a:p>
            <a:r>
              <a:rPr lang="en-US" sz="2400" dirty="0" smtClean="0">
                <a:latin typeface="+mj-lt"/>
              </a:rPr>
              <a:t>… Peter didn’t finish the passage spoken by Joel.  </a:t>
            </a:r>
          </a:p>
          <a:p>
            <a:r>
              <a:rPr lang="en-US" sz="2400" dirty="0" smtClean="0">
                <a:latin typeface="+mj-lt"/>
              </a:rPr>
              <a:t>He left out the last part just like Christ did in the synagogue in Nazareth –</a:t>
            </a:r>
          </a:p>
          <a:p>
            <a:endParaRPr lang="en-US" sz="800" dirty="0" smtClean="0">
              <a:latin typeface="+mj-lt"/>
            </a:endParaRPr>
          </a:p>
          <a:p>
            <a:r>
              <a:rPr lang="en-US" sz="2400" dirty="0" smtClean="0">
                <a:latin typeface="+mj-lt"/>
              </a:rPr>
              <a:t>“And I will shew wonders in heaven above, and signs in the earth beneath, blood, and fire, and vapour of smoke: The sun shall be turned into darkness, and the moon into blood, before that great and notable day of the Lord come…” (Acts 2:19,20).</a:t>
            </a:r>
          </a:p>
          <a:p>
            <a:endParaRPr lang="en-US" sz="800" dirty="0" smtClean="0">
              <a:latin typeface="+mj-lt"/>
            </a:endParaRPr>
          </a:p>
          <a:p>
            <a:r>
              <a:rPr lang="en-US" sz="2400" dirty="0" smtClean="0">
                <a:latin typeface="+mj-lt"/>
              </a:rPr>
              <a:t>Why did Peter not finish Joel’s prophesy?</a:t>
            </a:r>
            <a:endParaRPr lang="en-US" sz="800" dirty="0" smtClean="0">
              <a:latin typeface="+mj-lt"/>
            </a:endParaRPr>
          </a:p>
          <a:p>
            <a:r>
              <a:rPr lang="en-US" sz="2400" dirty="0">
                <a:latin typeface="+mj-lt"/>
              </a:rPr>
              <a:t>J</a:t>
            </a:r>
            <a:r>
              <a:rPr lang="en-US" sz="2400" dirty="0" smtClean="0">
                <a:latin typeface="+mj-lt"/>
              </a:rPr>
              <a:t>ust as it looked like the tribulation would begin, God put it on-hold.  Why? </a:t>
            </a:r>
          </a:p>
          <a:p>
            <a:r>
              <a:rPr lang="en-US" sz="2400" dirty="0">
                <a:latin typeface="+mj-lt"/>
              </a:rPr>
              <a:t>I</a:t>
            </a:r>
            <a:r>
              <a:rPr lang="en-US" sz="2400" dirty="0" smtClean="0">
                <a:latin typeface="+mj-lt"/>
              </a:rPr>
              <a:t>n order to usher in a previously </a:t>
            </a:r>
            <a:r>
              <a:rPr lang="en-US" sz="2400" dirty="0" err="1" smtClean="0">
                <a:latin typeface="+mj-lt"/>
              </a:rPr>
              <a:t>unprophesied</a:t>
            </a:r>
            <a:r>
              <a:rPr lang="en-US" sz="2400" dirty="0" smtClean="0">
                <a:latin typeface="+mj-lt"/>
              </a:rPr>
              <a:t> Mystery age [</a:t>
            </a:r>
            <a:r>
              <a:rPr lang="en-US" sz="2400" b="1" dirty="0" smtClean="0">
                <a:latin typeface="+mj-lt"/>
              </a:rPr>
              <a:t>Church</a:t>
            </a:r>
            <a:r>
              <a:rPr lang="en-US" sz="2400" dirty="0" smtClean="0">
                <a:latin typeface="+mj-lt"/>
              </a:rPr>
              <a:t>]; a new dispensation [</a:t>
            </a:r>
            <a:r>
              <a:rPr lang="en-US" sz="2400" b="1" dirty="0" smtClean="0">
                <a:latin typeface="+mj-lt"/>
              </a:rPr>
              <a:t>Grace</a:t>
            </a:r>
            <a:r>
              <a:rPr lang="en-US" sz="2400" dirty="0" smtClean="0">
                <a:latin typeface="+mj-lt"/>
              </a:rPr>
              <a:t>]; a new Apostle [</a:t>
            </a:r>
            <a:r>
              <a:rPr lang="en-US" sz="2400" b="1" dirty="0" smtClean="0">
                <a:latin typeface="+mj-lt"/>
              </a:rPr>
              <a:t>Paul</a:t>
            </a:r>
            <a:r>
              <a:rPr lang="en-US" sz="2400" dirty="0" smtClean="0">
                <a:latin typeface="+mj-lt"/>
              </a:rPr>
              <a:t>]; and a new body of believers [</a:t>
            </a:r>
            <a:r>
              <a:rPr lang="en-US" sz="2400" b="1" dirty="0" smtClean="0">
                <a:latin typeface="+mj-lt"/>
              </a:rPr>
              <a:t>Body of Christ </a:t>
            </a:r>
            <a:r>
              <a:rPr lang="en-US" sz="2400" dirty="0" smtClean="0">
                <a:latin typeface="+mj-lt"/>
              </a:rPr>
              <a:t>composed of mainly </a:t>
            </a:r>
            <a:r>
              <a:rPr lang="en-US" sz="2400" b="1" dirty="0" smtClean="0">
                <a:latin typeface="+mj-lt"/>
              </a:rPr>
              <a:t>Gentiles</a:t>
            </a:r>
            <a:r>
              <a:rPr lang="en-US" sz="2400" dirty="0" smtClean="0">
                <a:latin typeface="+mj-lt"/>
              </a:rPr>
              <a:t>].  </a:t>
            </a:r>
          </a:p>
          <a:p>
            <a:r>
              <a:rPr lang="en-US" sz="2400" dirty="0" smtClean="0">
                <a:latin typeface="+mj-lt"/>
              </a:rPr>
              <a:t>Today God is not trying to save a nation, but believers-into-One-Body [</a:t>
            </a:r>
            <a:r>
              <a:rPr lang="en-US" sz="2400" b="1" dirty="0" smtClean="0">
                <a:latin typeface="+mj-lt"/>
              </a:rPr>
              <a:t>Christ</a:t>
            </a:r>
            <a:r>
              <a:rPr lang="en-US" sz="2400" dirty="0" smtClean="0">
                <a:latin typeface="+mj-lt"/>
              </a:rPr>
              <a:t>] from all nations.  </a:t>
            </a:r>
            <a:endParaRPr lang="en-US" sz="2400" dirty="0">
              <a:latin typeface="+mj-lt"/>
            </a:endParaRPr>
          </a:p>
        </p:txBody>
      </p:sp>
      <p:pic>
        <p:nvPicPr>
          <p:cNvPr id="3" name="Picture 2" descr="Daily Mass Read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475" y="-1"/>
            <a:ext cx="5533597" cy="6740307"/>
          </a:xfrm>
          <a:prstGeom prst="rect">
            <a:avLst/>
          </a:prstGeom>
        </p:spPr>
      </p:pic>
      <p:pic>
        <p:nvPicPr>
          <p:cNvPr id="4" name="Picture 3" descr="Word for Today: &lt;strong&gt;Body of Christ&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74" y="0"/>
            <a:ext cx="5503525" cy="6740306"/>
          </a:xfrm>
          <a:prstGeom prst="rect">
            <a:avLst/>
          </a:prstGeom>
        </p:spPr>
      </p:pic>
      <p:pic>
        <p:nvPicPr>
          <p:cNvPr id="5" name="Picture 4" descr="The Mind/&lt;strong&gt;Body&lt;/strong&gt;/Spirit Complex - The Pub - Shroomery Messag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106" y="0"/>
            <a:ext cx="5584966" cy="6740306"/>
          </a:xfrm>
          <a:prstGeom prst="rect">
            <a:avLst/>
          </a:prstGeom>
        </p:spPr>
      </p:pic>
    </p:spTree>
    <p:extLst>
      <p:ext uri="{BB962C8B-B14F-4D97-AF65-F5344CB8AC3E}">
        <p14:creationId xmlns:p14="http://schemas.microsoft.com/office/powerpoint/2010/main" val="17865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417942" cy="6863417"/>
          </a:xfrm>
          <a:prstGeom prst="rect">
            <a:avLst/>
          </a:prstGeom>
          <a:noFill/>
        </p:spPr>
        <p:txBody>
          <a:bodyPr wrap="square" rtlCol="0">
            <a:spAutoFit/>
          </a:bodyPr>
          <a:lstStyle/>
          <a:p>
            <a:r>
              <a:rPr lang="en-US" sz="2400" b="1" dirty="0" smtClean="0">
                <a:latin typeface="+mj-lt"/>
              </a:rPr>
              <a:t>TRIBULATION</a:t>
            </a:r>
            <a:r>
              <a:rPr lang="en-US" sz="2400" dirty="0" smtClean="0">
                <a:latin typeface="+mj-lt"/>
              </a:rPr>
              <a:t> (Cont’d)</a:t>
            </a:r>
          </a:p>
          <a:p>
            <a:r>
              <a:rPr lang="en-US" sz="2400" dirty="0" smtClean="0">
                <a:latin typeface="+mj-lt"/>
              </a:rPr>
              <a:t>“Alas for the day! For the day of the LORD is at hand, and as a destruction from the Almighty shall it come… the meat cut off before our eyes… the seed is rotten under their clods… barns are broken down… corn is withered… cattle are perplexed, because they have no pasture… fire hath devoured the pastures… the flame hath burned all the trees of the field… the rivers of waters are dried up…” (1:15-20).</a:t>
            </a:r>
          </a:p>
          <a:p>
            <a:r>
              <a:rPr lang="en-US" sz="2400" dirty="0" smtClean="0">
                <a:latin typeface="+mj-lt"/>
              </a:rPr>
              <a:t>God’s grace has run out and now His wrath is being poured out on an unbelieving world. </a:t>
            </a:r>
          </a:p>
          <a:p>
            <a:endParaRPr lang="en-US" sz="800" dirty="0" smtClean="0">
              <a:latin typeface="+mj-lt"/>
            </a:endParaRPr>
          </a:p>
          <a:p>
            <a:r>
              <a:rPr lang="en-US" sz="2400" dirty="0" smtClean="0">
                <a:latin typeface="+mj-lt"/>
              </a:rPr>
              <a:t>“The earth shall quake before them, the heavens shall tremble: the sun and the moon shall be dark, and the stars shall withdraw their shinning (2:10)… And I will shew wonders in the heavens and in the earth, blood, and fire, and pillars of smoke” (2:30).</a:t>
            </a:r>
          </a:p>
          <a:p>
            <a:r>
              <a:rPr lang="en-US" sz="2400" dirty="0" smtClean="0">
                <a:latin typeface="+mj-lt"/>
              </a:rPr>
              <a:t>A nuclear war?  No. This destruction is beyond that of which man is capable; </a:t>
            </a:r>
            <a:r>
              <a:rPr lang="en-US" sz="2400" i="1" dirty="0" smtClean="0">
                <a:latin typeface="+mj-lt"/>
              </a:rPr>
              <a:t>it is the wrath of God!</a:t>
            </a:r>
            <a:endParaRPr lang="en-US" sz="2400" i="1" dirty="0">
              <a:latin typeface="+mj-lt"/>
            </a:endParaRPr>
          </a:p>
        </p:txBody>
      </p:sp>
      <p:pic>
        <p:nvPicPr>
          <p:cNvPr id="3" name="Picture 2" descr="The End Times Passover: Christians Will Experience Grea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943" y="-1"/>
            <a:ext cx="4774057" cy="6674069"/>
          </a:xfrm>
          <a:prstGeom prst="rect">
            <a:avLst/>
          </a:prstGeom>
        </p:spPr>
      </p:pic>
      <p:pic>
        <p:nvPicPr>
          <p:cNvPr id="4" name="Picture 3" descr="Pressenza - On the mainstream media coverage of &lt;strong&gt;nuclear&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942" y="0"/>
            <a:ext cx="4774057" cy="6674068"/>
          </a:xfrm>
          <a:prstGeom prst="rect">
            <a:avLst/>
          </a:prstGeom>
        </p:spPr>
      </p:pic>
    </p:spTree>
    <p:extLst>
      <p:ext uri="{BB962C8B-B14F-4D97-AF65-F5344CB8AC3E}">
        <p14:creationId xmlns:p14="http://schemas.microsoft.com/office/powerpoint/2010/main" val="28287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936829" cy="6370975"/>
          </a:xfrm>
          <a:prstGeom prst="rect">
            <a:avLst/>
          </a:prstGeom>
          <a:noFill/>
        </p:spPr>
        <p:txBody>
          <a:bodyPr wrap="square" rtlCol="0">
            <a:spAutoFit/>
          </a:bodyPr>
          <a:lstStyle/>
          <a:p>
            <a:r>
              <a:rPr lang="en-US" sz="2400" b="1" dirty="0" smtClean="0">
                <a:latin typeface="+mj-lt"/>
              </a:rPr>
              <a:t>DANIEL</a:t>
            </a:r>
          </a:p>
          <a:p>
            <a:r>
              <a:rPr lang="en-US" sz="2400" i="1" dirty="0" smtClean="0">
                <a:latin typeface="+mj-lt"/>
              </a:rPr>
              <a:t>“Daniel, like Ezekiel, was a Jewish captive in Babylon. He was of royal or princely descent (1:3).  For his rank and comeliness he was trained for palace service.  In the polluted atmosphere of an oriental court he lived a </a:t>
            </a:r>
          </a:p>
          <a:p>
            <a:r>
              <a:rPr lang="en-US" sz="2400" i="1" dirty="0">
                <a:latin typeface="+mj-lt"/>
              </a:rPr>
              <a:t>l</a:t>
            </a:r>
            <a:r>
              <a:rPr lang="en-US" sz="2400" i="1" dirty="0" smtClean="0">
                <a:latin typeface="+mj-lt"/>
              </a:rPr>
              <a:t>ife of singular piety and usefulness.  His long life extended from Nebuchadnezzar to Cyrus… Daniel is the indispensable introduction to the New Testament prophecy, the themes… manifestation of the man of sin, the great tribulation, the return of the LORD, the resurrections and the judgments… But Daniel is distinctively the prophet of the ‘times of the Gentiles’ (Lk. 21:24). His vision sweeps the whole course of Gentile world-rule to its end in catastrophe, and to the setting up of the Messianic kingdom… The events recorded in Daniel cover a period of 73 years </a:t>
            </a:r>
            <a:r>
              <a:rPr lang="en-US" sz="2400" dirty="0">
                <a:latin typeface="+mj-lt"/>
              </a:rPr>
              <a:t>[</a:t>
            </a:r>
            <a:r>
              <a:rPr lang="en-US" sz="2400" dirty="0" smtClean="0">
                <a:latin typeface="+mj-lt"/>
              </a:rPr>
              <a:t>Ussher]” (Old Scofield, p. 898).</a:t>
            </a:r>
          </a:p>
        </p:txBody>
      </p:sp>
      <p:pic>
        <p:nvPicPr>
          <p:cNvPr id="3" name="Picture 2" descr="C. I. &lt;strong&gt;Scofield&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828" y="0"/>
            <a:ext cx="5255171" cy="6370975"/>
          </a:xfrm>
          <a:prstGeom prst="rect">
            <a:avLst/>
          </a:prstGeom>
        </p:spPr>
      </p:pic>
    </p:spTree>
    <p:extLst>
      <p:ext uri="{BB962C8B-B14F-4D97-AF65-F5344CB8AC3E}">
        <p14:creationId xmlns:p14="http://schemas.microsoft.com/office/powerpoint/2010/main" val="239586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8404262" cy="6494085"/>
          </a:xfrm>
          <a:prstGeom prst="rect">
            <a:avLst/>
          </a:prstGeom>
          <a:noFill/>
        </p:spPr>
        <p:txBody>
          <a:bodyPr wrap="square" rtlCol="0">
            <a:spAutoFit/>
          </a:bodyPr>
          <a:lstStyle/>
          <a:p>
            <a:r>
              <a:rPr lang="en-US" sz="2400" dirty="0" smtClean="0">
                <a:latin typeface="+mj-lt"/>
              </a:rPr>
              <a:t>“In the 3</a:t>
            </a:r>
            <a:r>
              <a:rPr lang="en-US" sz="2400" baseline="30000" dirty="0" smtClean="0">
                <a:latin typeface="+mj-lt"/>
              </a:rPr>
              <a:t>rd</a:t>
            </a:r>
            <a:r>
              <a:rPr lang="en-US" sz="2400" dirty="0" smtClean="0">
                <a:latin typeface="+mj-lt"/>
              </a:rPr>
              <a:t> year of the reign of </a:t>
            </a:r>
            <a:r>
              <a:rPr lang="en-US" sz="2400" dirty="0" err="1" smtClean="0">
                <a:latin typeface="+mj-lt"/>
              </a:rPr>
              <a:t>Jehoikim</a:t>
            </a:r>
            <a:r>
              <a:rPr lang="en-US" sz="2400" dirty="0" smtClean="0">
                <a:latin typeface="+mj-lt"/>
              </a:rPr>
              <a:t> king of Judah came Nebuchadnezzar king of Babylon unto Jerusalem, and besieged it.  And the Lord gave </a:t>
            </a:r>
            <a:r>
              <a:rPr lang="en-US" sz="2400" dirty="0" err="1" smtClean="0">
                <a:latin typeface="+mj-lt"/>
              </a:rPr>
              <a:t>Jehoiakim</a:t>
            </a:r>
            <a:r>
              <a:rPr lang="en-US" sz="2400" dirty="0" smtClean="0">
                <a:latin typeface="+mj-lt"/>
              </a:rPr>
              <a:t>… into his hand, with part of the vessels of the house of God: which he carried </a:t>
            </a:r>
            <a:r>
              <a:rPr lang="en-US" sz="2400" b="1" dirty="0" smtClean="0">
                <a:latin typeface="+mj-lt"/>
              </a:rPr>
              <a:t>into the land of Shinar</a:t>
            </a:r>
            <a:r>
              <a:rPr lang="en-US" sz="2400" dirty="0" smtClean="0">
                <a:latin typeface="+mj-lt"/>
              </a:rPr>
              <a:t> to the house of his god; and he brought the vessels into the treasure house of his god” (Dan. 1:1,2).</a:t>
            </a:r>
          </a:p>
          <a:p>
            <a:r>
              <a:rPr lang="en-US" sz="2400" dirty="0" smtClean="0">
                <a:latin typeface="+mj-lt"/>
              </a:rPr>
              <a:t>In the year 607 B.C. Nebuchadnezzar attacked Jerusalem.  As Jeremiah had prophesied it, the people did little to defend the city, and it was easily captured as was its king, </a:t>
            </a:r>
            <a:r>
              <a:rPr lang="en-US" sz="2400" dirty="0" err="1" smtClean="0">
                <a:latin typeface="+mj-lt"/>
              </a:rPr>
              <a:t>Jehoiakim</a:t>
            </a:r>
            <a:r>
              <a:rPr lang="en-US" sz="2400" dirty="0" smtClean="0">
                <a:latin typeface="+mj-lt"/>
              </a:rPr>
              <a:t>, the eldest son of Josiah.  Nebuchadnezzar took some of the vessels from the temple and carried them back to the temple of his god in Shinar –</a:t>
            </a:r>
          </a:p>
          <a:p>
            <a:endParaRPr lang="en-US" sz="800" dirty="0" smtClean="0">
              <a:latin typeface="+mj-lt"/>
            </a:endParaRPr>
          </a:p>
          <a:p>
            <a:r>
              <a:rPr lang="en-US" sz="2400" dirty="0" smtClean="0">
                <a:latin typeface="+mj-lt"/>
              </a:rPr>
              <a:t>“And the beginning of his [Nimrod’s] kingdom was Babel… </a:t>
            </a:r>
            <a:r>
              <a:rPr lang="en-US" sz="2400" b="1" dirty="0" smtClean="0">
                <a:latin typeface="+mj-lt"/>
              </a:rPr>
              <a:t>in the land of Shinar </a:t>
            </a:r>
            <a:r>
              <a:rPr lang="en-US" sz="2400" dirty="0" smtClean="0">
                <a:latin typeface="+mj-lt"/>
              </a:rPr>
              <a:t>(Gen. 10:10)… they journeyed from the east, that they found a plain </a:t>
            </a:r>
            <a:r>
              <a:rPr lang="en-US" sz="2400" b="1" dirty="0" smtClean="0">
                <a:latin typeface="+mj-lt"/>
              </a:rPr>
              <a:t>in the land of Shinar</a:t>
            </a:r>
            <a:r>
              <a:rPr lang="en-US" sz="2400" dirty="0" smtClean="0">
                <a:latin typeface="+mj-lt"/>
              </a:rPr>
              <a:t>… let us build a city and a tower” (Gen. 11:2,4).</a:t>
            </a:r>
          </a:p>
          <a:p>
            <a:r>
              <a:rPr lang="en-US" sz="2400" dirty="0" smtClean="0">
                <a:latin typeface="+mj-lt"/>
              </a:rPr>
              <a:t>Nebuchadnezzar’s temple of his god was in the same place where Satan began the rebellion and Nimrod built the tower of Babel.   </a:t>
            </a:r>
            <a:endParaRPr lang="en-US" sz="2400" dirty="0">
              <a:latin typeface="+mj-lt"/>
            </a:endParaRPr>
          </a:p>
        </p:txBody>
      </p:sp>
      <p:pic>
        <p:nvPicPr>
          <p:cNvPr id="3" name="Picture 2" descr="&lt;strong&gt;Kings of Israel&lt;/strong&gt; and Judah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519" y="392825"/>
            <a:ext cx="3890481" cy="610126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893810" y="5851291"/>
              <a:ext cx="411403" cy="231828"/>
            </p14:xfrm>
          </p:contentPart>
        </mc:Choice>
        <mc:Fallback xmlns="">
          <p:pic>
            <p:nvPicPr>
              <p:cNvPr id="4" name="Ink 3"/>
              <p:cNvPicPr/>
              <p:nvPr/>
            </p:nvPicPr>
            <p:blipFill>
              <a:blip r:embed="rId4"/>
              <a:stretch>
                <a:fillRect/>
              </a:stretch>
            </p:blipFill>
            <p:spPr>
              <a:xfrm>
                <a:off x="10884444" y="5841931"/>
                <a:ext cx="430136" cy="250547"/>
              </a:xfrm>
              <a:prstGeom prst="rect">
                <a:avLst/>
              </a:prstGeom>
            </p:spPr>
          </p:pic>
        </mc:Fallback>
      </mc:AlternateContent>
      <p:pic>
        <p:nvPicPr>
          <p:cNvPr id="6" name="Picture 5" descr="World Cultures @ Capital HS - &lt;strong&gt;babylonia&lt;/strong&gt;"/>
          <p:cNvPicPr>
            <a:picLocks noChangeAspect="1"/>
          </p:cNvPicPr>
          <p:nvPr/>
        </p:nvPicPr>
        <p:blipFill rotWithShape="1">
          <a:blip r:embed="rId5">
            <a:extLst>
              <a:ext uri="{28A0092B-C50C-407E-A947-70E740481C1C}">
                <a14:useLocalDpi xmlns:a14="http://schemas.microsoft.com/office/drawing/2010/main" val="0"/>
              </a:ext>
            </a:extLst>
          </a:blip>
          <a:srcRect l="2145" t="3535" r="1546" b="11865"/>
          <a:stretch/>
        </p:blipFill>
        <p:spPr>
          <a:xfrm>
            <a:off x="8404261" y="0"/>
            <a:ext cx="3787739" cy="6494085"/>
          </a:xfrm>
          <a:prstGeom prst="rect">
            <a:avLst/>
          </a:prstGeom>
        </p:spPr>
      </p:pic>
      <p:pic>
        <p:nvPicPr>
          <p:cNvPr id="8" name="Picture 7" descr="Ab laeva rite probatum: La Torre de &lt;strong&gt;Babel&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4261" y="-1"/>
            <a:ext cx="3787739" cy="6494085"/>
          </a:xfrm>
          <a:prstGeom prst="rect">
            <a:avLst/>
          </a:prstGeom>
        </p:spPr>
      </p:pic>
    </p:spTree>
    <p:extLst>
      <p:ext uri="{BB962C8B-B14F-4D97-AF65-F5344CB8AC3E}">
        <p14:creationId xmlns:p14="http://schemas.microsoft.com/office/powerpoint/2010/main" val="215912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489861" cy="6740307"/>
          </a:xfrm>
          <a:prstGeom prst="rect">
            <a:avLst/>
          </a:prstGeom>
          <a:noFill/>
        </p:spPr>
        <p:txBody>
          <a:bodyPr wrap="square" rtlCol="0">
            <a:spAutoFit/>
          </a:bodyPr>
          <a:lstStyle/>
          <a:p>
            <a:r>
              <a:rPr lang="en-US" sz="2400" dirty="0" smtClean="0">
                <a:latin typeface="+mj-lt"/>
              </a:rPr>
              <a:t>“And the king </a:t>
            </a:r>
            <a:r>
              <a:rPr lang="en-US" sz="2400" dirty="0" err="1" smtClean="0">
                <a:latin typeface="+mj-lt"/>
              </a:rPr>
              <a:t>spake</a:t>
            </a:r>
            <a:r>
              <a:rPr lang="en-US" sz="2400" dirty="0" smtClean="0">
                <a:latin typeface="+mj-lt"/>
              </a:rPr>
              <a:t> unto </a:t>
            </a:r>
            <a:r>
              <a:rPr lang="en-US" sz="2400" dirty="0" err="1" smtClean="0">
                <a:latin typeface="+mj-lt"/>
              </a:rPr>
              <a:t>Ashpenaz</a:t>
            </a:r>
            <a:r>
              <a:rPr lang="en-US" sz="2400" dirty="0" smtClean="0">
                <a:latin typeface="+mj-lt"/>
              </a:rPr>
              <a:t> the master of his eunuchs, that he should bring certain of the children of Israel, and of the king’s seed… </a:t>
            </a:r>
            <a:r>
              <a:rPr lang="en-US" sz="2400" b="1" dirty="0" smtClean="0">
                <a:latin typeface="+mj-lt"/>
              </a:rPr>
              <a:t>Children in whom was no blemish, but well </a:t>
            </a:r>
            <a:r>
              <a:rPr lang="en-US" sz="2400" b="1" dirty="0" err="1" smtClean="0">
                <a:latin typeface="+mj-lt"/>
              </a:rPr>
              <a:t>favoured</a:t>
            </a:r>
            <a:r>
              <a:rPr lang="en-US" sz="2400" b="1" dirty="0" smtClean="0">
                <a:latin typeface="+mj-lt"/>
              </a:rPr>
              <a:t>, and skillful in wisdom… knowledge… science, and such as had ability in them to stand in the king’s palace, and whom they might teach the learning and the tongue of the Chaldeans </a:t>
            </a:r>
            <a:r>
              <a:rPr lang="en-US" sz="2400" dirty="0" smtClean="0">
                <a:latin typeface="+mj-lt"/>
              </a:rPr>
              <a:t>[Babylonians]… And the king appointed them a daily provision of the king’s meat… so nourishing them 3-years, that at the end thereof they might stand before the king.  Now among these were of the children of Judah, Daniel… Shadrach… Meshach… Abednego… But </a:t>
            </a:r>
            <a:r>
              <a:rPr lang="en-US" sz="2400" b="1" dirty="0" smtClean="0">
                <a:latin typeface="+mj-lt"/>
              </a:rPr>
              <a:t>Daniel purposed in his heart that he would not defile himself with the portion of the king’s meat, nor with the wine</a:t>
            </a:r>
            <a:r>
              <a:rPr lang="en-US" sz="2400" dirty="0" smtClean="0">
                <a:latin typeface="+mj-lt"/>
              </a:rPr>
              <a:t>… Now God had brought Daniel into </a:t>
            </a:r>
            <a:r>
              <a:rPr lang="en-US" sz="2400" dirty="0" err="1" smtClean="0">
                <a:latin typeface="+mj-lt"/>
              </a:rPr>
              <a:t>favour</a:t>
            </a:r>
            <a:r>
              <a:rPr lang="en-US" sz="2400" dirty="0" smtClean="0">
                <a:latin typeface="+mj-lt"/>
              </a:rPr>
              <a:t> and tender love with the prince of the eunuchs” (1:3-9).</a:t>
            </a:r>
          </a:p>
          <a:p>
            <a:r>
              <a:rPr lang="en-US" sz="2400" dirty="0" smtClean="0">
                <a:latin typeface="+mj-lt"/>
              </a:rPr>
              <a:t>No more than a teenager, Daniel proved his steadfast faith by not eating that which was forbidden in the Law of Moses (</a:t>
            </a:r>
            <a:r>
              <a:rPr lang="en-US" sz="2400" dirty="0" err="1" smtClean="0">
                <a:latin typeface="+mj-lt"/>
              </a:rPr>
              <a:t>Exo</a:t>
            </a:r>
            <a:r>
              <a:rPr lang="en-US" sz="2400" dirty="0" smtClean="0">
                <a:latin typeface="+mj-lt"/>
              </a:rPr>
              <a:t>. 34:15). </a:t>
            </a:r>
            <a:endParaRPr lang="en-US" sz="2400" dirty="0">
              <a:latin typeface="+mj-lt"/>
            </a:endParaRPr>
          </a:p>
        </p:txBody>
      </p:sp>
      <p:pic>
        <p:nvPicPr>
          <p:cNvPr id="3" name="Picture 2" descr="Bible Drive-Thru: July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781" y="-1"/>
            <a:ext cx="4630220" cy="6740307"/>
          </a:xfrm>
          <a:prstGeom prst="rect">
            <a:avLst/>
          </a:prstGeom>
        </p:spPr>
      </p:pic>
    </p:spTree>
    <p:extLst>
      <p:ext uri="{BB962C8B-B14F-4D97-AF65-F5344CB8AC3E}">
        <p14:creationId xmlns:p14="http://schemas.microsoft.com/office/powerpoint/2010/main" val="33555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397393" cy="6863417"/>
          </a:xfrm>
          <a:prstGeom prst="rect">
            <a:avLst/>
          </a:prstGeom>
          <a:noFill/>
        </p:spPr>
        <p:txBody>
          <a:bodyPr wrap="square" rtlCol="0">
            <a:spAutoFit/>
          </a:bodyPr>
          <a:lstStyle/>
          <a:p>
            <a:r>
              <a:rPr lang="en-US" sz="2400" dirty="0" smtClean="0">
                <a:latin typeface="+mj-lt"/>
              </a:rPr>
              <a:t>God gave Daniel great knowledge so he could discern those things that would come up in his position of responsibility in the king’s court –</a:t>
            </a:r>
          </a:p>
          <a:p>
            <a:endParaRPr lang="en-US" sz="800" dirty="0" smtClean="0">
              <a:latin typeface="+mj-lt"/>
            </a:endParaRPr>
          </a:p>
          <a:p>
            <a:r>
              <a:rPr lang="en-US" sz="2400" dirty="0" smtClean="0">
                <a:latin typeface="+mj-lt"/>
              </a:rPr>
              <a:t>“In the 2</a:t>
            </a:r>
            <a:r>
              <a:rPr lang="en-US" sz="2400" baseline="30000" dirty="0" smtClean="0">
                <a:latin typeface="+mj-lt"/>
              </a:rPr>
              <a:t>nd</a:t>
            </a:r>
            <a:r>
              <a:rPr lang="en-US" sz="2400" dirty="0" smtClean="0">
                <a:latin typeface="+mj-lt"/>
              </a:rPr>
              <a:t> year of the reign of Nebuchadnezzar… dreamed dreams… his spirit was troubled… call the magicians… astrologers… sorcerers” (2:1,2), but they couldn’t interpret them (2:10,11), which angered the king (2:12).  Then Daniel got his chance, “Then was the secret revealed unto Daniel (2:19)… He [God]… </a:t>
            </a:r>
            <a:r>
              <a:rPr lang="en-US" sz="2400" dirty="0" err="1" smtClean="0">
                <a:latin typeface="+mj-lt"/>
              </a:rPr>
              <a:t>removeth</a:t>
            </a:r>
            <a:r>
              <a:rPr lang="en-US" sz="2400" dirty="0" smtClean="0">
                <a:latin typeface="+mj-lt"/>
              </a:rPr>
              <a:t> kings, and </a:t>
            </a:r>
            <a:r>
              <a:rPr lang="en-US" sz="2400" dirty="0" err="1" smtClean="0">
                <a:latin typeface="+mj-lt"/>
              </a:rPr>
              <a:t>setteth</a:t>
            </a:r>
            <a:r>
              <a:rPr lang="en-US" sz="2400" dirty="0" smtClean="0">
                <a:latin typeface="+mj-lt"/>
              </a:rPr>
              <a:t> up kings (2:21)… there is a God in heaven that </a:t>
            </a:r>
            <a:r>
              <a:rPr lang="en-US" sz="2400" dirty="0" err="1" smtClean="0">
                <a:latin typeface="+mj-lt"/>
              </a:rPr>
              <a:t>revealeth</a:t>
            </a:r>
            <a:r>
              <a:rPr lang="en-US" sz="2400" dirty="0" smtClean="0">
                <a:latin typeface="+mj-lt"/>
              </a:rPr>
              <a:t> secrets… </a:t>
            </a:r>
            <a:r>
              <a:rPr lang="en-US" sz="2400" dirty="0" err="1" smtClean="0">
                <a:latin typeface="+mj-lt"/>
              </a:rPr>
              <a:t>maketh</a:t>
            </a:r>
            <a:r>
              <a:rPr lang="en-US" sz="2400" dirty="0" smtClean="0">
                <a:latin typeface="+mj-lt"/>
              </a:rPr>
              <a:t> known to the king what shall be in the latter days (2:28)… this is the dream and we will tell the interpretation thereof before the king” (2:36).</a:t>
            </a:r>
          </a:p>
          <a:p>
            <a:r>
              <a:rPr lang="en-US" sz="2400" dirty="0" smtClean="0">
                <a:latin typeface="+mj-lt"/>
              </a:rPr>
              <a:t>Nebuchadnezzar’s dream was that of an image of a man who encompassed 5-world empires, which would come one after another.  They would be Gentile kingdoms who would rule over Israel during the “times of the Gentiles” (Lk. 21:24).  </a:t>
            </a:r>
            <a:endParaRPr lang="en-US" sz="2400" dirty="0">
              <a:latin typeface="+mj-lt"/>
            </a:endParaRPr>
          </a:p>
        </p:txBody>
      </p:sp>
      <p:pic>
        <p:nvPicPr>
          <p:cNvPr id="3" name="Picture 2" descr="Nehemiah Pleads for Jerusal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135" y="0"/>
            <a:ext cx="4691865" cy="6544638"/>
          </a:xfrm>
          <a:prstGeom prst="rect">
            <a:avLst/>
          </a:prstGeom>
        </p:spPr>
      </p:pic>
      <p:pic>
        <p:nvPicPr>
          <p:cNvPr id="4" name="Picture 3" descr="Daniel &lt;strong&gt;Nebuchadnezzar&lt;/strong&gt; Mormon | Flickr - Photo Sharing!"/>
          <p:cNvPicPr>
            <a:picLocks noChangeAspect="1"/>
          </p:cNvPicPr>
          <p:nvPr/>
        </p:nvPicPr>
        <p:blipFill rotWithShape="1">
          <a:blip r:embed="rId3">
            <a:extLst>
              <a:ext uri="{28A0092B-C50C-407E-A947-70E740481C1C}">
                <a14:useLocalDpi xmlns:a14="http://schemas.microsoft.com/office/drawing/2010/main" val="0"/>
              </a:ext>
            </a:extLst>
          </a:blip>
          <a:srcRect l="1456" t="1855" r="1870" b="2319"/>
          <a:stretch/>
        </p:blipFill>
        <p:spPr>
          <a:xfrm>
            <a:off x="7500134" y="0"/>
            <a:ext cx="4691865" cy="6544638"/>
          </a:xfrm>
          <a:prstGeom prst="rect">
            <a:avLst/>
          </a:prstGeom>
        </p:spPr>
      </p:pic>
    </p:spTree>
    <p:extLst>
      <p:ext uri="{BB962C8B-B14F-4D97-AF65-F5344CB8AC3E}">
        <p14:creationId xmlns:p14="http://schemas.microsoft.com/office/powerpoint/2010/main" val="26318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355860"/>
          </a:xfrm>
          <a:prstGeom prst="rect">
            <a:avLst/>
          </a:prstGeom>
          <a:noFill/>
        </p:spPr>
        <p:txBody>
          <a:bodyPr wrap="square" rtlCol="0">
            <a:spAutoFit/>
          </a:bodyPr>
          <a:lstStyle/>
          <a:p>
            <a:r>
              <a:rPr lang="en-US" sz="2400" dirty="0" smtClean="0">
                <a:latin typeface="+mj-lt"/>
              </a:rPr>
              <a:t>“… thou [Nebuchadnezzar] art this head of gold” (2:38).</a:t>
            </a:r>
          </a:p>
          <a:p>
            <a:r>
              <a:rPr lang="en-US" sz="2400" b="1" dirty="0" smtClean="0">
                <a:latin typeface="+mj-lt"/>
              </a:rPr>
              <a:t>BABYLON</a:t>
            </a:r>
          </a:p>
          <a:p>
            <a:endParaRPr lang="en-US" sz="800" dirty="0" smtClean="0">
              <a:latin typeface="+mj-lt"/>
            </a:endParaRPr>
          </a:p>
          <a:p>
            <a:r>
              <a:rPr lang="en-US" sz="2400" dirty="0" smtClean="0">
                <a:latin typeface="+mj-lt"/>
              </a:rPr>
              <a:t>“And after thee shall arise another kingdom inferior to thee…” (2:39a).</a:t>
            </a:r>
          </a:p>
          <a:p>
            <a:r>
              <a:rPr lang="en-US" sz="2400" b="1" dirty="0" smtClean="0">
                <a:latin typeface="+mj-lt"/>
              </a:rPr>
              <a:t>MEDIA-PERSIA</a:t>
            </a:r>
          </a:p>
          <a:p>
            <a:endParaRPr lang="en-US" sz="800" dirty="0" smtClean="0">
              <a:latin typeface="+mj-lt"/>
            </a:endParaRPr>
          </a:p>
          <a:p>
            <a:r>
              <a:rPr lang="en-US" sz="2400" dirty="0" smtClean="0">
                <a:latin typeface="+mj-lt"/>
              </a:rPr>
              <a:t>“… and another 3</a:t>
            </a:r>
            <a:r>
              <a:rPr lang="en-US" sz="2400" baseline="30000" dirty="0" smtClean="0">
                <a:latin typeface="+mj-lt"/>
              </a:rPr>
              <a:t>rd</a:t>
            </a:r>
            <a:r>
              <a:rPr lang="en-US" sz="2400" dirty="0" smtClean="0">
                <a:latin typeface="+mj-lt"/>
              </a:rPr>
              <a:t> kingdom of brass…” (2:39b).</a:t>
            </a:r>
          </a:p>
          <a:p>
            <a:r>
              <a:rPr lang="en-US" sz="2400" b="1" dirty="0" smtClean="0">
                <a:latin typeface="+mj-lt"/>
              </a:rPr>
              <a:t>GREECE </a:t>
            </a:r>
          </a:p>
          <a:p>
            <a:endParaRPr lang="en-US" sz="800" dirty="0" smtClean="0">
              <a:latin typeface="+mj-lt"/>
            </a:endParaRPr>
          </a:p>
          <a:p>
            <a:r>
              <a:rPr lang="en-US" sz="2400" dirty="0" smtClean="0">
                <a:latin typeface="+mj-lt"/>
              </a:rPr>
              <a:t>“And the 4</a:t>
            </a:r>
            <a:r>
              <a:rPr lang="en-US" sz="2400" baseline="30000" dirty="0" smtClean="0">
                <a:latin typeface="+mj-lt"/>
              </a:rPr>
              <a:t>th</a:t>
            </a:r>
            <a:r>
              <a:rPr lang="en-US" sz="2400" dirty="0" smtClean="0">
                <a:latin typeface="+mj-lt"/>
              </a:rPr>
              <a:t> kingdom shall be strong as iron…” (2:40). </a:t>
            </a:r>
          </a:p>
          <a:p>
            <a:r>
              <a:rPr lang="en-US" sz="2400" b="1" dirty="0" smtClean="0">
                <a:latin typeface="+mj-lt"/>
              </a:rPr>
              <a:t>ROME</a:t>
            </a:r>
          </a:p>
          <a:p>
            <a:endParaRPr lang="en-US" sz="800" dirty="0" smtClean="0">
              <a:latin typeface="+mj-lt"/>
            </a:endParaRPr>
          </a:p>
          <a:p>
            <a:r>
              <a:rPr lang="en-US" sz="2400" dirty="0" smtClean="0">
                <a:latin typeface="+mj-lt"/>
              </a:rPr>
              <a:t>“And as the toes of the feet were part of iron, and part of clay, so the </a:t>
            </a:r>
          </a:p>
          <a:p>
            <a:r>
              <a:rPr lang="en-US" sz="2400" dirty="0" smtClean="0">
                <a:latin typeface="+mj-lt"/>
              </a:rPr>
              <a:t>kingdom shall be partly strong, and partly broken [brittle]” (2:42). </a:t>
            </a:r>
          </a:p>
          <a:p>
            <a:r>
              <a:rPr lang="en-US" sz="2400" b="1" dirty="0" smtClean="0">
                <a:latin typeface="+mj-lt"/>
              </a:rPr>
              <a:t>EMPIRE OF THE LAST DAYS</a:t>
            </a:r>
          </a:p>
          <a:p>
            <a:endParaRPr lang="en-US" sz="800" dirty="0" smtClean="0">
              <a:latin typeface="+mj-lt"/>
            </a:endParaRPr>
          </a:p>
          <a:p>
            <a:r>
              <a:rPr lang="en-US" sz="2400" dirty="0" smtClean="0">
                <a:latin typeface="+mj-lt"/>
              </a:rPr>
              <a:t>“And in the days of these kings shall </a:t>
            </a:r>
            <a:r>
              <a:rPr lang="en-US" sz="2400" b="1" u="sng" dirty="0" smtClean="0">
                <a:latin typeface="+mj-lt"/>
              </a:rPr>
              <a:t>the God of heaven set up a </a:t>
            </a:r>
          </a:p>
          <a:p>
            <a:r>
              <a:rPr lang="en-US" sz="2400" b="1" u="sng" dirty="0" smtClean="0">
                <a:latin typeface="+mj-lt"/>
              </a:rPr>
              <a:t>kingdom, which shall never be destroyed</a:t>
            </a:r>
            <a:r>
              <a:rPr lang="en-US" sz="2400" dirty="0" smtClean="0">
                <a:latin typeface="+mj-lt"/>
              </a:rPr>
              <a:t>: and the kingdom… it shall </a:t>
            </a:r>
          </a:p>
          <a:p>
            <a:r>
              <a:rPr lang="en-US" sz="2400" dirty="0" smtClean="0">
                <a:latin typeface="+mj-lt"/>
              </a:rPr>
              <a:t>break in pieces and consume all these kingdoms, and it shall stand forever.  Forasmuch as thou </a:t>
            </a:r>
            <a:r>
              <a:rPr lang="en-US" sz="2400" dirty="0" err="1" smtClean="0">
                <a:latin typeface="+mj-lt"/>
              </a:rPr>
              <a:t>sawest</a:t>
            </a:r>
            <a:r>
              <a:rPr lang="en-US" sz="2400" dirty="0" smtClean="0">
                <a:latin typeface="+mj-lt"/>
              </a:rPr>
              <a:t> that the stone [Christ]… it brake in pieces the iron, brass, clay, silver, and gold…” </a:t>
            </a:r>
            <a:r>
              <a:rPr lang="en-US" sz="2400" smtClean="0">
                <a:latin typeface="+mj-lt"/>
              </a:rPr>
              <a:t>(2:44,45).</a:t>
            </a:r>
            <a:endParaRPr lang="en-US" sz="2400" dirty="0" smtClean="0">
              <a:latin typeface="+mj-lt"/>
            </a:endParaRPr>
          </a:p>
          <a:p>
            <a:r>
              <a:rPr lang="en-US" sz="2400" dirty="0" smtClean="0">
                <a:latin typeface="+mj-lt"/>
              </a:rPr>
              <a:t>The final kingdom = </a:t>
            </a:r>
            <a:r>
              <a:rPr lang="en-US" sz="2400" b="1" u="sng" dirty="0" smtClean="0">
                <a:latin typeface="+mj-lt"/>
              </a:rPr>
              <a:t>MILLENNIAL KINGDOM OF GOD</a:t>
            </a:r>
          </a:p>
          <a:p>
            <a:endParaRPr lang="en-US" sz="2400" b="1" dirty="0" smtClean="0">
              <a:latin typeface="+mj-lt"/>
            </a:endParaRPr>
          </a:p>
          <a:p>
            <a:r>
              <a:rPr lang="en-US" sz="2400" dirty="0" smtClean="0">
                <a:latin typeface="+mj-lt"/>
              </a:rPr>
              <a:t> </a:t>
            </a:r>
            <a:endParaRPr lang="en-US" sz="2400" dirty="0">
              <a:latin typeface="+mj-lt"/>
            </a:endParaRPr>
          </a:p>
        </p:txBody>
      </p:sp>
      <p:pic>
        <p:nvPicPr>
          <p:cNvPr id="3" name="Picture 2" descr="mcsclassnet - room 10 term 4 week 3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462" y="0"/>
            <a:ext cx="3434538" cy="5297215"/>
          </a:xfrm>
          <a:prstGeom prst="rect">
            <a:avLst/>
          </a:prstGeom>
        </p:spPr>
      </p:pic>
      <p:pic>
        <p:nvPicPr>
          <p:cNvPr id="4" name="Picture 3" descr="&lt;strong&gt;Nebuchadnezzar’s&lt;/strong&gt; dream | Mike's Place on the We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462" y="1"/>
            <a:ext cx="3434538" cy="5297214"/>
          </a:xfrm>
          <a:prstGeom prst="rect">
            <a:avLst/>
          </a:prstGeom>
        </p:spPr>
      </p:pic>
    </p:spTree>
    <p:extLst>
      <p:ext uri="{BB962C8B-B14F-4D97-AF65-F5344CB8AC3E}">
        <p14:creationId xmlns:p14="http://schemas.microsoft.com/office/powerpoint/2010/main" val="15638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500"/>
                                        <p:tgtEl>
                                          <p:spTgt spid="2">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fade">
                                      <p:cBhvr>
                                        <p:cTn id="47" dur="500"/>
                                        <p:tgtEl>
                                          <p:spTgt spid="2">
                                            <p:txEl>
                                              <p:pRg st="16" end="1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7" end="17"/>
                                            </p:txEl>
                                          </p:spTgt>
                                        </p:tgtEl>
                                        <p:attrNameLst>
                                          <p:attrName>style.visibility</p:attrName>
                                        </p:attrNameLst>
                                      </p:cBhvr>
                                      <p:to>
                                        <p:strVal val="visible"/>
                                      </p:to>
                                    </p:set>
                                    <p:animEffect transition="in" filter="fade">
                                      <p:cBhvr>
                                        <p:cTn id="50" dur="500"/>
                                        <p:tgtEl>
                                          <p:spTgt spid="2">
                                            <p:txEl>
                                              <p:pRg st="17" end="1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8" end="18"/>
                                            </p:txEl>
                                          </p:spTgt>
                                        </p:tgtEl>
                                        <p:attrNameLst>
                                          <p:attrName>style.visibility</p:attrName>
                                        </p:attrNameLst>
                                      </p:cBhvr>
                                      <p:to>
                                        <p:strVal val="visible"/>
                                      </p:to>
                                    </p:set>
                                    <p:animEffect transition="in" filter="fade">
                                      <p:cBhvr>
                                        <p:cTn id="53" dur="500"/>
                                        <p:tgtEl>
                                          <p:spTgt spid="2">
                                            <p:txEl>
                                              <p:pRg st="18" end="1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
                                            <p:txEl>
                                              <p:pRg st="19" end="19"/>
                                            </p:txEl>
                                          </p:spTgt>
                                        </p:tgtEl>
                                        <p:attrNameLst>
                                          <p:attrName>style.visibility</p:attrName>
                                        </p:attrNameLst>
                                      </p:cBhvr>
                                      <p:to>
                                        <p:strVal val="visible"/>
                                      </p:to>
                                    </p:set>
                                    <p:anim calcmode="lin" valueType="num">
                                      <p:cBhvr>
                                        <p:cTn id="58" dur="1000" fill="hold"/>
                                        <p:tgtEl>
                                          <p:spTgt spid="2">
                                            <p:txEl>
                                              <p:pRg st="19" end="19"/>
                                            </p:txEl>
                                          </p:spTgt>
                                        </p:tgtEl>
                                        <p:attrNameLst>
                                          <p:attrName>ppt_w</p:attrName>
                                        </p:attrNameLst>
                                      </p:cBhvr>
                                      <p:tavLst>
                                        <p:tav tm="0">
                                          <p:val>
                                            <p:fltVal val="0"/>
                                          </p:val>
                                        </p:tav>
                                        <p:tav tm="100000">
                                          <p:val>
                                            <p:strVal val="#ppt_w"/>
                                          </p:val>
                                        </p:tav>
                                      </p:tavLst>
                                    </p:anim>
                                    <p:anim calcmode="lin" valueType="num">
                                      <p:cBhvr>
                                        <p:cTn id="59" dur="1000" fill="hold"/>
                                        <p:tgtEl>
                                          <p:spTgt spid="2">
                                            <p:txEl>
                                              <p:pRg st="19" end="19"/>
                                            </p:txEl>
                                          </p:spTgt>
                                        </p:tgtEl>
                                        <p:attrNameLst>
                                          <p:attrName>ppt_h</p:attrName>
                                        </p:attrNameLst>
                                      </p:cBhvr>
                                      <p:tavLst>
                                        <p:tav tm="0">
                                          <p:val>
                                            <p:fltVal val="0"/>
                                          </p:val>
                                        </p:tav>
                                        <p:tav tm="100000">
                                          <p:val>
                                            <p:strVal val="#ppt_h"/>
                                          </p:val>
                                        </p:tav>
                                      </p:tavLst>
                                    </p:anim>
                                    <p:anim calcmode="lin" valueType="num">
                                      <p:cBhvr>
                                        <p:cTn id="60" dur="1000" fill="hold"/>
                                        <p:tgtEl>
                                          <p:spTgt spid="2">
                                            <p:txEl>
                                              <p:pRg st="19" end="19"/>
                                            </p:txEl>
                                          </p:spTgt>
                                        </p:tgtEl>
                                        <p:attrNameLst>
                                          <p:attrName>style.rotation</p:attrName>
                                        </p:attrNameLst>
                                      </p:cBhvr>
                                      <p:tavLst>
                                        <p:tav tm="0">
                                          <p:val>
                                            <p:fltVal val="90"/>
                                          </p:val>
                                        </p:tav>
                                        <p:tav tm="100000">
                                          <p:val>
                                            <p:fltVal val="0"/>
                                          </p:val>
                                        </p:tav>
                                      </p:tavLst>
                                    </p:anim>
                                    <p:animEffect transition="in" filter="fade">
                                      <p:cBhvr>
                                        <p:cTn id="61" dur="10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576441" cy="6863417"/>
          </a:xfrm>
          <a:prstGeom prst="rect">
            <a:avLst/>
          </a:prstGeom>
          <a:noFill/>
        </p:spPr>
        <p:txBody>
          <a:bodyPr wrap="square" rtlCol="0">
            <a:spAutoFit/>
          </a:bodyPr>
          <a:lstStyle/>
          <a:p>
            <a:r>
              <a:rPr lang="en-US" sz="2400" dirty="0" smtClean="0">
                <a:latin typeface="+mj-lt"/>
              </a:rPr>
              <a:t>“Then the king Nebuchadnezzar fell upon his face, and worshipped Daniel… and said, Of a truth it is, that your God is a God of gods, </a:t>
            </a:r>
          </a:p>
          <a:p>
            <a:r>
              <a:rPr lang="en-US" sz="2400" dirty="0" smtClean="0">
                <a:latin typeface="+mj-lt"/>
              </a:rPr>
              <a:t>and  Lord of kings, and a revealer of secrets (Deut. 29:29), seeing thou </a:t>
            </a:r>
            <a:r>
              <a:rPr lang="en-US" sz="2400" dirty="0" err="1" smtClean="0">
                <a:latin typeface="+mj-lt"/>
              </a:rPr>
              <a:t>couldest</a:t>
            </a:r>
            <a:r>
              <a:rPr lang="en-US" sz="2400" dirty="0" smtClean="0">
                <a:latin typeface="+mj-lt"/>
              </a:rPr>
              <a:t> reveal this secret.  Then the king made Daniel a great man… made him ruler over the whole province of Babylon… over all the wise men of Babylon” (2:46-48).</a:t>
            </a:r>
          </a:p>
          <a:p>
            <a:r>
              <a:rPr lang="en-US" sz="2400" dirty="0" smtClean="0">
                <a:latin typeface="+mj-lt"/>
              </a:rPr>
              <a:t>God elevated Daniel so that he could minister over his fellow Jews while held in this 70-year captivity in Babylon [like Joseph in Egypt].</a:t>
            </a:r>
          </a:p>
          <a:p>
            <a:endParaRPr lang="en-US" sz="800" dirty="0" smtClean="0">
              <a:latin typeface="+mj-lt"/>
            </a:endParaRPr>
          </a:p>
          <a:p>
            <a:r>
              <a:rPr lang="en-US" sz="2400" dirty="0" smtClean="0">
                <a:latin typeface="+mj-lt"/>
              </a:rPr>
              <a:t>“Nebuchadnezzar the king made an image of gold… ye shall fall down and worship the golden image… whoso </a:t>
            </a:r>
            <a:r>
              <a:rPr lang="en-US" sz="2400" dirty="0" err="1" smtClean="0">
                <a:latin typeface="+mj-lt"/>
              </a:rPr>
              <a:t>falleth</a:t>
            </a:r>
            <a:r>
              <a:rPr lang="en-US" sz="2400" dirty="0" smtClean="0">
                <a:latin typeface="+mj-lt"/>
              </a:rPr>
              <a:t>… be cast into the midst of a burning fiery furnace” (3:1,5,6).</a:t>
            </a:r>
          </a:p>
          <a:p>
            <a:r>
              <a:rPr lang="en-US" sz="2400" dirty="0" smtClean="0">
                <a:latin typeface="+mj-lt"/>
              </a:rPr>
              <a:t>Filled with pride, the king had a golden image made of himself and </a:t>
            </a:r>
          </a:p>
          <a:p>
            <a:r>
              <a:rPr lang="en-US" sz="2400" dirty="0" smtClean="0">
                <a:latin typeface="+mj-lt"/>
              </a:rPr>
              <a:t>required worship of it.  Guess who refused?  Guess who survived </a:t>
            </a:r>
          </a:p>
          <a:p>
            <a:r>
              <a:rPr lang="en-US" sz="2400" dirty="0" smtClean="0">
                <a:latin typeface="+mj-lt"/>
              </a:rPr>
              <a:t>the fiery furnace?  Guess who was with them?</a:t>
            </a:r>
          </a:p>
          <a:p>
            <a:endParaRPr lang="en-US" sz="800" dirty="0" smtClean="0">
              <a:latin typeface="+mj-lt"/>
            </a:endParaRPr>
          </a:p>
          <a:p>
            <a:r>
              <a:rPr lang="en-US" sz="2400" dirty="0" smtClean="0">
                <a:latin typeface="+mj-lt"/>
              </a:rPr>
              <a:t>“… Lo, I see 4-men loose, walking in the midst of the fire, and they have no hurt; and </a:t>
            </a:r>
            <a:r>
              <a:rPr lang="en-US" sz="2400" b="1" u="sng" dirty="0" smtClean="0">
                <a:latin typeface="+mj-lt"/>
              </a:rPr>
              <a:t>the form of the 4</a:t>
            </a:r>
            <a:r>
              <a:rPr lang="en-US" sz="2400" b="1" u="sng" baseline="30000" dirty="0" smtClean="0">
                <a:latin typeface="+mj-lt"/>
              </a:rPr>
              <a:t>th</a:t>
            </a:r>
            <a:r>
              <a:rPr lang="en-US" sz="2400" b="1" u="sng" dirty="0" smtClean="0">
                <a:latin typeface="+mj-lt"/>
              </a:rPr>
              <a:t> is like the Son of God</a:t>
            </a:r>
            <a:r>
              <a:rPr lang="en-US" sz="2400" dirty="0" smtClean="0">
                <a:latin typeface="+mj-lt"/>
              </a:rPr>
              <a:t>” (3:25). </a:t>
            </a:r>
          </a:p>
          <a:p>
            <a:r>
              <a:rPr lang="en-US" sz="2400" i="1" dirty="0" smtClean="0">
                <a:latin typeface="+mj-lt"/>
              </a:rPr>
              <a:t>Christ was with them!</a:t>
            </a:r>
          </a:p>
        </p:txBody>
      </p:sp>
      <p:pic>
        <p:nvPicPr>
          <p:cNvPr id="3" name="Picture 2" descr="&lt;strong&gt;Nebuchadnezzar&lt;/strong&gt; acknowledges &lt;strong&gt;Daniel&lt;/strong&gt;'s G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440" y="-1"/>
            <a:ext cx="3615559" cy="6684579"/>
          </a:xfrm>
          <a:prstGeom prst="rect">
            <a:avLst/>
          </a:prstGeom>
        </p:spPr>
      </p:pic>
      <p:pic>
        <p:nvPicPr>
          <p:cNvPr id="4" name="Picture 3" descr="CAMPONTHIS: October 20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39" y="0"/>
            <a:ext cx="3615561" cy="6684578"/>
          </a:xfrm>
          <a:prstGeom prst="rect">
            <a:avLst/>
          </a:prstGeom>
        </p:spPr>
      </p:pic>
      <p:pic>
        <p:nvPicPr>
          <p:cNvPr id="5" name="Picture 4" descr="Bible Fire &lt;strong&gt;Furnace&lt;/strong&gt; Mormon | Flickr - Photo Sharing!"/>
          <p:cNvPicPr>
            <a:picLocks noChangeAspect="1"/>
          </p:cNvPicPr>
          <p:nvPr/>
        </p:nvPicPr>
        <p:blipFill rotWithShape="1">
          <a:blip r:embed="rId4">
            <a:extLst>
              <a:ext uri="{28A0092B-C50C-407E-A947-70E740481C1C}">
                <a14:useLocalDpi xmlns:a14="http://schemas.microsoft.com/office/drawing/2010/main" val="0"/>
              </a:ext>
            </a:extLst>
          </a:blip>
          <a:srcRect l="1944" t="628" r="1667" b="1351"/>
          <a:stretch/>
        </p:blipFill>
        <p:spPr>
          <a:xfrm>
            <a:off x="0" y="-2"/>
            <a:ext cx="12265572" cy="6942083"/>
          </a:xfrm>
          <a:prstGeom prst="rect">
            <a:avLst/>
          </a:prstGeom>
        </p:spPr>
      </p:pic>
    </p:spTree>
    <p:extLst>
      <p:ext uri="{BB962C8B-B14F-4D97-AF65-F5344CB8AC3E}">
        <p14:creationId xmlns:p14="http://schemas.microsoft.com/office/powerpoint/2010/main" val="1126971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7977352" cy="6494085"/>
          </a:xfrm>
          <a:prstGeom prst="rect">
            <a:avLst/>
          </a:prstGeom>
          <a:noFill/>
        </p:spPr>
        <p:txBody>
          <a:bodyPr wrap="square" rtlCol="0">
            <a:spAutoFit/>
          </a:bodyPr>
          <a:lstStyle/>
          <a:p>
            <a:r>
              <a:rPr lang="en-US" sz="2400" dirty="0" smtClean="0">
                <a:latin typeface="+mj-lt"/>
              </a:rPr>
              <a:t>Daniel interpreted a 2</a:t>
            </a:r>
            <a:r>
              <a:rPr lang="en-US" sz="2400" baseline="30000" dirty="0" smtClean="0">
                <a:latin typeface="+mj-lt"/>
              </a:rPr>
              <a:t>nd</a:t>
            </a:r>
            <a:r>
              <a:rPr lang="en-US" sz="2400" dirty="0" smtClean="0">
                <a:latin typeface="+mj-lt"/>
              </a:rPr>
              <a:t> dream for the king (4:5); a mighty tree</a:t>
            </a:r>
          </a:p>
          <a:p>
            <a:r>
              <a:rPr lang="en-US" sz="2400" dirty="0">
                <a:latin typeface="+mj-lt"/>
              </a:rPr>
              <a:t>w</a:t>
            </a:r>
            <a:r>
              <a:rPr lang="en-US" sz="2400" dirty="0" smtClean="0">
                <a:latin typeface="+mj-lt"/>
              </a:rPr>
              <a:t>as cut down leaving only a stump (4:14,15), and that he would become like an animal (4:16), “… till thou know that the most High </a:t>
            </a:r>
            <a:r>
              <a:rPr lang="en-US" sz="2400" dirty="0" err="1" smtClean="0">
                <a:latin typeface="+mj-lt"/>
              </a:rPr>
              <a:t>ruleth</a:t>
            </a:r>
            <a:r>
              <a:rPr lang="en-US" sz="2400" dirty="0" smtClean="0">
                <a:latin typeface="+mj-lt"/>
              </a:rPr>
              <a:t> in the kingdom of men, and giveth it to whom </a:t>
            </a:r>
            <a:r>
              <a:rPr lang="en-US" sz="2400" dirty="0" err="1" smtClean="0">
                <a:latin typeface="+mj-lt"/>
              </a:rPr>
              <a:t>soever</a:t>
            </a:r>
            <a:r>
              <a:rPr lang="en-US" sz="2400" dirty="0" smtClean="0">
                <a:latin typeface="+mj-lt"/>
              </a:rPr>
              <a:t> he will” (4:25), which he did – “… </a:t>
            </a:r>
            <a:r>
              <a:rPr lang="en-US" sz="2400" b="1" dirty="0" smtClean="0">
                <a:latin typeface="+mj-lt"/>
              </a:rPr>
              <a:t>lifted up my eyes unto heaven, and mine understanding returned to me, and I blessed the most High, and I praised and </a:t>
            </a:r>
            <a:r>
              <a:rPr lang="en-US" sz="2400" b="1" dirty="0" err="1" smtClean="0">
                <a:latin typeface="+mj-lt"/>
              </a:rPr>
              <a:t>honoured</a:t>
            </a:r>
            <a:r>
              <a:rPr lang="en-US" sz="2400" b="1" dirty="0" smtClean="0">
                <a:latin typeface="+mj-lt"/>
              </a:rPr>
              <a:t> him that </a:t>
            </a:r>
            <a:r>
              <a:rPr lang="en-US" sz="2400" b="1" dirty="0" err="1" smtClean="0">
                <a:latin typeface="+mj-lt"/>
              </a:rPr>
              <a:t>liveth</a:t>
            </a:r>
            <a:r>
              <a:rPr lang="en-US" sz="2400" b="1" dirty="0" smtClean="0">
                <a:latin typeface="+mj-lt"/>
              </a:rPr>
              <a:t> forever</a:t>
            </a:r>
            <a:r>
              <a:rPr lang="en-US" sz="2400" dirty="0" smtClean="0">
                <a:latin typeface="+mj-lt"/>
              </a:rPr>
              <a:t>…” (4:34).  His worldly power lost, he was humbled before God, who restored him and his throne for his faith.  </a:t>
            </a:r>
          </a:p>
          <a:p>
            <a:r>
              <a:rPr lang="en-US" sz="2400" dirty="0" smtClean="0">
                <a:latin typeface="+mj-lt"/>
              </a:rPr>
              <a:t>With God, nothing is impossible! </a:t>
            </a:r>
          </a:p>
          <a:p>
            <a:endParaRPr lang="en-US" sz="800" b="1" dirty="0" smtClean="0">
              <a:latin typeface="+mj-lt"/>
            </a:endParaRPr>
          </a:p>
          <a:p>
            <a:r>
              <a:rPr lang="en-US" sz="2400" b="1" dirty="0" smtClean="0">
                <a:latin typeface="+mj-lt"/>
              </a:rPr>
              <a:t>WRITING ON THE WALL</a:t>
            </a:r>
          </a:p>
          <a:p>
            <a:r>
              <a:rPr lang="en-US" sz="2400" dirty="0" smtClean="0">
                <a:latin typeface="+mj-lt"/>
              </a:rPr>
              <a:t>Nebuchadnezzar died in 562 B.C., having reigned 43-years, and likely replaced by a grandson, who threw a party and praised the pagan gods (5:1-4).  The same night a finger appeared and wrote on the wall that because he had not humbled himself like his grandfather, he would be slain and his kingdom given to another, Darius [king of Media] at the age of 62 (5:30,31).   </a:t>
            </a:r>
            <a:endParaRPr lang="en-US" sz="2400" dirty="0">
              <a:latin typeface="+mj-lt"/>
            </a:endParaRPr>
          </a:p>
        </p:txBody>
      </p:sp>
      <p:pic>
        <p:nvPicPr>
          <p:cNvPr id="4" name="Picture 3" descr="File:&lt;strong&gt;Tree&lt;/strong&gt; stump1 30u06.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354" y="0"/>
            <a:ext cx="4214646" cy="6494085"/>
          </a:xfrm>
          <a:prstGeom prst="rect">
            <a:avLst/>
          </a:prstGeom>
        </p:spPr>
      </p:pic>
      <p:pic>
        <p:nvPicPr>
          <p:cNvPr id="6" name="Picture 5" descr="hist-archisectionB - Hanging gardens of Babyl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352" y="0"/>
            <a:ext cx="4214648" cy="6494086"/>
          </a:xfrm>
          <a:prstGeom prst="rect">
            <a:avLst/>
          </a:prstGeom>
        </p:spPr>
      </p:pic>
      <p:pic>
        <p:nvPicPr>
          <p:cNvPr id="5" name="Picture 4" descr="File:William Blake - &lt;strong&gt;Nebuchadnezzar&lt;/strong&gt; (MFA Boston).jp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7352" y="-1"/>
            <a:ext cx="4214648" cy="6494084"/>
          </a:xfrm>
          <a:prstGeom prst="rect">
            <a:avLst/>
          </a:prstGeom>
        </p:spPr>
      </p:pic>
      <p:pic>
        <p:nvPicPr>
          <p:cNvPr id="7" name="Picture 6" descr="Message: &quot;God's &lt;strong&gt;Writing On The Wall&lt;/strong&gt;&quot; (Daniel 5:1-17) by ..."/>
          <p:cNvPicPr>
            <a:picLocks noChangeAspect="1"/>
          </p:cNvPicPr>
          <p:nvPr/>
        </p:nvPicPr>
        <p:blipFill rotWithShape="1">
          <a:blip r:embed="rId5">
            <a:extLst>
              <a:ext uri="{28A0092B-C50C-407E-A947-70E740481C1C}">
                <a14:useLocalDpi xmlns:a14="http://schemas.microsoft.com/office/drawing/2010/main" val="0"/>
              </a:ext>
            </a:extLst>
          </a:blip>
          <a:srcRect l="2233" t="1379" r="1560" b="11035"/>
          <a:stretch/>
        </p:blipFill>
        <p:spPr>
          <a:xfrm>
            <a:off x="0" y="1"/>
            <a:ext cx="12192000" cy="6857999"/>
          </a:xfrm>
          <a:prstGeom prst="rect">
            <a:avLst/>
          </a:prstGeom>
        </p:spPr>
      </p:pic>
    </p:spTree>
    <p:extLst>
      <p:ext uri="{BB962C8B-B14F-4D97-AF65-F5344CB8AC3E}">
        <p14:creationId xmlns:p14="http://schemas.microsoft.com/office/powerpoint/2010/main" val="13683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5833241" cy="6617196"/>
          </a:xfrm>
          <a:prstGeom prst="rect">
            <a:avLst/>
          </a:prstGeom>
          <a:noFill/>
        </p:spPr>
        <p:txBody>
          <a:bodyPr wrap="square" rtlCol="0">
            <a:spAutoFit/>
          </a:bodyPr>
          <a:lstStyle/>
          <a:p>
            <a:endParaRPr lang="en-US" sz="800" dirty="0" smtClean="0">
              <a:latin typeface="+mj-lt"/>
            </a:endParaRPr>
          </a:p>
          <a:p>
            <a:r>
              <a:rPr lang="en-US" sz="2400" i="1" dirty="0" smtClean="0">
                <a:latin typeface="+mj-lt"/>
              </a:rPr>
              <a:t>“Doubtless these offerings will be memorial, looking back to the cross, as the offerings under the old covenant were anticipatory, looking forward to the cross.  In neither case have animal sacrifices power to put away sin” </a:t>
            </a:r>
            <a:r>
              <a:rPr lang="en-US" sz="2400" dirty="0" smtClean="0">
                <a:latin typeface="+mj-lt"/>
              </a:rPr>
              <a:t>Heb. 10:4; Rom. 3:25 (Old Scofield, p. 890).</a:t>
            </a:r>
          </a:p>
          <a:p>
            <a:endParaRPr lang="en-US" sz="800" dirty="0" smtClean="0">
              <a:latin typeface="+mj-lt"/>
            </a:endParaRPr>
          </a:p>
          <a:p>
            <a:r>
              <a:rPr lang="en-US" sz="2400" dirty="0" smtClean="0">
                <a:latin typeface="+mj-lt"/>
              </a:rPr>
              <a:t>A regular system of blood offerings will be </a:t>
            </a:r>
          </a:p>
          <a:p>
            <a:r>
              <a:rPr lang="en-US" sz="2400" dirty="0" smtClean="0">
                <a:latin typeface="+mj-lt"/>
              </a:rPr>
              <a:t>re-instituted during Christ’s millennial reign, which will be accepted of God (Previously, under Isaiah, God would NOT receive them because of their idol worship—now He will). </a:t>
            </a:r>
          </a:p>
          <a:p>
            <a:r>
              <a:rPr lang="en-US" sz="2400" dirty="0" smtClean="0">
                <a:latin typeface="+mj-lt"/>
              </a:rPr>
              <a:t>Why would God re-institute the sacrifice of innocent animals after Christ has shed His blood for the atonement of all sin? </a:t>
            </a:r>
          </a:p>
          <a:p>
            <a:r>
              <a:rPr lang="en-US" sz="2400" i="1" dirty="0" smtClean="0">
                <a:latin typeface="+mj-lt"/>
              </a:rPr>
              <a:t>They will be a daily reminder to Israel and the Gentile world that Christ Jesus shed His blood for their sin. </a:t>
            </a:r>
          </a:p>
        </p:txBody>
      </p:sp>
      <p:pic>
        <p:nvPicPr>
          <p:cNvPr id="4" name="Picture 3"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748" y="-1"/>
            <a:ext cx="6186252" cy="6543624"/>
          </a:xfrm>
          <a:prstGeom prst="rect">
            <a:avLst/>
          </a:prstGeom>
        </p:spPr>
      </p:pic>
      <p:pic>
        <p:nvPicPr>
          <p:cNvPr id="6" name="Picture 5" descr="Sacerdotus: &lt;strong&gt;Jesus&lt;/strong&gt; has Risen! He Was No Li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092" y="0"/>
            <a:ext cx="6309908" cy="6621517"/>
          </a:xfrm>
          <a:prstGeom prst="rect">
            <a:avLst/>
          </a:prstGeom>
        </p:spPr>
      </p:pic>
    </p:spTree>
    <p:extLst>
      <p:ext uri="{BB962C8B-B14F-4D97-AF65-F5344CB8AC3E}">
        <p14:creationId xmlns:p14="http://schemas.microsoft.com/office/powerpoint/2010/main" val="6980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72" y="0"/>
            <a:ext cx="7465015" cy="6986528"/>
          </a:xfrm>
          <a:prstGeom prst="rect">
            <a:avLst/>
          </a:prstGeom>
          <a:noFill/>
        </p:spPr>
        <p:txBody>
          <a:bodyPr wrap="square" rtlCol="0">
            <a:spAutoFit/>
          </a:bodyPr>
          <a:lstStyle/>
          <a:p>
            <a:r>
              <a:rPr lang="en-US" sz="2400" dirty="0" smtClean="0">
                <a:latin typeface="+mj-lt"/>
              </a:rPr>
              <a:t>At this time [538 B.C.], Daniel was moved to king Darius’ palace in </a:t>
            </a:r>
            <a:r>
              <a:rPr lang="en-US" sz="2400" dirty="0" err="1" smtClean="0">
                <a:latin typeface="+mj-lt"/>
              </a:rPr>
              <a:t>Shushan</a:t>
            </a:r>
            <a:r>
              <a:rPr lang="en-US" sz="2400" dirty="0" smtClean="0">
                <a:latin typeface="+mj-lt"/>
              </a:rPr>
              <a:t> (6:3) where officials became jealous and hatched a plot to rid him—everyone must worship the king for 30-days, the king agreed (6:7-9).</a:t>
            </a:r>
          </a:p>
          <a:p>
            <a:endParaRPr lang="en-US" sz="800" dirty="0" smtClean="0">
              <a:latin typeface="+mj-lt"/>
            </a:endParaRPr>
          </a:p>
          <a:p>
            <a:r>
              <a:rPr lang="en-US" sz="2400" dirty="0" smtClean="0">
                <a:latin typeface="+mj-lt"/>
              </a:rPr>
              <a:t>“Then the king demanded, and they brought Daniel, and cast him into the den of lions… king </a:t>
            </a:r>
            <a:r>
              <a:rPr lang="en-US" sz="2400" dirty="0" err="1" smtClean="0">
                <a:latin typeface="+mj-lt"/>
              </a:rPr>
              <a:t>spake</a:t>
            </a:r>
            <a:r>
              <a:rPr lang="en-US" sz="2400" dirty="0" smtClean="0">
                <a:latin typeface="+mj-lt"/>
              </a:rPr>
              <a:t> and said unto Daniel, Thy God whom thou </a:t>
            </a:r>
            <a:r>
              <a:rPr lang="en-US" sz="2400" dirty="0" err="1" smtClean="0">
                <a:latin typeface="+mj-lt"/>
              </a:rPr>
              <a:t>servest</a:t>
            </a:r>
            <a:r>
              <a:rPr lang="en-US" sz="2400" dirty="0" smtClean="0">
                <a:latin typeface="+mj-lt"/>
              </a:rPr>
              <a:t> continually, he will deliver thee” (6:16).  But, would God spare Daniel?</a:t>
            </a:r>
          </a:p>
          <a:p>
            <a:endParaRPr lang="en-US" sz="800" dirty="0" smtClean="0">
              <a:latin typeface="+mj-lt"/>
            </a:endParaRPr>
          </a:p>
          <a:p>
            <a:r>
              <a:rPr lang="en-US" sz="2400" dirty="0" smtClean="0">
                <a:latin typeface="+mj-lt"/>
              </a:rPr>
              <a:t>“</a:t>
            </a:r>
            <a:r>
              <a:rPr lang="en-US" sz="2400" b="1" dirty="0" smtClean="0">
                <a:latin typeface="+mj-lt"/>
              </a:rPr>
              <a:t>My God hath sent his angel, and hath shut the lions’ mouths, that they have not hurt me</a:t>
            </a:r>
            <a:r>
              <a:rPr lang="en-US" sz="2400" dirty="0" smtClean="0">
                <a:latin typeface="+mj-lt"/>
              </a:rPr>
              <a:t>… Then was the king exceedingly glad for him, and commanded that they should take Daniel up out of the den” (6:22,23).</a:t>
            </a:r>
          </a:p>
          <a:p>
            <a:r>
              <a:rPr lang="en-US" sz="2400" dirty="0" smtClean="0">
                <a:latin typeface="+mj-lt"/>
              </a:rPr>
              <a:t>Daniel survived again because of his faith. </a:t>
            </a:r>
          </a:p>
          <a:p>
            <a:endParaRPr lang="en-US" sz="800" dirty="0" smtClean="0">
              <a:latin typeface="+mj-lt"/>
            </a:endParaRPr>
          </a:p>
          <a:p>
            <a:r>
              <a:rPr lang="en-US" sz="2400" dirty="0" smtClean="0">
                <a:latin typeface="+mj-lt"/>
              </a:rPr>
              <a:t>“So this Daniel prospered in the reign of Darius [Medes], and in the reign of Cyrus the Persian” (6:28).</a:t>
            </a:r>
          </a:p>
          <a:p>
            <a:r>
              <a:rPr lang="en-US" sz="2400" dirty="0" smtClean="0">
                <a:latin typeface="+mj-lt"/>
              </a:rPr>
              <a:t>Daniel reasoned that the 70-years of captivity must soon be up according to Jeremiah (Jer. 25:11,12).  What next?    </a:t>
            </a:r>
            <a:endParaRPr lang="en-US" sz="2400" dirty="0">
              <a:latin typeface="+mj-lt"/>
            </a:endParaRPr>
          </a:p>
        </p:txBody>
      </p:sp>
      <p:pic>
        <p:nvPicPr>
          <p:cNvPr id="5" name="Picture 4" descr="File:Book of Daniel Chapter 6-5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587" y="-2"/>
            <a:ext cx="4653413" cy="6617197"/>
          </a:xfrm>
          <a:prstGeom prst="rect">
            <a:avLst/>
          </a:prstGeom>
        </p:spPr>
      </p:pic>
      <p:pic>
        <p:nvPicPr>
          <p:cNvPr id="6" name="Picture 5" descr="JarvieClassroomWiki-6 - David and Golia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583" y="0"/>
            <a:ext cx="4653413" cy="6617195"/>
          </a:xfrm>
          <a:prstGeom prst="rect">
            <a:avLst/>
          </a:prstGeom>
        </p:spPr>
      </p:pic>
      <p:pic>
        <p:nvPicPr>
          <p:cNvPr id="7" name="Picture 6" descr="WorldHistoryatYHS - Lydia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8579" y="1"/>
            <a:ext cx="4653413" cy="6617194"/>
          </a:xfrm>
          <a:prstGeom prst="rect">
            <a:avLst/>
          </a:prstGeom>
        </p:spPr>
      </p:pic>
    </p:spTree>
    <p:extLst>
      <p:ext uri="{BB962C8B-B14F-4D97-AF65-F5344CB8AC3E}">
        <p14:creationId xmlns:p14="http://schemas.microsoft.com/office/powerpoint/2010/main" val="13310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04" y="0"/>
            <a:ext cx="11918730" cy="6740307"/>
          </a:xfrm>
          <a:prstGeom prst="rect">
            <a:avLst/>
          </a:prstGeom>
          <a:noFill/>
        </p:spPr>
        <p:txBody>
          <a:bodyPr wrap="square" rtlCol="0">
            <a:spAutoFit/>
          </a:bodyPr>
          <a:lstStyle/>
          <a:p>
            <a:r>
              <a:rPr lang="en-US" sz="2400" dirty="0" smtClean="0">
                <a:latin typeface="+mj-lt"/>
              </a:rPr>
              <a:t>After the death of Alexander the Great [Greek Empire], one of his generals, Antiochus Epiphanes IV [175 B.C.], would dominate Israel and desecrate the temple in Jerusalem, which foreshadows that of the ‘abomination of desolation’ (Mt. 24:15) by the Antichrist (8:24,25).</a:t>
            </a:r>
          </a:p>
          <a:p>
            <a:endParaRPr lang="en-US" sz="800" dirty="0" smtClean="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smtClean="0">
              <a:latin typeface="+mj-lt"/>
            </a:endParaRPr>
          </a:p>
          <a:p>
            <a:r>
              <a:rPr lang="en-US" sz="2400" dirty="0" smtClean="0">
                <a:latin typeface="+mj-lt"/>
              </a:rPr>
              <a:t>This is God’s timeline after the Jews were permitted to return and rebuild Jerusalem until Messiah is ‘cut off’ [483 yr.], leaving 1 week, or 7 yr., for the Antichrist led tribulation (9:24-27). </a:t>
            </a:r>
          </a:p>
          <a:p>
            <a:r>
              <a:rPr lang="en-US" sz="2400" dirty="0" smtClean="0">
                <a:latin typeface="+mj-lt"/>
              </a:rPr>
              <a:t>Daniel’s final vision (10:1-3) as the captives returned to Israel.  Three kings of Persia would come (11:2), one of whom was Xerxes (Ahasuerus), 485-465 B.C., in the Book of Esther. </a:t>
            </a:r>
          </a:p>
          <a:p>
            <a:endParaRPr lang="en-US" sz="800" dirty="0">
              <a:latin typeface="+mj-lt"/>
            </a:endParaRPr>
          </a:p>
          <a:p>
            <a:r>
              <a:rPr lang="en-US" sz="2400" dirty="0" smtClean="0">
                <a:latin typeface="+mj-lt"/>
              </a:rPr>
              <a:t>“But thou, O Daniel, shut up the words, and seal the book, even to the time of the end: many shall run to and fro, and knowledge shall be increased” (12:4).  Daniel did NOT understand his end-time prophesy, but we should as we get closer to its fulfillment. </a:t>
            </a:r>
            <a:endParaRPr lang="en-US" sz="2400" dirty="0">
              <a:latin typeface="+mj-lt"/>
            </a:endParaRPr>
          </a:p>
          <a:p>
            <a:endParaRPr lang="en-US" sz="800" dirty="0" smtClean="0">
              <a:latin typeface="+mj-lt"/>
            </a:endParaRPr>
          </a:p>
          <a:p>
            <a:r>
              <a:rPr lang="en-US" sz="2400" dirty="0" smtClean="0">
                <a:latin typeface="+mj-lt"/>
              </a:rPr>
              <a:t>Next time – The Jews return home after 70-years of captivity. </a:t>
            </a:r>
            <a:endParaRPr lang="en-US" sz="2400" dirty="0">
              <a:latin typeface="+mj-lt"/>
            </a:endParaRPr>
          </a:p>
        </p:txBody>
      </p:sp>
      <p:pic>
        <p:nvPicPr>
          <p:cNvPr id="3" name="Picture 2" descr="DarrellBaudoin.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4" y="1208690"/>
            <a:ext cx="11918730" cy="2249214"/>
          </a:xfrm>
          <a:prstGeom prst="rect">
            <a:avLst/>
          </a:prstGeom>
        </p:spPr>
      </p:pic>
    </p:spTree>
    <p:extLst>
      <p:ext uri="{BB962C8B-B14F-4D97-AF65-F5344CB8AC3E}">
        <p14:creationId xmlns:p14="http://schemas.microsoft.com/office/powerpoint/2010/main" val="27451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fade">
                                      <p:cBhvr>
                                        <p:cTn id="22" dur="500"/>
                                        <p:tgtEl>
                                          <p:spTgt spid="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6894786" cy="6494085"/>
          </a:xfrm>
          <a:prstGeom prst="rect">
            <a:avLst/>
          </a:prstGeom>
          <a:noFill/>
        </p:spPr>
        <p:txBody>
          <a:bodyPr wrap="square" rtlCol="0">
            <a:spAutoFit/>
          </a:bodyPr>
          <a:lstStyle/>
          <a:p>
            <a:r>
              <a:rPr lang="en-US" sz="2400" b="1" dirty="0" smtClean="0">
                <a:latin typeface="+mj-lt"/>
              </a:rPr>
              <a:t>EASTERN GATE CLOSED</a:t>
            </a:r>
          </a:p>
          <a:p>
            <a:r>
              <a:rPr lang="en-US" sz="2400" dirty="0" smtClean="0">
                <a:latin typeface="+mj-lt"/>
              </a:rPr>
              <a:t>“Then he brought me back the way of the gate of the outward sanctuary which looketh toward the east; and it was shut. Then said the LORD unto me; This gate shall be shut, it shall not be opened, and no man shall enter in by it; because the LORD, the God of Israel, hath entered in by it, therefore it shall be shut” (44:1,2).</a:t>
            </a:r>
          </a:p>
          <a:p>
            <a:r>
              <a:rPr lang="en-US" sz="2400" dirty="0" smtClean="0">
                <a:latin typeface="+mj-lt"/>
              </a:rPr>
              <a:t>Because Christ entered the millennial temple through the eastern gate, it was to be forever closed [at right, </a:t>
            </a:r>
          </a:p>
          <a:p>
            <a:r>
              <a:rPr lang="en-US" sz="2400" dirty="0" smtClean="0">
                <a:latin typeface="+mj-lt"/>
              </a:rPr>
              <a:t>a 12</a:t>
            </a:r>
            <a:r>
              <a:rPr lang="en-US" sz="2400" baseline="30000" dirty="0" smtClean="0">
                <a:latin typeface="+mj-lt"/>
              </a:rPr>
              <a:t>th</a:t>
            </a:r>
            <a:r>
              <a:rPr lang="en-US" sz="2400" dirty="0" smtClean="0">
                <a:latin typeface="+mj-lt"/>
              </a:rPr>
              <a:t> century eastern gate closed, a 1</a:t>
            </a:r>
            <a:r>
              <a:rPr lang="en-US" sz="2400" baseline="30000" dirty="0" smtClean="0">
                <a:latin typeface="+mj-lt"/>
              </a:rPr>
              <a:t>st</a:t>
            </a:r>
            <a:r>
              <a:rPr lang="en-US" sz="2400" dirty="0" smtClean="0">
                <a:latin typeface="+mj-lt"/>
              </a:rPr>
              <a:t> century gate directly under after the entrance of Christ in 31 A.D.].</a:t>
            </a:r>
          </a:p>
          <a:p>
            <a:endParaRPr lang="en-US" sz="800" dirty="0" smtClean="0">
              <a:latin typeface="+mj-lt"/>
            </a:endParaRPr>
          </a:p>
          <a:p>
            <a:r>
              <a:rPr lang="en-US" sz="2400" dirty="0" smtClean="0">
                <a:latin typeface="+mj-lt"/>
              </a:rPr>
              <a:t>“It is for the prince; the prince, he shall sit in it to eat bread before the LORD…” (44:3).</a:t>
            </a:r>
          </a:p>
          <a:p>
            <a:r>
              <a:rPr lang="en-US" sz="2400" dirty="0" smtClean="0">
                <a:latin typeface="+mj-lt"/>
              </a:rPr>
              <a:t>The prince, already identified as king David (34:24; 37:24,25), will be given the honor of sitting in that closed off area where he fellowships with Christ. </a:t>
            </a:r>
          </a:p>
        </p:txBody>
      </p:sp>
      <p:pic>
        <p:nvPicPr>
          <p:cNvPr id="4" name="Picture 3" descr="File:Golden &lt;strong&gt;Gate&lt;/strong&gt; of Jerusalem 2234 - hoyasmeg.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786" y="0"/>
            <a:ext cx="5297214" cy="641000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850" t="2759" r="19655" b="5748"/>
          <a:stretch/>
        </p:blipFill>
        <p:spPr>
          <a:xfrm>
            <a:off x="6894786" y="-84083"/>
            <a:ext cx="5297214" cy="649408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8961120" y="2887920"/>
              <a:ext cx="411840" cy="1303560"/>
            </p14:xfrm>
          </p:contentPart>
        </mc:Choice>
        <mc:Fallback xmlns="">
          <p:pic>
            <p:nvPicPr>
              <p:cNvPr id="7" name="Ink 6"/>
              <p:cNvPicPr/>
              <p:nvPr/>
            </p:nvPicPr>
            <p:blipFill>
              <a:blip r:embed="rId5"/>
              <a:stretch>
                <a:fillRect/>
              </a:stretch>
            </p:blipFill>
            <p:spPr>
              <a:xfrm>
                <a:off x="8951760" y="2878560"/>
                <a:ext cx="430560" cy="1322280"/>
              </a:xfrm>
              <a:prstGeom prst="rect">
                <a:avLst/>
              </a:prstGeom>
            </p:spPr>
          </p:pic>
        </mc:Fallback>
      </mc:AlternateContent>
    </p:spTree>
    <p:extLst>
      <p:ext uri="{BB962C8B-B14F-4D97-AF65-F5344CB8AC3E}">
        <p14:creationId xmlns:p14="http://schemas.microsoft.com/office/powerpoint/2010/main" val="10858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74" y="0"/>
            <a:ext cx="7031420" cy="6494085"/>
          </a:xfrm>
          <a:prstGeom prst="rect">
            <a:avLst/>
          </a:prstGeom>
          <a:noFill/>
        </p:spPr>
        <p:txBody>
          <a:bodyPr wrap="square" rtlCol="0">
            <a:spAutoFit/>
          </a:bodyPr>
          <a:lstStyle/>
          <a:p>
            <a:r>
              <a:rPr lang="en-US" sz="2400" b="1" dirty="0" smtClean="0">
                <a:latin typeface="+mj-lt"/>
              </a:rPr>
              <a:t>FUTURE TEMPLE PRIESTHOOD</a:t>
            </a:r>
          </a:p>
          <a:p>
            <a:r>
              <a:rPr lang="en-US" sz="2400" dirty="0" smtClean="0">
                <a:latin typeface="+mj-lt"/>
              </a:rPr>
              <a:t>“Thus saith the Lord God; No stranger, uncircumcised in heart… nor flesh, shall enter into my sanctuary… And the Levites… shall be ministers in my sanctuary… they shall slay the burnt-offerings and the sacrifice of the people… I will make them keepers of the charge of the house…” (44:9-14).</a:t>
            </a:r>
          </a:p>
          <a:p>
            <a:r>
              <a:rPr lang="en-US" sz="2400" dirty="0" smtClean="0">
                <a:latin typeface="+mj-lt"/>
              </a:rPr>
              <a:t>Though the whole nation will become ‘a kingdom of priests’ (Exo. 19:6), in that they will be a ‘light to the Gentiles,’ only the Levites will be permitted to carryout</a:t>
            </a:r>
          </a:p>
          <a:p>
            <a:r>
              <a:rPr lang="en-US" sz="2400" dirty="0">
                <a:latin typeface="+mj-lt"/>
              </a:rPr>
              <a:t>t</a:t>
            </a:r>
            <a:r>
              <a:rPr lang="en-US" sz="2400" dirty="0" smtClean="0">
                <a:latin typeface="+mj-lt"/>
              </a:rPr>
              <a:t>he worship system in the millennial temple.</a:t>
            </a:r>
          </a:p>
          <a:p>
            <a:endParaRPr lang="en-US" sz="800" dirty="0" smtClean="0">
              <a:latin typeface="+mj-lt"/>
            </a:endParaRPr>
          </a:p>
          <a:p>
            <a:r>
              <a:rPr lang="en-US" sz="2400" dirty="0" smtClean="0">
                <a:latin typeface="+mj-lt"/>
              </a:rPr>
              <a:t>“They shall eat the meat-offering, and the sin-offering, and the trespass–offering; every dedicated thing in Israel shall be their’s” (44:29).</a:t>
            </a:r>
          </a:p>
          <a:p>
            <a:r>
              <a:rPr lang="en-US" sz="2400" dirty="0" smtClean="0">
                <a:latin typeface="+mj-lt"/>
              </a:rPr>
              <a:t>Nothing will be wasted, as the priests are given permission to eat the sacrifices after they have been offered to God.   </a:t>
            </a:r>
            <a:endParaRPr lang="en-US" sz="2400" dirty="0">
              <a:latin typeface="+mj-lt"/>
            </a:endParaRPr>
          </a:p>
        </p:txBody>
      </p:sp>
      <p:pic>
        <p:nvPicPr>
          <p:cNvPr id="3" name="Picture 2" descr="Who Are The Redeemed? | Echo Of Restoration Tru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5" y="0"/>
            <a:ext cx="5000625" cy="6494085"/>
          </a:xfrm>
          <a:prstGeom prst="rect">
            <a:avLst/>
          </a:prstGeom>
        </p:spPr>
      </p:pic>
    </p:spTree>
    <p:extLst>
      <p:ext uri="{BB962C8B-B14F-4D97-AF65-F5344CB8AC3E}">
        <p14:creationId xmlns:p14="http://schemas.microsoft.com/office/powerpoint/2010/main" val="11192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7956331" cy="6863417"/>
          </a:xfrm>
          <a:prstGeom prst="rect">
            <a:avLst/>
          </a:prstGeom>
          <a:noFill/>
        </p:spPr>
        <p:txBody>
          <a:bodyPr wrap="square" rtlCol="0">
            <a:spAutoFit/>
          </a:bodyPr>
          <a:lstStyle/>
          <a:p>
            <a:r>
              <a:rPr lang="en-US" sz="2400" b="1" dirty="0" smtClean="0">
                <a:latin typeface="+mj-lt"/>
              </a:rPr>
              <a:t>HOUSES FOR THE PRIESTS</a:t>
            </a:r>
          </a:p>
          <a:p>
            <a:r>
              <a:rPr lang="en-US" sz="2400" dirty="0" smtClean="0">
                <a:latin typeface="+mj-lt"/>
              </a:rPr>
              <a:t>“Moreover, when ye shall divide by lot the land for inheritance … an holy portion of the land… shall be for the priests the ministers of the sanctuary… it shall be a place for their houses, and an holy place for the sanctuary” (45:1-4).</a:t>
            </a:r>
          </a:p>
          <a:p>
            <a:r>
              <a:rPr lang="en-US" sz="2400" dirty="0" smtClean="0">
                <a:latin typeface="+mj-lt"/>
              </a:rPr>
              <a:t>In the area outside the millennial temple, the priests are given a parcel of land to build houses and live in close to the temple. </a:t>
            </a:r>
          </a:p>
          <a:p>
            <a:endParaRPr lang="en-US" sz="800" dirty="0" smtClean="0">
              <a:latin typeface="+mj-lt"/>
            </a:endParaRPr>
          </a:p>
          <a:p>
            <a:r>
              <a:rPr lang="en-US" sz="2400" dirty="0" smtClean="0">
                <a:latin typeface="+mj-lt"/>
              </a:rPr>
              <a:t>“And a portion shall be for the prince [David] on the one side and on the other side… In the land shall be his possession in Israel” (45:7). </a:t>
            </a:r>
          </a:p>
          <a:p>
            <a:r>
              <a:rPr lang="en-US" sz="2400" dirty="0" smtClean="0">
                <a:latin typeface="+mj-lt"/>
              </a:rPr>
              <a:t>David will be given a parcel of land to live on which will be in close proximity to the millennial temple in Jerusalem. </a:t>
            </a:r>
          </a:p>
          <a:p>
            <a:endParaRPr lang="en-US" sz="800" dirty="0" smtClean="0">
              <a:latin typeface="+mj-lt"/>
            </a:endParaRPr>
          </a:p>
          <a:p>
            <a:r>
              <a:rPr lang="en-US" sz="2400" dirty="0" smtClean="0">
                <a:latin typeface="+mj-lt"/>
              </a:rPr>
              <a:t>“… ye shall have the passover, a feast of [7] days; unleavened bread shall be eaten… in the [7</a:t>
            </a:r>
            <a:r>
              <a:rPr lang="en-US" sz="2400" baseline="30000" dirty="0" smtClean="0">
                <a:latin typeface="+mj-lt"/>
              </a:rPr>
              <a:t>th</a:t>
            </a:r>
            <a:r>
              <a:rPr lang="en-US" sz="2400" dirty="0" smtClean="0">
                <a:latin typeface="+mj-lt"/>
              </a:rPr>
              <a:t>] month, shall he do the like in the feast [tabernacles] of the seven days…” (45:21,25).</a:t>
            </a:r>
          </a:p>
          <a:p>
            <a:r>
              <a:rPr lang="en-US" sz="2400" dirty="0" smtClean="0">
                <a:latin typeface="+mj-lt"/>
              </a:rPr>
              <a:t>Two feast days, each lasting [7] days, will be celebrated, passover/unleavened bread [April] and tabernacles [October].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850" t="2759" r="19655" b="5748"/>
          <a:stretch/>
        </p:blipFill>
        <p:spPr>
          <a:xfrm>
            <a:off x="7956330" y="0"/>
            <a:ext cx="4235670" cy="676882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557200" y="30600"/>
              <a:ext cx="3551400" cy="3795120"/>
            </p14:xfrm>
          </p:contentPart>
        </mc:Choice>
        <mc:Fallback xmlns="">
          <p:pic>
            <p:nvPicPr>
              <p:cNvPr id="3" name="Ink 2"/>
              <p:cNvPicPr/>
              <p:nvPr/>
            </p:nvPicPr>
            <p:blipFill>
              <a:blip r:embed="rId4"/>
              <a:stretch>
                <a:fillRect/>
              </a:stretch>
            </p:blipFill>
            <p:spPr>
              <a:xfrm>
                <a:off x="8547840" y="21240"/>
                <a:ext cx="3570120" cy="3813840"/>
              </a:xfrm>
              <a:prstGeom prst="rect">
                <a:avLst/>
              </a:prstGeom>
            </p:spPr>
          </p:pic>
        </mc:Fallback>
      </mc:AlternateContent>
    </p:spTree>
    <p:extLst>
      <p:ext uri="{BB962C8B-B14F-4D97-AF65-F5344CB8AC3E}">
        <p14:creationId xmlns:p14="http://schemas.microsoft.com/office/powerpoint/2010/main" val="132955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
            <a:ext cx="6232635" cy="6494085"/>
          </a:xfrm>
          <a:prstGeom prst="rect">
            <a:avLst/>
          </a:prstGeom>
          <a:noFill/>
        </p:spPr>
        <p:txBody>
          <a:bodyPr wrap="square" rtlCol="0">
            <a:spAutoFit/>
          </a:bodyPr>
          <a:lstStyle/>
          <a:p>
            <a:r>
              <a:rPr lang="en-US" sz="2400" b="1" dirty="0" smtClean="0">
                <a:latin typeface="+mj-lt"/>
              </a:rPr>
              <a:t>A RIVER OF LIVING WATER</a:t>
            </a:r>
          </a:p>
          <a:p>
            <a:r>
              <a:rPr lang="en-US" sz="2400" dirty="0" smtClean="0">
                <a:latin typeface="+mj-lt"/>
              </a:rPr>
              <a:t>“Afterward he brought me again unto the door of the house; and, behold waters issued out from under the threshold of the house eastward… (47:1).</a:t>
            </a:r>
          </a:p>
          <a:p>
            <a:r>
              <a:rPr lang="en-US" sz="2400" dirty="0" smtClean="0">
                <a:latin typeface="+mj-lt"/>
              </a:rPr>
              <a:t>To his astonishment, Ezekiel saw a vision of a river running under the temple and flowing eastward through the Kidron Valley onward to the Dead Sea –</a:t>
            </a:r>
          </a:p>
          <a:p>
            <a:endParaRPr lang="en-US" sz="800" dirty="0" smtClean="0">
              <a:latin typeface="+mj-lt"/>
            </a:endParaRPr>
          </a:p>
          <a:p>
            <a:r>
              <a:rPr lang="en-US" sz="2400" dirty="0" smtClean="0">
                <a:latin typeface="+mj-lt"/>
              </a:rPr>
              <a:t>“And it shall come to pass, that every thing that liveth, which moveth, whithersoever the rivers shall come, shall live: and there shall be a great multitude of fish…” (47:9,10).</a:t>
            </a:r>
          </a:p>
          <a:p>
            <a:r>
              <a:rPr lang="en-US" sz="2400" dirty="0" smtClean="0">
                <a:latin typeface="+mj-lt"/>
              </a:rPr>
              <a:t>The river of life flows from Jerusalem to the Dead Sea, which is presently about 33% salt [oceans are 6%].  Note: the river divides and one section flows to the Mediterranean (Zech. 14:8).   </a:t>
            </a:r>
            <a:endParaRPr lang="en-US" sz="2400" dirty="0">
              <a:latin typeface="+mj-lt"/>
            </a:endParaRPr>
          </a:p>
        </p:txBody>
      </p:sp>
      <p:pic>
        <p:nvPicPr>
          <p:cNvPr id="4" name="Picture 3" descr="Roger McGuinn's Folk Den » Blog Archive » We Are Cross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228" y="0"/>
            <a:ext cx="5864773" cy="6494085"/>
          </a:xfrm>
          <a:prstGeom prst="rect">
            <a:avLst/>
          </a:prstGeom>
        </p:spPr>
      </p:pic>
      <p:pic>
        <p:nvPicPr>
          <p:cNvPr id="3" name="Picture 2" descr="Lost in the Cheese Aisle: WATER, WATER EVERYW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228" y="-1"/>
            <a:ext cx="5864772" cy="6494085"/>
          </a:xfrm>
          <a:prstGeom prst="rect">
            <a:avLst/>
          </a:prstGeom>
        </p:spPr>
      </p:pic>
    </p:spTree>
    <p:extLst>
      <p:ext uri="{BB962C8B-B14F-4D97-AF65-F5344CB8AC3E}">
        <p14:creationId xmlns:p14="http://schemas.microsoft.com/office/powerpoint/2010/main" val="26922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Kadesh (biblical)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824" y="1707"/>
            <a:ext cx="5195619" cy="6762626"/>
          </a:xfrm>
          <a:prstGeom prst="rect">
            <a:avLst/>
          </a:prstGeom>
        </p:spPr>
      </p:pic>
      <p:sp>
        <p:nvSpPr>
          <p:cNvPr id="2" name="TextBox 1"/>
          <p:cNvSpPr txBox="1"/>
          <p:nvPr/>
        </p:nvSpPr>
        <p:spPr>
          <a:xfrm>
            <a:off x="0" y="-110244"/>
            <a:ext cx="6979254" cy="6986528"/>
          </a:xfrm>
          <a:prstGeom prst="rect">
            <a:avLst/>
          </a:prstGeom>
          <a:noFill/>
        </p:spPr>
        <p:txBody>
          <a:bodyPr wrap="square" rtlCol="0">
            <a:spAutoFit/>
          </a:bodyPr>
          <a:lstStyle/>
          <a:p>
            <a:r>
              <a:rPr lang="en-US" sz="2400" b="1" dirty="0" smtClean="0">
                <a:latin typeface="+mj-lt"/>
              </a:rPr>
              <a:t>BORDERS OF THE LAND IN THE KINGDOM</a:t>
            </a:r>
          </a:p>
          <a:p>
            <a:r>
              <a:rPr lang="en-US" sz="2400" dirty="0" smtClean="0">
                <a:latin typeface="+mj-lt"/>
              </a:rPr>
              <a:t>“Thus saith the Lord God; This shall be the border, whereby ye shall inherit the land according to the twelve tribes of Israel…” (47:13-23).</a:t>
            </a:r>
          </a:p>
          <a:p>
            <a:r>
              <a:rPr lang="en-US" sz="2400" dirty="0" smtClean="0">
                <a:latin typeface="+mj-lt"/>
              </a:rPr>
              <a:t>The land given to Israel during the kingdom age will be nearly the same that God promised to Abraham –</a:t>
            </a:r>
          </a:p>
          <a:p>
            <a:endParaRPr lang="en-US" sz="800" dirty="0" smtClean="0">
              <a:latin typeface="+mj-lt"/>
            </a:endParaRPr>
          </a:p>
          <a:p>
            <a:r>
              <a:rPr lang="en-US" sz="2400" dirty="0" smtClean="0">
                <a:latin typeface="+mj-lt"/>
              </a:rPr>
              <a:t>“… Unto thy seed have I given this land, from the river of Egypt unto the great river, Euphrates” (Gen. 15:18). </a:t>
            </a:r>
          </a:p>
          <a:p>
            <a:endParaRPr lang="en-US" sz="800" b="1" dirty="0" smtClean="0">
              <a:latin typeface="+mj-lt"/>
            </a:endParaRPr>
          </a:p>
          <a:p>
            <a:r>
              <a:rPr lang="en-US" sz="2400" b="1" dirty="0" smtClean="0">
                <a:latin typeface="+mj-lt"/>
              </a:rPr>
              <a:t>DIVISION OF LAND IN THE KINGDOM</a:t>
            </a:r>
          </a:p>
          <a:p>
            <a:r>
              <a:rPr lang="en-US" sz="2400" dirty="0" smtClean="0">
                <a:latin typeface="+mj-lt"/>
              </a:rPr>
              <a:t>“… the names of the tribes… Dan… Asher… Naphtali… Manasseh… Ephraim… Reuben… Judah… Benjamin… Simeon… Issachar… Zebulun… Gad…” (48:1-9).</a:t>
            </a:r>
          </a:p>
          <a:p>
            <a:r>
              <a:rPr lang="en-US" sz="2400" dirty="0" smtClean="0">
                <a:latin typeface="+mj-lt"/>
              </a:rPr>
              <a:t>The tribes are listed from north to south with the temple, the Levites, priests, and king David’s parcel in the center portion.  The last verse in Ezekiel –</a:t>
            </a:r>
          </a:p>
          <a:p>
            <a:endParaRPr lang="en-US" sz="800" dirty="0" smtClean="0">
              <a:latin typeface="+mj-lt"/>
            </a:endParaRPr>
          </a:p>
          <a:p>
            <a:r>
              <a:rPr lang="en-US" sz="2400" dirty="0" smtClean="0">
                <a:latin typeface="+mj-lt"/>
              </a:rPr>
              <a:t>“… and the name of the city… shall be, </a:t>
            </a:r>
            <a:r>
              <a:rPr lang="en-US" sz="2400" b="1" u="sng" dirty="0" smtClean="0">
                <a:latin typeface="+mj-lt"/>
              </a:rPr>
              <a:t>The LORD is there</a:t>
            </a:r>
            <a:r>
              <a:rPr lang="en-US" sz="2400" dirty="0" smtClean="0">
                <a:latin typeface="+mj-lt"/>
              </a:rPr>
              <a:t>” (48:35).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20" t="4976" r="936" b="19906"/>
          <a:stretch/>
        </p:blipFill>
        <p:spPr>
          <a:xfrm rot="16200000">
            <a:off x="6247900" y="794806"/>
            <a:ext cx="6764336" cy="517813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0023483" y="175680"/>
              <a:ext cx="2217960" cy="503280"/>
            </p14:xfrm>
          </p:contentPart>
        </mc:Choice>
        <mc:Fallback xmlns="">
          <p:pic>
            <p:nvPicPr>
              <p:cNvPr id="5" name="Ink 4"/>
              <p:cNvPicPr/>
              <p:nvPr/>
            </p:nvPicPr>
            <p:blipFill>
              <a:blip r:embed="rId5"/>
              <a:stretch>
                <a:fillRect/>
              </a:stretch>
            </p:blipFill>
            <p:spPr>
              <a:xfrm>
                <a:off x="10014123" y="166320"/>
                <a:ext cx="2236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9772203" y="414899"/>
              <a:ext cx="2469240" cy="693720"/>
            </p14:xfrm>
          </p:contentPart>
        </mc:Choice>
        <mc:Fallback xmlns="">
          <p:pic>
            <p:nvPicPr>
              <p:cNvPr id="6" name="Ink 5"/>
              <p:cNvPicPr/>
              <p:nvPr/>
            </p:nvPicPr>
            <p:blipFill>
              <a:blip r:embed="rId7"/>
              <a:stretch>
                <a:fillRect/>
              </a:stretch>
            </p:blipFill>
            <p:spPr>
              <a:xfrm>
                <a:off x="9762843" y="405539"/>
                <a:ext cx="248796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9764111" y="700275"/>
              <a:ext cx="2393280" cy="853560"/>
            </p14:xfrm>
          </p:contentPart>
        </mc:Choice>
        <mc:Fallback xmlns="">
          <p:pic>
            <p:nvPicPr>
              <p:cNvPr id="7" name="Ink 6"/>
              <p:cNvPicPr/>
              <p:nvPr/>
            </p:nvPicPr>
            <p:blipFill>
              <a:blip r:embed="rId9"/>
              <a:stretch>
                <a:fillRect/>
              </a:stretch>
            </p:blipFill>
            <p:spPr>
              <a:xfrm>
                <a:off x="9754751" y="690915"/>
                <a:ext cx="2412000" cy="87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9468888" y="1093861"/>
              <a:ext cx="2263680" cy="708840"/>
            </p14:xfrm>
          </p:contentPart>
        </mc:Choice>
        <mc:Fallback xmlns="">
          <p:pic>
            <p:nvPicPr>
              <p:cNvPr id="8" name="Ink 7"/>
              <p:cNvPicPr/>
              <p:nvPr/>
            </p:nvPicPr>
            <p:blipFill>
              <a:blip r:embed="rId11"/>
              <a:stretch>
                <a:fillRect/>
              </a:stretch>
            </p:blipFill>
            <p:spPr>
              <a:xfrm>
                <a:off x="9459528" y="1084501"/>
                <a:ext cx="22824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9303840" y="1707765"/>
              <a:ext cx="1371960" cy="450000"/>
            </p14:xfrm>
          </p:contentPart>
        </mc:Choice>
        <mc:Fallback xmlns="">
          <p:pic>
            <p:nvPicPr>
              <p:cNvPr id="9" name="Ink 8"/>
              <p:cNvPicPr/>
              <p:nvPr/>
            </p:nvPicPr>
            <p:blipFill>
              <a:blip r:embed="rId13"/>
              <a:stretch>
                <a:fillRect/>
              </a:stretch>
            </p:blipFill>
            <p:spPr>
              <a:xfrm>
                <a:off x="9294480" y="1698405"/>
                <a:ext cx="139068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8815683" y="2798714"/>
              <a:ext cx="1913040" cy="381240"/>
            </p14:xfrm>
          </p:contentPart>
        </mc:Choice>
        <mc:Fallback xmlns="">
          <p:pic>
            <p:nvPicPr>
              <p:cNvPr id="10" name="Ink 9"/>
              <p:cNvPicPr/>
              <p:nvPr/>
            </p:nvPicPr>
            <p:blipFill>
              <a:blip r:embed="rId15"/>
              <a:stretch>
                <a:fillRect/>
              </a:stretch>
            </p:blipFill>
            <p:spPr>
              <a:xfrm>
                <a:off x="8806323" y="2789354"/>
                <a:ext cx="19317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7972468" y="4011660"/>
              <a:ext cx="2774160" cy="587160"/>
            </p14:xfrm>
          </p:contentPart>
        </mc:Choice>
        <mc:Fallback xmlns="">
          <p:pic>
            <p:nvPicPr>
              <p:cNvPr id="11" name="Ink 10"/>
              <p:cNvPicPr/>
              <p:nvPr/>
            </p:nvPicPr>
            <p:blipFill>
              <a:blip r:embed="rId17"/>
              <a:stretch>
                <a:fillRect/>
              </a:stretch>
            </p:blipFill>
            <p:spPr>
              <a:xfrm>
                <a:off x="7963108" y="4002300"/>
                <a:ext cx="279288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p14:cNvContentPartPr/>
              <p14:nvPr/>
            </p14:nvContentPartPr>
            <p14:xfrm>
              <a:off x="7736181" y="4783124"/>
              <a:ext cx="2377800" cy="267120"/>
            </p14:xfrm>
          </p:contentPart>
        </mc:Choice>
        <mc:Fallback xmlns="">
          <p:pic>
            <p:nvPicPr>
              <p:cNvPr id="12" name="Ink 11"/>
              <p:cNvPicPr/>
              <p:nvPr/>
            </p:nvPicPr>
            <p:blipFill>
              <a:blip r:embed="rId19"/>
              <a:stretch>
                <a:fillRect/>
              </a:stretch>
            </p:blipFill>
            <p:spPr>
              <a:xfrm>
                <a:off x="7726821" y="4773764"/>
                <a:ext cx="239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p14:cNvContentPartPr/>
              <p14:nvPr/>
            </p14:nvContentPartPr>
            <p14:xfrm>
              <a:off x="7371940" y="5151948"/>
              <a:ext cx="2720520" cy="411840"/>
            </p14:xfrm>
          </p:contentPart>
        </mc:Choice>
        <mc:Fallback xmlns="">
          <p:pic>
            <p:nvPicPr>
              <p:cNvPr id="13" name="Ink 12"/>
              <p:cNvPicPr/>
              <p:nvPr/>
            </p:nvPicPr>
            <p:blipFill>
              <a:blip r:embed="rId21"/>
              <a:stretch>
                <a:fillRect/>
              </a:stretch>
            </p:blipFill>
            <p:spPr>
              <a:xfrm>
                <a:off x="7362580" y="5142588"/>
                <a:ext cx="27392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p14:cNvContentPartPr/>
              <p14:nvPr/>
            </p14:nvContentPartPr>
            <p14:xfrm>
              <a:off x="7040998" y="5464620"/>
              <a:ext cx="3177720" cy="610200"/>
            </p14:xfrm>
          </p:contentPart>
        </mc:Choice>
        <mc:Fallback xmlns="">
          <p:pic>
            <p:nvPicPr>
              <p:cNvPr id="14" name="Ink 13"/>
              <p:cNvPicPr/>
              <p:nvPr/>
            </p:nvPicPr>
            <p:blipFill>
              <a:blip r:embed="rId23"/>
              <a:stretch>
                <a:fillRect/>
              </a:stretch>
            </p:blipFill>
            <p:spPr>
              <a:xfrm>
                <a:off x="7031638" y="5455260"/>
                <a:ext cx="319644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p14:cNvContentPartPr/>
              <p14:nvPr/>
            </p14:nvContentPartPr>
            <p14:xfrm>
              <a:off x="7051323" y="6066250"/>
              <a:ext cx="2972160" cy="488160"/>
            </p14:xfrm>
          </p:contentPart>
        </mc:Choice>
        <mc:Fallback xmlns="">
          <p:pic>
            <p:nvPicPr>
              <p:cNvPr id="15" name="Ink 14"/>
              <p:cNvPicPr/>
              <p:nvPr/>
            </p:nvPicPr>
            <p:blipFill>
              <a:blip r:embed="rId25"/>
              <a:stretch>
                <a:fillRect/>
              </a:stretch>
            </p:blipFill>
            <p:spPr>
              <a:xfrm>
                <a:off x="7041963" y="6056890"/>
                <a:ext cx="2990880" cy="506880"/>
              </a:xfrm>
              <a:prstGeom prst="rect">
                <a:avLst/>
              </a:prstGeom>
            </p:spPr>
          </p:pic>
        </mc:Fallback>
      </mc:AlternateContent>
      <p:pic>
        <p:nvPicPr>
          <p:cNvPr id="17" name="Picture 16" descr="File:&lt;strong&gt;Jesus&lt;/strong&gt; &lt;strong&gt;Christ&lt;/strong&gt; on the &lt;strong&gt;throne&lt;/strong&gt; by Cima da Conegliano.png ..."/>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040998" y="0"/>
            <a:ext cx="5190658" cy="6764333"/>
          </a:xfrm>
          <a:prstGeom prst="rect">
            <a:avLst/>
          </a:prstGeom>
        </p:spPr>
      </p:pic>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11475720" y="3992760"/>
              <a:ext cx="571680" cy="366120"/>
            </p14:xfrm>
          </p:contentPart>
        </mc:Choice>
        <mc:Fallback xmlns="">
          <p:pic>
            <p:nvPicPr>
              <p:cNvPr id="3" name="Ink 2"/>
              <p:cNvPicPr/>
              <p:nvPr/>
            </p:nvPicPr>
            <p:blipFill>
              <a:blip r:embed="rId28"/>
              <a:stretch>
                <a:fillRect/>
              </a:stretch>
            </p:blipFill>
            <p:spPr>
              <a:xfrm>
                <a:off x="11466360" y="3983400"/>
                <a:ext cx="590400" cy="384840"/>
              </a:xfrm>
              <a:prstGeom prst="rect">
                <a:avLst/>
              </a:prstGeom>
            </p:spPr>
          </p:pic>
        </mc:Fallback>
      </mc:AlternateContent>
    </p:spTree>
    <p:extLst>
      <p:ext uri="{BB962C8B-B14F-4D97-AF65-F5344CB8AC3E}">
        <p14:creationId xmlns:p14="http://schemas.microsoft.com/office/powerpoint/2010/main" val="25357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
                                            <p:txEl>
                                              <p:pRg st="8" end="8"/>
                                            </p:txEl>
                                          </p:spTgt>
                                        </p:tgtEl>
                                        <p:attrNameLst>
                                          <p:attrName>style.visibility</p:attrName>
                                        </p:attrNameLst>
                                      </p:cBhvr>
                                      <p:to>
                                        <p:strVal val="visible"/>
                                      </p:to>
                                    </p:set>
                                    <p:animEffect transition="in" filter="fade">
                                      <p:cBhvr>
                                        <p:cTn id="90" dur="500"/>
                                        <p:tgtEl>
                                          <p:spTgt spid="2">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500"/>
                                        <p:tgtEl>
                                          <p:spTgt spid="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
                                            <p:txEl>
                                              <p:pRg st="10" end="10"/>
                                            </p:txEl>
                                          </p:spTgt>
                                        </p:tgtEl>
                                        <p:attrNameLst>
                                          <p:attrName>style.visibility</p:attrName>
                                        </p:attrNameLst>
                                      </p:cBhvr>
                                      <p:to>
                                        <p:strVal val="visible"/>
                                      </p:to>
                                    </p:set>
                                    <p:animEffect transition="in" filter="fade">
                                      <p:cBhvr>
                                        <p:cTn id="100" dur="500"/>
                                        <p:tgtEl>
                                          <p:spTgt spid="2">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999890" cy="6617196"/>
          </a:xfrm>
          <a:prstGeom prst="rect">
            <a:avLst/>
          </a:prstGeom>
          <a:noFill/>
        </p:spPr>
        <p:txBody>
          <a:bodyPr wrap="square" rtlCol="0">
            <a:spAutoFit/>
          </a:bodyPr>
          <a:lstStyle/>
          <a:p>
            <a:r>
              <a:rPr lang="en-US" sz="2400" b="1" dirty="0" smtClean="0">
                <a:latin typeface="+mj-lt"/>
              </a:rPr>
              <a:t>BOOK OF JOEL</a:t>
            </a:r>
          </a:p>
          <a:p>
            <a:r>
              <a:rPr lang="en-US" sz="2400" i="1" dirty="0" smtClean="0">
                <a:latin typeface="+mj-lt"/>
              </a:rPr>
              <a:t>“Joel, a prophet of Judah, probably exercised his ministry during the reign of Jehoash (2Chron. 22-24)… was a contemporary of Elisha.  The plagues of insects, which the token of the divine chastening, give occasion for the unveiling of the coming day of the LORD’’ </a:t>
            </a:r>
          </a:p>
          <a:p>
            <a:r>
              <a:rPr lang="en-US" sz="2400" dirty="0" smtClean="0">
                <a:latin typeface="+mj-lt"/>
              </a:rPr>
              <a:t>(Old Scofield, p. 930).</a:t>
            </a:r>
          </a:p>
          <a:p>
            <a:r>
              <a:rPr lang="en-US" sz="2400" dirty="0" smtClean="0">
                <a:latin typeface="+mj-lt"/>
              </a:rPr>
              <a:t>Scofield cites Joel’s ministry during king Jehoash of Judah, and uses Ussher’s date at 800 B.C. –</a:t>
            </a:r>
          </a:p>
          <a:p>
            <a:endParaRPr lang="en-US" sz="800" dirty="0" smtClean="0">
              <a:latin typeface="+mj-lt"/>
            </a:endParaRPr>
          </a:p>
          <a:p>
            <a:r>
              <a:rPr lang="en-US" sz="2400" dirty="0" smtClean="0">
                <a:latin typeface="+mj-lt"/>
              </a:rPr>
              <a:t>“The word of the LORD that came to Joel the son of Pethuel” (1:1).</a:t>
            </a:r>
          </a:p>
          <a:p>
            <a:r>
              <a:rPr lang="en-US" sz="2400" dirty="0" smtClean="0">
                <a:latin typeface="+mj-lt"/>
              </a:rPr>
              <a:t>The only background information is the name of his father.  It begins abruptly and has a distinctive theme, fear, and perhaps the earliest of any tribulation teaching –</a:t>
            </a:r>
          </a:p>
          <a:p>
            <a:endParaRPr lang="en-US" sz="800" dirty="0" smtClean="0">
              <a:latin typeface="+mj-lt"/>
            </a:endParaRPr>
          </a:p>
          <a:p>
            <a:r>
              <a:rPr lang="en-US" sz="2400" dirty="0" smtClean="0">
                <a:latin typeface="+mj-lt"/>
              </a:rPr>
              <a:t>“Hear this, ye old men, and give ear… tell your children, and their children’s children…” (1:3). </a:t>
            </a:r>
            <a:endParaRPr lang="en-US" sz="2400" dirty="0">
              <a:latin typeface="+mj-lt"/>
            </a:endParaRPr>
          </a:p>
        </p:txBody>
      </p:sp>
      <p:pic>
        <p:nvPicPr>
          <p:cNvPr id="3" name="Picture 2" descr="&lt;strong&gt;Kings of Israel&lt;/strong&gt; and Judah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890" y="0"/>
            <a:ext cx="5192110" cy="672662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888920" y="3695760"/>
              <a:ext cx="731880" cy="259560"/>
            </p14:xfrm>
          </p:contentPart>
        </mc:Choice>
        <mc:Fallback xmlns="">
          <p:pic>
            <p:nvPicPr>
              <p:cNvPr id="4" name="Ink 3"/>
              <p:cNvPicPr/>
              <p:nvPr/>
            </p:nvPicPr>
            <p:blipFill>
              <a:blip r:embed="rId4"/>
              <a:stretch>
                <a:fillRect/>
              </a:stretch>
            </p:blipFill>
            <p:spPr>
              <a:xfrm>
                <a:off x="10879560" y="3686400"/>
                <a:ext cx="750600" cy="278280"/>
              </a:xfrm>
              <a:prstGeom prst="rect">
                <a:avLst/>
              </a:prstGeom>
            </p:spPr>
          </p:pic>
        </mc:Fallback>
      </mc:AlternateContent>
    </p:spTree>
    <p:extLst>
      <p:ext uri="{BB962C8B-B14F-4D97-AF65-F5344CB8AC3E}">
        <p14:creationId xmlns:p14="http://schemas.microsoft.com/office/powerpoint/2010/main" val="2304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058346" cy="6494085"/>
          </a:xfrm>
          <a:prstGeom prst="rect">
            <a:avLst/>
          </a:prstGeom>
          <a:noFill/>
        </p:spPr>
        <p:txBody>
          <a:bodyPr wrap="square" rtlCol="0">
            <a:spAutoFit/>
          </a:bodyPr>
          <a:lstStyle/>
          <a:p>
            <a:r>
              <a:rPr lang="en-US" sz="2400" dirty="0" smtClean="0">
                <a:latin typeface="+mj-lt"/>
              </a:rPr>
              <a:t>“That which the palmerworm hath left hath the locust eaten; and that which the locust hath left hath the cankerworm eaten; and which the cankerworm hath left hath the caterpillar eaten.  Awake… For a nation is come up upon my land, strong, and without number, whose teeth are the teeth of a lion…” (1:4-6).</a:t>
            </a:r>
          </a:p>
          <a:p>
            <a:r>
              <a:rPr lang="en-US" sz="2400" dirty="0" smtClean="0">
                <a:latin typeface="+mj-lt"/>
              </a:rPr>
              <a:t>Though set prior to the invasion of the king of Assyria and destruction of the northern kingdom [Israel], this horrific vision is more likely a long range warning of the early days of the tribulation—a world wide plague of locusts – </a:t>
            </a:r>
          </a:p>
          <a:p>
            <a:endParaRPr lang="en-US" sz="800" dirty="0" smtClean="0">
              <a:latin typeface="+mj-lt"/>
            </a:endParaRPr>
          </a:p>
          <a:p>
            <a:r>
              <a:rPr lang="en-US" sz="2400" dirty="0" smtClean="0">
                <a:latin typeface="+mj-lt"/>
              </a:rPr>
              <a:t>“And I looked, and behold a pale horse… and power was given unto them over 1/4</a:t>
            </a:r>
            <a:r>
              <a:rPr lang="en-US" sz="2400" baseline="30000" dirty="0" smtClean="0">
                <a:latin typeface="+mj-lt"/>
              </a:rPr>
              <a:t>th</a:t>
            </a:r>
            <a:r>
              <a:rPr lang="en-US" sz="2400" dirty="0" smtClean="0">
                <a:latin typeface="+mj-lt"/>
              </a:rPr>
              <a:t> part of the earth… with hunger, and with death” (Rev. 6:8).</a:t>
            </a:r>
          </a:p>
          <a:p>
            <a:r>
              <a:rPr lang="en-US" sz="2400" dirty="0" smtClean="0">
                <a:latin typeface="+mj-lt"/>
              </a:rPr>
              <a:t>Early in the tribulation, the antichrist is given power to kill ¼ of the earth’s population, partly by plague producing food shortages and starvation. </a:t>
            </a:r>
            <a:endParaRPr lang="en-US" sz="2400" dirty="0">
              <a:latin typeface="+mj-lt"/>
            </a:endParaRPr>
          </a:p>
        </p:txBody>
      </p:sp>
      <p:pic>
        <p:nvPicPr>
          <p:cNvPr id="3" name="Picture 2" descr="&lt;strong&gt;The Book of Joel&lt;/strong&gt; : Young's Literal Translation : Free ..."/>
          <p:cNvPicPr>
            <a:picLocks noChangeAspect="1"/>
          </p:cNvPicPr>
          <p:nvPr/>
        </p:nvPicPr>
        <p:blipFill rotWithShape="1">
          <a:blip r:embed="rId2" cstate="print">
            <a:extLst>
              <a:ext uri="{28A0092B-C50C-407E-A947-70E740481C1C}">
                <a14:useLocalDpi xmlns:a14="http://schemas.microsoft.com/office/drawing/2010/main" val="0"/>
              </a:ext>
            </a:extLst>
          </a:blip>
          <a:srcRect l="4051" t="996" r="1926" b="8566"/>
          <a:stretch/>
        </p:blipFill>
        <p:spPr>
          <a:xfrm>
            <a:off x="7161088" y="0"/>
            <a:ext cx="5030912" cy="6494085"/>
          </a:xfrm>
          <a:prstGeom prst="rect">
            <a:avLst/>
          </a:prstGeom>
        </p:spPr>
      </p:pic>
      <p:pic>
        <p:nvPicPr>
          <p:cNvPr id="4" name="Picture 3" descr="File:Book of Exodus Chapter 11-3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573" y="-1"/>
            <a:ext cx="5056250" cy="6494086"/>
          </a:xfrm>
          <a:prstGeom prst="rect">
            <a:avLst/>
          </a:prstGeom>
        </p:spPr>
      </p:pic>
    </p:spTree>
    <p:extLst>
      <p:ext uri="{BB962C8B-B14F-4D97-AF65-F5344CB8AC3E}">
        <p14:creationId xmlns:p14="http://schemas.microsoft.com/office/powerpoint/2010/main" val="389474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3453</TotalTime>
  <Words>3839</Words>
  <Application>Microsoft Office PowerPoint</Application>
  <PresentationFormat>Widescreen</PresentationFormat>
  <Paragraphs>174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113</cp:revision>
  <dcterms:created xsi:type="dcterms:W3CDTF">2018-08-07T23:07:19Z</dcterms:created>
  <dcterms:modified xsi:type="dcterms:W3CDTF">2019-06-28T15:15:50Z</dcterms:modified>
</cp:coreProperties>
</file>