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2" r:id="rId5"/>
    <p:sldId id="264" r:id="rId6"/>
    <p:sldId id="263" r:id="rId7"/>
    <p:sldId id="265" r:id="rId8"/>
    <p:sldId id="266" r:id="rId9"/>
    <p:sldId id="267" r:id="rId10"/>
    <p:sldId id="268" r:id="rId11"/>
    <p:sldId id="269" r:id="rId12"/>
    <p:sldId id="270" r:id="rId13"/>
    <p:sldId id="271" r:id="rId14"/>
    <p:sldId id="273" r:id="rId15"/>
    <p:sldId id="276" r:id="rId16"/>
    <p:sldId id="274" r:id="rId17"/>
    <p:sldId id="272" r:id="rId18"/>
    <p:sldId id="275" r:id="rId19"/>
    <p:sldId id="277" r:id="rId20"/>
    <p:sldId id="279" r:id="rId21"/>
    <p:sldId id="28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91" d="100"/>
          <a:sy n="91" d="100"/>
        </p:scale>
        <p:origin x="43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ink/ink1.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8-09T20:13:34.405"/>
    </inkml:context>
    <inkml:brush xml:id="br0">
      <inkml:brushProperty name="width" value="0.05292" units="cm"/>
      <inkml:brushProperty name="height" value="0.05292" units="cm"/>
      <inkml:brushProperty name="color" value="#FF0000"/>
    </inkml:brush>
  </inkml:definitions>
  <inkml:trace contextRef="#ctx0" brushRef="#br0">32089 16066 0,'-22'0'203,"1"0"-187,-21 0-1,0 0 1,-64 0-1,42 0 1,43 0 15,0 0 1,-21 0-1,20 0-31,1 0 15,0 0 1,-21 0 0,-22 0-1,43 0-15,-42-22 16,41 22 0,-20-21 77,21 21-93,0 0 16,0 0-16,-1 0 16,1 0-1,0 0 1,0 0-1,-21 0 1,20-21 15,1 21-31,0 0 47,0 0-47,0 0 16,0 0-1,-1 0 17,1 0-1,0 0-15,0 0 30,-21 0-46,-1 0 0,22 0 47,0 0-31,0 0-16,-22 0 16,1 0-1,21 0 1,0 0 31,0 0-47,-1 21 15,-41 0 1,42-21 15,21 22-31,-21 20 16,-1-42-1,1 42 17,21-21-17,-21-21-15,21 22 16,0-1 15,0 0-15,0 0-16,0 0 15,0 0 1,0 22 0,0-1 15,0 0-15,0-20-1,0 20 63,0-21-62,21 0 0,22 0-1,-22 1 1,0-22-1,-21 21 1,21-21 62,0 0-78,22 0 16,-1 0 109,0 0-125,-21 0 15,43 0 1,-22 0 0,1 0-16,-22 0 31,0 0-31,0 0 16,0 0-1,22 0 1,62-21-1,-20 21 1,-43 0 0,-20 0-1,20 0 110,0 0-125,-21 0 16,43 0 78,-1 0-94,-20 0 15,20 0 1,-20 0-16,20-22 16,-21 22-16,1 0 125,-22 0-125,0 0 15,0 0 95,22-21-95,-22 21 1,0-21 93,0 21-93,21-21-1,-42 0 64,0 0-64,22-22 1,-22 22-1,0 0 79,21 21-78,0-21-16,-21 0 15,0-1 110,0 1-93,21 21-32,-21-21 78,0 0-63,0 0 48,0 0 31,0-1-79,0 1 17,0 0 77,0 0-78,0 0 125,-21 0-124,0 21 93,0 0-110,-1 0 1,1 0 328</inkml:trace>
</inkml:ink>
</file>

<file path=ppt/ink/ink2.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8-13T18:50:32.345"/>
    </inkml:context>
    <inkml:brush xml:id="br0">
      <inkml:brushProperty name="width" value="0.05292" units="cm"/>
      <inkml:brushProperty name="height" value="0.05292" units="cm"/>
      <inkml:brushProperty name="color" value="#FF0000"/>
    </inkml:brush>
  </inkml:definitions>
  <inkml:trace contextRef="#ctx0" brushRef="#br0">32702 15727 0,'-42'-21'328,"-21"21"-328,-1 0 16,-42 0-1,85 0 63,-21 0-62,-1 0-16,1 0 31,0 0-15,21 0 15,-1 0 0,1 0-15,0 0 0,0 0-1,0 0 1,-22 0 0,22 0-16,0 0 15,0 0 1,21-21-1,-21 21 1,-22 0 0,22-22-1,-21 22 1,21 0 15,0 0 0,-1 0-15,1 0 0,0 0-1,0 0 17,0 0-17,0 0-15,-1 0 16,1 0-1,0 0 17,0 0-17,0 0 32,0 0-16,-1 0-15,1 0 0,0 0-1,0 0 1,0 0 0,0 0-1,-1 0 1,1 0-1,0 0 1,-42 0 0,41 0 15,-20 0-15,-21 0-1,41 0 1,-20 0-1,21 0 1,0 0 31,21-21 94,0 0-126,-21 21 360,-1 21-359,-20-21-16,-85 21 15,42-21 1,64 0 0,0 0 15,0 0 0,-43 0-15,-20 0-1,20 0 1,1 0 0,-1 0-1,-20 22 1,20-22 0,22 0-1,21 0-15,-1 0 16,1 0-16,-21 0 15,0 21 1,-1-21 0,-63 42-1,64-42 1,0 0 0,21 21-1,-22-21 1,1 21-1,0 1 1,-1-22 0,43 21-1,-21-21 1,0 0 15,21 21-15,-21 0 281,-22 21-282,1-42-15,0 43 16,21-22 0,-1-21-1,-20 42 1,0-42-16,-1 21 15,22-21 17,0 22-17,-21-1 1,21 0 0,-1-21-1,1 21 1,0 21-1,0-20 1,21 20 0,-21 0-1,0 1 1,21-22 0,-22 0-16,22 0 31,0 0-31,0 0 15,0 1 1,0-1 265,0 0-265,-21 0-16,21 0 16,-21 22-1,-21 41 1,21-41-1,-1-22 1,22 0 0,0 21-1,0-21 17,0 43-17,0-43-15,-21 0 16,21 0-16,0 1 15,0-1 1,0 0 0,0 0-1,0 0 1,-21 0 0,21 43-1,0-43-15,0 0 16,0 22-16,21-43 0,-21 21 15,21 21 1,-21-21 297,0 0-298,0 1-15,0 41 31,0-21-15,0 1 0,0-22-1,0 0 1,0 0 0,0 0-1,0 1-15,0 20 16,0-21-1,0 21 1,0-20 0,0-1-1,0 0 1,0 0 0,0 0-16,0 22 31,0-22-31,0 0 15,0 0 1,22 0 0,-22 0-1,21 1 1,-21-1 15,0 0-31,21 0 16,-21 0-1,0 0 267,0 1-267,0-1-15,0 0 16,0 0 15,21 21-31,21-20 16,1-22-16,-22 21 15,106 0 1,-42 21 0,42 22-1,-22-22 1,-41 0 0,-1-42-1,-41 0-15,-1 0 16,-21 22-1,42-22 32,0 0-31,1 0-16,-22 0 16,21 0-16,1 0 15,-22 0 1,0 0-1,0 0-15,21 0 16,22 0 0,42 0 15,21 0-15,0 0-1,0 0 1,-85 0-16,0 0 15,22 0 48,-1-22-63,1 22 16,-22 0-16,22-21 15,-1 21 1,22 0 374,0 0-390,-1 0 16,22 0 0,-64 0-1,22 0 1,63 0 0,-64-21-16,22 21 15,-21 0-15,-22-21 16,-21 21-1,0 0 1,0 0 0,1 0 62,-1 0-63,21 0 1,-21 0 0,0 0-1,22-21 1,-22 21 0,0 0-1,43 0 298,20-21-313,-20 21 15,42 0 1,-22-22 0,-41 1-1,-22 21 1,0-21-16,0 21 15,-21-21 64,0 0 139,0 0-202,21-1-16,0-20 16,22 21-16,-22 0 15,21 0-15,-21-1 16,22-20-1,-22 21 1,0 0 0,0 0-1,-21-1 1,0 1 0,0 0-1,21 0 251,-21 0-266,0-22 15,0 22-15,22-42 16,-22 42 0,0-22-1,0 1 1,0 21 15,21-22-15,-21 22-16,42-21 15,-42 21-15,0 0 16,0-1 0,0-20-1,0 21 282,0-21-297,0-1 16,0 1-16,21-43 15,0-21 1,-21 1 0,0-1-1,0 63 1,0 22 0,0 0 374,0-21-390,0 21 16,0-43-1,0 1 1,0-1 0,0-21-1,0 43 1,0 21 0,0 0 312,0-22-313,0 22 1,-21-21 0,21 21-1,0-22-15,-21 22 31,21 0-15,0 0 328,-42 0-329,-1-22 1,43 22-16,-63-42 16,-1-1-1,43 43 17,0 0 405,21 0-437,0 0 31,0-1 172,0 1-171,0 0 61,-21 21-77,0-21 15</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6A3F41-91C2-4A94-8723-881762E461F9}"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9BBD89-FEF4-452A-A8D3-D5BAAFFB85EB}" type="slidenum">
              <a:rPr lang="en-US" smtClean="0"/>
              <a:t>‹#›</a:t>
            </a:fld>
            <a:endParaRPr lang="en-US" dirty="0"/>
          </a:p>
        </p:txBody>
      </p:sp>
    </p:spTree>
    <p:extLst>
      <p:ext uri="{BB962C8B-B14F-4D97-AF65-F5344CB8AC3E}">
        <p14:creationId xmlns:p14="http://schemas.microsoft.com/office/powerpoint/2010/main" val="3128000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6A3F41-91C2-4A94-8723-881762E461F9}"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9BBD89-FEF4-452A-A8D3-D5BAAFFB85EB}" type="slidenum">
              <a:rPr lang="en-US" smtClean="0"/>
              <a:t>‹#›</a:t>
            </a:fld>
            <a:endParaRPr lang="en-US" dirty="0"/>
          </a:p>
        </p:txBody>
      </p:sp>
    </p:spTree>
    <p:extLst>
      <p:ext uri="{BB962C8B-B14F-4D97-AF65-F5344CB8AC3E}">
        <p14:creationId xmlns:p14="http://schemas.microsoft.com/office/powerpoint/2010/main" val="142769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6A3F41-91C2-4A94-8723-881762E461F9}"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9BBD89-FEF4-452A-A8D3-D5BAAFFB85EB}" type="slidenum">
              <a:rPr lang="en-US" smtClean="0"/>
              <a:t>‹#›</a:t>
            </a:fld>
            <a:endParaRPr lang="en-US" dirty="0"/>
          </a:p>
        </p:txBody>
      </p:sp>
    </p:spTree>
    <p:extLst>
      <p:ext uri="{BB962C8B-B14F-4D97-AF65-F5344CB8AC3E}">
        <p14:creationId xmlns:p14="http://schemas.microsoft.com/office/powerpoint/2010/main" val="2116448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6A3F41-91C2-4A94-8723-881762E461F9}"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9BBD89-FEF4-452A-A8D3-D5BAAFFB85EB}" type="slidenum">
              <a:rPr lang="en-US" smtClean="0"/>
              <a:t>‹#›</a:t>
            </a:fld>
            <a:endParaRPr lang="en-US" dirty="0"/>
          </a:p>
        </p:txBody>
      </p:sp>
    </p:spTree>
    <p:extLst>
      <p:ext uri="{BB962C8B-B14F-4D97-AF65-F5344CB8AC3E}">
        <p14:creationId xmlns:p14="http://schemas.microsoft.com/office/powerpoint/2010/main" val="387426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B6A3F41-91C2-4A94-8723-881762E461F9}"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9BBD89-FEF4-452A-A8D3-D5BAAFFB85EB}" type="slidenum">
              <a:rPr lang="en-US" smtClean="0"/>
              <a:t>‹#›</a:t>
            </a:fld>
            <a:endParaRPr lang="en-US" dirty="0"/>
          </a:p>
        </p:txBody>
      </p:sp>
    </p:spTree>
    <p:extLst>
      <p:ext uri="{BB962C8B-B14F-4D97-AF65-F5344CB8AC3E}">
        <p14:creationId xmlns:p14="http://schemas.microsoft.com/office/powerpoint/2010/main" val="208159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6A3F41-91C2-4A94-8723-881762E461F9}" type="datetimeFigureOut">
              <a:rPr lang="en-US" smtClean="0"/>
              <a:t>6/28/2019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9BBD89-FEF4-452A-A8D3-D5BAAFFB85EB}" type="slidenum">
              <a:rPr lang="en-US" smtClean="0"/>
              <a:t>‹#›</a:t>
            </a:fld>
            <a:endParaRPr lang="en-US" dirty="0"/>
          </a:p>
        </p:txBody>
      </p:sp>
    </p:spTree>
    <p:extLst>
      <p:ext uri="{BB962C8B-B14F-4D97-AF65-F5344CB8AC3E}">
        <p14:creationId xmlns:p14="http://schemas.microsoft.com/office/powerpoint/2010/main" val="269855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6A3F41-91C2-4A94-8723-881762E461F9}" type="datetimeFigureOut">
              <a:rPr lang="en-US" smtClean="0"/>
              <a:t>6/28/2019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19BBD89-FEF4-452A-A8D3-D5BAAFFB85EB}" type="slidenum">
              <a:rPr lang="en-US" smtClean="0"/>
              <a:t>‹#›</a:t>
            </a:fld>
            <a:endParaRPr lang="en-US" dirty="0"/>
          </a:p>
        </p:txBody>
      </p:sp>
    </p:spTree>
    <p:extLst>
      <p:ext uri="{BB962C8B-B14F-4D97-AF65-F5344CB8AC3E}">
        <p14:creationId xmlns:p14="http://schemas.microsoft.com/office/powerpoint/2010/main" val="1993997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A3F41-91C2-4A94-8723-881762E461F9}" type="datetimeFigureOut">
              <a:rPr lang="en-US" smtClean="0"/>
              <a:t>6/28/2019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19BBD89-FEF4-452A-A8D3-D5BAAFFB85EB}" type="slidenum">
              <a:rPr lang="en-US" smtClean="0"/>
              <a:t>‹#›</a:t>
            </a:fld>
            <a:endParaRPr lang="en-US" dirty="0"/>
          </a:p>
        </p:txBody>
      </p:sp>
    </p:spTree>
    <p:extLst>
      <p:ext uri="{BB962C8B-B14F-4D97-AF65-F5344CB8AC3E}">
        <p14:creationId xmlns:p14="http://schemas.microsoft.com/office/powerpoint/2010/main" val="2238875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6A3F41-91C2-4A94-8723-881762E461F9}" type="datetimeFigureOut">
              <a:rPr lang="en-US" smtClean="0"/>
              <a:t>6/28/2019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19BBD89-FEF4-452A-A8D3-D5BAAFFB85EB}" type="slidenum">
              <a:rPr lang="en-US" smtClean="0"/>
              <a:t>‹#›</a:t>
            </a:fld>
            <a:endParaRPr lang="en-US" dirty="0"/>
          </a:p>
        </p:txBody>
      </p:sp>
    </p:spTree>
    <p:extLst>
      <p:ext uri="{BB962C8B-B14F-4D97-AF65-F5344CB8AC3E}">
        <p14:creationId xmlns:p14="http://schemas.microsoft.com/office/powerpoint/2010/main" val="3343706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B6A3F41-91C2-4A94-8723-881762E461F9}" type="datetimeFigureOut">
              <a:rPr lang="en-US" smtClean="0"/>
              <a:t>6/28/2019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9BBD89-FEF4-452A-A8D3-D5BAAFFB85EB}" type="slidenum">
              <a:rPr lang="en-US" smtClean="0"/>
              <a:t>‹#›</a:t>
            </a:fld>
            <a:endParaRPr lang="en-US" dirty="0"/>
          </a:p>
        </p:txBody>
      </p:sp>
    </p:spTree>
    <p:extLst>
      <p:ext uri="{BB962C8B-B14F-4D97-AF65-F5344CB8AC3E}">
        <p14:creationId xmlns:p14="http://schemas.microsoft.com/office/powerpoint/2010/main" val="2368180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B6A3F41-91C2-4A94-8723-881762E461F9}" type="datetimeFigureOut">
              <a:rPr lang="en-US" smtClean="0"/>
              <a:t>6/28/2019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9BBD89-FEF4-452A-A8D3-D5BAAFFB85EB}" type="slidenum">
              <a:rPr lang="en-US" smtClean="0"/>
              <a:t>‹#›</a:t>
            </a:fld>
            <a:endParaRPr lang="en-US" dirty="0"/>
          </a:p>
        </p:txBody>
      </p:sp>
    </p:spTree>
    <p:extLst>
      <p:ext uri="{BB962C8B-B14F-4D97-AF65-F5344CB8AC3E}">
        <p14:creationId xmlns:p14="http://schemas.microsoft.com/office/powerpoint/2010/main" val="2225109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6A3F41-91C2-4A94-8723-881762E461F9}" type="datetimeFigureOut">
              <a:rPr lang="en-US" smtClean="0"/>
              <a:t>6/28/2019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9BBD89-FEF4-452A-A8D3-D5BAAFFB85EB}" type="slidenum">
              <a:rPr lang="en-US" smtClean="0"/>
              <a:t>‹#›</a:t>
            </a:fld>
            <a:endParaRPr lang="en-US" dirty="0"/>
          </a:p>
        </p:txBody>
      </p:sp>
    </p:spTree>
    <p:extLst>
      <p:ext uri="{BB962C8B-B14F-4D97-AF65-F5344CB8AC3E}">
        <p14:creationId xmlns:p14="http://schemas.microsoft.com/office/powerpoint/2010/main" val="2303358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gi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7983" y="0"/>
            <a:ext cx="6356035" cy="707886"/>
          </a:xfrm>
          <a:prstGeom prst="rect">
            <a:avLst/>
          </a:prstGeom>
          <a:noFill/>
        </p:spPr>
        <p:txBody>
          <a:bodyPr wrap="none" rtlCol="0">
            <a:spAutoFit/>
          </a:bodyPr>
          <a:lstStyle/>
          <a:p>
            <a:pPr algn="ctr"/>
            <a:r>
              <a:rPr lang="en-US" sz="4000" b="1" u="sng"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THROUGH THE BIBLE IN 2018</a:t>
            </a:r>
            <a:endParaRPr lang="en-US" sz="4000" b="1" u="sng"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TextBox 2"/>
          <p:cNvSpPr txBox="1"/>
          <p:nvPr/>
        </p:nvSpPr>
        <p:spPr>
          <a:xfrm>
            <a:off x="0" y="-30778"/>
            <a:ext cx="2809875" cy="1200329"/>
          </a:xfrm>
          <a:prstGeom prst="rect">
            <a:avLst/>
          </a:prstGeom>
          <a:noFill/>
        </p:spPr>
        <p:txBody>
          <a:bodyPr wrap="square" rtlCol="0">
            <a:spAutoFit/>
          </a:bodyPr>
          <a:lstStyle/>
          <a:p>
            <a:r>
              <a:rPr lang="en-US" sz="2400" dirty="0" smtClean="0">
                <a:latin typeface="+mj-lt"/>
              </a:rPr>
              <a:t>LESSON 32</a:t>
            </a:r>
            <a:endParaRPr lang="en-US" sz="2400" dirty="0">
              <a:latin typeface="+mj-lt"/>
            </a:endParaRPr>
          </a:p>
          <a:p>
            <a:r>
              <a:rPr lang="en-US" sz="2400" dirty="0">
                <a:latin typeface="+mj-lt"/>
              </a:rPr>
              <a:t>WEEK </a:t>
            </a:r>
            <a:r>
              <a:rPr lang="en-US" sz="2400" dirty="0" smtClean="0">
                <a:latin typeface="+mj-lt"/>
              </a:rPr>
              <a:t>32 </a:t>
            </a:r>
            <a:r>
              <a:rPr lang="en-US" sz="2400" dirty="0">
                <a:latin typeface="+mj-lt"/>
              </a:rPr>
              <a:t>OF </a:t>
            </a:r>
            <a:r>
              <a:rPr lang="en-US" sz="2400" dirty="0" smtClean="0">
                <a:latin typeface="+mj-lt"/>
              </a:rPr>
              <a:t>52</a:t>
            </a:r>
          </a:p>
          <a:p>
            <a:r>
              <a:rPr lang="en-US" sz="2400" dirty="0" smtClean="0">
                <a:latin typeface="+mj-lt"/>
              </a:rPr>
              <a:t>(Zephaniah; Jer. 1-18)</a:t>
            </a:r>
            <a:endParaRPr lang="en-US" sz="2400" dirty="0">
              <a:latin typeface="+mj-lt"/>
            </a:endParaRPr>
          </a:p>
        </p:txBody>
      </p:sp>
      <p:sp>
        <p:nvSpPr>
          <p:cNvPr id="4" name="Rectangle 3"/>
          <p:cNvSpPr/>
          <p:nvPr/>
        </p:nvSpPr>
        <p:spPr>
          <a:xfrm>
            <a:off x="2917983" y="707886"/>
            <a:ext cx="9207342" cy="461665"/>
          </a:xfrm>
          <a:prstGeom prst="rect">
            <a:avLst/>
          </a:prstGeom>
        </p:spPr>
        <p:txBody>
          <a:bodyPr wrap="square">
            <a:spAutoFit/>
          </a:bodyPr>
          <a:lstStyle/>
          <a:p>
            <a:r>
              <a:rPr lang="en-US" sz="2400" dirty="0" smtClean="0">
                <a:latin typeface="+mj-lt"/>
              </a:rPr>
              <a:t>Last time we saw future prophecy of Israel; this time Judah’s decline. </a:t>
            </a:r>
          </a:p>
        </p:txBody>
      </p:sp>
      <p:pic>
        <p:nvPicPr>
          <p:cNvPr id="8" name="Picture 7" descr="File:Genealogy of the &lt;strong&gt;kings&lt;/strong&gt; of Israel and Judah.svg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8077" y="1169551"/>
            <a:ext cx="4648198" cy="5450324"/>
          </a:xfrm>
          <a:prstGeom prst="rect">
            <a:avLst/>
          </a:prstGeom>
        </p:spPr>
      </p:pic>
      <p:sp>
        <p:nvSpPr>
          <p:cNvPr id="11" name="Rectangle 10"/>
          <p:cNvSpPr/>
          <p:nvPr/>
        </p:nvSpPr>
        <p:spPr>
          <a:xfrm>
            <a:off x="-1" y="1250731"/>
            <a:ext cx="7458077" cy="5262979"/>
          </a:xfrm>
          <a:prstGeom prst="rect">
            <a:avLst/>
          </a:prstGeom>
        </p:spPr>
        <p:txBody>
          <a:bodyPr wrap="square">
            <a:spAutoFit/>
          </a:bodyPr>
          <a:lstStyle/>
          <a:p>
            <a:r>
              <a:rPr lang="en-US" sz="2400" b="1" dirty="0" smtClean="0">
                <a:latin typeface="+mj-lt"/>
              </a:rPr>
              <a:t>KING JOSIAH</a:t>
            </a:r>
          </a:p>
          <a:p>
            <a:r>
              <a:rPr lang="en-US" sz="2400" dirty="0" smtClean="0">
                <a:latin typeface="+mj-lt"/>
              </a:rPr>
              <a:t>“Josiah </a:t>
            </a:r>
            <a:r>
              <a:rPr lang="en-US" sz="2400" dirty="0">
                <a:latin typeface="+mj-lt"/>
              </a:rPr>
              <a:t>was [8] years old when he began to reign, and he reigned [31] years in Jerusalem… And </a:t>
            </a:r>
            <a:r>
              <a:rPr lang="en-US" sz="2400" b="1" dirty="0">
                <a:latin typeface="+mj-lt"/>
              </a:rPr>
              <a:t>he did that which was right in the sight of the LORD, and walked in all the way of David his father</a:t>
            </a:r>
            <a:r>
              <a:rPr lang="en-US" sz="2400" dirty="0">
                <a:latin typeface="+mj-lt"/>
              </a:rPr>
              <a:t>, and turned not aside to the right hand or to the left</a:t>
            </a:r>
            <a:r>
              <a:rPr lang="en-US" sz="2400" dirty="0" smtClean="0">
                <a:latin typeface="+mj-lt"/>
              </a:rPr>
              <a:t>” (</a:t>
            </a:r>
            <a:r>
              <a:rPr lang="en-US" sz="2400" dirty="0">
                <a:latin typeface="+mj-lt"/>
              </a:rPr>
              <a:t>2Kg. 22:1,2).</a:t>
            </a:r>
          </a:p>
          <a:p>
            <a:r>
              <a:rPr lang="en-US" sz="2400" dirty="0">
                <a:latin typeface="+mj-lt"/>
              </a:rPr>
              <a:t>Josiah had a long, prosperous </a:t>
            </a:r>
            <a:r>
              <a:rPr lang="en-US" sz="2400" dirty="0" smtClean="0">
                <a:latin typeface="+mj-lt"/>
              </a:rPr>
              <a:t>reign (640-609 B.C.) </a:t>
            </a:r>
            <a:r>
              <a:rPr lang="en-US" sz="2400" dirty="0">
                <a:latin typeface="+mj-lt"/>
              </a:rPr>
              <a:t>over </a:t>
            </a:r>
            <a:r>
              <a:rPr lang="en-US" sz="2400" dirty="0" smtClean="0">
                <a:latin typeface="+mj-lt"/>
              </a:rPr>
              <a:t>Judah </a:t>
            </a:r>
            <a:r>
              <a:rPr lang="en-US" sz="2400" dirty="0">
                <a:latin typeface="+mj-lt"/>
              </a:rPr>
              <a:t>and followed </a:t>
            </a:r>
            <a:r>
              <a:rPr lang="en-US" sz="2400" dirty="0" smtClean="0">
                <a:latin typeface="+mj-lt"/>
              </a:rPr>
              <a:t>all the ways of the </a:t>
            </a:r>
            <a:r>
              <a:rPr lang="en-US" sz="2400" dirty="0">
                <a:latin typeface="+mj-lt"/>
              </a:rPr>
              <a:t>LORD and in the footsteps of </a:t>
            </a:r>
            <a:r>
              <a:rPr lang="en-US" sz="2400" dirty="0" smtClean="0">
                <a:latin typeface="+mj-lt"/>
              </a:rPr>
              <a:t>David.  </a:t>
            </a:r>
            <a:endParaRPr lang="en-US" sz="2400" dirty="0">
              <a:latin typeface="+mj-lt"/>
            </a:endParaRPr>
          </a:p>
          <a:p>
            <a:r>
              <a:rPr lang="en-US" sz="2400" dirty="0">
                <a:latin typeface="+mj-lt"/>
              </a:rPr>
              <a:t>Elsewhere during his reign, the Babylonians </a:t>
            </a:r>
            <a:r>
              <a:rPr lang="en-US" sz="2400" dirty="0" smtClean="0">
                <a:latin typeface="+mj-lt"/>
              </a:rPr>
              <a:t>[whom God would raise up to be the next </a:t>
            </a:r>
            <a:r>
              <a:rPr lang="en-US" sz="2400" dirty="0">
                <a:latin typeface="+mj-lt"/>
              </a:rPr>
              <a:t>world </a:t>
            </a:r>
            <a:r>
              <a:rPr lang="en-US" sz="2400" dirty="0" smtClean="0">
                <a:latin typeface="+mj-lt"/>
              </a:rPr>
              <a:t>empire] </a:t>
            </a:r>
            <a:r>
              <a:rPr lang="en-US" sz="2400" dirty="0">
                <a:latin typeface="+mj-lt"/>
              </a:rPr>
              <a:t>conquered Nineveh in 612 B.C., and the </a:t>
            </a:r>
            <a:r>
              <a:rPr lang="en-US" sz="2400" dirty="0" smtClean="0">
                <a:latin typeface="+mj-lt"/>
              </a:rPr>
              <a:t>Assyrian </a:t>
            </a:r>
            <a:r>
              <a:rPr lang="en-US" sz="2400" dirty="0">
                <a:latin typeface="+mj-lt"/>
              </a:rPr>
              <a:t>empire fell in 609 B.C. </a:t>
            </a:r>
            <a:endParaRPr lang="en-US" sz="2400" dirty="0" smtClean="0">
              <a:latin typeface="+mj-lt"/>
            </a:endParaRPr>
          </a:p>
          <a:p>
            <a:r>
              <a:rPr lang="en-US" sz="2400" dirty="0" smtClean="0">
                <a:latin typeface="+mj-lt"/>
              </a:rPr>
              <a:t>Josiah was the last king of Judah to carry out a spiritual reform [the 4</a:t>
            </a:r>
            <a:r>
              <a:rPr lang="en-US" sz="2400" baseline="30000" dirty="0" smtClean="0">
                <a:latin typeface="+mj-lt"/>
              </a:rPr>
              <a:t>th</a:t>
            </a:r>
            <a:r>
              <a:rPr lang="en-US" sz="2400" dirty="0" smtClean="0">
                <a:latin typeface="+mj-lt"/>
              </a:rPr>
              <a:t>] after </a:t>
            </a:r>
            <a:r>
              <a:rPr lang="en-US" sz="2400" dirty="0" err="1" smtClean="0">
                <a:latin typeface="+mj-lt"/>
              </a:rPr>
              <a:t>Asa</a:t>
            </a:r>
            <a:r>
              <a:rPr lang="en-US" sz="2400" dirty="0">
                <a:latin typeface="+mj-lt"/>
              </a:rPr>
              <a:t>, </a:t>
            </a:r>
            <a:r>
              <a:rPr lang="en-US" sz="2400" dirty="0" smtClean="0">
                <a:latin typeface="+mj-lt"/>
              </a:rPr>
              <a:t>Jehoshaphat</a:t>
            </a:r>
            <a:r>
              <a:rPr lang="en-US" sz="2400" dirty="0">
                <a:latin typeface="+mj-lt"/>
              </a:rPr>
              <a:t>, </a:t>
            </a:r>
            <a:r>
              <a:rPr lang="en-US" sz="2400" dirty="0" smtClean="0">
                <a:latin typeface="+mj-lt"/>
              </a:rPr>
              <a:t>and Hezekiah.</a:t>
            </a:r>
          </a:p>
        </p:txBody>
      </p:sp>
      <mc:AlternateContent xmlns:mc="http://schemas.openxmlformats.org/markup-compatibility/2006" xmlns:p14="http://schemas.microsoft.com/office/powerpoint/2010/main">
        <mc:Choice Requires="p14">
          <p:contentPart p14:bwMode="auto" r:id="rId3">
            <p14:nvContentPartPr>
              <p14:cNvPr id="7" name="Ink 6"/>
              <p14:cNvContentPartPr/>
              <p14:nvPr/>
            </p14:nvContentPartPr>
            <p14:xfrm>
              <a:off x="10980360" y="5760720"/>
              <a:ext cx="594720" cy="213840"/>
            </p14:xfrm>
          </p:contentPart>
        </mc:Choice>
        <mc:Fallback xmlns="">
          <p:pic>
            <p:nvPicPr>
              <p:cNvPr id="7" name="Ink 6"/>
              <p:cNvPicPr/>
              <p:nvPr/>
            </p:nvPicPr>
            <p:blipFill>
              <a:blip r:embed="rId4"/>
              <a:stretch>
                <a:fillRect/>
              </a:stretch>
            </p:blipFill>
            <p:spPr>
              <a:xfrm>
                <a:off x="10971000" y="5751360"/>
                <a:ext cx="613440" cy="232560"/>
              </a:xfrm>
              <a:prstGeom prst="rect">
                <a:avLst/>
              </a:prstGeom>
            </p:spPr>
          </p:pic>
        </mc:Fallback>
      </mc:AlternateContent>
      <p:pic>
        <p:nvPicPr>
          <p:cNvPr id="12" name="Picture 11" descr="Old Testament Overview - Daniel"/>
          <p:cNvPicPr>
            <a:picLocks noChangeAspect="1"/>
          </p:cNvPicPr>
          <p:nvPr/>
        </p:nvPicPr>
        <p:blipFill rotWithShape="1">
          <a:blip r:embed="rId5">
            <a:extLst>
              <a:ext uri="{28A0092B-C50C-407E-A947-70E740481C1C}">
                <a14:useLocalDpi xmlns:a14="http://schemas.microsoft.com/office/drawing/2010/main" val="0"/>
              </a:ext>
            </a:extLst>
          </a:blip>
          <a:srcRect l="1980" t="1276" r="981" b="11773"/>
          <a:stretch/>
        </p:blipFill>
        <p:spPr>
          <a:xfrm>
            <a:off x="7470228" y="1250731"/>
            <a:ext cx="4645572" cy="5369144"/>
          </a:xfrm>
          <a:prstGeom prst="rect">
            <a:avLst/>
          </a:prstGeom>
        </p:spPr>
      </p:pic>
    </p:spTree>
    <p:extLst>
      <p:ext uri="{BB962C8B-B14F-4D97-AF65-F5344CB8AC3E}">
        <p14:creationId xmlns:p14="http://schemas.microsoft.com/office/powerpoint/2010/main" val="349055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fade">
                                      <p:cBhvr>
                                        <p:cTn id="10" dur="500"/>
                                        <p:tgtEl>
                                          <p:spTgt spid="1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
                                            <p:txEl>
                                              <p:pRg st="3" end="3"/>
                                            </p:txEl>
                                          </p:spTgt>
                                        </p:tgtEl>
                                        <p:attrNameLst>
                                          <p:attrName>style.visibility</p:attrName>
                                        </p:attrNameLst>
                                      </p:cBhvr>
                                      <p:to>
                                        <p:strVal val="visible"/>
                                      </p:to>
                                    </p:set>
                                    <p:animEffect transition="in" filter="fade">
                                      <p:cBhvr>
                                        <p:cTn id="30" dur="500"/>
                                        <p:tgtEl>
                                          <p:spTgt spid="11">
                                            <p:txEl>
                                              <p:pRg st="3" end="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1">
                                            <p:txEl>
                                              <p:pRg st="4" end="4"/>
                                            </p:txEl>
                                          </p:spTgt>
                                        </p:tgtEl>
                                        <p:attrNameLst>
                                          <p:attrName>style.visibility</p:attrName>
                                        </p:attrNameLst>
                                      </p:cBhvr>
                                      <p:to>
                                        <p:strVal val="visible"/>
                                      </p:to>
                                    </p:set>
                                    <p:animEffect transition="in" filter="fade">
                                      <p:cBhvr>
                                        <p:cTn id="33"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6723828" cy="6494085"/>
          </a:xfrm>
          <a:prstGeom prst="rect">
            <a:avLst/>
          </a:prstGeom>
          <a:noFill/>
        </p:spPr>
        <p:txBody>
          <a:bodyPr wrap="none" rtlCol="0">
            <a:spAutoFit/>
          </a:bodyPr>
          <a:lstStyle/>
          <a:p>
            <a:r>
              <a:rPr lang="en-US" sz="2400" b="1" dirty="0" smtClean="0">
                <a:latin typeface="+mj-lt"/>
              </a:rPr>
              <a:t>1</a:t>
            </a:r>
            <a:r>
              <a:rPr lang="en-US" sz="2400" b="1" baseline="30000" dirty="0" smtClean="0">
                <a:latin typeface="+mj-lt"/>
              </a:rPr>
              <a:t>st</a:t>
            </a:r>
            <a:r>
              <a:rPr lang="en-US" sz="2400" b="1" dirty="0" smtClean="0">
                <a:latin typeface="+mj-lt"/>
              </a:rPr>
              <a:t> MESSAGE TO JUDAH</a:t>
            </a:r>
          </a:p>
          <a:p>
            <a:r>
              <a:rPr lang="en-US" sz="2400" b="1" dirty="0" smtClean="0">
                <a:latin typeface="+mj-lt"/>
              </a:rPr>
              <a:t>GLORY DAYS</a:t>
            </a:r>
          </a:p>
          <a:p>
            <a:r>
              <a:rPr lang="en-US" sz="2400" dirty="0" smtClean="0">
                <a:latin typeface="+mj-lt"/>
              </a:rPr>
              <a:t>“Go and cry in the ears of Jerusalem, saying, Thus </a:t>
            </a:r>
          </a:p>
          <a:p>
            <a:r>
              <a:rPr lang="en-US" sz="2400" dirty="0" smtClean="0">
                <a:latin typeface="+mj-lt"/>
              </a:rPr>
              <a:t>saith the LORD;  I remember thee, the kindness of </a:t>
            </a:r>
          </a:p>
          <a:p>
            <a:r>
              <a:rPr lang="en-US" sz="2400" dirty="0" smtClean="0">
                <a:latin typeface="+mj-lt"/>
              </a:rPr>
              <a:t>thy youth, the love of thy espousals, when thou </a:t>
            </a:r>
          </a:p>
          <a:p>
            <a:r>
              <a:rPr lang="en-US" sz="2400" dirty="0" smtClean="0">
                <a:latin typeface="+mj-lt"/>
              </a:rPr>
              <a:t>wentest after me in the wilderness… Israel was </a:t>
            </a:r>
          </a:p>
          <a:p>
            <a:r>
              <a:rPr lang="en-US" sz="2400" dirty="0" smtClean="0">
                <a:latin typeface="+mj-lt"/>
              </a:rPr>
              <a:t>holiness unto the LORD” (2:1,2).</a:t>
            </a:r>
          </a:p>
          <a:p>
            <a:r>
              <a:rPr lang="en-US" sz="2400" dirty="0" smtClean="0">
                <a:latin typeface="+mj-lt"/>
              </a:rPr>
              <a:t>Jeremiah reminded the Jews what a wonderful</a:t>
            </a:r>
          </a:p>
          <a:p>
            <a:r>
              <a:rPr lang="en-US" sz="2400" dirty="0">
                <a:latin typeface="+mj-lt"/>
              </a:rPr>
              <a:t>c</a:t>
            </a:r>
            <a:r>
              <a:rPr lang="en-US" sz="2400" dirty="0" smtClean="0">
                <a:latin typeface="+mj-lt"/>
              </a:rPr>
              <a:t>ourtship Israel had with God in the beginning.  Like</a:t>
            </a:r>
          </a:p>
          <a:p>
            <a:r>
              <a:rPr lang="en-US" sz="2400" dirty="0">
                <a:latin typeface="+mj-lt"/>
              </a:rPr>
              <a:t>a</a:t>
            </a:r>
            <a:r>
              <a:rPr lang="en-US" sz="2400" dirty="0" smtClean="0">
                <a:latin typeface="+mj-lt"/>
              </a:rPr>
              <a:t> young couple who first meet, how exciting and</a:t>
            </a:r>
          </a:p>
          <a:p>
            <a:r>
              <a:rPr lang="en-US" sz="2400" dirty="0">
                <a:latin typeface="+mj-lt"/>
              </a:rPr>
              <a:t>h</a:t>
            </a:r>
            <a:r>
              <a:rPr lang="en-US" sz="2400" dirty="0" smtClean="0">
                <a:latin typeface="+mj-lt"/>
              </a:rPr>
              <a:t>ow in love they were, getting to know each other,</a:t>
            </a:r>
          </a:p>
          <a:p>
            <a:r>
              <a:rPr lang="en-US" sz="2400" dirty="0">
                <a:latin typeface="+mj-lt"/>
              </a:rPr>
              <a:t>a</a:t>
            </a:r>
            <a:r>
              <a:rPr lang="en-US" sz="2400" dirty="0" smtClean="0">
                <a:latin typeface="+mj-lt"/>
              </a:rPr>
              <a:t>nd beginning to form a loving relationship that </a:t>
            </a:r>
          </a:p>
          <a:p>
            <a:r>
              <a:rPr lang="en-US" sz="2400" dirty="0">
                <a:latin typeface="+mj-lt"/>
              </a:rPr>
              <a:t>w</a:t>
            </a:r>
            <a:r>
              <a:rPr lang="en-US" sz="2400" dirty="0" smtClean="0">
                <a:latin typeface="+mj-lt"/>
              </a:rPr>
              <a:t>ould only grow stronger with time.</a:t>
            </a:r>
          </a:p>
          <a:p>
            <a:endParaRPr lang="en-US" sz="800" dirty="0" smtClean="0">
              <a:latin typeface="+mj-lt"/>
            </a:endParaRPr>
          </a:p>
          <a:p>
            <a:r>
              <a:rPr lang="en-US" sz="2400" dirty="0" smtClean="0">
                <a:latin typeface="+mj-lt"/>
              </a:rPr>
              <a:t>“And I brought you into a plentiful country, to eat the</a:t>
            </a:r>
          </a:p>
          <a:p>
            <a:r>
              <a:rPr lang="en-US" sz="2400" dirty="0">
                <a:latin typeface="+mj-lt"/>
              </a:rPr>
              <a:t>f</a:t>
            </a:r>
            <a:r>
              <a:rPr lang="en-US" sz="2400" dirty="0" smtClean="0">
                <a:latin typeface="+mj-lt"/>
              </a:rPr>
              <a:t>ruit thereof and the goodness thereof…” (2:7a).</a:t>
            </a:r>
          </a:p>
          <a:p>
            <a:r>
              <a:rPr lang="en-US" sz="2400" dirty="0" smtClean="0">
                <a:latin typeface="+mj-lt"/>
              </a:rPr>
              <a:t>God had kept all his promises:  a nation [Israel]; a</a:t>
            </a:r>
          </a:p>
          <a:p>
            <a:r>
              <a:rPr lang="en-US" sz="2400" dirty="0">
                <a:latin typeface="+mj-lt"/>
              </a:rPr>
              <a:t>w</a:t>
            </a:r>
            <a:r>
              <a:rPr lang="en-US" sz="2400" dirty="0" smtClean="0">
                <a:latin typeface="+mj-lt"/>
              </a:rPr>
              <a:t>orship system [Law]; a land of promise, but…  </a:t>
            </a:r>
            <a:endParaRPr lang="en-US" sz="2400" dirty="0">
              <a:latin typeface="+mj-lt"/>
            </a:endParaRPr>
          </a:p>
        </p:txBody>
      </p:sp>
      <p:pic>
        <p:nvPicPr>
          <p:cNvPr id="3" name="Picture 2" descr="“Displaced Persons” A Sermon on &lt;strong&gt;Jeremiah&lt;/strong&gt; 29: 1-14 | When I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4209" y="0"/>
            <a:ext cx="5497791" cy="6210299"/>
          </a:xfrm>
          <a:prstGeom prst="rect">
            <a:avLst/>
          </a:prstGeom>
        </p:spPr>
      </p:pic>
    </p:spTree>
    <p:extLst>
      <p:ext uri="{BB962C8B-B14F-4D97-AF65-F5344CB8AC3E}">
        <p14:creationId xmlns:p14="http://schemas.microsoft.com/office/powerpoint/2010/main" val="168324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animEffect transition="in" filter="fade">
                                      <p:cBhvr>
                                        <p:cTn id="7" dur="500"/>
                                        <p:tgtEl>
                                          <p:spTgt spid="2">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8" end="8"/>
                                            </p:txEl>
                                          </p:spTgt>
                                        </p:tgtEl>
                                        <p:attrNameLst>
                                          <p:attrName>style.visibility</p:attrName>
                                        </p:attrNameLst>
                                      </p:cBhvr>
                                      <p:to>
                                        <p:strVal val="visible"/>
                                      </p:to>
                                    </p:set>
                                    <p:animEffect transition="in" filter="fade">
                                      <p:cBhvr>
                                        <p:cTn id="10" dur="500"/>
                                        <p:tgtEl>
                                          <p:spTgt spid="2">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9" end="9"/>
                                            </p:txEl>
                                          </p:spTgt>
                                        </p:tgtEl>
                                        <p:attrNameLst>
                                          <p:attrName>style.visibility</p:attrName>
                                        </p:attrNameLst>
                                      </p:cBhvr>
                                      <p:to>
                                        <p:strVal val="visible"/>
                                      </p:to>
                                    </p:set>
                                    <p:animEffect transition="in" filter="fade">
                                      <p:cBhvr>
                                        <p:cTn id="13" dur="500"/>
                                        <p:tgtEl>
                                          <p:spTgt spid="2">
                                            <p:txEl>
                                              <p:pRg st="9" end="9"/>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10" end="10"/>
                                            </p:txEl>
                                          </p:spTgt>
                                        </p:tgtEl>
                                        <p:attrNameLst>
                                          <p:attrName>style.visibility</p:attrName>
                                        </p:attrNameLst>
                                      </p:cBhvr>
                                      <p:to>
                                        <p:strVal val="visible"/>
                                      </p:to>
                                    </p:set>
                                    <p:animEffect transition="in" filter="fade">
                                      <p:cBhvr>
                                        <p:cTn id="16" dur="500"/>
                                        <p:tgtEl>
                                          <p:spTgt spid="2">
                                            <p:txEl>
                                              <p:pRg st="10" end="1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11" end="11"/>
                                            </p:txEl>
                                          </p:spTgt>
                                        </p:tgtEl>
                                        <p:attrNameLst>
                                          <p:attrName>style.visibility</p:attrName>
                                        </p:attrNameLst>
                                      </p:cBhvr>
                                      <p:to>
                                        <p:strVal val="visible"/>
                                      </p:to>
                                    </p:set>
                                    <p:animEffect transition="in" filter="fade">
                                      <p:cBhvr>
                                        <p:cTn id="19" dur="500"/>
                                        <p:tgtEl>
                                          <p:spTgt spid="2">
                                            <p:txEl>
                                              <p:pRg st="11" end="1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12" end="12"/>
                                            </p:txEl>
                                          </p:spTgt>
                                        </p:tgtEl>
                                        <p:attrNameLst>
                                          <p:attrName>style.visibility</p:attrName>
                                        </p:attrNameLst>
                                      </p:cBhvr>
                                      <p:to>
                                        <p:strVal val="visible"/>
                                      </p:to>
                                    </p:set>
                                    <p:animEffect transition="in" filter="fade">
                                      <p:cBhvr>
                                        <p:cTn id="22" dur="500"/>
                                        <p:tgtEl>
                                          <p:spTgt spid="2">
                                            <p:txEl>
                                              <p:pRg st="12" end="1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14" end="14"/>
                                            </p:txEl>
                                          </p:spTgt>
                                        </p:tgtEl>
                                        <p:attrNameLst>
                                          <p:attrName>style.visibility</p:attrName>
                                        </p:attrNameLst>
                                      </p:cBhvr>
                                      <p:to>
                                        <p:strVal val="visible"/>
                                      </p:to>
                                    </p:set>
                                    <p:animEffect transition="in" filter="fade">
                                      <p:cBhvr>
                                        <p:cTn id="27" dur="500"/>
                                        <p:tgtEl>
                                          <p:spTgt spid="2">
                                            <p:txEl>
                                              <p:pRg st="14" end="1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15" end="15"/>
                                            </p:txEl>
                                          </p:spTgt>
                                        </p:tgtEl>
                                        <p:attrNameLst>
                                          <p:attrName>style.visibility</p:attrName>
                                        </p:attrNameLst>
                                      </p:cBhvr>
                                      <p:to>
                                        <p:strVal val="visible"/>
                                      </p:to>
                                    </p:set>
                                    <p:animEffect transition="in" filter="fade">
                                      <p:cBhvr>
                                        <p:cTn id="30" dur="500"/>
                                        <p:tgtEl>
                                          <p:spTgt spid="2">
                                            <p:txEl>
                                              <p:pRg st="15" end="1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16" end="16"/>
                                            </p:txEl>
                                          </p:spTgt>
                                        </p:tgtEl>
                                        <p:attrNameLst>
                                          <p:attrName>style.visibility</p:attrName>
                                        </p:attrNameLst>
                                      </p:cBhvr>
                                      <p:to>
                                        <p:strVal val="visible"/>
                                      </p:to>
                                    </p:set>
                                    <p:animEffect transition="in" filter="fade">
                                      <p:cBhvr>
                                        <p:cTn id="35" dur="500"/>
                                        <p:tgtEl>
                                          <p:spTgt spid="2">
                                            <p:txEl>
                                              <p:pRg st="16" end="1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
                                            <p:txEl>
                                              <p:pRg st="17" end="17"/>
                                            </p:txEl>
                                          </p:spTgt>
                                        </p:tgtEl>
                                        <p:attrNameLst>
                                          <p:attrName>style.visibility</p:attrName>
                                        </p:attrNameLst>
                                      </p:cBhvr>
                                      <p:to>
                                        <p:strVal val="visible"/>
                                      </p:to>
                                    </p:set>
                                    <p:animEffect transition="in" filter="fade">
                                      <p:cBhvr>
                                        <p:cTn id="38" dur="500"/>
                                        <p:tgtEl>
                                          <p:spTgt spid="2">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6675"/>
            <a:ext cx="6516414" cy="6494085"/>
          </a:xfrm>
          <a:prstGeom prst="rect">
            <a:avLst/>
          </a:prstGeom>
          <a:noFill/>
        </p:spPr>
        <p:txBody>
          <a:bodyPr wrap="square" rtlCol="0">
            <a:spAutoFit/>
          </a:bodyPr>
          <a:lstStyle/>
          <a:p>
            <a:r>
              <a:rPr lang="en-US" sz="2400" b="1" dirty="0" smtClean="0">
                <a:latin typeface="+mj-lt"/>
              </a:rPr>
              <a:t>FORSAKEN</a:t>
            </a:r>
          </a:p>
          <a:p>
            <a:r>
              <a:rPr lang="en-US" sz="2400" dirty="0" smtClean="0">
                <a:latin typeface="+mj-lt"/>
              </a:rPr>
              <a:t>“… my people have committed two evils; they have forsaken me… Is Israel a servant [of God]?  Is he a home born slave [to the gods]…” (2:13,14).</a:t>
            </a:r>
          </a:p>
          <a:p>
            <a:r>
              <a:rPr lang="en-US" sz="2400" dirty="0" smtClean="0">
                <a:latin typeface="+mj-lt"/>
              </a:rPr>
              <a:t>God’s people had forsook Him by courting other </a:t>
            </a:r>
          </a:p>
          <a:p>
            <a:r>
              <a:rPr lang="en-US" sz="2400" dirty="0" smtClean="0">
                <a:latin typeface="+mj-lt"/>
              </a:rPr>
              <a:t>gods, to whom they were enslaved.</a:t>
            </a:r>
            <a:endParaRPr lang="en-US" sz="800" dirty="0" smtClean="0">
              <a:latin typeface="+mj-lt"/>
            </a:endParaRPr>
          </a:p>
          <a:p>
            <a:endParaRPr lang="en-US" sz="800" dirty="0" smtClean="0">
              <a:latin typeface="+mj-lt"/>
            </a:endParaRPr>
          </a:p>
          <a:p>
            <a:r>
              <a:rPr lang="en-US" sz="2400" b="1" dirty="0" smtClean="0">
                <a:latin typeface="+mj-lt"/>
              </a:rPr>
              <a:t>SHAME</a:t>
            </a:r>
            <a:endParaRPr lang="en-US" sz="2400" dirty="0" smtClean="0">
              <a:latin typeface="+mj-lt"/>
            </a:endParaRPr>
          </a:p>
          <a:p>
            <a:r>
              <a:rPr lang="en-US" sz="2400" dirty="0" smtClean="0">
                <a:latin typeface="+mj-lt"/>
              </a:rPr>
              <a:t>“Hath</a:t>
            </a:r>
            <a:r>
              <a:rPr lang="en-US" sz="2400" dirty="0">
                <a:latin typeface="+mj-lt"/>
              </a:rPr>
              <a:t> </a:t>
            </a:r>
            <a:r>
              <a:rPr lang="en-US" sz="2400" dirty="0" smtClean="0">
                <a:latin typeface="+mj-lt"/>
              </a:rPr>
              <a:t>a nation changed their gods, what are yet no gods? but my people have changed their glory for that which doth not profit (2:11)… Be astonished at this, and be horribly afraid (2:12)… the thief is ashamed when he is found, so is the house of Israel ashamed... But where are thy gods that thou hast made thee? Let them arise, if they can save thee in a time of trouble… O Judah” (2:26-28).  </a:t>
            </a:r>
          </a:p>
          <a:p>
            <a:r>
              <a:rPr lang="en-US" sz="2400" dirty="0" smtClean="0">
                <a:latin typeface="+mj-lt"/>
              </a:rPr>
              <a:t>Mockingly, God told Judah to ask their gods to help them avoid the coming disaster.   </a:t>
            </a:r>
          </a:p>
        </p:txBody>
      </p:sp>
      <p:pic>
        <p:nvPicPr>
          <p:cNvPr id="3" name="Picture 2" descr="“Displaced Persons” A Sermon on &lt;strong&gt;Jeremiah&lt;/strong&gt; 29: 1-14 | When I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4209" y="0"/>
            <a:ext cx="5497791" cy="6210299"/>
          </a:xfrm>
          <a:prstGeom prst="rect">
            <a:avLst/>
          </a:prstGeom>
        </p:spPr>
      </p:pic>
    </p:spTree>
    <p:extLst>
      <p:ext uri="{BB962C8B-B14F-4D97-AF65-F5344CB8AC3E}">
        <p14:creationId xmlns:p14="http://schemas.microsoft.com/office/powerpoint/2010/main" val="106608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500"/>
                                        <p:tgtEl>
                                          <p:spTgt spid="2">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Effect transition="in" filter="fade">
                                      <p:cBhvr>
                                        <p:cTn id="18" dur="500"/>
                                        <p:tgtEl>
                                          <p:spTgt spid="2">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animEffect transition="in" filter="fade">
                                      <p:cBhvr>
                                        <p:cTn id="23"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4775"/>
            <a:ext cx="6694209" cy="6740307"/>
          </a:xfrm>
          <a:prstGeom prst="rect">
            <a:avLst/>
          </a:prstGeom>
          <a:noFill/>
        </p:spPr>
        <p:txBody>
          <a:bodyPr wrap="square" rtlCol="0">
            <a:spAutoFit/>
          </a:bodyPr>
          <a:lstStyle/>
          <a:p>
            <a:r>
              <a:rPr lang="en-US" sz="2400" dirty="0" smtClean="0">
                <a:latin typeface="+mj-lt"/>
              </a:rPr>
              <a:t>Under Isaiah, there was hope Judah would turn back to God.  In much of Jeremiah’s ministry, that hope was now gone.  </a:t>
            </a:r>
          </a:p>
          <a:p>
            <a:endParaRPr lang="en-US" sz="800" dirty="0" smtClean="0">
              <a:latin typeface="+mj-lt"/>
            </a:endParaRPr>
          </a:p>
          <a:p>
            <a:r>
              <a:rPr lang="en-US" sz="2400" dirty="0" smtClean="0">
                <a:latin typeface="+mj-lt"/>
              </a:rPr>
              <a:t>Isaiah – “</a:t>
            </a:r>
            <a:r>
              <a:rPr lang="en-US" sz="2400" i="1" dirty="0" smtClean="0">
                <a:latin typeface="+mj-lt"/>
              </a:rPr>
              <a:t>TURN BACK BEFORE IT’S TOO LATE!”</a:t>
            </a:r>
            <a:endParaRPr lang="en-US" sz="2400" dirty="0" smtClean="0">
              <a:latin typeface="+mj-lt"/>
            </a:endParaRPr>
          </a:p>
          <a:p>
            <a:endParaRPr lang="en-US" sz="800" dirty="0" smtClean="0">
              <a:latin typeface="+mj-lt"/>
            </a:endParaRPr>
          </a:p>
          <a:p>
            <a:r>
              <a:rPr lang="en-US" sz="2400" dirty="0" smtClean="0">
                <a:latin typeface="+mj-lt"/>
              </a:rPr>
              <a:t>Jeremiah – “</a:t>
            </a:r>
            <a:r>
              <a:rPr lang="en-US" sz="2400" i="1" dirty="0" smtClean="0">
                <a:latin typeface="+mj-lt"/>
              </a:rPr>
              <a:t>Don’t resist, IT’S TOO LATE!”</a:t>
            </a:r>
            <a:endParaRPr lang="en-US" sz="2400" dirty="0" smtClean="0">
              <a:latin typeface="+mj-lt"/>
            </a:endParaRPr>
          </a:p>
          <a:p>
            <a:endParaRPr lang="en-US" sz="800" dirty="0" smtClean="0">
              <a:latin typeface="+mj-lt"/>
            </a:endParaRPr>
          </a:p>
          <a:p>
            <a:r>
              <a:rPr lang="en-US" sz="2400" dirty="0" smtClean="0">
                <a:latin typeface="+mj-lt"/>
              </a:rPr>
              <a:t>God’s judgment was about to fall upon them!</a:t>
            </a:r>
          </a:p>
          <a:p>
            <a:endParaRPr lang="en-US" sz="800" dirty="0" smtClean="0">
              <a:latin typeface="+mj-lt"/>
            </a:endParaRPr>
          </a:p>
          <a:p>
            <a:r>
              <a:rPr lang="en-US" sz="2400" dirty="0" smtClean="0">
                <a:latin typeface="+mj-lt"/>
              </a:rPr>
              <a:t>That’s why Jeremiah has been given the unfortunate title of –</a:t>
            </a:r>
          </a:p>
          <a:p>
            <a:endParaRPr lang="en-US" sz="800" dirty="0" smtClean="0">
              <a:latin typeface="+mj-lt"/>
            </a:endParaRPr>
          </a:p>
          <a:p>
            <a:r>
              <a:rPr lang="en-US" sz="2400" dirty="0" smtClean="0">
                <a:latin typeface="+mj-lt"/>
              </a:rPr>
              <a:t>The ‘weeping’ prophet.</a:t>
            </a:r>
          </a:p>
          <a:p>
            <a:endParaRPr lang="en-US" sz="800" b="1" dirty="0" smtClean="0">
              <a:latin typeface="+mj-lt"/>
            </a:endParaRPr>
          </a:p>
          <a:p>
            <a:r>
              <a:rPr lang="en-US" sz="2400" b="1" dirty="0" smtClean="0">
                <a:latin typeface="+mj-lt"/>
              </a:rPr>
              <a:t>2</a:t>
            </a:r>
            <a:r>
              <a:rPr lang="en-US" sz="2400" b="1" baseline="30000" dirty="0" smtClean="0">
                <a:latin typeface="+mj-lt"/>
              </a:rPr>
              <a:t>ND</a:t>
            </a:r>
            <a:r>
              <a:rPr lang="en-US" sz="2400" b="1" dirty="0" smtClean="0">
                <a:latin typeface="+mj-lt"/>
              </a:rPr>
              <a:t> MESSAGE TO JUDAH</a:t>
            </a:r>
          </a:p>
          <a:p>
            <a:r>
              <a:rPr lang="en-US" sz="2400" dirty="0" smtClean="0">
                <a:latin typeface="+mj-lt"/>
              </a:rPr>
              <a:t>“And I saw, when for all the causes whereby backsliding Israel committed adultery I had put her away, and </a:t>
            </a:r>
            <a:r>
              <a:rPr lang="en-US" sz="2400" b="1" dirty="0" smtClean="0">
                <a:latin typeface="+mj-lt"/>
              </a:rPr>
              <a:t>given her a bill of divorce</a:t>
            </a:r>
            <a:r>
              <a:rPr lang="en-US" sz="2400" dirty="0" smtClean="0">
                <a:latin typeface="+mj-lt"/>
              </a:rPr>
              <a:t>; yet her treacherous sister Judah feared not, but went and played the harlot also” (3:8).</a:t>
            </a:r>
          </a:p>
          <a:p>
            <a:r>
              <a:rPr lang="en-US" sz="2400" dirty="0" smtClean="0">
                <a:latin typeface="+mj-lt"/>
              </a:rPr>
              <a:t>God’s chastisement on Israel had no effect on Judah. </a:t>
            </a:r>
          </a:p>
        </p:txBody>
      </p:sp>
      <p:pic>
        <p:nvPicPr>
          <p:cNvPr id="3" name="Picture 2" descr="File:Tissot &lt;strong&gt;Isaiah&lt;/strong&gt;.jpg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4209" y="0"/>
            <a:ext cx="5497791" cy="6184556"/>
          </a:xfrm>
          <a:prstGeom prst="rect">
            <a:avLst/>
          </a:prstGeom>
        </p:spPr>
      </p:pic>
      <p:pic>
        <p:nvPicPr>
          <p:cNvPr id="4" name="Picture 3" descr="“Displaced Persons” A Sermon on &lt;strong&gt;Jeremiah&lt;/strong&gt; 29: 1-14 | When I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4209" y="0"/>
            <a:ext cx="5497791" cy="6210299"/>
          </a:xfrm>
          <a:prstGeom prst="rect">
            <a:avLst/>
          </a:prstGeom>
        </p:spPr>
      </p:pic>
    </p:spTree>
    <p:extLst>
      <p:ext uri="{BB962C8B-B14F-4D97-AF65-F5344CB8AC3E}">
        <p14:creationId xmlns:p14="http://schemas.microsoft.com/office/powerpoint/2010/main" val="265024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fade">
                                      <p:cBhvr>
                                        <p:cTn id="22" dur="500"/>
                                        <p:tgtEl>
                                          <p:spTgt spid="2">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fade">
                                      <p:cBhvr>
                                        <p:cTn id="32" dur="500"/>
                                        <p:tgtEl>
                                          <p:spTgt spid="2">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12" end="12"/>
                                            </p:txEl>
                                          </p:spTgt>
                                        </p:tgtEl>
                                        <p:attrNameLst>
                                          <p:attrName>style.visibility</p:attrName>
                                        </p:attrNameLst>
                                      </p:cBhvr>
                                      <p:to>
                                        <p:strVal val="visible"/>
                                      </p:to>
                                    </p:set>
                                    <p:animEffect transition="in" filter="fade">
                                      <p:cBhvr>
                                        <p:cTn id="37" dur="500"/>
                                        <p:tgtEl>
                                          <p:spTgt spid="2">
                                            <p:txEl>
                                              <p:pRg st="12" end="12"/>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
                                            <p:txEl>
                                              <p:pRg st="13" end="13"/>
                                            </p:txEl>
                                          </p:spTgt>
                                        </p:tgtEl>
                                        <p:attrNameLst>
                                          <p:attrName>style.visibility</p:attrName>
                                        </p:attrNameLst>
                                      </p:cBhvr>
                                      <p:to>
                                        <p:strVal val="visible"/>
                                      </p:to>
                                    </p:set>
                                    <p:animEffect transition="in" filter="fade">
                                      <p:cBhvr>
                                        <p:cTn id="40" dur="500"/>
                                        <p:tgtEl>
                                          <p:spTgt spid="2">
                                            <p:txEl>
                                              <p:pRg st="13" end="1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
                                            <p:txEl>
                                              <p:pRg st="14" end="14"/>
                                            </p:txEl>
                                          </p:spTgt>
                                        </p:tgtEl>
                                        <p:attrNameLst>
                                          <p:attrName>style.visibility</p:attrName>
                                        </p:attrNameLst>
                                      </p:cBhvr>
                                      <p:to>
                                        <p:strVal val="visible"/>
                                      </p:to>
                                    </p:set>
                                    <p:animEffect transition="in" filter="fade">
                                      <p:cBhvr>
                                        <p:cTn id="45"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6524625" cy="6124754"/>
          </a:xfrm>
          <a:prstGeom prst="rect">
            <a:avLst/>
          </a:prstGeom>
          <a:noFill/>
        </p:spPr>
        <p:txBody>
          <a:bodyPr wrap="square" rtlCol="0">
            <a:spAutoFit/>
          </a:bodyPr>
          <a:lstStyle/>
          <a:p>
            <a:r>
              <a:rPr lang="en-US" sz="2400" dirty="0" smtClean="0">
                <a:latin typeface="+mj-lt"/>
              </a:rPr>
              <a:t>“Therefore pray not thou for this people, neither </a:t>
            </a:r>
          </a:p>
          <a:p>
            <a:r>
              <a:rPr lang="en-US" sz="2400" dirty="0" smtClean="0">
                <a:latin typeface="+mj-lt"/>
              </a:rPr>
              <a:t>lift up cry nor prayer for them, neither make intercession to me: for </a:t>
            </a:r>
            <a:r>
              <a:rPr lang="en-US" sz="2400" b="1" dirty="0" smtClean="0">
                <a:latin typeface="+mj-lt"/>
              </a:rPr>
              <a:t>I will not hear</a:t>
            </a:r>
            <a:r>
              <a:rPr lang="en-US" sz="2400" dirty="0" smtClean="0">
                <a:latin typeface="+mj-lt"/>
              </a:rPr>
              <a:t>” (7:16).</a:t>
            </a:r>
          </a:p>
          <a:p>
            <a:r>
              <a:rPr lang="en-US" sz="2400" dirty="0" smtClean="0">
                <a:latin typeface="+mj-lt"/>
              </a:rPr>
              <a:t>God told Jeremiah to stop praying for Judah, nor to</a:t>
            </a:r>
          </a:p>
          <a:p>
            <a:r>
              <a:rPr lang="en-US" sz="2400" dirty="0">
                <a:latin typeface="+mj-lt"/>
              </a:rPr>
              <a:t>i</a:t>
            </a:r>
            <a:r>
              <a:rPr lang="en-US" sz="2400" dirty="0" smtClean="0">
                <a:latin typeface="+mj-lt"/>
              </a:rPr>
              <a:t>ntercede for them, because He would not listen.  They had gone too far; there was no turning back.</a:t>
            </a:r>
          </a:p>
          <a:p>
            <a:endParaRPr lang="en-US" sz="800" dirty="0" smtClean="0">
              <a:latin typeface="+mj-lt"/>
            </a:endParaRPr>
          </a:p>
          <a:p>
            <a:r>
              <a:rPr lang="en-US" sz="2400" dirty="0" smtClean="0">
                <a:latin typeface="+mj-lt"/>
              </a:rPr>
              <a:t>“Therefore thus saith the LORD God; behold, </a:t>
            </a:r>
            <a:r>
              <a:rPr lang="en-US" sz="2400" b="1" dirty="0" smtClean="0">
                <a:latin typeface="+mj-lt"/>
              </a:rPr>
              <a:t>mine</a:t>
            </a:r>
          </a:p>
          <a:p>
            <a:r>
              <a:rPr lang="en-US" sz="2400" b="1" dirty="0">
                <a:latin typeface="+mj-lt"/>
              </a:rPr>
              <a:t>a</a:t>
            </a:r>
            <a:r>
              <a:rPr lang="en-US" sz="2400" b="1" dirty="0" smtClean="0">
                <a:latin typeface="+mj-lt"/>
              </a:rPr>
              <a:t>nger and my fury shall be poured out upon this</a:t>
            </a:r>
          </a:p>
          <a:p>
            <a:r>
              <a:rPr lang="en-US" sz="2400" b="1" dirty="0">
                <a:latin typeface="+mj-lt"/>
              </a:rPr>
              <a:t>p</a:t>
            </a:r>
            <a:r>
              <a:rPr lang="en-US" sz="2400" b="1" dirty="0" smtClean="0">
                <a:latin typeface="+mj-lt"/>
              </a:rPr>
              <a:t>lace</a:t>
            </a:r>
            <a:r>
              <a:rPr lang="en-US" sz="2400" dirty="0" smtClean="0">
                <a:latin typeface="+mj-lt"/>
              </a:rPr>
              <a:t>, upon man, and upon beast, and upon the</a:t>
            </a:r>
          </a:p>
          <a:p>
            <a:r>
              <a:rPr lang="en-US" sz="2400" dirty="0">
                <a:latin typeface="+mj-lt"/>
              </a:rPr>
              <a:t>t</a:t>
            </a:r>
            <a:r>
              <a:rPr lang="en-US" sz="2400" dirty="0" smtClean="0">
                <a:latin typeface="+mj-lt"/>
              </a:rPr>
              <a:t>rees of the field, and upon the fruit of the ground;</a:t>
            </a:r>
          </a:p>
          <a:p>
            <a:r>
              <a:rPr lang="en-US" sz="2400" dirty="0">
                <a:latin typeface="+mj-lt"/>
              </a:rPr>
              <a:t>a</a:t>
            </a:r>
            <a:r>
              <a:rPr lang="en-US" sz="2400" dirty="0" smtClean="0">
                <a:latin typeface="+mj-lt"/>
              </a:rPr>
              <a:t>nd it shall burn, and shall not be quenched” (7:20).</a:t>
            </a:r>
          </a:p>
          <a:p>
            <a:r>
              <a:rPr lang="en-US" sz="2400" dirty="0" smtClean="0">
                <a:latin typeface="+mj-lt"/>
              </a:rPr>
              <a:t>God’s patience had run out.  There was nothing</a:t>
            </a:r>
          </a:p>
          <a:p>
            <a:r>
              <a:rPr lang="en-US" sz="2400" dirty="0">
                <a:latin typeface="+mj-lt"/>
              </a:rPr>
              <a:t>t</a:t>
            </a:r>
            <a:r>
              <a:rPr lang="en-US" sz="2400" dirty="0" smtClean="0">
                <a:latin typeface="+mj-lt"/>
              </a:rPr>
              <a:t>hey could do now to appease the wrath that He was about to pour out on them.  Their promised land, too, would receive His wrath and nothing could prevent it.    </a:t>
            </a:r>
            <a:endParaRPr lang="en-US" sz="2400" dirty="0">
              <a:latin typeface="+mj-lt"/>
            </a:endParaRPr>
          </a:p>
        </p:txBody>
      </p:sp>
      <p:pic>
        <p:nvPicPr>
          <p:cNvPr id="4" name="Picture 3" descr="“Displaced Persons” A Sermon on &lt;strong&gt;Jeremiah&lt;/strong&gt; 29: 1-14 | When I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4209" y="0"/>
            <a:ext cx="5497791" cy="6210299"/>
          </a:xfrm>
          <a:prstGeom prst="rect">
            <a:avLst/>
          </a:prstGeom>
        </p:spPr>
      </p:pic>
    </p:spTree>
    <p:extLst>
      <p:ext uri="{BB962C8B-B14F-4D97-AF65-F5344CB8AC3E}">
        <p14:creationId xmlns:p14="http://schemas.microsoft.com/office/powerpoint/2010/main" val="2040146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500"/>
                                        <p:tgtEl>
                                          <p:spTgt spid="2">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Effect transition="in" filter="fade">
                                      <p:cBhvr>
                                        <p:cTn id="18" dur="500"/>
                                        <p:tgtEl>
                                          <p:spTgt spid="2">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Effect transition="in" filter="fade">
                                      <p:cBhvr>
                                        <p:cTn id="21" dur="500"/>
                                        <p:tgtEl>
                                          <p:spTgt spid="2">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8" end="8"/>
                                            </p:txEl>
                                          </p:spTgt>
                                        </p:tgtEl>
                                        <p:attrNameLst>
                                          <p:attrName>style.visibility</p:attrName>
                                        </p:attrNameLst>
                                      </p:cBhvr>
                                      <p:to>
                                        <p:strVal val="visible"/>
                                      </p:to>
                                    </p:set>
                                    <p:animEffect transition="in" filter="fade">
                                      <p:cBhvr>
                                        <p:cTn id="24" dur="500"/>
                                        <p:tgtEl>
                                          <p:spTgt spid="2">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fade">
                                      <p:cBhvr>
                                        <p:cTn id="27" dur="500"/>
                                        <p:tgtEl>
                                          <p:spTgt spid="2">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fade">
                                      <p:cBhvr>
                                        <p:cTn id="32" dur="500"/>
                                        <p:tgtEl>
                                          <p:spTgt spid="2">
                                            <p:txEl>
                                              <p:pRg st="10" end="1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animEffect transition="in" filter="fade">
                                      <p:cBhvr>
                                        <p:cTn id="35"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66675"/>
            <a:ext cx="6694207" cy="6494085"/>
          </a:xfrm>
          <a:prstGeom prst="rect">
            <a:avLst/>
          </a:prstGeom>
          <a:noFill/>
        </p:spPr>
        <p:txBody>
          <a:bodyPr wrap="square" rtlCol="0">
            <a:spAutoFit/>
          </a:bodyPr>
          <a:lstStyle/>
          <a:p>
            <a:r>
              <a:rPr lang="en-US" sz="2400" b="1" dirty="0" smtClean="0">
                <a:latin typeface="+mj-lt"/>
              </a:rPr>
              <a:t>THE DROUGHT</a:t>
            </a:r>
          </a:p>
          <a:p>
            <a:r>
              <a:rPr lang="en-US" sz="2400" dirty="0" smtClean="0">
                <a:latin typeface="+mj-lt"/>
              </a:rPr>
              <a:t>“The word of the LORD that came to Jeremiah concerning the dearth” (14:1).</a:t>
            </a:r>
          </a:p>
          <a:p>
            <a:r>
              <a:rPr lang="en-US" sz="2400" dirty="0">
                <a:latin typeface="+mj-lt"/>
              </a:rPr>
              <a:t>A</a:t>
            </a:r>
            <a:r>
              <a:rPr lang="en-US" sz="2400" dirty="0" smtClean="0">
                <a:latin typeface="+mj-lt"/>
              </a:rPr>
              <a:t> conditional covenant, like Israel was under, meant blessings for obedience, and </a:t>
            </a:r>
            <a:r>
              <a:rPr lang="en-US" sz="2400" dirty="0" err="1" smtClean="0">
                <a:latin typeface="+mj-lt"/>
              </a:rPr>
              <a:t>cursings</a:t>
            </a:r>
            <a:r>
              <a:rPr lang="en-US" sz="2400" dirty="0" smtClean="0">
                <a:latin typeface="+mj-lt"/>
              </a:rPr>
              <a:t> for disobedience, one of which were droughts – </a:t>
            </a:r>
          </a:p>
          <a:p>
            <a:endParaRPr lang="en-US" sz="800" dirty="0" smtClean="0">
              <a:latin typeface="+mj-lt"/>
            </a:endParaRPr>
          </a:p>
          <a:p>
            <a:r>
              <a:rPr lang="en-US" sz="2400" dirty="0" smtClean="0">
                <a:latin typeface="+mj-lt"/>
              </a:rPr>
              <a:t>“And if ye will not yet for all this hearken unto me, then I will punish you [7] times more for your sins… your strength shall be spent in vain: for your land shall not yield her increase… (Lev. 26:18-20)… </a:t>
            </a:r>
            <a:r>
              <a:rPr lang="en-US" sz="2400" b="1" dirty="0" smtClean="0">
                <a:latin typeface="+mj-lt"/>
              </a:rPr>
              <a:t>The</a:t>
            </a:r>
            <a:r>
              <a:rPr lang="en-US" sz="2400" dirty="0" smtClean="0">
                <a:latin typeface="+mj-lt"/>
              </a:rPr>
              <a:t> </a:t>
            </a:r>
            <a:r>
              <a:rPr lang="en-US" sz="2400" b="1" dirty="0" smtClean="0">
                <a:latin typeface="+mj-lt"/>
              </a:rPr>
              <a:t>LORD shall make the rain of thy land powder dry and dust:  </a:t>
            </a:r>
            <a:r>
              <a:rPr lang="en-US" sz="2400" dirty="0" smtClean="0">
                <a:latin typeface="+mj-lt"/>
              </a:rPr>
              <a:t>from heaven shall it come down upon thee, until thou be destroyed” (Deut. 28:24).</a:t>
            </a:r>
          </a:p>
          <a:p>
            <a:r>
              <a:rPr lang="en-US" sz="2400" dirty="0" smtClean="0">
                <a:latin typeface="+mj-lt"/>
              </a:rPr>
              <a:t>Drought producing famines was one way God punished Israel.  The drought of which Jeremiah spoke would cripple Judah with life threatening starvation in preparation of Babylon’s invasion.  </a:t>
            </a:r>
            <a:endParaRPr lang="en-US" sz="2400" dirty="0">
              <a:latin typeface="+mj-lt"/>
            </a:endParaRPr>
          </a:p>
        </p:txBody>
      </p:sp>
      <p:pic>
        <p:nvPicPr>
          <p:cNvPr id="5" name="Picture 4" descr="“Displaced Persons” A Sermon on &lt;strong&gt;Jeremiah&lt;/strong&gt; 29: 1-14 | When I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4209" y="1"/>
            <a:ext cx="5497791" cy="6248398"/>
          </a:xfrm>
          <a:prstGeom prst="rect">
            <a:avLst/>
          </a:prstGeom>
        </p:spPr>
      </p:pic>
      <p:pic>
        <p:nvPicPr>
          <p:cNvPr id="3" name="Picture 2" descr="ScienceInvestigators - Climate and the weath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4206" y="0"/>
            <a:ext cx="5497793" cy="6248399"/>
          </a:xfrm>
          <a:prstGeom prst="rect">
            <a:avLst/>
          </a:prstGeom>
        </p:spPr>
      </p:pic>
    </p:spTree>
    <p:extLst>
      <p:ext uri="{BB962C8B-B14F-4D97-AF65-F5344CB8AC3E}">
        <p14:creationId xmlns:p14="http://schemas.microsoft.com/office/powerpoint/2010/main" val="411919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6694209" cy="6370975"/>
          </a:xfrm>
          <a:prstGeom prst="rect">
            <a:avLst/>
          </a:prstGeom>
          <a:noFill/>
        </p:spPr>
        <p:txBody>
          <a:bodyPr wrap="square" rtlCol="0">
            <a:spAutoFit/>
          </a:bodyPr>
          <a:lstStyle/>
          <a:p>
            <a:r>
              <a:rPr lang="en-US" sz="2400" dirty="0" smtClean="0">
                <a:latin typeface="+mj-lt"/>
              </a:rPr>
              <a:t>“Then said the LORD unto me, Though Moses and Samuel stood before me, yet my mind could not be toward this people: cast them out of my sight… And it shall come to pass, if they say unto thee, Whither shall we go forth? Then thou shalt tell them… Such </a:t>
            </a:r>
          </a:p>
          <a:p>
            <a:r>
              <a:rPr lang="en-US" sz="2400" dirty="0" smtClean="0">
                <a:latin typeface="+mj-lt"/>
              </a:rPr>
              <a:t>as are for death; and such as are for the sword… </a:t>
            </a:r>
          </a:p>
          <a:p>
            <a:r>
              <a:rPr lang="en-US" sz="2400" dirty="0" smtClean="0">
                <a:latin typeface="+mj-lt"/>
              </a:rPr>
              <a:t>and such as are for the famine… and such are for </a:t>
            </a:r>
          </a:p>
          <a:p>
            <a:r>
              <a:rPr lang="en-US" sz="2400" dirty="0" smtClean="0">
                <a:latin typeface="+mj-lt"/>
              </a:rPr>
              <a:t>the captivity…” (15:1,2).</a:t>
            </a:r>
          </a:p>
          <a:p>
            <a:r>
              <a:rPr lang="en-US" sz="2400" dirty="0" smtClean="0">
                <a:latin typeface="+mj-lt"/>
              </a:rPr>
              <a:t>God gave Jeremiah a history lesson in that once He made up His mind, He would not change it—not for Moses, Samuel, nor Jeremiah.  His wrath was coming and there was nowhere to hide.  It would come in </a:t>
            </a:r>
          </a:p>
          <a:p>
            <a:r>
              <a:rPr lang="en-US" sz="2400" dirty="0" smtClean="0">
                <a:latin typeface="+mj-lt"/>
              </a:rPr>
              <a:t>4-fold manner:  some would die of disease &amp; famine in the run up to the invasion.  Many would die by the sword during the assault, and the remainder would be taken to Babylon in captivity. </a:t>
            </a:r>
          </a:p>
          <a:p>
            <a:r>
              <a:rPr lang="en-US" sz="2400" i="1" dirty="0" smtClean="0">
                <a:latin typeface="+mj-lt"/>
              </a:rPr>
              <a:t>Which one would you choose?</a:t>
            </a:r>
          </a:p>
        </p:txBody>
      </p:sp>
      <p:pic>
        <p:nvPicPr>
          <p:cNvPr id="3" name="Picture 2" descr="“Displaced Persons” A Sermon on &lt;strong&gt;Jeremiah&lt;/strong&gt; 29: 1-14 | When I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4209" y="0"/>
            <a:ext cx="5497791" cy="6210299"/>
          </a:xfrm>
          <a:prstGeom prst="rect">
            <a:avLst/>
          </a:prstGeom>
        </p:spPr>
      </p:pic>
    </p:spTree>
    <p:extLst>
      <p:ext uri="{BB962C8B-B14F-4D97-AF65-F5344CB8AC3E}">
        <p14:creationId xmlns:p14="http://schemas.microsoft.com/office/powerpoint/2010/main" val="1270532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fade">
                                      <p:cBhvr>
                                        <p:cTn id="10" dur="500"/>
                                        <p:tgtEl>
                                          <p:spTgt spid="2">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Effect transition="in" filter="fade">
                                      <p:cBhvr>
                                        <p:cTn id="1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85725"/>
            <a:ext cx="6381751" cy="6370975"/>
          </a:xfrm>
          <a:prstGeom prst="rect">
            <a:avLst/>
          </a:prstGeom>
          <a:noFill/>
        </p:spPr>
        <p:txBody>
          <a:bodyPr wrap="square" rtlCol="0">
            <a:spAutoFit/>
          </a:bodyPr>
          <a:lstStyle/>
          <a:p>
            <a:r>
              <a:rPr lang="en-US" sz="2400" b="1" dirty="0" smtClean="0">
                <a:latin typeface="+mj-lt"/>
              </a:rPr>
              <a:t>FALSE PROPHETS</a:t>
            </a:r>
          </a:p>
          <a:p>
            <a:r>
              <a:rPr lang="en-US" sz="2400" dirty="0" smtClean="0">
                <a:latin typeface="+mj-lt"/>
              </a:rPr>
              <a:t>“Then said I, Ah, Lord God! Behold, the prophets say unto them, </a:t>
            </a:r>
            <a:r>
              <a:rPr lang="en-US" sz="2400" i="1" dirty="0" smtClean="0">
                <a:latin typeface="+mj-lt"/>
              </a:rPr>
              <a:t>Ye shall not see the sword, neither shall ye have famine</a:t>
            </a:r>
            <a:r>
              <a:rPr lang="en-US" sz="2400" dirty="0" smtClean="0">
                <a:latin typeface="+mj-lt"/>
              </a:rPr>
              <a:t>;  But</a:t>
            </a:r>
            <a:r>
              <a:rPr lang="en-US" sz="2400" i="1" dirty="0" smtClean="0">
                <a:latin typeface="+mj-lt"/>
              </a:rPr>
              <a:t> I will give you assured peace in this place</a:t>
            </a:r>
            <a:r>
              <a:rPr lang="en-US" sz="2400" dirty="0" smtClean="0">
                <a:latin typeface="+mj-lt"/>
              </a:rPr>
              <a:t>… I sent them not, neither have I commanded them, neither </a:t>
            </a:r>
            <a:r>
              <a:rPr lang="en-US" sz="2400" dirty="0" err="1" smtClean="0">
                <a:latin typeface="+mj-lt"/>
              </a:rPr>
              <a:t>spake</a:t>
            </a:r>
            <a:r>
              <a:rPr lang="en-US" sz="2400" dirty="0" smtClean="0">
                <a:latin typeface="+mj-lt"/>
              </a:rPr>
              <a:t> unto them:</a:t>
            </a:r>
          </a:p>
          <a:p>
            <a:r>
              <a:rPr lang="en-US" sz="2400" dirty="0">
                <a:latin typeface="+mj-lt"/>
              </a:rPr>
              <a:t>t</a:t>
            </a:r>
            <a:r>
              <a:rPr lang="en-US" sz="2400" dirty="0" smtClean="0">
                <a:latin typeface="+mj-lt"/>
              </a:rPr>
              <a:t>hey prophesy a false vision and divination, and a thing of </a:t>
            </a:r>
            <a:r>
              <a:rPr lang="en-US" sz="2400" dirty="0" err="1" smtClean="0">
                <a:latin typeface="+mj-lt"/>
              </a:rPr>
              <a:t>nought</a:t>
            </a:r>
            <a:r>
              <a:rPr lang="en-US" sz="2400" dirty="0" smtClean="0">
                <a:latin typeface="+mj-lt"/>
              </a:rPr>
              <a:t>, and the deceit of their heart” (14:13,14).</a:t>
            </a:r>
          </a:p>
          <a:p>
            <a:r>
              <a:rPr lang="en-US" sz="2400" dirty="0" smtClean="0">
                <a:latin typeface="+mj-lt"/>
              </a:rPr>
              <a:t>Satan, always mindful of what God was doing, did the opposite through false prophets.  Whereas God was telling the true prophet [Jeremiah], that punishment was coming, the false prophets were telling those of Judah that things were fine—they had nothing to worry about concerning famines or invasions of foreign enemies.  Satan often paints a rosier picture of things than is reality. </a:t>
            </a:r>
            <a:endParaRPr lang="en-US" sz="2400" dirty="0">
              <a:latin typeface="+mj-lt"/>
            </a:endParaRPr>
          </a:p>
        </p:txBody>
      </p:sp>
      <p:pic>
        <p:nvPicPr>
          <p:cNvPr id="3" name="Picture 2" descr="Idolatry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1301" y="0"/>
            <a:ext cx="5600700" cy="6285250"/>
          </a:xfrm>
          <a:prstGeom prst="rect">
            <a:avLst/>
          </a:prstGeom>
        </p:spPr>
      </p:pic>
    </p:spTree>
    <p:extLst>
      <p:ext uri="{BB962C8B-B14F-4D97-AF65-F5344CB8AC3E}">
        <p14:creationId xmlns:p14="http://schemas.microsoft.com/office/powerpoint/2010/main" val="171879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
            <a:ext cx="6800850" cy="6370975"/>
          </a:xfrm>
          <a:prstGeom prst="rect">
            <a:avLst/>
          </a:prstGeom>
          <a:noFill/>
        </p:spPr>
        <p:txBody>
          <a:bodyPr wrap="square" rtlCol="0">
            <a:spAutoFit/>
          </a:bodyPr>
          <a:lstStyle/>
          <a:p>
            <a:r>
              <a:rPr lang="en-US" sz="2400" b="1" dirty="0" smtClean="0">
                <a:latin typeface="+mj-lt"/>
              </a:rPr>
              <a:t>THE DECEITFUL HEART</a:t>
            </a:r>
          </a:p>
          <a:p>
            <a:r>
              <a:rPr lang="en-US" sz="2400" dirty="0" smtClean="0">
                <a:latin typeface="+mj-lt"/>
              </a:rPr>
              <a:t>“The heart is deceitful above all things, and desperately wicked: who can know it?  </a:t>
            </a:r>
            <a:r>
              <a:rPr lang="en-US" sz="2400" b="1" dirty="0" smtClean="0">
                <a:latin typeface="+mj-lt"/>
              </a:rPr>
              <a:t>I the LORD search the heart, I try the reigns, even to give every man according to his ways, and according to the fruit of his doings</a:t>
            </a:r>
            <a:r>
              <a:rPr lang="en-US" sz="2400" dirty="0" smtClean="0">
                <a:latin typeface="+mj-lt"/>
              </a:rPr>
              <a:t>” (17:9).</a:t>
            </a:r>
          </a:p>
          <a:p>
            <a:r>
              <a:rPr lang="en-US" sz="2400" dirty="0" smtClean="0">
                <a:latin typeface="+mj-lt"/>
              </a:rPr>
              <a:t>Jeremiah contemplated why man makes such stupid and ungodly decisions when God has given man such extraordinary blessings.  Israel had been given</a:t>
            </a:r>
            <a:r>
              <a:rPr lang="en-US" sz="2400" dirty="0">
                <a:latin typeface="+mj-lt"/>
              </a:rPr>
              <a:t> </a:t>
            </a:r>
            <a:r>
              <a:rPr lang="en-US" sz="2400" dirty="0" smtClean="0">
                <a:latin typeface="+mj-lt"/>
              </a:rPr>
              <a:t>a prosperous nation, a homeland, protection from</a:t>
            </a:r>
          </a:p>
          <a:p>
            <a:r>
              <a:rPr lang="en-US" sz="2400" dirty="0">
                <a:latin typeface="+mj-lt"/>
              </a:rPr>
              <a:t>t</a:t>
            </a:r>
            <a:r>
              <a:rPr lang="en-US" sz="2400" dirty="0" smtClean="0">
                <a:latin typeface="+mj-lt"/>
              </a:rPr>
              <a:t>heir enemies, etc., but they had thrown it all away.</a:t>
            </a:r>
          </a:p>
          <a:p>
            <a:r>
              <a:rPr lang="en-US" sz="2400" dirty="0" smtClean="0">
                <a:latin typeface="+mj-lt"/>
              </a:rPr>
              <a:t>Why? Why? </a:t>
            </a:r>
            <a:r>
              <a:rPr lang="en-US" sz="2400" b="1" i="1" dirty="0" smtClean="0">
                <a:latin typeface="+mj-lt"/>
              </a:rPr>
              <a:t>WHY??!!</a:t>
            </a:r>
          </a:p>
          <a:p>
            <a:r>
              <a:rPr lang="en-US" sz="2400" dirty="0" smtClean="0">
                <a:latin typeface="+mj-lt"/>
              </a:rPr>
              <a:t>God gave Jeremiah the answer to this age old question—</a:t>
            </a:r>
            <a:r>
              <a:rPr lang="en-US" sz="2400" i="1" dirty="0" smtClean="0">
                <a:latin typeface="+mj-lt"/>
              </a:rPr>
              <a:t>man’s inherent sinful heart</a:t>
            </a:r>
            <a:r>
              <a:rPr lang="en-US" sz="2400" dirty="0" smtClean="0">
                <a:latin typeface="+mj-lt"/>
              </a:rPr>
              <a:t>.  Israel rebelled against God who had given them everything because Satan deceived them in that it wasn’t enough.  God knows the heart and will judge accordingly.  </a:t>
            </a:r>
          </a:p>
        </p:txBody>
      </p:sp>
      <p:pic>
        <p:nvPicPr>
          <p:cNvPr id="3" name="Picture 2" descr="“Displaced Persons” A Sermon on &lt;strong&gt;Jeremiah&lt;/strong&gt; 29: 1-14 | When I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4209" y="0"/>
            <a:ext cx="5497791" cy="6210299"/>
          </a:xfrm>
          <a:prstGeom prst="rect">
            <a:avLst/>
          </a:prstGeom>
        </p:spPr>
      </p:pic>
    </p:spTree>
    <p:extLst>
      <p:ext uri="{BB962C8B-B14F-4D97-AF65-F5344CB8AC3E}">
        <p14:creationId xmlns:p14="http://schemas.microsoft.com/office/powerpoint/2010/main" val="3653594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500"/>
                                        <p:tgtEl>
                                          <p:spTgt spid="2">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fade">
                                      <p:cBhvr>
                                        <p:cTn id="20"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66675"/>
            <a:ext cx="6611008" cy="6370975"/>
          </a:xfrm>
          <a:prstGeom prst="rect">
            <a:avLst/>
          </a:prstGeom>
          <a:noFill/>
        </p:spPr>
        <p:txBody>
          <a:bodyPr wrap="square" rtlCol="0">
            <a:spAutoFit/>
          </a:bodyPr>
          <a:lstStyle/>
          <a:p>
            <a:r>
              <a:rPr lang="en-US" sz="2400" b="1" dirty="0" smtClean="0">
                <a:latin typeface="+mj-lt"/>
              </a:rPr>
              <a:t>JEREMIAH’S LAMENT</a:t>
            </a:r>
          </a:p>
          <a:p>
            <a:r>
              <a:rPr lang="en-US" sz="2400" dirty="0" smtClean="0">
                <a:latin typeface="+mj-lt"/>
              </a:rPr>
              <a:t>“Behold, they say unto me, Where is the word of </a:t>
            </a:r>
          </a:p>
          <a:p>
            <a:r>
              <a:rPr lang="en-US" sz="2400" dirty="0" smtClean="0">
                <a:latin typeface="+mj-lt"/>
              </a:rPr>
              <a:t>the LORD? Let it come now.  As for me, I have not chastened from being a pastor to follow thee: neither have I desired the woeful day; thou </a:t>
            </a:r>
            <a:r>
              <a:rPr lang="en-US" sz="2400" dirty="0" err="1" smtClean="0">
                <a:latin typeface="+mj-lt"/>
              </a:rPr>
              <a:t>knowest</a:t>
            </a:r>
            <a:r>
              <a:rPr lang="en-US" sz="2400" dirty="0" smtClean="0">
                <a:latin typeface="+mj-lt"/>
              </a:rPr>
              <a:t>: that which came out of my lips was right before thee.  Be not a terror unto me: thou art my hope in the day of evil.  Let them be confounded that persecute me… let not me be confounded: let them be dismayed… let not me be dismayed: bring upon them the day of evil, and destroy them…” </a:t>
            </a:r>
          </a:p>
          <a:p>
            <a:r>
              <a:rPr lang="en-US" sz="2400" dirty="0" smtClean="0">
                <a:latin typeface="+mj-lt"/>
              </a:rPr>
              <a:t>(17:15-18).</a:t>
            </a:r>
          </a:p>
          <a:p>
            <a:r>
              <a:rPr lang="en-US" sz="2400" dirty="0" smtClean="0">
                <a:latin typeface="+mj-lt"/>
              </a:rPr>
              <a:t>Judah had forsaken God, but not Jeremiah, so he pleaded his case to be spared for his obedience.  He had led Judah like a ‘shepherd,’ but his sheep had gone astray.  Now he petitioned God to allow the inevitable to take place, </a:t>
            </a:r>
            <a:r>
              <a:rPr lang="en-US" sz="2400" i="1" dirty="0" smtClean="0">
                <a:latin typeface="+mj-lt"/>
              </a:rPr>
              <a:t>let them be slaughtered! </a:t>
            </a:r>
            <a:endParaRPr lang="en-US" sz="2400" dirty="0" smtClean="0">
              <a:latin typeface="+mj-lt"/>
            </a:endParaRPr>
          </a:p>
        </p:txBody>
      </p:sp>
      <p:pic>
        <p:nvPicPr>
          <p:cNvPr id="3" name="Picture 2" descr="“Displaced Persons” A Sermon on &lt;strong&gt;Jeremiah&lt;/strong&gt; 29: 1-14 | When I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4209" y="0"/>
            <a:ext cx="5497791" cy="6210299"/>
          </a:xfrm>
          <a:prstGeom prst="rect">
            <a:avLst/>
          </a:prstGeom>
        </p:spPr>
      </p:pic>
    </p:spTree>
    <p:extLst>
      <p:ext uri="{BB962C8B-B14F-4D97-AF65-F5344CB8AC3E}">
        <p14:creationId xmlns:p14="http://schemas.microsoft.com/office/powerpoint/2010/main" val="240218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8150" y="1819275"/>
            <a:ext cx="184731" cy="369332"/>
          </a:xfrm>
          <a:prstGeom prst="rect">
            <a:avLst/>
          </a:prstGeom>
          <a:noFill/>
        </p:spPr>
        <p:txBody>
          <a:bodyPr wrap="none" rtlCol="0">
            <a:spAutoFit/>
          </a:bodyPr>
          <a:lstStyle/>
          <a:p>
            <a:endParaRPr lang="en-US" dirty="0"/>
          </a:p>
        </p:txBody>
      </p:sp>
      <p:sp>
        <p:nvSpPr>
          <p:cNvPr id="9" name="TextBox 8"/>
          <p:cNvSpPr txBox="1"/>
          <p:nvPr/>
        </p:nvSpPr>
        <p:spPr>
          <a:xfrm>
            <a:off x="-1" y="0"/>
            <a:ext cx="11866179" cy="6494085"/>
          </a:xfrm>
          <a:prstGeom prst="rect">
            <a:avLst/>
          </a:prstGeom>
          <a:noFill/>
        </p:spPr>
        <p:txBody>
          <a:bodyPr wrap="square" rtlCol="0">
            <a:spAutoFit/>
          </a:bodyPr>
          <a:lstStyle/>
          <a:p>
            <a:r>
              <a:rPr lang="en-US" sz="2400" dirty="0" smtClean="0">
                <a:latin typeface="+mj-lt"/>
              </a:rPr>
              <a:t>“The word which came to Jeremiah from the LORD, </a:t>
            </a:r>
          </a:p>
          <a:p>
            <a:r>
              <a:rPr lang="en-US" sz="2400" dirty="0" smtClean="0">
                <a:latin typeface="+mj-lt"/>
              </a:rPr>
              <a:t>saying, arise, and go down to the potter’s house, and </a:t>
            </a:r>
          </a:p>
          <a:p>
            <a:r>
              <a:rPr lang="en-US" sz="2400" dirty="0" smtClean="0">
                <a:latin typeface="+mj-lt"/>
              </a:rPr>
              <a:t>there I will cause thee to hear my words.  Then I went </a:t>
            </a:r>
          </a:p>
          <a:p>
            <a:r>
              <a:rPr lang="en-US" sz="2400" dirty="0" smtClean="0">
                <a:latin typeface="+mj-lt"/>
              </a:rPr>
              <a:t>down to the potter’s house, and, behold, he wrought a </a:t>
            </a:r>
          </a:p>
          <a:p>
            <a:r>
              <a:rPr lang="en-US" sz="2400" dirty="0" smtClean="0">
                <a:latin typeface="+mj-lt"/>
              </a:rPr>
              <a:t>work on the wheel” (18:1-3).</a:t>
            </a:r>
          </a:p>
          <a:p>
            <a:r>
              <a:rPr lang="en-US" sz="2400" dirty="0" smtClean="0">
                <a:latin typeface="+mj-lt"/>
              </a:rPr>
              <a:t>Jehovah God [Christ] told Jeremiah to go to a potter’s </a:t>
            </a:r>
          </a:p>
          <a:p>
            <a:r>
              <a:rPr lang="en-US" sz="2400" dirty="0" smtClean="0">
                <a:latin typeface="+mj-lt"/>
              </a:rPr>
              <a:t>house where He would speak to him, so he did. </a:t>
            </a:r>
          </a:p>
          <a:p>
            <a:endParaRPr lang="en-US" sz="800" dirty="0" smtClean="0">
              <a:latin typeface="+mj-lt"/>
            </a:endParaRPr>
          </a:p>
          <a:p>
            <a:r>
              <a:rPr lang="en-US" sz="2400" dirty="0" smtClean="0">
                <a:latin typeface="+mj-lt"/>
              </a:rPr>
              <a:t>“</a:t>
            </a:r>
            <a:r>
              <a:rPr lang="en-US" sz="2400" dirty="0">
                <a:latin typeface="+mj-lt"/>
              </a:rPr>
              <a:t>And the vessel that he made of clay was marred in the </a:t>
            </a:r>
            <a:endParaRPr lang="en-US" sz="2400" dirty="0" smtClean="0">
              <a:latin typeface="+mj-lt"/>
            </a:endParaRPr>
          </a:p>
          <a:p>
            <a:r>
              <a:rPr lang="en-US" sz="2400" dirty="0" smtClean="0">
                <a:latin typeface="+mj-lt"/>
              </a:rPr>
              <a:t>hand </a:t>
            </a:r>
            <a:r>
              <a:rPr lang="en-US" sz="2400" dirty="0">
                <a:latin typeface="+mj-lt"/>
              </a:rPr>
              <a:t>of the potter: so he made it again another vessel, </a:t>
            </a:r>
            <a:endParaRPr lang="en-US" sz="2400" dirty="0" smtClean="0">
              <a:latin typeface="+mj-lt"/>
            </a:endParaRPr>
          </a:p>
          <a:p>
            <a:r>
              <a:rPr lang="en-US" sz="2400" dirty="0" smtClean="0">
                <a:latin typeface="+mj-lt"/>
              </a:rPr>
              <a:t>as </a:t>
            </a:r>
            <a:r>
              <a:rPr lang="en-US" sz="2400" dirty="0">
                <a:latin typeface="+mj-lt"/>
              </a:rPr>
              <a:t>seemed good to the potter to make it.  Then the </a:t>
            </a:r>
            <a:endParaRPr lang="en-US" sz="2400" dirty="0" smtClean="0">
              <a:latin typeface="+mj-lt"/>
            </a:endParaRPr>
          </a:p>
          <a:p>
            <a:r>
              <a:rPr lang="en-US" sz="2400" dirty="0" smtClean="0">
                <a:latin typeface="+mj-lt"/>
              </a:rPr>
              <a:t>word of </a:t>
            </a:r>
            <a:r>
              <a:rPr lang="en-US" sz="2400" dirty="0">
                <a:latin typeface="+mj-lt"/>
              </a:rPr>
              <a:t>the LORD came to me, saying, O house of Israel, </a:t>
            </a:r>
            <a:endParaRPr lang="en-US" sz="2400" dirty="0" smtClean="0">
              <a:latin typeface="+mj-lt"/>
            </a:endParaRPr>
          </a:p>
          <a:p>
            <a:r>
              <a:rPr lang="en-US" sz="2400" dirty="0" smtClean="0">
                <a:latin typeface="+mj-lt"/>
              </a:rPr>
              <a:t>cannot </a:t>
            </a:r>
            <a:r>
              <a:rPr lang="en-US" sz="2400" dirty="0">
                <a:latin typeface="+mj-lt"/>
              </a:rPr>
              <a:t>I do with you as this potter? </a:t>
            </a:r>
            <a:r>
              <a:rPr lang="en-US" sz="2400" dirty="0" err="1">
                <a:latin typeface="+mj-lt"/>
              </a:rPr>
              <a:t>Saith</a:t>
            </a:r>
            <a:r>
              <a:rPr lang="en-US" sz="2400" dirty="0">
                <a:latin typeface="+mj-lt"/>
              </a:rPr>
              <a:t> the LORD.  </a:t>
            </a:r>
            <a:endParaRPr lang="en-US" sz="2400" dirty="0" smtClean="0">
              <a:latin typeface="+mj-lt"/>
            </a:endParaRPr>
          </a:p>
          <a:p>
            <a:r>
              <a:rPr lang="en-US" sz="2400" b="1" dirty="0" smtClean="0">
                <a:latin typeface="+mj-lt"/>
              </a:rPr>
              <a:t>Behold</a:t>
            </a:r>
            <a:r>
              <a:rPr lang="en-US" sz="2400" b="1" dirty="0">
                <a:latin typeface="+mj-lt"/>
              </a:rPr>
              <a:t>, as the clay is in the potter’s hand, so are ye in </a:t>
            </a:r>
            <a:r>
              <a:rPr lang="en-US" sz="2400" b="1" dirty="0" smtClean="0">
                <a:latin typeface="+mj-lt"/>
              </a:rPr>
              <a:t>mine </a:t>
            </a:r>
            <a:r>
              <a:rPr lang="en-US" sz="2400" b="1" dirty="0">
                <a:latin typeface="+mj-lt"/>
              </a:rPr>
              <a:t>hand, O house of Israel</a:t>
            </a:r>
            <a:r>
              <a:rPr lang="en-US" sz="2400" dirty="0">
                <a:latin typeface="+mj-lt"/>
              </a:rPr>
              <a:t>” (18:4-6).</a:t>
            </a:r>
          </a:p>
          <a:p>
            <a:r>
              <a:rPr lang="en-US" sz="2400" dirty="0">
                <a:latin typeface="+mj-lt"/>
              </a:rPr>
              <a:t>As the potter molded a pot he found a flaw in it, so </a:t>
            </a:r>
            <a:r>
              <a:rPr lang="en-US" sz="2400" dirty="0" smtClean="0">
                <a:latin typeface="+mj-lt"/>
              </a:rPr>
              <a:t>not satisfied </a:t>
            </a:r>
            <a:r>
              <a:rPr lang="en-US" sz="2400" dirty="0">
                <a:latin typeface="+mj-lt"/>
              </a:rPr>
              <a:t>with it, he decided to start over with the same </a:t>
            </a:r>
            <a:r>
              <a:rPr lang="en-US" sz="2400" dirty="0" smtClean="0">
                <a:latin typeface="+mj-lt"/>
              </a:rPr>
              <a:t>lump </a:t>
            </a:r>
            <a:r>
              <a:rPr lang="en-US" sz="2400" dirty="0">
                <a:latin typeface="+mj-lt"/>
              </a:rPr>
              <a:t>and make a new pot.  As Jeremiah watched the </a:t>
            </a:r>
            <a:r>
              <a:rPr lang="en-US" sz="2400" dirty="0" smtClean="0">
                <a:latin typeface="+mj-lt"/>
              </a:rPr>
              <a:t>potter </a:t>
            </a:r>
            <a:r>
              <a:rPr lang="en-US" sz="2400" dirty="0">
                <a:latin typeface="+mj-lt"/>
              </a:rPr>
              <a:t>do this, the LORD spoke to him and told him that </a:t>
            </a:r>
            <a:r>
              <a:rPr lang="en-US" sz="2400" dirty="0" smtClean="0">
                <a:latin typeface="+mj-lt"/>
              </a:rPr>
              <a:t>as </a:t>
            </a:r>
            <a:r>
              <a:rPr lang="en-US" sz="2400" dirty="0">
                <a:latin typeface="+mj-lt"/>
              </a:rPr>
              <a:t>the </a:t>
            </a:r>
            <a:r>
              <a:rPr lang="en-US" sz="2400" dirty="0" smtClean="0">
                <a:latin typeface="+mj-lt"/>
              </a:rPr>
              <a:t>Master Potter, </a:t>
            </a:r>
            <a:r>
              <a:rPr lang="en-US" sz="2400" dirty="0">
                <a:latin typeface="+mj-lt"/>
              </a:rPr>
              <a:t>His 1</a:t>
            </a:r>
            <a:r>
              <a:rPr lang="en-US" sz="2400" baseline="30000" dirty="0">
                <a:latin typeface="+mj-lt"/>
              </a:rPr>
              <a:t>st</a:t>
            </a:r>
            <a:r>
              <a:rPr lang="en-US" sz="2400" dirty="0">
                <a:latin typeface="+mj-lt"/>
              </a:rPr>
              <a:t> pot [Israel] was flawed, </a:t>
            </a:r>
            <a:r>
              <a:rPr lang="en-US" sz="2400" dirty="0" smtClean="0">
                <a:latin typeface="+mj-lt"/>
              </a:rPr>
              <a:t>so </a:t>
            </a:r>
            <a:r>
              <a:rPr lang="en-US" sz="2400" dirty="0">
                <a:latin typeface="+mj-lt"/>
              </a:rPr>
              <a:t>He would start over and form a new nation </a:t>
            </a:r>
            <a:r>
              <a:rPr lang="en-US" sz="2400" dirty="0" smtClean="0">
                <a:latin typeface="+mj-lt"/>
              </a:rPr>
              <a:t>[spiritual Israel</a:t>
            </a:r>
            <a:r>
              <a:rPr lang="en-US" sz="2400" dirty="0">
                <a:latin typeface="+mj-lt"/>
              </a:rPr>
              <a:t>] </a:t>
            </a:r>
            <a:r>
              <a:rPr lang="en-US" sz="2400" dirty="0" smtClean="0">
                <a:latin typeface="+mj-lt"/>
              </a:rPr>
              <a:t>from </a:t>
            </a:r>
            <a:r>
              <a:rPr lang="en-US" sz="2400" dirty="0">
                <a:latin typeface="+mj-lt"/>
              </a:rPr>
              <a:t>the old nation </a:t>
            </a:r>
            <a:r>
              <a:rPr lang="en-US" sz="2400" dirty="0" smtClean="0">
                <a:latin typeface="+mj-lt"/>
              </a:rPr>
              <a:t>[sinful Israel].</a:t>
            </a:r>
            <a:endParaRPr lang="en-US" sz="2400" dirty="0">
              <a:latin typeface="+mj-lt"/>
            </a:endParaRPr>
          </a:p>
        </p:txBody>
      </p:sp>
      <p:pic>
        <p:nvPicPr>
          <p:cNvPr id="11" name="Picture 10" descr="Hentz-Humanities-Wiki - ACBCAN3"/>
          <p:cNvPicPr>
            <a:picLocks noChangeAspect="1"/>
          </p:cNvPicPr>
          <p:nvPr/>
        </p:nvPicPr>
        <p:blipFill rotWithShape="1">
          <a:blip r:embed="rId2">
            <a:extLst>
              <a:ext uri="{28A0092B-C50C-407E-A947-70E740481C1C}">
                <a14:useLocalDpi xmlns:a14="http://schemas.microsoft.com/office/drawing/2010/main" val="0"/>
              </a:ext>
            </a:extLst>
          </a:blip>
          <a:srcRect b="5391"/>
          <a:stretch/>
        </p:blipFill>
        <p:spPr>
          <a:xfrm>
            <a:off x="6989379" y="0"/>
            <a:ext cx="5202621" cy="4477407"/>
          </a:xfrm>
          <a:prstGeom prst="rect">
            <a:avLst/>
          </a:prstGeom>
        </p:spPr>
      </p:pic>
    </p:spTree>
    <p:extLst>
      <p:ext uri="{BB962C8B-B14F-4D97-AF65-F5344CB8AC3E}">
        <p14:creationId xmlns:p14="http://schemas.microsoft.com/office/powerpoint/2010/main" val="152947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5" end="5"/>
                                            </p:txEl>
                                          </p:spTgt>
                                        </p:tgtEl>
                                        <p:attrNameLst>
                                          <p:attrName>style.visibility</p:attrName>
                                        </p:attrNameLst>
                                      </p:cBhvr>
                                      <p:to>
                                        <p:strVal val="visible"/>
                                      </p:to>
                                    </p:set>
                                    <p:animEffect transition="in" filter="fade">
                                      <p:cBhvr>
                                        <p:cTn id="7" dur="500"/>
                                        <p:tgtEl>
                                          <p:spTgt spid="9">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6" end="6"/>
                                            </p:txEl>
                                          </p:spTgt>
                                        </p:tgtEl>
                                        <p:attrNameLst>
                                          <p:attrName>style.visibility</p:attrName>
                                        </p:attrNameLst>
                                      </p:cBhvr>
                                      <p:to>
                                        <p:strVal val="visible"/>
                                      </p:to>
                                    </p:set>
                                    <p:animEffect transition="in" filter="fade">
                                      <p:cBhvr>
                                        <p:cTn id="10" dur="500"/>
                                        <p:tgtEl>
                                          <p:spTgt spid="9">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xEl>
                                              <p:pRg st="8" end="8"/>
                                            </p:txEl>
                                          </p:spTgt>
                                        </p:tgtEl>
                                        <p:attrNameLst>
                                          <p:attrName>style.visibility</p:attrName>
                                        </p:attrNameLst>
                                      </p:cBhvr>
                                      <p:to>
                                        <p:strVal val="visible"/>
                                      </p:to>
                                    </p:set>
                                    <p:animEffect transition="in" filter="fade">
                                      <p:cBhvr>
                                        <p:cTn id="15" dur="500"/>
                                        <p:tgtEl>
                                          <p:spTgt spid="9">
                                            <p:txEl>
                                              <p:pRg st="8" end="8"/>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
                                            <p:txEl>
                                              <p:pRg st="9" end="9"/>
                                            </p:txEl>
                                          </p:spTgt>
                                        </p:tgtEl>
                                        <p:attrNameLst>
                                          <p:attrName>style.visibility</p:attrName>
                                        </p:attrNameLst>
                                      </p:cBhvr>
                                      <p:to>
                                        <p:strVal val="visible"/>
                                      </p:to>
                                    </p:set>
                                    <p:animEffect transition="in" filter="fade">
                                      <p:cBhvr>
                                        <p:cTn id="18" dur="500"/>
                                        <p:tgtEl>
                                          <p:spTgt spid="9">
                                            <p:txEl>
                                              <p:pRg st="9" end="9"/>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9">
                                            <p:txEl>
                                              <p:pRg st="10" end="10"/>
                                            </p:txEl>
                                          </p:spTgt>
                                        </p:tgtEl>
                                        <p:attrNameLst>
                                          <p:attrName>style.visibility</p:attrName>
                                        </p:attrNameLst>
                                      </p:cBhvr>
                                      <p:to>
                                        <p:strVal val="visible"/>
                                      </p:to>
                                    </p:set>
                                    <p:animEffect transition="in" filter="fade">
                                      <p:cBhvr>
                                        <p:cTn id="21" dur="500"/>
                                        <p:tgtEl>
                                          <p:spTgt spid="9">
                                            <p:txEl>
                                              <p:pRg st="10" end="1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9">
                                            <p:txEl>
                                              <p:pRg st="11" end="11"/>
                                            </p:txEl>
                                          </p:spTgt>
                                        </p:tgtEl>
                                        <p:attrNameLst>
                                          <p:attrName>style.visibility</p:attrName>
                                        </p:attrNameLst>
                                      </p:cBhvr>
                                      <p:to>
                                        <p:strVal val="visible"/>
                                      </p:to>
                                    </p:set>
                                    <p:animEffect transition="in" filter="fade">
                                      <p:cBhvr>
                                        <p:cTn id="24" dur="500"/>
                                        <p:tgtEl>
                                          <p:spTgt spid="9">
                                            <p:txEl>
                                              <p:pRg st="11" end="1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9">
                                            <p:txEl>
                                              <p:pRg st="12" end="12"/>
                                            </p:txEl>
                                          </p:spTgt>
                                        </p:tgtEl>
                                        <p:attrNameLst>
                                          <p:attrName>style.visibility</p:attrName>
                                        </p:attrNameLst>
                                      </p:cBhvr>
                                      <p:to>
                                        <p:strVal val="visible"/>
                                      </p:to>
                                    </p:set>
                                    <p:animEffect transition="in" filter="fade">
                                      <p:cBhvr>
                                        <p:cTn id="27" dur="500"/>
                                        <p:tgtEl>
                                          <p:spTgt spid="9">
                                            <p:txEl>
                                              <p:pRg st="12" end="1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9">
                                            <p:txEl>
                                              <p:pRg st="13" end="13"/>
                                            </p:txEl>
                                          </p:spTgt>
                                        </p:tgtEl>
                                        <p:attrNameLst>
                                          <p:attrName>style.visibility</p:attrName>
                                        </p:attrNameLst>
                                      </p:cBhvr>
                                      <p:to>
                                        <p:strVal val="visible"/>
                                      </p:to>
                                    </p:set>
                                    <p:animEffect transition="in" filter="fade">
                                      <p:cBhvr>
                                        <p:cTn id="30" dur="500"/>
                                        <p:tgtEl>
                                          <p:spTgt spid="9">
                                            <p:txEl>
                                              <p:pRg st="13" end="1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xEl>
                                              <p:pRg st="14" end="14"/>
                                            </p:txEl>
                                          </p:spTgt>
                                        </p:tgtEl>
                                        <p:attrNameLst>
                                          <p:attrName>style.visibility</p:attrName>
                                        </p:attrNameLst>
                                      </p:cBhvr>
                                      <p:to>
                                        <p:strVal val="visible"/>
                                      </p:to>
                                    </p:set>
                                    <p:animEffect transition="in" filter="fade">
                                      <p:cBhvr>
                                        <p:cTn id="35" dur="500"/>
                                        <p:tgtEl>
                                          <p:spTgt spid="9">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223" y="-33338"/>
            <a:ext cx="7115175" cy="6494085"/>
          </a:xfrm>
          <a:prstGeom prst="rect">
            <a:avLst/>
          </a:prstGeom>
          <a:noFill/>
        </p:spPr>
        <p:txBody>
          <a:bodyPr wrap="square" rtlCol="0">
            <a:spAutoFit/>
          </a:bodyPr>
          <a:lstStyle/>
          <a:p>
            <a:r>
              <a:rPr lang="en-US" sz="2400" dirty="0" smtClean="0">
                <a:latin typeface="+mj-lt"/>
              </a:rPr>
              <a:t>“Josiah was [8] years old when he began to reign… and in the [12</a:t>
            </a:r>
            <a:r>
              <a:rPr lang="en-US" sz="2400" baseline="30000" dirty="0" smtClean="0">
                <a:latin typeface="+mj-lt"/>
              </a:rPr>
              <a:t>th</a:t>
            </a:r>
            <a:r>
              <a:rPr lang="en-US" sz="2400" dirty="0" smtClean="0">
                <a:latin typeface="+mj-lt"/>
              </a:rPr>
              <a:t>] year he began to purge Judah and Jerusalem from the high places, and groves, and the carved images, and the molten images.  And they brake down the altars of Baalim in his presence… </a:t>
            </a:r>
            <a:r>
              <a:rPr lang="en-US" sz="2400" b="1" dirty="0" smtClean="0">
                <a:latin typeface="+mj-lt"/>
              </a:rPr>
              <a:t>and stowed it upon the graves of them that had sacrificed unto them</a:t>
            </a:r>
            <a:r>
              <a:rPr lang="en-US" sz="2400" dirty="0" smtClean="0">
                <a:latin typeface="+mj-lt"/>
              </a:rPr>
              <a:t>… cleansed Judah and Jerusalem” (2Chron. 34:4,5).</a:t>
            </a:r>
          </a:p>
          <a:p>
            <a:r>
              <a:rPr lang="en-US" sz="2400" dirty="0" smtClean="0">
                <a:latin typeface="+mj-lt"/>
              </a:rPr>
              <a:t>Josiah’s spiritual reform, begun at age 20, included not only destroying the ‘high places,’ but putting to death those who sacrificed to the gods.</a:t>
            </a:r>
          </a:p>
          <a:p>
            <a:endParaRPr lang="en-US" sz="800" dirty="0" smtClean="0">
              <a:latin typeface="+mj-lt"/>
            </a:endParaRPr>
          </a:p>
          <a:p>
            <a:r>
              <a:rPr lang="en-US" sz="2400" b="1" dirty="0" smtClean="0">
                <a:latin typeface="+mj-lt"/>
              </a:rPr>
              <a:t>REPAIR OF THE TEMPLE</a:t>
            </a:r>
          </a:p>
          <a:p>
            <a:r>
              <a:rPr lang="en-US" sz="2400" dirty="0" smtClean="0">
                <a:latin typeface="+mj-lt"/>
              </a:rPr>
              <a:t>“Now in the [18</a:t>
            </a:r>
            <a:r>
              <a:rPr lang="en-US" sz="2400" baseline="30000" dirty="0" smtClean="0">
                <a:latin typeface="+mj-lt"/>
              </a:rPr>
              <a:t>th</a:t>
            </a:r>
            <a:r>
              <a:rPr lang="en-US" sz="2400" dirty="0" smtClean="0">
                <a:latin typeface="+mj-lt"/>
              </a:rPr>
              <a:t>] year of his reign, when he had purged the land… he sent… the governor of the city… to repair the house of the LORD his God” (34:8).</a:t>
            </a:r>
          </a:p>
          <a:p>
            <a:r>
              <a:rPr lang="en-US" sz="2400" dirty="0" smtClean="0">
                <a:latin typeface="+mj-lt"/>
              </a:rPr>
              <a:t>At 26, he collected money from all over the country and gave it to the high priest (34:9) who hired the workmen (34:10), “… And the men did the work faithfully” (34:12). </a:t>
            </a:r>
            <a:endParaRPr lang="en-US" sz="2400" dirty="0">
              <a:latin typeface="+mj-lt"/>
            </a:endParaRPr>
          </a:p>
        </p:txBody>
      </p:sp>
      <p:pic>
        <p:nvPicPr>
          <p:cNvPr id="3" name="Picture 2" descr="&lt;strong&gt;Josiah&lt;/strong&gt; is Made K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2825" y="0"/>
            <a:ext cx="4829175" cy="6427410"/>
          </a:xfrm>
          <a:prstGeom prst="rect">
            <a:avLst/>
          </a:prstGeom>
        </p:spPr>
      </p:pic>
      <p:pic>
        <p:nvPicPr>
          <p:cNvPr id="4" name="Picture 3" descr="Religious Artist: Divided Kingdom Artwor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2824" y="28754"/>
            <a:ext cx="4829175" cy="6398656"/>
          </a:xfrm>
          <a:prstGeom prst="rect">
            <a:avLst/>
          </a:prstGeom>
        </p:spPr>
      </p:pic>
    </p:spTree>
    <p:extLst>
      <p:ext uri="{BB962C8B-B14F-4D97-AF65-F5344CB8AC3E}">
        <p14:creationId xmlns:p14="http://schemas.microsoft.com/office/powerpoint/2010/main" val="285932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500"/>
                                        <p:tgtEl>
                                          <p:spTgt spid="2">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fade">
                                      <p:cBhvr>
                                        <p:cTn id="25"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6986528"/>
          </a:xfrm>
          <a:prstGeom prst="rect">
            <a:avLst/>
          </a:prstGeom>
          <a:noFill/>
        </p:spPr>
        <p:txBody>
          <a:bodyPr wrap="square" rtlCol="0">
            <a:spAutoFit/>
          </a:bodyPr>
          <a:lstStyle/>
          <a:p>
            <a:r>
              <a:rPr lang="en-US" sz="2400" dirty="0" smtClean="0">
                <a:latin typeface="+mj-lt"/>
              </a:rPr>
              <a:t>This is a perfect illustration of the two Israel's.  God </a:t>
            </a:r>
          </a:p>
          <a:p>
            <a:r>
              <a:rPr lang="en-US" sz="2400" dirty="0" smtClean="0">
                <a:latin typeface="+mj-lt"/>
              </a:rPr>
              <a:t>created her, but she had a major flaw [kept breaking the </a:t>
            </a:r>
          </a:p>
          <a:p>
            <a:r>
              <a:rPr lang="en-US" sz="2400" dirty="0" smtClean="0">
                <a:latin typeface="+mj-lt"/>
              </a:rPr>
              <a:t>1</a:t>
            </a:r>
            <a:r>
              <a:rPr lang="en-US" sz="2400" baseline="30000" dirty="0" smtClean="0">
                <a:latin typeface="+mj-lt"/>
              </a:rPr>
              <a:t>st</a:t>
            </a:r>
            <a:r>
              <a:rPr lang="en-US" sz="2400" dirty="0" smtClean="0">
                <a:latin typeface="+mj-lt"/>
              </a:rPr>
              <a:t> commandment], so He would smash her [judgment </a:t>
            </a:r>
          </a:p>
          <a:p>
            <a:r>
              <a:rPr lang="en-US" sz="2400" dirty="0" smtClean="0">
                <a:latin typeface="+mj-lt"/>
              </a:rPr>
              <a:t>by the invading Babylonian army], and then during the </a:t>
            </a:r>
          </a:p>
          <a:p>
            <a:r>
              <a:rPr lang="en-US" sz="2400" dirty="0" smtClean="0">
                <a:latin typeface="+mj-lt"/>
              </a:rPr>
              <a:t>kingdom of heaven on earth [1,000 years], true, spiritual,</a:t>
            </a:r>
          </a:p>
          <a:p>
            <a:r>
              <a:rPr lang="en-US" sz="2400" dirty="0" smtClean="0">
                <a:latin typeface="+mj-lt"/>
              </a:rPr>
              <a:t>Israel will be remade perfect by </a:t>
            </a:r>
            <a:r>
              <a:rPr lang="en-US" sz="2400" u="sng" dirty="0" smtClean="0">
                <a:latin typeface="+mj-lt"/>
              </a:rPr>
              <a:t>The Potter’s Hand</a:t>
            </a:r>
            <a:r>
              <a:rPr lang="en-US" sz="2400" dirty="0" smtClean="0">
                <a:latin typeface="+mj-lt"/>
              </a:rPr>
              <a:t>!</a:t>
            </a:r>
          </a:p>
          <a:p>
            <a:r>
              <a:rPr lang="en-US" sz="2400" dirty="0">
                <a:latin typeface="+mj-lt"/>
              </a:rPr>
              <a:t>God’s decision had been made—He would bring </a:t>
            </a:r>
            <a:endParaRPr lang="en-US" sz="2400" dirty="0" smtClean="0">
              <a:latin typeface="+mj-lt"/>
            </a:endParaRPr>
          </a:p>
          <a:p>
            <a:r>
              <a:rPr lang="en-US" sz="2400" dirty="0" smtClean="0">
                <a:latin typeface="+mj-lt"/>
              </a:rPr>
              <a:t>judgment </a:t>
            </a:r>
            <a:r>
              <a:rPr lang="en-US" sz="2400" dirty="0">
                <a:latin typeface="+mj-lt"/>
              </a:rPr>
              <a:t>on the southern kingdom [Judah] as He had </a:t>
            </a:r>
            <a:endParaRPr lang="en-US" sz="2400" dirty="0" smtClean="0">
              <a:latin typeface="+mj-lt"/>
            </a:endParaRPr>
          </a:p>
          <a:p>
            <a:r>
              <a:rPr lang="en-US" sz="2400" dirty="0" smtClean="0">
                <a:latin typeface="+mj-lt"/>
              </a:rPr>
              <a:t>on </a:t>
            </a:r>
            <a:r>
              <a:rPr lang="en-US" sz="2400" dirty="0">
                <a:latin typeface="+mj-lt"/>
              </a:rPr>
              <a:t>the northern kingdom [Israel], and </a:t>
            </a:r>
            <a:r>
              <a:rPr lang="en-US" sz="2400" dirty="0" smtClean="0">
                <a:latin typeface="+mj-lt"/>
              </a:rPr>
              <a:t>Jeremiah was </a:t>
            </a:r>
            <a:r>
              <a:rPr lang="en-US" sz="2400" dirty="0">
                <a:latin typeface="+mj-lt"/>
              </a:rPr>
              <a:t>to </a:t>
            </a:r>
            <a:endParaRPr lang="en-US" sz="2400" dirty="0" smtClean="0">
              <a:latin typeface="+mj-lt"/>
            </a:endParaRPr>
          </a:p>
          <a:p>
            <a:r>
              <a:rPr lang="en-US" sz="2400" dirty="0" smtClean="0">
                <a:latin typeface="+mj-lt"/>
              </a:rPr>
              <a:t>be </a:t>
            </a:r>
            <a:r>
              <a:rPr lang="en-US" sz="2400" dirty="0">
                <a:latin typeface="+mj-lt"/>
              </a:rPr>
              <a:t>the bearer of bad news –</a:t>
            </a:r>
          </a:p>
          <a:p>
            <a:endParaRPr lang="en-US" sz="800" dirty="0">
              <a:latin typeface="+mj-lt"/>
            </a:endParaRPr>
          </a:p>
          <a:p>
            <a:r>
              <a:rPr lang="en-US" sz="2400" dirty="0">
                <a:latin typeface="+mj-lt"/>
              </a:rPr>
              <a:t>“Because my people have forgotten me… </a:t>
            </a:r>
            <a:r>
              <a:rPr lang="en-US" sz="2400" b="1" dirty="0">
                <a:latin typeface="+mj-lt"/>
              </a:rPr>
              <a:t>I will scatter </a:t>
            </a:r>
            <a:r>
              <a:rPr lang="en-US" sz="2400" b="1" dirty="0" smtClean="0">
                <a:latin typeface="+mj-lt"/>
              </a:rPr>
              <a:t>them </a:t>
            </a:r>
            <a:r>
              <a:rPr lang="en-US" sz="2400" b="1" dirty="0">
                <a:latin typeface="+mj-lt"/>
              </a:rPr>
              <a:t>as with an east wind before the enemy</a:t>
            </a:r>
            <a:r>
              <a:rPr lang="en-US" sz="2400" dirty="0">
                <a:latin typeface="+mj-lt"/>
              </a:rPr>
              <a:t>…” </a:t>
            </a:r>
            <a:r>
              <a:rPr lang="en-US" sz="2400" dirty="0" smtClean="0">
                <a:latin typeface="+mj-lt"/>
              </a:rPr>
              <a:t>(</a:t>
            </a:r>
            <a:r>
              <a:rPr lang="en-US" sz="2400" dirty="0">
                <a:latin typeface="+mj-lt"/>
              </a:rPr>
              <a:t>18:15-17</a:t>
            </a:r>
            <a:r>
              <a:rPr lang="en-US" sz="2400" dirty="0" smtClean="0">
                <a:latin typeface="+mj-lt"/>
              </a:rPr>
              <a:t>).  How </a:t>
            </a:r>
            <a:r>
              <a:rPr lang="en-US" sz="2400" dirty="0">
                <a:latin typeface="+mj-lt"/>
              </a:rPr>
              <a:t>did the people of Judah take </a:t>
            </a:r>
            <a:r>
              <a:rPr lang="en-US" sz="2400" dirty="0" smtClean="0">
                <a:latin typeface="+mj-lt"/>
              </a:rPr>
              <a:t>Jeremiah’s </a:t>
            </a:r>
            <a:r>
              <a:rPr lang="en-US" sz="2400" dirty="0">
                <a:latin typeface="+mj-lt"/>
              </a:rPr>
              <a:t>news?</a:t>
            </a:r>
          </a:p>
          <a:p>
            <a:endParaRPr lang="en-US" sz="800" dirty="0">
              <a:latin typeface="+mj-lt"/>
            </a:endParaRPr>
          </a:p>
          <a:p>
            <a:r>
              <a:rPr lang="en-US" sz="2400" dirty="0">
                <a:latin typeface="+mj-lt"/>
              </a:rPr>
              <a:t>“Then said they, Come, and let us devise devices against Jeremiah… Come, and let us smite him with the tongue, and let us not give heed to any of his words” (18:18).</a:t>
            </a:r>
          </a:p>
          <a:p>
            <a:r>
              <a:rPr lang="en-US" sz="2400" dirty="0">
                <a:latin typeface="+mj-lt"/>
              </a:rPr>
              <a:t>They rejected it!  </a:t>
            </a:r>
            <a:r>
              <a:rPr lang="en-US" sz="2400" dirty="0" smtClean="0">
                <a:latin typeface="+mj-lt"/>
              </a:rPr>
              <a:t>And </a:t>
            </a:r>
            <a:r>
              <a:rPr lang="en-US" sz="2400" dirty="0">
                <a:latin typeface="+mj-lt"/>
              </a:rPr>
              <a:t>set about to conduct a smear campaign to slander him and everything he was preaching.  And if that didn’t </a:t>
            </a:r>
            <a:r>
              <a:rPr lang="en-US" sz="2400" dirty="0" smtClean="0">
                <a:latin typeface="+mj-lt"/>
              </a:rPr>
              <a:t>work, </a:t>
            </a:r>
            <a:r>
              <a:rPr lang="en-US" sz="2400" dirty="0">
                <a:latin typeface="+mj-lt"/>
              </a:rPr>
              <a:t>they were then ready to take more drastic measures against the prophet.   </a:t>
            </a:r>
          </a:p>
          <a:p>
            <a:r>
              <a:rPr lang="en-US" sz="2400" dirty="0" smtClean="0">
                <a:latin typeface="+mj-lt"/>
              </a:rPr>
              <a:t>   </a:t>
            </a:r>
          </a:p>
        </p:txBody>
      </p:sp>
      <p:pic>
        <p:nvPicPr>
          <p:cNvPr id="5" name="Picture 4" descr="Clay in the &lt;strong&gt;Potter's&lt;/strong&gt; &lt;strong&gt;Hands&lt;/strong&gt; - Week 2 (&lt;strong&gt;Jeremiah&lt;/strong&gt; 18:1-11) on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5175" y="10158"/>
            <a:ext cx="5076825" cy="3615911"/>
          </a:xfrm>
          <a:prstGeom prst="rect">
            <a:avLst/>
          </a:prstGeom>
        </p:spPr>
      </p:pic>
    </p:spTree>
    <p:extLst>
      <p:ext uri="{BB962C8B-B14F-4D97-AF65-F5344CB8AC3E}">
        <p14:creationId xmlns:p14="http://schemas.microsoft.com/office/powerpoint/2010/main" val="199296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15" end="15"/>
                                            </p:txEl>
                                          </p:spTgt>
                                        </p:tgtEl>
                                        <p:attrNameLst>
                                          <p:attrName>style.visibility</p:attrName>
                                        </p:attrNameLst>
                                      </p:cBhvr>
                                      <p:to>
                                        <p:strVal val="visible"/>
                                      </p:to>
                                    </p:set>
                                    <p:animEffect transition="in" filter="fade">
                                      <p:cBhvr>
                                        <p:cTn id="7" dur="500"/>
                                        <p:tgtEl>
                                          <p:spTgt spid="2">
                                            <p:txEl>
                                              <p:pRg st="15" end="1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fade">
                                      <p:cBhvr>
                                        <p:cTn id="12" dur="500"/>
                                        <p:tgtEl>
                                          <p:spTgt spid="2">
                                            <p:txEl>
                                              <p:pRg st="6" end="6"/>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animEffect transition="in" filter="fade">
                                      <p:cBhvr>
                                        <p:cTn id="15" dur="500"/>
                                        <p:tgtEl>
                                          <p:spTgt spid="2">
                                            <p:txEl>
                                              <p:pRg st="7" end="7"/>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8" end="8"/>
                                            </p:txEl>
                                          </p:spTgt>
                                        </p:tgtEl>
                                        <p:attrNameLst>
                                          <p:attrName>style.visibility</p:attrName>
                                        </p:attrNameLst>
                                      </p:cBhvr>
                                      <p:to>
                                        <p:strVal val="visible"/>
                                      </p:to>
                                    </p:set>
                                    <p:animEffect transition="in" filter="fade">
                                      <p:cBhvr>
                                        <p:cTn id="18" dur="500"/>
                                        <p:tgtEl>
                                          <p:spTgt spid="2">
                                            <p:txEl>
                                              <p:pRg st="8" end="8"/>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animEffect transition="in" filter="fade">
                                      <p:cBhvr>
                                        <p:cTn id="21" dur="500"/>
                                        <p:tgtEl>
                                          <p:spTgt spid="2">
                                            <p:txEl>
                                              <p:pRg st="9" end="9"/>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11" end="11"/>
                                            </p:txEl>
                                          </p:spTgt>
                                        </p:tgtEl>
                                        <p:attrNameLst>
                                          <p:attrName>style.visibility</p:attrName>
                                        </p:attrNameLst>
                                      </p:cBhvr>
                                      <p:to>
                                        <p:strVal val="visible"/>
                                      </p:to>
                                    </p:set>
                                    <p:animEffect transition="in" filter="fade">
                                      <p:cBhvr>
                                        <p:cTn id="26" dur="500"/>
                                        <p:tgtEl>
                                          <p:spTgt spid="2">
                                            <p:txEl>
                                              <p:pRg st="11" end="1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xEl>
                                              <p:pRg st="13" end="13"/>
                                            </p:txEl>
                                          </p:spTgt>
                                        </p:tgtEl>
                                        <p:attrNameLst>
                                          <p:attrName>style.visibility</p:attrName>
                                        </p:attrNameLst>
                                      </p:cBhvr>
                                      <p:to>
                                        <p:strVal val="visible"/>
                                      </p:to>
                                    </p:set>
                                    <p:animEffect transition="in" filter="fade">
                                      <p:cBhvr>
                                        <p:cTn id="31" dur="500"/>
                                        <p:tgtEl>
                                          <p:spTgt spid="2">
                                            <p:txEl>
                                              <p:pRg st="13" end="1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
                                            <p:txEl>
                                              <p:pRg st="14" end="14"/>
                                            </p:txEl>
                                          </p:spTgt>
                                        </p:tgtEl>
                                        <p:attrNameLst>
                                          <p:attrName>style.visibility</p:attrName>
                                        </p:attrNameLst>
                                      </p:cBhvr>
                                      <p:to>
                                        <p:strVal val="visible"/>
                                      </p:to>
                                    </p:set>
                                    <p:animEffect transition="in" filter="fade">
                                      <p:cBhvr>
                                        <p:cTn id="36"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6432331" cy="6740307"/>
          </a:xfrm>
          <a:prstGeom prst="rect">
            <a:avLst/>
          </a:prstGeom>
          <a:noFill/>
        </p:spPr>
        <p:txBody>
          <a:bodyPr wrap="square" rtlCol="0">
            <a:spAutoFit/>
          </a:bodyPr>
          <a:lstStyle/>
          <a:p>
            <a:r>
              <a:rPr lang="en-US" sz="2400" dirty="0" smtClean="0">
                <a:latin typeface="+mj-lt"/>
              </a:rPr>
              <a:t>“Shall evil be recompensed for good? For they have digged a pit for my soul… therefore deliver up their children to the famine, and pour out their blood by the force of the sword; and let their wives be bereaved of their children, and be widows; and let their men be put to death; let their young men be slain by the sword in battle” (18:20,21).</a:t>
            </a:r>
          </a:p>
          <a:p>
            <a:r>
              <a:rPr lang="en-US" sz="2400" dirty="0" smtClean="0">
                <a:latin typeface="+mj-lt"/>
              </a:rPr>
              <a:t>If the smear tactics didn’t work, the people of Judah were all ready to dig a pit in order to imprison Jeremiah, so that they didn’t have to listen to his depressing news ever again.</a:t>
            </a:r>
          </a:p>
          <a:p>
            <a:r>
              <a:rPr lang="en-US" sz="2400" dirty="0" smtClean="0">
                <a:latin typeface="+mj-lt"/>
              </a:rPr>
              <a:t>Jeremiah had hoped his people would turn from their evil ways, but they had not, therefore he had no choice but to join God in His judgment of them—he prayed that famine, to be followed with the invasion, would take the lives of the unholy.</a:t>
            </a:r>
          </a:p>
          <a:p>
            <a:endParaRPr lang="en-US" sz="800" dirty="0" smtClean="0">
              <a:latin typeface="+mj-lt"/>
            </a:endParaRPr>
          </a:p>
          <a:p>
            <a:r>
              <a:rPr lang="en-US" sz="2400" dirty="0" smtClean="0">
                <a:latin typeface="+mj-lt"/>
              </a:rPr>
              <a:t>Next time – Judah practices infanticide. </a:t>
            </a:r>
            <a:endParaRPr lang="en-US" sz="2400" dirty="0">
              <a:latin typeface="+mj-lt"/>
            </a:endParaRPr>
          </a:p>
        </p:txBody>
      </p:sp>
      <p:pic>
        <p:nvPicPr>
          <p:cNvPr id="3" name="Picture 2" descr="“Displaced Persons” A Sermon on &lt;strong&gt;Jeremiah&lt;/strong&gt; 29: 1-14 | When I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2331" y="0"/>
            <a:ext cx="5759670" cy="6740307"/>
          </a:xfrm>
          <a:prstGeom prst="rect">
            <a:avLst/>
          </a:prstGeom>
        </p:spPr>
      </p:pic>
    </p:spTree>
    <p:extLst>
      <p:ext uri="{BB962C8B-B14F-4D97-AF65-F5344CB8AC3E}">
        <p14:creationId xmlns:p14="http://schemas.microsoft.com/office/powerpoint/2010/main" val="2009304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306300" cy="6494085"/>
          </a:xfrm>
          <a:prstGeom prst="rect">
            <a:avLst/>
          </a:prstGeom>
          <a:noFill/>
        </p:spPr>
        <p:txBody>
          <a:bodyPr wrap="square" rtlCol="0">
            <a:spAutoFit/>
          </a:bodyPr>
          <a:lstStyle/>
          <a:p>
            <a:r>
              <a:rPr lang="en-US" sz="2400" b="1" dirty="0" smtClean="0">
                <a:latin typeface="+mj-lt"/>
              </a:rPr>
              <a:t>THE DISCOVERY OF THE LAW</a:t>
            </a:r>
          </a:p>
          <a:p>
            <a:r>
              <a:rPr lang="en-US" sz="2400" dirty="0" smtClean="0">
                <a:latin typeface="+mj-lt"/>
              </a:rPr>
              <a:t>“And when they brought out the money that was </a:t>
            </a:r>
          </a:p>
          <a:p>
            <a:r>
              <a:rPr lang="en-US" sz="2400" dirty="0" smtClean="0">
                <a:latin typeface="+mj-lt"/>
              </a:rPr>
              <a:t>brought into the house of the LORD, [the high priest] </a:t>
            </a:r>
          </a:p>
          <a:p>
            <a:r>
              <a:rPr lang="en-US" sz="2400" b="1" dirty="0" smtClean="0">
                <a:latin typeface="+mj-lt"/>
              </a:rPr>
              <a:t>found</a:t>
            </a:r>
            <a:r>
              <a:rPr lang="en-US" sz="2400" dirty="0" smtClean="0">
                <a:latin typeface="+mj-lt"/>
              </a:rPr>
              <a:t> </a:t>
            </a:r>
            <a:r>
              <a:rPr lang="en-US" sz="2400" b="1" dirty="0" smtClean="0">
                <a:latin typeface="+mj-lt"/>
              </a:rPr>
              <a:t>a book of the law of the LORD given by Moses</a:t>
            </a:r>
            <a:r>
              <a:rPr lang="en-US" sz="2400" dirty="0" smtClean="0">
                <a:latin typeface="+mj-lt"/>
              </a:rPr>
              <a:t>” </a:t>
            </a:r>
          </a:p>
          <a:p>
            <a:r>
              <a:rPr lang="en-US" sz="2400" dirty="0" smtClean="0">
                <a:latin typeface="+mj-lt"/>
              </a:rPr>
              <a:t>(34:14).</a:t>
            </a:r>
          </a:p>
          <a:p>
            <a:r>
              <a:rPr lang="en-US" sz="2400" dirty="0" smtClean="0">
                <a:latin typeface="+mj-lt"/>
              </a:rPr>
              <a:t>During the process of the renovation of the temple, a </a:t>
            </a:r>
          </a:p>
          <a:p>
            <a:r>
              <a:rPr lang="en-US" sz="2400" dirty="0" smtClean="0">
                <a:latin typeface="+mj-lt"/>
              </a:rPr>
              <a:t>copy of the Law of Moses was discovered.</a:t>
            </a:r>
          </a:p>
          <a:p>
            <a:endParaRPr lang="en-US" sz="800" dirty="0" smtClean="0">
              <a:latin typeface="+mj-lt"/>
            </a:endParaRPr>
          </a:p>
          <a:p>
            <a:r>
              <a:rPr lang="en-US" sz="2400" dirty="0" smtClean="0">
                <a:latin typeface="+mj-lt"/>
              </a:rPr>
              <a:t>“And it came to pass, when the king had heard the </a:t>
            </a:r>
          </a:p>
          <a:p>
            <a:r>
              <a:rPr lang="en-US" sz="2400" dirty="0" smtClean="0">
                <a:latin typeface="+mj-lt"/>
              </a:rPr>
              <a:t>words of the law, that he rent his clothes” (34:19).</a:t>
            </a:r>
          </a:p>
          <a:p>
            <a:r>
              <a:rPr lang="en-US" sz="2400" dirty="0" smtClean="0">
                <a:latin typeface="+mj-lt"/>
              </a:rPr>
              <a:t>When Josiah heard that the Law had been found, he </a:t>
            </a:r>
          </a:p>
          <a:p>
            <a:r>
              <a:rPr lang="en-US" sz="2400" dirty="0" smtClean="0">
                <a:latin typeface="+mj-lt"/>
              </a:rPr>
              <a:t>tore his clothes, an act of repentance.  Copies of the </a:t>
            </a:r>
          </a:p>
          <a:p>
            <a:r>
              <a:rPr lang="en-US" sz="2400" dirty="0" smtClean="0">
                <a:latin typeface="+mj-lt"/>
              </a:rPr>
              <a:t>Law of Moses had been destroyed under the previous</a:t>
            </a:r>
          </a:p>
          <a:p>
            <a:r>
              <a:rPr lang="en-US" sz="2400" dirty="0" smtClean="0">
                <a:latin typeface="+mj-lt"/>
              </a:rPr>
              <a:t>two evil kings [Manasseh and Amon].  Because of </a:t>
            </a:r>
          </a:p>
          <a:p>
            <a:r>
              <a:rPr lang="en-US" sz="2400" dirty="0" smtClean="0">
                <a:latin typeface="+mj-lt"/>
              </a:rPr>
              <a:t>Josiah’s faithfulness to God, judgment on Judah would</a:t>
            </a:r>
          </a:p>
          <a:p>
            <a:r>
              <a:rPr lang="en-US" sz="2400" dirty="0" smtClean="0">
                <a:latin typeface="+mj-lt"/>
              </a:rPr>
              <a:t>be postponed until after his death – “… </a:t>
            </a:r>
            <a:r>
              <a:rPr lang="en-US" sz="2400" b="1" dirty="0" smtClean="0">
                <a:latin typeface="+mj-lt"/>
              </a:rPr>
              <a:t>thou shalt be </a:t>
            </a:r>
          </a:p>
          <a:p>
            <a:r>
              <a:rPr lang="en-US" sz="2400" b="1" dirty="0" smtClean="0">
                <a:latin typeface="+mj-lt"/>
              </a:rPr>
              <a:t>gathered to thy grave in peace, neither shall  evil that</a:t>
            </a:r>
          </a:p>
          <a:p>
            <a:r>
              <a:rPr lang="en-US" sz="2400" b="1" dirty="0" smtClean="0">
                <a:latin typeface="+mj-lt"/>
              </a:rPr>
              <a:t>I bring upon this place</a:t>
            </a:r>
            <a:r>
              <a:rPr lang="en-US" sz="2400" dirty="0" smtClean="0">
                <a:latin typeface="+mj-lt"/>
              </a:rPr>
              <a:t>…” (34:28).     </a:t>
            </a:r>
            <a:endParaRPr lang="en-US" sz="2400" dirty="0">
              <a:latin typeface="+mj-lt"/>
            </a:endParaRPr>
          </a:p>
        </p:txBody>
      </p:sp>
      <p:pic>
        <p:nvPicPr>
          <p:cNvPr id="3" name="Picture 2" descr="Vridar » What Happens to the Documentary Hypothesis if th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1724" y="-1"/>
            <a:ext cx="5360276" cy="6494086"/>
          </a:xfrm>
          <a:prstGeom prst="rect">
            <a:avLst/>
          </a:prstGeom>
        </p:spPr>
      </p:pic>
    </p:spTree>
    <p:extLst>
      <p:ext uri="{BB962C8B-B14F-4D97-AF65-F5344CB8AC3E}">
        <p14:creationId xmlns:p14="http://schemas.microsoft.com/office/powerpoint/2010/main" val="3698752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500"/>
                                        <p:tgtEl>
                                          <p:spTgt spid="2">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6" end="6"/>
                                            </p:txEl>
                                          </p:spTgt>
                                        </p:tgtEl>
                                        <p:attrNameLst>
                                          <p:attrName>style.visibility</p:attrName>
                                        </p:attrNameLst>
                                      </p:cBhvr>
                                      <p:to>
                                        <p:strVal val="visible"/>
                                      </p:to>
                                    </p:set>
                                    <p:animEffect transition="in" filter="fade">
                                      <p:cBhvr>
                                        <p:cTn id="10" dur="500"/>
                                        <p:tgtEl>
                                          <p:spTgt spid="2">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animEffect transition="in" filter="fade">
                                      <p:cBhvr>
                                        <p:cTn id="15" dur="500"/>
                                        <p:tgtEl>
                                          <p:spTgt spid="2">
                                            <p:txEl>
                                              <p:pRg st="8" end="8"/>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9" end="9"/>
                                            </p:txEl>
                                          </p:spTgt>
                                        </p:tgtEl>
                                        <p:attrNameLst>
                                          <p:attrName>style.visibility</p:attrName>
                                        </p:attrNameLst>
                                      </p:cBhvr>
                                      <p:to>
                                        <p:strVal val="visible"/>
                                      </p:to>
                                    </p:set>
                                    <p:animEffect transition="in" filter="fade">
                                      <p:cBhvr>
                                        <p:cTn id="18" dur="500"/>
                                        <p:tgtEl>
                                          <p:spTgt spid="2">
                                            <p:txEl>
                                              <p:pRg st="9" end="9"/>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animEffect transition="in" filter="fade">
                                      <p:cBhvr>
                                        <p:cTn id="23" dur="500"/>
                                        <p:tgtEl>
                                          <p:spTgt spid="2">
                                            <p:txEl>
                                              <p:pRg st="10" end="1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11" end="11"/>
                                            </p:txEl>
                                          </p:spTgt>
                                        </p:tgtEl>
                                        <p:attrNameLst>
                                          <p:attrName>style.visibility</p:attrName>
                                        </p:attrNameLst>
                                      </p:cBhvr>
                                      <p:to>
                                        <p:strVal val="visible"/>
                                      </p:to>
                                    </p:set>
                                    <p:animEffect transition="in" filter="fade">
                                      <p:cBhvr>
                                        <p:cTn id="26" dur="500"/>
                                        <p:tgtEl>
                                          <p:spTgt spid="2">
                                            <p:txEl>
                                              <p:pRg st="11" end="11"/>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12" end="12"/>
                                            </p:txEl>
                                          </p:spTgt>
                                        </p:tgtEl>
                                        <p:attrNameLst>
                                          <p:attrName>style.visibility</p:attrName>
                                        </p:attrNameLst>
                                      </p:cBhvr>
                                      <p:to>
                                        <p:strVal val="visible"/>
                                      </p:to>
                                    </p:set>
                                    <p:animEffect transition="in" filter="fade">
                                      <p:cBhvr>
                                        <p:cTn id="29" dur="500"/>
                                        <p:tgtEl>
                                          <p:spTgt spid="2">
                                            <p:txEl>
                                              <p:pRg st="12" end="12"/>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
                                            <p:txEl>
                                              <p:pRg st="13" end="13"/>
                                            </p:txEl>
                                          </p:spTgt>
                                        </p:tgtEl>
                                        <p:attrNameLst>
                                          <p:attrName>style.visibility</p:attrName>
                                        </p:attrNameLst>
                                      </p:cBhvr>
                                      <p:to>
                                        <p:strVal val="visible"/>
                                      </p:to>
                                    </p:set>
                                    <p:animEffect transition="in" filter="fade">
                                      <p:cBhvr>
                                        <p:cTn id="32" dur="500"/>
                                        <p:tgtEl>
                                          <p:spTgt spid="2">
                                            <p:txEl>
                                              <p:pRg st="13" end="13"/>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14" end="14"/>
                                            </p:txEl>
                                          </p:spTgt>
                                        </p:tgtEl>
                                        <p:attrNameLst>
                                          <p:attrName>style.visibility</p:attrName>
                                        </p:attrNameLst>
                                      </p:cBhvr>
                                      <p:to>
                                        <p:strVal val="visible"/>
                                      </p:to>
                                    </p:set>
                                    <p:animEffect transition="in" filter="fade">
                                      <p:cBhvr>
                                        <p:cTn id="35" dur="500"/>
                                        <p:tgtEl>
                                          <p:spTgt spid="2">
                                            <p:txEl>
                                              <p:pRg st="14" end="14"/>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
                                            <p:txEl>
                                              <p:pRg st="15" end="15"/>
                                            </p:txEl>
                                          </p:spTgt>
                                        </p:tgtEl>
                                        <p:attrNameLst>
                                          <p:attrName>style.visibility</p:attrName>
                                        </p:attrNameLst>
                                      </p:cBhvr>
                                      <p:to>
                                        <p:strVal val="visible"/>
                                      </p:to>
                                    </p:set>
                                    <p:animEffect transition="in" filter="fade">
                                      <p:cBhvr>
                                        <p:cTn id="38" dur="500"/>
                                        <p:tgtEl>
                                          <p:spTgt spid="2">
                                            <p:txEl>
                                              <p:pRg st="15" end="15"/>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
                                            <p:txEl>
                                              <p:pRg st="16" end="16"/>
                                            </p:txEl>
                                          </p:spTgt>
                                        </p:tgtEl>
                                        <p:attrNameLst>
                                          <p:attrName>style.visibility</p:attrName>
                                        </p:attrNameLst>
                                      </p:cBhvr>
                                      <p:to>
                                        <p:strVal val="visible"/>
                                      </p:to>
                                    </p:set>
                                    <p:animEffect transition="in" filter="fade">
                                      <p:cBhvr>
                                        <p:cTn id="41" dur="500"/>
                                        <p:tgtEl>
                                          <p:spTgt spid="2">
                                            <p:txEl>
                                              <p:pRg st="16" end="16"/>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2">
                                            <p:txEl>
                                              <p:pRg st="17" end="17"/>
                                            </p:txEl>
                                          </p:spTgt>
                                        </p:tgtEl>
                                        <p:attrNameLst>
                                          <p:attrName>style.visibility</p:attrName>
                                        </p:attrNameLst>
                                      </p:cBhvr>
                                      <p:to>
                                        <p:strVal val="visible"/>
                                      </p:to>
                                    </p:set>
                                    <p:animEffect transition="in" filter="fade">
                                      <p:cBhvr>
                                        <p:cTn id="44" dur="500"/>
                                        <p:tgtEl>
                                          <p:spTgt spid="2">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6791325" cy="6494085"/>
          </a:xfrm>
          <a:prstGeom prst="rect">
            <a:avLst/>
          </a:prstGeom>
          <a:noFill/>
        </p:spPr>
        <p:txBody>
          <a:bodyPr wrap="square" rtlCol="0">
            <a:spAutoFit/>
          </a:bodyPr>
          <a:lstStyle/>
          <a:p>
            <a:r>
              <a:rPr lang="en-US" sz="2400" dirty="0" smtClean="0">
                <a:latin typeface="+mj-lt"/>
              </a:rPr>
              <a:t>“Moreover </a:t>
            </a:r>
            <a:r>
              <a:rPr lang="en-US" sz="2400" b="1" dirty="0" smtClean="0">
                <a:latin typeface="+mj-lt"/>
              </a:rPr>
              <a:t>Josiah kept a Passover unto the LORD in Jerusalem</a:t>
            </a:r>
            <a:r>
              <a:rPr lang="en-US" sz="2400" dirty="0" smtClean="0">
                <a:latin typeface="+mj-lt"/>
              </a:rPr>
              <a:t>: and they killed the </a:t>
            </a:r>
            <a:r>
              <a:rPr lang="en-US" sz="2400" dirty="0">
                <a:latin typeface="+mj-lt"/>
              </a:rPr>
              <a:t>P</a:t>
            </a:r>
            <a:r>
              <a:rPr lang="en-US" sz="2400" dirty="0" smtClean="0">
                <a:latin typeface="+mj-lt"/>
              </a:rPr>
              <a:t>assover [lamb] on the [14</a:t>
            </a:r>
            <a:r>
              <a:rPr lang="en-US" sz="2400" baseline="30000" dirty="0" smtClean="0">
                <a:latin typeface="+mj-lt"/>
              </a:rPr>
              <a:t>th</a:t>
            </a:r>
            <a:r>
              <a:rPr lang="en-US" sz="2400" dirty="0" smtClean="0">
                <a:latin typeface="+mj-lt"/>
              </a:rPr>
              <a:t>] of the first month.  And he set the priests in their charges, and encouraged them to the service of the house of the LORD (35:1,2)… And Josiah gave to the people, of the flock, lambs and kids, all for the </a:t>
            </a:r>
            <a:r>
              <a:rPr lang="en-US" sz="2400" dirty="0">
                <a:latin typeface="+mj-lt"/>
              </a:rPr>
              <a:t>P</a:t>
            </a:r>
            <a:r>
              <a:rPr lang="en-US" sz="2400" dirty="0" smtClean="0">
                <a:latin typeface="+mj-lt"/>
              </a:rPr>
              <a:t>assover offerings… [30,000] total offerings” (35:7).</a:t>
            </a:r>
          </a:p>
          <a:p>
            <a:r>
              <a:rPr lang="en-US" sz="2400" dirty="0" smtClean="0">
                <a:latin typeface="+mj-lt"/>
              </a:rPr>
              <a:t>As part of his desire to re-establish the Law of Moses, Josiah kept the Passover as required.</a:t>
            </a:r>
          </a:p>
          <a:p>
            <a:endParaRPr lang="en-US" sz="800" b="1" dirty="0" smtClean="0">
              <a:latin typeface="+mj-lt"/>
            </a:endParaRPr>
          </a:p>
          <a:p>
            <a:r>
              <a:rPr lang="en-US" sz="2400" b="1" dirty="0" smtClean="0">
                <a:latin typeface="+mj-lt"/>
              </a:rPr>
              <a:t>JOSIAH’S DEMISE</a:t>
            </a:r>
          </a:p>
          <a:p>
            <a:r>
              <a:rPr lang="en-US" sz="2400" dirty="0" smtClean="0">
                <a:latin typeface="+mj-lt"/>
              </a:rPr>
              <a:t>More fearful of the Assyrians than the Babylonians, king Josiah tried to intercept the Egyptian army on their way to attack Babylon, “… and came to fight in the valley of Megiddo.  And the archers shot at king Josiah… </a:t>
            </a:r>
            <a:r>
              <a:rPr lang="en-US" sz="2400" b="1" dirty="0" smtClean="0">
                <a:latin typeface="+mj-lt"/>
              </a:rPr>
              <a:t>I am sore wounded</a:t>
            </a:r>
            <a:r>
              <a:rPr lang="en-US" sz="2400" dirty="0" smtClean="0">
                <a:latin typeface="+mj-lt"/>
              </a:rPr>
              <a:t>… </a:t>
            </a:r>
            <a:r>
              <a:rPr lang="en-US" sz="2400" b="1" dirty="0" smtClean="0">
                <a:latin typeface="+mj-lt"/>
              </a:rPr>
              <a:t>brought him to Jerusalem, and he died</a:t>
            </a:r>
            <a:r>
              <a:rPr lang="en-US" sz="2400" dirty="0" smtClean="0">
                <a:latin typeface="+mj-lt"/>
              </a:rPr>
              <a:t>… </a:t>
            </a:r>
            <a:r>
              <a:rPr lang="en-US" sz="2400" b="1" dirty="0" smtClean="0">
                <a:latin typeface="+mj-lt"/>
              </a:rPr>
              <a:t>buried with his fathers</a:t>
            </a:r>
            <a:r>
              <a:rPr lang="en-US" sz="2400" dirty="0" smtClean="0">
                <a:latin typeface="+mj-lt"/>
              </a:rPr>
              <a:t>…” (35:22-24).  Josiah was killed and buried in Jerusalem.  </a:t>
            </a:r>
          </a:p>
        </p:txBody>
      </p:sp>
      <p:pic>
        <p:nvPicPr>
          <p:cNvPr id="3" name="Picture 2" descr="진리와 사랑 (TLT) :: 요시야 왕의 후기 치적(메시아계보대장정 6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0874" y="-1"/>
            <a:ext cx="5191126" cy="6494085"/>
          </a:xfrm>
          <a:prstGeom prst="rect">
            <a:avLst/>
          </a:prstGeom>
        </p:spPr>
      </p:pic>
      <p:pic>
        <p:nvPicPr>
          <p:cNvPr id="6" name="Picture 5" descr="Religious Artist: &lt;strong&gt;King&lt;/strong&gt; &lt;strong&gt;Josiah&lt;/strong&gt;: The scroll of God's laws i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0874" y="-1"/>
            <a:ext cx="5191125" cy="6494085"/>
          </a:xfrm>
          <a:prstGeom prst="rect">
            <a:avLst/>
          </a:prstGeom>
        </p:spPr>
      </p:pic>
    </p:spTree>
    <p:extLst>
      <p:ext uri="{BB962C8B-B14F-4D97-AF65-F5344CB8AC3E}">
        <p14:creationId xmlns:p14="http://schemas.microsoft.com/office/powerpoint/2010/main" val="337264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 I. &lt;strong&gt;Scofield&lt;/strong&gt; - &lt;strong&gt;Scofield&lt;/strong&gt; Reference &lt;strong&gt;Bible&lt;/strong&gt; - Internet &lt;strong&gt;Bible&lt;/strong&g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7150" y="1434108"/>
            <a:ext cx="4514850" cy="4976217"/>
          </a:xfrm>
          <a:prstGeom prst="rect">
            <a:avLst/>
          </a:prstGeom>
        </p:spPr>
      </p:pic>
      <p:sp>
        <p:nvSpPr>
          <p:cNvPr id="4" name="TextBox 3"/>
          <p:cNvSpPr txBox="1"/>
          <p:nvPr/>
        </p:nvSpPr>
        <p:spPr>
          <a:xfrm>
            <a:off x="-1" y="-104775"/>
            <a:ext cx="12030076" cy="6494085"/>
          </a:xfrm>
          <a:prstGeom prst="rect">
            <a:avLst/>
          </a:prstGeom>
          <a:noFill/>
        </p:spPr>
        <p:txBody>
          <a:bodyPr wrap="square" rtlCol="0">
            <a:spAutoFit/>
          </a:bodyPr>
          <a:lstStyle/>
          <a:p>
            <a:r>
              <a:rPr lang="en-US" sz="2400" b="1" dirty="0" smtClean="0">
                <a:latin typeface="+mj-lt"/>
              </a:rPr>
              <a:t>ZEPHANIAH</a:t>
            </a:r>
          </a:p>
          <a:p>
            <a:r>
              <a:rPr lang="en-US" sz="2400" i="1" dirty="0" smtClean="0">
                <a:latin typeface="+mj-lt"/>
              </a:rPr>
              <a:t>“This prophet, a contemporary of Jeremiah, exercised his ministry during the reign of Josiah.  It was a time of revival, but the captivity was impending… inevitable.  Zephaniah is in four parts: I.  The coming invasion of Nebuchadnezzar a figure of the day of the LORD; II. Predictions of judgment on certain peoples; III. The moral state of Israel for </a:t>
            </a:r>
          </a:p>
          <a:p>
            <a:r>
              <a:rPr lang="en-US" sz="2400" i="1" dirty="0" smtClean="0">
                <a:latin typeface="+mj-lt"/>
              </a:rPr>
              <a:t>which the captivity was to come; IV. The judgment of the </a:t>
            </a:r>
          </a:p>
          <a:p>
            <a:r>
              <a:rPr lang="en-US" sz="2400" i="1" dirty="0" smtClean="0">
                <a:latin typeface="+mj-lt"/>
              </a:rPr>
              <a:t>nations followed by kingdom blessing under Messiah” </a:t>
            </a:r>
            <a:r>
              <a:rPr lang="en-US" sz="2400" dirty="0" smtClean="0">
                <a:latin typeface="+mj-lt"/>
              </a:rPr>
              <a:t> </a:t>
            </a:r>
          </a:p>
          <a:p>
            <a:r>
              <a:rPr lang="en-US" sz="2400" dirty="0" smtClean="0">
                <a:latin typeface="+mj-lt"/>
              </a:rPr>
              <a:t>(Old Scofield, p. 959).</a:t>
            </a:r>
          </a:p>
          <a:p>
            <a:endParaRPr lang="en-US" sz="800" dirty="0" smtClean="0">
              <a:latin typeface="+mj-lt"/>
            </a:endParaRPr>
          </a:p>
          <a:p>
            <a:r>
              <a:rPr lang="en-US" sz="2400" dirty="0" smtClean="0">
                <a:latin typeface="+mj-lt"/>
              </a:rPr>
              <a:t>“The word of the LORD which came unto Zephaniah… in the </a:t>
            </a:r>
          </a:p>
          <a:p>
            <a:r>
              <a:rPr lang="en-US" sz="2400" dirty="0" smtClean="0">
                <a:latin typeface="+mj-lt"/>
              </a:rPr>
              <a:t>days of Josiah the son of Amon, king of Judah.  I will utterly </a:t>
            </a:r>
          </a:p>
          <a:p>
            <a:r>
              <a:rPr lang="en-US" sz="2400" dirty="0" smtClean="0">
                <a:latin typeface="+mj-lt"/>
              </a:rPr>
              <a:t>consume all things from off the land, saith the LORD… </a:t>
            </a:r>
            <a:r>
              <a:rPr lang="en-US" sz="2400" b="1" dirty="0" smtClean="0">
                <a:latin typeface="+mj-lt"/>
              </a:rPr>
              <a:t>I will </a:t>
            </a:r>
          </a:p>
          <a:p>
            <a:r>
              <a:rPr lang="en-US" sz="2400" b="1" dirty="0">
                <a:latin typeface="+mj-lt"/>
              </a:rPr>
              <a:t>a</a:t>
            </a:r>
            <a:r>
              <a:rPr lang="en-US" sz="2400" b="1" dirty="0" smtClean="0">
                <a:latin typeface="+mj-lt"/>
              </a:rPr>
              <a:t>lso stretch out my hand upon Judah, and upon the </a:t>
            </a:r>
          </a:p>
          <a:p>
            <a:r>
              <a:rPr lang="en-US" sz="2400" b="1" dirty="0" smtClean="0">
                <a:latin typeface="+mj-lt"/>
              </a:rPr>
              <a:t>inhabitants of Jerusalem</a:t>
            </a:r>
            <a:r>
              <a:rPr lang="en-US" sz="2400" dirty="0" smtClean="0">
                <a:latin typeface="+mj-lt"/>
              </a:rPr>
              <a:t>… and them that are turned back</a:t>
            </a:r>
          </a:p>
          <a:p>
            <a:r>
              <a:rPr lang="en-US" sz="2400" dirty="0">
                <a:latin typeface="+mj-lt"/>
              </a:rPr>
              <a:t>f</a:t>
            </a:r>
            <a:r>
              <a:rPr lang="en-US" sz="2400" dirty="0" smtClean="0">
                <a:latin typeface="+mj-lt"/>
              </a:rPr>
              <a:t>rom the LORD” (1:1-6).</a:t>
            </a:r>
          </a:p>
          <a:p>
            <a:r>
              <a:rPr lang="en-US" sz="2400" dirty="0" smtClean="0">
                <a:latin typeface="+mj-lt"/>
              </a:rPr>
              <a:t>Zephaniah, “Yahweh has hidden,” probably means that </a:t>
            </a:r>
          </a:p>
          <a:p>
            <a:r>
              <a:rPr lang="en-US" sz="2400" dirty="0" smtClean="0">
                <a:latin typeface="+mj-lt"/>
              </a:rPr>
              <a:t>the Jewish remnant will be protected when God unleashes </a:t>
            </a:r>
          </a:p>
          <a:p>
            <a:r>
              <a:rPr lang="en-US" sz="2400" dirty="0" smtClean="0">
                <a:latin typeface="+mj-lt"/>
              </a:rPr>
              <a:t>His wrath on the evil doers of Judah—the southern kingdom.  </a:t>
            </a:r>
            <a:endParaRPr lang="en-US" sz="2400" dirty="0">
              <a:latin typeface="+mj-lt"/>
            </a:endParaRPr>
          </a:p>
        </p:txBody>
      </p:sp>
    </p:spTree>
    <p:extLst>
      <p:ext uri="{BB962C8B-B14F-4D97-AF65-F5344CB8AC3E}">
        <p14:creationId xmlns:p14="http://schemas.microsoft.com/office/powerpoint/2010/main" val="29719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Effect transition="in" filter="fade">
                                      <p:cBhvr>
                                        <p:cTn id="7" dur="500"/>
                                        <p:tgtEl>
                                          <p:spTgt spid="4">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7" end="7"/>
                                            </p:txEl>
                                          </p:spTgt>
                                        </p:tgtEl>
                                        <p:attrNameLst>
                                          <p:attrName>style.visibility</p:attrName>
                                        </p:attrNameLst>
                                      </p:cBhvr>
                                      <p:to>
                                        <p:strVal val="visible"/>
                                      </p:to>
                                    </p:set>
                                    <p:animEffect transition="in" filter="fade">
                                      <p:cBhvr>
                                        <p:cTn id="10" dur="500"/>
                                        <p:tgtEl>
                                          <p:spTgt spid="4">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animEffect transition="in" filter="fade">
                                      <p:cBhvr>
                                        <p:cTn id="13" dur="500"/>
                                        <p:tgtEl>
                                          <p:spTgt spid="4">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9" end="9"/>
                                            </p:txEl>
                                          </p:spTgt>
                                        </p:tgtEl>
                                        <p:attrNameLst>
                                          <p:attrName>style.visibility</p:attrName>
                                        </p:attrNameLst>
                                      </p:cBhvr>
                                      <p:to>
                                        <p:strVal val="visible"/>
                                      </p:to>
                                    </p:set>
                                    <p:animEffect transition="in" filter="fade">
                                      <p:cBhvr>
                                        <p:cTn id="16" dur="500"/>
                                        <p:tgtEl>
                                          <p:spTgt spid="4">
                                            <p:txEl>
                                              <p:pRg st="9" end="9"/>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animEffect transition="in" filter="fade">
                                      <p:cBhvr>
                                        <p:cTn id="19" dur="500"/>
                                        <p:tgtEl>
                                          <p:spTgt spid="4">
                                            <p:txEl>
                                              <p:pRg st="10" end="1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11" end="11"/>
                                            </p:txEl>
                                          </p:spTgt>
                                        </p:tgtEl>
                                        <p:attrNameLst>
                                          <p:attrName>style.visibility</p:attrName>
                                        </p:attrNameLst>
                                      </p:cBhvr>
                                      <p:to>
                                        <p:strVal val="visible"/>
                                      </p:to>
                                    </p:set>
                                    <p:animEffect transition="in" filter="fade">
                                      <p:cBhvr>
                                        <p:cTn id="22" dur="500"/>
                                        <p:tgtEl>
                                          <p:spTgt spid="4">
                                            <p:txEl>
                                              <p:pRg st="11" end="1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12" end="12"/>
                                            </p:txEl>
                                          </p:spTgt>
                                        </p:tgtEl>
                                        <p:attrNameLst>
                                          <p:attrName>style.visibility</p:attrName>
                                        </p:attrNameLst>
                                      </p:cBhvr>
                                      <p:to>
                                        <p:strVal val="visible"/>
                                      </p:to>
                                    </p:set>
                                    <p:animEffect transition="in" filter="fade">
                                      <p:cBhvr>
                                        <p:cTn id="27" dur="500"/>
                                        <p:tgtEl>
                                          <p:spTgt spid="4">
                                            <p:txEl>
                                              <p:pRg st="12" end="1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13" end="13"/>
                                            </p:txEl>
                                          </p:spTgt>
                                        </p:tgtEl>
                                        <p:attrNameLst>
                                          <p:attrName>style.visibility</p:attrName>
                                        </p:attrNameLst>
                                      </p:cBhvr>
                                      <p:to>
                                        <p:strVal val="visible"/>
                                      </p:to>
                                    </p:set>
                                    <p:animEffect transition="in" filter="fade">
                                      <p:cBhvr>
                                        <p:cTn id="30" dur="500"/>
                                        <p:tgtEl>
                                          <p:spTgt spid="4">
                                            <p:txEl>
                                              <p:pRg st="13" end="1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
                                            <p:txEl>
                                              <p:pRg st="14" end="14"/>
                                            </p:txEl>
                                          </p:spTgt>
                                        </p:tgtEl>
                                        <p:attrNameLst>
                                          <p:attrName>style.visibility</p:attrName>
                                        </p:attrNameLst>
                                      </p:cBhvr>
                                      <p:to>
                                        <p:strVal val="visible"/>
                                      </p:to>
                                    </p:set>
                                    <p:animEffect transition="in" filter="fade">
                                      <p:cBhvr>
                                        <p:cTn id="33" dur="500"/>
                                        <p:tgtEl>
                                          <p:spTgt spid="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12011026" cy="6370975"/>
          </a:xfrm>
          <a:prstGeom prst="rect">
            <a:avLst/>
          </a:prstGeom>
          <a:noFill/>
        </p:spPr>
        <p:txBody>
          <a:bodyPr wrap="square" rtlCol="0">
            <a:spAutoFit/>
          </a:bodyPr>
          <a:lstStyle/>
          <a:p>
            <a:r>
              <a:rPr lang="en-US" sz="2400" dirty="0" smtClean="0">
                <a:latin typeface="+mj-lt"/>
              </a:rPr>
              <a:t>“Hold thy peace at the presence of the Lord GOD: for </a:t>
            </a:r>
          </a:p>
          <a:p>
            <a:r>
              <a:rPr lang="en-US" sz="2400" b="1" dirty="0" smtClean="0">
                <a:latin typeface="+mj-lt"/>
              </a:rPr>
              <a:t>the day of the LORD is at hand</a:t>
            </a:r>
            <a:r>
              <a:rPr lang="en-US" sz="2400" dirty="0" smtClean="0">
                <a:latin typeface="+mj-lt"/>
              </a:rPr>
              <a:t>…” (1:7).</a:t>
            </a:r>
          </a:p>
          <a:p>
            <a:r>
              <a:rPr lang="en-US" sz="2400" dirty="0" smtClean="0">
                <a:latin typeface="+mj-lt"/>
              </a:rPr>
              <a:t>Zephaniah, speaking for God, used the upcoming</a:t>
            </a:r>
          </a:p>
          <a:p>
            <a:r>
              <a:rPr lang="en-US" sz="2400" dirty="0" smtClean="0">
                <a:latin typeface="+mj-lt"/>
              </a:rPr>
              <a:t>invasion of Nebuchadnezzar as a type or foreshadowing </a:t>
            </a:r>
          </a:p>
          <a:p>
            <a:r>
              <a:rPr lang="en-US" sz="2400" dirty="0" smtClean="0">
                <a:latin typeface="+mj-lt"/>
              </a:rPr>
              <a:t>of the tribulation.  As the king of Babylon would destroy </a:t>
            </a:r>
          </a:p>
          <a:p>
            <a:r>
              <a:rPr lang="en-US" sz="2400" dirty="0" smtClean="0">
                <a:latin typeface="+mj-lt"/>
              </a:rPr>
              <a:t>Judah so will Christ destroy those who oppose Him at </a:t>
            </a:r>
          </a:p>
          <a:p>
            <a:r>
              <a:rPr lang="en-US" sz="2400" dirty="0" smtClean="0">
                <a:latin typeface="+mj-lt"/>
              </a:rPr>
              <a:t>His 2</a:t>
            </a:r>
            <a:r>
              <a:rPr lang="en-US" sz="2400" baseline="30000" dirty="0" smtClean="0">
                <a:latin typeface="+mj-lt"/>
              </a:rPr>
              <a:t>nd</a:t>
            </a:r>
            <a:r>
              <a:rPr lang="en-US" sz="2400" dirty="0" smtClean="0">
                <a:latin typeface="+mj-lt"/>
              </a:rPr>
              <a:t> coming.</a:t>
            </a:r>
          </a:p>
          <a:p>
            <a:endParaRPr lang="en-US" sz="800" dirty="0" smtClean="0">
              <a:latin typeface="+mj-lt"/>
            </a:endParaRPr>
          </a:p>
          <a:p>
            <a:r>
              <a:rPr lang="en-US" sz="2400" dirty="0" smtClean="0">
                <a:latin typeface="+mj-lt"/>
              </a:rPr>
              <a:t>“The great day of the LORD is near… the mighty men shall </a:t>
            </a:r>
          </a:p>
          <a:p>
            <a:r>
              <a:rPr lang="en-US" sz="2400" dirty="0" smtClean="0">
                <a:latin typeface="+mj-lt"/>
              </a:rPr>
              <a:t>cry bitterly.  </a:t>
            </a:r>
            <a:r>
              <a:rPr lang="en-US" sz="2400" b="1" u="sng" dirty="0" smtClean="0">
                <a:latin typeface="+mj-lt"/>
              </a:rPr>
              <a:t>That day is a day of wrath</a:t>
            </a:r>
            <a:r>
              <a:rPr lang="en-US" sz="2400" dirty="0" smtClean="0">
                <a:latin typeface="+mj-lt"/>
              </a:rPr>
              <a:t>… trouble and </a:t>
            </a:r>
          </a:p>
          <a:p>
            <a:r>
              <a:rPr lang="en-US" sz="2400" dirty="0" smtClean="0">
                <a:latin typeface="+mj-lt"/>
              </a:rPr>
              <a:t>distress, a day of wasteness and desolation…” (1:14,15).</a:t>
            </a:r>
          </a:p>
          <a:p>
            <a:r>
              <a:rPr lang="en-US" sz="2400" dirty="0" smtClean="0">
                <a:latin typeface="+mj-lt"/>
              </a:rPr>
              <a:t>Jews had two calamities ahead, one near [Babylon]; one </a:t>
            </a:r>
          </a:p>
          <a:p>
            <a:r>
              <a:rPr lang="en-US" sz="2400" dirty="0" smtClean="0">
                <a:latin typeface="+mj-lt"/>
              </a:rPr>
              <a:t>distant [tribulation].  The 1</a:t>
            </a:r>
            <a:r>
              <a:rPr lang="en-US" sz="2400" baseline="30000" dirty="0" smtClean="0">
                <a:latin typeface="+mj-lt"/>
              </a:rPr>
              <a:t>st</a:t>
            </a:r>
            <a:r>
              <a:rPr lang="en-US" sz="2400" dirty="0" smtClean="0">
                <a:latin typeface="+mj-lt"/>
              </a:rPr>
              <a:t> bad; the 2</a:t>
            </a:r>
            <a:r>
              <a:rPr lang="en-US" sz="2400" baseline="30000" dirty="0" smtClean="0">
                <a:latin typeface="+mj-lt"/>
              </a:rPr>
              <a:t>nd</a:t>
            </a:r>
            <a:r>
              <a:rPr lang="en-US" sz="2400" dirty="0" smtClean="0">
                <a:latin typeface="+mj-lt"/>
              </a:rPr>
              <a:t> far worse.</a:t>
            </a:r>
          </a:p>
          <a:p>
            <a:endParaRPr lang="en-US" sz="800" dirty="0" smtClean="0">
              <a:latin typeface="+mj-lt"/>
            </a:endParaRPr>
          </a:p>
          <a:p>
            <a:r>
              <a:rPr lang="en-US" sz="2400" b="1" dirty="0" smtClean="0">
                <a:latin typeface="+mj-lt"/>
              </a:rPr>
              <a:t>“And I will bring distress upon men, that they shall walk like blind men, because they have sinned against the LORD</a:t>
            </a:r>
            <a:r>
              <a:rPr lang="en-US" sz="2400" dirty="0" smtClean="0">
                <a:latin typeface="+mj-lt"/>
              </a:rPr>
              <a:t>… Neither their silver… gold shall be able to deliver them in the day of the LORD’S wrath… he will make a speedy riddance of all them that dwell in the land” (1:17,18).  </a:t>
            </a:r>
            <a:endParaRPr lang="en-US" sz="800" dirty="0" smtClean="0">
              <a:latin typeface="+mj-lt"/>
            </a:endParaRPr>
          </a:p>
          <a:p>
            <a:endParaRPr lang="en-US" sz="800" dirty="0">
              <a:latin typeface="+mj-lt"/>
            </a:endParaRPr>
          </a:p>
          <a:p>
            <a:r>
              <a:rPr lang="en-US" sz="2400" dirty="0" smtClean="0">
                <a:latin typeface="+mj-lt"/>
              </a:rPr>
              <a:t>Invasions of Nebuchadnezzar and Christ—both catastrophic; one local, one universal.  </a:t>
            </a:r>
          </a:p>
        </p:txBody>
      </p:sp>
      <p:pic>
        <p:nvPicPr>
          <p:cNvPr id="4" name="Picture 3" descr="¿QUÉ ES EL REINO DE DIO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0" y="0"/>
            <a:ext cx="4953000" cy="4514849"/>
          </a:xfrm>
          <a:prstGeom prst="rect">
            <a:avLst/>
          </a:prstGeom>
        </p:spPr>
      </p:pic>
    </p:spTree>
    <p:extLst>
      <p:ext uri="{BB962C8B-B14F-4D97-AF65-F5344CB8AC3E}">
        <p14:creationId xmlns:p14="http://schemas.microsoft.com/office/powerpoint/2010/main" val="31653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500"/>
                                        <p:tgtEl>
                                          <p:spTgt spid="2">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animEffect transition="in" filter="fade">
                                      <p:cBhvr>
                                        <p:cTn id="16" dur="500"/>
                                        <p:tgtEl>
                                          <p:spTgt spid="2">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Effect transition="in" filter="fade">
                                      <p:cBhvr>
                                        <p:cTn id="19" dur="500"/>
                                        <p:tgtEl>
                                          <p:spTgt spid="2">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8" end="8"/>
                                            </p:txEl>
                                          </p:spTgt>
                                        </p:tgtEl>
                                        <p:attrNameLst>
                                          <p:attrName>style.visibility</p:attrName>
                                        </p:attrNameLst>
                                      </p:cBhvr>
                                      <p:to>
                                        <p:strVal val="visible"/>
                                      </p:to>
                                    </p:set>
                                    <p:animEffect transition="in" filter="fade">
                                      <p:cBhvr>
                                        <p:cTn id="24" dur="500"/>
                                        <p:tgtEl>
                                          <p:spTgt spid="2">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fade">
                                      <p:cBhvr>
                                        <p:cTn id="27" dur="500"/>
                                        <p:tgtEl>
                                          <p:spTgt spid="2">
                                            <p:txEl>
                                              <p:pRg st="9" end="9"/>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10" end="10"/>
                                            </p:txEl>
                                          </p:spTgt>
                                        </p:tgtEl>
                                        <p:attrNameLst>
                                          <p:attrName>style.visibility</p:attrName>
                                        </p:attrNameLst>
                                      </p:cBhvr>
                                      <p:to>
                                        <p:strVal val="visible"/>
                                      </p:to>
                                    </p:set>
                                    <p:animEffect transition="in" filter="fade">
                                      <p:cBhvr>
                                        <p:cTn id="30" dur="500"/>
                                        <p:tgtEl>
                                          <p:spTgt spid="2">
                                            <p:txEl>
                                              <p:pRg st="10" end="1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animEffect transition="in" filter="fade">
                                      <p:cBhvr>
                                        <p:cTn id="35" dur="500"/>
                                        <p:tgtEl>
                                          <p:spTgt spid="2">
                                            <p:txEl>
                                              <p:pRg st="11" end="11"/>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
                                            <p:txEl>
                                              <p:pRg st="12" end="12"/>
                                            </p:txEl>
                                          </p:spTgt>
                                        </p:tgtEl>
                                        <p:attrNameLst>
                                          <p:attrName>style.visibility</p:attrName>
                                        </p:attrNameLst>
                                      </p:cBhvr>
                                      <p:to>
                                        <p:strVal val="visible"/>
                                      </p:to>
                                    </p:set>
                                    <p:animEffect transition="in" filter="fade">
                                      <p:cBhvr>
                                        <p:cTn id="38" dur="500"/>
                                        <p:tgtEl>
                                          <p:spTgt spid="2">
                                            <p:txEl>
                                              <p:pRg st="12" end="1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
                                            <p:txEl>
                                              <p:pRg st="14" end="14"/>
                                            </p:txEl>
                                          </p:spTgt>
                                        </p:tgtEl>
                                        <p:attrNameLst>
                                          <p:attrName>style.visibility</p:attrName>
                                        </p:attrNameLst>
                                      </p:cBhvr>
                                      <p:to>
                                        <p:strVal val="visible"/>
                                      </p:to>
                                    </p:set>
                                    <p:animEffect transition="in" filter="fade">
                                      <p:cBhvr>
                                        <p:cTn id="43" dur="500"/>
                                        <p:tgtEl>
                                          <p:spTgt spid="2">
                                            <p:txEl>
                                              <p:pRg st="14" end="1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
                                            <p:txEl>
                                              <p:pRg st="16" end="16"/>
                                            </p:txEl>
                                          </p:spTgt>
                                        </p:tgtEl>
                                        <p:attrNameLst>
                                          <p:attrName>style.visibility</p:attrName>
                                        </p:attrNameLst>
                                      </p:cBhvr>
                                      <p:to>
                                        <p:strVal val="visible"/>
                                      </p:to>
                                    </p:set>
                                    <p:animEffect transition="in" filter="fade">
                                      <p:cBhvr>
                                        <p:cTn id="48" dur="500"/>
                                        <p:tgtEl>
                                          <p:spTgt spid="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t;strong&gt;Zephaniah&lt;/strong&gt; 3:17 &quot;The Lord thy God in the midst of thee ..."/>
          <p:cNvPicPr>
            <a:picLocks noChangeAspect="1"/>
          </p:cNvPicPr>
          <p:nvPr/>
        </p:nvPicPr>
        <p:blipFill rotWithShape="1">
          <a:blip r:embed="rId2">
            <a:extLst>
              <a:ext uri="{28A0092B-C50C-407E-A947-70E740481C1C}">
                <a14:useLocalDpi xmlns:a14="http://schemas.microsoft.com/office/drawing/2010/main" val="0"/>
              </a:ext>
            </a:extLst>
          </a:blip>
          <a:srcRect l="4850" t="7250" r="4700" b="20000"/>
          <a:stretch/>
        </p:blipFill>
        <p:spPr>
          <a:xfrm>
            <a:off x="7820025" y="0"/>
            <a:ext cx="4371974" cy="6427410"/>
          </a:xfrm>
          <a:prstGeom prst="rect">
            <a:avLst/>
          </a:prstGeom>
        </p:spPr>
      </p:pic>
      <p:sp>
        <p:nvSpPr>
          <p:cNvPr id="3" name="TextBox 2"/>
          <p:cNvSpPr txBox="1"/>
          <p:nvPr/>
        </p:nvSpPr>
        <p:spPr>
          <a:xfrm>
            <a:off x="0" y="-66675"/>
            <a:ext cx="7677150" cy="6494085"/>
          </a:xfrm>
          <a:prstGeom prst="rect">
            <a:avLst/>
          </a:prstGeom>
          <a:noFill/>
        </p:spPr>
        <p:txBody>
          <a:bodyPr wrap="square" rtlCol="0">
            <a:spAutoFit/>
          </a:bodyPr>
          <a:lstStyle/>
          <a:p>
            <a:r>
              <a:rPr lang="en-US" sz="2400" b="1" dirty="0" smtClean="0">
                <a:latin typeface="+mj-lt"/>
              </a:rPr>
              <a:t>A UNIVERSAL LANGUAGE</a:t>
            </a:r>
          </a:p>
          <a:p>
            <a:r>
              <a:rPr lang="en-US" sz="2400" dirty="0" smtClean="0">
                <a:latin typeface="+mj-lt"/>
              </a:rPr>
              <a:t>“Therefore wait ye upon me, saith the LORD, until the day that I rise up to the prey: for my determination is to gather the nations… to pour out mine indignation, even all my fierce anger… </a:t>
            </a:r>
            <a:r>
              <a:rPr lang="en-US" sz="2400" b="1" dirty="0" smtClean="0">
                <a:latin typeface="+mj-lt"/>
              </a:rPr>
              <a:t>For then will I turn to the people a pure language</a:t>
            </a:r>
            <a:r>
              <a:rPr lang="en-US" sz="2400" dirty="0" smtClean="0">
                <a:latin typeface="+mj-lt"/>
              </a:rPr>
              <a:t>, that they may all call upon the name of the LORD, to serve him with one consent” (3:8,9).</a:t>
            </a:r>
          </a:p>
          <a:p>
            <a:r>
              <a:rPr lang="en-US" sz="2400" dirty="0" smtClean="0">
                <a:latin typeface="+mj-lt"/>
              </a:rPr>
              <a:t>At the beginning of the kingdom, one language will prevail.  </a:t>
            </a:r>
          </a:p>
          <a:p>
            <a:endParaRPr lang="en-US" sz="800" b="1" dirty="0" smtClean="0">
              <a:latin typeface="+mj-lt"/>
            </a:endParaRPr>
          </a:p>
          <a:p>
            <a:r>
              <a:rPr lang="en-US" sz="2400" b="1" dirty="0" smtClean="0">
                <a:latin typeface="+mj-lt"/>
              </a:rPr>
              <a:t>KINGDOM BLESSINGS</a:t>
            </a:r>
          </a:p>
          <a:p>
            <a:r>
              <a:rPr lang="en-US" sz="2400" dirty="0" smtClean="0">
                <a:latin typeface="+mj-lt"/>
              </a:rPr>
              <a:t>“Sing, O daughter of Zion; shout, O Israel; be glad and rejoice with all the heart … </a:t>
            </a:r>
            <a:r>
              <a:rPr lang="en-US" sz="2400" b="1" dirty="0" smtClean="0">
                <a:latin typeface="+mj-lt"/>
              </a:rPr>
              <a:t>the king of Israel, even the LORD</a:t>
            </a:r>
            <a:r>
              <a:rPr lang="en-US" sz="2400" dirty="0" smtClean="0">
                <a:latin typeface="+mj-lt"/>
              </a:rPr>
              <a:t>… in the midst of thee is mighty; he will save, he will rejoice over thee with joy; he will rest in his love…” (3:14).</a:t>
            </a:r>
          </a:p>
          <a:p>
            <a:r>
              <a:rPr lang="en-US" sz="2400" dirty="0" smtClean="0">
                <a:latin typeface="+mj-lt"/>
              </a:rPr>
              <a:t>After Judah’s short and long term destruction, the kingdom will be established in Jerusalem, and the KING [Christ] will sit on David’s throne, the nation of Israel will receive a spiritual heart transplant—love, peace, and joy will exist for 1,000 yr. </a:t>
            </a:r>
          </a:p>
        </p:txBody>
      </p:sp>
    </p:spTree>
    <p:extLst>
      <p:ext uri="{BB962C8B-B14F-4D97-AF65-F5344CB8AC3E}">
        <p14:creationId xmlns:p14="http://schemas.microsoft.com/office/powerpoint/2010/main" val="166899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6200"/>
            <a:ext cx="7535917" cy="6494085"/>
          </a:xfrm>
          <a:prstGeom prst="rect">
            <a:avLst/>
          </a:prstGeom>
          <a:noFill/>
        </p:spPr>
        <p:txBody>
          <a:bodyPr wrap="square" rtlCol="0">
            <a:spAutoFit/>
          </a:bodyPr>
          <a:lstStyle/>
          <a:p>
            <a:r>
              <a:rPr lang="en-US" sz="2400" b="1" dirty="0" smtClean="0">
                <a:latin typeface="+mj-lt"/>
              </a:rPr>
              <a:t>JEREMIAH</a:t>
            </a:r>
          </a:p>
          <a:p>
            <a:r>
              <a:rPr lang="en-US" sz="2400" i="1" dirty="0" smtClean="0">
                <a:latin typeface="+mj-lt"/>
              </a:rPr>
              <a:t>“Jeremiah began his ministry in the 13</a:t>
            </a:r>
            <a:r>
              <a:rPr lang="en-US" sz="2400" i="1" baseline="30000" dirty="0" smtClean="0">
                <a:latin typeface="+mj-lt"/>
              </a:rPr>
              <a:t>th</a:t>
            </a:r>
            <a:r>
              <a:rPr lang="en-US" sz="2400" i="1" dirty="0" smtClean="0">
                <a:latin typeface="+mj-lt"/>
              </a:rPr>
              <a:t> year of Josiah, about 60 years after Isaiah’s death.  Zephaniah and Habakkuk were contemporaries of his earlier ministry, Daniel his later.  After the death of Josiah, the kingdom </a:t>
            </a:r>
          </a:p>
          <a:p>
            <a:r>
              <a:rPr lang="en-US" sz="2400" i="1" dirty="0" smtClean="0">
                <a:latin typeface="+mj-lt"/>
              </a:rPr>
              <a:t>of Judah hastened to its end in the Babylonian captivity.  Jeremiah remained in the land ministering to the poor remnant (2Kg. 24:14) until they went into Egypt, whither </a:t>
            </a:r>
          </a:p>
          <a:p>
            <a:r>
              <a:rPr lang="en-US" sz="2400" i="1" dirty="0" smtClean="0">
                <a:latin typeface="+mj-lt"/>
              </a:rPr>
              <a:t>he followed them, and where he died, early in the 70 </a:t>
            </a:r>
          </a:p>
          <a:p>
            <a:r>
              <a:rPr lang="en-US" sz="2400" i="1" dirty="0" smtClean="0">
                <a:latin typeface="+mj-lt"/>
              </a:rPr>
              <a:t>years’ captivity.  The events in Jeremiah cover a period </a:t>
            </a:r>
          </a:p>
          <a:p>
            <a:r>
              <a:rPr lang="en-US" sz="2400" i="1" dirty="0" smtClean="0">
                <a:latin typeface="+mj-lt"/>
              </a:rPr>
              <a:t>of 41 years” </a:t>
            </a:r>
            <a:r>
              <a:rPr lang="en-US" sz="2400" dirty="0">
                <a:latin typeface="+mj-lt"/>
              </a:rPr>
              <a:t>[</a:t>
            </a:r>
            <a:r>
              <a:rPr lang="en-US" sz="2400" dirty="0" smtClean="0">
                <a:latin typeface="+mj-lt"/>
              </a:rPr>
              <a:t>Ussher’s dates] (Old Scofield, p. 772).</a:t>
            </a:r>
          </a:p>
          <a:p>
            <a:endParaRPr lang="en-US" sz="800" dirty="0" smtClean="0">
              <a:latin typeface="+mj-lt"/>
            </a:endParaRPr>
          </a:p>
          <a:p>
            <a:r>
              <a:rPr lang="en-US" sz="2400" dirty="0" smtClean="0">
                <a:latin typeface="+mj-lt"/>
              </a:rPr>
              <a:t>“The words of Jeremiah… to whom the words of the LORD</a:t>
            </a:r>
          </a:p>
          <a:p>
            <a:r>
              <a:rPr lang="en-US" sz="2400" dirty="0">
                <a:latin typeface="+mj-lt"/>
              </a:rPr>
              <a:t>c</a:t>
            </a:r>
            <a:r>
              <a:rPr lang="en-US" sz="2400" dirty="0" smtClean="0">
                <a:latin typeface="+mj-lt"/>
              </a:rPr>
              <a:t>ame in the days of Josiah the son of Amon king of Judah…</a:t>
            </a:r>
          </a:p>
          <a:p>
            <a:r>
              <a:rPr lang="en-US" sz="2400" dirty="0" smtClean="0">
                <a:latin typeface="+mj-lt"/>
              </a:rPr>
              <a:t>It came also in the days of Jehoiakim the son of Josiah… unto the end of the [11</a:t>
            </a:r>
            <a:r>
              <a:rPr lang="en-US" sz="2400" baseline="30000" dirty="0" smtClean="0">
                <a:latin typeface="+mj-lt"/>
              </a:rPr>
              <a:t>th</a:t>
            </a:r>
            <a:r>
              <a:rPr lang="en-US" sz="2400" dirty="0" smtClean="0">
                <a:latin typeface="+mj-lt"/>
              </a:rPr>
              <a:t>] year of Zedekiah… unto the carrying away of Jerusalem captive…” (Jer. 1:1-3).  The </a:t>
            </a:r>
          </a:p>
          <a:p>
            <a:r>
              <a:rPr lang="en-US" sz="2400" dirty="0" smtClean="0">
                <a:latin typeface="+mj-lt"/>
              </a:rPr>
              <a:t>book of Jeremiah spans the last series of the kings of Judah.  </a:t>
            </a:r>
            <a:endParaRPr lang="en-US" sz="2400" dirty="0">
              <a:latin typeface="+mj-lt"/>
            </a:endParaRPr>
          </a:p>
        </p:txBody>
      </p:sp>
      <p:pic>
        <p:nvPicPr>
          <p:cNvPr id="5" name="Picture 4" descr="File:Genealogy of the &lt;strong&gt;kings&lt;/strong&gt; of Israel and Judah.svg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6455" y="0"/>
            <a:ext cx="4648198" cy="6619875"/>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0386000" y="5623560"/>
              <a:ext cx="1524240" cy="1029240"/>
            </p14:xfrm>
          </p:contentPart>
        </mc:Choice>
        <mc:Fallback xmlns="">
          <p:pic>
            <p:nvPicPr>
              <p:cNvPr id="2" name="Ink 1"/>
              <p:cNvPicPr/>
              <p:nvPr/>
            </p:nvPicPr>
            <p:blipFill>
              <a:blip r:embed="rId4"/>
              <a:stretch>
                <a:fillRect/>
              </a:stretch>
            </p:blipFill>
            <p:spPr>
              <a:xfrm>
                <a:off x="10376640" y="5614200"/>
                <a:ext cx="1542960" cy="1047960"/>
              </a:xfrm>
              <a:prstGeom prst="rect">
                <a:avLst/>
              </a:prstGeom>
            </p:spPr>
          </p:pic>
        </mc:Fallback>
      </mc:AlternateContent>
    </p:spTree>
    <p:extLst>
      <p:ext uri="{BB962C8B-B14F-4D97-AF65-F5344CB8AC3E}">
        <p14:creationId xmlns:p14="http://schemas.microsoft.com/office/powerpoint/2010/main" val="264669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animEffect transition="in" filter="fade">
                                      <p:cBhvr>
                                        <p:cTn id="7" dur="500"/>
                                        <p:tgtEl>
                                          <p:spTgt spid="4">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8" end="8"/>
                                            </p:txEl>
                                          </p:spTgt>
                                        </p:tgtEl>
                                        <p:attrNameLst>
                                          <p:attrName>style.visibility</p:attrName>
                                        </p:attrNameLst>
                                      </p:cBhvr>
                                      <p:to>
                                        <p:strVal val="visible"/>
                                      </p:to>
                                    </p:set>
                                    <p:animEffect transition="in" filter="fade">
                                      <p:cBhvr>
                                        <p:cTn id="10" dur="500"/>
                                        <p:tgtEl>
                                          <p:spTgt spid="4">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9" end="9"/>
                                            </p:txEl>
                                          </p:spTgt>
                                        </p:tgtEl>
                                        <p:attrNameLst>
                                          <p:attrName>style.visibility</p:attrName>
                                        </p:attrNameLst>
                                      </p:cBhvr>
                                      <p:to>
                                        <p:strVal val="visible"/>
                                      </p:to>
                                    </p:set>
                                    <p:animEffect transition="in" filter="fade">
                                      <p:cBhvr>
                                        <p:cTn id="13" dur="500"/>
                                        <p:tgtEl>
                                          <p:spTgt spid="4">
                                            <p:txEl>
                                              <p:pRg st="9" end="9"/>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10" end="10"/>
                                            </p:txEl>
                                          </p:spTgt>
                                        </p:tgtEl>
                                        <p:attrNameLst>
                                          <p:attrName>style.visibility</p:attrName>
                                        </p:attrNameLst>
                                      </p:cBhvr>
                                      <p:to>
                                        <p:strVal val="visible"/>
                                      </p:to>
                                    </p:set>
                                    <p:animEffect transition="in" filter="fade">
                                      <p:cBhvr>
                                        <p:cTn id="16" dur="500"/>
                                        <p:tgtEl>
                                          <p:spTgt spid="4">
                                            <p:txEl>
                                              <p:pRg st="10" end="1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6675"/>
            <a:ext cx="6657974" cy="6617196"/>
          </a:xfrm>
          <a:prstGeom prst="rect">
            <a:avLst/>
          </a:prstGeom>
          <a:noFill/>
        </p:spPr>
        <p:txBody>
          <a:bodyPr wrap="square" rtlCol="0">
            <a:spAutoFit/>
          </a:bodyPr>
          <a:lstStyle/>
          <a:p>
            <a:r>
              <a:rPr lang="en-US" sz="2400" dirty="0" smtClean="0">
                <a:latin typeface="+mj-lt"/>
              </a:rPr>
              <a:t>“Then the word of the LORD came unto me, saying, </a:t>
            </a:r>
            <a:r>
              <a:rPr lang="en-US" sz="2400" b="1" dirty="0" smtClean="0">
                <a:latin typeface="+mj-lt"/>
              </a:rPr>
              <a:t>before I formed thee in the belly I knew thee</a:t>
            </a:r>
            <a:r>
              <a:rPr lang="en-US" sz="2400" dirty="0" smtClean="0">
                <a:latin typeface="+mj-lt"/>
              </a:rPr>
              <a:t>; and </a:t>
            </a:r>
            <a:r>
              <a:rPr lang="en-US" sz="2400" b="1" dirty="0" smtClean="0">
                <a:latin typeface="+mj-lt"/>
              </a:rPr>
              <a:t>before thou camest</a:t>
            </a:r>
            <a:r>
              <a:rPr lang="en-US" sz="2400" b="1" dirty="0">
                <a:latin typeface="+mj-lt"/>
              </a:rPr>
              <a:t> </a:t>
            </a:r>
            <a:r>
              <a:rPr lang="en-US" sz="2400" b="1" dirty="0" smtClean="0">
                <a:latin typeface="+mj-lt"/>
              </a:rPr>
              <a:t>forth out of the womb I </a:t>
            </a:r>
          </a:p>
          <a:p>
            <a:r>
              <a:rPr lang="en-US" sz="2400" b="1" dirty="0" smtClean="0">
                <a:latin typeface="+mj-lt"/>
              </a:rPr>
              <a:t>sanctified thee</a:t>
            </a:r>
            <a:r>
              <a:rPr lang="en-US" sz="2400" dirty="0" smtClean="0">
                <a:latin typeface="+mj-lt"/>
              </a:rPr>
              <a:t>, and </a:t>
            </a:r>
            <a:r>
              <a:rPr lang="en-US" sz="2400" b="1" dirty="0" smtClean="0">
                <a:latin typeface="+mj-lt"/>
              </a:rPr>
              <a:t>I ordained thee a prophet </a:t>
            </a:r>
            <a:r>
              <a:rPr lang="en-US" sz="2400" dirty="0" smtClean="0">
                <a:latin typeface="+mj-lt"/>
              </a:rPr>
              <a:t>unto the nations” (1:4,5).</a:t>
            </a:r>
          </a:p>
          <a:p>
            <a:r>
              <a:rPr lang="en-US" sz="2400" dirty="0" smtClean="0">
                <a:latin typeface="+mj-lt"/>
              </a:rPr>
              <a:t>Who formed Jeremiah in the womb?</a:t>
            </a:r>
          </a:p>
          <a:p>
            <a:r>
              <a:rPr lang="en-US" sz="2400" dirty="0" smtClean="0">
                <a:latin typeface="+mj-lt"/>
              </a:rPr>
              <a:t>Who knew him before He formed him in the womb?</a:t>
            </a:r>
          </a:p>
          <a:p>
            <a:r>
              <a:rPr lang="en-US" sz="2400" dirty="0" smtClean="0">
                <a:latin typeface="+mj-lt"/>
              </a:rPr>
              <a:t>Who ‘set-apart’ Jeremiah before he was born?</a:t>
            </a:r>
          </a:p>
          <a:p>
            <a:r>
              <a:rPr lang="en-US" sz="2400" dirty="0" smtClean="0">
                <a:latin typeface="+mj-lt"/>
              </a:rPr>
              <a:t>Who called Jeremiah to be a prophet before birth?</a:t>
            </a:r>
          </a:p>
          <a:p>
            <a:r>
              <a:rPr lang="en-US" sz="2400" dirty="0" smtClean="0">
                <a:latin typeface="+mj-lt"/>
              </a:rPr>
              <a:t>His father and mother?  No. </a:t>
            </a:r>
          </a:p>
          <a:p>
            <a:endParaRPr lang="en-US" sz="800" dirty="0" smtClean="0">
              <a:latin typeface="+mj-lt"/>
            </a:endParaRPr>
          </a:p>
          <a:p>
            <a:r>
              <a:rPr lang="en-US" sz="2400" dirty="0" smtClean="0">
                <a:latin typeface="+mj-lt"/>
              </a:rPr>
              <a:t>“… </a:t>
            </a:r>
            <a:r>
              <a:rPr lang="en-US" sz="2400" i="1" dirty="0" smtClean="0">
                <a:latin typeface="+mj-lt"/>
              </a:rPr>
              <a:t>all things </a:t>
            </a:r>
            <a:r>
              <a:rPr lang="en-US" sz="2400" dirty="0" smtClean="0">
                <a:latin typeface="+mj-lt"/>
              </a:rPr>
              <a:t>were created </a:t>
            </a:r>
            <a:r>
              <a:rPr lang="en-US" sz="2400" b="1" dirty="0" smtClean="0">
                <a:latin typeface="+mj-lt"/>
              </a:rPr>
              <a:t>by him</a:t>
            </a:r>
            <a:r>
              <a:rPr lang="en-US" sz="2400" dirty="0" smtClean="0">
                <a:latin typeface="+mj-lt"/>
              </a:rPr>
              <a:t> and </a:t>
            </a:r>
            <a:r>
              <a:rPr lang="en-US" sz="2400" b="1" dirty="0" smtClean="0">
                <a:latin typeface="+mj-lt"/>
              </a:rPr>
              <a:t>for him</a:t>
            </a:r>
            <a:r>
              <a:rPr lang="en-US" sz="2400" dirty="0" smtClean="0">
                <a:latin typeface="+mj-lt"/>
              </a:rPr>
              <a:t>” </a:t>
            </a:r>
          </a:p>
          <a:p>
            <a:r>
              <a:rPr lang="en-US" sz="2400" dirty="0" smtClean="0">
                <a:latin typeface="+mj-lt"/>
              </a:rPr>
              <a:t>(Col. 1:18).  Who’s the him?  </a:t>
            </a:r>
          </a:p>
          <a:p>
            <a:r>
              <a:rPr lang="en-US" sz="2400" dirty="0" smtClean="0">
                <a:latin typeface="+mj-lt"/>
              </a:rPr>
              <a:t>Christ Jesus. </a:t>
            </a:r>
          </a:p>
          <a:p>
            <a:endParaRPr lang="en-US" sz="800" dirty="0" smtClean="0">
              <a:latin typeface="+mj-lt"/>
            </a:endParaRPr>
          </a:p>
          <a:p>
            <a:r>
              <a:rPr lang="en-US" sz="2400" dirty="0" smtClean="0">
                <a:latin typeface="+mj-lt"/>
              </a:rPr>
              <a:t>“Then the LORD [Christ] put forth his hand, and touched my mouth… LORD said unto me, </a:t>
            </a:r>
            <a:r>
              <a:rPr lang="en-US" sz="2400" b="1" dirty="0" smtClean="0">
                <a:latin typeface="+mj-lt"/>
              </a:rPr>
              <a:t>Behold I have put my words in thy mouth</a:t>
            </a:r>
            <a:r>
              <a:rPr lang="en-US" sz="2400" dirty="0" smtClean="0">
                <a:latin typeface="+mj-lt"/>
              </a:rPr>
              <a:t>” (1:9).  </a:t>
            </a:r>
          </a:p>
          <a:p>
            <a:r>
              <a:rPr lang="en-US" sz="2400" dirty="0" smtClean="0">
                <a:latin typeface="+mj-lt"/>
              </a:rPr>
              <a:t>What if Jeremiah’s mother had the ‘right to choose’?   </a:t>
            </a:r>
            <a:endParaRPr lang="en-US" sz="2400" dirty="0">
              <a:latin typeface="+mj-lt"/>
            </a:endParaRPr>
          </a:p>
        </p:txBody>
      </p:sp>
      <p:pic>
        <p:nvPicPr>
          <p:cNvPr id="3" name="Picture 2" descr="conectate6v - delfina.u."/>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7974" y="0"/>
            <a:ext cx="5534025" cy="6550521"/>
          </a:xfrm>
          <a:prstGeom prst="rect">
            <a:avLst/>
          </a:prstGeom>
        </p:spPr>
      </p:pic>
    </p:spTree>
    <p:extLst>
      <p:ext uri="{BB962C8B-B14F-4D97-AF65-F5344CB8AC3E}">
        <p14:creationId xmlns:p14="http://schemas.microsoft.com/office/powerpoint/2010/main" val="378539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fade">
                                      <p:cBhvr>
                                        <p:cTn id="32" dur="500"/>
                                        <p:tgtEl>
                                          <p:spTgt spid="2">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animEffect transition="in" filter="fade">
                                      <p:cBhvr>
                                        <p:cTn id="35" dur="500"/>
                                        <p:tgtEl>
                                          <p:spTgt spid="2">
                                            <p:txEl>
                                              <p:pRg st="9" end="9"/>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
                                            <p:txEl>
                                              <p:pRg st="10" end="10"/>
                                            </p:txEl>
                                          </p:spTgt>
                                        </p:tgtEl>
                                        <p:attrNameLst>
                                          <p:attrName>style.visibility</p:attrName>
                                        </p:attrNameLst>
                                      </p:cBhvr>
                                      <p:to>
                                        <p:strVal val="visible"/>
                                      </p:to>
                                    </p:set>
                                    <p:animEffect transition="in" filter="fade">
                                      <p:cBhvr>
                                        <p:cTn id="40" dur="500"/>
                                        <p:tgtEl>
                                          <p:spTgt spid="2">
                                            <p:txEl>
                                              <p:pRg st="10" end="1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
                                            <p:txEl>
                                              <p:pRg st="12" end="12"/>
                                            </p:txEl>
                                          </p:spTgt>
                                        </p:tgtEl>
                                        <p:attrNameLst>
                                          <p:attrName>style.visibility</p:attrName>
                                        </p:attrNameLst>
                                      </p:cBhvr>
                                      <p:to>
                                        <p:strVal val="visible"/>
                                      </p:to>
                                    </p:set>
                                    <p:animEffect transition="in" filter="fade">
                                      <p:cBhvr>
                                        <p:cTn id="45" dur="500"/>
                                        <p:tgtEl>
                                          <p:spTgt spid="2">
                                            <p:txEl>
                                              <p:pRg st="12" end="1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
                                            <p:txEl>
                                              <p:pRg st="13" end="13"/>
                                            </p:txEl>
                                          </p:spTgt>
                                        </p:tgtEl>
                                        <p:attrNameLst>
                                          <p:attrName>style.visibility</p:attrName>
                                        </p:attrNameLst>
                                      </p:cBhvr>
                                      <p:to>
                                        <p:strVal val="visible"/>
                                      </p:to>
                                    </p:set>
                                    <p:animEffect transition="in" filter="fade">
                                      <p:cBhvr>
                                        <p:cTn id="50"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2199</TotalTime>
  <Words>3789</Words>
  <Application>Microsoft Office PowerPoint</Application>
  <PresentationFormat>Widescreen</PresentationFormat>
  <Paragraphs>220</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98</cp:revision>
  <dcterms:created xsi:type="dcterms:W3CDTF">2018-07-16T12:13:25Z</dcterms:created>
  <dcterms:modified xsi:type="dcterms:W3CDTF">2019-06-28T14:00:42Z</dcterms:modified>
</cp:coreProperties>
</file>