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00" d="100"/>
          <a:sy n="100" d="100"/>
        </p:scale>
        <p:origin x="7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5A2B1F-4D5B-4DCF-9506-5A61B4266720}" type="datetimeFigureOut">
              <a:rPr lang="en-US" smtClean="0"/>
              <a:t>7/17/2018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6EA794-C6AC-4360-A8D6-CD2C1658E9DC}" type="slidenum">
              <a:rPr lang="en-US" smtClean="0"/>
              <a:t>‹#›</a:t>
            </a:fld>
            <a:endParaRPr lang="en-US" dirty="0"/>
          </a:p>
        </p:txBody>
      </p:sp>
    </p:spTree>
    <p:extLst>
      <p:ext uri="{BB962C8B-B14F-4D97-AF65-F5344CB8AC3E}">
        <p14:creationId xmlns:p14="http://schemas.microsoft.com/office/powerpoint/2010/main" val="43202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5A2B1F-4D5B-4DCF-9506-5A61B4266720}" type="datetimeFigureOut">
              <a:rPr lang="en-US" smtClean="0"/>
              <a:t>7/17/2018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6EA794-C6AC-4360-A8D6-CD2C1658E9DC}" type="slidenum">
              <a:rPr lang="en-US" smtClean="0"/>
              <a:t>‹#›</a:t>
            </a:fld>
            <a:endParaRPr lang="en-US" dirty="0"/>
          </a:p>
        </p:txBody>
      </p:sp>
    </p:spTree>
    <p:extLst>
      <p:ext uri="{BB962C8B-B14F-4D97-AF65-F5344CB8AC3E}">
        <p14:creationId xmlns:p14="http://schemas.microsoft.com/office/powerpoint/2010/main" val="428140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5A2B1F-4D5B-4DCF-9506-5A61B4266720}" type="datetimeFigureOut">
              <a:rPr lang="en-US" smtClean="0"/>
              <a:t>7/17/2018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6EA794-C6AC-4360-A8D6-CD2C1658E9DC}" type="slidenum">
              <a:rPr lang="en-US" smtClean="0"/>
              <a:t>‹#›</a:t>
            </a:fld>
            <a:endParaRPr lang="en-US" dirty="0"/>
          </a:p>
        </p:txBody>
      </p:sp>
    </p:spTree>
    <p:extLst>
      <p:ext uri="{BB962C8B-B14F-4D97-AF65-F5344CB8AC3E}">
        <p14:creationId xmlns:p14="http://schemas.microsoft.com/office/powerpoint/2010/main" val="1745169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5A2B1F-4D5B-4DCF-9506-5A61B4266720}" type="datetimeFigureOut">
              <a:rPr lang="en-US" smtClean="0"/>
              <a:t>7/17/2018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6EA794-C6AC-4360-A8D6-CD2C1658E9DC}" type="slidenum">
              <a:rPr lang="en-US" smtClean="0"/>
              <a:t>‹#›</a:t>
            </a:fld>
            <a:endParaRPr lang="en-US" dirty="0"/>
          </a:p>
        </p:txBody>
      </p:sp>
    </p:spTree>
    <p:extLst>
      <p:ext uri="{BB962C8B-B14F-4D97-AF65-F5344CB8AC3E}">
        <p14:creationId xmlns:p14="http://schemas.microsoft.com/office/powerpoint/2010/main" val="5403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95A2B1F-4D5B-4DCF-9506-5A61B4266720}" type="datetimeFigureOut">
              <a:rPr lang="en-US" smtClean="0"/>
              <a:t>7/17/2018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6EA794-C6AC-4360-A8D6-CD2C1658E9DC}" type="slidenum">
              <a:rPr lang="en-US" smtClean="0"/>
              <a:t>‹#›</a:t>
            </a:fld>
            <a:endParaRPr lang="en-US" dirty="0"/>
          </a:p>
        </p:txBody>
      </p:sp>
    </p:spTree>
    <p:extLst>
      <p:ext uri="{BB962C8B-B14F-4D97-AF65-F5344CB8AC3E}">
        <p14:creationId xmlns:p14="http://schemas.microsoft.com/office/powerpoint/2010/main" val="2565753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5A2B1F-4D5B-4DCF-9506-5A61B4266720}" type="datetimeFigureOut">
              <a:rPr lang="en-US" smtClean="0"/>
              <a:t>7/17/2018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6EA794-C6AC-4360-A8D6-CD2C1658E9DC}" type="slidenum">
              <a:rPr lang="en-US" smtClean="0"/>
              <a:t>‹#›</a:t>
            </a:fld>
            <a:endParaRPr lang="en-US" dirty="0"/>
          </a:p>
        </p:txBody>
      </p:sp>
    </p:spTree>
    <p:extLst>
      <p:ext uri="{BB962C8B-B14F-4D97-AF65-F5344CB8AC3E}">
        <p14:creationId xmlns:p14="http://schemas.microsoft.com/office/powerpoint/2010/main" val="1765879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5A2B1F-4D5B-4DCF-9506-5A61B4266720}" type="datetimeFigureOut">
              <a:rPr lang="en-US" smtClean="0"/>
              <a:t>7/17/2018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6EA794-C6AC-4360-A8D6-CD2C1658E9DC}" type="slidenum">
              <a:rPr lang="en-US" smtClean="0"/>
              <a:t>‹#›</a:t>
            </a:fld>
            <a:endParaRPr lang="en-US" dirty="0"/>
          </a:p>
        </p:txBody>
      </p:sp>
    </p:spTree>
    <p:extLst>
      <p:ext uri="{BB962C8B-B14F-4D97-AF65-F5344CB8AC3E}">
        <p14:creationId xmlns:p14="http://schemas.microsoft.com/office/powerpoint/2010/main" val="384523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5A2B1F-4D5B-4DCF-9506-5A61B4266720}" type="datetimeFigureOut">
              <a:rPr lang="en-US" smtClean="0"/>
              <a:t>7/17/2018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6EA794-C6AC-4360-A8D6-CD2C1658E9DC}" type="slidenum">
              <a:rPr lang="en-US" smtClean="0"/>
              <a:t>‹#›</a:t>
            </a:fld>
            <a:endParaRPr lang="en-US" dirty="0"/>
          </a:p>
        </p:txBody>
      </p:sp>
    </p:spTree>
    <p:extLst>
      <p:ext uri="{BB962C8B-B14F-4D97-AF65-F5344CB8AC3E}">
        <p14:creationId xmlns:p14="http://schemas.microsoft.com/office/powerpoint/2010/main" val="356073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5A2B1F-4D5B-4DCF-9506-5A61B4266720}" type="datetimeFigureOut">
              <a:rPr lang="en-US" smtClean="0"/>
              <a:t>7/17/2018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6EA794-C6AC-4360-A8D6-CD2C1658E9DC}" type="slidenum">
              <a:rPr lang="en-US" smtClean="0"/>
              <a:t>‹#›</a:t>
            </a:fld>
            <a:endParaRPr lang="en-US" dirty="0"/>
          </a:p>
        </p:txBody>
      </p:sp>
    </p:spTree>
    <p:extLst>
      <p:ext uri="{BB962C8B-B14F-4D97-AF65-F5344CB8AC3E}">
        <p14:creationId xmlns:p14="http://schemas.microsoft.com/office/powerpoint/2010/main" val="218546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5A2B1F-4D5B-4DCF-9506-5A61B4266720}" type="datetimeFigureOut">
              <a:rPr lang="en-US" smtClean="0"/>
              <a:t>7/17/2018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6EA794-C6AC-4360-A8D6-CD2C1658E9DC}" type="slidenum">
              <a:rPr lang="en-US" smtClean="0"/>
              <a:t>‹#›</a:t>
            </a:fld>
            <a:endParaRPr lang="en-US" dirty="0"/>
          </a:p>
        </p:txBody>
      </p:sp>
    </p:spTree>
    <p:extLst>
      <p:ext uri="{BB962C8B-B14F-4D97-AF65-F5344CB8AC3E}">
        <p14:creationId xmlns:p14="http://schemas.microsoft.com/office/powerpoint/2010/main" val="1634994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5A2B1F-4D5B-4DCF-9506-5A61B4266720}" type="datetimeFigureOut">
              <a:rPr lang="en-US" smtClean="0"/>
              <a:t>7/17/2018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6EA794-C6AC-4360-A8D6-CD2C1658E9DC}" type="slidenum">
              <a:rPr lang="en-US" smtClean="0"/>
              <a:t>‹#›</a:t>
            </a:fld>
            <a:endParaRPr lang="en-US" dirty="0"/>
          </a:p>
        </p:txBody>
      </p:sp>
    </p:spTree>
    <p:extLst>
      <p:ext uri="{BB962C8B-B14F-4D97-AF65-F5344CB8AC3E}">
        <p14:creationId xmlns:p14="http://schemas.microsoft.com/office/powerpoint/2010/main" val="1537549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A2B1F-4D5B-4DCF-9506-5A61B4266720}" type="datetimeFigureOut">
              <a:rPr lang="en-US" smtClean="0"/>
              <a:t>7/17/2018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EA794-C6AC-4360-A8D6-CD2C1658E9DC}" type="slidenum">
              <a:rPr lang="en-US" smtClean="0"/>
              <a:t>‹#›</a:t>
            </a:fld>
            <a:endParaRPr lang="en-US" dirty="0"/>
          </a:p>
        </p:txBody>
      </p:sp>
    </p:spTree>
    <p:extLst>
      <p:ext uri="{BB962C8B-B14F-4D97-AF65-F5344CB8AC3E}">
        <p14:creationId xmlns:p14="http://schemas.microsoft.com/office/powerpoint/2010/main" val="3690825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7983" y="0"/>
            <a:ext cx="6356035" cy="707886"/>
          </a:xfrm>
          <a:prstGeom prst="rect">
            <a:avLst/>
          </a:prstGeom>
          <a:noFill/>
        </p:spPr>
        <p:txBody>
          <a:bodyPr wrap="none" rtlCol="0">
            <a:spAutoFit/>
          </a:bodyPr>
          <a:lstStyle/>
          <a:p>
            <a:pPr algn="ctr"/>
            <a:r>
              <a:rPr lang="en-US"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THE BIBLE IN 2018</a:t>
            </a:r>
            <a:endParaRPr lang="en-US"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76200" y="0"/>
            <a:ext cx="1928733" cy="1200329"/>
          </a:xfrm>
          <a:prstGeom prst="rect">
            <a:avLst/>
          </a:prstGeom>
          <a:noFill/>
        </p:spPr>
        <p:txBody>
          <a:bodyPr wrap="none" rtlCol="0">
            <a:spAutoFit/>
          </a:bodyPr>
          <a:lstStyle/>
          <a:p>
            <a:r>
              <a:rPr lang="en-US" sz="2400" dirty="0">
                <a:latin typeface="+mj-lt"/>
              </a:rPr>
              <a:t>LESSON 4</a:t>
            </a:r>
          </a:p>
          <a:p>
            <a:r>
              <a:rPr lang="en-US" sz="2400" dirty="0">
                <a:latin typeface="+mj-lt"/>
              </a:rPr>
              <a:t>WEEK 4</a:t>
            </a:r>
            <a:r>
              <a:rPr lang="en-US" sz="2400" dirty="0" smtClean="0">
                <a:latin typeface="+mj-lt"/>
              </a:rPr>
              <a:t> </a:t>
            </a:r>
            <a:r>
              <a:rPr lang="en-US" sz="2400" dirty="0">
                <a:latin typeface="+mj-lt"/>
              </a:rPr>
              <a:t>OF </a:t>
            </a:r>
            <a:r>
              <a:rPr lang="en-US" sz="2400" dirty="0" smtClean="0">
                <a:latin typeface="+mj-lt"/>
              </a:rPr>
              <a:t>52</a:t>
            </a:r>
          </a:p>
          <a:p>
            <a:r>
              <a:rPr lang="en-US" sz="2400" dirty="0" smtClean="0">
                <a:latin typeface="+mj-lt"/>
              </a:rPr>
              <a:t>(Gen. 30-47)</a:t>
            </a:r>
            <a:endParaRPr lang="en-US" sz="2400" dirty="0">
              <a:latin typeface="+mj-lt"/>
            </a:endParaRPr>
          </a:p>
        </p:txBody>
      </p:sp>
      <p:sp>
        <p:nvSpPr>
          <p:cNvPr id="4" name="TextBox 3"/>
          <p:cNvSpPr txBox="1"/>
          <p:nvPr/>
        </p:nvSpPr>
        <p:spPr>
          <a:xfrm>
            <a:off x="2137386" y="687192"/>
            <a:ext cx="9978414" cy="1200329"/>
          </a:xfrm>
          <a:prstGeom prst="rect">
            <a:avLst/>
          </a:prstGeom>
          <a:noFill/>
        </p:spPr>
        <p:txBody>
          <a:bodyPr wrap="square" rtlCol="0">
            <a:spAutoFit/>
          </a:bodyPr>
          <a:lstStyle/>
          <a:p>
            <a:r>
              <a:rPr lang="en-US" sz="2400" dirty="0" smtClean="0">
                <a:latin typeface="+mj-lt"/>
              </a:rPr>
              <a:t>Last time we saw Jacob go to Haran to take a godly wife and have children, which is the basis of the covenant God gave to his grandfather Abraham and through his [Jacob’s] seed will the promise of a great nation be kept.</a:t>
            </a:r>
            <a:endParaRPr lang="en-US" sz="2400" dirty="0">
              <a:latin typeface="+mj-lt"/>
            </a:endParaRPr>
          </a:p>
        </p:txBody>
      </p:sp>
      <p:sp>
        <p:nvSpPr>
          <p:cNvPr id="5" name="TextBox 4"/>
          <p:cNvSpPr txBox="1"/>
          <p:nvPr/>
        </p:nvSpPr>
        <p:spPr>
          <a:xfrm>
            <a:off x="0" y="1994710"/>
            <a:ext cx="12115800" cy="4524315"/>
          </a:xfrm>
          <a:prstGeom prst="rect">
            <a:avLst/>
          </a:prstGeom>
          <a:noFill/>
        </p:spPr>
        <p:txBody>
          <a:bodyPr wrap="square" rtlCol="0">
            <a:spAutoFit/>
          </a:bodyPr>
          <a:lstStyle/>
          <a:p>
            <a:r>
              <a:rPr lang="en-US" sz="2400" dirty="0" smtClean="0">
                <a:latin typeface="+mj-lt"/>
              </a:rPr>
              <a:t>While there </a:t>
            </a:r>
            <a:r>
              <a:rPr lang="en-US" sz="2400" b="1" dirty="0" smtClean="0">
                <a:latin typeface="+mj-lt"/>
              </a:rPr>
              <a:t>Jacob</a:t>
            </a:r>
            <a:r>
              <a:rPr lang="en-US" sz="2400" dirty="0" smtClean="0">
                <a:latin typeface="+mj-lt"/>
              </a:rPr>
              <a:t> takes 2 wives &amp; 2 concubines</a:t>
            </a:r>
          </a:p>
          <a:p>
            <a:r>
              <a:rPr lang="en-US" sz="2400" dirty="0">
                <a:latin typeface="+mj-lt"/>
              </a:rPr>
              <a:t> </a:t>
            </a:r>
            <a:r>
              <a:rPr lang="en-US" sz="2400" dirty="0" smtClean="0">
                <a:latin typeface="+mj-lt"/>
              </a:rPr>
              <a:t>    and has 13 children; 12 sons +1 daughter:</a:t>
            </a:r>
          </a:p>
          <a:p>
            <a:r>
              <a:rPr lang="en-US" sz="2400" b="1" dirty="0" smtClean="0">
                <a:latin typeface="+mj-lt"/>
              </a:rPr>
              <a:t>Leah</a:t>
            </a:r>
            <a:r>
              <a:rPr lang="en-US" sz="2400" dirty="0" smtClean="0">
                <a:latin typeface="+mj-lt"/>
              </a:rPr>
              <a:t> – Reuben, Simeon, Levi, Judah</a:t>
            </a:r>
          </a:p>
          <a:p>
            <a:r>
              <a:rPr lang="en-US" sz="2400" b="1" dirty="0" smtClean="0">
                <a:latin typeface="+mj-lt"/>
              </a:rPr>
              <a:t>Bilhah </a:t>
            </a:r>
            <a:r>
              <a:rPr lang="en-US" sz="2400" dirty="0" smtClean="0">
                <a:latin typeface="+mj-lt"/>
              </a:rPr>
              <a:t>(Rachel’s handmaid) – Dan, Naphtali</a:t>
            </a:r>
          </a:p>
          <a:p>
            <a:r>
              <a:rPr lang="en-US" sz="2400" b="1" dirty="0" err="1" smtClean="0">
                <a:latin typeface="+mj-lt"/>
              </a:rPr>
              <a:t>Zilpah</a:t>
            </a:r>
            <a:r>
              <a:rPr lang="en-US" sz="2400" b="1" dirty="0" smtClean="0">
                <a:latin typeface="+mj-lt"/>
              </a:rPr>
              <a:t> </a:t>
            </a:r>
            <a:r>
              <a:rPr lang="en-US" sz="2400" dirty="0" smtClean="0">
                <a:latin typeface="+mj-lt"/>
              </a:rPr>
              <a:t>(Leah’s handmaid) – Gad, Asher</a:t>
            </a:r>
          </a:p>
          <a:p>
            <a:r>
              <a:rPr lang="en-US" sz="2400" b="1" dirty="0" smtClean="0">
                <a:latin typeface="+mj-lt"/>
              </a:rPr>
              <a:t>Leah</a:t>
            </a:r>
            <a:r>
              <a:rPr lang="en-US" sz="2400" dirty="0" smtClean="0">
                <a:latin typeface="+mj-lt"/>
              </a:rPr>
              <a:t> – Issachar, Zebulon, Dinah (d.)</a:t>
            </a:r>
          </a:p>
          <a:p>
            <a:r>
              <a:rPr lang="en-US" sz="2400" b="1" dirty="0" smtClean="0">
                <a:latin typeface="+mj-lt"/>
              </a:rPr>
              <a:t>Rachel</a:t>
            </a:r>
            <a:r>
              <a:rPr lang="en-US" sz="2400" dirty="0" smtClean="0">
                <a:latin typeface="+mj-lt"/>
              </a:rPr>
              <a:t> – Joseph, Benjamin</a:t>
            </a:r>
          </a:p>
          <a:p>
            <a:r>
              <a:rPr lang="en-US" sz="2400" dirty="0" smtClean="0">
                <a:latin typeface="+mj-lt"/>
              </a:rPr>
              <a:t>Unfortunately, Jacob’s family dynamics were less than </a:t>
            </a:r>
          </a:p>
          <a:p>
            <a:r>
              <a:rPr lang="en-US" sz="2400" dirty="0" smtClean="0">
                <a:latin typeface="+mj-lt"/>
              </a:rPr>
              <a:t>godly: he loved Rachel, but he was tricked into marrying </a:t>
            </a:r>
          </a:p>
          <a:p>
            <a:r>
              <a:rPr lang="en-US" sz="2400" dirty="0" smtClean="0">
                <a:latin typeface="+mj-lt"/>
              </a:rPr>
              <a:t>her sister Leah; With Leah he quickly had 4 sons, but </a:t>
            </a:r>
          </a:p>
          <a:p>
            <a:r>
              <a:rPr lang="en-US" sz="2400" dirty="0" smtClean="0">
                <a:latin typeface="+mj-lt"/>
              </a:rPr>
              <a:t>Rachel was barren so he took two handmaids who gave him more 4 </a:t>
            </a:r>
            <a:r>
              <a:rPr lang="en-US" sz="2400" dirty="0" smtClean="0">
                <a:latin typeface="+mj-lt"/>
              </a:rPr>
              <a:t>children.</a:t>
            </a:r>
          </a:p>
          <a:p>
            <a:r>
              <a:rPr lang="en-US" sz="2400" b="1" u="sng" dirty="0" smtClean="0">
                <a:latin typeface="+mj-lt"/>
              </a:rPr>
              <a:t>No </a:t>
            </a:r>
            <a:r>
              <a:rPr lang="en-US" sz="2400" b="1" u="sng" dirty="0" smtClean="0">
                <a:latin typeface="+mj-lt"/>
              </a:rPr>
              <a:t>where does God condone plural marriages</a:t>
            </a:r>
            <a:r>
              <a:rPr lang="en-US" sz="2400" dirty="0" smtClean="0">
                <a:latin typeface="+mj-lt"/>
              </a:rPr>
              <a:t> (Gen. 2:24), </a:t>
            </a:r>
            <a:r>
              <a:rPr lang="en-US" sz="2400" b="1" u="sng" dirty="0" smtClean="0">
                <a:latin typeface="+mj-lt"/>
              </a:rPr>
              <a:t>but used it to carry out His plan</a:t>
            </a:r>
            <a:r>
              <a:rPr lang="en-US" sz="2400" dirty="0" smtClean="0">
                <a:latin typeface="+mj-lt"/>
              </a:rPr>
              <a:t>.</a:t>
            </a:r>
          </a:p>
        </p:txBody>
      </p:sp>
      <p:pic>
        <p:nvPicPr>
          <p:cNvPr id="7" name="Picture 6" descr="LaSalleYr7-RE-2011 - Yr7RE-110615-12TribesOfIsrael"/>
          <p:cNvPicPr>
            <a:picLocks noChangeAspect="1"/>
          </p:cNvPicPr>
          <p:nvPr/>
        </p:nvPicPr>
        <p:blipFill rotWithShape="1">
          <a:blip r:embed="rId2">
            <a:extLst>
              <a:ext uri="{28A0092B-C50C-407E-A947-70E740481C1C}">
                <a14:useLocalDpi xmlns:a14="http://schemas.microsoft.com/office/drawing/2010/main" val="0"/>
              </a:ext>
            </a:extLst>
          </a:blip>
          <a:srcRect b="12980"/>
          <a:stretch/>
        </p:blipFill>
        <p:spPr>
          <a:xfrm>
            <a:off x="7115174" y="1887521"/>
            <a:ext cx="4848225" cy="3896438"/>
          </a:xfrm>
          <a:prstGeom prst="rect">
            <a:avLst/>
          </a:prstGeom>
        </p:spPr>
      </p:pic>
    </p:spTree>
    <p:extLst>
      <p:ext uri="{BB962C8B-B14F-4D97-AF65-F5344CB8AC3E}">
        <p14:creationId xmlns:p14="http://schemas.microsoft.com/office/powerpoint/2010/main" val="291210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500"/>
                                        <p:tgtEl>
                                          <p:spTgt spid="5">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Effect transition="in" filter="fade">
                                      <p:cBhvr>
                                        <p:cTn id="45" dur="500"/>
                                        <p:tgtEl>
                                          <p:spTgt spid="5">
                                            <p:txEl>
                                              <p:pRg st="7" end="7"/>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5">
                                            <p:txEl>
                                              <p:pRg st="8" end="8"/>
                                            </p:txEl>
                                          </p:spTgt>
                                        </p:tgtEl>
                                        <p:attrNameLst>
                                          <p:attrName>style.visibility</p:attrName>
                                        </p:attrNameLst>
                                      </p:cBhvr>
                                      <p:to>
                                        <p:strVal val="visible"/>
                                      </p:to>
                                    </p:set>
                                    <p:animEffect transition="in" filter="fade">
                                      <p:cBhvr>
                                        <p:cTn id="48" dur="500"/>
                                        <p:tgtEl>
                                          <p:spTgt spid="5">
                                            <p:txEl>
                                              <p:pRg st="8" end="8"/>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5">
                                            <p:txEl>
                                              <p:pRg st="9" end="9"/>
                                            </p:txEl>
                                          </p:spTgt>
                                        </p:tgtEl>
                                        <p:attrNameLst>
                                          <p:attrName>style.visibility</p:attrName>
                                        </p:attrNameLst>
                                      </p:cBhvr>
                                      <p:to>
                                        <p:strVal val="visible"/>
                                      </p:to>
                                    </p:set>
                                    <p:animEffect transition="in" filter="fade">
                                      <p:cBhvr>
                                        <p:cTn id="51" dur="500"/>
                                        <p:tgtEl>
                                          <p:spTgt spid="5">
                                            <p:txEl>
                                              <p:pRg st="9" end="9"/>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5">
                                            <p:txEl>
                                              <p:pRg st="10" end="10"/>
                                            </p:txEl>
                                          </p:spTgt>
                                        </p:tgtEl>
                                        <p:attrNameLst>
                                          <p:attrName>style.visibility</p:attrName>
                                        </p:attrNameLst>
                                      </p:cBhvr>
                                      <p:to>
                                        <p:strVal val="visible"/>
                                      </p:to>
                                    </p:set>
                                    <p:animEffect transition="in" filter="fade">
                                      <p:cBhvr>
                                        <p:cTn id="54" dur="500"/>
                                        <p:tgtEl>
                                          <p:spTgt spid="5">
                                            <p:txEl>
                                              <p:pRg st="10" end="10"/>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animEffect transition="in" filter="fade">
                                      <p:cBhvr>
                                        <p:cTn id="57"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4775"/>
            <a:ext cx="12192000" cy="6370975"/>
          </a:xfrm>
          <a:prstGeom prst="rect">
            <a:avLst/>
          </a:prstGeom>
          <a:noFill/>
        </p:spPr>
        <p:txBody>
          <a:bodyPr wrap="square" rtlCol="0">
            <a:spAutoFit/>
          </a:bodyPr>
          <a:lstStyle/>
          <a:p>
            <a:r>
              <a:rPr lang="en-US" sz="2400" dirty="0" smtClean="0">
                <a:latin typeface="+mj-lt"/>
              </a:rPr>
              <a:t>“And he dreamed another dream… behold, the sun </a:t>
            </a:r>
          </a:p>
          <a:p>
            <a:r>
              <a:rPr lang="en-US" sz="2400" dirty="0" smtClean="0">
                <a:latin typeface="+mj-lt"/>
              </a:rPr>
              <a:t>and the moon and the eleven stars made </a:t>
            </a:r>
          </a:p>
          <a:p>
            <a:r>
              <a:rPr lang="en-US" sz="2400" dirty="0" smtClean="0">
                <a:latin typeface="+mj-lt"/>
              </a:rPr>
              <a:t>obeisance to me” (37:9).</a:t>
            </a:r>
          </a:p>
          <a:p>
            <a:r>
              <a:rPr lang="en-US" sz="2400" dirty="0" smtClean="0">
                <a:latin typeface="+mj-lt"/>
              </a:rPr>
              <a:t>In the ancient times celestial bodies represented rulers and this dream symbolized the whole house of Jacob bowing down to Joseph in the future.</a:t>
            </a:r>
          </a:p>
          <a:p>
            <a:endParaRPr lang="en-US" sz="800" dirty="0" smtClean="0">
              <a:latin typeface="+mj-lt"/>
            </a:endParaRPr>
          </a:p>
          <a:p>
            <a:r>
              <a:rPr lang="en-US" sz="2400" dirty="0" smtClean="0">
                <a:latin typeface="+mj-lt"/>
              </a:rPr>
              <a:t>As one can imagine, these dreams didn’t sit well with </a:t>
            </a:r>
          </a:p>
          <a:p>
            <a:r>
              <a:rPr lang="en-US" sz="2400" dirty="0" smtClean="0">
                <a:latin typeface="+mj-lt"/>
              </a:rPr>
              <a:t>his family.  But, it was God using the celestial bodies He</a:t>
            </a:r>
          </a:p>
          <a:p>
            <a:r>
              <a:rPr lang="en-US" sz="2400" dirty="0" smtClean="0">
                <a:latin typeface="+mj-lt"/>
              </a:rPr>
              <a:t>created as signs (Gen. 1:14) of future events He would</a:t>
            </a:r>
          </a:p>
          <a:p>
            <a:r>
              <a:rPr lang="en-US" sz="2400" dirty="0" smtClean="0">
                <a:latin typeface="+mj-lt"/>
              </a:rPr>
              <a:t>use to form His chosen nation.</a:t>
            </a:r>
          </a:p>
          <a:p>
            <a:endParaRPr lang="en-US" sz="800" dirty="0" smtClean="0">
              <a:latin typeface="+mj-lt"/>
            </a:endParaRPr>
          </a:p>
          <a:p>
            <a:r>
              <a:rPr lang="en-US" sz="2400" dirty="0" smtClean="0">
                <a:latin typeface="+mj-lt"/>
              </a:rPr>
              <a:t>“And his brethren </a:t>
            </a:r>
            <a:r>
              <a:rPr lang="en-US" sz="2400" b="1" dirty="0" smtClean="0">
                <a:latin typeface="+mj-lt"/>
              </a:rPr>
              <a:t>envied</a:t>
            </a:r>
            <a:r>
              <a:rPr lang="en-US" sz="2400" dirty="0" smtClean="0">
                <a:latin typeface="+mj-lt"/>
              </a:rPr>
              <a:t> him…” (37:11).  </a:t>
            </a:r>
          </a:p>
          <a:p>
            <a:r>
              <a:rPr lang="en-US" sz="2400" dirty="0" smtClean="0">
                <a:latin typeface="+mj-lt"/>
              </a:rPr>
              <a:t>Not only did they envy Joseph, the brothers plotted to </a:t>
            </a:r>
          </a:p>
          <a:p>
            <a:r>
              <a:rPr lang="en-US" sz="2400" dirty="0" smtClean="0">
                <a:latin typeface="+mj-lt"/>
              </a:rPr>
              <a:t>kill him – </a:t>
            </a:r>
          </a:p>
          <a:p>
            <a:endParaRPr lang="en-US" sz="800" dirty="0">
              <a:latin typeface="+mj-lt"/>
            </a:endParaRPr>
          </a:p>
          <a:p>
            <a:r>
              <a:rPr lang="en-US" sz="2400" dirty="0" smtClean="0">
                <a:latin typeface="+mj-lt"/>
              </a:rPr>
              <a:t>“Come now therefore, and </a:t>
            </a:r>
            <a:r>
              <a:rPr lang="en-US" sz="2400" b="1" dirty="0" smtClean="0">
                <a:latin typeface="+mj-lt"/>
              </a:rPr>
              <a:t>let us slay him</a:t>
            </a:r>
            <a:r>
              <a:rPr lang="en-US" sz="2400" dirty="0" smtClean="0">
                <a:latin typeface="+mj-lt"/>
              </a:rPr>
              <a:t>, and cast him into some pit, and we will say, Some evil beast hath devoured him…” (37:20,21).  Judah rejected and instead decided to </a:t>
            </a:r>
            <a:r>
              <a:rPr lang="en-US" sz="2400" b="1" dirty="0" smtClean="0">
                <a:latin typeface="+mj-lt"/>
              </a:rPr>
              <a:t>sell him </a:t>
            </a:r>
            <a:r>
              <a:rPr lang="en-US" sz="2400" dirty="0" smtClean="0">
                <a:latin typeface="+mj-lt"/>
              </a:rPr>
              <a:t>– “… behold, a company of </a:t>
            </a:r>
            <a:r>
              <a:rPr lang="en-US" sz="2400" dirty="0" err="1" smtClean="0">
                <a:latin typeface="+mj-lt"/>
              </a:rPr>
              <a:t>Ishmeelites</a:t>
            </a:r>
            <a:r>
              <a:rPr lang="en-US" sz="2400" dirty="0" smtClean="0">
                <a:latin typeface="+mj-lt"/>
              </a:rPr>
              <a:t> came from Gilead with their camels… lifted up Joseph out of the pit, and sold Joseph… for [20] pieces of silver; and </a:t>
            </a:r>
            <a:r>
              <a:rPr lang="en-US" sz="2400" b="1" dirty="0" smtClean="0">
                <a:latin typeface="+mj-lt"/>
              </a:rPr>
              <a:t>they brought Joseph into Egypt</a:t>
            </a:r>
            <a:r>
              <a:rPr lang="en-US" sz="2400" dirty="0" smtClean="0">
                <a:latin typeface="+mj-lt"/>
              </a:rPr>
              <a:t>” (37:21-27).   </a:t>
            </a:r>
          </a:p>
        </p:txBody>
      </p:sp>
      <p:pic>
        <p:nvPicPr>
          <p:cNvPr id="4" name="Picture 3" descr="File:Book of Genesis Chapter 37-5 (Bible Illustrations b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0375" y="0"/>
            <a:ext cx="5381624" cy="4733927"/>
          </a:xfrm>
          <a:prstGeom prst="rect">
            <a:avLst/>
          </a:prstGeom>
        </p:spPr>
      </p:pic>
      <p:pic>
        <p:nvPicPr>
          <p:cNvPr id="5" name="Picture 4" descr="The End Times Passover: Could Someone's Dream Turn Out to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6100" y="1"/>
            <a:ext cx="5295900" cy="4629150"/>
          </a:xfrm>
          <a:prstGeom prst="rect">
            <a:avLst/>
          </a:prstGeom>
        </p:spPr>
      </p:pic>
      <p:pic>
        <p:nvPicPr>
          <p:cNvPr id="7" name="Picture 6" descr="&lt;strong&gt;Joseph Sold&lt;/strong&gt; by His Brothers | WELS World Missions Clipart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6100" y="7829"/>
            <a:ext cx="5295900" cy="4621321"/>
          </a:xfrm>
          <a:prstGeom prst="rect">
            <a:avLst/>
          </a:prstGeom>
        </p:spPr>
      </p:pic>
    </p:spTree>
    <p:extLst>
      <p:ext uri="{BB962C8B-B14F-4D97-AF65-F5344CB8AC3E}">
        <p14:creationId xmlns:p14="http://schemas.microsoft.com/office/powerpoint/2010/main" val="255241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7" end="7"/>
                                            </p:txEl>
                                          </p:spTgt>
                                        </p:tgtEl>
                                        <p:attrNameLst>
                                          <p:attrName>style.visibility</p:attrName>
                                        </p:attrNameLst>
                                      </p:cBhvr>
                                      <p:to>
                                        <p:strVal val="visible"/>
                                      </p:to>
                                    </p:set>
                                    <p:animEffect transition="in" filter="fade">
                                      <p:cBhvr>
                                        <p:cTn id="18" dur="500"/>
                                        <p:tgtEl>
                                          <p:spTgt spid="2">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animEffect transition="in" filter="fade">
                                      <p:cBhvr>
                                        <p:cTn id="21" dur="500"/>
                                        <p:tgtEl>
                                          <p:spTgt spid="2">
                                            <p:txEl>
                                              <p:pRg st="8" end="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10" end="10"/>
                                            </p:txEl>
                                          </p:spTgt>
                                        </p:tgtEl>
                                        <p:attrNameLst>
                                          <p:attrName>style.visibility</p:attrName>
                                        </p:attrNameLst>
                                      </p:cBhvr>
                                      <p:to>
                                        <p:strVal val="visible"/>
                                      </p:to>
                                    </p:set>
                                    <p:animEffect transition="in" filter="fade">
                                      <p:cBhvr>
                                        <p:cTn id="26" dur="500"/>
                                        <p:tgtEl>
                                          <p:spTgt spid="2">
                                            <p:txEl>
                                              <p:pRg st="10" end="1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11" end="11"/>
                                            </p:txEl>
                                          </p:spTgt>
                                        </p:tgtEl>
                                        <p:attrNameLst>
                                          <p:attrName>style.visibility</p:attrName>
                                        </p:attrNameLst>
                                      </p:cBhvr>
                                      <p:to>
                                        <p:strVal val="visible"/>
                                      </p:to>
                                    </p:set>
                                    <p:animEffect transition="in" filter="fade">
                                      <p:cBhvr>
                                        <p:cTn id="36" dur="500"/>
                                        <p:tgtEl>
                                          <p:spTgt spid="2">
                                            <p:txEl>
                                              <p:pRg st="11" end="1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animEffect transition="in" filter="fade">
                                      <p:cBhvr>
                                        <p:cTn id="39" dur="500"/>
                                        <p:tgtEl>
                                          <p:spTgt spid="2">
                                            <p:txEl>
                                              <p:pRg st="12" end="1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
                                            <p:txEl>
                                              <p:pRg st="14" end="14"/>
                                            </p:txEl>
                                          </p:spTgt>
                                        </p:tgtEl>
                                        <p:attrNameLst>
                                          <p:attrName>style.visibility</p:attrName>
                                        </p:attrNameLst>
                                      </p:cBhvr>
                                      <p:to>
                                        <p:strVal val="visible"/>
                                      </p:to>
                                    </p:set>
                                    <p:animEffect transition="in" filter="fade">
                                      <p:cBhvr>
                                        <p:cTn id="44" dur="500"/>
                                        <p:tgtEl>
                                          <p:spTgt spid="2">
                                            <p:txEl>
                                              <p:pRg st="14" end="1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25"/>
            <a:ext cx="12277726" cy="6617196"/>
          </a:xfrm>
          <a:prstGeom prst="rect">
            <a:avLst/>
          </a:prstGeom>
          <a:noFill/>
        </p:spPr>
        <p:txBody>
          <a:bodyPr wrap="square" rtlCol="0">
            <a:spAutoFit/>
          </a:bodyPr>
          <a:lstStyle/>
          <a:p>
            <a:r>
              <a:rPr lang="en-US" sz="2400" b="1" dirty="0" smtClean="0">
                <a:latin typeface="+mj-lt"/>
              </a:rPr>
              <a:t>THE BROTHERS CONSPIRACY</a:t>
            </a:r>
          </a:p>
          <a:p>
            <a:r>
              <a:rPr lang="en-US" sz="2400" dirty="0" smtClean="0">
                <a:latin typeface="+mj-lt"/>
              </a:rPr>
              <a:t>“And they took Joseph’s coat, and killed a kid of the </a:t>
            </a:r>
          </a:p>
          <a:p>
            <a:r>
              <a:rPr lang="en-US" sz="2400" dirty="0" smtClean="0">
                <a:latin typeface="+mj-lt"/>
              </a:rPr>
              <a:t>goats, and dipped the coat in the blood… brought it </a:t>
            </a:r>
          </a:p>
          <a:p>
            <a:r>
              <a:rPr lang="en-US" sz="2400" dirty="0" smtClean="0">
                <a:latin typeface="+mj-lt"/>
              </a:rPr>
              <a:t>to their father… an evil beast hath devoured him… </a:t>
            </a:r>
          </a:p>
          <a:p>
            <a:r>
              <a:rPr lang="en-US" sz="2400" dirty="0" smtClean="0">
                <a:latin typeface="+mj-lt"/>
              </a:rPr>
              <a:t>and Jacob rent his clothes… and </a:t>
            </a:r>
            <a:r>
              <a:rPr lang="en-US" sz="2400" b="1" dirty="0" smtClean="0">
                <a:latin typeface="+mj-lt"/>
              </a:rPr>
              <a:t>mourned his son </a:t>
            </a:r>
          </a:p>
          <a:p>
            <a:r>
              <a:rPr lang="en-US" sz="2400" b="1" dirty="0" smtClean="0">
                <a:latin typeface="+mj-lt"/>
              </a:rPr>
              <a:t>many days</a:t>
            </a:r>
            <a:r>
              <a:rPr lang="en-US" sz="2400" dirty="0" smtClean="0">
                <a:latin typeface="+mj-lt"/>
              </a:rPr>
              <a:t>” (37:31-34).</a:t>
            </a:r>
          </a:p>
          <a:p>
            <a:r>
              <a:rPr lang="en-US" sz="2400" dirty="0" smtClean="0">
                <a:latin typeface="+mj-lt"/>
              </a:rPr>
              <a:t>Not only did the brothers sell one of their own, they </a:t>
            </a:r>
          </a:p>
          <a:p>
            <a:r>
              <a:rPr lang="en-US" sz="2400" dirty="0" smtClean="0">
                <a:latin typeface="+mj-lt"/>
              </a:rPr>
              <a:t>lied and conspired in order to deceive their father </a:t>
            </a:r>
          </a:p>
          <a:p>
            <a:r>
              <a:rPr lang="en-US" sz="2400" dirty="0" smtClean="0">
                <a:latin typeface="+mj-lt"/>
              </a:rPr>
              <a:t>who was beside himself with grief.</a:t>
            </a:r>
          </a:p>
          <a:p>
            <a:endParaRPr lang="en-US" sz="800" dirty="0" smtClean="0">
              <a:latin typeface="+mj-lt"/>
            </a:endParaRPr>
          </a:p>
          <a:p>
            <a:r>
              <a:rPr lang="en-US" sz="2400" dirty="0" smtClean="0">
                <a:latin typeface="+mj-lt"/>
              </a:rPr>
              <a:t>In spite of the brothers’ despicable behavior, God </a:t>
            </a:r>
          </a:p>
          <a:p>
            <a:r>
              <a:rPr lang="en-US" sz="2400" dirty="0" smtClean="0">
                <a:latin typeface="+mj-lt"/>
              </a:rPr>
              <a:t>used these events to bring about the promises made </a:t>
            </a:r>
          </a:p>
          <a:p>
            <a:r>
              <a:rPr lang="en-US" sz="2400" dirty="0" smtClean="0">
                <a:latin typeface="+mj-lt"/>
              </a:rPr>
              <a:t>to Abraham, Isaac, and Jacob.</a:t>
            </a:r>
          </a:p>
          <a:p>
            <a:endParaRPr lang="en-US" sz="800" dirty="0" smtClean="0">
              <a:latin typeface="+mj-lt"/>
            </a:endParaRPr>
          </a:p>
          <a:p>
            <a:r>
              <a:rPr lang="en-US" sz="2400" dirty="0" smtClean="0">
                <a:latin typeface="+mj-lt"/>
              </a:rPr>
              <a:t>“And </a:t>
            </a:r>
            <a:r>
              <a:rPr lang="en-US" sz="2400" b="1" dirty="0" smtClean="0">
                <a:latin typeface="+mj-lt"/>
              </a:rPr>
              <a:t>Joseph</a:t>
            </a:r>
            <a:r>
              <a:rPr lang="en-US" sz="2400" dirty="0" smtClean="0">
                <a:latin typeface="+mj-lt"/>
              </a:rPr>
              <a:t> was brought down to </a:t>
            </a:r>
            <a:r>
              <a:rPr lang="en-US" sz="2400" b="1" dirty="0" smtClean="0">
                <a:latin typeface="+mj-lt"/>
              </a:rPr>
              <a:t>Egypt</a:t>
            </a:r>
            <a:r>
              <a:rPr lang="en-US" sz="2400" dirty="0" smtClean="0">
                <a:latin typeface="+mj-lt"/>
              </a:rPr>
              <a:t>; and </a:t>
            </a:r>
          </a:p>
          <a:p>
            <a:r>
              <a:rPr lang="en-US" sz="2400" dirty="0" smtClean="0">
                <a:latin typeface="+mj-lt"/>
              </a:rPr>
              <a:t>Potiphar, captain of the guard, an Egyptian, bought </a:t>
            </a:r>
          </a:p>
          <a:p>
            <a:r>
              <a:rPr lang="en-US" sz="2400" dirty="0" smtClean="0">
                <a:latin typeface="+mj-lt"/>
              </a:rPr>
              <a:t>him of the hands of the </a:t>
            </a:r>
            <a:r>
              <a:rPr lang="en-US" sz="2400" dirty="0" err="1" smtClean="0">
                <a:latin typeface="+mj-lt"/>
              </a:rPr>
              <a:t>Ishmeelites</a:t>
            </a:r>
            <a:r>
              <a:rPr lang="en-US" sz="2400" dirty="0" smtClean="0">
                <a:latin typeface="+mj-lt"/>
              </a:rPr>
              <a:t>, which had </a:t>
            </a:r>
          </a:p>
          <a:p>
            <a:r>
              <a:rPr lang="en-US" sz="2400" dirty="0" smtClean="0">
                <a:latin typeface="+mj-lt"/>
              </a:rPr>
              <a:t>brought him down thither” (39:1).</a:t>
            </a:r>
          </a:p>
          <a:p>
            <a:r>
              <a:rPr lang="en-US" sz="2400" dirty="0" smtClean="0">
                <a:latin typeface="+mj-lt"/>
              </a:rPr>
              <a:t>Why has the story led the reader into Egypt?  Where was God that He should allow such to occur?</a:t>
            </a:r>
          </a:p>
        </p:txBody>
      </p:sp>
      <p:pic>
        <p:nvPicPr>
          <p:cNvPr id="3" name="Picture 2" descr="Deuil dans le judaïsme — Wikipé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700" y="0"/>
            <a:ext cx="5448300" cy="5915025"/>
          </a:xfrm>
          <a:prstGeom prst="rect">
            <a:avLst/>
          </a:prstGeom>
        </p:spPr>
      </p:pic>
    </p:spTree>
    <p:extLst>
      <p:ext uri="{BB962C8B-B14F-4D97-AF65-F5344CB8AC3E}">
        <p14:creationId xmlns:p14="http://schemas.microsoft.com/office/powerpoint/2010/main" val="317606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7" end="7"/>
                                            </p:txEl>
                                          </p:spTgt>
                                        </p:tgtEl>
                                        <p:attrNameLst>
                                          <p:attrName>style.visibility</p:attrName>
                                        </p:attrNameLst>
                                      </p:cBhvr>
                                      <p:to>
                                        <p:strVal val="visible"/>
                                      </p:to>
                                    </p:set>
                                    <p:animEffect transition="in" filter="fade">
                                      <p:cBhvr>
                                        <p:cTn id="10" dur="500"/>
                                        <p:tgtEl>
                                          <p:spTgt spid="2">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animEffect transition="in" filter="fade">
                                      <p:cBhvr>
                                        <p:cTn id="13" dur="500"/>
                                        <p:tgtEl>
                                          <p:spTgt spid="2">
                                            <p:txEl>
                                              <p:pRg st="8" end="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10" end="10"/>
                                            </p:txEl>
                                          </p:spTgt>
                                        </p:tgtEl>
                                        <p:attrNameLst>
                                          <p:attrName>style.visibility</p:attrName>
                                        </p:attrNameLst>
                                      </p:cBhvr>
                                      <p:to>
                                        <p:strVal val="visible"/>
                                      </p:to>
                                    </p:set>
                                    <p:animEffect transition="in" filter="fade">
                                      <p:cBhvr>
                                        <p:cTn id="18" dur="500"/>
                                        <p:tgtEl>
                                          <p:spTgt spid="2">
                                            <p:txEl>
                                              <p:pRg st="10" end="1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animEffect transition="in" filter="fade">
                                      <p:cBhvr>
                                        <p:cTn id="21" dur="500"/>
                                        <p:tgtEl>
                                          <p:spTgt spid="2">
                                            <p:txEl>
                                              <p:pRg st="11" end="1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2" end="12"/>
                                            </p:txEl>
                                          </p:spTgt>
                                        </p:tgtEl>
                                        <p:attrNameLst>
                                          <p:attrName>style.visibility</p:attrName>
                                        </p:attrNameLst>
                                      </p:cBhvr>
                                      <p:to>
                                        <p:strVal val="visible"/>
                                      </p:to>
                                    </p:set>
                                    <p:animEffect transition="in" filter="fade">
                                      <p:cBhvr>
                                        <p:cTn id="24" dur="500"/>
                                        <p:tgtEl>
                                          <p:spTgt spid="2">
                                            <p:txEl>
                                              <p:pRg st="12" end="1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14" end="14"/>
                                            </p:txEl>
                                          </p:spTgt>
                                        </p:tgtEl>
                                        <p:attrNameLst>
                                          <p:attrName>style.visibility</p:attrName>
                                        </p:attrNameLst>
                                      </p:cBhvr>
                                      <p:to>
                                        <p:strVal val="visible"/>
                                      </p:to>
                                    </p:set>
                                    <p:animEffect transition="in" filter="fade">
                                      <p:cBhvr>
                                        <p:cTn id="29" dur="500"/>
                                        <p:tgtEl>
                                          <p:spTgt spid="2">
                                            <p:txEl>
                                              <p:pRg st="14" end="1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15" end="15"/>
                                            </p:txEl>
                                          </p:spTgt>
                                        </p:tgtEl>
                                        <p:attrNameLst>
                                          <p:attrName>style.visibility</p:attrName>
                                        </p:attrNameLst>
                                      </p:cBhvr>
                                      <p:to>
                                        <p:strVal val="visible"/>
                                      </p:to>
                                    </p:set>
                                    <p:animEffect transition="in" filter="fade">
                                      <p:cBhvr>
                                        <p:cTn id="32" dur="500"/>
                                        <p:tgtEl>
                                          <p:spTgt spid="2">
                                            <p:txEl>
                                              <p:pRg st="15" end="1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6" end="16"/>
                                            </p:txEl>
                                          </p:spTgt>
                                        </p:tgtEl>
                                        <p:attrNameLst>
                                          <p:attrName>style.visibility</p:attrName>
                                        </p:attrNameLst>
                                      </p:cBhvr>
                                      <p:to>
                                        <p:strVal val="visible"/>
                                      </p:to>
                                    </p:set>
                                    <p:animEffect transition="in" filter="fade">
                                      <p:cBhvr>
                                        <p:cTn id="35" dur="500"/>
                                        <p:tgtEl>
                                          <p:spTgt spid="2">
                                            <p:txEl>
                                              <p:pRg st="16" end="1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7" end="17"/>
                                            </p:txEl>
                                          </p:spTgt>
                                        </p:tgtEl>
                                        <p:attrNameLst>
                                          <p:attrName>style.visibility</p:attrName>
                                        </p:attrNameLst>
                                      </p:cBhvr>
                                      <p:to>
                                        <p:strVal val="visible"/>
                                      </p:to>
                                    </p:set>
                                    <p:animEffect transition="in" filter="fade">
                                      <p:cBhvr>
                                        <p:cTn id="38" dur="500"/>
                                        <p:tgtEl>
                                          <p:spTgt spid="2">
                                            <p:txEl>
                                              <p:pRg st="17" end="1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xEl>
                                              <p:pRg st="18" end="18"/>
                                            </p:txEl>
                                          </p:spTgt>
                                        </p:tgtEl>
                                        <p:attrNameLst>
                                          <p:attrName>style.visibility</p:attrName>
                                        </p:attrNameLst>
                                      </p:cBhvr>
                                      <p:to>
                                        <p:strVal val="visible"/>
                                      </p:to>
                                    </p:set>
                                    <p:animEffect transition="in" filter="fade">
                                      <p:cBhvr>
                                        <p:cTn id="43"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51" y="-57150"/>
            <a:ext cx="11801474" cy="6617196"/>
          </a:xfrm>
          <a:prstGeom prst="rect">
            <a:avLst/>
          </a:prstGeom>
          <a:noFill/>
        </p:spPr>
        <p:txBody>
          <a:bodyPr wrap="square" rtlCol="0">
            <a:spAutoFit/>
          </a:bodyPr>
          <a:lstStyle/>
          <a:p>
            <a:r>
              <a:rPr lang="en-US" sz="2400" dirty="0" smtClean="0">
                <a:latin typeface="+mj-lt"/>
              </a:rPr>
              <a:t>“And </a:t>
            </a:r>
            <a:r>
              <a:rPr lang="en-US" sz="2400" b="1" dirty="0" smtClean="0">
                <a:latin typeface="+mj-lt"/>
              </a:rPr>
              <a:t>the LORD was with Joseph</a:t>
            </a:r>
            <a:r>
              <a:rPr lang="en-US" sz="2400" dirty="0" smtClean="0">
                <a:latin typeface="+mj-lt"/>
              </a:rPr>
              <a:t>, and he was </a:t>
            </a:r>
          </a:p>
          <a:p>
            <a:r>
              <a:rPr lang="en-US" sz="2400" dirty="0" smtClean="0">
                <a:latin typeface="+mj-lt"/>
              </a:rPr>
              <a:t>a prosperous man; and he was in the house </a:t>
            </a:r>
          </a:p>
          <a:p>
            <a:r>
              <a:rPr lang="en-US" sz="2400" dirty="0" smtClean="0">
                <a:latin typeface="+mj-lt"/>
              </a:rPr>
              <a:t>of his master the Egyptian. And his master </a:t>
            </a:r>
          </a:p>
          <a:p>
            <a:r>
              <a:rPr lang="en-US" sz="2400" dirty="0" smtClean="0">
                <a:latin typeface="+mj-lt"/>
              </a:rPr>
              <a:t>saw that the </a:t>
            </a:r>
            <a:r>
              <a:rPr lang="en-US" sz="2400" b="1" dirty="0" smtClean="0">
                <a:latin typeface="+mj-lt"/>
              </a:rPr>
              <a:t>LORD was with him</a:t>
            </a:r>
            <a:r>
              <a:rPr lang="en-US" sz="2400" dirty="0" smtClean="0">
                <a:latin typeface="+mj-lt"/>
              </a:rPr>
              <a:t>, and that </a:t>
            </a:r>
          </a:p>
          <a:p>
            <a:r>
              <a:rPr lang="en-US" sz="2400" dirty="0" smtClean="0">
                <a:latin typeface="+mj-lt"/>
              </a:rPr>
              <a:t>the LORD made all that he did to</a:t>
            </a:r>
            <a:r>
              <a:rPr lang="en-US" sz="2400" b="1" dirty="0" smtClean="0">
                <a:latin typeface="+mj-lt"/>
              </a:rPr>
              <a:t> prosper </a:t>
            </a:r>
            <a:r>
              <a:rPr lang="en-US" sz="2400" dirty="0" smtClean="0">
                <a:latin typeface="+mj-lt"/>
              </a:rPr>
              <a:t>in </a:t>
            </a:r>
          </a:p>
          <a:p>
            <a:r>
              <a:rPr lang="en-US" sz="2400" dirty="0" smtClean="0">
                <a:latin typeface="+mj-lt"/>
              </a:rPr>
              <a:t>his hand.  And Joseph found </a:t>
            </a:r>
            <a:r>
              <a:rPr lang="en-US" sz="2400" b="1" dirty="0" smtClean="0">
                <a:latin typeface="+mj-lt"/>
              </a:rPr>
              <a:t>grace</a:t>
            </a:r>
            <a:r>
              <a:rPr lang="en-US" sz="2400" dirty="0" smtClean="0">
                <a:latin typeface="+mj-lt"/>
              </a:rPr>
              <a:t> in his </a:t>
            </a:r>
          </a:p>
          <a:p>
            <a:r>
              <a:rPr lang="en-US" sz="2400" dirty="0" smtClean="0">
                <a:latin typeface="+mj-lt"/>
              </a:rPr>
              <a:t>sight and he served him: and he made him </a:t>
            </a:r>
          </a:p>
          <a:p>
            <a:r>
              <a:rPr lang="en-US" sz="2400" dirty="0" smtClean="0">
                <a:latin typeface="+mj-lt"/>
              </a:rPr>
              <a:t>overseer over his house…” (39:1-4).</a:t>
            </a:r>
          </a:p>
          <a:p>
            <a:r>
              <a:rPr lang="en-US" sz="2400" dirty="0" smtClean="0">
                <a:latin typeface="+mj-lt"/>
              </a:rPr>
              <a:t>God placed Joseph in an honorable position, </a:t>
            </a:r>
          </a:p>
          <a:p>
            <a:r>
              <a:rPr lang="en-US" sz="2400" dirty="0">
                <a:latin typeface="+mj-lt"/>
              </a:rPr>
              <a:t>o</a:t>
            </a:r>
            <a:r>
              <a:rPr lang="en-US" sz="2400" dirty="0" smtClean="0">
                <a:latin typeface="+mj-lt"/>
              </a:rPr>
              <a:t>ver the house of the captain of the guard.</a:t>
            </a:r>
          </a:p>
          <a:p>
            <a:endParaRPr lang="en-US" sz="800" dirty="0" smtClean="0">
              <a:latin typeface="+mj-lt"/>
            </a:endParaRPr>
          </a:p>
          <a:p>
            <a:r>
              <a:rPr lang="en-US" sz="2400" dirty="0" smtClean="0">
                <a:latin typeface="+mj-lt"/>
              </a:rPr>
              <a:t>But, Joseph must be tested – </a:t>
            </a:r>
          </a:p>
          <a:p>
            <a:endParaRPr lang="en-US" sz="800" dirty="0" smtClean="0">
              <a:latin typeface="+mj-lt"/>
            </a:endParaRPr>
          </a:p>
          <a:p>
            <a:r>
              <a:rPr lang="en-US" sz="2400" dirty="0" smtClean="0">
                <a:latin typeface="+mj-lt"/>
              </a:rPr>
              <a:t>“And it came to pass after these things, that </a:t>
            </a:r>
          </a:p>
          <a:p>
            <a:r>
              <a:rPr lang="en-US" sz="2400" dirty="0" smtClean="0">
                <a:latin typeface="+mj-lt"/>
              </a:rPr>
              <a:t>his master’s wife cast her eyes upon Joseph…</a:t>
            </a:r>
          </a:p>
          <a:p>
            <a:r>
              <a:rPr lang="en-US" sz="2400" dirty="0" smtClean="0">
                <a:latin typeface="+mj-lt"/>
              </a:rPr>
              <a:t>lie with me.  But he refused… [he was set up]</a:t>
            </a:r>
          </a:p>
          <a:p>
            <a:r>
              <a:rPr lang="en-US" sz="2400" dirty="0" smtClean="0">
                <a:latin typeface="+mj-lt"/>
              </a:rPr>
              <a:t>Joseph’s master [Potiphar] took him, and put him into the prison… but </a:t>
            </a:r>
            <a:r>
              <a:rPr lang="en-US" sz="2400" b="1" dirty="0" smtClean="0">
                <a:latin typeface="+mj-lt"/>
              </a:rPr>
              <a:t>the LORD was with Joseph</a:t>
            </a:r>
            <a:r>
              <a:rPr lang="en-US" sz="2400" dirty="0" smtClean="0">
                <a:latin typeface="+mj-lt"/>
              </a:rPr>
              <a:t>… and the keeper of the prison committed to Joseph’s hand all the prisoners that were in the prison… </a:t>
            </a:r>
            <a:r>
              <a:rPr lang="en-US" sz="2400" b="1" dirty="0" smtClean="0">
                <a:latin typeface="+mj-lt"/>
              </a:rPr>
              <a:t>the LORD made it to prosper</a:t>
            </a:r>
            <a:r>
              <a:rPr lang="en-US" sz="2400" dirty="0" smtClean="0">
                <a:latin typeface="+mj-lt"/>
              </a:rPr>
              <a:t>” (39:7,8, 20-22).</a:t>
            </a:r>
          </a:p>
        </p:txBody>
      </p:sp>
      <p:pic>
        <p:nvPicPr>
          <p:cNvPr id="6" name="Picture 5" descr="File:&lt;strong&gt;Joseph&lt;/strong&gt; &lt;strong&gt;arrives&lt;/strong&gt; &lt;strong&gt;in Egypt&lt;/strong&gt;.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3576" y="0"/>
            <a:ext cx="6448424" cy="5324475"/>
          </a:xfrm>
          <a:prstGeom prst="rect">
            <a:avLst/>
          </a:prstGeom>
        </p:spPr>
      </p:pic>
      <p:pic>
        <p:nvPicPr>
          <p:cNvPr id="7" name="Picture 6" descr="Biblioteca Yo Creo en Milagros : Mensaje Profetico - Tu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3576" y="-66675"/>
            <a:ext cx="6448424" cy="5314950"/>
          </a:xfrm>
          <a:prstGeom prst="rect">
            <a:avLst/>
          </a:prstGeom>
        </p:spPr>
      </p:pic>
    </p:spTree>
    <p:extLst>
      <p:ext uri="{BB962C8B-B14F-4D97-AF65-F5344CB8AC3E}">
        <p14:creationId xmlns:p14="http://schemas.microsoft.com/office/powerpoint/2010/main" val="381058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fade">
                                      <p:cBhvr>
                                        <p:cTn id="7" dur="500"/>
                                        <p:tgtEl>
                                          <p:spTgt spid="2">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9" end="9"/>
                                            </p:txEl>
                                          </p:spTgt>
                                        </p:tgtEl>
                                        <p:attrNameLst>
                                          <p:attrName>style.visibility</p:attrName>
                                        </p:attrNameLst>
                                      </p:cBhvr>
                                      <p:to>
                                        <p:strVal val="visible"/>
                                      </p:to>
                                    </p:set>
                                    <p:animEffect transition="in" filter="fade">
                                      <p:cBhvr>
                                        <p:cTn id="10" dur="500"/>
                                        <p:tgtEl>
                                          <p:spTgt spid="2">
                                            <p:txEl>
                                              <p:pRg st="9" end="9"/>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animEffect transition="in" filter="fade">
                                      <p:cBhvr>
                                        <p:cTn id="15" dur="500"/>
                                        <p:tgtEl>
                                          <p:spTgt spid="2">
                                            <p:txEl>
                                              <p:pRg st="11" end="1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13" end="13"/>
                                            </p:txEl>
                                          </p:spTgt>
                                        </p:tgtEl>
                                        <p:attrNameLst>
                                          <p:attrName>style.visibility</p:attrName>
                                        </p:attrNameLst>
                                      </p:cBhvr>
                                      <p:to>
                                        <p:strVal val="visible"/>
                                      </p:to>
                                    </p:set>
                                    <p:animEffect transition="in" filter="fade">
                                      <p:cBhvr>
                                        <p:cTn id="25" dur="500"/>
                                        <p:tgtEl>
                                          <p:spTgt spid="2">
                                            <p:txEl>
                                              <p:pRg st="13" end="1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14" end="14"/>
                                            </p:txEl>
                                          </p:spTgt>
                                        </p:tgtEl>
                                        <p:attrNameLst>
                                          <p:attrName>style.visibility</p:attrName>
                                        </p:attrNameLst>
                                      </p:cBhvr>
                                      <p:to>
                                        <p:strVal val="visible"/>
                                      </p:to>
                                    </p:set>
                                    <p:animEffect transition="in" filter="fade">
                                      <p:cBhvr>
                                        <p:cTn id="28" dur="500"/>
                                        <p:tgtEl>
                                          <p:spTgt spid="2">
                                            <p:txEl>
                                              <p:pRg st="14" end="1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15" end="15"/>
                                            </p:txEl>
                                          </p:spTgt>
                                        </p:tgtEl>
                                        <p:attrNameLst>
                                          <p:attrName>style.visibility</p:attrName>
                                        </p:attrNameLst>
                                      </p:cBhvr>
                                      <p:to>
                                        <p:strVal val="visible"/>
                                      </p:to>
                                    </p:set>
                                    <p:animEffect transition="in" filter="fade">
                                      <p:cBhvr>
                                        <p:cTn id="31" dur="500"/>
                                        <p:tgtEl>
                                          <p:spTgt spid="2">
                                            <p:txEl>
                                              <p:pRg st="15" end="1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16" end="16"/>
                                            </p:txEl>
                                          </p:spTgt>
                                        </p:tgtEl>
                                        <p:attrNameLst>
                                          <p:attrName>style.visibility</p:attrName>
                                        </p:attrNameLst>
                                      </p:cBhvr>
                                      <p:to>
                                        <p:strVal val="visible"/>
                                      </p:to>
                                    </p:set>
                                    <p:animEffect transition="in" filter="fade">
                                      <p:cBhvr>
                                        <p:cTn id="34"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25"/>
            <a:ext cx="12011024" cy="6494085"/>
          </a:xfrm>
          <a:prstGeom prst="rect">
            <a:avLst/>
          </a:prstGeom>
          <a:noFill/>
        </p:spPr>
        <p:txBody>
          <a:bodyPr wrap="square" rtlCol="0">
            <a:spAutoFit/>
          </a:bodyPr>
          <a:lstStyle/>
          <a:p>
            <a:r>
              <a:rPr lang="en-US" sz="2400" dirty="0" smtClean="0">
                <a:latin typeface="+mj-lt"/>
              </a:rPr>
              <a:t>“And it came to pass at the end of two full </a:t>
            </a:r>
          </a:p>
          <a:p>
            <a:r>
              <a:rPr lang="en-US" sz="2400" dirty="0" smtClean="0">
                <a:latin typeface="+mj-lt"/>
              </a:rPr>
              <a:t>years, that Pharaoh dreamed… the dream of </a:t>
            </a:r>
          </a:p>
          <a:p>
            <a:r>
              <a:rPr lang="en-US" sz="2400" dirty="0" smtClean="0">
                <a:latin typeface="+mj-lt"/>
              </a:rPr>
              <a:t>Pharaoh is one: </a:t>
            </a:r>
            <a:r>
              <a:rPr lang="en-US" sz="2400" b="1" dirty="0" smtClean="0">
                <a:latin typeface="+mj-lt"/>
              </a:rPr>
              <a:t>God hath shewed Pharaoh </a:t>
            </a:r>
          </a:p>
          <a:p>
            <a:r>
              <a:rPr lang="en-US" sz="2400" b="1" dirty="0" smtClean="0">
                <a:latin typeface="+mj-lt"/>
              </a:rPr>
              <a:t>what he is about to do</a:t>
            </a:r>
            <a:r>
              <a:rPr lang="en-US" sz="2400" dirty="0" smtClean="0">
                <a:latin typeface="+mj-lt"/>
              </a:rPr>
              <a:t>… Behold, there come </a:t>
            </a:r>
          </a:p>
          <a:p>
            <a:r>
              <a:rPr lang="en-US" sz="2400" dirty="0" smtClean="0">
                <a:latin typeface="+mj-lt"/>
              </a:rPr>
              <a:t>[7] years of great plenty throughout all the </a:t>
            </a:r>
          </a:p>
          <a:p>
            <a:r>
              <a:rPr lang="en-US" sz="2400" dirty="0" smtClean="0">
                <a:latin typeface="+mj-lt"/>
              </a:rPr>
              <a:t>land of Egypt: And there shall arise after them</a:t>
            </a:r>
          </a:p>
          <a:p>
            <a:r>
              <a:rPr lang="en-US" sz="2400" dirty="0" smtClean="0">
                <a:latin typeface="+mj-lt"/>
              </a:rPr>
              <a:t>[7] years of famine… God will shortly bring it </a:t>
            </a:r>
          </a:p>
          <a:p>
            <a:r>
              <a:rPr lang="en-US" sz="2400" dirty="0" smtClean="0">
                <a:latin typeface="+mj-lt"/>
              </a:rPr>
              <a:t>to pass” (41:1,25,29,30,32).  </a:t>
            </a:r>
          </a:p>
          <a:p>
            <a:r>
              <a:rPr lang="en-US" sz="2400" dirty="0" smtClean="0">
                <a:latin typeface="+mj-lt"/>
              </a:rPr>
              <a:t>Joseph explained to the king what God was</a:t>
            </a:r>
          </a:p>
          <a:p>
            <a:r>
              <a:rPr lang="en-US" sz="2400" dirty="0" smtClean="0">
                <a:latin typeface="+mj-lt"/>
              </a:rPr>
              <a:t> going to do – 7 years of plenty/7 of famine.</a:t>
            </a:r>
          </a:p>
          <a:p>
            <a:endParaRPr lang="en-US" sz="800" dirty="0" smtClean="0">
              <a:latin typeface="+mj-lt"/>
            </a:endParaRPr>
          </a:p>
          <a:p>
            <a:r>
              <a:rPr lang="en-US" sz="2400" dirty="0" smtClean="0">
                <a:latin typeface="+mj-lt"/>
              </a:rPr>
              <a:t>“… take up [20%] in the [7] plenteous years.  </a:t>
            </a:r>
          </a:p>
          <a:p>
            <a:r>
              <a:rPr lang="en-US" sz="2400" dirty="0" smtClean="0">
                <a:latin typeface="+mj-lt"/>
              </a:rPr>
              <a:t>And that food shall be for store to the land </a:t>
            </a:r>
          </a:p>
          <a:p>
            <a:r>
              <a:rPr lang="en-US" sz="2400" dirty="0" smtClean="0">
                <a:latin typeface="+mj-lt"/>
              </a:rPr>
              <a:t>against the [7] years of famine.  And the thing </a:t>
            </a:r>
          </a:p>
          <a:p>
            <a:r>
              <a:rPr lang="en-US" sz="2400" dirty="0" smtClean="0">
                <a:latin typeface="+mj-lt"/>
              </a:rPr>
              <a:t>was good in the eyes of Pharaoh… said unto </a:t>
            </a:r>
          </a:p>
          <a:p>
            <a:r>
              <a:rPr lang="en-US" sz="2400" dirty="0" smtClean="0">
                <a:latin typeface="+mj-lt"/>
              </a:rPr>
              <a:t>Joseph, </a:t>
            </a:r>
            <a:r>
              <a:rPr lang="en-US" sz="2400" b="1" dirty="0" smtClean="0">
                <a:latin typeface="+mj-lt"/>
              </a:rPr>
              <a:t>Forasmuch as God hath shewed thee </a:t>
            </a:r>
          </a:p>
          <a:p>
            <a:r>
              <a:rPr lang="en-US" sz="2400" b="1" dirty="0" smtClean="0">
                <a:latin typeface="+mj-lt"/>
              </a:rPr>
              <a:t>all this</a:t>
            </a:r>
            <a:r>
              <a:rPr lang="en-US" sz="2400" dirty="0" smtClean="0">
                <a:latin typeface="+mj-lt"/>
              </a:rPr>
              <a:t>, there is none so discreet and wise as thou art: </a:t>
            </a:r>
            <a:r>
              <a:rPr lang="en-US" sz="2400" b="1" dirty="0" smtClean="0">
                <a:latin typeface="+mj-lt"/>
              </a:rPr>
              <a:t>Thou shalt be over my house</a:t>
            </a:r>
            <a:r>
              <a:rPr lang="en-US" sz="2400" dirty="0" smtClean="0">
                <a:latin typeface="+mj-lt"/>
              </a:rPr>
              <a:t>… </a:t>
            </a:r>
            <a:r>
              <a:rPr lang="en-US" sz="2400" b="1" u="sng" dirty="0" smtClean="0">
                <a:latin typeface="+mj-lt"/>
              </a:rPr>
              <a:t>Only in the throne will I be greater than thou</a:t>
            </a:r>
            <a:r>
              <a:rPr lang="en-US" sz="2400" dirty="0" smtClean="0">
                <a:latin typeface="+mj-lt"/>
              </a:rPr>
              <a:t>” (41:34-40). </a:t>
            </a:r>
            <a:endParaRPr lang="en-US" sz="2400" dirty="0">
              <a:latin typeface="+mj-lt"/>
            </a:endParaRPr>
          </a:p>
        </p:txBody>
      </p:sp>
      <p:pic>
        <p:nvPicPr>
          <p:cNvPr id="4" name="Picture 3" descr="José, hijo de Jacob: el primer gran especulado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3100" y="1"/>
            <a:ext cx="6438900" cy="5524500"/>
          </a:xfrm>
          <a:prstGeom prst="rect">
            <a:avLst/>
          </a:prstGeom>
        </p:spPr>
      </p:pic>
    </p:spTree>
    <p:extLst>
      <p:ext uri="{BB962C8B-B14F-4D97-AF65-F5344CB8AC3E}">
        <p14:creationId xmlns:p14="http://schemas.microsoft.com/office/powerpoint/2010/main" val="338545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fade">
                                      <p:cBhvr>
                                        <p:cTn id="7" dur="500"/>
                                        <p:tgtEl>
                                          <p:spTgt spid="2">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9" end="9"/>
                                            </p:txEl>
                                          </p:spTgt>
                                        </p:tgtEl>
                                        <p:attrNameLst>
                                          <p:attrName>style.visibility</p:attrName>
                                        </p:attrNameLst>
                                      </p:cBhvr>
                                      <p:to>
                                        <p:strVal val="visible"/>
                                      </p:to>
                                    </p:set>
                                    <p:animEffect transition="in" filter="fade">
                                      <p:cBhvr>
                                        <p:cTn id="10" dur="500"/>
                                        <p:tgtEl>
                                          <p:spTgt spid="2">
                                            <p:txEl>
                                              <p:pRg st="9" end="9"/>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animEffect transition="in" filter="fade">
                                      <p:cBhvr>
                                        <p:cTn id="15" dur="500"/>
                                        <p:tgtEl>
                                          <p:spTgt spid="2">
                                            <p:txEl>
                                              <p:pRg st="11" end="1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12" end="12"/>
                                            </p:txEl>
                                          </p:spTgt>
                                        </p:tgtEl>
                                        <p:attrNameLst>
                                          <p:attrName>style.visibility</p:attrName>
                                        </p:attrNameLst>
                                      </p:cBhvr>
                                      <p:to>
                                        <p:strVal val="visible"/>
                                      </p:to>
                                    </p:set>
                                    <p:animEffect transition="in" filter="fade">
                                      <p:cBhvr>
                                        <p:cTn id="18" dur="500"/>
                                        <p:tgtEl>
                                          <p:spTgt spid="2">
                                            <p:txEl>
                                              <p:pRg st="12" end="1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3" end="13"/>
                                            </p:txEl>
                                          </p:spTgt>
                                        </p:tgtEl>
                                        <p:attrNameLst>
                                          <p:attrName>style.visibility</p:attrName>
                                        </p:attrNameLst>
                                      </p:cBhvr>
                                      <p:to>
                                        <p:strVal val="visible"/>
                                      </p:to>
                                    </p:set>
                                    <p:animEffect transition="in" filter="fade">
                                      <p:cBhvr>
                                        <p:cTn id="21" dur="500"/>
                                        <p:tgtEl>
                                          <p:spTgt spid="2">
                                            <p:txEl>
                                              <p:pRg st="13" end="1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4" end="14"/>
                                            </p:txEl>
                                          </p:spTgt>
                                        </p:tgtEl>
                                        <p:attrNameLst>
                                          <p:attrName>style.visibility</p:attrName>
                                        </p:attrNameLst>
                                      </p:cBhvr>
                                      <p:to>
                                        <p:strVal val="visible"/>
                                      </p:to>
                                    </p:set>
                                    <p:animEffect transition="in" filter="fade">
                                      <p:cBhvr>
                                        <p:cTn id="24" dur="500"/>
                                        <p:tgtEl>
                                          <p:spTgt spid="2">
                                            <p:txEl>
                                              <p:pRg st="14" end="1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5" end="15"/>
                                            </p:txEl>
                                          </p:spTgt>
                                        </p:tgtEl>
                                        <p:attrNameLst>
                                          <p:attrName>style.visibility</p:attrName>
                                        </p:attrNameLst>
                                      </p:cBhvr>
                                      <p:to>
                                        <p:strVal val="visible"/>
                                      </p:to>
                                    </p:set>
                                    <p:animEffect transition="in" filter="fade">
                                      <p:cBhvr>
                                        <p:cTn id="27" dur="500"/>
                                        <p:tgtEl>
                                          <p:spTgt spid="2">
                                            <p:txEl>
                                              <p:pRg st="15" end="1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6" end="16"/>
                                            </p:txEl>
                                          </p:spTgt>
                                        </p:tgtEl>
                                        <p:attrNameLst>
                                          <p:attrName>style.visibility</p:attrName>
                                        </p:attrNameLst>
                                      </p:cBhvr>
                                      <p:to>
                                        <p:strVal val="visible"/>
                                      </p:to>
                                    </p:set>
                                    <p:animEffect transition="in" filter="fade">
                                      <p:cBhvr>
                                        <p:cTn id="30"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12039601" cy="6494085"/>
          </a:xfrm>
          <a:prstGeom prst="rect">
            <a:avLst/>
          </a:prstGeom>
          <a:noFill/>
        </p:spPr>
        <p:txBody>
          <a:bodyPr wrap="square" rtlCol="0">
            <a:spAutoFit/>
          </a:bodyPr>
          <a:lstStyle/>
          <a:p>
            <a:r>
              <a:rPr lang="en-US" sz="2400" b="1" dirty="0" smtClean="0">
                <a:latin typeface="+mj-lt"/>
              </a:rPr>
              <a:t>SECOND IN COMMAND</a:t>
            </a:r>
          </a:p>
          <a:p>
            <a:r>
              <a:rPr lang="en-US" sz="2400" dirty="0" smtClean="0">
                <a:latin typeface="+mj-lt"/>
              </a:rPr>
              <a:t>“And Pharaoh took off his ring from his hand, and put it </a:t>
            </a:r>
          </a:p>
          <a:p>
            <a:r>
              <a:rPr lang="en-US" sz="2400" dirty="0" smtClean="0">
                <a:latin typeface="+mj-lt"/>
              </a:rPr>
              <a:t>upon Joseph’s hand… and he made him ruler over all </a:t>
            </a:r>
          </a:p>
          <a:p>
            <a:r>
              <a:rPr lang="en-US" sz="2400" dirty="0" smtClean="0">
                <a:latin typeface="+mj-lt"/>
              </a:rPr>
              <a:t>the land of Egypt.  And Pharaoh said unto Joseph, I am </a:t>
            </a:r>
          </a:p>
          <a:p>
            <a:r>
              <a:rPr lang="en-US" sz="2400" dirty="0" smtClean="0">
                <a:latin typeface="+mj-lt"/>
              </a:rPr>
              <a:t>Pharaoh, and without thee shall no man lift up his hand </a:t>
            </a:r>
          </a:p>
          <a:p>
            <a:r>
              <a:rPr lang="en-US" sz="2400" dirty="0" smtClean="0">
                <a:latin typeface="+mj-lt"/>
              </a:rPr>
              <a:t>or foot in all the land of Egypt” (41:42-44).</a:t>
            </a:r>
          </a:p>
          <a:p>
            <a:r>
              <a:rPr lang="en-US" sz="2400" dirty="0" smtClean="0">
                <a:latin typeface="+mj-lt"/>
              </a:rPr>
              <a:t>God had placed Joseph 2</a:t>
            </a:r>
            <a:r>
              <a:rPr lang="en-US" sz="2400" baseline="30000" dirty="0" smtClean="0">
                <a:latin typeface="+mj-lt"/>
              </a:rPr>
              <a:t>nd</a:t>
            </a:r>
            <a:r>
              <a:rPr lang="en-US" sz="2400" dirty="0" smtClean="0">
                <a:latin typeface="+mj-lt"/>
              </a:rPr>
              <a:t> in command of all in Egypt.  </a:t>
            </a:r>
          </a:p>
          <a:p>
            <a:r>
              <a:rPr lang="en-US" sz="2400" dirty="0" smtClean="0">
                <a:latin typeface="+mj-lt"/>
              </a:rPr>
              <a:t>But why? </a:t>
            </a:r>
            <a:endParaRPr lang="en-US" sz="2400" dirty="0">
              <a:latin typeface="+mj-lt"/>
            </a:endParaRPr>
          </a:p>
          <a:p>
            <a:endParaRPr lang="en-US" sz="800" dirty="0" smtClean="0">
              <a:latin typeface="+mj-lt"/>
            </a:endParaRPr>
          </a:p>
          <a:p>
            <a:r>
              <a:rPr lang="en-US" sz="2400" dirty="0" smtClean="0">
                <a:latin typeface="+mj-lt"/>
              </a:rPr>
              <a:t>“And unto Joseph were born two sons before the </a:t>
            </a:r>
          </a:p>
          <a:p>
            <a:r>
              <a:rPr lang="en-US" sz="2400" dirty="0" smtClean="0">
                <a:latin typeface="+mj-lt"/>
              </a:rPr>
              <a:t>famine came… the name of the firstborn </a:t>
            </a:r>
            <a:r>
              <a:rPr lang="en-US" sz="2400" b="1" dirty="0" smtClean="0">
                <a:latin typeface="+mj-lt"/>
              </a:rPr>
              <a:t>Manasseh</a:t>
            </a:r>
            <a:r>
              <a:rPr lang="en-US" sz="2400" dirty="0" smtClean="0">
                <a:latin typeface="+mj-lt"/>
              </a:rPr>
              <a:t>…</a:t>
            </a:r>
          </a:p>
          <a:p>
            <a:r>
              <a:rPr lang="en-US" sz="2400" dirty="0" smtClean="0">
                <a:latin typeface="+mj-lt"/>
              </a:rPr>
              <a:t>the second called </a:t>
            </a:r>
            <a:r>
              <a:rPr lang="en-US" sz="2400" b="1" dirty="0" smtClean="0">
                <a:latin typeface="+mj-lt"/>
              </a:rPr>
              <a:t>Ephraim</a:t>
            </a:r>
            <a:r>
              <a:rPr lang="en-US" sz="2400" dirty="0" smtClean="0">
                <a:latin typeface="+mj-lt"/>
              </a:rPr>
              <a:t>” (41:50-52)… And the [7] </a:t>
            </a:r>
          </a:p>
          <a:p>
            <a:r>
              <a:rPr lang="en-US" sz="2400" dirty="0" smtClean="0">
                <a:latin typeface="+mj-lt"/>
              </a:rPr>
              <a:t>years of plenteousness, that was in the land of Egypt, </a:t>
            </a:r>
          </a:p>
          <a:p>
            <a:r>
              <a:rPr lang="en-US" sz="2400" dirty="0" smtClean="0">
                <a:latin typeface="+mj-lt"/>
              </a:rPr>
              <a:t>were ended.  And the [7] years of dearth began to </a:t>
            </a:r>
          </a:p>
          <a:p>
            <a:r>
              <a:rPr lang="en-US" sz="2400" dirty="0" smtClean="0">
                <a:latin typeface="+mj-lt"/>
              </a:rPr>
              <a:t>come… and </a:t>
            </a:r>
            <a:r>
              <a:rPr lang="en-US" sz="2400" b="1" dirty="0" smtClean="0">
                <a:latin typeface="+mj-lt"/>
              </a:rPr>
              <a:t>the</a:t>
            </a:r>
            <a:r>
              <a:rPr lang="en-US" sz="2400" dirty="0" smtClean="0">
                <a:latin typeface="+mj-lt"/>
              </a:rPr>
              <a:t> </a:t>
            </a:r>
            <a:r>
              <a:rPr lang="en-US" sz="2400" b="1" dirty="0" smtClean="0">
                <a:latin typeface="+mj-lt"/>
              </a:rPr>
              <a:t>dearth was in all lands</a:t>
            </a:r>
            <a:r>
              <a:rPr lang="en-US" sz="2400" dirty="0" smtClean="0">
                <a:latin typeface="+mj-lt"/>
              </a:rPr>
              <a:t>; but in all the </a:t>
            </a:r>
          </a:p>
          <a:p>
            <a:r>
              <a:rPr lang="en-US" sz="2400" dirty="0" smtClean="0">
                <a:latin typeface="+mj-lt"/>
              </a:rPr>
              <a:t>land of Egypt there was bread (41:53,54)… And the famine was over all the face of the earth: and Joseph opened all the storehouses… </a:t>
            </a:r>
            <a:r>
              <a:rPr lang="en-US" sz="2400" b="1" u="sng" dirty="0" smtClean="0">
                <a:latin typeface="+mj-lt"/>
              </a:rPr>
              <a:t>And all countries came into Egypt to Joseph to buy corn</a:t>
            </a:r>
            <a:r>
              <a:rPr lang="en-US" sz="2400" dirty="0" smtClean="0">
                <a:latin typeface="+mj-lt"/>
              </a:rPr>
              <a:t>…” (41:56,57). </a:t>
            </a:r>
          </a:p>
        </p:txBody>
      </p:sp>
      <p:pic>
        <p:nvPicPr>
          <p:cNvPr id="5" name="Picture 4" descr="&lt;strong&gt;Joseph&lt;/strong&gt; and his Breteren Illuminations I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8974" y="2"/>
            <a:ext cx="5153025" cy="5181598"/>
          </a:xfrm>
          <a:prstGeom prst="rect">
            <a:avLst/>
          </a:prstGeom>
        </p:spPr>
      </p:pic>
    </p:spTree>
    <p:extLst>
      <p:ext uri="{BB962C8B-B14F-4D97-AF65-F5344CB8AC3E}">
        <p14:creationId xmlns:p14="http://schemas.microsoft.com/office/powerpoint/2010/main" val="208523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fade">
                                      <p:cBhvr>
                                        <p:cTn id="12" dur="500"/>
                                        <p:tgtEl>
                                          <p:spTgt spid="2">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animEffect transition="in" filter="fade">
                                      <p:cBhvr>
                                        <p:cTn id="17" dur="500"/>
                                        <p:tgtEl>
                                          <p:spTgt spid="2">
                                            <p:txEl>
                                              <p:pRg st="9" end="9"/>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10" end="10"/>
                                            </p:txEl>
                                          </p:spTgt>
                                        </p:tgtEl>
                                        <p:attrNameLst>
                                          <p:attrName>style.visibility</p:attrName>
                                        </p:attrNameLst>
                                      </p:cBhvr>
                                      <p:to>
                                        <p:strVal val="visible"/>
                                      </p:to>
                                    </p:set>
                                    <p:animEffect transition="in" filter="fade">
                                      <p:cBhvr>
                                        <p:cTn id="20" dur="500"/>
                                        <p:tgtEl>
                                          <p:spTgt spid="2">
                                            <p:txEl>
                                              <p:pRg st="10" end="1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animEffect transition="in" filter="fade">
                                      <p:cBhvr>
                                        <p:cTn id="23" dur="500"/>
                                        <p:tgtEl>
                                          <p:spTgt spid="2">
                                            <p:txEl>
                                              <p:pRg st="11" end="1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12" end="12"/>
                                            </p:txEl>
                                          </p:spTgt>
                                        </p:tgtEl>
                                        <p:attrNameLst>
                                          <p:attrName>style.visibility</p:attrName>
                                        </p:attrNameLst>
                                      </p:cBhvr>
                                      <p:to>
                                        <p:strVal val="visible"/>
                                      </p:to>
                                    </p:set>
                                    <p:animEffect transition="in" filter="fade">
                                      <p:cBhvr>
                                        <p:cTn id="26" dur="500"/>
                                        <p:tgtEl>
                                          <p:spTgt spid="2">
                                            <p:txEl>
                                              <p:pRg st="12" end="1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13" end="13"/>
                                            </p:txEl>
                                          </p:spTgt>
                                        </p:tgtEl>
                                        <p:attrNameLst>
                                          <p:attrName>style.visibility</p:attrName>
                                        </p:attrNameLst>
                                      </p:cBhvr>
                                      <p:to>
                                        <p:strVal val="visible"/>
                                      </p:to>
                                    </p:set>
                                    <p:animEffect transition="in" filter="fade">
                                      <p:cBhvr>
                                        <p:cTn id="29" dur="500"/>
                                        <p:tgtEl>
                                          <p:spTgt spid="2">
                                            <p:txEl>
                                              <p:pRg st="13" end="13"/>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14" end="14"/>
                                            </p:txEl>
                                          </p:spTgt>
                                        </p:tgtEl>
                                        <p:attrNameLst>
                                          <p:attrName>style.visibility</p:attrName>
                                        </p:attrNameLst>
                                      </p:cBhvr>
                                      <p:to>
                                        <p:strVal val="visible"/>
                                      </p:to>
                                    </p:set>
                                    <p:animEffect transition="in" filter="fade">
                                      <p:cBhvr>
                                        <p:cTn id="32" dur="500"/>
                                        <p:tgtEl>
                                          <p:spTgt spid="2">
                                            <p:txEl>
                                              <p:pRg st="14" end="1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5" end="15"/>
                                            </p:txEl>
                                          </p:spTgt>
                                        </p:tgtEl>
                                        <p:attrNameLst>
                                          <p:attrName>style.visibility</p:attrName>
                                        </p:attrNameLst>
                                      </p:cBhvr>
                                      <p:to>
                                        <p:strVal val="visible"/>
                                      </p:to>
                                    </p:set>
                                    <p:animEffect transition="in" filter="fade">
                                      <p:cBhvr>
                                        <p:cTn id="35"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49" y="85725"/>
            <a:ext cx="5934076" cy="6247864"/>
          </a:xfrm>
          <a:prstGeom prst="rect">
            <a:avLst/>
          </a:prstGeom>
          <a:noFill/>
        </p:spPr>
        <p:txBody>
          <a:bodyPr wrap="square" rtlCol="0">
            <a:spAutoFit/>
          </a:bodyPr>
          <a:lstStyle/>
          <a:p>
            <a:r>
              <a:rPr lang="en-US" sz="2400" dirty="0" smtClean="0">
                <a:latin typeface="+mj-lt"/>
              </a:rPr>
              <a:t>“Now when Jacob saw that there was corn in Egypt, Jacob said unto his sons… I have heard that there is corn in Egypt:  Get you down thither, and buy for us from thence; that we may live, and not die.  And </a:t>
            </a:r>
            <a:r>
              <a:rPr lang="en-US" sz="2400" b="1" dirty="0" smtClean="0">
                <a:latin typeface="+mj-lt"/>
              </a:rPr>
              <a:t>Joseph’s ten brethren went down to buy corn in Egypt</a:t>
            </a:r>
            <a:r>
              <a:rPr lang="en-US" sz="2400" dirty="0" smtClean="0">
                <a:latin typeface="+mj-lt"/>
              </a:rPr>
              <a:t>” (42:1-3).</a:t>
            </a:r>
          </a:p>
          <a:p>
            <a:r>
              <a:rPr lang="en-US" sz="2400" dirty="0" smtClean="0">
                <a:latin typeface="+mj-lt"/>
              </a:rPr>
              <a:t>Jacob’s ten sons [minus Benjamin] went to Egypt to buy food.  Guess what they do?</a:t>
            </a:r>
          </a:p>
          <a:p>
            <a:endParaRPr lang="en-US" sz="800" dirty="0" smtClean="0">
              <a:latin typeface="+mj-lt"/>
            </a:endParaRPr>
          </a:p>
          <a:p>
            <a:r>
              <a:rPr lang="en-US" sz="2400" dirty="0" smtClean="0">
                <a:latin typeface="+mj-lt"/>
              </a:rPr>
              <a:t>“And Joseph was the governor over the land, and he it was that sold to all the people… and Joseph’s brethren came, and </a:t>
            </a:r>
            <a:r>
              <a:rPr lang="en-US" sz="2400" b="1" dirty="0" smtClean="0">
                <a:latin typeface="+mj-lt"/>
              </a:rPr>
              <a:t>bowed down themselves before him</a:t>
            </a:r>
            <a:r>
              <a:rPr lang="en-US" sz="2400" dirty="0" smtClean="0">
                <a:latin typeface="+mj-lt"/>
              </a:rPr>
              <a:t>… Joseph knew, but they knew not him” (42:6,7).</a:t>
            </a:r>
          </a:p>
          <a:p>
            <a:r>
              <a:rPr lang="en-US" sz="2400" dirty="0" smtClean="0">
                <a:latin typeface="+mj-lt"/>
              </a:rPr>
              <a:t>Where have we seen this before?</a:t>
            </a:r>
          </a:p>
          <a:p>
            <a:endParaRPr lang="en-US" sz="800" dirty="0" smtClean="0">
              <a:latin typeface="+mj-lt"/>
            </a:endParaRPr>
          </a:p>
          <a:p>
            <a:r>
              <a:rPr lang="en-US" sz="2400" i="1" dirty="0" smtClean="0">
                <a:latin typeface="+mj-lt"/>
              </a:rPr>
              <a:t>The dreams! </a:t>
            </a:r>
            <a:endParaRPr lang="en-US" sz="2400" i="1" dirty="0">
              <a:latin typeface="+mj-lt"/>
            </a:endParaRPr>
          </a:p>
        </p:txBody>
      </p:sp>
      <p:pic>
        <p:nvPicPr>
          <p:cNvPr id="4" name="Picture 3" descr="&lt;strong&gt;Ancient&lt;/strong&gt; Near East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0" y="0"/>
            <a:ext cx="6076950" cy="6333589"/>
          </a:xfrm>
          <a:prstGeom prst="rect">
            <a:avLst/>
          </a:prstGeom>
        </p:spPr>
      </p:pic>
      <p:pic>
        <p:nvPicPr>
          <p:cNvPr id="3" name="Picture 2" descr="&lt;strong&gt;Joseph&lt;/strong&gt; and his Breteren Illuminations I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050" y="0"/>
            <a:ext cx="6076950" cy="6333589"/>
          </a:xfrm>
          <a:prstGeom prst="rect">
            <a:avLst/>
          </a:prstGeom>
        </p:spPr>
      </p:pic>
    </p:spTree>
    <p:extLst>
      <p:ext uri="{BB962C8B-B14F-4D97-AF65-F5344CB8AC3E}">
        <p14:creationId xmlns:p14="http://schemas.microsoft.com/office/powerpoint/2010/main" val="402371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p:cTn id="27"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2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5250"/>
            <a:ext cx="6200775" cy="6494085"/>
          </a:xfrm>
          <a:prstGeom prst="rect">
            <a:avLst/>
          </a:prstGeom>
          <a:noFill/>
        </p:spPr>
        <p:txBody>
          <a:bodyPr wrap="square" rtlCol="0">
            <a:spAutoFit/>
          </a:bodyPr>
          <a:lstStyle/>
          <a:p>
            <a:r>
              <a:rPr lang="en-US" sz="2400" b="1" dirty="0" smtClean="0">
                <a:latin typeface="+mj-lt"/>
              </a:rPr>
              <a:t>JOSEPH REVEALED TO HIS BROTHERS</a:t>
            </a:r>
          </a:p>
          <a:p>
            <a:r>
              <a:rPr lang="en-US" sz="2400" dirty="0" smtClean="0">
                <a:latin typeface="+mj-lt"/>
              </a:rPr>
              <a:t>“And Joseph said unto his brethren, Come near to me, I pray you. And they came near.  And he said, </a:t>
            </a:r>
            <a:r>
              <a:rPr lang="en-US" sz="2400" b="1" dirty="0" smtClean="0">
                <a:latin typeface="+mj-lt"/>
              </a:rPr>
              <a:t>I am Joseph your brother, whom ye sold into Egypt</a:t>
            </a:r>
            <a:r>
              <a:rPr lang="en-US" sz="2400" dirty="0" smtClean="0">
                <a:latin typeface="+mj-lt"/>
              </a:rPr>
              <a:t>” (45:4).</a:t>
            </a:r>
          </a:p>
          <a:p>
            <a:r>
              <a:rPr lang="en-US" sz="2400" dirty="0" smtClean="0">
                <a:latin typeface="+mj-lt"/>
              </a:rPr>
              <a:t>After a period of time Joseph revealed himself to his brothers and asked that his father be brought to Egypt –</a:t>
            </a:r>
          </a:p>
          <a:p>
            <a:endParaRPr lang="en-US" sz="800" dirty="0" smtClean="0">
              <a:latin typeface="+mj-lt"/>
            </a:endParaRPr>
          </a:p>
          <a:p>
            <a:r>
              <a:rPr lang="en-US" sz="2400" dirty="0" smtClean="0">
                <a:latin typeface="+mj-lt"/>
              </a:rPr>
              <a:t>“Haste ye, and go up to my father, and say unto him, Thus </a:t>
            </a:r>
            <a:r>
              <a:rPr lang="en-US" sz="2400" dirty="0" err="1" smtClean="0">
                <a:latin typeface="+mj-lt"/>
              </a:rPr>
              <a:t>saith</a:t>
            </a:r>
            <a:r>
              <a:rPr lang="en-US" sz="2400" dirty="0" smtClean="0">
                <a:latin typeface="+mj-lt"/>
              </a:rPr>
              <a:t> thy son Joseph, God hath made me lord of all Egypt: come down unto me, tarry not.  </a:t>
            </a:r>
            <a:r>
              <a:rPr lang="en-US" sz="2400" b="1" dirty="0" smtClean="0">
                <a:latin typeface="+mj-lt"/>
              </a:rPr>
              <a:t>And thou shalt dwell in the land of Goshen, and thou shalt be near unto me, thou, and thy children, and thy children’s children</a:t>
            </a:r>
            <a:r>
              <a:rPr lang="en-US" sz="2400" dirty="0" smtClean="0">
                <a:latin typeface="+mj-lt"/>
              </a:rPr>
              <a:t>…” (45:9,10).</a:t>
            </a:r>
          </a:p>
          <a:p>
            <a:r>
              <a:rPr lang="en-US" sz="2400" dirty="0" smtClean="0">
                <a:latin typeface="+mj-lt"/>
              </a:rPr>
              <a:t>Not only are the sons reconciled, but they are about to be joined by their father, Jacob [Israel].  But why in Egypt?</a:t>
            </a:r>
            <a:endParaRPr lang="en-US" sz="2400" dirty="0">
              <a:latin typeface="+mj-lt"/>
            </a:endParaRPr>
          </a:p>
        </p:txBody>
      </p:sp>
      <p:pic>
        <p:nvPicPr>
          <p:cNvPr id="3" name="Picture 2" descr="AHomeschool - More Lasting Idea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1750" y="0"/>
            <a:ext cx="5810250" cy="6398835"/>
          </a:xfrm>
          <a:prstGeom prst="rect">
            <a:avLst/>
          </a:prstGeom>
        </p:spPr>
      </p:pic>
    </p:spTree>
    <p:extLst>
      <p:ext uri="{BB962C8B-B14F-4D97-AF65-F5344CB8AC3E}">
        <p14:creationId xmlns:p14="http://schemas.microsoft.com/office/powerpoint/2010/main" val="359545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5562600" cy="6494085"/>
          </a:xfrm>
          <a:prstGeom prst="rect">
            <a:avLst/>
          </a:prstGeom>
          <a:noFill/>
        </p:spPr>
        <p:txBody>
          <a:bodyPr wrap="square" rtlCol="0">
            <a:spAutoFit/>
          </a:bodyPr>
          <a:lstStyle/>
          <a:p>
            <a:r>
              <a:rPr lang="en-US" sz="2400" dirty="0" smtClean="0">
                <a:latin typeface="+mj-lt"/>
              </a:rPr>
              <a:t>“And </a:t>
            </a:r>
            <a:r>
              <a:rPr lang="en-US" sz="2400" b="1" dirty="0" smtClean="0">
                <a:latin typeface="+mj-lt"/>
              </a:rPr>
              <a:t>Israel</a:t>
            </a:r>
            <a:r>
              <a:rPr lang="en-US" sz="2400" dirty="0" smtClean="0">
                <a:latin typeface="+mj-lt"/>
              </a:rPr>
              <a:t> took his journey with all that he had, and came to Beersheba, and offered sacrifices unto the God of his</a:t>
            </a:r>
          </a:p>
          <a:p>
            <a:r>
              <a:rPr lang="en-US" sz="2400" dirty="0">
                <a:latin typeface="+mj-lt"/>
              </a:rPr>
              <a:t>f</a:t>
            </a:r>
            <a:r>
              <a:rPr lang="en-US" sz="2400" dirty="0" smtClean="0">
                <a:latin typeface="+mj-lt"/>
              </a:rPr>
              <a:t>ather Isaac.  And God </a:t>
            </a:r>
            <a:r>
              <a:rPr lang="en-US" sz="2400" dirty="0" err="1" smtClean="0">
                <a:latin typeface="+mj-lt"/>
              </a:rPr>
              <a:t>spake</a:t>
            </a:r>
            <a:r>
              <a:rPr lang="en-US" sz="2400" dirty="0" smtClean="0">
                <a:latin typeface="+mj-lt"/>
              </a:rPr>
              <a:t> unto Israel and said… </a:t>
            </a:r>
            <a:r>
              <a:rPr lang="en-US" sz="2400" b="1" dirty="0" smtClean="0">
                <a:latin typeface="+mj-lt"/>
              </a:rPr>
              <a:t>I am God, the God of thy father</a:t>
            </a:r>
          </a:p>
          <a:p>
            <a:r>
              <a:rPr lang="en-US" sz="2400" dirty="0" smtClean="0">
                <a:latin typeface="+mj-lt"/>
              </a:rPr>
              <a:t>[Isaac]: </a:t>
            </a:r>
            <a:r>
              <a:rPr lang="en-US" sz="2400" b="1" dirty="0" smtClean="0">
                <a:latin typeface="+mj-lt"/>
              </a:rPr>
              <a:t>fear not to go down into Egypt; for I will </a:t>
            </a:r>
            <a:r>
              <a:rPr lang="en-US" sz="2400" b="1" i="1" dirty="0" smtClean="0">
                <a:latin typeface="+mj-lt"/>
              </a:rPr>
              <a:t>there</a:t>
            </a:r>
            <a:r>
              <a:rPr lang="en-US" sz="2400" b="1" dirty="0" smtClean="0">
                <a:latin typeface="+mj-lt"/>
              </a:rPr>
              <a:t> make of thee a great nation</a:t>
            </a:r>
            <a:r>
              <a:rPr lang="en-US" sz="2400" dirty="0" smtClean="0">
                <a:latin typeface="+mj-lt"/>
              </a:rPr>
              <a:t>” (46:1-3).</a:t>
            </a:r>
          </a:p>
          <a:p>
            <a:r>
              <a:rPr lang="en-US" sz="2400" dirty="0" smtClean="0">
                <a:latin typeface="+mj-lt"/>
              </a:rPr>
              <a:t>Previously, God said, DON’T GO TO EGYPT!  DON’T GO TO EGYPT!!  Okay, </a:t>
            </a:r>
            <a:r>
              <a:rPr lang="en-US" sz="2400" i="1" dirty="0" smtClean="0">
                <a:latin typeface="+mj-lt"/>
              </a:rPr>
              <a:t>now</a:t>
            </a:r>
            <a:r>
              <a:rPr lang="en-US" sz="2400" dirty="0" smtClean="0">
                <a:latin typeface="+mj-lt"/>
              </a:rPr>
              <a:t> go to Egypt.  God’s timing is always perfect.  </a:t>
            </a:r>
          </a:p>
          <a:p>
            <a:r>
              <a:rPr lang="en-US" sz="2400" dirty="0" smtClean="0">
                <a:latin typeface="+mj-lt"/>
              </a:rPr>
              <a:t>Now God has all the players in place to make His next big move.</a:t>
            </a:r>
          </a:p>
          <a:p>
            <a:endParaRPr lang="en-US" sz="800" dirty="0" smtClean="0">
              <a:latin typeface="+mj-lt"/>
            </a:endParaRPr>
          </a:p>
          <a:p>
            <a:r>
              <a:rPr lang="en-US" sz="2400" dirty="0" smtClean="0">
                <a:latin typeface="+mj-lt"/>
              </a:rPr>
              <a:t>“And the sons of Joseph, which were born him in Egypt, were </a:t>
            </a:r>
            <a:r>
              <a:rPr lang="en-US" sz="2400" b="1" dirty="0" smtClean="0">
                <a:latin typeface="+mj-lt"/>
              </a:rPr>
              <a:t>[2] souls</a:t>
            </a:r>
            <a:r>
              <a:rPr lang="en-US" sz="2400" dirty="0" smtClean="0">
                <a:latin typeface="+mj-lt"/>
              </a:rPr>
              <a:t>: all the souls of the house of Jacob, which came into Egypt, were </a:t>
            </a:r>
            <a:r>
              <a:rPr lang="en-US" sz="2400" b="1" dirty="0" smtClean="0">
                <a:latin typeface="+mj-lt"/>
              </a:rPr>
              <a:t>[70]” </a:t>
            </a:r>
            <a:r>
              <a:rPr lang="en-US" sz="2400" dirty="0" smtClean="0">
                <a:latin typeface="+mj-lt"/>
              </a:rPr>
              <a:t>(46:27). </a:t>
            </a:r>
            <a:endParaRPr lang="en-US" sz="2400" dirty="0">
              <a:latin typeface="+mj-lt"/>
            </a:endParaRPr>
          </a:p>
        </p:txBody>
      </p:sp>
      <p:pic>
        <p:nvPicPr>
          <p:cNvPr id="3" name="Picture 2" descr="Exodus Overview | Christ the Trut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2000" y="0"/>
            <a:ext cx="6350000" cy="6494085"/>
          </a:xfrm>
          <a:prstGeom prst="rect">
            <a:avLst/>
          </a:prstGeom>
        </p:spPr>
      </p:pic>
    </p:spTree>
    <p:extLst>
      <p:ext uri="{BB962C8B-B14F-4D97-AF65-F5344CB8AC3E}">
        <p14:creationId xmlns:p14="http://schemas.microsoft.com/office/powerpoint/2010/main" val="227664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4" y="0"/>
            <a:ext cx="5972176" cy="6617196"/>
          </a:xfrm>
          <a:prstGeom prst="rect">
            <a:avLst/>
          </a:prstGeom>
          <a:noFill/>
        </p:spPr>
        <p:txBody>
          <a:bodyPr wrap="square" rtlCol="0">
            <a:spAutoFit/>
          </a:bodyPr>
          <a:lstStyle/>
          <a:p>
            <a:r>
              <a:rPr lang="en-US" sz="2400" b="1" dirty="0" smtClean="0">
                <a:latin typeface="+mj-lt"/>
              </a:rPr>
              <a:t>7 YEARS OF DEARTH</a:t>
            </a:r>
          </a:p>
          <a:p>
            <a:r>
              <a:rPr lang="en-US" sz="2400" dirty="0" smtClean="0">
                <a:latin typeface="+mj-lt"/>
              </a:rPr>
              <a:t>“Then Joseph came and told Pharaoh, and said, My father and my brethren, and their flocks, and their herds, and all that they have, are come out of the land of Canaan; and, behold, they are in the </a:t>
            </a:r>
            <a:r>
              <a:rPr lang="en-US" sz="2400" b="1" dirty="0" smtClean="0">
                <a:latin typeface="+mj-lt"/>
              </a:rPr>
              <a:t>land of Goshen</a:t>
            </a:r>
            <a:r>
              <a:rPr lang="en-US" sz="2400" dirty="0" smtClean="0">
                <a:latin typeface="+mj-lt"/>
              </a:rPr>
              <a:t>” (47:1).</a:t>
            </a:r>
          </a:p>
          <a:p>
            <a:r>
              <a:rPr lang="en-US" sz="2400" dirty="0" smtClean="0">
                <a:latin typeface="+mj-lt"/>
              </a:rPr>
              <a:t>God placed Jacob and his family where He</a:t>
            </a:r>
          </a:p>
          <a:p>
            <a:r>
              <a:rPr lang="en-US" sz="2400" dirty="0">
                <a:latin typeface="+mj-lt"/>
              </a:rPr>
              <a:t>w</a:t>
            </a:r>
            <a:r>
              <a:rPr lang="en-US" sz="2400" dirty="0" smtClean="0">
                <a:latin typeface="+mj-lt"/>
              </a:rPr>
              <a:t>anted them.</a:t>
            </a:r>
          </a:p>
          <a:p>
            <a:endParaRPr lang="en-US" sz="800" dirty="0" smtClean="0">
              <a:latin typeface="+mj-lt"/>
            </a:endParaRPr>
          </a:p>
          <a:p>
            <a:r>
              <a:rPr lang="en-US" sz="2400" dirty="0" smtClean="0">
                <a:latin typeface="+mj-lt"/>
              </a:rPr>
              <a:t>“And Joseph placed his father and his brethren, and gave them a possession in the land of Egypt, in the</a:t>
            </a:r>
            <a:r>
              <a:rPr lang="en-US" sz="2400" b="1" dirty="0" smtClean="0">
                <a:latin typeface="+mj-lt"/>
              </a:rPr>
              <a:t> best of the land</a:t>
            </a:r>
            <a:r>
              <a:rPr lang="en-US" sz="2400" dirty="0" smtClean="0">
                <a:latin typeface="+mj-lt"/>
              </a:rPr>
              <a:t>… And Joseph nourished his father and brethren, and all his father’s household… And the famine was very sore, so that the land of Egypt and all the land of Canaan fainted by reason of the famine” (47:11-13).</a:t>
            </a:r>
          </a:p>
          <a:p>
            <a:r>
              <a:rPr lang="en-US" sz="2400" dirty="0" smtClean="0">
                <a:latin typeface="+mj-lt"/>
              </a:rPr>
              <a:t>While the world suffered—Israel prospered. </a:t>
            </a:r>
            <a:endParaRPr lang="en-US" sz="2400" dirty="0">
              <a:latin typeface="+mj-lt"/>
            </a:endParaRPr>
          </a:p>
        </p:txBody>
      </p:sp>
      <p:pic>
        <p:nvPicPr>
          <p:cNvPr id="6" name="Picture 5" descr="&lt;strong&gt;Goshen&lt;/strong&gt;, New York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522" y="0"/>
            <a:ext cx="5963478" cy="6429375"/>
          </a:xfrm>
          <a:prstGeom prst="rect">
            <a:avLst/>
          </a:prstGeom>
        </p:spPr>
      </p:pic>
      <p:pic>
        <p:nvPicPr>
          <p:cNvPr id="3" name="Picture 2" descr="sunset on the ground dried by dryness | Flickr - Photo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7925" y="0"/>
            <a:ext cx="5934075" cy="6429375"/>
          </a:xfrm>
          <a:prstGeom prst="rect">
            <a:avLst/>
          </a:prstGeom>
        </p:spPr>
      </p:pic>
    </p:spTree>
    <p:extLst>
      <p:ext uri="{BB962C8B-B14F-4D97-AF65-F5344CB8AC3E}">
        <p14:creationId xmlns:p14="http://schemas.microsoft.com/office/powerpoint/2010/main" val="295910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75" y="0"/>
            <a:ext cx="6219825" cy="6494085"/>
          </a:xfrm>
          <a:prstGeom prst="rect">
            <a:avLst/>
          </a:prstGeom>
          <a:noFill/>
        </p:spPr>
        <p:txBody>
          <a:bodyPr wrap="square" rtlCol="0">
            <a:spAutoFit/>
          </a:bodyPr>
          <a:lstStyle/>
          <a:p>
            <a:r>
              <a:rPr lang="en-US" sz="2400" b="1" dirty="0" smtClean="0">
                <a:latin typeface="+mj-lt"/>
              </a:rPr>
              <a:t>JACOB PREPARES FOR DEATH</a:t>
            </a:r>
          </a:p>
          <a:p>
            <a:r>
              <a:rPr lang="en-US" sz="2400" dirty="0" smtClean="0">
                <a:latin typeface="+mj-lt"/>
              </a:rPr>
              <a:t>“And Israel dwelt in the land of Egypt, in the country of Goshen; and they had possessions therein, </a:t>
            </a:r>
            <a:r>
              <a:rPr lang="en-US" sz="2400" b="1" dirty="0" smtClean="0">
                <a:latin typeface="+mj-lt"/>
              </a:rPr>
              <a:t>and grew, and multiplied exceeding</a:t>
            </a:r>
            <a:r>
              <a:rPr lang="en-US" sz="2400" dirty="0" smtClean="0">
                <a:latin typeface="+mj-lt"/>
              </a:rPr>
              <a:t>.  </a:t>
            </a:r>
          </a:p>
          <a:p>
            <a:r>
              <a:rPr lang="en-US" sz="2400" dirty="0" smtClean="0">
                <a:latin typeface="+mj-lt"/>
              </a:rPr>
              <a:t>And Jacob lived in the land of Egypt [17] years: the whole age of Jacob was [147] years” (47:27,28).</a:t>
            </a:r>
          </a:p>
          <a:p>
            <a:r>
              <a:rPr lang="en-US" sz="2400" dirty="0" smtClean="0">
                <a:latin typeface="+mj-lt"/>
              </a:rPr>
              <a:t>God had taken very good care of Jacob and </a:t>
            </a:r>
          </a:p>
          <a:p>
            <a:r>
              <a:rPr lang="en-US" sz="2400" dirty="0">
                <a:latin typeface="+mj-lt"/>
              </a:rPr>
              <a:t>h</a:t>
            </a:r>
            <a:r>
              <a:rPr lang="en-US" sz="2400" dirty="0" smtClean="0">
                <a:latin typeface="+mj-lt"/>
              </a:rPr>
              <a:t>is family, but He now prepares him for death.</a:t>
            </a:r>
          </a:p>
          <a:p>
            <a:endParaRPr lang="en-US" sz="800" dirty="0" smtClean="0">
              <a:latin typeface="+mj-lt"/>
            </a:endParaRPr>
          </a:p>
          <a:p>
            <a:r>
              <a:rPr lang="en-US" sz="2400" dirty="0" smtClean="0">
                <a:latin typeface="+mj-lt"/>
              </a:rPr>
              <a:t>“And the time drew nigh that </a:t>
            </a:r>
            <a:r>
              <a:rPr lang="en-US" sz="2400" b="1" dirty="0" smtClean="0">
                <a:latin typeface="+mj-lt"/>
              </a:rPr>
              <a:t>Israel</a:t>
            </a:r>
            <a:r>
              <a:rPr lang="en-US" sz="2400" dirty="0" smtClean="0">
                <a:latin typeface="+mj-lt"/>
              </a:rPr>
              <a:t> must die: </a:t>
            </a:r>
          </a:p>
          <a:p>
            <a:r>
              <a:rPr lang="en-US" sz="2400" dirty="0" smtClean="0">
                <a:latin typeface="+mj-lt"/>
              </a:rPr>
              <a:t>and he called his son Joseph, and said unto him… bury me not, I pray thee, in Egypt. </a:t>
            </a:r>
            <a:r>
              <a:rPr lang="en-US" sz="2400" b="1" dirty="0" smtClean="0">
                <a:latin typeface="+mj-lt"/>
              </a:rPr>
              <a:t>But I will lie with my fathers</a:t>
            </a:r>
            <a:r>
              <a:rPr lang="en-US" sz="2400" dirty="0" smtClean="0">
                <a:latin typeface="+mj-lt"/>
              </a:rPr>
              <a:t>… bury me in their </a:t>
            </a:r>
            <a:r>
              <a:rPr lang="en-US" sz="2400" dirty="0" err="1" smtClean="0">
                <a:latin typeface="+mj-lt"/>
              </a:rPr>
              <a:t>buryingplace</a:t>
            </a:r>
            <a:r>
              <a:rPr lang="en-US" sz="2400" dirty="0" smtClean="0">
                <a:latin typeface="+mj-lt"/>
              </a:rPr>
              <a:t>. And he [Joseph] said, I will do as thou hast said” (47:29,30). </a:t>
            </a:r>
          </a:p>
          <a:p>
            <a:r>
              <a:rPr lang="en-US" sz="2400" dirty="0" smtClean="0">
                <a:latin typeface="+mj-lt"/>
              </a:rPr>
              <a:t>Jacob had but one last request—to be buried with his father Isaac, and grandfather Abraham.</a:t>
            </a:r>
            <a:endParaRPr lang="en-US" sz="2400" dirty="0">
              <a:latin typeface="+mj-lt"/>
            </a:endParaRPr>
          </a:p>
        </p:txBody>
      </p:sp>
      <p:pic>
        <p:nvPicPr>
          <p:cNvPr id="3" name="Picture 2" descr="File:Book of Genesis Chapter 46-2 (Bible Illustrations b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1250" y="0"/>
            <a:ext cx="6000750" cy="6494086"/>
          </a:xfrm>
          <a:prstGeom prst="rect">
            <a:avLst/>
          </a:prstGeom>
        </p:spPr>
      </p:pic>
    </p:spTree>
    <p:extLst>
      <p:ext uri="{BB962C8B-B14F-4D97-AF65-F5344CB8AC3E}">
        <p14:creationId xmlns:p14="http://schemas.microsoft.com/office/powerpoint/2010/main" val="257682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7" end="7"/>
                                            </p:txEl>
                                          </p:spTgt>
                                        </p:tgtEl>
                                        <p:attrNameLst>
                                          <p:attrName>style.visibility</p:attrName>
                                        </p:attrNameLst>
                                      </p:cBhvr>
                                      <p:to>
                                        <p:strVal val="visible"/>
                                      </p:to>
                                    </p:set>
                                    <p:animEffect transition="in" filter="fade">
                                      <p:cBhvr>
                                        <p:cTn id="18" dur="500"/>
                                        <p:tgtEl>
                                          <p:spTgt spid="2">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Effect transition="in" filter="fade">
                                      <p:cBhvr>
                                        <p:cTn id="23"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098" y="-77212"/>
            <a:ext cx="12125326" cy="6740307"/>
          </a:xfrm>
          <a:prstGeom prst="rect">
            <a:avLst/>
          </a:prstGeom>
          <a:noFill/>
        </p:spPr>
        <p:txBody>
          <a:bodyPr wrap="square" rtlCol="0">
            <a:spAutoFit/>
          </a:bodyPr>
          <a:lstStyle/>
          <a:p>
            <a:r>
              <a:rPr lang="en-US" sz="2400" dirty="0" smtClean="0">
                <a:latin typeface="+mj-lt"/>
              </a:rPr>
              <a:t>“And the LORD said unto Jacob, </a:t>
            </a:r>
            <a:r>
              <a:rPr lang="en-US" sz="2400" b="1" dirty="0" smtClean="0">
                <a:latin typeface="+mj-lt"/>
              </a:rPr>
              <a:t>Return unto </a:t>
            </a:r>
          </a:p>
          <a:p>
            <a:r>
              <a:rPr lang="en-US" sz="2400" b="1" dirty="0" smtClean="0">
                <a:latin typeface="+mj-lt"/>
              </a:rPr>
              <a:t>the land of thy fathers</a:t>
            </a:r>
            <a:r>
              <a:rPr lang="en-US" sz="2400" dirty="0" smtClean="0">
                <a:latin typeface="+mj-lt"/>
              </a:rPr>
              <a:t>, and to thy kindred; </a:t>
            </a:r>
          </a:p>
          <a:p>
            <a:r>
              <a:rPr lang="en-US" sz="2400" dirty="0" smtClean="0">
                <a:latin typeface="+mj-lt"/>
              </a:rPr>
              <a:t>and </a:t>
            </a:r>
            <a:r>
              <a:rPr lang="en-US" sz="2400" b="1" dirty="0" smtClean="0">
                <a:latin typeface="+mj-lt"/>
              </a:rPr>
              <a:t>I will be with thee</a:t>
            </a:r>
            <a:r>
              <a:rPr lang="en-US" sz="2400" dirty="0" smtClean="0">
                <a:latin typeface="+mj-lt"/>
              </a:rPr>
              <a:t>” (31:3).  Then Jacob </a:t>
            </a:r>
          </a:p>
          <a:p>
            <a:r>
              <a:rPr lang="en-US" sz="2400" dirty="0" smtClean="0">
                <a:latin typeface="+mj-lt"/>
              </a:rPr>
              <a:t>rose up, and set his sons and his wives upon </a:t>
            </a:r>
          </a:p>
          <a:p>
            <a:r>
              <a:rPr lang="en-US" sz="2400" dirty="0" smtClean="0">
                <a:latin typeface="+mj-lt"/>
              </a:rPr>
              <a:t>camels; And he carried away all his cattle… </a:t>
            </a:r>
          </a:p>
          <a:p>
            <a:r>
              <a:rPr lang="en-US" sz="2400" dirty="0" smtClean="0">
                <a:latin typeface="+mj-lt"/>
              </a:rPr>
              <a:t>he had gotten in [Haran], for </a:t>
            </a:r>
            <a:r>
              <a:rPr lang="en-US" sz="2400" b="1" dirty="0" smtClean="0">
                <a:latin typeface="+mj-lt"/>
              </a:rPr>
              <a:t>to go to Isaac </a:t>
            </a:r>
          </a:p>
          <a:p>
            <a:r>
              <a:rPr lang="en-US" sz="2400" b="1" dirty="0" smtClean="0">
                <a:latin typeface="+mj-lt"/>
              </a:rPr>
              <a:t>his father in the land of Canaan</a:t>
            </a:r>
            <a:r>
              <a:rPr lang="en-US" sz="2400" dirty="0" smtClean="0">
                <a:latin typeface="+mj-lt"/>
              </a:rPr>
              <a:t>” (31:17,18).</a:t>
            </a:r>
          </a:p>
          <a:p>
            <a:endParaRPr lang="en-US" sz="800" dirty="0" smtClean="0">
              <a:latin typeface="+mj-lt"/>
            </a:endParaRPr>
          </a:p>
          <a:p>
            <a:r>
              <a:rPr lang="en-US" sz="2400" dirty="0" smtClean="0">
                <a:latin typeface="+mj-lt"/>
              </a:rPr>
              <a:t>After a twenty year stay in Haran (31:38), </a:t>
            </a:r>
          </a:p>
          <a:p>
            <a:r>
              <a:rPr lang="en-US" sz="2400" dirty="0" smtClean="0">
                <a:latin typeface="+mj-lt"/>
              </a:rPr>
              <a:t>Jacob, his family, and livestock returned </a:t>
            </a:r>
          </a:p>
          <a:p>
            <a:r>
              <a:rPr lang="en-US" sz="2400" dirty="0">
                <a:latin typeface="+mj-lt"/>
              </a:rPr>
              <a:t>h</a:t>
            </a:r>
            <a:r>
              <a:rPr lang="en-US" sz="2400" dirty="0" smtClean="0">
                <a:latin typeface="+mj-lt"/>
              </a:rPr>
              <a:t>ome</a:t>
            </a:r>
            <a:r>
              <a:rPr lang="en-US" sz="2400" dirty="0">
                <a:latin typeface="+mj-lt"/>
              </a:rPr>
              <a:t>.</a:t>
            </a:r>
            <a:r>
              <a:rPr lang="en-US" sz="2400" dirty="0" smtClean="0">
                <a:latin typeface="+mj-lt"/>
              </a:rPr>
              <a:t>  It was a bitter separation between </a:t>
            </a:r>
          </a:p>
          <a:p>
            <a:r>
              <a:rPr lang="en-US" sz="2400" dirty="0" smtClean="0">
                <a:latin typeface="+mj-lt"/>
              </a:rPr>
              <a:t>he and his Uncle Laban –</a:t>
            </a:r>
          </a:p>
          <a:p>
            <a:endParaRPr lang="en-US" sz="800" dirty="0" smtClean="0">
              <a:latin typeface="+mj-lt"/>
            </a:endParaRPr>
          </a:p>
          <a:p>
            <a:r>
              <a:rPr lang="en-US" sz="2400" dirty="0" smtClean="0">
                <a:latin typeface="+mj-lt"/>
              </a:rPr>
              <a:t>“… have I been twenty years in thy house; I </a:t>
            </a:r>
          </a:p>
          <a:p>
            <a:r>
              <a:rPr lang="en-US" sz="2400" dirty="0" smtClean="0">
                <a:latin typeface="+mj-lt"/>
              </a:rPr>
              <a:t>served thee [14] years for thy two daughters,</a:t>
            </a:r>
          </a:p>
          <a:p>
            <a:r>
              <a:rPr lang="en-US" sz="2400" dirty="0" smtClean="0">
                <a:latin typeface="+mj-lt"/>
              </a:rPr>
              <a:t> and [6] years for thy cattle; and thou hast </a:t>
            </a:r>
          </a:p>
          <a:p>
            <a:r>
              <a:rPr lang="en-US" sz="2400" dirty="0" smtClean="0">
                <a:latin typeface="+mj-lt"/>
              </a:rPr>
              <a:t>changed my wages ten times.  Except the </a:t>
            </a:r>
          </a:p>
          <a:p>
            <a:r>
              <a:rPr lang="en-US" sz="2400" dirty="0" smtClean="0">
                <a:latin typeface="+mj-lt"/>
              </a:rPr>
              <a:t>God of my father… </a:t>
            </a:r>
            <a:r>
              <a:rPr lang="en-US" sz="2400" b="1" dirty="0" smtClean="0">
                <a:latin typeface="+mj-lt"/>
              </a:rPr>
              <a:t>had been with me, surely thou hadst sent me away now empty</a:t>
            </a:r>
            <a:r>
              <a:rPr lang="en-US" sz="2400" dirty="0" smtClean="0">
                <a:latin typeface="+mj-lt"/>
              </a:rPr>
              <a:t>…” (31:41,42). </a:t>
            </a:r>
          </a:p>
          <a:p>
            <a:r>
              <a:rPr lang="en-US" sz="2400" dirty="0" smtClean="0">
                <a:latin typeface="+mj-lt"/>
              </a:rPr>
              <a:t>The details were not pretty, but God used it to carry out the promises first given to Abraham. </a:t>
            </a:r>
            <a:endParaRPr lang="en-US" sz="2400" dirty="0">
              <a:latin typeface="+mj-lt"/>
            </a:endParaRPr>
          </a:p>
        </p:txBody>
      </p:sp>
      <p:pic>
        <p:nvPicPr>
          <p:cNvPr id="6" name="Picture 5" descr="&lt;strong&gt;Jacob's&lt;/strong&gt; Wives: Genesis"/>
          <p:cNvPicPr>
            <a:picLocks noChangeAspect="1"/>
          </p:cNvPicPr>
          <p:nvPr/>
        </p:nvPicPr>
        <p:blipFill rotWithShape="1">
          <a:blip r:embed="rId2">
            <a:extLst>
              <a:ext uri="{28A0092B-C50C-407E-A947-70E740481C1C}">
                <a14:useLocalDpi xmlns:a14="http://schemas.microsoft.com/office/drawing/2010/main" val="0"/>
              </a:ext>
            </a:extLst>
          </a:blip>
          <a:srcRect b="23608"/>
          <a:stretch/>
        </p:blipFill>
        <p:spPr>
          <a:xfrm>
            <a:off x="5705475" y="8513"/>
            <a:ext cx="6486525" cy="5582662"/>
          </a:xfrm>
          <a:prstGeom prst="rect">
            <a:avLst/>
          </a:prstGeom>
        </p:spPr>
      </p:pic>
      <p:pic>
        <p:nvPicPr>
          <p:cNvPr id="4" name="Picture 3" descr="Vita e opere - Hayez"/>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6899" y="0"/>
            <a:ext cx="6543675" cy="5591175"/>
          </a:xfrm>
          <a:prstGeom prst="rect">
            <a:avLst/>
          </a:prstGeom>
        </p:spPr>
      </p:pic>
    </p:spTree>
    <p:extLst>
      <p:ext uri="{BB962C8B-B14F-4D97-AF65-F5344CB8AC3E}">
        <p14:creationId xmlns:p14="http://schemas.microsoft.com/office/powerpoint/2010/main" val="120734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8" end="8"/>
                                            </p:txEl>
                                          </p:spTgt>
                                        </p:tgtEl>
                                        <p:attrNameLst>
                                          <p:attrName>style.visibility</p:attrName>
                                        </p:attrNameLst>
                                      </p:cBhvr>
                                      <p:to>
                                        <p:strVal val="visible"/>
                                      </p:to>
                                    </p:set>
                                    <p:animEffect transition="in" filter="fade">
                                      <p:cBhvr>
                                        <p:cTn id="12" dur="500"/>
                                        <p:tgtEl>
                                          <p:spTgt spid="2">
                                            <p:txEl>
                                              <p:pRg st="8" end="8"/>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animEffect transition="in" filter="fade">
                                      <p:cBhvr>
                                        <p:cTn id="15" dur="500"/>
                                        <p:tgtEl>
                                          <p:spTgt spid="2">
                                            <p:txEl>
                                              <p:pRg st="9" end="9"/>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10" end="10"/>
                                            </p:txEl>
                                          </p:spTgt>
                                        </p:tgtEl>
                                        <p:attrNameLst>
                                          <p:attrName>style.visibility</p:attrName>
                                        </p:attrNameLst>
                                      </p:cBhvr>
                                      <p:to>
                                        <p:strVal val="visible"/>
                                      </p:to>
                                    </p:set>
                                    <p:animEffect transition="in" filter="fade">
                                      <p:cBhvr>
                                        <p:cTn id="18" dur="500"/>
                                        <p:tgtEl>
                                          <p:spTgt spid="2">
                                            <p:txEl>
                                              <p:pRg st="10" end="1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animEffect transition="in" filter="fade">
                                      <p:cBhvr>
                                        <p:cTn id="21" dur="500"/>
                                        <p:tgtEl>
                                          <p:spTgt spid="2">
                                            <p:txEl>
                                              <p:pRg st="11" end="1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13" end="13"/>
                                            </p:txEl>
                                          </p:spTgt>
                                        </p:tgtEl>
                                        <p:attrNameLst>
                                          <p:attrName>style.visibility</p:attrName>
                                        </p:attrNameLst>
                                      </p:cBhvr>
                                      <p:to>
                                        <p:strVal val="visible"/>
                                      </p:to>
                                    </p:set>
                                    <p:animEffect transition="in" filter="fade">
                                      <p:cBhvr>
                                        <p:cTn id="26" dur="500"/>
                                        <p:tgtEl>
                                          <p:spTgt spid="2">
                                            <p:txEl>
                                              <p:pRg st="13" end="1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14" end="14"/>
                                            </p:txEl>
                                          </p:spTgt>
                                        </p:tgtEl>
                                        <p:attrNameLst>
                                          <p:attrName>style.visibility</p:attrName>
                                        </p:attrNameLst>
                                      </p:cBhvr>
                                      <p:to>
                                        <p:strVal val="visible"/>
                                      </p:to>
                                    </p:set>
                                    <p:animEffect transition="in" filter="fade">
                                      <p:cBhvr>
                                        <p:cTn id="29" dur="500"/>
                                        <p:tgtEl>
                                          <p:spTgt spid="2">
                                            <p:txEl>
                                              <p:pRg st="14" end="1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15" end="15"/>
                                            </p:txEl>
                                          </p:spTgt>
                                        </p:tgtEl>
                                        <p:attrNameLst>
                                          <p:attrName>style.visibility</p:attrName>
                                        </p:attrNameLst>
                                      </p:cBhvr>
                                      <p:to>
                                        <p:strVal val="visible"/>
                                      </p:to>
                                    </p:set>
                                    <p:animEffect transition="in" filter="fade">
                                      <p:cBhvr>
                                        <p:cTn id="32" dur="500"/>
                                        <p:tgtEl>
                                          <p:spTgt spid="2">
                                            <p:txEl>
                                              <p:pRg st="15" end="1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6" end="16"/>
                                            </p:txEl>
                                          </p:spTgt>
                                        </p:tgtEl>
                                        <p:attrNameLst>
                                          <p:attrName>style.visibility</p:attrName>
                                        </p:attrNameLst>
                                      </p:cBhvr>
                                      <p:to>
                                        <p:strVal val="visible"/>
                                      </p:to>
                                    </p:set>
                                    <p:animEffect transition="in" filter="fade">
                                      <p:cBhvr>
                                        <p:cTn id="35" dur="500"/>
                                        <p:tgtEl>
                                          <p:spTgt spid="2">
                                            <p:txEl>
                                              <p:pRg st="16" end="1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7" end="17"/>
                                            </p:txEl>
                                          </p:spTgt>
                                        </p:tgtEl>
                                        <p:attrNameLst>
                                          <p:attrName>style.visibility</p:attrName>
                                        </p:attrNameLst>
                                      </p:cBhvr>
                                      <p:to>
                                        <p:strVal val="visible"/>
                                      </p:to>
                                    </p:set>
                                    <p:animEffect transition="in" filter="fade">
                                      <p:cBhvr>
                                        <p:cTn id="38" dur="500"/>
                                        <p:tgtEl>
                                          <p:spTgt spid="2">
                                            <p:txEl>
                                              <p:pRg st="17" end="1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xEl>
                                              <p:pRg st="18" end="18"/>
                                            </p:txEl>
                                          </p:spTgt>
                                        </p:tgtEl>
                                        <p:attrNameLst>
                                          <p:attrName>style.visibility</p:attrName>
                                        </p:attrNameLst>
                                      </p:cBhvr>
                                      <p:to>
                                        <p:strVal val="visible"/>
                                      </p:to>
                                    </p:set>
                                    <p:animEffect transition="in" filter="fade">
                                      <p:cBhvr>
                                        <p:cTn id="43"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50" y="0"/>
            <a:ext cx="7239000" cy="6494085"/>
          </a:xfrm>
          <a:prstGeom prst="rect">
            <a:avLst/>
          </a:prstGeom>
          <a:noFill/>
        </p:spPr>
        <p:txBody>
          <a:bodyPr wrap="square" rtlCol="0">
            <a:spAutoFit/>
          </a:bodyPr>
          <a:lstStyle/>
          <a:p>
            <a:r>
              <a:rPr lang="en-US" sz="2400" dirty="0" smtClean="0">
                <a:latin typeface="+mj-lt"/>
              </a:rPr>
              <a:t>God is a Holy and remarkable GOD.  After the flood when the Gentile nations spurned God a second time at the tower of Babel, He called a righteous man through whom he would form </a:t>
            </a:r>
            <a:r>
              <a:rPr lang="en-US" sz="2400" b="1" dirty="0" smtClean="0">
                <a:latin typeface="+mj-lt"/>
              </a:rPr>
              <a:t>a nation after His Name</a:t>
            </a:r>
            <a:r>
              <a:rPr lang="en-US" sz="2400" dirty="0" smtClean="0">
                <a:latin typeface="+mj-lt"/>
              </a:rPr>
              <a:t>.  </a:t>
            </a:r>
          </a:p>
          <a:p>
            <a:endParaRPr lang="en-US" sz="800" dirty="0" smtClean="0">
              <a:latin typeface="+mj-lt"/>
            </a:endParaRPr>
          </a:p>
          <a:p>
            <a:r>
              <a:rPr lang="en-US" sz="2400" dirty="0" smtClean="0">
                <a:latin typeface="+mj-lt"/>
              </a:rPr>
              <a:t>But God’s plans are not always predictable as Abraham’s descendants had now been taken from their land [Canaan] in order to save them from a world-wide drought.  </a:t>
            </a:r>
            <a:r>
              <a:rPr lang="en-US" sz="2400" smtClean="0">
                <a:latin typeface="+mj-lt"/>
              </a:rPr>
              <a:t>But </a:t>
            </a:r>
            <a:r>
              <a:rPr lang="en-US" sz="2400" dirty="0" smtClean="0">
                <a:latin typeface="+mj-lt"/>
              </a:rPr>
              <a:t>in </a:t>
            </a:r>
            <a:r>
              <a:rPr lang="en-US" sz="2400" smtClean="0">
                <a:latin typeface="+mj-lt"/>
              </a:rPr>
              <a:t>the process, </a:t>
            </a:r>
            <a:r>
              <a:rPr lang="en-US" sz="2400" dirty="0" smtClean="0">
                <a:latin typeface="+mj-lt"/>
              </a:rPr>
              <a:t>has given them a prosperous place [Land ‘O Goshen] to ‘multiply exceedingly.’</a:t>
            </a:r>
          </a:p>
          <a:p>
            <a:endParaRPr lang="en-US" sz="800" dirty="0" smtClean="0">
              <a:latin typeface="+mj-lt"/>
            </a:endParaRPr>
          </a:p>
          <a:p>
            <a:r>
              <a:rPr lang="en-US" sz="2400" dirty="0" smtClean="0">
                <a:latin typeface="+mj-lt"/>
              </a:rPr>
              <a:t>The major characters [Abraham, Isaac, Jacob] are born and then die after accomplishing God’s will, but what happened next?</a:t>
            </a:r>
          </a:p>
          <a:p>
            <a:endParaRPr lang="en-US" sz="800" dirty="0" smtClean="0">
              <a:latin typeface="+mj-lt"/>
            </a:endParaRPr>
          </a:p>
          <a:p>
            <a:r>
              <a:rPr lang="en-US" sz="2400" dirty="0" smtClean="0">
                <a:latin typeface="+mj-lt"/>
              </a:rPr>
              <a:t>The descendants of Israel were never promised the land of Egypt.  How will God get them back to their Promised Land?</a:t>
            </a:r>
          </a:p>
          <a:p>
            <a:endParaRPr lang="en-US" sz="800" dirty="0" smtClean="0">
              <a:latin typeface="+mj-lt"/>
            </a:endParaRPr>
          </a:p>
          <a:p>
            <a:r>
              <a:rPr lang="en-US" sz="2400" dirty="0" smtClean="0">
                <a:latin typeface="+mj-lt"/>
              </a:rPr>
              <a:t>Stay tuned.  Next time – Gen. 48-50; </a:t>
            </a:r>
            <a:r>
              <a:rPr lang="en-US" sz="2400" dirty="0" err="1" smtClean="0">
                <a:latin typeface="+mj-lt"/>
              </a:rPr>
              <a:t>Exo</a:t>
            </a:r>
            <a:r>
              <a:rPr lang="en-US" sz="2400" dirty="0" smtClean="0">
                <a:latin typeface="+mj-lt"/>
              </a:rPr>
              <a:t>. 1-18.</a:t>
            </a:r>
          </a:p>
        </p:txBody>
      </p:sp>
      <p:pic>
        <p:nvPicPr>
          <p:cNvPr id="3" name="Picture 2" descr="Epitome: Galatians 3 – The Vibrancy of Grac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4250" y="0"/>
            <a:ext cx="4857750" cy="6494085"/>
          </a:xfrm>
          <a:prstGeom prst="rect">
            <a:avLst/>
          </a:prstGeom>
        </p:spPr>
      </p:pic>
    </p:spTree>
    <p:extLst>
      <p:ext uri="{BB962C8B-B14F-4D97-AF65-F5344CB8AC3E}">
        <p14:creationId xmlns:p14="http://schemas.microsoft.com/office/powerpoint/2010/main" val="277238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 y="-76200"/>
            <a:ext cx="11991975" cy="6740307"/>
          </a:xfrm>
          <a:prstGeom prst="rect">
            <a:avLst/>
          </a:prstGeom>
          <a:noFill/>
        </p:spPr>
        <p:txBody>
          <a:bodyPr wrap="square" rtlCol="0">
            <a:spAutoFit/>
          </a:bodyPr>
          <a:lstStyle/>
          <a:p>
            <a:r>
              <a:rPr lang="en-US" sz="2400" b="1" dirty="0" smtClean="0">
                <a:latin typeface="+mj-lt"/>
              </a:rPr>
              <a:t>JACOB’S WRESTLING MATCH</a:t>
            </a:r>
          </a:p>
          <a:p>
            <a:r>
              <a:rPr lang="en-US" sz="2400" dirty="0" smtClean="0">
                <a:latin typeface="+mj-lt"/>
              </a:rPr>
              <a:t>“And Jacob was left alone; and there wrestled</a:t>
            </a:r>
          </a:p>
          <a:p>
            <a:r>
              <a:rPr lang="en-US" sz="2400" dirty="0" smtClean="0">
                <a:latin typeface="+mj-lt"/>
              </a:rPr>
              <a:t>a man with him until the breaking of the day. </a:t>
            </a:r>
          </a:p>
          <a:p>
            <a:r>
              <a:rPr lang="en-US" sz="2400" dirty="0" smtClean="0">
                <a:latin typeface="+mj-lt"/>
              </a:rPr>
              <a:t>And when he [Assailant] saw that he prevailed </a:t>
            </a:r>
          </a:p>
          <a:p>
            <a:r>
              <a:rPr lang="en-US" sz="2400" dirty="0" smtClean="0">
                <a:latin typeface="+mj-lt"/>
              </a:rPr>
              <a:t>not against him [Jacob], he [Assailant] touched </a:t>
            </a:r>
          </a:p>
          <a:p>
            <a:r>
              <a:rPr lang="en-US" sz="2400" dirty="0" smtClean="0">
                <a:latin typeface="+mj-lt"/>
              </a:rPr>
              <a:t>the hollow of his [Jacob’s] thigh… and was out </a:t>
            </a:r>
          </a:p>
          <a:p>
            <a:r>
              <a:rPr lang="en-US" sz="2400" dirty="0" smtClean="0">
                <a:latin typeface="+mj-lt"/>
              </a:rPr>
              <a:t>of joint… [the Assailant says] Let me go, for the </a:t>
            </a:r>
          </a:p>
          <a:p>
            <a:r>
              <a:rPr lang="en-US" sz="2400" dirty="0" smtClean="0">
                <a:latin typeface="+mj-lt"/>
              </a:rPr>
              <a:t>day breaketh.  And he [Jacob] said, I will not let </a:t>
            </a:r>
          </a:p>
          <a:p>
            <a:r>
              <a:rPr lang="en-US" sz="2400" dirty="0" smtClean="0">
                <a:latin typeface="+mj-lt"/>
              </a:rPr>
              <a:t>thee go, except </a:t>
            </a:r>
            <a:r>
              <a:rPr lang="en-US" sz="2400" b="1" dirty="0" smtClean="0">
                <a:latin typeface="+mj-lt"/>
              </a:rPr>
              <a:t>thou bless me</a:t>
            </a:r>
            <a:r>
              <a:rPr lang="en-US" sz="2400" dirty="0" smtClean="0">
                <a:latin typeface="+mj-lt"/>
              </a:rPr>
              <a:t>… [blessing] Thy </a:t>
            </a:r>
          </a:p>
          <a:p>
            <a:r>
              <a:rPr lang="en-US" sz="2400" dirty="0" smtClean="0">
                <a:latin typeface="+mj-lt"/>
              </a:rPr>
              <a:t>name shall be called no more Jacob, but</a:t>
            </a:r>
            <a:r>
              <a:rPr lang="en-US" sz="2400" b="1" dirty="0" smtClean="0">
                <a:latin typeface="+mj-lt"/>
              </a:rPr>
              <a:t> Israel</a:t>
            </a:r>
            <a:r>
              <a:rPr lang="en-US" sz="2400" dirty="0" smtClean="0">
                <a:latin typeface="+mj-lt"/>
              </a:rPr>
              <a:t>… </a:t>
            </a:r>
          </a:p>
          <a:p>
            <a:r>
              <a:rPr lang="en-US" sz="2400" dirty="0" smtClean="0">
                <a:latin typeface="+mj-lt"/>
              </a:rPr>
              <a:t>And Jacob called the name of the place </a:t>
            </a:r>
            <a:r>
              <a:rPr lang="en-US" sz="2400" b="1" dirty="0" smtClean="0">
                <a:latin typeface="+mj-lt"/>
              </a:rPr>
              <a:t>Peniel</a:t>
            </a:r>
            <a:r>
              <a:rPr lang="en-US" sz="2400" dirty="0" smtClean="0">
                <a:latin typeface="+mj-lt"/>
              </a:rPr>
              <a:t>: </a:t>
            </a:r>
          </a:p>
          <a:p>
            <a:r>
              <a:rPr lang="en-US" sz="2400" dirty="0" smtClean="0">
                <a:latin typeface="+mj-lt"/>
              </a:rPr>
              <a:t>for </a:t>
            </a:r>
            <a:r>
              <a:rPr lang="en-US" sz="2400" b="1" dirty="0" smtClean="0">
                <a:latin typeface="+mj-lt"/>
              </a:rPr>
              <a:t>I have seen God face to face</a:t>
            </a:r>
            <a:r>
              <a:rPr lang="en-US" sz="2400" dirty="0" smtClean="0">
                <a:latin typeface="+mj-lt"/>
              </a:rPr>
              <a:t>, and my life is </a:t>
            </a:r>
          </a:p>
          <a:p>
            <a:r>
              <a:rPr lang="en-US" sz="2400" dirty="0" smtClean="0">
                <a:latin typeface="+mj-lt"/>
              </a:rPr>
              <a:t>preserved” (32:24-30).</a:t>
            </a:r>
          </a:p>
          <a:p>
            <a:r>
              <a:rPr lang="en-US" sz="2400" dirty="0" smtClean="0">
                <a:latin typeface="+mj-lt"/>
              </a:rPr>
              <a:t>Previously, Jacob had fought for the birthright and blessing of his father, but now he is engaged in a battle he cannot win because he is fighting against the Son of God.  The one called the ‘heel catcher’ (25:26) is now caught.  The life lived as Jacob was accomplished in the flesh, but now, that all must change.  The name Israel means, </a:t>
            </a:r>
            <a:r>
              <a:rPr lang="en-US" sz="2400" b="1" i="1" dirty="0" smtClean="0">
                <a:latin typeface="+mj-lt"/>
              </a:rPr>
              <a:t>God fights</a:t>
            </a:r>
            <a:r>
              <a:rPr lang="en-US" sz="2400" dirty="0" smtClean="0">
                <a:latin typeface="+mj-lt"/>
              </a:rPr>
              <a:t>, so from now on it will be God [Christ] who fights the battle to complete the plans and promises destined for the nation of Israel.</a:t>
            </a:r>
            <a:r>
              <a:rPr lang="en-US" sz="2400" b="1" i="1" dirty="0" smtClean="0">
                <a:latin typeface="+mj-lt"/>
              </a:rPr>
              <a:t> </a:t>
            </a:r>
          </a:p>
        </p:txBody>
      </p:sp>
      <p:pic>
        <p:nvPicPr>
          <p:cNvPr id="5" name="Picture 4" descr="Jacob's Wives: Genesis"/>
          <p:cNvPicPr>
            <a:picLocks noChangeAspect="1"/>
          </p:cNvPicPr>
          <p:nvPr/>
        </p:nvPicPr>
        <p:blipFill rotWithShape="1">
          <a:blip r:embed="rId2">
            <a:extLst>
              <a:ext uri="{28A0092B-C50C-407E-A947-70E740481C1C}">
                <a14:useLocalDpi xmlns:a14="http://schemas.microsoft.com/office/drawing/2010/main" val="0"/>
              </a:ext>
            </a:extLst>
          </a:blip>
          <a:srcRect b="25051"/>
          <a:stretch/>
        </p:blipFill>
        <p:spPr>
          <a:xfrm>
            <a:off x="6191250" y="-6461"/>
            <a:ext cx="6000750" cy="4778485"/>
          </a:xfrm>
          <a:prstGeom prst="rect">
            <a:avLst/>
          </a:prstGeom>
        </p:spPr>
      </p:pic>
      <p:pic>
        <p:nvPicPr>
          <p:cNvPr id="4" name="Picture 3" descr="Vayishlach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7425" y="-1"/>
            <a:ext cx="6124575" cy="4772025"/>
          </a:xfrm>
          <a:prstGeom prst="rect">
            <a:avLst/>
          </a:prstGeom>
        </p:spPr>
      </p:pic>
    </p:spTree>
    <p:extLst>
      <p:ext uri="{BB962C8B-B14F-4D97-AF65-F5344CB8AC3E}">
        <p14:creationId xmlns:p14="http://schemas.microsoft.com/office/powerpoint/2010/main" val="6609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3" end="13"/>
                                            </p:txEl>
                                          </p:spTgt>
                                        </p:tgtEl>
                                        <p:attrNameLst>
                                          <p:attrName>style.visibility</p:attrName>
                                        </p:attrNameLst>
                                      </p:cBhvr>
                                      <p:to>
                                        <p:strVal val="visible"/>
                                      </p:to>
                                    </p:set>
                                    <p:animEffect transition="in" filter="fade">
                                      <p:cBhvr>
                                        <p:cTn id="12"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1" y="-66675"/>
            <a:ext cx="6753224" cy="6617196"/>
          </a:xfrm>
          <a:prstGeom prst="rect">
            <a:avLst/>
          </a:prstGeom>
          <a:noFill/>
        </p:spPr>
        <p:txBody>
          <a:bodyPr wrap="square" rtlCol="0">
            <a:spAutoFit/>
          </a:bodyPr>
          <a:lstStyle/>
          <a:p>
            <a:r>
              <a:rPr lang="en-US" sz="2400" b="1" dirty="0" smtClean="0">
                <a:latin typeface="+mj-lt"/>
              </a:rPr>
              <a:t>JACOB MEETS ESAU</a:t>
            </a:r>
          </a:p>
          <a:p>
            <a:r>
              <a:rPr lang="en-US" sz="2400" dirty="0" smtClean="0">
                <a:latin typeface="+mj-lt"/>
              </a:rPr>
              <a:t>“And Jacob lifted up his eyes, and look, and, behold Esau came…” (33:1).</a:t>
            </a:r>
          </a:p>
          <a:p>
            <a:r>
              <a:rPr lang="en-US" sz="2400" dirty="0" smtClean="0">
                <a:latin typeface="+mj-lt"/>
              </a:rPr>
              <a:t>Jacob had long feared this meeting with his estranged</a:t>
            </a:r>
          </a:p>
          <a:p>
            <a:r>
              <a:rPr lang="en-US" sz="2400" dirty="0">
                <a:latin typeface="+mj-lt"/>
              </a:rPr>
              <a:t>b</a:t>
            </a:r>
            <a:r>
              <a:rPr lang="en-US" sz="2400" dirty="0" smtClean="0">
                <a:latin typeface="+mj-lt"/>
              </a:rPr>
              <a:t>rother over the stolen birthright and blessing, so he was prepared to offer him some of his wealth</a:t>
            </a:r>
            <a:r>
              <a:rPr lang="en-US" sz="2400" dirty="0">
                <a:latin typeface="+mj-lt"/>
              </a:rPr>
              <a:t> </a:t>
            </a:r>
            <a:r>
              <a:rPr lang="en-US" sz="2400" dirty="0" smtClean="0">
                <a:latin typeface="+mj-lt"/>
              </a:rPr>
              <a:t>– </a:t>
            </a:r>
          </a:p>
          <a:p>
            <a:endParaRPr lang="en-US" sz="800" dirty="0" smtClean="0">
              <a:latin typeface="+mj-lt"/>
            </a:endParaRPr>
          </a:p>
          <a:p>
            <a:r>
              <a:rPr lang="en-US" sz="2400" dirty="0" smtClean="0">
                <a:latin typeface="+mj-lt"/>
              </a:rPr>
              <a:t>“… Esau said, </a:t>
            </a:r>
            <a:r>
              <a:rPr lang="en-US" sz="2400" b="1" dirty="0" smtClean="0">
                <a:latin typeface="+mj-lt"/>
              </a:rPr>
              <a:t>I have enough</a:t>
            </a:r>
            <a:r>
              <a:rPr lang="en-US" sz="2400" dirty="0" smtClean="0">
                <a:latin typeface="+mj-lt"/>
              </a:rPr>
              <a:t>, my brother; keep that thou hast unto thyself… So Esau returned that day </a:t>
            </a:r>
          </a:p>
          <a:p>
            <a:r>
              <a:rPr lang="en-US" sz="2400" dirty="0" smtClean="0">
                <a:latin typeface="+mj-lt"/>
              </a:rPr>
              <a:t>on his way unto Seir” (33:9:16).</a:t>
            </a:r>
          </a:p>
          <a:p>
            <a:r>
              <a:rPr lang="en-US" sz="2400" dirty="0" smtClean="0">
                <a:latin typeface="+mj-lt"/>
              </a:rPr>
              <a:t>God had worked the miraculous in the hearts of these two brothers.  Jacob displayed a spirit of humility and generosity, and Esau was changed from one who sought revenge to that of wanting to be</a:t>
            </a:r>
          </a:p>
          <a:p>
            <a:r>
              <a:rPr lang="en-US" sz="2400" dirty="0">
                <a:latin typeface="+mj-lt"/>
              </a:rPr>
              <a:t>r</a:t>
            </a:r>
            <a:r>
              <a:rPr lang="en-US" sz="2400" dirty="0" smtClean="0">
                <a:latin typeface="+mj-lt"/>
              </a:rPr>
              <a:t>econciled with his estranged brother.</a:t>
            </a:r>
          </a:p>
          <a:p>
            <a:endParaRPr lang="en-US" sz="800" dirty="0" smtClean="0">
              <a:latin typeface="+mj-lt"/>
            </a:endParaRPr>
          </a:p>
          <a:p>
            <a:r>
              <a:rPr lang="en-US" sz="2400" dirty="0" smtClean="0">
                <a:latin typeface="+mj-lt"/>
              </a:rPr>
              <a:t>However, it would not be the end of hostilities between the descendants of the two nations: </a:t>
            </a:r>
          </a:p>
          <a:p>
            <a:r>
              <a:rPr lang="en-US" sz="2400" b="1" dirty="0" smtClean="0">
                <a:latin typeface="+mj-lt"/>
              </a:rPr>
              <a:t>Israel</a:t>
            </a:r>
            <a:r>
              <a:rPr lang="en-US" sz="2400" dirty="0" smtClean="0">
                <a:latin typeface="+mj-lt"/>
              </a:rPr>
              <a:t> [Jacob] &amp;</a:t>
            </a:r>
            <a:r>
              <a:rPr lang="en-US" sz="2400" b="1" dirty="0" smtClean="0">
                <a:latin typeface="+mj-lt"/>
              </a:rPr>
              <a:t> Edom </a:t>
            </a:r>
            <a:r>
              <a:rPr lang="en-US" sz="2400" dirty="0" smtClean="0">
                <a:latin typeface="+mj-lt"/>
              </a:rPr>
              <a:t>[Esau].  </a:t>
            </a:r>
            <a:endParaRPr lang="en-US" sz="2400" dirty="0">
              <a:latin typeface="+mj-lt"/>
            </a:endParaRPr>
          </a:p>
        </p:txBody>
      </p:sp>
      <p:pic>
        <p:nvPicPr>
          <p:cNvPr id="4" name="Picture 3" descr="miel y langostas: La historia de &lt;strong&gt;Jacob&lt;/strong&gt; - Seminario Bíblico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9925" y="0"/>
            <a:ext cx="5172075" cy="6550521"/>
          </a:xfrm>
          <a:prstGeom prst="rect">
            <a:avLst/>
          </a:prstGeom>
        </p:spPr>
      </p:pic>
    </p:spTree>
    <p:extLst>
      <p:ext uri="{BB962C8B-B14F-4D97-AF65-F5344CB8AC3E}">
        <p14:creationId xmlns:p14="http://schemas.microsoft.com/office/powerpoint/2010/main" val="235984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500"/>
                                        <p:tgtEl>
                                          <p:spTgt spid="2">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500"/>
                                        <p:tgtEl>
                                          <p:spTgt spid="2">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10" end="10"/>
                                            </p:txEl>
                                          </p:spTgt>
                                        </p:tgtEl>
                                        <p:attrNameLst>
                                          <p:attrName>style.visibility</p:attrName>
                                        </p:attrNameLst>
                                      </p:cBhvr>
                                      <p:to>
                                        <p:strVal val="visible"/>
                                      </p:to>
                                    </p:set>
                                    <p:animEffect transition="in" filter="fade">
                                      <p:cBhvr>
                                        <p:cTn id="36" dur="500"/>
                                        <p:tgtEl>
                                          <p:spTgt spid="2">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animEffect transition="in" filter="fade">
                                      <p:cBhvr>
                                        <p:cTn id="39"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75" y="-1"/>
            <a:ext cx="5838825" cy="6370975"/>
          </a:xfrm>
          <a:prstGeom prst="rect">
            <a:avLst/>
          </a:prstGeom>
          <a:noFill/>
        </p:spPr>
        <p:txBody>
          <a:bodyPr wrap="square" rtlCol="0">
            <a:spAutoFit/>
          </a:bodyPr>
          <a:lstStyle/>
          <a:p>
            <a:r>
              <a:rPr lang="en-US" sz="2400" b="1" dirty="0" smtClean="0">
                <a:latin typeface="+mj-lt"/>
              </a:rPr>
              <a:t>JACOB AT BETH-EL</a:t>
            </a:r>
          </a:p>
          <a:p>
            <a:r>
              <a:rPr lang="en-US" sz="2400" dirty="0" smtClean="0">
                <a:latin typeface="+mj-lt"/>
              </a:rPr>
              <a:t>“And God said unto Jacob, Arise, go up to Beth-el, and dwell there: and make there an </a:t>
            </a:r>
            <a:r>
              <a:rPr lang="en-US" sz="2400" b="1" dirty="0" smtClean="0">
                <a:latin typeface="+mj-lt"/>
              </a:rPr>
              <a:t>altar </a:t>
            </a:r>
            <a:r>
              <a:rPr lang="en-US" sz="2400" dirty="0" smtClean="0">
                <a:latin typeface="+mj-lt"/>
              </a:rPr>
              <a:t>unto God…” (35:1)… And God appeared unto Jacob again… and blessed him… I am God Almighty: be fruitful and multiply; a nation… shall be of thee, and kings shall come out of thy loins; </a:t>
            </a:r>
            <a:r>
              <a:rPr lang="en-US" sz="2400" b="1" dirty="0" smtClean="0">
                <a:latin typeface="+mj-lt"/>
              </a:rPr>
              <a:t>And the land which I gave Abraham and Isaac, to thee I will give It, and </a:t>
            </a:r>
          </a:p>
          <a:p>
            <a:r>
              <a:rPr lang="en-US" sz="2400" b="1" dirty="0" smtClean="0">
                <a:latin typeface="+mj-lt"/>
              </a:rPr>
              <a:t>to</a:t>
            </a:r>
            <a:r>
              <a:rPr lang="en-US" sz="2400" dirty="0" smtClean="0">
                <a:latin typeface="+mj-lt"/>
              </a:rPr>
              <a:t> </a:t>
            </a:r>
            <a:r>
              <a:rPr lang="en-US" sz="2400" b="1" dirty="0" smtClean="0">
                <a:latin typeface="+mj-lt"/>
              </a:rPr>
              <a:t>thy seed after thee will I give the land</a:t>
            </a:r>
            <a:r>
              <a:rPr lang="en-US" sz="2400" dirty="0" smtClean="0">
                <a:latin typeface="+mj-lt"/>
              </a:rPr>
              <a:t>… </a:t>
            </a:r>
          </a:p>
          <a:p>
            <a:r>
              <a:rPr lang="en-US" sz="2400" dirty="0" smtClean="0">
                <a:latin typeface="+mj-lt"/>
              </a:rPr>
              <a:t>And Jacob set up a pillar of stone… he poured oil thereon” (35:9-14). </a:t>
            </a:r>
          </a:p>
          <a:p>
            <a:r>
              <a:rPr lang="en-US" sz="2400" dirty="0" smtClean="0">
                <a:latin typeface="+mj-lt"/>
              </a:rPr>
              <a:t>Back in the land of Canaan, God appeared </a:t>
            </a:r>
          </a:p>
          <a:p>
            <a:r>
              <a:rPr lang="en-US" sz="2400" dirty="0" smtClean="0">
                <a:latin typeface="+mj-lt"/>
              </a:rPr>
              <a:t>to Jacob [Israel] again reiterating the same promise given to his father [Isaac] and grandfather [Abraham], that this is</a:t>
            </a:r>
            <a:r>
              <a:rPr lang="en-US" sz="2400" i="1" dirty="0" smtClean="0">
                <a:latin typeface="+mj-lt"/>
              </a:rPr>
              <a:t> his </a:t>
            </a:r>
            <a:r>
              <a:rPr lang="en-US" sz="2400" dirty="0" smtClean="0">
                <a:latin typeface="+mj-lt"/>
              </a:rPr>
              <a:t>land and that of </a:t>
            </a:r>
            <a:r>
              <a:rPr lang="en-US" sz="2400" i="1" dirty="0" smtClean="0">
                <a:latin typeface="+mj-lt"/>
              </a:rPr>
              <a:t>his </a:t>
            </a:r>
            <a:r>
              <a:rPr lang="en-US" sz="2400" dirty="0" smtClean="0">
                <a:latin typeface="+mj-lt"/>
              </a:rPr>
              <a:t>seed [the nation of Israel]. </a:t>
            </a:r>
          </a:p>
        </p:txBody>
      </p:sp>
      <p:pic>
        <p:nvPicPr>
          <p:cNvPr id="10" name="Picture 9" descr="File:Book of Genesis Chapter 28-6 (Bible Illustrations b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5989" y="-1"/>
            <a:ext cx="6206011" cy="6858001"/>
          </a:xfrm>
          <a:prstGeom prst="rect">
            <a:avLst/>
          </a:prstGeom>
        </p:spPr>
      </p:pic>
    </p:spTree>
    <p:extLst>
      <p:ext uri="{BB962C8B-B14F-4D97-AF65-F5344CB8AC3E}">
        <p14:creationId xmlns:p14="http://schemas.microsoft.com/office/powerpoint/2010/main" val="333425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636" y="-88047"/>
            <a:ext cx="5421688" cy="6617196"/>
          </a:xfrm>
          <a:prstGeom prst="rect">
            <a:avLst/>
          </a:prstGeom>
          <a:noFill/>
        </p:spPr>
        <p:txBody>
          <a:bodyPr wrap="square" rtlCol="0">
            <a:spAutoFit/>
          </a:bodyPr>
          <a:lstStyle/>
          <a:p>
            <a:r>
              <a:rPr lang="en-US" sz="2400" b="1" dirty="0" smtClean="0">
                <a:latin typeface="+mj-lt"/>
              </a:rPr>
              <a:t>DEATH OF RACHEL</a:t>
            </a:r>
          </a:p>
          <a:p>
            <a:r>
              <a:rPr lang="en-US" sz="2400" dirty="0" smtClean="0">
                <a:latin typeface="+mj-lt"/>
              </a:rPr>
              <a:t>“And they journeyed from Beth-el… to </a:t>
            </a:r>
            <a:r>
              <a:rPr lang="en-US" sz="2400" dirty="0" err="1" smtClean="0">
                <a:latin typeface="+mj-lt"/>
              </a:rPr>
              <a:t>Ephratha</a:t>
            </a:r>
            <a:r>
              <a:rPr lang="en-US" sz="2400" dirty="0" smtClean="0">
                <a:latin typeface="+mj-lt"/>
              </a:rPr>
              <a:t>: and Rachel travailed, and she had hard </a:t>
            </a:r>
            <a:r>
              <a:rPr lang="en-US" sz="2400" dirty="0" err="1" smtClean="0">
                <a:latin typeface="+mj-lt"/>
              </a:rPr>
              <a:t>labour</a:t>
            </a:r>
            <a:r>
              <a:rPr lang="en-US" sz="2400" dirty="0" smtClean="0">
                <a:latin typeface="+mj-lt"/>
              </a:rPr>
              <a:t>… And it came to pass, as her soul was in departing (for she died) that she called his name Ben-</a:t>
            </a:r>
            <a:r>
              <a:rPr lang="en-US" sz="2400" dirty="0" err="1" smtClean="0">
                <a:latin typeface="+mj-lt"/>
              </a:rPr>
              <a:t>oni</a:t>
            </a:r>
            <a:r>
              <a:rPr lang="en-US" sz="2400" dirty="0" smtClean="0">
                <a:latin typeface="+mj-lt"/>
              </a:rPr>
              <a:t>: But his father called him Benjamin. And Rachel died, and was buried in the way to </a:t>
            </a:r>
            <a:r>
              <a:rPr lang="en-US" sz="2400" dirty="0" err="1" smtClean="0">
                <a:latin typeface="+mj-lt"/>
              </a:rPr>
              <a:t>Ephratha</a:t>
            </a:r>
            <a:r>
              <a:rPr lang="en-US" sz="2400" dirty="0" smtClean="0">
                <a:latin typeface="+mj-lt"/>
              </a:rPr>
              <a:t>, which is </a:t>
            </a:r>
            <a:r>
              <a:rPr lang="en-US" sz="2400" b="1" dirty="0" smtClean="0">
                <a:latin typeface="+mj-lt"/>
              </a:rPr>
              <a:t>Bethlehem</a:t>
            </a:r>
            <a:r>
              <a:rPr lang="en-US" sz="2400" dirty="0" smtClean="0">
                <a:latin typeface="+mj-lt"/>
              </a:rPr>
              <a:t>. And Jacob set a pillar upon her grave…” (35:16-20). </a:t>
            </a:r>
          </a:p>
          <a:p>
            <a:r>
              <a:rPr lang="en-US" sz="2400" dirty="0" smtClean="0">
                <a:latin typeface="+mj-lt"/>
              </a:rPr>
              <a:t>The last and only child of Jacob to be born in the land of Canaan was Benjamin. </a:t>
            </a:r>
          </a:p>
          <a:p>
            <a:endParaRPr lang="en-US" sz="800" dirty="0" smtClean="0">
              <a:latin typeface="+mj-lt"/>
            </a:endParaRPr>
          </a:p>
          <a:p>
            <a:r>
              <a:rPr lang="en-US" sz="2400" dirty="0" smtClean="0">
                <a:latin typeface="+mj-lt"/>
              </a:rPr>
              <a:t>Rachel named him ‘son of my sorrow’ but Jacob gave him a more positive name renaming him ‘son of my right hand.’</a:t>
            </a:r>
          </a:p>
          <a:p>
            <a:r>
              <a:rPr lang="en-US" sz="2400" dirty="0" smtClean="0">
                <a:latin typeface="+mj-lt"/>
              </a:rPr>
              <a:t>Rachel’s death would not be the last to cause Jacob heartache.  </a:t>
            </a:r>
          </a:p>
        </p:txBody>
      </p:sp>
      <p:pic>
        <p:nvPicPr>
          <p:cNvPr id="3" name="Picture 2" descr="Palestine | Medialternatives"/>
          <p:cNvPicPr>
            <a:picLocks noChangeAspect="1"/>
          </p:cNvPicPr>
          <p:nvPr/>
        </p:nvPicPr>
        <p:blipFill rotWithShape="1">
          <a:blip r:embed="rId2">
            <a:extLst>
              <a:ext uri="{28A0092B-C50C-407E-A947-70E740481C1C}">
                <a14:useLocalDpi xmlns:a14="http://schemas.microsoft.com/office/drawing/2010/main" val="0"/>
              </a:ext>
            </a:extLst>
          </a:blip>
          <a:srcRect t="16054"/>
          <a:stretch/>
        </p:blipFill>
        <p:spPr>
          <a:xfrm>
            <a:off x="5558999" y="-1"/>
            <a:ext cx="6633001" cy="6229351"/>
          </a:xfrm>
          <a:prstGeom prst="rect">
            <a:avLst/>
          </a:prstGeom>
        </p:spPr>
      </p:pic>
    </p:spTree>
    <p:extLst>
      <p:ext uri="{BB962C8B-B14F-4D97-AF65-F5344CB8AC3E}">
        <p14:creationId xmlns:p14="http://schemas.microsoft.com/office/powerpoint/2010/main" val="210197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4" y="0"/>
            <a:ext cx="11811001" cy="6617196"/>
          </a:xfrm>
          <a:prstGeom prst="rect">
            <a:avLst/>
          </a:prstGeom>
          <a:noFill/>
        </p:spPr>
        <p:txBody>
          <a:bodyPr wrap="square" rtlCol="0">
            <a:spAutoFit/>
          </a:bodyPr>
          <a:lstStyle/>
          <a:p>
            <a:r>
              <a:rPr lang="en-US" sz="2400" b="1" dirty="0" smtClean="0">
                <a:latin typeface="+mj-lt"/>
              </a:rPr>
              <a:t>DEATH OF ISAAC</a:t>
            </a:r>
          </a:p>
          <a:p>
            <a:r>
              <a:rPr lang="en-US" sz="2400" dirty="0" smtClean="0">
                <a:latin typeface="+mj-lt"/>
              </a:rPr>
              <a:t>“And Jacob came unto Isaac his father unto</a:t>
            </a:r>
          </a:p>
          <a:p>
            <a:r>
              <a:rPr lang="en-US" sz="2400" dirty="0" err="1" smtClean="0">
                <a:latin typeface="+mj-lt"/>
              </a:rPr>
              <a:t>Mamre</a:t>
            </a:r>
            <a:r>
              <a:rPr lang="en-US" sz="2400" dirty="0" smtClean="0">
                <a:latin typeface="+mj-lt"/>
              </a:rPr>
              <a:t>… which is </a:t>
            </a:r>
            <a:r>
              <a:rPr lang="en-US" sz="2400" b="1" dirty="0" smtClean="0">
                <a:latin typeface="+mj-lt"/>
              </a:rPr>
              <a:t>Hebron</a:t>
            </a:r>
            <a:r>
              <a:rPr lang="en-US" sz="2400" dirty="0" smtClean="0">
                <a:latin typeface="+mj-lt"/>
              </a:rPr>
              <a:t>… And the days </a:t>
            </a:r>
          </a:p>
          <a:p>
            <a:r>
              <a:rPr lang="en-US" sz="2400" dirty="0" smtClean="0">
                <a:latin typeface="+mj-lt"/>
              </a:rPr>
              <a:t>of Isaac were [180] years.  And Isaac gave</a:t>
            </a:r>
          </a:p>
          <a:p>
            <a:r>
              <a:rPr lang="en-US" sz="2400" dirty="0" smtClean="0">
                <a:latin typeface="+mj-lt"/>
              </a:rPr>
              <a:t> up the ghost, and died, and was gathered </a:t>
            </a:r>
          </a:p>
          <a:p>
            <a:r>
              <a:rPr lang="en-US" sz="2400" dirty="0" smtClean="0">
                <a:latin typeface="+mj-lt"/>
              </a:rPr>
              <a:t>unto his people, being old and full of days: </a:t>
            </a:r>
          </a:p>
          <a:p>
            <a:r>
              <a:rPr lang="en-US" sz="2400" dirty="0" smtClean="0">
                <a:latin typeface="+mj-lt"/>
              </a:rPr>
              <a:t>and his sons Esau and Jacob buried him” </a:t>
            </a:r>
          </a:p>
          <a:p>
            <a:r>
              <a:rPr lang="en-US" sz="2400" dirty="0" smtClean="0">
                <a:latin typeface="+mj-lt"/>
              </a:rPr>
              <a:t>(35:27-29).</a:t>
            </a:r>
          </a:p>
          <a:p>
            <a:r>
              <a:rPr lang="en-US" sz="2400" dirty="0" smtClean="0">
                <a:latin typeface="+mj-lt"/>
              </a:rPr>
              <a:t>Isaac’s death meant the end of one era </a:t>
            </a:r>
          </a:p>
          <a:p>
            <a:r>
              <a:rPr lang="en-US" sz="2400" dirty="0" smtClean="0">
                <a:latin typeface="+mj-lt"/>
              </a:rPr>
              <a:t>and the beginning of another.</a:t>
            </a:r>
          </a:p>
          <a:p>
            <a:endParaRPr lang="en-US" sz="800" dirty="0" smtClean="0">
              <a:latin typeface="+mj-lt"/>
            </a:endParaRPr>
          </a:p>
          <a:p>
            <a:r>
              <a:rPr lang="en-US" sz="2400" dirty="0" smtClean="0">
                <a:latin typeface="+mj-lt"/>
              </a:rPr>
              <a:t>Jacob’s return to the land brought the </a:t>
            </a:r>
          </a:p>
          <a:p>
            <a:r>
              <a:rPr lang="en-US" sz="2400" dirty="0">
                <a:latin typeface="+mj-lt"/>
              </a:rPr>
              <a:t>d</a:t>
            </a:r>
            <a:r>
              <a:rPr lang="en-US" sz="2400" dirty="0" smtClean="0">
                <a:latin typeface="+mj-lt"/>
              </a:rPr>
              <a:t>eaths of his beloved Rachel and his </a:t>
            </a:r>
          </a:p>
          <a:p>
            <a:r>
              <a:rPr lang="en-US" sz="2400" dirty="0" smtClean="0">
                <a:latin typeface="+mj-lt"/>
              </a:rPr>
              <a:t>honored father, Isaac, but God had </a:t>
            </a:r>
          </a:p>
          <a:p>
            <a:r>
              <a:rPr lang="en-US" sz="2400" dirty="0" smtClean="0">
                <a:latin typeface="+mj-lt"/>
              </a:rPr>
              <a:t>re-stated the promise of the land to him </a:t>
            </a:r>
          </a:p>
          <a:p>
            <a:r>
              <a:rPr lang="en-US" sz="2400" dirty="0" smtClean="0">
                <a:latin typeface="+mj-lt"/>
              </a:rPr>
              <a:t>and now he had 12 sons through whom </a:t>
            </a:r>
          </a:p>
          <a:p>
            <a:r>
              <a:rPr lang="en-US" sz="2400" dirty="0" smtClean="0">
                <a:latin typeface="+mj-lt"/>
              </a:rPr>
              <a:t>God would build a nation after His Name.</a:t>
            </a:r>
          </a:p>
          <a:p>
            <a:r>
              <a:rPr lang="en-US" sz="2400" dirty="0" smtClean="0">
                <a:latin typeface="+mj-lt"/>
              </a:rPr>
              <a:t>That Holy nation after God’s own Name is Israel, which means </a:t>
            </a:r>
            <a:r>
              <a:rPr lang="en-US" sz="2400" i="1" dirty="0" smtClean="0">
                <a:latin typeface="+mj-lt"/>
              </a:rPr>
              <a:t>God fights! </a:t>
            </a:r>
          </a:p>
        </p:txBody>
      </p:sp>
      <p:pic>
        <p:nvPicPr>
          <p:cNvPr id="3" name="Picture 2" descr="File:Tomb of &lt;strong&gt;Isaac&lt;/strong&gt;.jp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5450" y="-1"/>
            <a:ext cx="6686550" cy="5876925"/>
          </a:xfrm>
          <a:prstGeom prst="rect">
            <a:avLst/>
          </a:prstGeom>
        </p:spPr>
      </p:pic>
    </p:spTree>
    <p:extLst>
      <p:ext uri="{BB962C8B-B14F-4D97-AF65-F5344CB8AC3E}">
        <p14:creationId xmlns:p14="http://schemas.microsoft.com/office/powerpoint/2010/main" val="163432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fade">
                                      <p:cBhvr>
                                        <p:cTn id="7" dur="500"/>
                                        <p:tgtEl>
                                          <p:spTgt spid="2">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9" end="9"/>
                                            </p:txEl>
                                          </p:spTgt>
                                        </p:tgtEl>
                                        <p:attrNameLst>
                                          <p:attrName>style.visibility</p:attrName>
                                        </p:attrNameLst>
                                      </p:cBhvr>
                                      <p:to>
                                        <p:strVal val="visible"/>
                                      </p:to>
                                    </p:set>
                                    <p:animEffect transition="in" filter="fade">
                                      <p:cBhvr>
                                        <p:cTn id="10" dur="500"/>
                                        <p:tgtEl>
                                          <p:spTgt spid="2">
                                            <p:txEl>
                                              <p:pRg st="9" end="9"/>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animEffect transition="in" filter="fade">
                                      <p:cBhvr>
                                        <p:cTn id="15" dur="500"/>
                                        <p:tgtEl>
                                          <p:spTgt spid="2">
                                            <p:txEl>
                                              <p:pRg st="11" end="1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12" end="12"/>
                                            </p:txEl>
                                          </p:spTgt>
                                        </p:tgtEl>
                                        <p:attrNameLst>
                                          <p:attrName>style.visibility</p:attrName>
                                        </p:attrNameLst>
                                      </p:cBhvr>
                                      <p:to>
                                        <p:strVal val="visible"/>
                                      </p:to>
                                    </p:set>
                                    <p:animEffect transition="in" filter="fade">
                                      <p:cBhvr>
                                        <p:cTn id="18" dur="500"/>
                                        <p:tgtEl>
                                          <p:spTgt spid="2">
                                            <p:txEl>
                                              <p:pRg st="12" end="1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3" end="13"/>
                                            </p:txEl>
                                          </p:spTgt>
                                        </p:tgtEl>
                                        <p:attrNameLst>
                                          <p:attrName>style.visibility</p:attrName>
                                        </p:attrNameLst>
                                      </p:cBhvr>
                                      <p:to>
                                        <p:strVal val="visible"/>
                                      </p:to>
                                    </p:set>
                                    <p:animEffect transition="in" filter="fade">
                                      <p:cBhvr>
                                        <p:cTn id="21" dur="500"/>
                                        <p:tgtEl>
                                          <p:spTgt spid="2">
                                            <p:txEl>
                                              <p:pRg st="13" end="1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4" end="14"/>
                                            </p:txEl>
                                          </p:spTgt>
                                        </p:tgtEl>
                                        <p:attrNameLst>
                                          <p:attrName>style.visibility</p:attrName>
                                        </p:attrNameLst>
                                      </p:cBhvr>
                                      <p:to>
                                        <p:strVal val="visible"/>
                                      </p:to>
                                    </p:set>
                                    <p:animEffect transition="in" filter="fade">
                                      <p:cBhvr>
                                        <p:cTn id="24" dur="500"/>
                                        <p:tgtEl>
                                          <p:spTgt spid="2">
                                            <p:txEl>
                                              <p:pRg st="14" end="1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5" end="15"/>
                                            </p:txEl>
                                          </p:spTgt>
                                        </p:tgtEl>
                                        <p:attrNameLst>
                                          <p:attrName>style.visibility</p:attrName>
                                        </p:attrNameLst>
                                      </p:cBhvr>
                                      <p:to>
                                        <p:strVal val="visible"/>
                                      </p:to>
                                    </p:set>
                                    <p:animEffect transition="in" filter="fade">
                                      <p:cBhvr>
                                        <p:cTn id="27" dur="500"/>
                                        <p:tgtEl>
                                          <p:spTgt spid="2">
                                            <p:txEl>
                                              <p:pRg st="15" end="1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6" end="16"/>
                                            </p:txEl>
                                          </p:spTgt>
                                        </p:tgtEl>
                                        <p:attrNameLst>
                                          <p:attrName>style.visibility</p:attrName>
                                        </p:attrNameLst>
                                      </p:cBhvr>
                                      <p:to>
                                        <p:strVal val="visible"/>
                                      </p:to>
                                    </p:set>
                                    <p:animEffect transition="in" filter="fade">
                                      <p:cBhvr>
                                        <p:cTn id="30" dur="500"/>
                                        <p:tgtEl>
                                          <p:spTgt spid="2">
                                            <p:txEl>
                                              <p:pRg st="16" end="1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17" end="17"/>
                                            </p:txEl>
                                          </p:spTgt>
                                        </p:tgtEl>
                                        <p:attrNameLst>
                                          <p:attrName>style.visibility</p:attrName>
                                        </p:attrNameLst>
                                      </p:cBhvr>
                                      <p:to>
                                        <p:strVal val="visible"/>
                                      </p:to>
                                    </p:set>
                                    <p:animEffect transition="in" filter="fade">
                                      <p:cBhvr>
                                        <p:cTn id="35"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75" y="0"/>
            <a:ext cx="5124450" cy="6370975"/>
          </a:xfrm>
          <a:prstGeom prst="rect">
            <a:avLst/>
          </a:prstGeom>
          <a:noFill/>
        </p:spPr>
        <p:txBody>
          <a:bodyPr wrap="square" rtlCol="0">
            <a:spAutoFit/>
          </a:bodyPr>
          <a:lstStyle/>
          <a:p>
            <a:r>
              <a:rPr lang="en-US" sz="2400" dirty="0" smtClean="0">
                <a:latin typeface="+mj-lt"/>
              </a:rPr>
              <a:t>“Now these are the generations of </a:t>
            </a:r>
            <a:r>
              <a:rPr lang="en-US" sz="2400" b="1" dirty="0" smtClean="0">
                <a:latin typeface="+mj-lt"/>
              </a:rPr>
              <a:t>Esau</a:t>
            </a:r>
            <a:r>
              <a:rPr lang="en-US" sz="2400" dirty="0" smtClean="0">
                <a:latin typeface="+mj-lt"/>
              </a:rPr>
              <a:t>, who is</a:t>
            </a:r>
            <a:r>
              <a:rPr lang="en-US" sz="2400" b="1" dirty="0" smtClean="0">
                <a:latin typeface="+mj-lt"/>
              </a:rPr>
              <a:t> Edom</a:t>
            </a:r>
            <a:r>
              <a:rPr lang="en-US" sz="2400" dirty="0" smtClean="0">
                <a:latin typeface="+mj-lt"/>
              </a:rPr>
              <a:t>.  Esau took his </a:t>
            </a:r>
            <a:r>
              <a:rPr lang="en-US" sz="2400" i="1" dirty="0" smtClean="0">
                <a:latin typeface="+mj-lt"/>
              </a:rPr>
              <a:t>wives of the daughters of Canaan</a:t>
            </a:r>
            <a:r>
              <a:rPr lang="en-US" sz="2400" dirty="0" smtClean="0">
                <a:latin typeface="+mj-lt"/>
              </a:rPr>
              <a:t>…” (36:1,2).</a:t>
            </a:r>
          </a:p>
          <a:p>
            <a:r>
              <a:rPr lang="en-US" sz="2400" dirty="0" smtClean="0">
                <a:latin typeface="+mj-lt"/>
              </a:rPr>
              <a:t>Unlike Isaac and Jacob who DID NOT take wives from among the Canaanites,</a:t>
            </a:r>
          </a:p>
          <a:p>
            <a:r>
              <a:rPr lang="en-US" sz="2400" dirty="0" smtClean="0">
                <a:latin typeface="+mj-lt"/>
              </a:rPr>
              <a:t>Esau did.</a:t>
            </a:r>
          </a:p>
          <a:p>
            <a:endParaRPr lang="en-US" sz="800" dirty="0" smtClean="0">
              <a:latin typeface="+mj-lt"/>
            </a:endParaRPr>
          </a:p>
          <a:p>
            <a:r>
              <a:rPr lang="en-US" sz="2400" dirty="0" smtClean="0">
                <a:latin typeface="+mj-lt"/>
              </a:rPr>
              <a:t>As a result, the </a:t>
            </a:r>
            <a:r>
              <a:rPr lang="en-US" sz="2400" dirty="0" err="1" smtClean="0">
                <a:latin typeface="+mj-lt"/>
              </a:rPr>
              <a:t>Edomites</a:t>
            </a:r>
            <a:r>
              <a:rPr lang="en-US" sz="2400" dirty="0" smtClean="0">
                <a:latin typeface="+mj-lt"/>
              </a:rPr>
              <a:t> would become sworn enemies of the Israelites to their north.</a:t>
            </a:r>
          </a:p>
          <a:p>
            <a:endParaRPr lang="en-US" sz="800" dirty="0" smtClean="0">
              <a:latin typeface="+mj-lt"/>
            </a:endParaRPr>
          </a:p>
          <a:p>
            <a:r>
              <a:rPr lang="en-US" sz="2400" dirty="0" smtClean="0">
                <a:latin typeface="+mj-lt"/>
              </a:rPr>
              <a:t>The Old </a:t>
            </a:r>
            <a:r>
              <a:rPr lang="en-US" sz="2400" dirty="0">
                <a:latin typeface="+mj-lt"/>
              </a:rPr>
              <a:t>T</a:t>
            </a:r>
            <a:r>
              <a:rPr lang="en-US" sz="2400" dirty="0" smtClean="0">
                <a:latin typeface="+mj-lt"/>
              </a:rPr>
              <a:t>estament minor prophet </a:t>
            </a:r>
            <a:r>
              <a:rPr lang="en-US" sz="2400" b="1" dirty="0" smtClean="0">
                <a:latin typeface="+mj-lt"/>
              </a:rPr>
              <a:t>Obadiah </a:t>
            </a:r>
            <a:r>
              <a:rPr lang="en-US" sz="2400" dirty="0" smtClean="0">
                <a:latin typeface="+mj-lt"/>
              </a:rPr>
              <a:t>was written concerning conflict</a:t>
            </a:r>
          </a:p>
          <a:p>
            <a:r>
              <a:rPr lang="en-US" sz="2400" dirty="0">
                <a:latin typeface="+mj-lt"/>
              </a:rPr>
              <a:t>b</a:t>
            </a:r>
            <a:r>
              <a:rPr lang="en-US" sz="2400" dirty="0" smtClean="0">
                <a:latin typeface="+mj-lt"/>
              </a:rPr>
              <a:t>etween the two nations </a:t>
            </a:r>
            <a:r>
              <a:rPr lang="en-US" sz="2400" b="1" dirty="0" smtClean="0">
                <a:latin typeface="+mj-lt"/>
              </a:rPr>
              <a:t>– </a:t>
            </a:r>
            <a:r>
              <a:rPr lang="en-US" sz="2400" dirty="0" smtClean="0">
                <a:latin typeface="+mj-lt"/>
              </a:rPr>
              <a:t>“… I have made thee small among the heathen: </a:t>
            </a:r>
            <a:r>
              <a:rPr lang="en-US" sz="2400" b="1" dirty="0" smtClean="0">
                <a:latin typeface="+mj-lt"/>
              </a:rPr>
              <a:t>thou art greatly despised</a:t>
            </a:r>
            <a:r>
              <a:rPr lang="en-US" sz="2400" dirty="0" smtClean="0">
                <a:latin typeface="+mj-lt"/>
              </a:rPr>
              <a:t>” (Oba. 2).</a:t>
            </a:r>
          </a:p>
          <a:p>
            <a:endParaRPr lang="en-US" sz="800" dirty="0" smtClean="0">
              <a:latin typeface="+mj-lt"/>
            </a:endParaRPr>
          </a:p>
          <a:p>
            <a:r>
              <a:rPr lang="en-US" sz="2400" dirty="0" smtClean="0">
                <a:latin typeface="+mj-lt"/>
              </a:rPr>
              <a:t>The hated King Herod who conspired to kill the baby Jesus was part Edomite.   </a:t>
            </a:r>
            <a:endParaRPr lang="en-US" sz="2400" dirty="0">
              <a:latin typeface="+mj-lt"/>
            </a:endParaRPr>
          </a:p>
        </p:txBody>
      </p:sp>
      <p:pic>
        <p:nvPicPr>
          <p:cNvPr id="5" name="Picture 4" descr="File:&lt;strong&gt;Edom&lt;/strong&gt;-Moab-830BCE.sv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1675" y="0"/>
            <a:ext cx="6410325" cy="6370976"/>
          </a:xfrm>
          <a:prstGeom prst="rect">
            <a:avLst/>
          </a:prstGeom>
        </p:spPr>
      </p:pic>
    </p:spTree>
    <p:extLst>
      <p:ext uri="{BB962C8B-B14F-4D97-AF65-F5344CB8AC3E}">
        <p14:creationId xmlns:p14="http://schemas.microsoft.com/office/powerpoint/2010/main" val="332640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Effect transition="in" filter="fade">
                                      <p:cBhvr>
                                        <p:cTn id="23" dur="500"/>
                                        <p:tgtEl>
                                          <p:spTgt spid="2">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animEffect transition="in" filter="fade">
                                      <p:cBhvr>
                                        <p:cTn id="28"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95250"/>
            <a:ext cx="12039600" cy="6494085"/>
          </a:xfrm>
          <a:prstGeom prst="rect">
            <a:avLst/>
          </a:prstGeom>
          <a:noFill/>
        </p:spPr>
        <p:txBody>
          <a:bodyPr wrap="square" rtlCol="0">
            <a:spAutoFit/>
          </a:bodyPr>
          <a:lstStyle/>
          <a:p>
            <a:r>
              <a:rPr lang="en-US" sz="2400" b="1" dirty="0" smtClean="0">
                <a:latin typeface="+mj-lt"/>
              </a:rPr>
              <a:t>JACOB’S FAVORITE SON</a:t>
            </a:r>
          </a:p>
          <a:p>
            <a:r>
              <a:rPr lang="en-US" sz="2400" dirty="0" smtClean="0">
                <a:latin typeface="+mj-lt"/>
              </a:rPr>
              <a:t>“And Jacob dwelt… in the land of Canaan </a:t>
            </a:r>
          </a:p>
          <a:p>
            <a:r>
              <a:rPr lang="en-US" sz="2400" dirty="0" smtClean="0">
                <a:latin typeface="+mj-lt"/>
              </a:rPr>
              <a:t>(37:1)… Joseph, being [17] years old, was </a:t>
            </a:r>
          </a:p>
          <a:p>
            <a:r>
              <a:rPr lang="en-US" sz="2400" dirty="0" smtClean="0">
                <a:latin typeface="+mj-lt"/>
              </a:rPr>
              <a:t>feeding the flock with his brethren… now </a:t>
            </a:r>
          </a:p>
          <a:p>
            <a:r>
              <a:rPr lang="en-US" sz="2400" b="1" dirty="0" smtClean="0">
                <a:latin typeface="+mj-lt"/>
              </a:rPr>
              <a:t>Israel loved Joseph more than all his children</a:t>
            </a:r>
            <a:r>
              <a:rPr lang="en-US" sz="2400" dirty="0" smtClean="0">
                <a:latin typeface="+mj-lt"/>
              </a:rPr>
              <a:t>, </a:t>
            </a:r>
          </a:p>
          <a:p>
            <a:r>
              <a:rPr lang="en-US" sz="2400" dirty="0" smtClean="0">
                <a:latin typeface="+mj-lt"/>
              </a:rPr>
              <a:t>because he was the son of his old age: and </a:t>
            </a:r>
          </a:p>
          <a:p>
            <a:r>
              <a:rPr lang="en-US" sz="2400" dirty="0" smtClean="0">
                <a:latin typeface="+mj-lt"/>
              </a:rPr>
              <a:t>he made a coat of many </a:t>
            </a:r>
            <a:r>
              <a:rPr lang="en-US" sz="2400" dirty="0" err="1" smtClean="0">
                <a:latin typeface="+mj-lt"/>
              </a:rPr>
              <a:t>colours</a:t>
            </a:r>
            <a:r>
              <a:rPr lang="en-US" sz="2400" dirty="0" smtClean="0">
                <a:latin typeface="+mj-lt"/>
              </a:rPr>
              <a:t>” (37:2,3).</a:t>
            </a:r>
          </a:p>
          <a:p>
            <a:r>
              <a:rPr lang="en-US" sz="2400" dirty="0" smtClean="0">
                <a:latin typeface="+mj-lt"/>
              </a:rPr>
              <a:t>Jacob did not hide his love for his favorite </a:t>
            </a:r>
          </a:p>
          <a:p>
            <a:r>
              <a:rPr lang="en-US" sz="2400" dirty="0" smtClean="0">
                <a:latin typeface="+mj-lt"/>
              </a:rPr>
              <a:t>son distinguishing him from the others with</a:t>
            </a:r>
          </a:p>
          <a:p>
            <a:r>
              <a:rPr lang="en-US" sz="2400" dirty="0">
                <a:latin typeface="+mj-lt"/>
              </a:rPr>
              <a:t>a</a:t>
            </a:r>
            <a:r>
              <a:rPr lang="en-US" sz="2400" dirty="0" smtClean="0">
                <a:latin typeface="+mj-lt"/>
              </a:rPr>
              <a:t> beautiful outward attire.  What do you </a:t>
            </a:r>
          </a:p>
          <a:p>
            <a:r>
              <a:rPr lang="en-US" sz="2400" dirty="0">
                <a:latin typeface="+mj-lt"/>
              </a:rPr>
              <a:t>t</a:t>
            </a:r>
            <a:r>
              <a:rPr lang="en-US" sz="2400" dirty="0" smtClean="0">
                <a:latin typeface="+mj-lt"/>
              </a:rPr>
              <a:t>hink his brothers thought of that?</a:t>
            </a:r>
          </a:p>
          <a:p>
            <a:endParaRPr lang="en-US" sz="800" dirty="0" smtClean="0">
              <a:latin typeface="+mj-lt"/>
            </a:endParaRPr>
          </a:p>
          <a:p>
            <a:r>
              <a:rPr lang="en-US" sz="2400" dirty="0" smtClean="0">
                <a:latin typeface="+mj-lt"/>
              </a:rPr>
              <a:t>“And when his brethren saw that their father </a:t>
            </a:r>
          </a:p>
          <a:p>
            <a:r>
              <a:rPr lang="en-US" sz="2400" dirty="0" smtClean="0">
                <a:latin typeface="+mj-lt"/>
              </a:rPr>
              <a:t>loved him more than all his brethren, </a:t>
            </a:r>
            <a:r>
              <a:rPr lang="en-US" sz="2400" b="1" dirty="0" smtClean="0">
                <a:latin typeface="+mj-lt"/>
              </a:rPr>
              <a:t>they</a:t>
            </a:r>
            <a:r>
              <a:rPr lang="en-US" sz="2400" dirty="0" smtClean="0">
                <a:latin typeface="+mj-lt"/>
              </a:rPr>
              <a:t> </a:t>
            </a:r>
          </a:p>
          <a:p>
            <a:r>
              <a:rPr lang="en-US" sz="2400" b="1" dirty="0" smtClean="0">
                <a:latin typeface="+mj-lt"/>
              </a:rPr>
              <a:t>hated him</a:t>
            </a:r>
            <a:r>
              <a:rPr lang="en-US" sz="2400" dirty="0" smtClean="0">
                <a:latin typeface="+mj-lt"/>
              </a:rPr>
              <a:t>, and could not speak peaceably unto him” (37:3,4).</a:t>
            </a:r>
          </a:p>
          <a:p>
            <a:r>
              <a:rPr lang="en-US" sz="2400" dirty="0" smtClean="0">
                <a:latin typeface="+mj-lt"/>
              </a:rPr>
              <a:t>If that wasn’t bad enough Joseph told them of the dream he had, “…For behold, we were binding sheaves in the field… your sheaves stood round about, and </a:t>
            </a:r>
            <a:r>
              <a:rPr lang="en-US" sz="2400" b="1" dirty="0" smtClean="0">
                <a:latin typeface="+mj-lt"/>
              </a:rPr>
              <a:t>your sheaves made obeisance </a:t>
            </a:r>
            <a:r>
              <a:rPr lang="en-US" sz="2400" dirty="0" smtClean="0">
                <a:latin typeface="+mj-lt"/>
              </a:rPr>
              <a:t>[bowed down] </a:t>
            </a:r>
            <a:r>
              <a:rPr lang="en-US" sz="2400" b="1" dirty="0" smtClean="0">
                <a:latin typeface="+mj-lt"/>
              </a:rPr>
              <a:t>to my sheaf” </a:t>
            </a:r>
            <a:r>
              <a:rPr lang="en-US" sz="2400" dirty="0" smtClean="0">
                <a:latin typeface="+mj-lt"/>
              </a:rPr>
              <a:t>(37:5-7).     </a:t>
            </a:r>
            <a:endParaRPr lang="en-US" sz="2400" dirty="0">
              <a:latin typeface="+mj-lt"/>
            </a:endParaRPr>
          </a:p>
        </p:txBody>
      </p:sp>
      <p:pic>
        <p:nvPicPr>
          <p:cNvPr id="3" name="Picture 2" descr="Así te dice el Espíritu Santo: No es tu destino es tu Camin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7874" y="-1"/>
            <a:ext cx="6334125" cy="4762501"/>
          </a:xfrm>
          <a:prstGeom prst="rect">
            <a:avLst/>
          </a:prstGeom>
        </p:spPr>
      </p:pic>
      <p:pic>
        <p:nvPicPr>
          <p:cNvPr id="4" name="Picture 3" descr="MLK: &lt;strong&gt;Dream&lt;/strong&gt; on Dreamer - By Their Strange Fru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7874" y="0"/>
            <a:ext cx="6334126" cy="4762500"/>
          </a:xfrm>
          <a:prstGeom prst="rect">
            <a:avLst/>
          </a:prstGeom>
        </p:spPr>
      </p:pic>
    </p:spTree>
    <p:extLst>
      <p:ext uri="{BB962C8B-B14F-4D97-AF65-F5344CB8AC3E}">
        <p14:creationId xmlns:p14="http://schemas.microsoft.com/office/powerpoint/2010/main" val="257072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fade">
                                      <p:cBhvr>
                                        <p:cTn id="7" dur="500"/>
                                        <p:tgtEl>
                                          <p:spTgt spid="2">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8" end="8"/>
                                            </p:txEl>
                                          </p:spTgt>
                                        </p:tgtEl>
                                        <p:attrNameLst>
                                          <p:attrName>style.visibility</p:attrName>
                                        </p:attrNameLst>
                                      </p:cBhvr>
                                      <p:to>
                                        <p:strVal val="visible"/>
                                      </p:to>
                                    </p:set>
                                    <p:animEffect transition="in" filter="fade">
                                      <p:cBhvr>
                                        <p:cTn id="10" dur="500"/>
                                        <p:tgtEl>
                                          <p:spTgt spid="2">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animEffect transition="in" filter="fade">
                                      <p:cBhvr>
                                        <p:cTn id="13" dur="500"/>
                                        <p:tgtEl>
                                          <p:spTgt spid="2">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10" end="10"/>
                                            </p:txEl>
                                          </p:spTgt>
                                        </p:tgtEl>
                                        <p:attrNameLst>
                                          <p:attrName>style.visibility</p:attrName>
                                        </p:attrNameLst>
                                      </p:cBhvr>
                                      <p:to>
                                        <p:strVal val="visible"/>
                                      </p:to>
                                    </p:set>
                                    <p:animEffect transition="in" filter="fade">
                                      <p:cBhvr>
                                        <p:cTn id="16" dur="500"/>
                                        <p:tgtEl>
                                          <p:spTgt spid="2">
                                            <p:txEl>
                                              <p:pRg st="10" end="1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12" end="12"/>
                                            </p:txEl>
                                          </p:spTgt>
                                        </p:tgtEl>
                                        <p:attrNameLst>
                                          <p:attrName>style.visibility</p:attrName>
                                        </p:attrNameLst>
                                      </p:cBhvr>
                                      <p:to>
                                        <p:strVal val="visible"/>
                                      </p:to>
                                    </p:set>
                                    <p:animEffect transition="in" filter="fade">
                                      <p:cBhvr>
                                        <p:cTn id="21" dur="500"/>
                                        <p:tgtEl>
                                          <p:spTgt spid="2">
                                            <p:txEl>
                                              <p:pRg st="12" end="1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3" end="13"/>
                                            </p:txEl>
                                          </p:spTgt>
                                        </p:tgtEl>
                                        <p:attrNameLst>
                                          <p:attrName>style.visibility</p:attrName>
                                        </p:attrNameLst>
                                      </p:cBhvr>
                                      <p:to>
                                        <p:strVal val="visible"/>
                                      </p:to>
                                    </p:set>
                                    <p:animEffect transition="in" filter="fade">
                                      <p:cBhvr>
                                        <p:cTn id="24" dur="500"/>
                                        <p:tgtEl>
                                          <p:spTgt spid="2">
                                            <p:txEl>
                                              <p:pRg st="13" end="1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4" end="14"/>
                                            </p:txEl>
                                          </p:spTgt>
                                        </p:tgtEl>
                                        <p:attrNameLst>
                                          <p:attrName>style.visibility</p:attrName>
                                        </p:attrNameLst>
                                      </p:cBhvr>
                                      <p:to>
                                        <p:strVal val="visible"/>
                                      </p:to>
                                    </p:set>
                                    <p:animEffect transition="in" filter="fade">
                                      <p:cBhvr>
                                        <p:cTn id="27" dur="500"/>
                                        <p:tgtEl>
                                          <p:spTgt spid="2">
                                            <p:txEl>
                                              <p:pRg st="14" end="1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5" end="15"/>
                                            </p:txEl>
                                          </p:spTgt>
                                        </p:tgtEl>
                                        <p:attrNameLst>
                                          <p:attrName>style.visibility</p:attrName>
                                        </p:attrNameLst>
                                      </p:cBhvr>
                                      <p:to>
                                        <p:strVal val="visible"/>
                                      </p:to>
                                    </p:set>
                                    <p:animEffect transition="in" filter="fade">
                                      <p:cBhvr>
                                        <p:cTn id="32" dur="500"/>
                                        <p:tgtEl>
                                          <p:spTgt spid="2">
                                            <p:txEl>
                                              <p:pRg st="15" end="1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1407</TotalTime>
  <Words>3383</Words>
  <Application>Microsoft Office PowerPoint</Application>
  <PresentationFormat>Widescreen</PresentationFormat>
  <Paragraphs>247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106</cp:revision>
  <dcterms:created xsi:type="dcterms:W3CDTF">2018-01-08T20:04:28Z</dcterms:created>
  <dcterms:modified xsi:type="dcterms:W3CDTF">2018-07-17T20:47:47Z</dcterms:modified>
</cp:coreProperties>
</file>