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3" r:id="rId17"/>
    <p:sldId id="274" r:id="rId18"/>
    <p:sldId id="272"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9T12:08:04.756"/>
    </inkml:context>
    <inkml:brush xml:id="br0">
      <inkml:brushProperty name="width" value="0.05292" units="cm"/>
      <inkml:brushProperty name="height" value="0.05292" units="cm"/>
      <inkml:brushProperty name="color" value="#FF0000"/>
    </inkml:brush>
  </inkml:definitions>
  <inkml:trace contextRef="#ctx0" brushRef="#br0">27305 7853 0,'0'-21'984,"0"0"-968,0-1 0,0 1-1,0 0 17,0 0-1,0 0-16,0 0 17,0-1-1,0 1 16,0 0-16,21 0 0,-21 0 1,0 0-1,0-1-16,0 1 17,0 0-1,0 0 31,0 0 48,0 0-110,0-1 47,0 1 31,21 0-63,0 0-15,1 0 110,-1 21-63,0-21 93,0-1-140,0 22 16,0 0-16,-21-21 16,22 21 124,-1-21-15,-21 0-125,21 21 16,0-21-1,-21 0 17,0-1 15,21 1-32,-21 0 1,0 0-1,0 0 1,0 0 15,0-1 1,21 1-17,-21 0 1,0 0-1,0 0 1,0 0 15,0-1 16,0 1-31,0 0-1,0 0 17,22 0 46,-22 0-63,21-1 1,-21 1 62,21 21-47,-21-21-15,0 0 656,0 0-656,0 0-1,0-1 16,0 1-15,0 0 0,0 0-1,21 0 1,-21 0 125,0-1-141,0 1 93,0 0-77,21 0-16,0 0 0,22 0 31,-22 21-15,-21-22 78,0 1-94,0 0 31,21 0 47,-21 0-47,0 0-31,21-1 31,-21 1 16,21 21-47,-21-21 32,0 0-17,0 0 16,0 0-15,0-1 31,0 1-31,22 21-1,-22-21-15,0 0 16,0 0-1,0 0 1,0-1 0,0 1 15,0 0-15,0 0-1,0 0 1,0 0-1,21-1 1,-21 1 0,0 0 15,0 0-15,0 0 15,0 0 16,0-1-16,0 1 0,21 21 407,-21-21-407,0 0-15,0 0-1,0 0 1,0-1 46,21 22-62,-21-21 32,0 0-32,0 0 15,0 0 1,0 0 15,0-1 0,0 1 16,0 0-31,0 0-16,21 21 15,-21-21 1,0 0 0,0-1 15,0 1 0,0 0-15,0 0-1,0 0 1,0 0 15,0-1-31,0 1 16,0 0 0,0 0-1,0 0 79,-21 21 0,0 0-1,21-21-77,-21-1 109,21 1-47,-21 21-47,21-21-15,-22 21 78,1 0-79,21-21 1,0 0 547,0-22-548,0 22 1,-21 21-1,0-21 1,21 0 0,0 0-1,-21 21 1,21-21 0,-21 21-1,21-22 345,0 1-282,0 0-63,0 0 376,0 0-329,0 0-46,0-1 15,0 1 1,0 0-17,0 0 1,-22 21-1,1-21 1,0 21 0,21-21 15,0-1-31,0 1 0,0 0 16,0 0 15,0 0-16,0 0 17,-21-1-17,-21 1 1,20 0 0,22 0-1,0 0 298,0 0-313,0-1 15,0 1 17,0 0-17,0 0 1,0 0-1,0-22 1,0 22 0,-21 0-1,21 0 1,0 0 0,0 0 46,0-1 297,0-20-343,0 21 15,0 0 47,0 0-62,0-1-16,0 1 31,0 0-15,-21 21 250,0-21-204,0 21-62,21-21 16,-21 21-1,-1 0 17,22-21-1,0-1-16,-21 22 1,0-21 0,21 0-1,-21 21 17,21-21-32,0 0 109,-21 21-109,21-21 16,-21 21 15,21-22 125,-22 22 188,1 0-329,0 0-15,0 0 16,0 0 15,21-21-31,-21 21 16,-1-21 0,-20 21-1,21 0 1,0 0 31,21-21-32,-21 21 17,-1 0-1,22-21 0,-21 21-15,0 0-1,0 0 32,0 0 16,21-21-63,-21-1 31,-1 22-15,1-21 15,0 21-16,0 0 17,21-21-17,-21 21 1,21-21 0,-43 0-1,22 0 1,0 21-1,0 0 17,0-22-1,21 1 47,0 0-31,0 0 31,-21 21 360,-1 0-438,22-21 15,-21 21 1,0 0-1,21-21 17,-21 21-17,21-22 1,-21 22 0,21-21-1,-21 21 1,-1 0 31,22-21-32,-21 21 1,21-21 0,-21 21-16,21-21 31,-21 21 47,21-21-62,-21 21-1,21-22 1,0 1 62,-21 21-62,-1-21 15,22 0-16,0 0 1,-21 21 0,21-21-1,0-1 79,0 1-78,0 0 15,0 0 31,0 0-46,0 0 0,-21 21-1,21-22 1,0 1 562,0 0-562,0 0-1,0 0 1,0 0 15,0-1-15,0 1-1,0 0 1,0 0 15,0 0-15,0 0 0,0-1 30,0 1 1,0 0-31,0 0 0,0 0 30,0 0 33,0-1-17,0 1-62,0 0 47,0 0 31,0 0 63,0 0 31,-21 21-126,0 0-30,0 0 0,21-22-1,-22 22 1,1 0 15,21-21 422,-42 0-93,-22 0-360,1 21 15,-22 0 1,43 0 0,21 0-1,0 0 157,-1 0-156,-20 0-1,21 0 1,-21 0 250,20 0-251,1 0 1,0 0 78,-21 0-63,21 0 156,-1 0-171,1 0 46,0 0-46,0 0 93,0 0-93,0 21 343,-1-21-343,1 0 47,0 0-48,0 0 1,0 0-16,0 0 640,-22 0-624,43 42-16,-21-42 16,-85 0-1,22 0 1,-22 0 15,63 0-31,1 0 16,21 22-16,0-22 31,0 0 0,-22 0-15,22 0 78,0 21-94,0-21 0,0 0 31,-1 0 63,1 0-79,0 0 63,0 0-78,0 0 16,21 21-16,0-42 266,42 0-266,-63 42 281,21 0-265,-21-21-1,0 0 1,21 21-1,-22-21 1,1 0 0,-42 0-1,42 0 1,-1 21 0,1-21 15,0 0 156,0 0-187,0 0 16,0 0 0,-1 0 109,1 21-110,0-21-15,0 22 16,0-22 15,-22 0-15,43 21 499,-21-21-499,0 21 0,-21-21-1,-43 0 1,43 0-1,-1 0 1,22 0-16,-21 0 16,21 0-16,0 0 15,-1 0 1,1 0 15,0 0-15,-42 21-1,41-21 1,1 0 0,0 0 15,21-21 141,-21 21 62,0 0-218,0 0 15,-22 0-15,-41 0-1,41 0 1,22 0 0,-42 0 312,20 0-328,1 0 31,21 0-31,-22 0 16,22 0 93,-21 0-93,21 0-16,0 0 15,-1 0 1,22-21-1,-21 21 17,21-21 61,-21 21 173,-21 0-266,-22-22 16,1 1-16,-43 0 15,64 0 1,20 21 0,1 0-16,21-21 15,-21 21-15,0 0 16,0 0-16,0 0 31,21-21-15,-22 21-16,1-22 31,0 22-31,0 0 31,-21-21-15,20 21-1,1 0 79,0 0-94,0 0 16,0 0 140,0 0-15,-1 0-126,1 0-15,0 0 16,0 0 0,0 0 140,-22 0 281,-20 0-421,42 0-16,0 0 31,-1 0 907,22-21-938,-21 21 15,0 0 1,0-21 15,0 21-15,21-21-1,-21 21-15,-1 0 16,1 0-16,-21 0 16,0-21-1,20 21 1,1 0 0,0-22-1,-21 1 1,-22 21-1,43-21 64,21 0 30,0 0-109,42-22 16,1 43-1,-64 0 282,21-21-281,-22 21-16,1-21 15,0 21 95,0 0-48,21-21-62,-21 21 16,0 0-1,-1-21 1,1 21-16,0 0 47,0 0-31,21-21-1,-21 21 1,0 0-1,-1 0 1,1-22 0,0 22-1,0 0 1,0 0 0,-22 0-1,1-21 1,21 21-1,0 0 1,-22-21 0,1 0-1,21 21 1,0 0 31,0 0-16,-1-21-15,1 21 390,-21 0-406,-22 0 16,22 0-16,0 0 15,-22 0 1,22 0 15,0 0-31,20 0 16,22-21-16,-21 21 15,0 0 1,0 0 15,0 0 0,0 0-15,-1 0 0,1 0-1,0 0 1,0 0 93,0 0-109,0 0 16,-1 0 0,22-22-1,-21 22 1,0 0 15,0 0-15,0 0-1,0 0 1,-1 0 0,22-21-1,-21 21 63,0 0-46,0 0-17,0 0 1,0-21 15,-1 21-15,1-21 15,0 21 0,0 0 0,21-21 1,-21 21-1,0-21-15,-1 21-1,1-22 1,0 22-1,21-21 95,-21 0 655,0 21-749,0-42-16,21 21 31,0-1-15,0 1 15,0 0-15,0 0-1,-22 0 345,1 0-345,21-1 1,-21 1-16,21 0 16,-21 21 15,21-21-15,-21 0-1,0 0 1,21-1-1,0 1 1,-22 0 0,22 0-1,0 0 1,0 0 0,-21-1 296,0-20-312,0 21 16,0-21-16,0 20 31,-1-41-15,1 42-1,21 0 1,0-1-1,0 1 1,0 0 0,0 0 31,0-21 281,0 20-328,0-20 15,0 21 1,0 0 0,0 0-1,0-1 1,0 1-16,0 0 15,0 0 17,0 0 15,0 0 218,0-1-249,0 1-1,0 0 32,0 0 31,21 21-46,-21-21-1,22 21 0,-1-21 32,0 21-48,-21-22 1,21 22 78,21 0-79,-20-21 1,20 0 718,-21 21-734,0 0 16,0 0 0,1 0-1,-1-21 1,0 21 15,0 0-15,-21-21-1,21 21 1,0 0 15,1 0-31,-1 0 16,0 0-1,0 0-15,0 0 125,0 0-109,1 0 0,-1 0-16,0 0 31,21 0-15,-21 0-1,22 0 470,41 0-470,-20 0 1,-22 0-16,1 0 15,-22 0 1,21 0 0,0 0-16,-20 0 31,-1 0 63,0 0-79,0 0 17,0 0-17,0 0 1,1 0-1,-1 0 1,0 0 0,0 0-1,21 0 1,-20 0 0,-1 0 437,42 0-453,1 0 15,-1 0 1,-20 0 0,-22 0-1,21 0 1,-21 0-1,43 0 1,-43 0 0,0 0-1,0 0 1,0 0 93,22 0-93,-22 0 93,0 0-93,-21-21 31,21 21-47,0 0 15,22 0 110,-22 0-109,0 0-16,0 0 109,0 0-109,1 0 16,-1 0-16,0 0 16,0 0-1,0 0 1,22 0 453,-22 0-454,0 0 1,0 0 15,0 0-15,0 0 15,1-22-15,-1 22 124,0 0-124,0 0 0,0 0-1,0 0 1,43-21-1,-22 21 1,-21-21 0,1 21-1,-1 0 63,0 0-62,0 0-16,0 0 16,0 0 77,22 0-93,-22 0 16,0 0 0,0 0 15,0 0 47,1-21-62,20 21-16,-21 0 15,0 0 17,0 0 46,22 0-63,-22 0-15,21 0 16,1 0 109,-1 0-109,-21-21-16,0 21 156,0 0-141,1 0 1,20 0 109,-21 0-125,0 0 16,0 0 140,22 0-156,-22 0 187,0 0-187,0 0 172,0 0-156,1 0 15</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9T12:17:40.035"/>
    </inkml:context>
    <inkml:brush xml:id="br0">
      <inkml:brushProperty name="width" value="0.05292" units="cm"/>
      <inkml:brushProperty name="height" value="0.05292" units="cm"/>
      <inkml:brushProperty name="color" value="#FF0000"/>
    </inkml:brush>
  </inkml:definitions>
  <inkml:trace contextRef="#ctx0" brushRef="#br0">26628 5334 0,'0'21'297,"0"0"-282,21 1 1,0-22 0,-21 21-1,21-21 1,21 0 15,1 42-15,-1-21-1,0-21 1,-20 21 15,-1-21-15,0 0 0,0 22 46,21-22-46,-20 0-1,-22 21 1,42 0-16,-21-21 16,21 0-1,-20 0 1,-1 0 78,0 0-79,-21 21 235,21-21-234,0 21-16,22 0 15,20-21 17,-21 0-17,-20 22 1,41-22 0,-42 0-16,43 21 15,-43-21-15,0 0 16,0 0 15,0 0-15,1 0-1,-1 0 32,0 0-47,42 0 16,1 0-1,-43 0 1,0 0 390,22 0-390,-22 0 0,0 0-1,0 0 1,43-21-1,41 21 1,-41-22 0,-22 22 15,-21-21-31,1 21 312,41-21-296,-21 21 0,-20 0-16,62 0 31,-63 0-15,22 0-1,-1 0 1,0 0-1,1 0 1,-22 0 0,21-21-1,1 21 1,-22 0 46,0 0-46,0 0 62,0-21 157,22 21-220,20 0 1,64-21-1,-42-1 1,-64 1 0,0 21 77,0 0-93,0 0 0,1 0 16,-1 0 109,0 0-109,0 0-16,0 0 31,0 0 16,43 0-32,21 21 1,-43-21 0,0 0-1,-42 22 188,0-1 47,21-21-234,-21 21 0,0 0-1,22-21 1,-1 0 15,-21 21-15,21-21 124,-21 21-124,21-21 0,-21 22-1,21-22 1,0 0 93,1 21-93,-1-21 125,-21 21-126,42 21 63,-21-21-62,0 1-16,1-22 16,-1 21-16,-21 0 125,0 0-110,0 0 1,0 0 78,0 1-79,0 20 266,0 0-265,0-21-16,0 1 16,0-1-1,0 21 1,0-21 0,0 0 15,0 1-16,0-1 1,21 0 0,-21 0-1,21 0 1,-21 0 0,0 1 15,0-1 47,0 0-62,21 0-16,-21 0 62,0 0-31,0 1-15,0-1 0,0 0 15,0 0 0,0 0-15,0 0 15,0 1-15,0-1 280,0 0-280,0 0-16,-21 43 16,21-1-1,0 22 1,0-64 0,0 0-1,0 0-15,0 0 0,0 1 16,-21-1-1,21 0 1,0 0 0,0 0-1,0 0 1,0 1 0,0 20-1,0-21 1,0 0 15,0 0 0,-21-21-15,21 22 0,0-1 421,0 0-281,0 0-124,0 0 14,0 0 1,0 1-31,0-1 0,0 0 15,0 0-16,0 0 17,0 0-1,0 1 78,-21-22-109,21 21 78,-22-21-62,1 21 0,0-21-1,0 0 142,0 0-142,0 21 48,-22-21-48,1 0 1,21 0 0,0 0-1,-1 0 1,1 0 46,0 0-15,0 0-31,0 0-16,0 0 15,-43 0 142,43 21-142,-21-21-15,-1 21 16,22-21 890,21 22-890,-21-22-1,0 21 1,-43-21 0,22 0-1,21 0 1,0 0 0,-22 0 93,-20 0-109,42 0 16,-22 0-1,22 0 220,-21 0-220,21 0 1,-1 0-1,-20 0 1,0 0 0,21-21-1,-1 21 1,1 0 0,21-22-1,-21 22 1,0 0-1,-21 0 1,20 0 15,22 22 485,-21-22-438,-42 0-62,20 0-16,1 0 15,21 0 1,21-22 46,-21 22-46,0 0-16,-1-21 16,1 21 109,0-21-94,0 21-15,0-21-1,0 21 95,21-21-95,-22 21 1,1 0 31,21-21-16,-21 21 0,0 0-15,21-22-1,-21 22 1,21-21 47,-21 21-48,-1 0 1,1 0-16,0-21 31,0 21-15,-43 0 109,22 0-110,21 0 95,0 0-110,0 0 15,-1 0-15,1 0 47,0 0-31,0 0-1,0 0 126,0 0 422,-1 0-548,1 0 16,0 0-15,0 0 15,0 0-15,0 0-16,-22 0 16,22 0-1,-21 0 1,21 0-1,-22 0 17,22 0-32,0 0 31,-21 0 0,20 0-15,-20 0 62,21 21-62,0 0 62,0-21-63,21 22 1,-22-22 0,22 21-1,-21-21 1470,21 21 655,0 0-2077,-21-21-63,0 21 15,-21-21 95,42 21-95,-43-21 376,22 22-375,0-22-1,21 21 1,-21-21-1,0 0 1,21 21-16,-22-21 16,1 0-16,-21 0 15,21 0 1,0 0 46,21 21 79,-22-21-141,1 0 16,-21 0-1,21 0 1,0 0 0,21 21 109,-22-21-110,1 0 345,0 21-329,0-21-16,21 22-15,-42-22 16,-1 0-16,-41 0 16,41 0-1,22 0 1,0 0 0,0 0-1,0 0 1,-1 0-16,1 0 0,0 21 31,0-21-15,0 0 15,0 0-15,-1 0 30,-20 21 298,21 0-344,0-21 16,21 21-16,-21-21 0,-1 0 31,1 21-15,0-21-1,-21 0 1,21 0 0,-43 0-1,22 22 1,-1-22-1,22 21 1,0-21 0,0 0-1,0 0 32,21-21 16,-21 21 218,-1 0-250,1 0-15,0 0-16,-42 0 15,20 0 1,22 0 0,0 0 124,-21 0-124,20 0-16,1 0 47,0 0-32,0 0 17,-21 0-17,20 21 1,-41-21 0,42 0-1,0 0 48,21 21-48,-22-21 17,1 0-32,-21 0 390,0 21-374,-1-21-16,-20 21 31,-22 0-15,0 1-1,22-1 1,42-21 0,0 21-1,-1-21 1,-20 21 312,21 0-328,-21 0 16,-1-21-16,22 22 15,0-22 1,-43 0 15,43 0-31,0 21 16,0 0-16,0-21 15,0 0 17,21 21-32,-43 0 31,22-21-16,21 21-15,0 1 16,0-1 0,-21-21 296,0 42-296,0-21-16,-22 0 31,22 22-31,0-43 16,0 42-16,21-21 15,0 0 1,-21 1 0,21-1-1,-22 0 1,1-21-1,0 21 1,21 0 0,0 0 62,0 1-78,0-1 15,0 0 1,-21 0 0,21 0-1,0 0 1,0 1 343,0-1-359,0 0 16,0 21-16,-21-21 16,0 22-1,-1-1 1,1 0 15,21-20-31,0-1 16,-21-21-16,0 21 0,21 21 15,-21-42 1,21 43 0,0-22-1,0 0 1,0 0-1,0 0 1,0 0 0,0 1-1,0-1 1,-21 0 0,21 0-1,0 0 1,0 22 15,0-22-31,0 0 16,0 21-1,0-21 1,-22-21 0,22 43-1,-21-1 298,21 0-313,0 1 15,0-1-15,0 64 16,0-21 0,-21-1-1,0-41 1,21-1-1,0-21 1,0 0 0,-21 22-1,21-1 1,0-21 0,-21 0-1,21 0 79,0 1-94,0-1 234,0 0-218,0 21 0,0 1-16,0-1 15,-22 64 1,1-22-1,21-20 17,0-43-32,0 21 15,0-20-15,0-1 16,0 0 0,0 0-1,0 0 1,0 0-1,0 1 17,0-1-17,0 0 235,0 0-234,0 0 0,21 22-16,22-1 15,-22 0 1,0 1-1,0-1 17,-21-21-17,0 0 1,21 22 0,-21-1-1,43-21 1,-22 0-1,-21 0 220,0 1-220,0-1 48,0 0-47,0 0 30,0 0-14,0 0-17,0 1 188,0-1-140,21 0-63,0 0 31,0 0-31,-21 0 16,22-21-1,-22 22 1,0 20 0,21-42-1,0 21 17,0-21-17,0 21 16,-21 0-15,0 1 0,21-22-1,1 0 1,-22 21 218,0 0-218,21 0-16,-21 0 16,63 22-1,-20-1 1,-43-21-1,42 0 1,-21 0 0,0 1-1,0-22 1,-21 21 328,22 0-329,-22 0-15,21-21 16,21 42 0,0 1-1,1-22 1,-1 0-1,-21 0 1,0-21 0,1 0 124,-1 0-124,0 0-16,21 21 312,1-21-312,-22 22 16,0-22-16,0 21 16,0-21-1,0 0 17,1 0-17,-1 0 1,21 21-1,-42 0 17,21 21 280,0-20-296,22-1-16,-22 0 15,21 0 1,-21-21 0,1 0-16,20 21 15,-21 0-15,21-21 16,-20 0 0,-1 0 359,-21 22-360,21-1 1,21 21-16,22 0 15,-22-20 1,-21-1 15,0 0-31,1 0 16,-1 0-16,21-21 16,0 21-1,1 1 1,20-1-1,1 21 1,-43-21 0,-21 0 265,0 1-265,21 20 15,43-21-31,63 43 15,42-43 1,-63 42 0,-64-63-16,22 43 15,-43-1-15,0-21 16,21 21 0,43 43-1,0-43 1,-22-20-1,22 20 1,-22-21 0,-63 0 218,0 0-203,21 43-15,22-22-16,105 85 16,21-42-1,-42 0 16,-63-43-15,-43 0 0,0-21-16,0 1 15,0-1-15,1 0 16,62 21 0,-20-42-1,-43 0 1,-21 21 265,0 1-265,0-1-16,0 21 31,63 64-15,-63-64-1,22 1 1,-22-1-1,0-21 1,0 0 0,0 0-16,0 1 15,0-1 1,0 0 0,0 21-1,0 1 1,0-22-1,-22-21 1,22 42 15,0-21-31,0 0 16,0 1 15,0-1-15,0 0 515,0 0-515,0 0 859,0 0-860,0 1-15,0 20 32,0-21-17,0 0 1,0 0-1,0 1 1,0-1 0,22 0-1,-22 0 17,0 0-17,0 0-15,0 1 16,0-1-1,21-21 1,-21 21 62,0 0-62,0 0 15,0 0 125,0 1-140,0-1 0,21-21-1,-21 42 1,0-21-1,0 0 1,0 1 0,0-1-1,0 0 63,21 0 157,-21 0-220,0 22 1,0-22 0,0 0 343,0 0-343,0 0-1,21 0 1,-21 1 0,0-1-1,0 0 1,0 0-1,0 0 17,0 0-17,0 22 1,0-22 78,0 0-79</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9T12:43:05.586"/>
    </inkml:context>
    <inkml:brush xml:id="br0">
      <inkml:brushProperty name="width" value="0.05292" units="cm"/>
      <inkml:brushProperty name="height" value="0.05292" units="cm"/>
      <inkml:brushProperty name="color" value="#FF0000"/>
    </inkml:brush>
  </inkml:definitions>
  <inkml:trace contextRef="#ctx0" brushRef="#br0">27665 7091 0,'-21'0'891,"-1"0"-875,1 0-16,-21 0 15,-43 0 1,64 21-1,0-21 1,0 0 0,0 0 46,-43 0-46,43 0-16,-43 0 15,22 0 1,-43 0 125,-20 21-141,62-21 15,-20 0 1,42 21 0,-1-21 62,-20 0-78,-21 0 15,-1 0-15,1 0 32,-1 0-17,43 0 141,0 0 157,0 22-297,-1-1-16,1-21 31,-21 0-31,-64 0 15,0 0 1,43 0 0,-22 0-1,22 0 1,20 0 0,1 0-1,21 0 1,-22 0-16,22 0 15,-21 0 17,21 0 374,21 21-390,-21-21-16,-1 0 31,1 0-16,-42 0 1,-1 0-16,-84 0 16,63 0-16,43 0 15,-43 0 1,43 0 0,21 0-1,0 0 1,0 0-1,-1 0 1,1 0 0,0 0-1,0 0 17,0 0 327,0 21-312,-1-21-47,-20 0 15,-64 0 1,64 0 0,21 0-1,0 0 1,-1 0 0,1 0-1,0 0 641,-21-21-656,21 21 16,-1 0-16,-20 0 109,0 0-93,21 0-16,21-21 203,-22 21 297,1 0-484,-21 0-16,21 0 15,0 0 17,-22 0-17,22 0 1,0 0 0,0 0-1,0 0 1,-1 0-1,1 0 1,0 0 0,0 0 15,0 0-15,0 0-1,-1 0 16,1 0 1,-21 0 30,42-21 204,-21 21 124,0 0-343,-22 0-15,22 0-17,0 0 845,21 21-798,-21-21-62,0 0 31,21 21-15,-22-21 15,-20 0-15,21 0-1,-21 0 1,20 0 93,1 0-93,0 0 47,21 21-48,-21-21 16,21 21-15,0 0 93,-21-21-109,0 22 32,-1-22 15,22 21-16,-21-21 31,0 0-30,21 21-1,0 0-16,-21-21 1,21 21 0,0 0-1,0 1 1,0-1 0,0 0-1,-21 0 1,21 0-1,0 0 1,0 1 0,0-1 31,0 0-32,0 0 1,-21 0-1,21 0 1,0 1 0,0-1 109,0 0-110,0 0 345,0 0-235,21 0 250,-21 1-360,21-22 1,0 21 0,0-21 109,0 0-110,1 0 95,-1 0-95,0 0-15,0 0 31,0 0 1,0 0-1,1 0-31,20 21 16,21-21-1,-41 0 1,-1 21-1,0-21 79,0 0-94,0 0 16,0 0-1,1 0 48,-1 0-63,0 0 0,0 0 16,21 21-1,1-21 1,-1 0-1,-21 0 1,0 0 109,22 0 344,41 0-469,1 0 15,-21 0-15,-22 0 16,0 0-16,-21 0 31,43 0 32,-22 0-48,1 0 1,-22 0 0,21 0 62,0 0-78,22 0 15,84 0 1,-106 0 0,-20 0-16,-1 0 140,-21 21 188,63 1-312,22-22-16,0 0 16,42 0-1,-106 0 1,0 0 0,21 0-1,43 0 1,-22-22-1,-20 22 17,-1 0-17,0 0 1,-42-21 0,43 21 359,41 0-360,22 0-15,-21 0 16,0 0-1,-1-21 17,-41 21-17,-22 0 1,21 0 31,-21 0-32,22-21 1,-22 21 0,-21-21-16,63 21 109,1 0-109,-22 0 0,0 0 31,-42-21-15,22 21 78,-1 0-79,0 0 345,42 0-345,-41 0 1,-1 0 0,0 0-1,0 0 1,0 0-1,22 0 1,-22 0 0,0 0-1,21 0 1,-21 0 0,22 0 46,-22 0-62,21 0 16,-21 0-16,22 0 15,-22 0 1,21 0 421,85 0-421,-63 0-16,20 0 31,-20-22-15,-43 22 0,0 0 343,22-42-359,-22 42 16,21-21-1,-21 0 1,0 0 31,1-1 46,-1 22-77,0-21 203,0 0-79,0 21-124,0 0-16,-21-21 16,22 21 77,-1-21-77,0 21 15,0 0-31,-21-21 16,0-1 46,0 1-30,0 0-1,0 0 63,0 0-79,0 0 48,0-1-1,0 1-30,0 0-17,0 0 1,0 0-1,0 0 48,0-1-16,0 1-32,0 0 1,0 0 15,-21 21 16,0 0-31,21-21-16,0 0 15,-21-1 1,-1 1 31,-20 21 640,21 0-671,-21 0 140,20 0-156,1 0 16,0 0 0,0 0 390,0 0-375,0 0 125,-1 0-156,22-21 32,-21 21-17,21-21 1345,0 0-1345,0-22 16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7T20:26:48.454"/>
    </inkml:context>
    <inkml:brush xml:id="br0">
      <inkml:brushProperty name="width" value="0.05292" units="cm"/>
      <inkml:brushProperty name="height" value="0.05292" units="cm"/>
      <inkml:brushProperty name="color" value="#FF0000"/>
    </inkml:brush>
  </inkml:definitions>
  <inkml:trace contextRef="#ctx0" brushRef="#br0">23389 7641 0,'-21'0'375,"0"0"-329,21-21-30,-21 0 0,-1 21 77,1-21-77,0 21 15,21-21-31,-21 21 125,0-22-125,0 22 16,-1 0 0,1 0-1,0 0 16,21-21-15,-21 21 109,-21 0-109,20 0 62,22-21-31,-21 21-32,0 0 1,0 0-16,0-21 125,0 21-109,-1 0-1,1 0 16,21-21-15,-21 21 15,0-21 16,0 21-16,0 0-15,21-22 93,-22 22-93,22-21 15,-21 21 1,0 0 14,21-21-46,-21 21 16,0-21 0,0 0 15,-1 21 63,22-21-63,-21 21-31,0 0 47,21-22-32,0 1 1,-21 21 0,0 0-1,21-21 48,-21 21-48,-1-21 17,1 0 15,0 0-32,0 21 16,0 0-15,21-22 15,-21 22 1,-1 0-17,1 0 1,0 0-16,21-21 15,-21 21 1,21-21 15,-21 21-15,0-21 15,-1 21 32,1 0-48,0 0 79,-21 0-94,-1 0 31,22 0 172,0 0-187,21 21 0,0 0-1,-21-21 1,21 21 78,0 1-79,0-1 1,0 0 78,0 0-47,-21-21 31,21 21-63,0 0 1,0 1 15,0-1 63,0 0-78,0 0 15,0 0-16,0 0 17,0 1-17,0-1 1,0 0 0,0 0-1,0 0 16,0 0 1,-21-21 93,21 22 31,21-22-140,-21 21-16,21-21 15,0 0 79,0 21-78,0-21-16,1 0 15,-1 21 16,0-21-15,0 21 250,0 0-235,0-21 94,-21 22-125,22-22 16,-22 21-1,21-21 1,0 0 93,-21 21-109,21-21 16,0 0-1,0 21-15,1-21 16,-1 0 0,-21 21-1,21-21 63,0 0-78,0 0 32,0 21-32,1-21 31,-1 0 125,-21 22-140,21-22-1,0 0 1,-21 21 15,21-21-15,0 21 0,1-21 15,-1 21 219,0-21-219,-21 21-15,21-21-1,0 0 95,0 0-79,1 0-31,-1 0 125,-21 21-125,42-21 16,-21 0 171,0 0 94,1 0-281,-1 22 16,21-22 281,-42 21-297,21-21 156,0 0-140,1 0 15,-1 0-15,0 0 93,21 0-109,-21 0 156,1 0-31,-1 0-125,0 0 16,0 0 62,-21-21-62,21 21 30,0 0-30,-21-22-16,22 22 31,-22-21 16,21 21-31,0 0 31,-21-21-32,21 21 17,-21-21-17,0 0 1,0 0 46,21 21-30,-21-22-1,0 1 63,0 0-63,0 0 0,0 0 78,-21 0-77,0 21-1,0 0 47,21-22-62,-21 22-1,-1-21 1,1 21 0,0 0 280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112941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130791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307708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265273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3672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84412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340858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387480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206289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290715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B8082-7B3D-4A45-B0A0-EC97C19FAD4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D01AD8-7BBF-4D93-9527-9A900EF900D0}" type="slidenum">
              <a:rPr lang="en-US" smtClean="0"/>
              <a:t>‹#›</a:t>
            </a:fld>
            <a:endParaRPr lang="en-US" dirty="0"/>
          </a:p>
        </p:txBody>
      </p:sp>
    </p:spTree>
    <p:extLst>
      <p:ext uri="{BB962C8B-B14F-4D97-AF65-F5344CB8AC3E}">
        <p14:creationId xmlns:p14="http://schemas.microsoft.com/office/powerpoint/2010/main" val="118353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B8082-7B3D-4A45-B0A0-EC97C19FAD43}"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01AD8-7BBF-4D93-9527-9A900EF900D0}" type="slidenum">
              <a:rPr lang="en-US" smtClean="0"/>
              <a:t>‹#›</a:t>
            </a:fld>
            <a:endParaRPr lang="en-US" dirty="0"/>
          </a:p>
        </p:txBody>
      </p:sp>
    </p:spTree>
    <p:extLst>
      <p:ext uri="{BB962C8B-B14F-4D97-AF65-F5344CB8AC3E}">
        <p14:creationId xmlns:p14="http://schemas.microsoft.com/office/powerpoint/2010/main" val="549494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6.emf"/><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4.jp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2379" y="707886"/>
            <a:ext cx="3016095" cy="1200329"/>
          </a:xfrm>
          <a:prstGeom prst="rect">
            <a:avLst/>
          </a:prstGeom>
          <a:noFill/>
        </p:spPr>
        <p:txBody>
          <a:bodyPr wrap="square" rtlCol="0">
            <a:spAutoFit/>
          </a:bodyPr>
          <a:lstStyle/>
          <a:p>
            <a:r>
              <a:rPr lang="en-US" sz="2400" dirty="0" smtClean="0">
                <a:latin typeface="+mj-lt"/>
              </a:rPr>
              <a:t>LESSON 24</a:t>
            </a:r>
            <a:endParaRPr lang="en-US" sz="2400" dirty="0">
              <a:latin typeface="+mj-lt"/>
            </a:endParaRPr>
          </a:p>
          <a:p>
            <a:r>
              <a:rPr lang="en-US" sz="2400" dirty="0">
                <a:latin typeface="+mj-lt"/>
              </a:rPr>
              <a:t>WEEK </a:t>
            </a:r>
            <a:r>
              <a:rPr lang="en-US" sz="2400" dirty="0" smtClean="0">
                <a:latin typeface="+mj-lt"/>
              </a:rPr>
              <a:t>24 </a:t>
            </a:r>
            <a:r>
              <a:rPr lang="en-US" sz="2400" dirty="0">
                <a:latin typeface="+mj-lt"/>
              </a:rPr>
              <a:t>OF </a:t>
            </a:r>
            <a:r>
              <a:rPr lang="en-US" sz="2400" dirty="0" smtClean="0">
                <a:latin typeface="+mj-lt"/>
              </a:rPr>
              <a:t>52</a:t>
            </a:r>
          </a:p>
          <a:p>
            <a:r>
              <a:rPr lang="en-US" sz="2400" dirty="0" smtClean="0">
                <a:latin typeface="+mj-lt"/>
              </a:rPr>
              <a:t>(1Kgs.5-9; 2Chron.2-8)</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looked at some of the more than 3,000 wisdom sayings called proverbs; this time we see Solomon begin to build the temple.</a:t>
            </a:r>
          </a:p>
        </p:txBody>
      </p:sp>
      <p:sp>
        <p:nvSpPr>
          <p:cNvPr id="6" name="TextBox 5"/>
          <p:cNvSpPr txBox="1"/>
          <p:nvPr/>
        </p:nvSpPr>
        <p:spPr>
          <a:xfrm>
            <a:off x="22378" y="1908215"/>
            <a:ext cx="7730972" cy="4401205"/>
          </a:xfrm>
          <a:prstGeom prst="rect">
            <a:avLst/>
          </a:prstGeom>
          <a:noFill/>
        </p:spPr>
        <p:txBody>
          <a:bodyPr wrap="square" rtlCol="0">
            <a:spAutoFit/>
          </a:bodyPr>
          <a:lstStyle/>
          <a:p>
            <a:r>
              <a:rPr lang="en-US" sz="2400" dirty="0" smtClean="0">
                <a:latin typeface="+mj-lt"/>
              </a:rPr>
              <a:t>“And Hiram king of Tyre sent his servants unto Solomon… for Hiram was ever a lover of David” (1Kg. 5:1).</a:t>
            </a:r>
          </a:p>
          <a:p>
            <a:r>
              <a:rPr lang="en-US" sz="2400" dirty="0" smtClean="0">
                <a:latin typeface="+mj-lt"/>
              </a:rPr>
              <a:t>Hiram had helped David to build his palace and now Solomon asked him for assistance in building the temple –</a:t>
            </a:r>
          </a:p>
          <a:p>
            <a:endParaRPr lang="en-US" sz="800" dirty="0" smtClean="0">
              <a:latin typeface="+mj-lt"/>
            </a:endParaRPr>
          </a:p>
          <a:p>
            <a:r>
              <a:rPr lang="en-US" sz="2400" dirty="0" smtClean="0">
                <a:latin typeface="+mj-lt"/>
              </a:rPr>
              <a:t>“So Hiram gave Solomon cedar trees, and fir trees according to all his desire” (5:10).</a:t>
            </a:r>
          </a:p>
          <a:p>
            <a:r>
              <a:rPr lang="en-US" sz="2400" dirty="0" smtClean="0">
                <a:latin typeface="+mj-lt"/>
              </a:rPr>
              <a:t>Solomon recruited 30,000 Israelites (5:13) to harvest trees and to cut large stones and transport them “by sea in floats” to Jerusalem (5:9) –</a:t>
            </a:r>
          </a:p>
          <a:p>
            <a:endParaRPr lang="en-US" sz="800" dirty="0" smtClean="0">
              <a:latin typeface="+mj-lt"/>
            </a:endParaRPr>
          </a:p>
          <a:p>
            <a:r>
              <a:rPr lang="en-US" sz="2400" dirty="0" smtClean="0">
                <a:latin typeface="+mj-lt"/>
              </a:rPr>
              <a:t>“… so they prepared timber and stones to build the [temple]” (5:18). </a:t>
            </a:r>
            <a:endParaRPr lang="en-US" sz="2400" dirty="0">
              <a:latin typeface="+mj-lt"/>
            </a:endParaRPr>
          </a:p>
        </p:txBody>
      </p:sp>
      <p:pic>
        <p:nvPicPr>
          <p:cNvPr id="7" name="Picture 6" descr="File:Ancient &lt;strong&gt;cedars&lt;/strong&gt; in the forest &lt;strong&gt;of Lebanon&lt;/strong&gt; - Carne Joh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662303"/>
            <a:ext cx="4343399" cy="4647117"/>
          </a:xfrm>
          <a:prstGeom prst="rect">
            <a:avLst/>
          </a:prstGeom>
        </p:spPr>
      </p:pic>
    </p:spTree>
    <p:extLst>
      <p:ext uri="{BB962C8B-B14F-4D97-AF65-F5344CB8AC3E}">
        <p14:creationId xmlns:p14="http://schemas.microsoft.com/office/powerpoint/2010/main" val="4021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5"/>
            <a:ext cx="11430000" cy="6617196"/>
          </a:xfrm>
          <a:prstGeom prst="rect">
            <a:avLst/>
          </a:prstGeom>
        </p:spPr>
        <p:txBody>
          <a:bodyPr wrap="square">
            <a:spAutoFit/>
          </a:bodyPr>
          <a:lstStyle/>
          <a:p>
            <a:r>
              <a:rPr lang="en-US" sz="2400" dirty="0">
                <a:latin typeface="+mj-lt"/>
              </a:rPr>
              <a:t>A</a:t>
            </a:r>
            <a:r>
              <a:rPr lang="en-US" sz="2400" dirty="0" smtClean="0">
                <a:latin typeface="+mj-lt"/>
              </a:rPr>
              <a:t>nd </a:t>
            </a:r>
            <a:r>
              <a:rPr lang="en-US" sz="2400" dirty="0">
                <a:latin typeface="+mj-lt"/>
              </a:rPr>
              <a:t>the priests brought in the ark of the covenant of </a:t>
            </a:r>
            <a:endParaRPr lang="en-US" sz="2400" dirty="0" smtClean="0">
              <a:latin typeface="+mj-lt"/>
            </a:endParaRPr>
          </a:p>
          <a:p>
            <a:r>
              <a:rPr lang="en-US" sz="2400" dirty="0" smtClean="0">
                <a:latin typeface="+mj-lt"/>
              </a:rPr>
              <a:t>the </a:t>
            </a:r>
            <a:r>
              <a:rPr lang="en-US" sz="2400" dirty="0">
                <a:latin typeface="+mj-lt"/>
              </a:rPr>
              <a:t>LORD unto his place, into the oracle of the house, </a:t>
            </a:r>
            <a:endParaRPr lang="en-US" sz="2400" dirty="0" smtClean="0">
              <a:latin typeface="+mj-lt"/>
            </a:endParaRPr>
          </a:p>
          <a:p>
            <a:r>
              <a:rPr lang="en-US" sz="2400" dirty="0" smtClean="0">
                <a:latin typeface="+mj-lt"/>
              </a:rPr>
              <a:t>to </a:t>
            </a:r>
            <a:r>
              <a:rPr lang="en-US" sz="2400" dirty="0">
                <a:latin typeface="+mj-lt"/>
              </a:rPr>
              <a:t>the most holy place, even under the wings of the </a:t>
            </a:r>
            <a:endParaRPr lang="en-US" sz="2400" dirty="0" smtClean="0">
              <a:latin typeface="+mj-lt"/>
            </a:endParaRPr>
          </a:p>
          <a:p>
            <a:r>
              <a:rPr lang="en-US" sz="2400" dirty="0" err="1" smtClean="0">
                <a:latin typeface="+mj-lt"/>
              </a:rPr>
              <a:t>cherubims</a:t>
            </a:r>
            <a:r>
              <a:rPr lang="en-US" sz="2400" dirty="0">
                <a:latin typeface="+mj-lt"/>
              </a:rPr>
              <a:t>…” (1Kg. 8:6</a:t>
            </a:r>
            <a:r>
              <a:rPr lang="en-US" sz="2400" dirty="0" smtClean="0">
                <a:latin typeface="+mj-lt"/>
              </a:rPr>
              <a:t>).</a:t>
            </a:r>
          </a:p>
          <a:p>
            <a:r>
              <a:rPr lang="en-US" sz="2400" dirty="0" smtClean="0">
                <a:latin typeface="+mj-lt"/>
              </a:rPr>
              <a:t>The public stopped at the door of the temple, and the </a:t>
            </a:r>
          </a:p>
          <a:p>
            <a:r>
              <a:rPr lang="en-US" sz="2400" dirty="0" smtClean="0">
                <a:latin typeface="+mj-lt"/>
              </a:rPr>
              <a:t>priests alone went into the holy place, and then the </a:t>
            </a:r>
          </a:p>
          <a:p>
            <a:r>
              <a:rPr lang="en-US" sz="2400" dirty="0" smtClean="0">
                <a:latin typeface="+mj-lt"/>
              </a:rPr>
              <a:t>most holy place where they placed the ark between </a:t>
            </a:r>
          </a:p>
          <a:p>
            <a:r>
              <a:rPr lang="en-US" sz="2400" dirty="0" smtClean="0">
                <a:latin typeface="+mj-lt"/>
              </a:rPr>
              <a:t>the two cherubim.</a:t>
            </a:r>
          </a:p>
          <a:p>
            <a:endParaRPr lang="en-US" sz="800" dirty="0" smtClean="0">
              <a:latin typeface="+mj-lt"/>
            </a:endParaRPr>
          </a:p>
          <a:p>
            <a:r>
              <a:rPr lang="en-US" sz="2400" dirty="0" smtClean="0">
                <a:latin typeface="+mj-lt"/>
              </a:rPr>
              <a:t>“… the ends of the staves were seen out in the holy </a:t>
            </a:r>
          </a:p>
          <a:p>
            <a:r>
              <a:rPr lang="en-US" sz="2400" dirty="0" smtClean="0">
                <a:latin typeface="+mj-lt"/>
              </a:rPr>
              <a:t>place… they were not seen without: and there they are </a:t>
            </a:r>
          </a:p>
          <a:p>
            <a:r>
              <a:rPr lang="en-US" sz="2400" dirty="0" smtClean="0">
                <a:latin typeface="+mj-lt"/>
              </a:rPr>
              <a:t>unto this day” (1Kg. 8:8).</a:t>
            </a:r>
          </a:p>
          <a:p>
            <a:r>
              <a:rPr lang="en-US" sz="2400" dirty="0">
                <a:latin typeface="+mj-lt"/>
              </a:rPr>
              <a:t>T</a:t>
            </a:r>
            <a:r>
              <a:rPr lang="en-US" sz="2400" dirty="0" smtClean="0">
                <a:latin typeface="+mj-lt"/>
              </a:rPr>
              <a:t>he priests left the staves in place as the Law called for –</a:t>
            </a:r>
          </a:p>
          <a:p>
            <a:endParaRPr lang="en-US" sz="800" dirty="0" smtClean="0">
              <a:latin typeface="+mj-lt"/>
            </a:endParaRPr>
          </a:p>
          <a:p>
            <a:r>
              <a:rPr lang="en-US" sz="2400" dirty="0" smtClean="0">
                <a:latin typeface="+mj-lt"/>
              </a:rPr>
              <a:t>“The staves shall be in the rings of the ark; </a:t>
            </a:r>
            <a:r>
              <a:rPr lang="en-US" sz="2400" b="1" dirty="0" smtClean="0">
                <a:latin typeface="+mj-lt"/>
              </a:rPr>
              <a:t>they shall </a:t>
            </a:r>
          </a:p>
          <a:p>
            <a:r>
              <a:rPr lang="en-US" sz="2400" b="1" dirty="0" smtClean="0">
                <a:latin typeface="+mj-lt"/>
              </a:rPr>
              <a:t>not be taken from it</a:t>
            </a:r>
            <a:r>
              <a:rPr lang="en-US" sz="2400" dirty="0" smtClean="0">
                <a:latin typeface="+mj-lt"/>
              </a:rPr>
              <a:t>” (</a:t>
            </a:r>
            <a:r>
              <a:rPr lang="en-US" sz="2400" dirty="0" err="1" smtClean="0">
                <a:latin typeface="+mj-lt"/>
              </a:rPr>
              <a:t>Exo</a:t>
            </a:r>
            <a:r>
              <a:rPr lang="en-US" sz="2400" dirty="0" smtClean="0">
                <a:latin typeface="+mj-lt"/>
              </a:rPr>
              <a:t>. 25:15).</a:t>
            </a:r>
          </a:p>
          <a:p>
            <a:r>
              <a:rPr lang="en-US" sz="2400" dirty="0" smtClean="0">
                <a:latin typeface="+mj-lt"/>
              </a:rPr>
              <a:t>The staves could be seen from the holy place, but not </a:t>
            </a:r>
            <a:endParaRPr lang="en-US" sz="2400" dirty="0" smtClean="0">
              <a:latin typeface="+mj-lt"/>
            </a:endParaRPr>
          </a:p>
          <a:p>
            <a:r>
              <a:rPr lang="en-US" sz="2400" dirty="0" smtClean="0">
                <a:latin typeface="+mj-lt"/>
              </a:rPr>
              <a:t>from </a:t>
            </a:r>
            <a:r>
              <a:rPr lang="en-US" sz="2400" dirty="0" smtClean="0">
                <a:latin typeface="+mj-lt"/>
              </a:rPr>
              <a:t>the outside of the temple.  It also means 1Kings </a:t>
            </a:r>
            <a:endParaRPr lang="en-US" sz="2400" dirty="0" smtClean="0">
              <a:latin typeface="+mj-lt"/>
            </a:endParaRPr>
          </a:p>
          <a:p>
            <a:r>
              <a:rPr lang="en-US" sz="2400" dirty="0" smtClean="0">
                <a:latin typeface="+mj-lt"/>
              </a:rPr>
              <a:t>had </a:t>
            </a:r>
            <a:r>
              <a:rPr lang="en-US" sz="2400" dirty="0" smtClean="0">
                <a:latin typeface="+mj-lt"/>
              </a:rPr>
              <a:t>to have been written before the destruction of the temple in 586 B.C. </a:t>
            </a:r>
            <a:endParaRPr lang="en-US" sz="2400" dirty="0">
              <a:latin typeface="+mj-lt"/>
            </a:endParaRPr>
          </a:p>
        </p:txBody>
      </p:sp>
      <p:pic>
        <p:nvPicPr>
          <p:cNvPr id="3" name="Picture 2" descr="Other Food: daily devos: Big prayers—old and new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0" y="0"/>
            <a:ext cx="5124449" cy="5962650"/>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7911585" y="2910033"/>
              <a:ext cx="487800" cy="312840"/>
            </p14:xfrm>
          </p:contentPart>
        </mc:Choice>
        <mc:Fallback>
          <p:pic>
            <p:nvPicPr>
              <p:cNvPr id="6" name="Ink 5"/>
              <p:cNvPicPr/>
              <p:nvPr/>
            </p:nvPicPr>
            <p:blipFill>
              <a:blip r:embed="rId4"/>
              <a:stretch>
                <a:fillRect/>
              </a:stretch>
            </p:blipFill>
            <p:spPr>
              <a:xfrm>
                <a:off x="7902225" y="2900673"/>
                <a:ext cx="506520" cy="331560"/>
              </a:xfrm>
              <a:prstGeom prst="rect">
                <a:avLst/>
              </a:prstGeom>
            </p:spPr>
          </p:pic>
        </mc:Fallback>
      </mc:AlternateContent>
    </p:spTree>
    <p:extLst>
      <p:ext uri="{BB962C8B-B14F-4D97-AF65-F5344CB8AC3E}">
        <p14:creationId xmlns:p14="http://schemas.microsoft.com/office/powerpoint/2010/main" val="37852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5" end="15"/>
                                            </p:txEl>
                                          </p:spTgt>
                                        </p:tgtEl>
                                        <p:attrNameLst>
                                          <p:attrName>style.visibility</p:attrName>
                                        </p:attrNameLst>
                                      </p:cBhvr>
                                      <p:to>
                                        <p:strVal val="visible"/>
                                      </p:to>
                                    </p:set>
                                    <p:animEffect transition="in" filter="fade">
                                      <p:cBhvr>
                                        <p:cTn id="50" dur="500"/>
                                        <p:tgtEl>
                                          <p:spTgt spid="2">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fade">
                                      <p:cBhvr>
                                        <p:cTn id="55" dur="500"/>
                                        <p:tgtEl>
                                          <p:spTgt spid="2">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fade">
                                      <p:cBhvr>
                                        <p:cTn id="58" dur="500"/>
                                        <p:tgtEl>
                                          <p:spTgt spid="2">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FO visits sacred places Dome of the Rock - &lt;strong&gt;Temple&lt;/strong&gt;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1"/>
            <a:ext cx="5372100" cy="5429249"/>
          </a:xfrm>
          <a:prstGeom prst="rect">
            <a:avLst/>
          </a:prstGeom>
        </p:spPr>
      </p:pic>
      <p:sp>
        <p:nvSpPr>
          <p:cNvPr id="4" name="TextBox 3"/>
          <p:cNvSpPr txBox="1"/>
          <p:nvPr/>
        </p:nvSpPr>
        <p:spPr>
          <a:xfrm>
            <a:off x="0" y="0"/>
            <a:ext cx="11925301" cy="6494085"/>
          </a:xfrm>
          <a:prstGeom prst="rect">
            <a:avLst/>
          </a:prstGeom>
          <a:noFill/>
        </p:spPr>
        <p:txBody>
          <a:bodyPr wrap="square" rtlCol="0">
            <a:spAutoFit/>
          </a:bodyPr>
          <a:lstStyle/>
          <a:p>
            <a:r>
              <a:rPr lang="en-US" sz="2400" b="1" dirty="0" smtClean="0">
                <a:latin typeface="+mj-lt"/>
              </a:rPr>
              <a:t>CONTENTS OF THE ARK</a:t>
            </a:r>
          </a:p>
          <a:p>
            <a:r>
              <a:rPr lang="en-US" sz="2400" dirty="0" smtClean="0">
                <a:latin typeface="+mj-lt"/>
              </a:rPr>
              <a:t>“There was nothing in the ark save the two tablets of </a:t>
            </a:r>
          </a:p>
          <a:p>
            <a:r>
              <a:rPr lang="en-US" sz="2400" dirty="0" smtClean="0">
                <a:latin typeface="+mj-lt"/>
              </a:rPr>
              <a:t>stone, which Moses put there at </a:t>
            </a:r>
            <a:r>
              <a:rPr lang="en-US" sz="2400" dirty="0" err="1" smtClean="0">
                <a:latin typeface="+mj-lt"/>
              </a:rPr>
              <a:t>Horeb</a:t>
            </a:r>
            <a:r>
              <a:rPr lang="en-US" sz="2400" dirty="0" smtClean="0">
                <a:latin typeface="+mj-lt"/>
              </a:rPr>
              <a:t> [Sinai], when </a:t>
            </a:r>
          </a:p>
          <a:p>
            <a:r>
              <a:rPr lang="en-US" sz="2400" dirty="0" smtClean="0">
                <a:latin typeface="+mj-lt"/>
              </a:rPr>
              <a:t>the LORD made a covenant with the children of Israel, </a:t>
            </a:r>
          </a:p>
          <a:p>
            <a:r>
              <a:rPr lang="en-US" sz="2400" dirty="0" smtClean="0">
                <a:latin typeface="+mj-lt"/>
              </a:rPr>
              <a:t>when they came out of the land of Egypt” (1Kg. 8:9).</a:t>
            </a:r>
          </a:p>
          <a:p>
            <a:r>
              <a:rPr lang="en-US" sz="2400" dirty="0" smtClean="0">
                <a:latin typeface="+mj-lt"/>
              </a:rPr>
              <a:t>Only the ten commandments remained, the pot of </a:t>
            </a:r>
          </a:p>
          <a:p>
            <a:r>
              <a:rPr lang="en-US" sz="2400" dirty="0" smtClean="0">
                <a:latin typeface="+mj-lt"/>
              </a:rPr>
              <a:t>manna and Aaron’s rod that budded were gone.  The </a:t>
            </a:r>
          </a:p>
          <a:p>
            <a:r>
              <a:rPr lang="en-US" sz="2400" dirty="0" smtClean="0">
                <a:latin typeface="+mj-lt"/>
              </a:rPr>
              <a:t>Bible does not say what happened to them, but they </a:t>
            </a:r>
          </a:p>
          <a:p>
            <a:r>
              <a:rPr lang="en-US" sz="2400" dirty="0" smtClean="0">
                <a:latin typeface="+mj-lt"/>
              </a:rPr>
              <a:t>could have been stolen by the Philistines when they </a:t>
            </a:r>
          </a:p>
          <a:p>
            <a:r>
              <a:rPr lang="en-US" sz="2400" dirty="0" smtClean="0">
                <a:latin typeface="+mj-lt"/>
              </a:rPr>
              <a:t>captured the ark.</a:t>
            </a:r>
          </a:p>
          <a:p>
            <a:endParaRPr lang="en-US" sz="800" dirty="0" smtClean="0">
              <a:latin typeface="+mj-lt"/>
            </a:endParaRPr>
          </a:p>
          <a:p>
            <a:r>
              <a:rPr lang="en-US" sz="2400" dirty="0" smtClean="0">
                <a:latin typeface="+mj-lt"/>
              </a:rPr>
              <a:t>“And it came to pass, when the priests were come out </a:t>
            </a:r>
          </a:p>
          <a:p>
            <a:r>
              <a:rPr lang="en-US" sz="2400" dirty="0" smtClean="0">
                <a:latin typeface="+mj-lt"/>
              </a:rPr>
              <a:t>of the holy place, that the cloud filled the house of the</a:t>
            </a:r>
          </a:p>
          <a:p>
            <a:r>
              <a:rPr lang="en-US" sz="2400" dirty="0" smtClean="0">
                <a:latin typeface="+mj-lt"/>
              </a:rPr>
              <a:t>LORD.  So that the priests could not stand to minister </a:t>
            </a:r>
          </a:p>
          <a:p>
            <a:r>
              <a:rPr lang="en-US" sz="2400" dirty="0" smtClean="0">
                <a:latin typeface="+mj-lt"/>
              </a:rPr>
              <a:t>because of the cloud: </a:t>
            </a:r>
            <a:r>
              <a:rPr lang="en-US" sz="2400" b="1" u="sng" dirty="0" smtClean="0">
                <a:latin typeface="+mj-lt"/>
              </a:rPr>
              <a:t>for the glory of the LORD had </a:t>
            </a:r>
          </a:p>
          <a:p>
            <a:r>
              <a:rPr lang="en-US" sz="2400" b="1" u="sng" dirty="0" smtClean="0">
                <a:latin typeface="+mj-lt"/>
              </a:rPr>
              <a:t>filled the house of the LORD</a:t>
            </a:r>
            <a:r>
              <a:rPr lang="en-US" sz="2400" dirty="0" smtClean="0">
                <a:latin typeface="+mj-lt"/>
              </a:rPr>
              <a:t>” (1Kg. 8:10,11).</a:t>
            </a:r>
          </a:p>
          <a:p>
            <a:r>
              <a:rPr lang="en-US" sz="2400" dirty="0" smtClean="0">
                <a:latin typeface="+mj-lt"/>
              </a:rPr>
              <a:t>The cloud represented the GLORY of the LORD just as it had when the wilderness tabernacle was dedicated at Mt. Sinai.  </a:t>
            </a:r>
            <a:endParaRPr lang="en-US" sz="2400" dirty="0">
              <a:latin typeface="+mj-lt"/>
            </a:endParaRPr>
          </a:p>
        </p:txBody>
      </p:sp>
      <p:pic>
        <p:nvPicPr>
          <p:cNvPr id="6" name="Picture 5" descr="File:Holman The &lt;strong&gt;Tabernacle&lt;/strong&gt; in the Wilderness.jp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2"/>
            <a:ext cx="5372100" cy="5429248"/>
          </a:xfrm>
          <a:prstGeom prst="rect">
            <a:avLst/>
          </a:prstGeom>
        </p:spPr>
      </p:pic>
    </p:spTree>
    <p:extLst>
      <p:ext uri="{BB962C8B-B14F-4D97-AF65-F5344CB8AC3E}">
        <p14:creationId xmlns:p14="http://schemas.microsoft.com/office/powerpoint/2010/main" val="197418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500"/>
                                        <p:tgtEl>
                                          <p:spTgt spid="4">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Effect transition="in" filter="fade">
                                      <p:cBhvr>
                                        <p:cTn id="33" dur="500"/>
                                        <p:tgtEl>
                                          <p:spTgt spid="4">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5" end="15"/>
                                            </p:txEl>
                                          </p:spTgt>
                                        </p:tgtEl>
                                        <p:attrNameLst>
                                          <p:attrName>style.visibility</p:attrName>
                                        </p:attrNameLst>
                                      </p:cBhvr>
                                      <p:to>
                                        <p:strVal val="visible"/>
                                      </p:to>
                                    </p:set>
                                    <p:animEffect transition="in" filter="fade">
                                      <p:cBhvr>
                                        <p:cTn id="36" dur="500"/>
                                        <p:tgtEl>
                                          <p:spTgt spid="4">
                                            <p:txEl>
                                              <p:pRg st="15" end="1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Effect transition="in" filter="fade">
                                      <p:cBhvr>
                                        <p:cTn id="41" dur="500"/>
                                        <p:tgtEl>
                                          <p:spTgt spid="4">
                                            <p:txEl>
                                              <p:pRg st="16" end="1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877050" cy="6494085"/>
          </a:xfrm>
          <a:prstGeom prst="rect">
            <a:avLst/>
          </a:prstGeom>
          <a:noFill/>
        </p:spPr>
        <p:txBody>
          <a:bodyPr wrap="square" rtlCol="0">
            <a:spAutoFit/>
          </a:bodyPr>
          <a:lstStyle/>
          <a:p>
            <a:r>
              <a:rPr lang="en-US" sz="2400" dirty="0" smtClean="0">
                <a:latin typeface="+mj-lt"/>
              </a:rPr>
              <a:t>“Then </a:t>
            </a:r>
            <a:r>
              <a:rPr lang="en-US" sz="2400" dirty="0" err="1" smtClean="0">
                <a:latin typeface="+mj-lt"/>
              </a:rPr>
              <a:t>spake</a:t>
            </a:r>
            <a:r>
              <a:rPr lang="en-US" sz="2400" dirty="0" smtClean="0">
                <a:latin typeface="+mj-lt"/>
              </a:rPr>
              <a:t> Solomon, The LORD said that he would dwell in the thick darkness.  I have surely built thee an house to dwell in, a settled place for thee to abide in forever” (1Kg. 8:12,13).</a:t>
            </a:r>
          </a:p>
          <a:p>
            <a:r>
              <a:rPr lang="en-US" sz="2400" dirty="0" smtClean="0">
                <a:latin typeface="+mj-lt"/>
              </a:rPr>
              <a:t>God seemed pleased with the House Solomon built for Him.  Solomon hoped God will reside there forever.</a:t>
            </a:r>
            <a:endParaRPr lang="en-US" sz="800" dirty="0" smtClean="0">
              <a:latin typeface="+mj-lt"/>
            </a:endParaRPr>
          </a:p>
          <a:p>
            <a:r>
              <a:rPr lang="en-US" sz="2400" i="1" dirty="0" smtClean="0">
                <a:latin typeface="+mj-lt"/>
              </a:rPr>
              <a:t>But, will He?</a:t>
            </a:r>
          </a:p>
          <a:p>
            <a:endParaRPr lang="en-US" sz="800" dirty="0" smtClean="0">
              <a:latin typeface="+mj-lt"/>
            </a:endParaRPr>
          </a:p>
          <a:p>
            <a:r>
              <a:rPr lang="en-US" sz="2400" dirty="0" smtClean="0">
                <a:latin typeface="+mj-lt"/>
              </a:rPr>
              <a:t>“And the king turned his face about, and blessed all the congregation of Israel: and all the congregation of Israel stood.  And he said, Blessed be the LORD God of Israel, which </a:t>
            </a:r>
            <a:r>
              <a:rPr lang="en-US" sz="2400" dirty="0" err="1" smtClean="0">
                <a:latin typeface="+mj-lt"/>
              </a:rPr>
              <a:t>spake</a:t>
            </a:r>
            <a:r>
              <a:rPr lang="en-US" sz="2400" dirty="0" smtClean="0">
                <a:latin typeface="+mj-lt"/>
              </a:rPr>
              <a:t> with his mouth unto David my father… Since the day that I brought forth my people Israel out of Egypt, I chose no city out of all the tribes of Israel to build an house, that my name might be therein; but I chose David to be over my people Israel … thy son… he shall build the house unto my name…</a:t>
            </a:r>
          </a:p>
          <a:p>
            <a:r>
              <a:rPr lang="en-US" sz="2400" u="sng" dirty="0" smtClean="0">
                <a:latin typeface="+mj-lt"/>
              </a:rPr>
              <a:t>I have set there a place for the ark</a:t>
            </a:r>
            <a:r>
              <a:rPr lang="en-US" sz="2400" dirty="0" smtClean="0">
                <a:latin typeface="+mj-lt"/>
              </a:rPr>
              <a:t>…” (1Kg. 8:14-21).  </a:t>
            </a:r>
            <a:endParaRPr lang="en-US" sz="2400" dirty="0">
              <a:latin typeface="+mj-lt"/>
            </a:endParaRPr>
          </a:p>
        </p:txBody>
      </p:sp>
      <p:pic>
        <p:nvPicPr>
          <p:cNvPr id="4" name="Picture 3" descr="Royal Diadem Internet Ministries: Bowls-Their Sorrow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050" y="-1"/>
            <a:ext cx="5314950" cy="6494085"/>
          </a:xfrm>
          <a:prstGeom prst="rect">
            <a:avLst/>
          </a:prstGeom>
        </p:spPr>
      </p:pic>
    </p:spTree>
    <p:extLst>
      <p:ext uri="{BB962C8B-B14F-4D97-AF65-F5344CB8AC3E}">
        <p14:creationId xmlns:p14="http://schemas.microsoft.com/office/powerpoint/2010/main" val="409029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Solomon's&lt;/strong&gt; &lt;strong&gt;prayer&lt;/strong&gt; to God at the &lt;strong&gt;dedication&lt;/strong&gt; of the Te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1"/>
            <a:ext cx="5219701" cy="6417885"/>
          </a:xfrm>
          <a:prstGeom prst="rect">
            <a:avLst/>
          </a:prstGeom>
        </p:spPr>
      </p:pic>
      <p:sp>
        <p:nvSpPr>
          <p:cNvPr id="5" name="TextBox 4"/>
          <p:cNvSpPr txBox="1"/>
          <p:nvPr/>
        </p:nvSpPr>
        <p:spPr>
          <a:xfrm>
            <a:off x="-1" y="-76200"/>
            <a:ext cx="6972301" cy="6494085"/>
          </a:xfrm>
          <a:prstGeom prst="rect">
            <a:avLst/>
          </a:prstGeom>
          <a:noFill/>
        </p:spPr>
        <p:txBody>
          <a:bodyPr wrap="square" rtlCol="0">
            <a:spAutoFit/>
          </a:bodyPr>
          <a:lstStyle/>
          <a:p>
            <a:r>
              <a:rPr lang="en-US" sz="2400" b="1" dirty="0" smtClean="0">
                <a:latin typeface="+mj-lt"/>
              </a:rPr>
              <a:t>PRAYER OF DEDICATION</a:t>
            </a:r>
            <a:endParaRPr lang="en-US" sz="2400" dirty="0" smtClean="0">
              <a:latin typeface="+mj-lt"/>
            </a:endParaRPr>
          </a:p>
          <a:p>
            <a:r>
              <a:rPr lang="en-US" sz="2400" dirty="0" smtClean="0">
                <a:latin typeface="+mj-lt"/>
              </a:rPr>
              <a:t>“And Solomon stood before the altar of the LORD in the </a:t>
            </a:r>
          </a:p>
          <a:p>
            <a:r>
              <a:rPr lang="en-US" sz="2400" dirty="0" smtClean="0">
                <a:latin typeface="+mj-lt"/>
              </a:rPr>
              <a:t>presence of all the congregation of Israel, and spread forth his hands toward heaven:  And he said, LORD God of Israel, there is no God like thee… who </a:t>
            </a:r>
            <a:r>
              <a:rPr lang="en-US" sz="2400" dirty="0" err="1" smtClean="0">
                <a:latin typeface="+mj-lt"/>
              </a:rPr>
              <a:t>keepest</a:t>
            </a:r>
            <a:r>
              <a:rPr lang="en-US" sz="2400" dirty="0">
                <a:latin typeface="+mj-lt"/>
              </a:rPr>
              <a:t> </a:t>
            </a:r>
            <a:r>
              <a:rPr lang="en-US" sz="2400" dirty="0" smtClean="0">
                <a:latin typeface="+mj-lt"/>
              </a:rPr>
              <a:t>covenant and mercy with thy servants… Who hast kept with thy servant David… and hast fulfilled it with thine hand, as it is this day…” (8:22-24).</a:t>
            </a:r>
          </a:p>
          <a:p>
            <a:r>
              <a:rPr lang="en-US" sz="2400" dirty="0" smtClean="0">
                <a:latin typeface="+mj-lt"/>
              </a:rPr>
              <a:t>Standing on a special built bronze platform built for the </a:t>
            </a:r>
          </a:p>
          <a:p>
            <a:r>
              <a:rPr lang="en-US" sz="2400" dirty="0">
                <a:latin typeface="+mj-lt"/>
              </a:rPr>
              <a:t>d</a:t>
            </a:r>
            <a:r>
              <a:rPr lang="en-US" sz="2400" dirty="0" smtClean="0">
                <a:latin typeface="+mj-lt"/>
              </a:rPr>
              <a:t>edication ceremony (2Chron. 6:13), Solomon praised and blessed God for His faithfulness in keeping the promises [great nation, land, king &amp; Kingdom, and now temple] He promised Israel.  Solomon prayed that all the people of the world [Gentile nations] would know the God of Israel – </a:t>
            </a:r>
          </a:p>
          <a:p>
            <a:endParaRPr lang="en-US" sz="800" dirty="0" smtClean="0">
              <a:latin typeface="+mj-lt"/>
            </a:endParaRPr>
          </a:p>
          <a:p>
            <a:r>
              <a:rPr lang="en-US" sz="2400" dirty="0" smtClean="0">
                <a:latin typeface="+mj-lt"/>
              </a:rPr>
              <a:t>“… </a:t>
            </a:r>
            <a:r>
              <a:rPr lang="en-US" sz="2400" b="1" u="sng" dirty="0" smtClean="0">
                <a:latin typeface="+mj-lt"/>
              </a:rPr>
              <a:t>that all people of the earth may know thy name, to fear thee, as do thy people Israel</a:t>
            </a:r>
            <a:r>
              <a:rPr lang="en-US" sz="2400" dirty="0" smtClean="0">
                <a:latin typeface="+mj-lt"/>
              </a:rPr>
              <a:t>…” (8:43).</a:t>
            </a:r>
          </a:p>
        </p:txBody>
      </p:sp>
    </p:spTree>
    <p:extLst>
      <p:ext uri="{BB962C8B-B14F-4D97-AF65-F5344CB8AC3E}">
        <p14:creationId xmlns:p14="http://schemas.microsoft.com/office/powerpoint/2010/main" val="5423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mini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8426" y="-2"/>
            <a:ext cx="5743575" cy="6370977"/>
          </a:xfrm>
          <a:prstGeom prst="rect">
            <a:avLst/>
          </a:prstGeom>
        </p:spPr>
      </p:pic>
      <p:sp>
        <p:nvSpPr>
          <p:cNvPr id="3" name="Rectangle 2"/>
          <p:cNvSpPr/>
          <p:nvPr/>
        </p:nvSpPr>
        <p:spPr>
          <a:xfrm>
            <a:off x="2" y="0"/>
            <a:ext cx="6448424" cy="6370975"/>
          </a:xfrm>
          <a:prstGeom prst="rect">
            <a:avLst/>
          </a:prstGeom>
        </p:spPr>
        <p:txBody>
          <a:bodyPr wrap="square">
            <a:spAutoFit/>
          </a:bodyPr>
          <a:lstStyle/>
          <a:p>
            <a:r>
              <a:rPr lang="en-US" sz="2400" dirty="0">
                <a:latin typeface="+mj-lt"/>
              </a:rPr>
              <a:t>As he finished speaking, fire came from </a:t>
            </a:r>
            <a:r>
              <a:rPr lang="en-US" sz="2400" dirty="0" smtClean="0">
                <a:latin typeface="+mj-lt"/>
              </a:rPr>
              <a:t>heaven –</a:t>
            </a:r>
          </a:p>
          <a:p>
            <a:endParaRPr lang="en-US" sz="800" dirty="0" smtClean="0">
              <a:latin typeface="+mj-lt"/>
            </a:endParaRPr>
          </a:p>
          <a:p>
            <a:r>
              <a:rPr lang="en-US" sz="2400" dirty="0" smtClean="0">
                <a:latin typeface="+mj-lt"/>
              </a:rPr>
              <a:t>“And when Solomon had made an end of praying, the fire came down from heaven, and consumed the burnt-offering and the sacrifices” </a:t>
            </a:r>
            <a:r>
              <a:rPr lang="en-US" sz="2400" dirty="0">
                <a:latin typeface="+mj-lt"/>
              </a:rPr>
              <a:t>(2Chron. 7:1</a:t>
            </a:r>
            <a:r>
              <a:rPr lang="en-US" sz="2400" dirty="0" smtClean="0">
                <a:latin typeface="+mj-lt"/>
              </a:rPr>
              <a:t>).</a:t>
            </a:r>
          </a:p>
          <a:p>
            <a:r>
              <a:rPr lang="en-US" sz="2400" dirty="0" smtClean="0">
                <a:latin typeface="+mj-lt"/>
              </a:rPr>
              <a:t>Israel had experienced the same at the dedication of the wilderness tabernacle –</a:t>
            </a:r>
          </a:p>
          <a:p>
            <a:endParaRPr lang="en-US" sz="800" dirty="0" smtClean="0">
              <a:latin typeface="+mj-lt"/>
            </a:endParaRPr>
          </a:p>
          <a:p>
            <a:r>
              <a:rPr lang="en-US" sz="2400" dirty="0" smtClean="0">
                <a:latin typeface="+mj-lt"/>
              </a:rPr>
              <a:t>“And there came a fire out from before the LORD,</a:t>
            </a:r>
          </a:p>
          <a:p>
            <a:r>
              <a:rPr lang="en-US" sz="2400" dirty="0">
                <a:latin typeface="+mj-lt"/>
              </a:rPr>
              <a:t>a</a:t>
            </a:r>
            <a:r>
              <a:rPr lang="en-US" sz="2400" dirty="0" smtClean="0">
                <a:latin typeface="+mj-lt"/>
              </a:rPr>
              <a:t>nd consumed upon the altar the burnt offering… which when all the people saw, they shouted, and fell on their faces” (Lev. 9:24). </a:t>
            </a:r>
          </a:p>
          <a:p>
            <a:r>
              <a:rPr lang="en-US" sz="2400" dirty="0" smtClean="0">
                <a:latin typeface="+mj-lt"/>
              </a:rPr>
              <a:t>The Jews present at the dedication of Solomon’s temple did the same –</a:t>
            </a:r>
          </a:p>
          <a:p>
            <a:endParaRPr lang="en-US" sz="800" dirty="0" smtClean="0">
              <a:latin typeface="+mj-lt"/>
            </a:endParaRPr>
          </a:p>
          <a:p>
            <a:r>
              <a:rPr lang="en-US" sz="2400" dirty="0" smtClean="0">
                <a:latin typeface="+mj-lt"/>
              </a:rPr>
              <a:t>“And when all the children of Israel saw how the fire came down… they bowed themselves with their faces to the ground… and worshipped, and praised the LORD...” (2Chron. 7:3). </a:t>
            </a:r>
            <a:endParaRPr lang="en-US" sz="2400" dirty="0">
              <a:latin typeface="+mj-lt"/>
            </a:endParaRPr>
          </a:p>
        </p:txBody>
      </p:sp>
      <p:pic>
        <p:nvPicPr>
          <p:cNvPr id="4" name="Picture 3" descr="A Shekiná de Deus está aqui. Shekiná? - Bereian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6" y="-1"/>
            <a:ext cx="5743574" cy="6370976"/>
          </a:xfrm>
          <a:prstGeom prst="rect">
            <a:avLst/>
          </a:prstGeom>
        </p:spPr>
      </p:pic>
    </p:spTree>
    <p:extLst>
      <p:ext uri="{BB962C8B-B14F-4D97-AF65-F5344CB8AC3E}">
        <p14:creationId xmlns:p14="http://schemas.microsoft.com/office/powerpoint/2010/main" val="21849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29424" cy="6247864"/>
          </a:xfrm>
          <a:prstGeom prst="rect">
            <a:avLst/>
          </a:prstGeom>
          <a:noFill/>
        </p:spPr>
        <p:txBody>
          <a:bodyPr wrap="square" rtlCol="0">
            <a:spAutoFit/>
          </a:bodyPr>
          <a:lstStyle/>
          <a:p>
            <a:r>
              <a:rPr lang="en-US" sz="2400" b="1" dirty="0" smtClean="0">
                <a:latin typeface="+mj-lt"/>
              </a:rPr>
              <a:t>SOLOMON’S SACRIFICE</a:t>
            </a:r>
          </a:p>
          <a:p>
            <a:r>
              <a:rPr lang="en-US" sz="2400" dirty="0" smtClean="0">
                <a:latin typeface="+mj-lt"/>
              </a:rPr>
              <a:t>“And the king, and all Israel with him, offered sacrifice before the LORD” (1Kg. 8:62,63).</a:t>
            </a:r>
          </a:p>
          <a:p>
            <a:r>
              <a:rPr lang="en-US" sz="2400" dirty="0" smtClean="0">
                <a:latin typeface="+mj-lt"/>
              </a:rPr>
              <a:t>The king offered [22,000] cattle and [120,000] sheep as part of the dedication, which coincided with the feast of tabernacles, which normally lasted 7-days, but was extended to 14-days for this special occasion –</a:t>
            </a:r>
          </a:p>
          <a:p>
            <a:endParaRPr lang="en-US" sz="800" dirty="0" smtClean="0">
              <a:latin typeface="+mj-lt"/>
            </a:endParaRPr>
          </a:p>
          <a:p>
            <a:r>
              <a:rPr lang="en-US" sz="2400" dirty="0" smtClean="0">
                <a:latin typeface="+mj-lt"/>
              </a:rPr>
              <a:t>“And at that time Solomon held a feast, and all Israel with him, a great congregation, from the entering in of </a:t>
            </a:r>
            <a:r>
              <a:rPr lang="en-US" sz="2400" dirty="0" err="1" smtClean="0">
                <a:latin typeface="+mj-lt"/>
              </a:rPr>
              <a:t>Hamath</a:t>
            </a:r>
            <a:r>
              <a:rPr lang="en-US" sz="2400" dirty="0" smtClean="0">
                <a:latin typeface="+mj-lt"/>
              </a:rPr>
              <a:t> unto the river of Egypt, before the LORD our God, [7] days and [7] days, even [14] days” (8:65).</a:t>
            </a:r>
          </a:p>
          <a:p>
            <a:r>
              <a:rPr lang="en-US" sz="2400" dirty="0" smtClean="0">
                <a:latin typeface="+mj-lt"/>
              </a:rPr>
              <a:t>An incalculable number of Israelites attended the holy day celebration + dedication of the temple.  They came from the Euphrates River in the north to Egypt in the south, their wandering was now over.</a:t>
            </a:r>
          </a:p>
          <a:p>
            <a:endParaRPr lang="en-US" sz="800" dirty="0" smtClean="0">
              <a:latin typeface="+mj-lt"/>
            </a:endParaRPr>
          </a:p>
          <a:p>
            <a:r>
              <a:rPr lang="en-US" sz="2400" dirty="0" smtClean="0">
                <a:latin typeface="+mj-lt"/>
              </a:rPr>
              <a:t>Or</a:t>
            </a:r>
            <a:r>
              <a:rPr lang="en-US" sz="2400" dirty="0" smtClean="0">
                <a:latin typeface="+mj-lt"/>
              </a:rPr>
              <a:t>, was it?</a:t>
            </a:r>
          </a:p>
        </p:txBody>
      </p:sp>
      <p:pic>
        <p:nvPicPr>
          <p:cNvPr id="3" name="Picture 2" descr="Hearing Shofar: Shofar during Passover &lt;strong&gt;Sacrifice&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625" y="-1"/>
            <a:ext cx="5286376" cy="6162140"/>
          </a:xfrm>
          <a:prstGeom prst="rect">
            <a:avLst/>
          </a:prstGeom>
        </p:spPr>
      </p:pic>
      <p:pic>
        <p:nvPicPr>
          <p:cNvPr id="6" name="Picture 5" descr="Tifsah - Christ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5" y="0"/>
            <a:ext cx="5286375" cy="6162139"/>
          </a:xfrm>
          <a:prstGeom prst="rect">
            <a:avLst/>
          </a:prstGeom>
        </p:spPr>
      </p:pic>
    </p:spTree>
    <p:extLst>
      <p:ext uri="{BB962C8B-B14F-4D97-AF65-F5344CB8AC3E}">
        <p14:creationId xmlns:p14="http://schemas.microsoft.com/office/powerpoint/2010/main" val="26704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77000" cy="6617196"/>
          </a:xfrm>
          <a:prstGeom prst="rect">
            <a:avLst/>
          </a:prstGeom>
          <a:noFill/>
        </p:spPr>
        <p:txBody>
          <a:bodyPr wrap="square" rtlCol="0">
            <a:spAutoFit/>
          </a:bodyPr>
          <a:lstStyle/>
          <a:p>
            <a:r>
              <a:rPr lang="en-US" sz="2400" b="1" dirty="0" smtClean="0">
                <a:latin typeface="+mj-lt"/>
              </a:rPr>
              <a:t>PRAISE PSALMS</a:t>
            </a:r>
          </a:p>
          <a:p>
            <a:r>
              <a:rPr lang="en-US" sz="2400" dirty="0" smtClean="0">
                <a:latin typeface="+mj-lt"/>
              </a:rPr>
              <a:t>“O give thanks unto the LORD; for he is good: for his mercy </a:t>
            </a:r>
            <a:r>
              <a:rPr lang="en-US" sz="2400" dirty="0" err="1" smtClean="0">
                <a:latin typeface="+mj-lt"/>
              </a:rPr>
              <a:t>endureth</a:t>
            </a:r>
            <a:r>
              <a:rPr lang="en-US" sz="2400" dirty="0" smtClean="0">
                <a:latin typeface="+mj-lt"/>
              </a:rPr>
              <a:t> forever… O give thanks unto the God of gods… to the LORD of lords” </a:t>
            </a:r>
            <a:endParaRPr lang="en-US" sz="2400" dirty="0" smtClean="0">
              <a:latin typeface="+mj-lt"/>
            </a:endParaRPr>
          </a:p>
          <a:p>
            <a:r>
              <a:rPr lang="en-US" sz="2400" dirty="0" smtClean="0">
                <a:latin typeface="+mj-lt"/>
              </a:rPr>
              <a:t>(</a:t>
            </a:r>
            <a:r>
              <a:rPr lang="en-US" sz="2400" dirty="0" smtClean="0">
                <a:latin typeface="+mj-lt"/>
              </a:rPr>
              <a:t>Psa. 136:1).</a:t>
            </a:r>
          </a:p>
          <a:p>
            <a:r>
              <a:rPr lang="en-US" sz="2400" dirty="0" smtClean="0">
                <a:latin typeface="+mj-lt"/>
              </a:rPr>
              <a:t>These praise psalms could easily have been recited by Solomon during the dedication and sanctification of the temple.</a:t>
            </a:r>
          </a:p>
          <a:p>
            <a:endParaRPr lang="en-US" sz="800" dirty="0" smtClean="0">
              <a:latin typeface="+mj-lt"/>
            </a:endParaRPr>
          </a:p>
          <a:p>
            <a:r>
              <a:rPr lang="en-US" sz="2400" dirty="0" smtClean="0">
                <a:latin typeface="+mj-lt"/>
              </a:rPr>
              <a:t>“Behold, bless ye the LORD, all ye servants of the LORD, which by night stand in the house of the LORD.  Lift up your hands in the sanctuary, and bless the LORD.  The LORD that made heaven and earth bless thee out of Zion” (134:1,2).</a:t>
            </a:r>
          </a:p>
          <a:p>
            <a:endParaRPr lang="en-US" sz="800" dirty="0" smtClean="0">
              <a:latin typeface="+mj-lt"/>
            </a:endParaRPr>
          </a:p>
          <a:p>
            <a:r>
              <a:rPr lang="en-US" sz="2400" dirty="0" smtClean="0">
                <a:latin typeface="+mj-lt"/>
              </a:rPr>
              <a:t>“Praise ye the LORD… While I live will I praise the LORD: I will sing praises unto my God… the LORD shall reign forever, even thy God, O Zion, unto all generations” (146:1,2,10). </a:t>
            </a:r>
          </a:p>
        </p:txBody>
      </p:sp>
      <p:pic>
        <p:nvPicPr>
          <p:cNvPr id="3" name="Picture 2" descr="&lt;strong&gt;Solomon's&lt;/strong&gt; &lt;strong&gt;prayer&lt;/strong&gt; to God at the &lt;strong&gt;dedication&lt;/strong&gt; of the Te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0"/>
            <a:ext cx="5638801" cy="6617196"/>
          </a:xfrm>
          <a:prstGeom prst="rect">
            <a:avLst/>
          </a:prstGeom>
        </p:spPr>
      </p:pic>
    </p:spTree>
    <p:extLst>
      <p:ext uri="{BB962C8B-B14F-4D97-AF65-F5344CB8AC3E}">
        <p14:creationId xmlns:p14="http://schemas.microsoft.com/office/powerpoint/2010/main" val="1197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553201" cy="6740307"/>
          </a:xfrm>
          <a:prstGeom prst="rect">
            <a:avLst/>
          </a:prstGeom>
        </p:spPr>
        <p:txBody>
          <a:bodyPr wrap="square">
            <a:spAutoFit/>
          </a:bodyPr>
          <a:lstStyle/>
          <a:p>
            <a:r>
              <a:rPr lang="en-US" sz="2400" dirty="0">
                <a:latin typeface="+mj-lt"/>
              </a:rPr>
              <a:t> </a:t>
            </a:r>
            <a:r>
              <a:rPr lang="en-US" sz="2400" dirty="0" smtClean="0">
                <a:latin typeface="+mj-lt"/>
              </a:rPr>
              <a:t>“Praise ye the LORD: for it is good to sing praises unto our God; for it is pleasant; and praise is comely… The </a:t>
            </a:r>
            <a:r>
              <a:rPr lang="en-US" sz="2400" dirty="0">
                <a:latin typeface="+mj-lt"/>
              </a:rPr>
              <a:t>LORD doth build up Jerusalem: he </a:t>
            </a:r>
            <a:r>
              <a:rPr lang="en-US" sz="2400" dirty="0" err="1">
                <a:latin typeface="+mj-lt"/>
              </a:rPr>
              <a:t>gathereth</a:t>
            </a:r>
            <a:r>
              <a:rPr lang="en-US" sz="2400" dirty="0">
                <a:latin typeface="+mj-lt"/>
              </a:rPr>
              <a:t> together the outcasts of Israel” (</a:t>
            </a:r>
            <a:r>
              <a:rPr lang="en-US" sz="2400" dirty="0" smtClean="0">
                <a:latin typeface="+mj-lt"/>
              </a:rPr>
              <a:t>147:1,2).</a:t>
            </a:r>
          </a:p>
          <a:p>
            <a:endParaRPr lang="en-US" sz="800" dirty="0" smtClean="0">
              <a:latin typeface="+mj-lt"/>
            </a:endParaRPr>
          </a:p>
          <a:p>
            <a:r>
              <a:rPr lang="en-US" sz="2400" dirty="0" smtClean="0">
                <a:latin typeface="+mj-lt"/>
              </a:rPr>
              <a:t>“Praise ye the LORD. Praise ye the LORD from the heavens: praise him in the heights… Let them praise the name of the LORD: for he commanded, and they were created” (148:1,5).</a:t>
            </a:r>
          </a:p>
          <a:p>
            <a:endParaRPr lang="en-US" sz="800" dirty="0" smtClean="0">
              <a:latin typeface="+mj-lt"/>
            </a:endParaRPr>
          </a:p>
          <a:p>
            <a:r>
              <a:rPr lang="en-US" sz="2400" dirty="0" smtClean="0">
                <a:latin typeface="+mj-lt"/>
              </a:rPr>
              <a:t>“Praise ye the LORD. Sing unto the LORD a new song, and his praise in the congregation of saints.  Let Israel rejoice in him that made him: let the children of Zion be joyful in their King” (149:1,2). </a:t>
            </a:r>
          </a:p>
          <a:p>
            <a:endParaRPr lang="en-US" sz="800" dirty="0" smtClean="0">
              <a:latin typeface="+mj-lt"/>
            </a:endParaRPr>
          </a:p>
          <a:p>
            <a:r>
              <a:rPr lang="en-US" sz="2400" dirty="0" smtClean="0">
                <a:latin typeface="+mj-lt"/>
              </a:rPr>
              <a:t>“Praise ye the LORD.  Praise God in his sanctuary… Praise him for his mighty acts: praise him according to his excellent greatness… </a:t>
            </a:r>
            <a:r>
              <a:rPr lang="en-US" sz="2400" b="1" u="sng" dirty="0" smtClean="0">
                <a:latin typeface="+mj-lt"/>
              </a:rPr>
              <a:t>Let everything that hath breath praise the LORD</a:t>
            </a:r>
            <a:r>
              <a:rPr lang="en-US" sz="2400" u="sng" dirty="0" smtClean="0">
                <a:latin typeface="+mj-lt"/>
              </a:rPr>
              <a:t>.  </a:t>
            </a:r>
            <a:r>
              <a:rPr lang="en-US" sz="2400" b="1" u="sng" dirty="0" smtClean="0">
                <a:latin typeface="+mj-lt"/>
              </a:rPr>
              <a:t>Praise ye the LORD</a:t>
            </a:r>
            <a:r>
              <a:rPr lang="en-US" sz="2400" dirty="0" smtClean="0">
                <a:latin typeface="+mj-lt"/>
              </a:rPr>
              <a:t>” (150:1,2).   </a:t>
            </a:r>
            <a:endParaRPr lang="en-US" sz="2400" dirty="0">
              <a:latin typeface="+mj-lt"/>
            </a:endParaRPr>
          </a:p>
        </p:txBody>
      </p:sp>
      <p:pic>
        <p:nvPicPr>
          <p:cNvPr id="5" name="Picture 4" descr="&lt;strong&gt;Solomon's&lt;/strong&gt; &lt;strong&gt;prayer&lt;/strong&gt; to God at the &lt;strong&gt;dedication&lt;/strong&gt; of the Te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0"/>
            <a:ext cx="5638801" cy="6617196"/>
          </a:xfrm>
          <a:prstGeom prst="rect">
            <a:avLst/>
          </a:prstGeom>
        </p:spPr>
      </p:pic>
    </p:spTree>
    <p:extLst>
      <p:ext uri="{BB962C8B-B14F-4D97-AF65-F5344CB8AC3E}">
        <p14:creationId xmlns:p14="http://schemas.microsoft.com/office/powerpoint/2010/main" val="3717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39599" cy="6494085"/>
          </a:xfrm>
          <a:prstGeom prst="rect">
            <a:avLst/>
          </a:prstGeom>
          <a:noFill/>
        </p:spPr>
        <p:txBody>
          <a:bodyPr wrap="square" rtlCol="0">
            <a:spAutoFit/>
          </a:bodyPr>
          <a:lstStyle/>
          <a:p>
            <a:r>
              <a:rPr lang="en-US" sz="2400" dirty="0" smtClean="0">
                <a:latin typeface="+mj-lt"/>
              </a:rPr>
              <a:t>“And it came to pass, when Solomon had finished the </a:t>
            </a:r>
          </a:p>
          <a:p>
            <a:r>
              <a:rPr lang="en-US" sz="2400" dirty="0" smtClean="0">
                <a:latin typeface="+mj-lt"/>
              </a:rPr>
              <a:t>building of the house of the LORD, and the king’s </a:t>
            </a:r>
          </a:p>
          <a:p>
            <a:r>
              <a:rPr lang="en-US" sz="2400" dirty="0" smtClean="0">
                <a:latin typeface="+mj-lt"/>
              </a:rPr>
              <a:t>house… that the LORD appeared to Solomon the [2</a:t>
            </a:r>
            <a:r>
              <a:rPr lang="en-US" sz="2400" baseline="30000" dirty="0" smtClean="0">
                <a:latin typeface="+mj-lt"/>
              </a:rPr>
              <a:t>nd</a:t>
            </a:r>
            <a:r>
              <a:rPr lang="en-US" sz="2400" dirty="0" smtClean="0">
                <a:latin typeface="+mj-lt"/>
              </a:rPr>
              <a:t>] </a:t>
            </a:r>
          </a:p>
          <a:p>
            <a:r>
              <a:rPr lang="en-US" sz="2400" dirty="0" smtClean="0">
                <a:latin typeface="+mj-lt"/>
              </a:rPr>
              <a:t>time, as he had appeared unto him at Gibeon.  And </a:t>
            </a:r>
          </a:p>
          <a:p>
            <a:r>
              <a:rPr lang="en-US" sz="2400" dirty="0" smtClean="0">
                <a:latin typeface="+mj-lt"/>
              </a:rPr>
              <a:t>the LORD said unto him, </a:t>
            </a:r>
            <a:r>
              <a:rPr lang="en-US" sz="2400" b="1" dirty="0" smtClean="0">
                <a:latin typeface="+mj-lt"/>
              </a:rPr>
              <a:t>I have heard thy prayer and </a:t>
            </a:r>
          </a:p>
          <a:p>
            <a:r>
              <a:rPr lang="en-US" sz="2400" b="1" dirty="0" smtClean="0">
                <a:latin typeface="+mj-lt"/>
              </a:rPr>
              <a:t>thy supplication, that thou hast made before me</a:t>
            </a:r>
            <a:r>
              <a:rPr lang="en-US" sz="2400" dirty="0" smtClean="0">
                <a:latin typeface="+mj-lt"/>
              </a:rPr>
              <a:t>: I </a:t>
            </a:r>
          </a:p>
          <a:p>
            <a:r>
              <a:rPr lang="en-US" sz="2400" dirty="0" smtClean="0">
                <a:latin typeface="+mj-lt"/>
              </a:rPr>
              <a:t>have hallowed this house, which thou hast built, to </a:t>
            </a:r>
          </a:p>
          <a:p>
            <a:r>
              <a:rPr lang="en-US" sz="2400" dirty="0" smtClean="0">
                <a:latin typeface="+mj-lt"/>
              </a:rPr>
              <a:t>put my name there forever; and mine eyes and mine </a:t>
            </a:r>
          </a:p>
          <a:p>
            <a:r>
              <a:rPr lang="en-US" sz="2400" dirty="0" smtClean="0">
                <a:latin typeface="+mj-lt"/>
              </a:rPr>
              <a:t>heart shall be there perpetually” (1Kg. 9:1,2).</a:t>
            </a:r>
          </a:p>
          <a:p>
            <a:r>
              <a:rPr lang="en-US" sz="2400" dirty="0" smtClean="0">
                <a:latin typeface="+mj-lt"/>
              </a:rPr>
              <a:t>God appeared to Solomon in Jerusalem and told him </a:t>
            </a:r>
          </a:p>
          <a:p>
            <a:r>
              <a:rPr lang="en-US" sz="2400" dirty="0" smtClean="0">
                <a:latin typeface="+mj-lt"/>
              </a:rPr>
              <a:t>He had heard his prayer of dedication, that He had</a:t>
            </a:r>
          </a:p>
          <a:p>
            <a:r>
              <a:rPr lang="en-US" sz="2400" dirty="0">
                <a:latin typeface="+mj-lt"/>
              </a:rPr>
              <a:t>s</a:t>
            </a:r>
            <a:r>
              <a:rPr lang="en-US" sz="2400" dirty="0" smtClean="0">
                <a:latin typeface="+mj-lt"/>
              </a:rPr>
              <a:t>anctified the temple, where He would reside as the </a:t>
            </a:r>
          </a:p>
          <a:p>
            <a:r>
              <a:rPr lang="en-US" sz="2400" dirty="0" smtClean="0">
                <a:latin typeface="+mj-lt"/>
              </a:rPr>
              <a:t>God of Israel.  But, if he or other kings would turn </a:t>
            </a:r>
          </a:p>
          <a:p>
            <a:r>
              <a:rPr lang="en-US" sz="2400" dirty="0" smtClean="0">
                <a:latin typeface="+mj-lt"/>
              </a:rPr>
              <a:t>from Him to idol worship He would exile Israel and </a:t>
            </a:r>
            <a:endParaRPr lang="en-US" sz="2400" dirty="0" smtClean="0">
              <a:latin typeface="+mj-lt"/>
            </a:endParaRPr>
          </a:p>
          <a:p>
            <a:r>
              <a:rPr lang="en-US" sz="2400" dirty="0" smtClean="0">
                <a:latin typeface="+mj-lt"/>
              </a:rPr>
              <a:t>vacate </a:t>
            </a:r>
            <a:r>
              <a:rPr lang="en-US" sz="2400" dirty="0" smtClean="0">
                <a:latin typeface="+mj-lt"/>
              </a:rPr>
              <a:t>the temple – </a:t>
            </a:r>
          </a:p>
          <a:p>
            <a:endParaRPr lang="en-US" sz="800" dirty="0" smtClean="0">
              <a:latin typeface="+mj-lt"/>
            </a:endParaRPr>
          </a:p>
          <a:p>
            <a:r>
              <a:rPr lang="en-US" sz="2400" b="1" dirty="0" smtClean="0">
                <a:latin typeface="+mj-lt"/>
              </a:rPr>
              <a:t>“… </a:t>
            </a:r>
            <a:r>
              <a:rPr lang="en-US" sz="2400" b="1" u="sng" dirty="0" smtClean="0">
                <a:latin typeface="+mj-lt"/>
              </a:rPr>
              <a:t>but go and serve other gods… then I will cut off </a:t>
            </a:r>
            <a:r>
              <a:rPr lang="en-US" sz="2400" b="1" u="sng" dirty="0" smtClean="0">
                <a:latin typeface="+mj-lt"/>
              </a:rPr>
              <a:t>Israel </a:t>
            </a:r>
            <a:r>
              <a:rPr lang="en-US" sz="2400" b="1" u="sng" dirty="0" smtClean="0">
                <a:latin typeface="+mj-lt"/>
              </a:rPr>
              <a:t>out of the land… and this house, which I have </a:t>
            </a:r>
            <a:r>
              <a:rPr lang="en-US" sz="2400" b="1" u="sng" dirty="0" smtClean="0">
                <a:latin typeface="+mj-lt"/>
              </a:rPr>
              <a:t>hallowed </a:t>
            </a:r>
            <a:r>
              <a:rPr lang="en-US" sz="2400" b="1" u="sng" dirty="0" smtClean="0">
                <a:latin typeface="+mj-lt"/>
              </a:rPr>
              <a:t>for my name, will I cast out of my sight</a:t>
            </a:r>
            <a:r>
              <a:rPr lang="en-US" sz="2400" dirty="0" smtClean="0">
                <a:latin typeface="+mj-lt"/>
              </a:rPr>
              <a:t>…” (9:6,7).  </a:t>
            </a:r>
            <a:endParaRPr lang="en-US" sz="2400" dirty="0">
              <a:latin typeface="+mj-lt"/>
            </a:endParaRPr>
          </a:p>
        </p:txBody>
      </p:sp>
      <p:pic>
        <p:nvPicPr>
          <p:cNvPr id="3" name="Picture 2" descr="Other Food: daily devos: January 2013"/>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6752587" y="1"/>
            <a:ext cx="5439413" cy="5495924"/>
          </a:xfrm>
          <a:prstGeom prst="rect">
            <a:avLst/>
          </a:prstGeom>
        </p:spPr>
      </p:pic>
    </p:spTree>
    <p:extLst>
      <p:ext uri="{BB962C8B-B14F-4D97-AF65-F5344CB8AC3E}">
        <p14:creationId xmlns:p14="http://schemas.microsoft.com/office/powerpoint/2010/main" val="42719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animEffect transition="in" filter="fade">
                                      <p:cBhvr>
                                        <p:cTn id="16" dur="500"/>
                                        <p:tgtEl>
                                          <p:spTgt spid="2">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animEffect transition="in" filter="fade">
                                      <p:cBhvr>
                                        <p:cTn id="19" dur="500"/>
                                        <p:tgtEl>
                                          <p:spTgt spid="2">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500"/>
                                        <p:tgtEl>
                                          <p:spTgt spid="2">
                                            <p:txEl>
                                              <p:pRg st="14"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animEffect transition="in" filter="fade">
                                      <p:cBhvr>
                                        <p:cTn id="2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6324601" cy="6863417"/>
          </a:xfrm>
          <a:prstGeom prst="rect">
            <a:avLst/>
          </a:prstGeom>
          <a:noFill/>
        </p:spPr>
        <p:txBody>
          <a:bodyPr wrap="square" rtlCol="0">
            <a:spAutoFit/>
          </a:bodyPr>
          <a:lstStyle/>
          <a:p>
            <a:r>
              <a:rPr lang="en-US" sz="2400" b="1" dirty="0" smtClean="0">
                <a:latin typeface="+mj-lt"/>
              </a:rPr>
              <a:t>SOLOMON’S HALF-WAY MARK</a:t>
            </a:r>
          </a:p>
          <a:p>
            <a:r>
              <a:rPr lang="en-US" sz="2400" dirty="0" smtClean="0">
                <a:latin typeface="+mj-lt"/>
              </a:rPr>
              <a:t>“And it came to pass at the end of [20] years, when Solomon had built the two houses, the house of the LORD, and the king’s house” </a:t>
            </a:r>
            <a:endParaRPr lang="en-US" sz="2400" dirty="0" smtClean="0">
              <a:latin typeface="+mj-lt"/>
            </a:endParaRPr>
          </a:p>
          <a:p>
            <a:r>
              <a:rPr lang="en-US" sz="2400" dirty="0" smtClean="0">
                <a:latin typeface="+mj-lt"/>
              </a:rPr>
              <a:t>(</a:t>
            </a:r>
            <a:r>
              <a:rPr lang="en-US" sz="2400" dirty="0" smtClean="0">
                <a:latin typeface="+mj-lt"/>
              </a:rPr>
              <a:t>1Kg. 9:10).</a:t>
            </a:r>
          </a:p>
          <a:p>
            <a:r>
              <a:rPr lang="en-US" sz="2400" dirty="0" smtClean="0">
                <a:latin typeface="+mj-lt"/>
              </a:rPr>
              <a:t>Solomon had completed the first half of his 40-year reign as king of Israel and thus far had carried out an expansive building program beginning with the temple and his palace, which required raising taxes – </a:t>
            </a:r>
            <a:endParaRPr lang="en-US" sz="800" dirty="0" smtClean="0">
              <a:latin typeface="+mj-lt"/>
            </a:endParaRPr>
          </a:p>
          <a:p>
            <a:endParaRPr lang="en-US" sz="800" dirty="0">
              <a:latin typeface="+mj-lt"/>
            </a:endParaRPr>
          </a:p>
          <a:p>
            <a:r>
              <a:rPr lang="en-US" sz="2400" dirty="0" smtClean="0">
                <a:latin typeface="+mj-lt"/>
              </a:rPr>
              <a:t>“And this is the reason of the levy which king Solomon raised…” (9:15).  </a:t>
            </a:r>
          </a:p>
          <a:p>
            <a:r>
              <a:rPr lang="en-US" sz="2400" dirty="0" smtClean="0">
                <a:latin typeface="+mj-lt"/>
              </a:rPr>
              <a:t>Other building plans included doubling the size of Jerusalem; and building the fortress cities of </a:t>
            </a:r>
            <a:r>
              <a:rPr lang="en-US" sz="2400" dirty="0" err="1" smtClean="0">
                <a:latin typeface="+mj-lt"/>
              </a:rPr>
              <a:t>Hazor</a:t>
            </a:r>
            <a:r>
              <a:rPr lang="en-US" sz="2400" dirty="0" smtClean="0">
                <a:latin typeface="+mj-lt"/>
              </a:rPr>
              <a:t> [protected the northern territory], Megiddo [central], and Gezer [southern].  This building program made Israel stronger militarily, but it also caused tremendous hardship on the people. </a:t>
            </a:r>
          </a:p>
        </p:txBody>
      </p:sp>
      <p:pic>
        <p:nvPicPr>
          <p:cNvPr id="9" name="Picture 8" descr="Tel &lt;strong&gt;Megiddo&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75" y="0"/>
            <a:ext cx="5724525" cy="6277868"/>
          </a:xfrm>
          <a:prstGeom prst="rect">
            <a:avLst/>
          </a:prstGeom>
        </p:spPr>
      </p:pic>
      <p:sp>
        <p:nvSpPr>
          <p:cNvPr id="10" name="TextBox 9"/>
          <p:cNvSpPr txBox="1"/>
          <p:nvPr/>
        </p:nvSpPr>
        <p:spPr>
          <a:xfrm>
            <a:off x="8380539" y="6277868"/>
            <a:ext cx="2403222" cy="369332"/>
          </a:xfrm>
          <a:prstGeom prst="rect">
            <a:avLst/>
          </a:prstGeom>
          <a:noFill/>
        </p:spPr>
        <p:txBody>
          <a:bodyPr wrap="none" rtlCol="0">
            <a:spAutoFit/>
          </a:bodyPr>
          <a:lstStyle/>
          <a:p>
            <a:r>
              <a:rPr lang="en-US" dirty="0" smtClean="0"/>
              <a:t>FORTRESS AT MEGIDDO</a:t>
            </a:r>
            <a:endParaRPr lang="en-US" dirty="0"/>
          </a:p>
        </p:txBody>
      </p:sp>
    </p:spTree>
    <p:extLst>
      <p:ext uri="{BB962C8B-B14F-4D97-AF65-F5344CB8AC3E}">
        <p14:creationId xmlns:p14="http://schemas.microsoft.com/office/powerpoint/2010/main" val="10438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11811001" cy="6617196"/>
          </a:xfrm>
          <a:prstGeom prst="rect">
            <a:avLst/>
          </a:prstGeom>
          <a:noFill/>
        </p:spPr>
        <p:txBody>
          <a:bodyPr wrap="square" rtlCol="0">
            <a:spAutoFit/>
          </a:bodyPr>
          <a:lstStyle/>
          <a:p>
            <a:r>
              <a:rPr lang="en-US" sz="2400" dirty="0" smtClean="0">
                <a:latin typeface="+mj-lt"/>
              </a:rPr>
              <a:t>“And it came to pass in the [480</a:t>
            </a:r>
            <a:r>
              <a:rPr lang="en-US" sz="2400" baseline="30000" dirty="0" smtClean="0">
                <a:latin typeface="+mj-lt"/>
              </a:rPr>
              <a:t>th</a:t>
            </a:r>
            <a:r>
              <a:rPr lang="en-US" sz="2400" dirty="0" smtClean="0">
                <a:latin typeface="+mj-lt"/>
              </a:rPr>
              <a:t>] year after the children </a:t>
            </a:r>
          </a:p>
          <a:p>
            <a:r>
              <a:rPr lang="en-US" sz="2400" dirty="0" smtClean="0">
                <a:latin typeface="+mj-lt"/>
              </a:rPr>
              <a:t>of Israel were come out of the land of Egypt [1446 B.C.], in </a:t>
            </a:r>
          </a:p>
          <a:p>
            <a:r>
              <a:rPr lang="en-US" sz="2400" dirty="0" smtClean="0">
                <a:latin typeface="+mj-lt"/>
              </a:rPr>
              <a:t>the [4</a:t>
            </a:r>
            <a:r>
              <a:rPr lang="en-US" sz="2400" baseline="30000" dirty="0" smtClean="0">
                <a:latin typeface="+mj-lt"/>
              </a:rPr>
              <a:t>th</a:t>
            </a:r>
            <a:r>
              <a:rPr lang="en-US" sz="2400" dirty="0" smtClean="0">
                <a:latin typeface="+mj-lt"/>
              </a:rPr>
              <a:t>] year of Solomon’s reign over Israel… he began to </a:t>
            </a:r>
          </a:p>
          <a:p>
            <a:r>
              <a:rPr lang="en-US" sz="2400" dirty="0" smtClean="0">
                <a:latin typeface="+mj-lt"/>
              </a:rPr>
              <a:t>build the house of the LORD” (6:1).</a:t>
            </a:r>
          </a:p>
          <a:p>
            <a:r>
              <a:rPr lang="en-US" sz="2400" dirty="0" smtClean="0">
                <a:latin typeface="+mj-lt"/>
              </a:rPr>
              <a:t>Solomon reigned 40-years [971-931 B.C.], and he began </a:t>
            </a:r>
          </a:p>
          <a:p>
            <a:r>
              <a:rPr lang="en-US" sz="2400" dirty="0" smtClean="0">
                <a:latin typeface="+mj-lt"/>
              </a:rPr>
              <a:t>construction of the temple 4-years into his reign [966 B.C.].  </a:t>
            </a:r>
          </a:p>
          <a:p>
            <a:endParaRPr lang="en-US" sz="800" b="1" dirty="0" smtClean="0">
              <a:latin typeface="+mj-lt"/>
            </a:endParaRPr>
          </a:p>
          <a:p>
            <a:r>
              <a:rPr lang="en-US" sz="2400" b="1" dirty="0" smtClean="0">
                <a:latin typeface="+mj-lt"/>
              </a:rPr>
              <a:t>TEMPLE SIZE</a:t>
            </a:r>
          </a:p>
          <a:p>
            <a:r>
              <a:rPr lang="en-US" sz="2400" dirty="0" smtClean="0">
                <a:latin typeface="+mj-lt"/>
              </a:rPr>
              <a:t>The temple was to be 90 ft. long, 30 ft. wide, 45 ft. high </a:t>
            </a:r>
          </a:p>
          <a:p>
            <a:r>
              <a:rPr lang="en-US" sz="2400" dirty="0" smtClean="0">
                <a:latin typeface="+mj-lt"/>
              </a:rPr>
              <a:t>[total 2,700 sq. ft.] (6:2,3).  Though not huge by building </a:t>
            </a:r>
          </a:p>
          <a:p>
            <a:r>
              <a:rPr lang="en-US" sz="2400" dirty="0" smtClean="0">
                <a:latin typeface="+mj-lt"/>
              </a:rPr>
              <a:t>standards of the day, it’s exterior was of white limestone </a:t>
            </a:r>
          </a:p>
          <a:p>
            <a:r>
              <a:rPr lang="en-US" sz="2400" dirty="0" smtClean="0">
                <a:latin typeface="+mj-lt"/>
              </a:rPr>
              <a:t>embossed with gold (2Chron. 3:6) giving it a strikingly </a:t>
            </a:r>
          </a:p>
          <a:p>
            <a:r>
              <a:rPr lang="en-US" sz="2400" dirty="0" smtClean="0">
                <a:latin typeface="+mj-lt"/>
              </a:rPr>
              <a:t>beautiful appearance.</a:t>
            </a:r>
          </a:p>
          <a:p>
            <a:endParaRPr lang="en-US" sz="800" dirty="0" smtClean="0">
              <a:latin typeface="+mj-lt"/>
            </a:endParaRPr>
          </a:p>
          <a:p>
            <a:r>
              <a:rPr lang="en-US" sz="2400" dirty="0" smtClean="0">
                <a:latin typeface="+mj-lt"/>
              </a:rPr>
              <a:t>“And the house, when it was in building, was built of stone </a:t>
            </a:r>
          </a:p>
          <a:p>
            <a:r>
              <a:rPr lang="en-US" sz="2400" dirty="0" smtClean="0">
                <a:latin typeface="+mj-lt"/>
              </a:rPr>
              <a:t>made ready before it was brought thither: so that there </a:t>
            </a:r>
            <a:endParaRPr lang="en-US" sz="2400" dirty="0" smtClean="0">
              <a:latin typeface="+mj-lt"/>
            </a:endParaRPr>
          </a:p>
          <a:p>
            <a:r>
              <a:rPr lang="en-US" sz="2400" dirty="0" smtClean="0">
                <a:latin typeface="+mj-lt"/>
              </a:rPr>
              <a:t>was </a:t>
            </a:r>
            <a:r>
              <a:rPr lang="en-US" sz="2400" dirty="0" smtClean="0">
                <a:latin typeface="+mj-lt"/>
              </a:rPr>
              <a:t>neither hammer nor axe nor any tool of iron heard in </a:t>
            </a:r>
            <a:endParaRPr lang="en-US" sz="2400" dirty="0" smtClean="0">
              <a:latin typeface="+mj-lt"/>
            </a:endParaRPr>
          </a:p>
          <a:p>
            <a:r>
              <a:rPr lang="en-US" sz="2400" dirty="0" smtClean="0">
                <a:latin typeface="+mj-lt"/>
              </a:rPr>
              <a:t>the </a:t>
            </a:r>
            <a:r>
              <a:rPr lang="en-US" sz="2400" dirty="0" smtClean="0">
                <a:latin typeface="+mj-lt"/>
              </a:rPr>
              <a:t>house…” (6:7).</a:t>
            </a:r>
          </a:p>
          <a:p>
            <a:r>
              <a:rPr lang="en-US" sz="2400" dirty="0" smtClean="0">
                <a:latin typeface="+mj-lt"/>
              </a:rPr>
              <a:t>Because of its holiness, Solomon required the noisy stone/timber cutting to be done offsite.    </a:t>
            </a:r>
            <a:endParaRPr lang="en-US" sz="2400" dirty="0">
              <a:latin typeface="+mj-lt"/>
            </a:endParaRPr>
          </a:p>
        </p:txBody>
      </p:sp>
      <p:pic>
        <p:nvPicPr>
          <p:cNvPr id="4" name="Picture 3" descr="Blog do Israel Batista: Altos e baix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0"/>
            <a:ext cx="4762500" cy="6000750"/>
          </a:xfrm>
          <a:prstGeom prst="rect">
            <a:avLst/>
          </a:prstGeom>
        </p:spPr>
      </p:pic>
      <p:pic>
        <p:nvPicPr>
          <p:cNvPr id="5" name="Picture 4" descr="File:Jerusalem temple4.jpg - Wikimedia Commons"/>
          <p:cNvPicPr>
            <a:picLocks noChangeAspect="1"/>
          </p:cNvPicPr>
          <p:nvPr/>
        </p:nvPicPr>
        <p:blipFill rotWithShape="1">
          <a:blip r:embed="rId3" cstate="print">
            <a:extLst>
              <a:ext uri="{28A0092B-C50C-407E-A947-70E740481C1C}">
                <a14:useLocalDpi xmlns:a14="http://schemas.microsoft.com/office/drawing/2010/main" val="0"/>
              </a:ext>
            </a:extLst>
          </a:blip>
          <a:srcRect b="8044"/>
          <a:stretch/>
        </p:blipFill>
        <p:spPr>
          <a:xfrm>
            <a:off x="7429500" y="0"/>
            <a:ext cx="4762500" cy="6000750"/>
          </a:xfrm>
          <a:prstGeom prst="rect">
            <a:avLst/>
          </a:prstGeom>
        </p:spPr>
      </p:pic>
    </p:spTree>
    <p:extLst>
      <p:ext uri="{BB962C8B-B14F-4D97-AF65-F5344CB8AC3E}">
        <p14:creationId xmlns:p14="http://schemas.microsoft.com/office/powerpoint/2010/main" val="332200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8" end="18"/>
                                            </p:txEl>
                                          </p:spTgt>
                                        </p:tgtEl>
                                        <p:attrNameLst>
                                          <p:attrName>style.visibility</p:attrName>
                                        </p:attrNameLst>
                                      </p:cBhvr>
                                      <p:to>
                                        <p:strVal val="visible"/>
                                      </p:to>
                                    </p:set>
                                    <p:animEffect transition="in" filter="fade">
                                      <p:cBhvr>
                                        <p:cTn id="54"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8096250" cy="6740307"/>
          </a:xfrm>
          <a:prstGeom prst="rect">
            <a:avLst/>
          </a:prstGeom>
          <a:noFill/>
        </p:spPr>
        <p:txBody>
          <a:bodyPr wrap="square" rtlCol="0">
            <a:spAutoFit/>
          </a:bodyPr>
          <a:lstStyle/>
          <a:p>
            <a:r>
              <a:rPr lang="en-US" sz="2400" b="1" dirty="0" smtClean="0">
                <a:latin typeface="+mj-lt"/>
              </a:rPr>
              <a:t>PROVERBS</a:t>
            </a:r>
          </a:p>
          <a:p>
            <a:r>
              <a:rPr lang="en-US" sz="2400" dirty="0" smtClean="0">
                <a:latin typeface="+mj-lt"/>
              </a:rPr>
              <a:t>“If thine enemy be hungry, give him bread to </a:t>
            </a:r>
          </a:p>
          <a:p>
            <a:r>
              <a:rPr lang="en-US" sz="2400" dirty="0" smtClean="0">
                <a:latin typeface="+mj-lt"/>
              </a:rPr>
              <a:t>eat; and if he be thirsty, give him water to </a:t>
            </a:r>
          </a:p>
          <a:p>
            <a:r>
              <a:rPr lang="en-US" sz="2400" dirty="0" smtClean="0">
                <a:latin typeface="+mj-lt"/>
              </a:rPr>
              <a:t>drink” (25:21).</a:t>
            </a:r>
          </a:p>
          <a:p>
            <a:r>
              <a:rPr lang="en-US" sz="2400" dirty="0" smtClean="0">
                <a:latin typeface="+mj-lt"/>
              </a:rPr>
              <a:t>Solomon’s wisdom showed him that some-</a:t>
            </a:r>
          </a:p>
          <a:p>
            <a:r>
              <a:rPr lang="en-US" sz="2400" dirty="0" smtClean="0">
                <a:latin typeface="+mj-lt"/>
              </a:rPr>
              <a:t>times it is better to reach out to an offender, </a:t>
            </a:r>
          </a:p>
          <a:p>
            <a:r>
              <a:rPr lang="en-US" sz="2400" dirty="0" smtClean="0">
                <a:latin typeface="+mj-lt"/>
              </a:rPr>
              <a:t>which is more likely to make reconciliation, than to push him away, which he will likely cause you more trouble.  </a:t>
            </a:r>
          </a:p>
          <a:p>
            <a:endParaRPr lang="en-US" sz="800" dirty="0" smtClean="0">
              <a:latin typeface="+mj-lt"/>
            </a:endParaRPr>
          </a:p>
          <a:p>
            <a:r>
              <a:rPr lang="en-US" sz="2400" dirty="0" smtClean="0">
                <a:latin typeface="+mj-lt"/>
              </a:rPr>
              <a:t>“For thou shalt heap coals of fire upon his head, and the LORD shall reward thee” (25:21).</a:t>
            </a:r>
          </a:p>
          <a:p>
            <a:r>
              <a:rPr lang="en-US" sz="2400" dirty="0" smtClean="0">
                <a:latin typeface="+mj-lt"/>
              </a:rPr>
              <a:t>If someone’s fire went out, you should show them a kind gesture and carry some of your hot coals to restart your neighbor’s fire.  Paul quoted these verses to make this point –</a:t>
            </a:r>
          </a:p>
          <a:p>
            <a:endParaRPr lang="en-US" sz="800" dirty="0" smtClean="0">
              <a:latin typeface="+mj-lt"/>
            </a:endParaRPr>
          </a:p>
          <a:p>
            <a:r>
              <a:rPr lang="en-US" sz="2400" dirty="0" smtClean="0">
                <a:latin typeface="+mj-lt"/>
              </a:rPr>
              <a:t>“Dearly beloved… Vengeance is mine… </a:t>
            </a:r>
            <a:r>
              <a:rPr lang="en-US" sz="2400" dirty="0" err="1" smtClean="0">
                <a:latin typeface="+mj-lt"/>
              </a:rPr>
              <a:t>saith</a:t>
            </a:r>
            <a:r>
              <a:rPr lang="en-US" sz="2400" dirty="0" smtClean="0">
                <a:latin typeface="+mj-lt"/>
              </a:rPr>
              <a:t> the Lord… </a:t>
            </a:r>
            <a:r>
              <a:rPr lang="en-US" sz="2400" b="1" u="sng" dirty="0" smtClean="0">
                <a:latin typeface="+mj-lt"/>
              </a:rPr>
              <a:t>Be not overcome of evil, but overcome evil with good</a:t>
            </a:r>
            <a:r>
              <a:rPr lang="en-US" sz="2400" dirty="0" smtClean="0">
                <a:latin typeface="+mj-lt"/>
              </a:rPr>
              <a:t>” (Rom. 12:19-21).</a:t>
            </a:r>
          </a:p>
          <a:p>
            <a:endParaRPr lang="en-US" sz="800" dirty="0" smtClean="0">
              <a:latin typeface="+mj-lt"/>
            </a:endParaRPr>
          </a:p>
          <a:p>
            <a:r>
              <a:rPr lang="en-US" sz="2400" dirty="0" smtClean="0">
                <a:latin typeface="+mj-lt"/>
              </a:rPr>
              <a:t>Next time – Ecclesiastes  </a:t>
            </a:r>
          </a:p>
          <a:p>
            <a:r>
              <a:rPr lang="en-US" sz="2400" dirty="0" smtClean="0">
                <a:latin typeface="+mj-lt"/>
              </a:rPr>
              <a:t> </a:t>
            </a:r>
            <a:endParaRPr lang="en-US" sz="2400" dirty="0">
              <a:latin typeface="+mj-lt"/>
            </a:endParaRPr>
          </a:p>
        </p:txBody>
      </p:sp>
      <p:pic>
        <p:nvPicPr>
          <p:cNvPr id="3" name="Picture 2" descr="&lt;strong&gt;Proverbs 25:21&lt;/strong&gt; | Flickr - Photo Sharing!"/>
          <p:cNvPicPr>
            <a:picLocks noChangeAspect="1"/>
          </p:cNvPicPr>
          <p:nvPr/>
        </p:nvPicPr>
        <p:blipFill rotWithShape="1">
          <a:blip r:embed="rId2">
            <a:extLst>
              <a:ext uri="{28A0092B-C50C-407E-A947-70E740481C1C}">
                <a14:useLocalDpi xmlns:a14="http://schemas.microsoft.com/office/drawing/2010/main" val="0"/>
              </a:ext>
            </a:extLst>
          </a:blip>
          <a:srcRect t="21050" b="50150"/>
          <a:stretch/>
        </p:blipFill>
        <p:spPr>
          <a:xfrm>
            <a:off x="5842000" y="0"/>
            <a:ext cx="6350000" cy="1828801"/>
          </a:xfrm>
          <a:prstGeom prst="rect">
            <a:avLst/>
          </a:prstGeom>
        </p:spPr>
      </p:pic>
      <p:pic>
        <p:nvPicPr>
          <p:cNvPr id="4" name="Picture 3" descr="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1" y="2019299"/>
            <a:ext cx="4095750" cy="4512171"/>
          </a:xfrm>
          <a:prstGeom prst="rect">
            <a:avLst/>
          </a:prstGeom>
        </p:spPr>
      </p:pic>
    </p:spTree>
    <p:extLst>
      <p:ext uri="{BB962C8B-B14F-4D97-AF65-F5344CB8AC3E}">
        <p14:creationId xmlns:p14="http://schemas.microsoft.com/office/powerpoint/2010/main" val="18097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675"/>
            <a:ext cx="12192000" cy="6740307"/>
          </a:xfrm>
          <a:prstGeom prst="rect">
            <a:avLst/>
          </a:prstGeom>
          <a:noFill/>
        </p:spPr>
        <p:txBody>
          <a:bodyPr wrap="square" rtlCol="0">
            <a:spAutoFit/>
          </a:bodyPr>
          <a:lstStyle/>
          <a:p>
            <a:r>
              <a:rPr lang="en-US" sz="2400" dirty="0" smtClean="0">
                <a:latin typeface="+mj-lt"/>
              </a:rPr>
              <a:t>“Then Solomon began to build the house of the LORD at </a:t>
            </a:r>
          </a:p>
          <a:p>
            <a:r>
              <a:rPr lang="en-US" sz="2400" dirty="0" smtClean="0">
                <a:latin typeface="+mj-lt"/>
              </a:rPr>
              <a:t>Jerusalem in mount Moriah, where the LORD appeared </a:t>
            </a:r>
          </a:p>
          <a:p>
            <a:r>
              <a:rPr lang="en-US" sz="2400" dirty="0" smtClean="0">
                <a:latin typeface="+mj-lt"/>
              </a:rPr>
              <a:t>unto David his father, in the place that David had prepared </a:t>
            </a:r>
          </a:p>
          <a:p>
            <a:r>
              <a:rPr lang="en-US" sz="2400" dirty="0" smtClean="0">
                <a:latin typeface="+mj-lt"/>
              </a:rPr>
              <a:t>in the threshing floor of Ornan the Jebusite.  And he began </a:t>
            </a:r>
          </a:p>
          <a:p>
            <a:r>
              <a:rPr lang="en-US" sz="2400" dirty="0" smtClean="0">
                <a:latin typeface="+mj-lt"/>
              </a:rPr>
              <a:t>to build in the [2</a:t>
            </a:r>
            <a:r>
              <a:rPr lang="en-US" sz="2400" baseline="30000" dirty="0" smtClean="0">
                <a:latin typeface="+mj-lt"/>
              </a:rPr>
              <a:t>nd</a:t>
            </a:r>
            <a:r>
              <a:rPr lang="en-US" sz="2400" dirty="0" smtClean="0">
                <a:latin typeface="+mj-lt"/>
              </a:rPr>
              <a:t>] day of the [2</a:t>
            </a:r>
            <a:r>
              <a:rPr lang="en-US" sz="2400" baseline="30000" dirty="0" smtClean="0">
                <a:latin typeface="+mj-lt"/>
              </a:rPr>
              <a:t>nd</a:t>
            </a:r>
            <a:r>
              <a:rPr lang="en-US" sz="2400" dirty="0" smtClean="0">
                <a:latin typeface="+mj-lt"/>
              </a:rPr>
              <a:t>] month, in the 4</a:t>
            </a:r>
            <a:r>
              <a:rPr lang="en-US" sz="2400" baseline="30000" dirty="0" smtClean="0">
                <a:latin typeface="+mj-lt"/>
              </a:rPr>
              <a:t>th</a:t>
            </a:r>
            <a:r>
              <a:rPr lang="en-US" sz="2400" dirty="0" smtClean="0">
                <a:latin typeface="+mj-lt"/>
              </a:rPr>
              <a:t> year </a:t>
            </a:r>
          </a:p>
          <a:p>
            <a:r>
              <a:rPr lang="en-US" sz="2400" dirty="0" smtClean="0">
                <a:latin typeface="+mj-lt"/>
              </a:rPr>
              <a:t>of his reign” (1Chron. 3:1,2).</a:t>
            </a:r>
          </a:p>
          <a:p>
            <a:r>
              <a:rPr lang="en-US" sz="2400" dirty="0" smtClean="0">
                <a:latin typeface="+mj-lt"/>
              </a:rPr>
              <a:t>The place where David had purchased the threshing floor </a:t>
            </a:r>
          </a:p>
          <a:p>
            <a:r>
              <a:rPr lang="en-US" sz="2400" dirty="0" smtClean="0">
                <a:latin typeface="+mj-lt"/>
              </a:rPr>
              <a:t>and used as the site for sacrifices [original site of Abraham’s</a:t>
            </a:r>
          </a:p>
          <a:p>
            <a:r>
              <a:rPr lang="en-US" sz="2400" dirty="0" smtClean="0">
                <a:latin typeface="+mj-lt"/>
              </a:rPr>
              <a:t>near sacrifice of Isaac], Mt. Moriah, Solomon began the </a:t>
            </a:r>
          </a:p>
          <a:p>
            <a:r>
              <a:rPr lang="en-US" sz="2400" dirty="0" smtClean="0">
                <a:latin typeface="+mj-lt"/>
              </a:rPr>
              <a:t>construction of the house of the LORD.</a:t>
            </a:r>
          </a:p>
          <a:p>
            <a:r>
              <a:rPr lang="en-US" sz="2400" dirty="0" smtClean="0">
                <a:latin typeface="+mj-lt"/>
              </a:rPr>
              <a:t>The holy place was lined with pine boards (3:5) – “And in </a:t>
            </a:r>
          </a:p>
          <a:p>
            <a:r>
              <a:rPr lang="en-US" sz="2400" dirty="0" smtClean="0">
                <a:latin typeface="+mj-lt"/>
              </a:rPr>
              <a:t>the most holy house he made two cherubims… overlaid… </a:t>
            </a:r>
            <a:endParaRPr lang="en-US" sz="2400" dirty="0" smtClean="0">
              <a:latin typeface="+mj-lt"/>
            </a:endParaRPr>
          </a:p>
          <a:p>
            <a:r>
              <a:rPr lang="en-US" sz="2400" dirty="0" smtClean="0">
                <a:latin typeface="+mj-lt"/>
              </a:rPr>
              <a:t>with </a:t>
            </a:r>
            <a:r>
              <a:rPr lang="en-US" sz="2400" dirty="0" smtClean="0">
                <a:latin typeface="+mj-lt"/>
              </a:rPr>
              <a:t>gold (3:10)… And he made the vail of blue and purple, </a:t>
            </a:r>
            <a:endParaRPr lang="en-US" sz="2400" dirty="0" smtClean="0">
              <a:latin typeface="+mj-lt"/>
            </a:endParaRPr>
          </a:p>
          <a:p>
            <a:r>
              <a:rPr lang="en-US" sz="2400" dirty="0" smtClean="0">
                <a:latin typeface="+mj-lt"/>
              </a:rPr>
              <a:t>and </a:t>
            </a:r>
            <a:r>
              <a:rPr lang="en-US" sz="2400" dirty="0" smtClean="0">
                <a:latin typeface="+mj-lt"/>
              </a:rPr>
              <a:t>crimson, and fine linen (3:14)… he made an altar of </a:t>
            </a:r>
            <a:endParaRPr lang="en-US" sz="2400" dirty="0" smtClean="0">
              <a:latin typeface="+mj-lt"/>
            </a:endParaRPr>
          </a:p>
          <a:p>
            <a:r>
              <a:rPr lang="en-US" sz="2400" dirty="0" smtClean="0">
                <a:latin typeface="+mj-lt"/>
              </a:rPr>
              <a:t>brass </a:t>
            </a:r>
            <a:r>
              <a:rPr lang="en-US" sz="2400" dirty="0" smtClean="0">
                <a:latin typeface="+mj-lt"/>
              </a:rPr>
              <a:t>(4:1)… lavers (4:6)… candlesticks of gold (4:7)… And </a:t>
            </a:r>
            <a:endParaRPr lang="en-US" sz="2400" dirty="0" smtClean="0">
              <a:latin typeface="+mj-lt"/>
            </a:endParaRPr>
          </a:p>
          <a:p>
            <a:r>
              <a:rPr lang="en-US" sz="2400" dirty="0" smtClean="0">
                <a:latin typeface="+mj-lt"/>
              </a:rPr>
              <a:t>Solomon </a:t>
            </a:r>
            <a:r>
              <a:rPr lang="en-US" sz="2400" dirty="0" smtClean="0">
                <a:latin typeface="+mj-lt"/>
              </a:rPr>
              <a:t>made all the vessels that were for the house of God (4:19).”</a:t>
            </a:r>
          </a:p>
          <a:p>
            <a:r>
              <a:rPr lang="en-US" sz="2400" dirty="0" smtClean="0">
                <a:latin typeface="+mj-lt"/>
              </a:rPr>
              <a:t>Solomon reproduced those things which were part of the original tabernacle built by Moses in the wilderness of Sinai 480 years earlier.  </a:t>
            </a:r>
            <a:endParaRPr lang="en-US" sz="2400" dirty="0">
              <a:latin typeface="+mj-lt"/>
            </a:endParaRPr>
          </a:p>
        </p:txBody>
      </p:sp>
      <p:pic>
        <p:nvPicPr>
          <p:cNvPr id="5" name="Picture 4" descr="Blog do Israel Batista: Altos e baix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0"/>
            <a:ext cx="4762500" cy="5295900"/>
          </a:xfrm>
          <a:prstGeom prst="rect">
            <a:avLst/>
          </a:prstGeom>
        </p:spPr>
      </p:pic>
    </p:spTree>
    <p:extLst>
      <p:ext uri="{BB962C8B-B14F-4D97-AF65-F5344CB8AC3E}">
        <p14:creationId xmlns:p14="http://schemas.microsoft.com/office/powerpoint/2010/main" val="119921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500"/>
                                        <p:tgtEl>
                                          <p:spTgt spid="4">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500"/>
                                        <p:tgtEl>
                                          <p:spTgt spid="4">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Effect transition="in" filter="fade">
                                      <p:cBhvr>
                                        <p:cTn id="33" dur="500"/>
                                        <p:tgtEl>
                                          <p:spTgt spid="4">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5" end="15"/>
                                            </p:txEl>
                                          </p:spTgt>
                                        </p:tgtEl>
                                        <p:attrNameLst>
                                          <p:attrName>style.visibility</p:attrName>
                                        </p:attrNameLst>
                                      </p:cBhvr>
                                      <p:to>
                                        <p:strVal val="visible"/>
                                      </p:to>
                                    </p:set>
                                    <p:animEffect transition="in" filter="fade">
                                      <p:cBhvr>
                                        <p:cTn id="36" dur="500"/>
                                        <p:tgtEl>
                                          <p:spTgt spid="4">
                                            <p:txEl>
                                              <p:pRg st="15" end="1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Effect transition="in" filter="fade">
                                      <p:cBhvr>
                                        <p:cTn id="41"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191994" cy="6617196"/>
          </a:xfrm>
          <a:prstGeom prst="rect">
            <a:avLst/>
          </a:prstGeom>
          <a:noFill/>
        </p:spPr>
        <p:txBody>
          <a:bodyPr wrap="square" rtlCol="0">
            <a:spAutoFit/>
          </a:bodyPr>
          <a:lstStyle/>
          <a:p>
            <a:r>
              <a:rPr lang="en-US" sz="2400" dirty="0" smtClean="0">
                <a:latin typeface="+mj-lt"/>
              </a:rPr>
              <a:t>“… So was all he [7] years in building it [temple].  But </a:t>
            </a:r>
          </a:p>
          <a:p>
            <a:r>
              <a:rPr lang="en-US" sz="2400" dirty="0" smtClean="0">
                <a:latin typeface="+mj-lt"/>
              </a:rPr>
              <a:t>Solomon was building his own house [13] years, and he </a:t>
            </a:r>
          </a:p>
          <a:p>
            <a:r>
              <a:rPr lang="en-US" sz="2400" dirty="0" smtClean="0">
                <a:latin typeface="+mj-lt"/>
              </a:rPr>
              <a:t>finished his house” (1Kg. 7:1).</a:t>
            </a:r>
          </a:p>
          <a:p>
            <a:r>
              <a:rPr lang="en-US" sz="2400" dirty="0" smtClean="0">
                <a:latin typeface="+mj-lt"/>
              </a:rPr>
              <a:t>It took Solomon 7-years to build a house for God; 13-</a:t>
            </a:r>
          </a:p>
          <a:p>
            <a:r>
              <a:rPr lang="en-US" sz="2400" dirty="0" smtClean="0">
                <a:latin typeface="+mj-lt"/>
              </a:rPr>
              <a:t>years to build his own house because it was much larger </a:t>
            </a:r>
          </a:p>
          <a:p>
            <a:r>
              <a:rPr lang="en-US" sz="2400" dirty="0" smtClean="0">
                <a:latin typeface="+mj-lt"/>
              </a:rPr>
              <a:t>and more grand.  Sound right to you?</a:t>
            </a:r>
          </a:p>
          <a:p>
            <a:endParaRPr lang="en-US" sz="800" dirty="0" smtClean="0">
              <a:latin typeface="+mj-lt"/>
            </a:endParaRPr>
          </a:p>
          <a:p>
            <a:r>
              <a:rPr lang="en-US" sz="2400" dirty="0" smtClean="0">
                <a:latin typeface="+mj-lt"/>
              </a:rPr>
              <a:t>“Then he made a porch for the throne where he might </a:t>
            </a:r>
          </a:p>
          <a:p>
            <a:r>
              <a:rPr lang="en-US" sz="2400" dirty="0" smtClean="0">
                <a:latin typeface="+mj-lt"/>
              </a:rPr>
              <a:t>judge, even the porch of judgment” (7:7).</a:t>
            </a:r>
          </a:p>
          <a:p>
            <a:r>
              <a:rPr lang="en-US" sz="2400" dirty="0" smtClean="0">
                <a:latin typeface="+mj-lt"/>
              </a:rPr>
              <a:t>Solomon’s porch [place of judgment] would have </a:t>
            </a:r>
          </a:p>
          <a:p>
            <a:r>
              <a:rPr lang="en-US" sz="2400" dirty="0" smtClean="0">
                <a:latin typeface="+mj-lt"/>
              </a:rPr>
              <a:t>important meaning during Christ’s earthly ministry –</a:t>
            </a:r>
          </a:p>
          <a:p>
            <a:endParaRPr lang="en-US" sz="800" dirty="0">
              <a:latin typeface="+mj-lt"/>
            </a:endParaRPr>
          </a:p>
          <a:p>
            <a:r>
              <a:rPr lang="en-US" sz="2400" dirty="0" smtClean="0">
                <a:latin typeface="+mj-lt"/>
              </a:rPr>
              <a:t>“And Jesus walked in the temple in </a:t>
            </a:r>
            <a:r>
              <a:rPr lang="en-US" sz="2400" u="sng" dirty="0" smtClean="0">
                <a:latin typeface="+mj-lt"/>
              </a:rPr>
              <a:t>Solomon’s porch</a:t>
            </a:r>
            <a:r>
              <a:rPr lang="en-US" sz="2400" dirty="0" smtClean="0">
                <a:latin typeface="+mj-lt"/>
              </a:rPr>
              <a:t>…</a:t>
            </a:r>
          </a:p>
          <a:p>
            <a:r>
              <a:rPr lang="en-US" sz="2400" dirty="0" smtClean="0">
                <a:latin typeface="+mj-lt"/>
              </a:rPr>
              <a:t>came Jews round about him… If thou be the Christ, tell </a:t>
            </a:r>
          </a:p>
          <a:p>
            <a:r>
              <a:rPr lang="en-US" sz="2400" dirty="0" smtClean="0">
                <a:latin typeface="+mj-lt"/>
              </a:rPr>
              <a:t>us plainly.  Jesus answered them, I told you, and ye </a:t>
            </a:r>
          </a:p>
          <a:p>
            <a:r>
              <a:rPr lang="en-US" sz="2400" dirty="0" smtClean="0">
                <a:latin typeface="+mj-lt"/>
              </a:rPr>
              <a:t>believed not… </a:t>
            </a:r>
            <a:r>
              <a:rPr lang="en-US" sz="2400" b="1" dirty="0" smtClean="0">
                <a:latin typeface="+mj-lt"/>
              </a:rPr>
              <a:t>because ye are not my sheep.  My sheep </a:t>
            </a:r>
          </a:p>
          <a:p>
            <a:r>
              <a:rPr lang="en-US" sz="2400" b="1" dirty="0" smtClean="0">
                <a:latin typeface="+mj-lt"/>
              </a:rPr>
              <a:t>hear my voice, and I know them, and they follow me</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Jn. 10:23-26).</a:t>
            </a:r>
          </a:p>
          <a:p>
            <a:r>
              <a:rPr lang="en-US" sz="2400" dirty="0" smtClean="0">
                <a:latin typeface="+mj-lt"/>
              </a:rPr>
              <a:t>In the ‘place of judgment’ </a:t>
            </a:r>
            <a:r>
              <a:rPr lang="en-US" sz="2400" u="sng" dirty="0" smtClean="0">
                <a:latin typeface="+mj-lt"/>
              </a:rPr>
              <a:t>Jesus told them they didn’t believe Him because they were unsaved</a:t>
            </a:r>
            <a:r>
              <a:rPr lang="en-US" sz="2400" dirty="0" smtClean="0">
                <a:latin typeface="+mj-lt"/>
              </a:rPr>
              <a:t>. </a:t>
            </a:r>
          </a:p>
        </p:txBody>
      </p:sp>
      <p:pic>
        <p:nvPicPr>
          <p:cNvPr id="4" name="Picture 3" descr="File:Dymitrowicz &lt;strong&gt;Solomon&lt;/strong&gt; Room.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698" y="-1"/>
            <a:ext cx="5067301" cy="5905501"/>
          </a:xfrm>
          <a:prstGeom prst="rect">
            <a:avLst/>
          </a:prstGeom>
        </p:spPr>
      </p:pic>
      <p:pic>
        <p:nvPicPr>
          <p:cNvPr id="6" name="Picture 5" descr="stephan huller's observations: DID CHRISTIANITY GET I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0"/>
            <a:ext cx="5067300" cy="5905500"/>
          </a:xfrm>
          <a:prstGeom prst="rect">
            <a:avLst/>
          </a:prstGeom>
        </p:spPr>
      </p:pic>
      <p:pic>
        <p:nvPicPr>
          <p:cNvPr id="7" name="Picture 6" descr="File:Brooklyn Museum - Jesus Walks in the Portico of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97" y="2"/>
            <a:ext cx="5067297" cy="5905497"/>
          </a:xfrm>
          <a:prstGeom prst="rect">
            <a:avLst/>
          </a:prstGeom>
        </p:spPr>
      </p:pic>
    </p:spTree>
    <p:extLst>
      <p:ext uri="{BB962C8B-B14F-4D97-AF65-F5344CB8AC3E}">
        <p14:creationId xmlns:p14="http://schemas.microsoft.com/office/powerpoint/2010/main" val="18620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4" end="14"/>
                                            </p:txEl>
                                          </p:spTgt>
                                        </p:tgtEl>
                                        <p:attrNameLst>
                                          <p:attrName>style.visibility</p:attrName>
                                        </p:attrNameLst>
                                      </p:cBhvr>
                                      <p:to>
                                        <p:strVal val="visible"/>
                                      </p:to>
                                    </p:set>
                                    <p:animEffect transition="in" filter="fade">
                                      <p:cBhvr>
                                        <p:cTn id="50" dur="500"/>
                                        <p:tgtEl>
                                          <p:spTgt spid="2">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Effect transition="in" filter="fade">
                                      <p:cBhvr>
                                        <p:cTn id="53" dur="500"/>
                                        <p:tgtEl>
                                          <p:spTgt spid="2">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6" end="16"/>
                                            </p:txEl>
                                          </p:spTgt>
                                        </p:tgtEl>
                                        <p:attrNameLst>
                                          <p:attrName>style.visibility</p:attrName>
                                        </p:attrNameLst>
                                      </p:cBhvr>
                                      <p:to>
                                        <p:strVal val="visible"/>
                                      </p:to>
                                    </p:set>
                                    <p:animEffect transition="in" filter="fade">
                                      <p:cBhvr>
                                        <p:cTn id="56" dur="500"/>
                                        <p:tgtEl>
                                          <p:spTgt spid="2">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animEffect transition="in" filter="fade">
                                      <p:cBhvr>
                                        <p:cTn id="59" dur="500"/>
                                        <p:tgtEl>
                                          <p:spTgt spid="2">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18" end="18"/>
                                            </p:txEl>
                                          </p:spTgt>
                                        </p:tgtEl>
                                        <p:attrNameLst>
                                          <p:attrName>style.visibility</p:attrName>
                                        </p:attrNameLst>
                                      </p:cBhvr>
                                      <p:to>
                                        <p:strVal val="visible"/>
                                      </p:to>
                                    </p:set>
                                    <p:animEffect transition="in" filter="fade">
                                      <p:cBhvr>
                                        <p:cTn id="6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76200"/>
            <a:ext cx="6562723" cy="6617196"/>
          </a:xfrm>
          <a:prstGeom prst="rect">
            <a:avLst/>
          </a:prstGeom>
          <a:noFill/>
        </p:spPr>
        <p:txBody>
          <a:bodyPr wrap="square" rtlCol="0">
            <a:spAutoFit/>
          </a:bodyPr>
          <a:lstStyle/>
          <a:p>
            <a:r>
              <a:rPr lang="en-US" sz="2400" dirty="0" smtClean="0">
                <a:latin typeface="+mj-lt"/>
              </a:rPr>
              <a:t>“But </a:t>
            </a:r>
            <a:r>
              <a:rPr lang="en-US" sz="2400" dirty="0">
                <a:latin typeface="+mj-lt"/>
              </a:rPr>
              <a:t>he denied, saying, </a:t>
            </a:r>
            <a:r>
              <a:rPr lang="en-US" sz="2400" dirty="0" smtClean="0">
                <a:latin typeface="+mj-lt"/>
              </a:rPr>
              <a:t>I </a:t>
            </a:r>
            <a:r>
              <a:rPr lang="en-US" sz="2400" dirty="0">
                <a:latin typeface="+mj-lt"/>
              </a:rPr>
              <a:t>know not… And he went </a:t>
            </a:r>
            <a:endParaRPr lang="en-US" sz="2400" dirty="0" smtClean="0">
              <a:latin typeface="+mj-lt"/>
            </a:endParaRPr>
          </a:p>
          <a:p>
            <a:r>
              <a:rPr lang="en-US" sz="2400" dirty="0" smtClean="0">
                <a:latin typeface="+mj-lt"/>
              </a:rPr>
              <a:t>out </a:t>
            </a:r>
            <a:r>
              <a:rPr lang="en-US" sz="2400" dirty="0">
                <a:latin typeface="+mj-lt"/>
              </a:rPr>
              <a:t>into </a:t>
            </a:r>
            <a:r>
              <a:rPr lang="en-US" sz="2400" u="sng" dirty="0">
                <a:latin typeface="+mj-lt"/>
              </a:rPr>
              <a:t>the porch</a:t>
            </a:r>
            <a:r>
              <a:rPr lang="en-US" sz="2400" dirty="0">
                <a:latin typeface="+mj-lt"/>
              </a:rPr>
              <a:t>; and the cock crew” </a:t>
            </a:r>
            <a:r>
              <a:rPr lang="en-US" sz="2400" dirty="0" smtClean="0">
                <a:latin typeface="+mj-lt"/>
              </a:rPr>
              <a:t>(Mk. 14:68).</a:t>
            </a:r>
          </a:p>
          <a:p>
            <a:r>
              <a:rPr lang="en-US" sz="2400" dirty="0" smtClean="0">
                <a:latin typeface="+mj-lt"/>
              </a:rPr>
              <a:t>Solomon’s porch was the site of Peter’s denials.  It would also continue to be important in the early </a:t>
            </a:r>
          </a:p>
          <a:p>
            <a:r>
              <a:rPr lang="en-US" sz="2400" dirty="0" smtClean="0">
                <a:latin typeface="+mj-lt"/>
              </a:rPr>
              <a:t>ACTS period as Israel was still under the Law of </a:t>
            </a:r>
          </a:p>
          <a:p>
            <a:r>
              <a:rPr lang="en-US" sz="2400" dirty="0" smtClean="0">
                <a:latin typeface="+mj-lt"/>
              </a:rPr>
              <a:t>Moses and temple worship, as God continued to </a:t>
            </a:r>
          </a:p>
          <a:p>
            <a:r>
              <a:rPr lang="en-US" sz="2400" dirty="0" smtClean="0">
                <a:latin typeface="+mj-lt"/>
              </a:rPr>
              <a:t>try to reach them with miracles –</a:t>
            </a:r>
          </a:p>
          <a:p>
            <a:endParaRPr lang="en-US" sz="800" dirty="0" smtClean="0">
              <a:latin typeface="+mj-lt"/>
            </a:endParaRPr>
          </a:p>
          <a:p>
            <a:r>
              <a:rPr lang="en-US" sz="2400" dirty="0" smtClean="0">
                <a:latin typeface="+mj-lt"/>
              </a:rPr>
              <a:t>“And as the lame man which was healed held Peter and John, all the people ran together unto in the </a:t>
            </a:r>
            <a:r>
              <a:rPr lang="en-US" sz="2400" u="sng" dirty="0" smtClean="0">
                <a:latin typeface="+mj-lt"/>
              </a:rPr>
              <a:t>porch that is called Solomon’s</a:t>
            </a:r>
            <a:r>
              <a:rPr lang="en-US" sz="2400" dirty="0" smtClean="0">
                <a:latin typeface="+mj-lt"/>
              </a:rPr>
              <a:t>, greatly wondering” (Act 3:11)… </a:t>
            </a:r>
          </a:p>
          <a:p>
            <a:endParaRPr lang="en-US" sz="800" dirty="0" smtClean="0">
              <a:latin typeface="+mj-lt"/>
            </a:endParaRPr>
          </a:p>
          <a:p>
            <a:r>
              <a:rPr lang="en-US" sz="2400" dirty="0" smtClean="0">
                <a:latin typeface="+mj-lt"/>
              </a:rPr>
              <a:t>“And by the hands of the apostles were many signs and wonders wrought among the people; and they were all with one accord in </a:t>
            </a:r>
            <a:r>
              <a:rPr lang="en-US" sz="2400" u="sng" dirty="0" smtClean="0">
                <a:latin typeface="+mj-lt"/>
              </a:rPr>
              <a:t>Solomon’s porch</a:t>
            </a:r>
            <a:r>
              <a:rPr lang="en-US" sz="2400" dirty="0" smtClean="0">
                <a:latin typeface="+mj-lt"/>
              </a:rPr>
              <a:t>” (5:12).</a:t>
            </a:r>
          </a:p>
          <a:p>
            <a:r>
              <a:rPr lang="en-US" sz="2400" dirty="0" smtClean="0">
                <a:latin typeface="+mj-lt"/>
              </a:rPr>
              <a:t>Signs, wonders, and miracles were God’s proof He was ‘judging’ His favored nation, Israel, for their unbelief.     </a:t>
            </a:r>
            <a:endParaRPr lang="en-US" sz="2400" dirty="0">
              <a:latin typeface="+mj-lt"/>
            </a:endParaRPr>
          </a:p>
        </p:txBody>
      </p:sp>
      <p:pic>
        <p:nvPicPr>
          <p:cNvPr id="3" name="Picture 2" descr="CARL HEINRICH BLOCH | MARK 14:66-72 66 As &lt;strong&gt;Peter&lt;/strong&gt; was below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25" y="-1"/>
            <a:ext cx="5629275" cy="6372225"/>
          </a:xfrm>
          <a:prstGeom prst="rect">
            <a:avLst/>
          </a:prstGeom>
        </p:spPr>
      </p:pic>
      <p:pic>
        <p:nvPicPr>
          <p:cNvPr id="4" name="Picture 3" descr="Peter and John heal a &lt;strong&gt;lame&lt;/strong&gt; &lt;strong&gt;man&lt;/strong&gt; by the &lt;strong&gt;Gate&lt;/strong&gt; &lt;strong&gt;Beautiful&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0"/>
            <a:ext cx="5629275" cy="6372224"/>
          </a:xfrm>
          <a:prstGeom prst="rect">
            <a:avLst/>
          </a:prstGeom>
        </p:spPr>
      </p:pic>
      <p:pic>
        <p:nvPicPr>
          <p:cNvPr id="5" name="Picture 4" descr="Apa inti khotbah Rasul Petrus pada Hari Pentakosta? | Yubeliu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1" y="0"/>
            <a:ext cx="5562600" cy="6372224"/>
          </a:xfrm>
          <a:prstGeom prst="rect">
            <a:avLst/>
          </a:prstGeom>
        </p:spPr>
      </p:pic>
    </p:spTree>
    <p:extLst>
      <p:ext uri="{BB962C8B-B14F-4D97-AF65-F5344CB8AC3E}">
        <p14:creationId xmlns:p14="http://schemas.microsoft.com/office/powerpoint/2010/main" val="152034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5943598" cy="6617196"/>
          </a:xfrm>
          <a:prstGeom prst="rect">
            <a:avLst/>
          </a:prstGeom>
          <a:noFill/>
        </p:spPr>
        <p:txBody>
          <a:bodyPr wrap="square" rtlCol="0">
            <a:spAutoFit/>
          </a:bodyPr>
          <a:lstStyle/>
          <a:p>
            <a:r>
              <a:rPr lang="en-US" sz="2400" dirty="0" smtClean="0">
                <a:latin typeface="+mj-lt"/>
              </a:rPr>
              <a:t>A skilled craftsman from Tyre “cast two pillars of brass … and he set up the pillars in the porch of the temple  called the name Jachin… and Boaz” (7:15,21).</a:t>
            </a:r>
          </a:p>
          <a:p>
            <a:r>
              <a:rPr lang="en-US" sz="2400" dirty="0" smtClean="0">
                <a:latin typeface="+mj-lt"/>
              </a:rPr>
              <a:t>The left column was named for “Yaweh,” and the right “in Yaweh is strength” and were 27 ft. high and 18 ft. in circumference. </a:t>
            </a:r>
          </a:p>
          <a:p>
            <a:endParaRPr lang="en-US" sz="800" dirty="0" smtClean="0">
              <a:latin typeface="+mj-lt"/>
            </a:endParaRPr>
          </a:p>
          <a:p>
            <a:r>
              <a:rPr lang="en-US" sz="2400" dirty="0" smtClean="0">
                <a:latin typeface="+mj-lt"/>
              </a:rPr>
              <a:t>Next a giant laver was cast called the “molten sea” (7:23), 15 ft. in diameter and 7 ft. high, and could provide 2,000 baths [1,500 gal.] (26).  There were also 10 smaller lavers containing 230 gal. of water each used for washing the sacrifices (7:27,38) during the purification ritual. </a:t>
            </a:r>
          </a:p>
          <a:p>
            <a:endParaRPr lang="en-US" sz="800" dirty="0" smtClean="0">
              <a:latin typeface="+mj-lt"/>
            </a:endParaRPr>
          </a:p>
          <a:p>
            <a:r>
              <a:rPr lang="en-US" sz="2400" dirty="0" smtClean="0">
                <a:latin typeface="+mj-lt"/>
              </a:rPr>
              <a:t>“So Hiram made an end of doing all the work that he made king Solomon for the house of the LORD” (7:40).   </a:t>
            </a:r>
          </a:p>
        </p:txBody>
      </p:sp>
      <p:pic>
        <p:nvPicPr>
          <p:cNvPr id="3" name="Picture 2" descr="File:Jerusalem temple4.jpg - Wikimedia Commons"/>
          <p:cNvPicPr>
            <a:picLocks noChangeAspect="1"/>
          </p:cNvPicPr>
          <p:nvPr/>
        </p:nvPicPr>
        <p:blipFill rotWithShape="1">
          <a:blip r:embed="rId2" cstate="print">
            <a:extLst>
              <a:ext uri="{28A0092B-C50C-407E-A947-70E740481C1C}">
                <a14:useLocalDpi xmlns:a14="http://schemas.microsoft.com/office/drawing/2010/main" val="0"/>
              </a:ext>
            </a:extLst>
          </a:blip>
          <a:srcRect b="8044"/>
          <a:stretch/>
        </p:blipFill>
        <p:spPr>
          <a:xfrm>
            <a:off x="5943601" y="0"/>
            <a:ext cx="6248400" cy="6617196"/>
          </a:xfrm>
          <a:prstGeom prst="rect">
            <a:avLst/>
          </a:prstGeom>
        </p:spPr>
      </p:pic>
    </p:spTree>
    <p:extLst>
      <p:ext uri="{BB962C8B-B14F-4D97-AF65-F5344CB8AC3E}">
        <p14:creationId xmlns:p14="http://schemas.microsoft.com/office/powerpoint/2010/main" val="11821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95925" cy="6617196"/>
          </a:xfrm>
          <a:prstGeom prst="rect">
            <a:avLst/>
          </a:prstGeom>
          <a:noFill/>
        </p:spPr>
        <p:txBody>
          <a:bodyPr wrap="square" rtlCol="0">
            <a:spAutoFit/>
          </a:bodyPr>
          <a:lstStyle/>
          <a:p>
            <a:r>
              <a:rPr lang="en-US" sz="2400" dirty="0" smtClean="0">
                <a:latin typeface="+mj-lt"/>
              </a:rPr>
              <a:t>Whereas the objects outside the temple were made of bronze, which was so common that it wasn’t even weighed (7:47);  those on the inside were made of gold –</a:t>
            </a:r>
          </a:p>
          <a:p>
            <a:endParaRPr lang="en-US" sz="800" dirty="0" smtClean="0">
              <a:latin typeface="+mj-lt"/>
            </a:endParaRPr>
          </a:p>
          <a:p>
            <a:r>
              <a:rPr lang="en-US" sz="2400" dirty="0" smtClean="0">
                <a:latin typeface="+mj-lt"/>
              </a:rPr>
              <a:t>“And Solomon made all the vessels that pertained unto the house of the LORD; the altar of gold, and the table of gold… And the candlesticks of pure gold… bowls… snuffers… censors of pure gold” (7:48-50).</a:t>
            </a:r>
          </a:p>
          <a:p>
            <a:endParaRPr lang="en-US" sz="800" dirty="0" smtClean="0">
              <a:latin typeface="+mj-lt"/>
            </a:endParaRPr>
          </a:p>
          <a:p>
            <a:r>
              <a:rPr lang="en-US" sz="2400" dirty="0" smtClean="0">
                <a:latin typeface="+mj-lt"/>
              </a:rPr>
              <a:t>“So was ended all the work that king Solomon made for the house of the LORD.  And Solomon brought in the things which David his father had dedicated; even the silver, and the gold, and vessels, did he put among the treasures of the house of the LORD” (7:51). </a:t>
            </a:r>
          </a:p>
        </p:txBody>
      </p:sp>
      <p:pic>
        <p:nvPicPr>
          <p:cNvPr id="4" name="Picture 3" descr="ridgeaphistory - Judais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0125" y="1"/>
            <a:ext cx="3571875" cy="3524248"/>
          </a:xfrm>
          <a:prstGeom prst="rect">
            <a:avLst/>
          </a:prstGeom>
        </p:spPr>
      </p:pic>
      <p:pic>
        <p:nvPicPr>
          <p:cNvPr id="5" name="Picture 4" descr="BLOG | Moon Beam Network | Welcome to the Moon Be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5" y="3524250"/>
            <a:ext cx="3571874" cy="3092946"/>
          </a:xfrm>
          <a:prstGeom prst="rect">
            <a:avLst/>
          </a:prstGeom>
        </p:spPr>
      </p:pic>
      <p:pic>
        <p:nvPicPr>
          <p:cNvPr id="6" name="Picture 5" descr="קובץ:Timna Tabernacle &lt;strong&gt;Incense&lt;/strong&gt; altar.jpg – ויקיפדיה"/>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324" y="0"/>
            <a:ext cx="2971799" cy="6617196"/>
          </a:xfrm>
          <a:prstGeom prst="rect">
            <a:avLst/>
          </a:prstGeom>
        </p:spPr>
      </p:pic>
    </p:spTree>
    <p:extLst>
      <p:ext uri="{BB962C8B-B14F-4D97-AF65-F5344CB8AC3E}">
        <p14:creationId xmlns:p14="http://schemas.microsoft.com/office/powerpoint/2010/main" val="15171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591174" cy="6740307"/>
          </a:xfrm>
          <a:prstGeom prst="rect">
            <a:avLst/>
          </a:prstGeom>
          <a:noFill/>
        </p:spPr>
        <p:txBody>
          <a:bodyPr wrap="square" rtlCol="0">
            <a:spAutoFit/>
          </a:bodyPr>
          <a:lstStyle/>
          <a:p>
            <a:r>
              <a:rPr lang="en-US" sz="2400" dirty="0" smtClean="0">
                <a:latin typeface="+mj-lt"/>
              </a:rPr>
              <a:t>“Then Solomon assembled the elders of Israel, and all the heads of the tribes… that they might bring up the ark of the covenant of the LORD out of the city of David, which is Zion” (1Kg. 8:1).</a:t>
            </a:r>
          </a:p>
          <a:p>
            <a:r>
              <a:rPr lang="en-US" sz="2400" dirty="0" smtClean="0">
                <a:latin typeface="+mj-lt"/>
              </a:rPr>
              <a:t>Solomon summoned Israel to be present when the ark of the covenant [holiest possession] was moved from its site in the City of David to its new home in the temple.  </a:t>
            </a:r>
          </a:p>
          <a:p>
            <a:r>
              <a:rPr lang="en-US" sz="2400" dirty="0" smtClean="0">
                <a:latin typeface="+mj-lt"/>
              </a:rPr>
              <a:t>This event occurred during the feast of tabernacles [October] (1Kg. 8:2) in 1059 B.C. </a:t>
            </a:r>
          </a:p>
          <a:p>
            <a:r>
              <a:rPr lang="en-US" sz="2400" dirty="0" smtClean="0">
                <a:latin typeface="+mj-lt"/>
              </a:rPr>
              <a:t>The temple was constructed on the threshing floor purchased by David from the </a:t>
            </a:r>
            <a:r>
              <a:rPr lang="en-US" sz="2400" dirty="0" err="1" smtClean="0">
                <a:latin typeface="+mj-lt"/>
              </a:rPr>
              <a:t>Jebusite</a:t>
            </a:r>
            <a:r>
              <a:rPr lang="en-US" sz="2400" dirty="0" smtClean="0">
                <a:latin typeface="+mj-lt"/>
              </a:rPr>
              <a:t> a short distance north of the City of David.  This would be the final destination of Israel’s most precious object, the ark of the covenant.</a:t>
            </a:r>
          </a:p>
        </p:txBody>
      </p:sp>
      <p:pic>
        <p:nvPicPr>
          <p:cNvPr id="5" name="Picture 4" descr="Fitxer:&lt;strong&gt;City of David&lt;/strong&gt;.jpg - Viquipèdia, l'enciclopèdia lli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1"/>
            <a:ext cx="6600825" cy="666750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621621" y="63076"/>
              <a:ext cx="2972160" cy="2705400"/>
            </p14:xfrm>
          </p:contentPart>
        </mc:Choice>
        <mc:Fallback xmlns="">
          <p:pic>
            <p:nvPicPr>
              <p:cNvPr id="6" name="Ink 5"/>
              <p:cNvPicPr/>
              <p:nvPr/>
            </p:nvPicPr>
            <p:blipFill>
              <a:blip r:embed="rId4"/>
              <a:stretch>
                <a:fillRect/>
              </a:stretch>
            </p:blipFill>
            <p:spPr>
              <a:xfrm>
                <a:off x="6612261" y="53716"/>
                <a:ext cx="2990880" cy="2724120"/>
              </a:xfrm>
              <a:prstGeom prst="rect">
                <a:avLst/>
              </a:prstGeom>
            </p:spPr>
          </p:pic>
        </mc:Fallback>
      </mc:AlternateContent>
      <p:pic>
        <p:nvPicPr>
          <p:cNvPr id="7" name="Picture 6" descr="File:&lt;strong&gt;King&lt;/strong&gt;-&lt;strong&gt;David&lt;/strong&gt;-purchasing-the-&lt;strong&gt;threshing-floor&lt;/strong&gt;-001.jp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176" y="0"/>
            <a:ext cx="6600824" cy="6667500"/>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8233290" y="1834515"/>
              <a:ext cx="2286360" cy="3795120"/>
            </p14:xfrm>
          </p:contentPart>
        </mc:Choice>
        <mc:Fallback xmlns="">
          <p:pic>
            <p:nvPicPr>
              <p:cNvPr id="9" name="Ink 8"/>
              <p:cNvPicPr/>
              <p:nvPr/>
            </p:nvPicPr>
            <p:blipFill>
              <a:blip r:embed="rId7"/>
              <a:stretch>
                <a:fillRect/>
              </a:stretch>
            </p:blipFill>
            <p:spPr>
              <a:xfrm>
                <a:off x="8223930" y="1825155"/>
                <a:ext cx="2305080" cy="3813840"/>
              </a:xfrm>
              <a:prstGeom prst="rect">
                <a:avLst/>
              </a:prstGeom>
            </p:spPr>
          </p:pic>
        </mc:Fallback>
      </mc:AlternateContent>
    </p:spTree>
    <p:extLst>
      <p:ext uri="{BB962C8B-B14F-4D97-AF65-F5344CB8AC3E}">
        <p14:creationId xmlns:p14="http://schemas.microsoft.com/office/powerpoint/2010/main" val="34575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363121" cy="6740307"/>
          </a:xfrm>
          <a:prstGeom prst="rect">
            <a:avLst/>
          </a:prstGeom>
          <a:noFill/>
        </p:spPr>
        <p:txBody>
          <a:bodyPr wrap="square" rtlCol="0">
            <a:spAutoFit/>
          </a:bodyPr>
          <a:lstStyle/>
          <a:p>
            <a:r>
              <a:rPr lang="en-US" sz="2400" dirty="0" smtClean="0">
                <a:latin typeface="+mj-lt"/>
              </a:rPr>
              <a:t>“And all the elders of Israel came, and the priests took up the ark.  And they brought up the ark of the LORD, and the tabernacle of the congregation, and all the holy vessels that were in the tabernacle, even those did the priests and the Levites bring up.  And king Solomon, and all the congregation of Israel, that were assembled unto him…” (1Kg. 8:3-5).</a:t>
            </a:r>
          </a:p>
          <a:p>
            <a:r>
              <a:rPr lang="en-US" sz="2400" dirty="0" smtClean="0">
                <a:latin typeface="+mj-lt"/>
              </a:rPr>
              <a:t>As David had led the processional for the transporting of the ark into Jerusalem, Solomon led the same from the City of David to the newly built temple a short distance to the north. </a:t>
            </a:r>
          </a:p>
          <a:p>
            <a:r>
              <a:rPr lang="en-US" sz="2400" dirty="0" smtClean="0">
                <a:latin typeface="+mj-lt"/>
              </a:rPr>
              <a:t>Unlike David’s first attempt, Solomon made sure the priests and the Levites were in charge of carrying the holy objects, especially the ark. </a:t>
            </a:r>
          </a:p>
          <a:p>
            <a:r>
              <a:rPr lang="en-US" sz="2400" dirty="0" smtClean="0">
                <a:latin typeface="+mj-lt"/>
              </a:rPr>
              <a:t>The only original object from the time of Moses was the ark of the covenant—everything else had been reproduced by Solomon. </a:t>
            </a:r>
          </a:p>
        </p:txBody>
      </p:sp>
      <p:pic>
        <p:nvPicPr>
          <p:cNvPr id="7" name="Picture 6" descr="Other Food: daily devos: August 20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121" y="-1"/>
            <a:ext cx="5828880" cy="6740307"/>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7900155" y="2758320"/>
              <a:ext cx="1668960" cy="328320"/>
            </p14:xfrm>
          </p:contentPart>
        </mc:Choice>
        <mc:Fallback>
          <p:pic>
            <p:nvPicPr>
              <p:cNvPr id="8" name="Ink 7"/>
              <p:cNvPicPr/>
              <p:nvPr/>
            </p:nvPicPr>
            <p:blipFill>
              <a:blip r:embed="rId4"/>
              <a:stretch>
                <a:fillRect/>
              </a:stretch>
            </p:blipFill>
            <p:spPr>
              <a:xfrm>
                <a:off x="7890795" y="2748960"/>
                <a:ext cx="1687680" cy="347040"/>
              </a:xfrm>
              <a:prstGeom prst="rect">
                <a:avLst/>
              </a:prstGeom>
            </p:spPr>
          </p:pic>
        </mc:Fallback>
      </mc:AlternateContent>
    </p:spTree>
    <p:extLst>
      <p:ext uri="{BB962C8B-B14F-4D97-AF65-F5344CB8AC3E}">
        <p14:creationId xmlns:p14="http://schemas.microsoft.com/office/powerpoint/2010/main" val="40486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3420</Words>
  <Application>Microsoft Office PowerPoint</Application>
  <PresentationFormat>Widescreen</PresentationFormat>
  <Paragraphs>219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86</cp:revision>
  <dcterms:created xsi:type="dcterms:W3CDTF">2018-05-27T21:50:48Z</dcterms:created>
  <dcterms:modified xsi:type="dcterms:W3CDTF">2018-07-19T19:36:01Z</dcterms:modified>
</cp:coreProperties>
</file>