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21T17:28:23.106"/>
    </inkml:context>
    <inkml:brush xml:id="br0">
      <inkml:brushProperty name="width" value="0.05292" units="cm"/>
      <inkml:brushProperty name="height" value="0.05292" units="cm"/>
      <inkml:brushProperty name="color" value="#FF0000"/>
    </inkml:brush>
  </inkml:definitions>
  <inkml:trace contextRef="#ctx0" brushRef="#br0">26522 12594 0,'0'-21'578,"21"21"-328,0 0-234,0 0-1,22 0 1,-22 0 0,42-21-1,-20 21-15,-22 0 16,0-21-16,0 21 140,0 0-124,0 0-16,1 0 16,-1 0 109,21 0-125,0 0 125,-20-21-110,-1 21-15,0 0 16,0 0 109,0 0-125,0 0 16,1 0-1,-1 0 110,0 0-109,0 0-1,21 0 142,-20 0-48,20 0-93,-21 0-16,0 0 531,22-22-515,20 22-1,-63-21 1,42 21 249,-20 0-249,-1 0 62,0 0-62,-21-21-1,42 21 1,1 0 0,-22 0 93,0 0-93,0 0-1,0 0 110,-21-21-15,21 21-110,1 0 47,-1-21 62,0 21-93,-21-21 109,42 21-110,-42-22 1,21 22-1,22-21 110,-22 0-109,0 21 109,0-21-125,0 21 16,1-21-1,20 0 110,-21 21-109,-21-43 421,21 22-421,-21-21 0,0-1-1,0 1 1,0 21 0,0 0-1,0 0-15,0-1 31,0 1-15,0 0-16,0 0 16,21 0-1,-21 0 48,0-1-63,0 1 15,0 0 1,0 0 93,0 0-46,0 0-47,0-1-1,0 1-15,0 0 16,0 0-1,0 0 1,0 0 62,0-1-78,22-20 31,-22 21-15,0 0 0,0 0-1,0-1 63,0 1-62,0 0 15,0 0-15,0 0 0,0 0 46,0-1-46,0 1-16,0-42 15,0 20 313,0 1-312,21 21-16,-21-21 16,0-22-1,0 22 1,21-1 0,-21-20-1,0 21 1,0 20-1,0 1 48,0 0-47,0 0-1,0 0 110,0 0-109,0-1 15,0 1-15,21 0-1,-21 0 1,21 0 0,0-22-1,-21 22 1,22 0-1,-22 0 1,0 0 0,0 0 15,0-1 31,0 1-62,0 0 47,0-21 313,0-1-345,0 22 1,0-21 0,0 21-1,0 0 1,0-22-1,0 1 1,0 21 0,42-43-1,-21 43 1,-21 0 0,21-21 62,-21-1-63,0 22-15,0 0 16,0 0 0,21 21-1,-21-21 63,0-1-78,0 1 16,0 0 0,0 0-1,0 0 16,0 0 329,0-22-345,0 22-15,22-64 16,-22 1 0,0 63-1,0-43 1,21 43 0,-21-21-1,0 20 16,21 22-31,-21-21 47,0 0-47,0 0 16,0-21 0,0 20 15,0 1 344,0 0-375,0 0 15,0-64 1,21 43 0,-21 21-1,0 0 1,0-1 46,0 1-30,0 0-32,0 0 15,0 0 79,0-22-94,0 22 31,0 0-15,0 0 46,0 0-46,0-22 0,0 22-1,0 0 1,0 0 78,0 0-94,0 0 31,0-1-15,0 1-1,0 0 48,0 0-32,0 0-15,0 0-1,0-1 1,0 1 343,0 0-343,0 0-1,0 0 1,0-22 0,0 22-1,0 0 1,0 0 0,21-21-1,-21 20 79,0 1-78,0 0 77,0 0-77,0 0-16,0 0 16,21-1-1,-21 1 48,0 0-48,0 0-15,0-21 16,0-1 15,0 22 63,0 0-78,22 0-1,-22 0-15,0-1 16,21 1-1,-21 0 79,0-21 266,0 21-345,0-22-15,0 22 16,0 0 15,0 0-15,0 0-1,0-1 17,0 1-17,0 0 1,0 0-1,21 21 48,-21-21-47,0-22 15,0 22-16,0 0 1,0 0 0,0 0 77,0 0-77,21-1 0,-21 1-1,21 0 79,0 21-78,1-21 124,-22 0-124,21 0 0,0-1-1,-21 1 251,0 0-266,0 0 31,42-43-15,-42 43-1,0 0 313,0 0-296,21 21-17,-21-21-15,43 0 16,-22-1 0,-21 1-1,21 21 1,-21-21 15,21 0-15,0 0-1,-21 0 17,0-1 124,0 1-125,22 0 63,-1 21-94,-21-21 15,21 21 1,-21-21 78,0 0-79,0-1 1,0 1 78,0 0-79,0 0 1,0 0 15,0 0-31,21-1 16,-21 1 0,0 0-1,0 0 63,0 0-62,0 0 0,0-1 234,0 1 203,0 0-453,21 0 15,-21 0 1,0 0 15,0-1-15,0 1 62,0 0 94,0 0-110,0 0-30,0 0-17,0-1 16,21 22 16,-21-21-47,0 0 16,0 0 0,0-21-1,0 20 1,0 1-1,22 21 1,-22-21 31,0 0-16,0-21-31,0 20 16,0 1-1,0 0 360,0 0-359,0 0-16,21 0 16,-21-1-1,0 1 17,0 0-17,0 0 1,0 0-1,0 0 1,0-1 0,0 1 15,0-21-15,0 21 93,21 21-93,0 0-16,-21-21 15,21 21 1,-21-22 62,0 1-62,0 0-1,0-21 1,0 21-1,0-1 1,0 1 0,0 0-1,0 0 1,0 0 0,21 0-1,-21-22 1,0 22-1,0-21 1,0-1 0,0 22 15,0 0 563,0-21-594,0 21 15,0-1 17,0 1-17,0 0 1,0 0 31,22 21-32,-1-21 1,-21 0 0,21-1-1,-21 1 110,0 0 125,0 0-250,0 0 16,0 0-1,0-1 17,0 1-1,0 0 16,21 0-32,-21 0 64,0 0-33,0-1 236,0 1-267,0 0 1,0 0 0,21-21-1,-21 20 1,0 1 46,0 0-15,0 0 203,0 0-250,0 0 16,0-1-1,0 1 1,21 0 0,-21 0-1,22 21 1,-22-21 0,21 21-1,-21-21 360,0-1-172,0 1 375,0 0-546,0 0 61,42 0-77,-42 0 78,21 21-63,0-22 0,1 22-15,-1-21 0,-21 0 77,21 21-93,-21-21 125,0 0 16,0 0 109,0-1-250,0 1 16,21 0-16,0-42 31,22 20-16,-1 22 1,-21-21 15,21-1-15,1 22 0,-43 0 15,0 0 0,0 0 94,21 0 172,0-1-297,21 1 16,1 0-1,-1-21 1,-21 21-1,-21-22 79,0 22-78,21 21-1,-21-21 1,0-21 265,22 20-265,-1 1 0,0-21-1,0 42 1,-21-21-1,21 21 1,-21-21 0,21-1-1,-21 1-15,22 0 16,-22 0 0,21 0 343,0 21-343,0 0-16,-21-21 62,21 21-62,0 0 16,-21-22-1,22 22-15,-1-21 16,21 0 0,-42 0 140,21 21-141,0 0 17,-21-21-17,0 0 17,22 21-1,-1 0-16,0-22 1,0 1 0,0 21-1,0-21 79,1 0-94,-1 21 16,0 0 31,-21-21 93,21 0 126,21-1-251,-20 22-15,-22-21 32,21 21 15,21 0-32,-42-21-15,21 21 16,0 0 78,1-21-79,-1 21-15,0 0 16,-21-21 281,0 0-235,42-1 251,1 22-313,20 0 15,1-63 1,-22 63 0,21-42 15,1 42-16,-43-22 1,0 22 0,22-42-1,-22 42-15,0-21 78,0 21-62,0-21 0,0 0 31,1-1-16,-1 22 0,-21-21-15,21 21-1,0 0 1,21 0 390,-20 0-390,-1 0-16,0 0 78,0 0-78,-21-21 16,21 21-1,0-21 1,22 21-1,-22 0 204,0 0-219,0 0 16,0 0-1,1 0 1,20-21 47,0 21-48,1 0-15,-22-21 16,0 21 203,0 0 140,21 0-343,1-22-1,-22 22 1,0-21-1,0 21 1,0 0 93,1 0 1,20 0-95,-21 0 1,21 0 0,1 0 218,-22 0-93,-21 21-141,21-21 343,0 0-343,0 22 297,-21-1-297,22-21 32,-1 21 311,-21 0-343,21 0 16</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22T18:35:54.032"/>
    </inkml:context>
    <inkml:brush xml:id="br0">
      <inkml:brushProperty name="width" value="0.05292" units="cm"/>
      <inkml:brushProperty name="height" value="0.05292" units="cm"/>
      <inkml:brushProperty name="color" value="#0070C0"/>
    </inkml:brush>
  </inkml:definitions>
  <inkml:trace contextRef="#ctx0" brushRef="#br0">30099 13018 0,'0'-22'953,"0"1"-922,-21 21 79,21-21-95,0 0-15,0 0 110,-21 21-95,-1 0 17,22-21-32,0-1 93,0 1-77,0 0 0,0 0 15,0 0 16,0 0-32,0-1 17,0 1-17,0 0 32,-21 21-31,21-21 46,0 0-46,-21 21 0,21-21-1,0-1 63,0 1-62,0 0 0,0 0-1,0 0 1,0 0-1,0-1 1,0 1 15,0 0 1,-21 0-32,21 0 15,0 0 16,-21-1-15,21 1 62,0 0-47,0 0-15,0 0 0,0-22-1,0 22 1,0 0 578,0 0-485,0 0-78,0 0 32,0-1-32,0 1-15,0 0 124,0 0-124,0 0 62,0 0-47,-21 21-15,21-22-16,0 1 16,0 0 93,-22 0-93,1 21-1,21-21 1,-21 0-16,21-1 109,0 1-93,-21 0-1,21 0 17,0 0 61,0 0-93,0-1 16,0 1 31,0 0 47,0 0-79,0 0 17,0 0-32,0-1 46,0 1 470,0 0-485,0 0 1,0 0-1,0 0 109,0-1-46,-21 1-47,0 21-31,-1-21 15,22 0 0,-21 21-31,21-21 16,-21 0-1,0-1 17,21 1-1,-21 21-15,21-21-1,0 0 79,0 0 62,0 0-125,0-1 48,0 1-64,0 0 1,0 0-16,0 0 15,-21 21 1,21-21 265,0-1-249,0 1-1,0 0-16,0 0-15,0 0 16,0 0 609,0-1-609,0 1-1,0-21 110,0 21-109,0 0 0,0-1 109,0 1-110,-22 21-15,22-21 31,-21 0 1,0 21 15,21-21-47,0 0 31,-21 21-16,21-22 1,0-20 0,0 21-1,0 0 1,0-22 62,0 22-62,0-21-1,0 21-15,0 0 32,0-1-17,0 1 48,0 0-48,0 0-15,0-21 32,0-1-17,0 22 657,0 0-656,0 0 93,0 0-93,0-1-1,0 1 1,-21 21 0,21-21 77,0 0-46,0 0-16,-21 0-15,21-1 31,-22 22-47,22-21 16,0 0-1,0 0 1,0 0-16,0 0 15,-21 21 48,21-22-47,0 1-16,0 0 31,0 0-16,-21 0 32,21 0-31,0-1 15,0 1 0,0 0 32,0 0-47,0 0 15,0 0 0,0-1-15,0 1-16,0 0 15,0 0 579,0 0-578,0 0 93,0-1 32,0 1-63,0 0-63,0 0 1,0 0 15,0 0 63,21 21-94,-21-22 16,0 1-1,0 0 79,0 0-78,0 0 15,0 0 110,0-1-141,0-20 109,0 21-109,0 0 16,0 0 859,21 21-875,-21-22 15,0 1 63,0 0-62,0 0 0,0 0 15,22 21-16,-22-21 79,0-1-78,0 1 15,0 0 47,0 0-62,0 0-1,0 0 32,0-1 31,0 1-62,21-21 0,-21 21-1,0 0 267,0-1 233,0-20-499,42 42-1,-42-21 1,21 0 0,-21 0-1,0-1 1,0 1 0,0 0-1,0 0 1,0 0-1,0 0 48,0-1-47,21 22-16,-21-21 31,0 0 94,0 0-94,0 0 0,0 0 16,0-1-47,0 1 16,0 0 15,0 0 32,0 0-48,0 0 63,22-1-46,-22 1-17,0 0 32,0 0-31,0 0-1,0 0 1,0-1 0,0 1-1,0 0 1,0 0 249,0 0-218,0 0-31,0-1 15,21 22 438,-21-21-391,21 21-62,0-42-16,21 42 15,-42-21 1,22 0 93,-22-1-46,0 1-16,0 0-32,0 0 1,0 0 15,0 0 0,21 21-15,-21-43 0,0 22 15,0 0-15,0-21 15,21 20-16,-21 1 1,0 0-16,0 0 31,0 0 16,0 0-31,0-1-16,0 1 15,0-21 1,0 21 47,21 21-1,-21-21-46,0-1-16,0 1 15,0-21 1,0 21 31,0 0-16,0-1 0,0 1-31,21-21 16,-21 0 0,0 20 15,0-20 563,0 21-594,0 0 15,0 0 1,0-1 15,21-20-15,-21 21-1,-21 21 17,21-21-17,0 0 16,0-1-15,0 1 0,0 0 124,-21 21-140,21-21 16,0 0 0,0 0 62,0-1-47,0 1-15,0 0 30,0 0-30,0 0 15,0 0-15,0-22 0,0 22 15,0 0 16,0 0 0,0 0-32,0-1-15,0 1 16,0 0-1,0 0 1,0-21 78,0 20-79,0 1-15,0 0 16,-21 0 0,21 0 687,0-22-688,0 22 1,-21 0 15,21 0-31,-21 0 32,21 0-17,0-1 1,0 1-1,0 0 1,0 0 31,0 0-16,0 0-31,0-1 31,0 1-15,0 0 15,0 0 16,0 0-16,0 0-15,-22-22 0,22 22-1,0 0 63,0 0-62,-21 21-16,21-21 16,0-1-1,0 1-15,-21 0 16,21 0 78,-21 0-79,21 0 1,0-1 0,0 1 30,0 0-14,0 0-17,0 0 1,-21 0 0,21-1-1,0 1 1,0 0 62,0 0-62,0 0-1,0 0 1,-21 21 15,21-22 16,0 1-16,0 0-15,0 0-16,0 0 15,0 0 1,0-1 562,0 1-562,0 0-1,0 0 1,0 0 0,0 0-16,0-1 15,0 1 32,0 0-31,0 0-16,0 0 15,0 0 1,0-1 62,0 1-62,0 0-1,0 0 64,0-21-33,0 20-30,0 1 0,0 0-16,0 0 62,-22 21-46,22-21-1,-21 21-15,21-21 16,0-1 0,0 1 15,-21 21-31,21-21 16,0 0-1,-21 21-15,21-21 16,0 0-1,-21-1 1,21 1 0,0 0-1,0 0 1,0 0 0,0 0-1,0-1 16,0 1 16,0 0-15,0 0-17,0 0 1,0 0-1,0-1 1,0 1 15,0 0-31,0 0 32,0 0-17,-21 0 1,21-1-1,0 1 32,0 0-31,0 0 15,0 0-15,0 0 46,0-1-30,0 1-17,0 0 1,0 0-1,0 0 64,0 0 546,0-1-625,0 1 15,0 0 1,0 0 15,0 0-31,0 0 16,21-22 15,-21 22 0,0 0 94,21 21-109,-21-21 62,0 0-31,-21 21-32,21-22 1,-21 22 78,21-21-63,-22 21 32,22-21-48,-21 21 1,21-21 15,0 0 0,-21 21-15,21-21 0,-21 21-1,21-22 1,-21 22 15,21-21 0,-21 0 1,21 0-17,0 0 1,-22 21-1,1-43 1,21 22 0,-21 0-1,21 0 1,0 0 0,0-64-1,0 43 1,0-1-1,-21 1 1,21 21 0,0 0-1,0 0 32,0-22-16,0 22-31,0 0 16,0 0 0,0 0 531,0-1-547,0 1 15,-21 0 16,21 0 16,0 0-31,0 0 0,-21 21 15,21-22 31,0 1-46,0 0 0,0 0 15,0 0-16,0 0 1,0-1 0,-22 1 15,1 21-15,21-21-1,-21 0 1,21 0-1,0 0 64,0-1-64,0 1 1,-21-21-1,0 21-15,21-22 16,0 1 0,-21 0-16,21-43 15,-22 85 1,22-21 62,0 0-62,0 0-1,0-1 1,0 1 46,0 0 423,0 0-438,0 0-16,0 0-15,0-1-1,0 1 63,0 0-62,0 0 0,0 0 1046,0 42-656,22-21-374,-22 21-17,21-21 1,0 0-1,0 0 17,0 0-32,0 0 31,1 0-15,-22 21-1,21-21 1,0 0-1,0 0 1,0 0 15,0 0-15,1 0-16,-1 0 31,0-21-15,0 21 31,0 0-32,0-21 1,22 21 0,-22 0-1,21 0 1,-21 0-16,1 0 78,-22-21-47,42 21-31,-21 0 16,0 0-1,0-21 17,1 21-17,-1 0 17,42-43-17,22 22 1,-22 0-1,-20 0 1,-43 0 0,21 21 46,0-22-46,0 1-16,22 0 15,-22 0 1,0 21 468,0 0-484,-21-21 16,21 21 0,0-21-1,-21-1 1,22 1 46,-1 21-62,-21-21 16,0 0 47,21 0-32,-21 0-31,21-1 15,0 22 17,-21-21-32,21 21 15,-21-21 110,22 0-109,-1 0 0,-21 0 62,21 21-63,0-22 1,-21 1-16,0 0 16,0 0 30,21 21-30,-21-21 0,0 0-1,0-1 1,0 1-16,0 0 16,21 0-1,-21 0 48,0 0-63,0-22 15,0 22 95,0-21-79,0 21-15,0-1 484,22 22-500,-1-42 15,-21 21 1,0-21-1,0-1 1,0 22 0,0 0-1,0 0 17,21 21-1,-21-21-31,0-1 15,0 1 17,0 0 61,-21 0-61,21 0-32,0 0 31,-21 21-31,-1-22 31,1 22 16,21-21-31,-21 0 15,0 0 0,0 21-15,0-21-1,-1 21 17,1 0-1,0 0-15,0-21-1,-21-1 1,-1 22-1,1 0 1,-22-21 0,43 21-1,0 0 1,0 0 93,0 0-109,0 0 47,-1 0-16,22 21 407,0 1-407,0-1-31,-21-21 16,-21 21-1,0 0 17,20-21-1,22 21-31,-21-21 16,21 21-1,-42 1 1,21-1-1,0 0 1,-1 0 0,22 0 15,-21-21-15,0 21-1,21 1 1,-21-22-1,21 21 1,-21 21 0,21-21-1,0 0 1,0 1 0,-21-22-1,21 42 1,-22-21-1,22 0 1,0 0 15,0 1-15,0-1-16,0 0 31,0 0-15,0 0-1,-21 0 1,21 1 0,0-1-1,0 0 1,0 0 0,-21-21-1,21 21 48,0 0-48,0 1 17,0-44 405,0 1-390,0 0 625,0 0-547,0 0-110,-21 21 1814,0 0-1720,21 21-62,-21-21-32,-1 0-15,1 0 16,21 21 0,-21-21 46,0 0 1,21 21-32,-21-21-31,0 0 62,-1 0-15,1 0 0,0 0-47,21 21 16,-21-21-16,0 22 15,-22-22 1,22 0 15,-21 21-15,21-21 0,21 21-1,-21-21-15,-1 0 16,1 0-16,0 21 0,0-21 15,0 21 1,0-21 0,-1 21-1,1 1 360,0-22-343,21 21 77,-21 0-93,0-21 140,21 21-141,-21-21-15,-1 0 32,22 21-17,0 0 32,0 1-31,0-1 46,0 0 79,0 0-94,0 0-32,0 0 48,0 1 62,0-1-16,0 0-93,0 0 0,0 0-1,0 0 32,0 1-31,0-1 15,0 0-15,22 0 124,-1 0 1,21-21-126,-42 21 110,21-21 63,-21 22-141,21-22 422,1 0-438,-1 0-16</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23T10:37:41.604"/>
    </inkml:context>
    <inkml:brush xml:id="br0">
      <inkml:brushProperty name="width" value="0.05292" units="cm"/>
      <inkml:brushProperty name="height" value="0.05292" units="cm"/>
      <inkml:brushProperty name="color" value="#0070C0"/>
    </inkml:brush>
  </inkml:definitions>
  <inkml:trace contextRef="#ctx0" brushRef="#br0">32364 12637 0,'0'-22'1109,"0"1"-1062,0 0-31,21 21-1,-21-21 95,0 0-79,0 0 0,0-1 1,0 1 14,0 0-14,0 0-17,0 0 1,0 0 0,0-1-1,21 1 16,-21 0 1,0 0-32,0 0 15,0-22 1,0 22 0,0 0-1,0 0 16,0 0-15,0 0 0,21-1-1,-21 1 1,0 0 0,0 0-1,0 0 1,21 0-1,-21-22 1,0 22 0,0 0-1,0 0 17,0 0-17,0-43 1,0 43-1,0-43 1,22 22 0,-22 21-1,0 0 1,0 0 0,0-1-1,0-20 1,0 21-16,0-64 15,21 85 1,-21-21 343,0 0-343,0 0 0,0-22-1,0 22 1,0 0 0,21-21-1,-21 21-15,0-1 16,0 1-16,0 0 15,0 0 17,0 0-17,0 0 48,0-1-48,0 1-15,0 0 16,0 0 15,0-21 1,0 20-17,21 1-15,-21 0 16,0 0-16,21-21 15,-21 20 1,0 1-16,0 0 31,0 0-31,-21 21 16,21-42 0,-21-1 15,21 22-16,0 0 1,0 0 0,0 0 31,0-1-32,0 1-15,0-21 16,0 0-1,0-1 1,0 22 15,0 0-31,0-21 375,0-1-375,0 22 16,0-21 0,0-1-1,0 22 1,0 0-1,0 0 1,0 0 0,0-22 15,0 1-15,0 21 77,0 0-61,0 0 14,0-1-30,21 1 0,-21 0 15,0 0 0,0 0-15,0 0-1,21-1 1,-21-20 0,0 21-1,0 0 110,0 0-31,0-1-78,0 1 31,0 0 31,0-21-63,0 21 1,0-1 0,0 1-16,0 0 15,0 0 376,0 0-376,0 0 1,0-1-16,0 1 31,21 0-15,-21 0 0,0 0-1,0 0 1,0-1-1,0 1 17,22 21-17,-22-21 1,0 0 0,0 0-1,0 0 1,0-1 46,0 1-46,0 0 0,0 0-1,0-21 1,0 20-1,0 1 1,0 0 15,0 0-31,0 0 16,0-22 0,21 22-1,-21-21 1,0 21-1,21 0 1,-21-22 78,0 22-79,0 0 1,0 0 62,0 0-31,0-1-47,0 1 125,0 0 313,21 0-423,-21 0 1,0 0-1,0-1-15,0 1 16,0 0 0,0 0-1,0 0 1,0 0 0,0-1 62,0 1-47,0 0-15,0 0-1,0 0 1,0 0 15,0-1-15,0 1-1,0 0 1,21 21 0,-21-42-1,0 21 1,0-1 15,0 1-15,0 0-1,0 0 1,0-21 0,0 20-1,0-20 1,-21 0-1,0 21 1,21-1 15,0 1-15,0-21 0,0-22-1,0 43 1,0 0 124,0 0 204,0 0-328,0 0-1,0-1 1,0 1 15,0 0 1,0 0-17,0-21 1,0 20-16,0 1 15,0 0 1,0 0 78,0 0-79,0 0 110,0-1-109,0 1 15,-21 21-15,21-21 0,0 0 46,0 0-46,0 0-1,0-1 17,0 1-17,0 0 1,0 0 15,0 0-31,0 0 16,0-1-1,0 1 1,0 0 0,0 0-1,0 0 1,0-22 15,0 22-31,0 0 500,21 0-484,-21 0-1,0 0 1,0-1 15,0 1 63,0 0-78,0 0 109,0 0-110,0 0 32,0-1 47,-21 22-63,21-21-31,-21 21 31,21-21 297,0 0-296,0 0-1,0 0 250,0-1-125,0 1-15,0 0-78,0 0-48,0 0 329,0 0 500,21-1-844,21 1 15</inkml:trace>
  <inkml:trace contextRef="#ctx0" brushRef="#br0" timeOffset="13328.6366">32639 6541 0,'-21'0'453,"0"0"-438,-1 0 95,1 0-48,0 0-46,21-22 0,-21 22-1,0 0 16,0 0 48,-1 0-64,1 0 16,21-21 48,-21 21-64,0 0 16,0 0 1,21-21-17,-21 21 1,21-21 0,-22 21-1,1-21 16,0 21-15,0 0 31,21-21-31,-21 21-1,0-22 1,-1 1-1,1 0 1,0 21 0,0 0 62,0 0-63,0 0 17,-1-21 15,1 21 62,0-21-93,21 0 15,-21-1 0,21 1 0</inkml:trace>
  <inkml:trace contextRef="#ctx0" brushRef="#br0" timeOffset="20817.3491">32004 6244 0,'0'21'2203,"0"1"-2047,21-22 63,-21 21-204,21-21 1,0 21 218,1-21-218,-1 0 125,-21 21-141,21-21 0,-21 21 31,21-21 78,-21 21-93,21-21 125,0 22-95,1-22 79,-22 21-109,21-21 140,0 21-15,0 0-141,0-21 31,-21 21 94,21-21-94,-21 21-15,22-21-16,-1 0 16,0 22 31,-21-1-32,21-21 1,0 21-1,0-21 126,-21 21-110,22-21 94,-1 0-109,0 0 125,21 0 765,-21 0-891,1 0-15,-1 0 32,-21 21-17,21-21 1,-21 21 0,0-42 437,0 0-438</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23T11:40:15.086"/>
    </inkml:context>
    <inkml:brush xml:id="br0">
      <inkml:brushProperty name="width" value="0.05292" units="cm"/>
      <inkml:brushProperty name="height" value="0.05292" units="cm"/>
      <inkml:brushProperty name="color" value="#0070C0"/>
    </inkml:brush>
  </inkml:definitions>
  <inkml:trace contextRef="#ctx0" brushRef="#br0">30162 8975 0,'0'21'1656,"0"0"-1656,-21-21 1125,0 0-1109,0 0-16,-21 0 187,20 0-171,1 0 172,0 0-173,0 21-15,0-21 31,0 0-15,-1 0 15,1 0 1,0 0-17,0 0 1,0 0-1,0 21 1,-1-21 0,1 0-1,0 0 1,0 0 0,-21 0 484,20 0-500,1 0 15,0 0 1,0 22 31,0-22 62,-22 21-109,22-21 16,21 21 1187,0 0-1016,-21-21-171,21 21 187,-21-21-203,0 0 31,21 21 79,-21-21-95,21 22 1,-22-22 0,22 21 93,0 0-62,-21-21-32,0 0 32,0 0 125,21 21-156,-21-21-1,21 21 173,-21-21-157,-1 0-15,1 21-1,21 1 1,-21-22 15,21 21-15,-21-21 15,21 21-15,-21-21-1,21 21 1,0 0 0,-21-21 15,21 21 47,-22-21-47,22 22-15,-21-22 0,21 21-16,0 0 15,-21-21-15,0 21 94,21 0 390,0 0-390,-21-21-78,21 22-16,-21-22 140,21 21-124,-22-21-16,1 0 16,21 21 15,-21-21-31,0 21 15,0-21 1,0 0 0,21 21-1,-22 0 1,1-21 0,21 22 30,-21-22-46,0 0 16,0 0 31,21 21-47,-21-21 47,21 42-16,-22-42-15,1 21-1,21 0 1,-21 1 0,21-1-1,-21-21 16,21 21 32,0 0-16,0 0-47,0 0 47,0 1 0,-21-22 468,0 21-499,-1 0 140,22 0-156,-21-21 16,21 21-1,0 0 1,-21-21-16,21 43 16,-21-22 609,0 0-625,0-21 15,-22 21 1,43 0-1,-21-21 1,0 0 62,21 22-47,-21-22 63,21 21 16,-21-21-95,-1 0 1,1 0-1,0 0 17,0 21-17,0-21 110,0 0-125,-1 0 16,1 0-16,21 21 172,-21-21-157,21 21-15,-21-21 32,21 21 93,-21-21-110,0 22 1,21-1 125,-22-21 15,22 21-141,-21-21-15,0 21 188,0-21-172,0 0 671,21 21-671,-21-21 93,-1 0-93,1 0-1,0 0 1,0 0 109,21 21-16,-21-21-93,21 22 62,-21-22-62,-1 0-1,22 21 1,-21-21-16,0 21 187,0 0 110,0-21-281,0 0 140,21 21-140,-22 0 93,22 1 126,0-1-126,-21 0 203,0 0-296,0-21 93,21 21-30,-21-21-64,0 21 32,21 1 172,0-1-110,0 0 16</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24T09:57:22.025"/>
    </inkml:context>
    <inkml:brush xml:id="br0">
      <inkml:brushProperty name="width" value="0.05292" units="cm"/>
      <inkml:brushProperty name="height" value="0.05292" units="cm"/>
      <inkml:brushProperty name="color" value="#0070C0"/>
    </inkml:brush>
  </inkml:definitions>
  <inkml:trace contextRef="#ctx0" brushRef="#br0">27538 11176 0,'-21'0'609,"-1"0"-499,22 21-95,-21-21-15,-21 0 16,21 0 0,0 0 30,-1 0-30,1 0 0,0 0-1,0 0 17,0 0-1,0 0-16,-1 0 17,22 21 15,-21-21-32,0 0 110,0 0-109,0 0 218,-22 0-218,22 0-1,-21 0 1,21 0 0,0 0-1,-1 0 1,1 0 15,0 0-15,21 22-1,-42-22 1,21 0 0,-1 0 15,22 21-15,-21-21-1,0 0 95,0 0-95,0 0 48,0 0-48,-1 21 17,1-21-17,0 0 95,0 0 46,0 0-141,0 0 1,-1 0 15,1 21 157,0-21-173,0 0 251,21 21-63,-21-21-187,0 0 187,21 21-187,-22-21 77,1 0 17,0 0-95,0 0 48,0 0-48,0 0 17,21 22 499,-22-22-484,1 0-16,0 21 16,0-21 0,21 21-16,-21-21-15,0 0-1,-1 0 1,1 0 0,0 0 15,0 0-31,0 21 31,0-21 63,-1 0-79,1 0 1,0 0 0,0 0 77,0 0-77,0 0-16,-1 0 94,-20 21 31,21-21 78,0 0-125,0 0 78,-1 0-156,1 0 360,21 21-48,-21-21 32,0 0-282,0 22-46,0-22 0,21 21 140,-22-21-140</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12-04T13:32:28.828"/>
    </inkml:context>
    <inkml:brush xml:id="br0">
      <inkml:brushProperty name="width" value="0.05292" units="cm"/>
      <inkml:brushProperty name="height" value="0.05292" units="cm"/>
      <inkml:brushProperty name="color" value="#0070C0"/>
    </inkml:brush>
  </inkml:definitions>
  <inkml:trace contextRef="#ctx0" brushRef="#br0">28173 11134 0,'-21'0'500,"-1"0"-469,1 21 1,0-21-17,0 0 1,0 0-1,0 0 32,-1 0-31,1 0 0,0 0-1,0 0 16,0 0-15,0 0 62,-1 0-15,1 0-16,0 0-47,0 0 93,0 0-77,0 0 15,-1 0 0,1 0-15,0 0 0,0 0 140,0 0-156,0 0 31,21 21-31,-22-21 63,1 0-48,0 0 17,0 0 186,0 0-186,21 21 389,-21-21-421,-1 0 63,1 0-47,0 0-1,-21 0 1,42 21-1,-21-21 1,-1 0 78,1 0-79,0 0-15,0 22 16,0-22 47,0 0-17,-1 0-30,1 0 15,0 0 94,0 0-109,0 0-16,21 21 16,-21-21-1,-1 0 63,1 0 172,0 0 157,0 0-376,0 0-16,-22 0 1,1 0 0,-21 0-1,41 0 1,1 0 31,0 0-32,21 21 1,-21-21-16,0 0 47,0 0-31,-1 0 77,1 21-46,21 0-31,-21-21 31,0 21 15,0-21-31,21 22-31,-21-22 141,21 21-125,-22-21 15,1 21-15,0-21 93,21 21-93,-21-21-1,0 0 110,21 21-62,-21-21-48,-1 0 95,1 0-63,21 21 93,-21-21 470,0 0-564,0 0-30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96461A-9EFE-4519-9896-A061BCCA87B6}"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2300873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6461A-9EFE-4519-9896-A061BCCA87B6}"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2661982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6461A-9EFE-4519-9896-A061BCCA87B6}"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411193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96461A-9EFE-4519-9896-A061BCCA87B6}"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36876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96461A-9EFE-4519-9896-A061BCCA87B6}" type="datetimeFigureOut">
              <a:rPr lang="en-US" smtClean="0"/>
              <a:t>6/28/2019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52279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96461A-9EFE-4519-9896-A061BCCA87B6}"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258884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96461A-9EFE-4519-9896-A061BCCA87B6}" type="datetimeFigureOut">
              <a:rPr lang="en-US" smtClean="0"/>
              <a:t>6/28/2019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2345163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96461A-9EFE-4519-9896-A061BCCA87B6}" type="datetimeFigureOut">
              <a:rPr lang="en-US" smtClean="0"/>
              <a:t>6/28/2019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1316644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96461A-9EFE-4519-9896-A061BCCA87B6}" type="datetimeFigureOut">
              <a:rPr lang="en-US" smtClean="0"/>
              <a:t>6/28/2019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3354362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96461A-9EFE-4519-9896-A061BCCA87B6}"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337954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96461A-9EFE-4519-9896-A061BCCA87B6}" type="datetimeFigureOut">
              <a:rPr lang="en-US" smtClean="0"/>
              <a:t>6/28/2019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0A206B-DAFC-45D9-8767-01D1F1AA0CF2}" type="slidenum">
              <a:rPr lang="en-US" smtClean="0"/>
              <a:t>‹#›</a:t>
            </a:fld>
            <a:endParaRPr lang="en-US"/>
          </a:p>
        </p:txBody>
      </p:sp>
    </p:spTree>
    <p:extLst>
      <p:ext uri="{BB962C8B-B14F-4D97-AF65-F5344CB8AC3E}">
        <p14:creationId xmlns:p14="http://schemas.microsoft.com/office/powerpoint/2010/main" val="600983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6461A-9EFE-4519-9896-A061BCCA87B6}" type="datetimeFigureOut">
              <a:rPr lang="en-US" smtClean="0"/>
              <a:t>6/28/2019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A206B-DAFC-45D9-8767-01D1F1AA0CF2}" type="slidenum">
              <a:rPr lang="en-US" smtClean="0"/>
              <a:t>‹#›</a:t>
            </a:fld>
            <a:endParaRPr lang="en-US"/>
          </a:p>
        </p:txBody>
      </p:sp>
    </p:spTree>
    <p:extLst>
      <p:ext uri="{BB962C8B-B14F-4D97-AF65-F5344CB8AC3E}">
        <p14:creationId xmlns:p14="http://schemas.microsoft.com/office/powerpoint/2010/main" val="1455391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customXml" Target="../ink/ink4.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7" Type="http://schemas.openxmlformats.org/officeDocument/2006/relationships/image" Target="../media/image18.emf"/><Relationship Id="rId2" Type="http://schemas.openxmlformats.org/officeDocument/2006/relationships/customXml" Target="../ink/ink5.xml"/><Relationship Id="rId1" Type="http://schemas.openxmlformats.org/officeDocument/2006/relationships/slideLayout" Target="../slideLayouts/slideLayout7.xml"/><Relationship Id="rId6" Type="http://schemas.openxmlformats.org/officeDocument/2006/relationships/customXml" Target="../ink/ink6.xml"/><Relationship Id="rId5" Type="http://schemas.openxmlformats.org/officeDocument/2006/relationships/image" Target="../media/image16.jpg"/><Relationship Id="rId4" Type="http://schemas.openxmlformats.org/officeDocument/2006/relationships/image" Target="../media/image170.emf"/><Relationship Id="rId9"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983" y="0"/>
            <a:ext cx="6356035" cy="707886"/>
          </a:xfrm>
          <a:prstGeom prst="rect">
            <a:avLst/>
          </a:prstGeom>
          <a:noFill/>
        </p:spPr>
        <p:txBody>
          <a:bodyPr wrap="none" rtlCol="0">
            <a:spAutoFit/>
          </a:bodyPr>
          <a:lstStyle/>
          <a:p>
            <a:pPr algn="ctr"/>
            <a:r>
              <a:rPr lang="en-US" sz="40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THE BIBLE IN 2018</a:t>
            </a:r>
            <a:endParaRPr lang="en-US" sz="40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p:cNvSpPr txBox="1"/>
          <p:nvPr/>
        </p:nvSpPr>
        <p:spPr>
          <a:xfrm>
            <a:off x="-1" y="0"/>
            <a:ext cx="2974429" cy="1569660"/>
          </a:xfrm>
          <a:prstGeom prst="rect">
            <a:avLst/>
          </a:prstGeom>
          <a:noFill/>
        </p:spPr>
        <p:txBody>
          <a:bodyPr wrap="square" rtlCol="0">
            <a:spAutoFit/>
          </a:bodyPr>
          <a:lstStyle/>
          <a:p>
            <a:r>
              <a:rPr lang="en-US" sz="2400" dirty="0" smtClean="0">
                <a:latin typeface="+mj-lt"/>
              </a:rPr>
              <a:t>LESSON 47</a:t>
            </a:r>
            <a:endParaRPr lang="en-US" sz="2400" dirty="0">
              <a:latin typeface="+mj-lt"/>
            </a:endParaRPr>
          </a:p>
          <a:p>
            <a:r>
              <a:rPr lang="en-US" sz="2400" dirty="0" smtClean="0">
                <a:latin typeface="+mj-lt"/>
              </a:rPr>
              <a:t>WEEK 47 </a:t>
            </a:r>
            <a:r>
              <a:rPr lang="en-US" sz="2400" dirty="0">
                <a:latin typeface="+mj-lt"/>
              </a:rPr>
              <a:t>OF </a:t>
            </a:r>
            <a:r>
              <a:rPr lang="en-US" sz="2400" dirty="0" smtClean="0">
                <a:latin typeface="+mj-lt"/>
              </a:rPr>
              <a:t>52</a:t>
            </a:r>
          </a:p>
          <a:p>
            <a:r>
              <a:rPr lang="en-US" sz="2400" dirty="0" smtClean="0">
                <a:latin typeface="+mj-lt"/>
              </a:rPr>
              <a:t>(Acts 9-16; James; </a:t>
            </a:r>
          </a:p>
          <a:p>
            <a:r>
              <a:rPr lang="en-US" sz="2400" dirty="0" smtClean="0">
                <a:latin typeface="+mj-lt"/>
              </a:rPr>
              <a:t>Galatians 1-6)</a:t>
            </a:r>
            <a:endParaRPr lang="en-US" sz="2400" dirty="0">
              <a:latin typeface="+mj-lt"/>
            </a:endParaRPr>
          </a:p>
        </p:txBody>
      </p:sp>
      <p:sp>
        <p:nvSpPr>
          <p:cNvPr id="4" name="Rectangle 3"/>
          <p:cNvSpPr/>
          <p:nvPr/>
        </p:nvSpPr>
        <p:spPr>
          <a:xfrm>
            <a:off x="2974428" y="673230"/>
            <a:ext cx="5108027" cy="830997"/>
          </a:xfrm>
          <a:prstGeom prst="rect">
            <a:avLst/>
          </a:prstGeom>
        </p:spPr>
        <p:txBody>
          <a:bodyPr wrap="square">
            <a:spAutoFit/>
          </a:bodyPr>
          <a:lstStyle/>
          <a:p>
            <a:r>
              <a:rPr lang="en-US" sz="2400" dirty="0" smtClean="0">
                <a:latin typeface="+mj-lt"/>
              </a:rPr>
              <a:t>Last time – Israel’s continued rebellion; This time – God reveals a new program </a:t>
            </a:r>
            <a:endParaRPr lang="en-US" sz="2400" dirty="0">
              <a:latin typeface="+mj-lt"/>
            </a:endParaRPr>
          </a:p>
        </p:txBody>
      </p:sp>
      <p:pic>
        <p:nvPicPr>
          <p:cNvPr id="6" name="Picture 5" descr="Paul becomes a Christian | fivefoldministryireland.co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2455" y="707885"/>
            <a:ext cx="4109545" cy="6014047"/>
          </a:xfrm>
          <a:prstGeom prst="rect">
            <a:avLst/>
          </a:prstGeom>
        </p:spPr>
      </p:pic>
      <p:sp>
        <p:nvSpPr>
          <p:cNvPr id="7" name="TextBox 6"/>
          <p:cNvSpPr txBox="1"/>
          <p:nvPr/>
        </p:nvSpPr>
        <p:spPr>
          <a:xfrm>
            <a:off x="0" y="1604316"/>
            <a:ext cx="8187560" cy="5262979"/>
          </a:xfrm>
          <a:prstGeom prst="rect">
            <a:avLst/>
          </a:prstGeom>
          <a:noFill/>
        </p:spPr>
        <p:txBody>
          <a:bodyPr wrap="square" rtlCol="0">
            <a:spAutoFit/>
          </a:bodyPr>
          <a:lstStyle/>
          <a:p>
            <a:r>
              <a:rPr lang="en-US" sz="2400" b="1" dirty="0" smtClean="0">
                <a:latin typeface="+mj-lt"/>
              </a:rPr>
              <a:t>SAUL THE PERSECUTOR</a:t>
            </a:r>
          </a:p>
          <a:p>
            <a:r>
              <a:rPr lang="en-US" sz="2400" dirty="0" smtClean="0">
                <a:latin typeface="+mj-lt"/>
              </a:rPr>
              <a:t>“And Saul was consenting unto his [Stephen’s] death.  And at that time there was a great persecution against the church which was at Jerusalem; and they were all scattered abroad… except the [12] apostles... As for Saul, he made </a:t>
            </a:r>
            <a:r>
              <a:rPr lang="en-US" sz="2400" dirty="0" err="1" smtClean="0">
                <a:latin typeface="+mj-lt"/>
              </a:rPr>
              <a:t>havock</a:t>
            </a:r>
            <a:r>
              <a:rPr lang="en-US" sz="2400" dirty="0" smtClean="0">
                <a:latin typeface="+mj-lt"/>
              </a:rPr>
              <a:t> of the [Jerusalem] church, entering into every house, and haling men and women committed them to prison (Acts 8:1-3)… And Saul, yet breathing out </a:t>
            </a:r>
            <a:r>
              <a:rPr lang="en-US" sz="2400" dirty="0" err="1" smtClean="0">
                <a:latin typeface="+mj-lt"/>
              </a:rPr>
              <a:t>threatenings</a:t>
            </a:r>
            <a:r>
              <a:rPr lang="en-US" sz="2400" dirty="0" smtClean="0">
                <a:latin typeface="+mj-lt"/>
              </a:rPr>
              <a:t> and slaughter against the disciples of the Lord, went unto the high priest, and desired of him letters to Damascus to the synagogues, that if he found any of </a:t>
            </a:r>
            <a:r>
              <a:rPr lang="en-US" sz="2400" i="1" dirty="0" smtClean="0">
                <a:latin typeface="+mj-lt"/>
              </a:rPr>
              <a:t>this way</a:t>
            </a:r>
            <a:r>
              <a:rPr lang="en-US" sz="2400" dirty="0" smtClean="0">
                <a:latin typeface="+mj-lt"/>
              </a:rPr>
              <a:t>… he might bring them bound unto Jerusalem” (9:2).</a:t>
            </a:r>
          </a:p>
          <a:p>
            <a:r>
              <a:rPr lang="en-US" sz="2400" dirty="0" smtClean="0">
                <a:latin typeface="+mj-lt"/>
              </a:rPr>
              <a:t>Saul of Tarsus had become Christ’s worst enemy.  So scared were the believing Jews of Jerusalem, that they fled the city, so not to be arrested of those of </a:t>
            </a:r>
            <a:r>
              <a:rPr lang="en-US" sz="2400" i="1" dirty="0" smtClean="0">
                <a:latin typeface="+mj-lt"/>
              </a:rPr>
              <a:t>‘this way’ </a:t>
            </a:r>
            <a:r>
              <a:rPr lang="en-US" sz="2400" dirty="0" smtClean="0">
                <a:latin typeface="+mj-lt"/>
              </a:rPr>
              <a:t>[Messianic Jews].  So he went…</a:t>
            </a:r>
            <a:endParaRPr lang="en-US" sz="2400" dirty="0">
              <a:latin typeface="+mj-lt"/>
            </a:endParaRPr>
          </a:p>
        </p:txBody>
      </p:sp>
    </p:spTree>
    <p:extLst>
      <p:ext uri="{BB962C8B-B14F-4D97-AF65-F5344CB8AC3E}">
        <p14:creationId xmlns:p14="http://schemas.microsoft.com/office/powerpoint/2010/main" val="278129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 y="0"/>
            <a:ext cx="7451835" cy="6617196"/>
          </a:xfrm>
          <a:prstGeom prst="rect">
            <a:avLst/>
          </a:prstGeom>
          <a:noFill/>
        </p:spPr>
        <p:txBody>
          <a:bodyPr wrap="square" rtlCol="0">
            <a:spAutoFit/>
          </a:bodyPr>
          <a:lstStyle/>
          <a:p>
            <a:r>
              <a:rPr lang="en-US" sz="2400" dirty="0" smtClean="0">
                <a:latin typeface="+mj-lt"/>
              </a:rPr>
              <a:t>Peter’s evangelization of Cornelius and his household would be the last Gentile Peter ever went to because that was God’s will.  When news of it reached the leaders in Jerusalem, they interrogated Peter for doing such a thing –</a:t>
            </a:r>
          </a:p>
          <a:p>
            <a:endParaRPr lang="en-US" sz="800" dirty="0" smtClean="0">
              <a:latin typeface="+mj-lt"/>
            </a:endParaRPr>
          </a:p>
          <a:p>
            <a:r>
              <a:rPr lang="en-US" sz="2400" dirty="0" smtClean="0">
                <a:latin typeface="+mj-lt"/>
              </a:rPr>
              <a:t>“And when the apostles and brethren that were in Judea heard that the Gentiles had also received the word of God.  And when Peter was come up to Jerusalem, they that were of the circumcision [Jews] contended [</a:t>
            </a:r>
            <a:r>
              <a:rPr lang="en-US" sz="2400" i="1" dirty="0" smtClean="0">
                <a:latin typeface="+mj-lt"/>
              </a:rPr>
              <a:t>made to differ</a:t>
            </a:r>
            <a:r>
              <a:rPr lang="en-US" sz="2400" dirty="0" smtClean="0">
                <a:latin typeface="+mj-lt"/>
              </a:rPr>
              <a:t>] with him” (Acts 11:1,2).</a:t>
            </a:r>
          </a:p>
          <a:p>
            <a:r>
              <a:rPr lang="en-US" sz="2400" dirty="0" smtClean="0">
                <a:latin typeface="+mj-lt"/>
              </a:rPr>
              <a:t>Peter told them that God had sent him to an uncircumcised</a:t>
            </a:r>
          </a:p>
          <a:p>
            <a:r>
              <a:rPr lang="en-US" sz="2400" dirty="0" smtClean="0">
                <a:latin typeface="+mj-lt"/>
              </a:rPr>
              <a:t>Gentile to save his household, despite his own protests – </a:t>
            </a:r>
          </a:p>
          <a:p>
            <a:endParaRPr lang="en-US" sz="800" dirty="0" smtClean="0">
              <a:latin typeface="+mj-lt"/>
            </a:endParaRPr>
          </a:p>
          <a:p>
            <a:r>
              <a:rPr lang="en-US" sz="2400" dirty="0" smtClean="0">
                <a:latin typeface="+mj-lt"/>
              </a:rPr>
              <a:t>“Forasmuch then as God gave them the like gift as he did unto us [salvation], who believed on the Lord Jesus Christ: </a:t>
            </a:r>
            <a:r>
              <a:rPr lang="en-US" sz="2400" b="1" dirty="0" smtClean="0">
                <a:latin typeface="+mj-lt"/>
              </a:rPr>
              <a:t>what was I, that I could withstand God? </a:t>
            </a:r>
            <a:r>
              <a:rPr lang="en-US" sz="2400" dirty="0" smtClean="0">
                <a:latin typeface="+mj-lt"/>
              </a:rPr>
              <a:t>(11:17).</a:t>
            </a:r>
          </a:p>
          <a:p>
            <a:r>
              <a:rPr lang="en-US" sz="2400" dirty="0" smtClean="0">
                <a:latin typeface="+mj-lt"/>
              </a:rPr>
              <a:t>This Gentile [Cornelius] was the exception, because until that time, the Bible says, “… </a:t>
            </a:r>
            <a:r>
              <a:rPr lang="en-US" sz="2400" b="1" u="sng" dirty="0" smtClean="0">
                <a:latin typeface="+mj-lt"/>
              </a:rPr>
              <a:t>preaching the word to none but unto the Jews only</a:t>
            </a:r>
            <a:r>
              <a:rPr lang="en-US" sz="2400" dirty="0" smtClean="0">
                <a:latin typeface="+mj-lt"/>
              </a:rPr>
              <a:t>” (11:19).        </a:t>
            </a:r>
            <a:endParaRPr lang="en-US" sz="2400" dirty="0">
              <a:latin typeface="+mj-lt"/>
            </a:endParaRPr>
          </a:p>
        </p:txBody>
      </p:sp>
      <p:pic>
        <p:nvPicPr>
          <p:cNvPr id="4" name="Picture 3" descr="Philosophical Disquisitions: Christian Ethics by Ronal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833" y="0"/>
            <a:ext cx="4740167" cy="6617196"/>
          </a:xfrm>
          <a:prstGeom prst="rect">
            <a:avLst/>
          </a:prstGeom>
        </p:spPr>
      </p:pic>
    </p:spTree>
    <p:extLst>
      <p:ext uri="{BB962C8B-B14F-4D97-AF65-F5344CB8AC3E}">
        <p14:creationId xmlns:p14="http://schemas.microsoft.com/office/powerpoint/2010/main" val="17411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1999" cy="6863417"/>
          </a:xfrm>
          <a:prstGeom prst="rect">
            <a:avLst/>
          </a:prstGeom>
          <a:noFill/>
        </p:spPr>
        <p:txBody>
          <a:bodyPr wrap="square" rtlCol="0">
            <a:spAutoFit/>
          </a:bodyPr>
          <a:lstStyle/>
          <a:p>
            <a:r>
              <a:rPr lang="en-US" sz="2400" dirty="0" smtClean="0">
                <a:latin typeface="+mj-lt"/>
              </a:rPr>
              <a:t>After the saving of Cornelius, many more Gentiles were </a:t>
            </a:r>
          </a:p>
          <a:p>
            <a:r>
              <a:rPr lang="en-US" sz="2400" dirty="0" smtClean="0">
                <a:latin typeface="+mj-lt"/>
              </a:rPr>
              <a:t>being saved (A.D. 42) –</a:t>
            </a:r>
          </a:p>
          <a:p>
            <a:endParaRPr lang="en-US" sz="800" dirty="0" smtClean="0">
              <a:latin typeface="+mj-lt"/>
            </a:endParaRPr>
          </a:p>
          <a:p>
            <a:r>
              <a:rPr lang="en-US" sz="2400" dirty="0" smtClean="0">
                <a:latin typeface="+mj-lt"/>
              </a:rPr>
              <a:t>“... When they came to Antioch, </a:t>
            </a:r>
            <a:r>
              <a:rPr lang="en-US" sz="2400" dirty="0" err="1" smtClean="0">
                <a:latin typeface="+mj-lt"/>
              </a:rPr>
              <a:t>spake</a:t>
            </a:r>
            <a:r>
              <a:rPr lang="en-US" sz="2400" dirty="0" smtClean="0">
                <a:latin typeface="+mj-lt"/>
              </a:rPr>
              <a:t> unto the [Greek </a:t>
            </a:r>
          </a:p>
          <a:p>
            <a:r>
              <a:rPr lang="en-US" sz="2400" dirty="0" smtClean="0">
                <a:latin typeface="+mj-lt"/>
              </a:rPr>
              <a:t>Gentiles] preaching the Lord Jesus.  And the hand of the </a:t>
            </a:r>
          </a:p>
          <a:p>
            <a:r>
              <a:rPr lang="en-US" sz="2400" dirty="0" smtClean="0">
                <a:latin typeface="+mj-lt"/>
              </a:rPr>
              <a:t>Lord was with them: and </a:t>
            </a:r>
            <a:r>
              <a:rPr lang="en-US" sz="2400" b="1" u="sng" dirty="0" smtClean="0">
                <a:latin typeface="+mj-lt"/>
              </a:rPr>
              <a:t>a great number believed, and </a:t>
            </a:r>
          </a:p>
          <a:p>
            <a:r>
              <a:rPr lang="en-US" sz="2400" b="1" u="sng" dirty="0" smtClean="0">
                <a:latin typeface="+mj-lt"/>
              </a:rPr>
              <a:t>turned unto the Lord</a:t>
            </a:r>
            <a:r>
              <a:rPr lang="en-US" sz="2400" dirty="0" smtClean="0">
                <a:latin typeface="+mj-lt"/>
              </a:rPr>
              <a:t>.  Then glad tidings of these things </a:t>
            </a:r>
          </a:p>
          <a:p>
            <a:r>
              <a:rPr lang="en-US" sz="2400" dirty="0" smtClean="0">
                <a:latin typeface="+mj-lt"/>
              </a:rPr>
              <a:t>came unto the ears of the of the church at Jerusalem: </a:t>
            </a:r>
          </a:p>
          <a:p>
            <a:r>
              <a:rPr lang="en-US" sz="2400" dirty="0" smtClean="0">
                <a:latin typeface="+mj-lt"/>
              </a:rPr>
              <a:t>and they sent forth Barnabas, that he should go as far </a:t>
            </a:r>
          </a:p>
          <a:p>
            <a:r>
              <a:rPr lang="en-US" sz="2400" dirty="0" smtClean="0">
                <a:latin typeface="+mj-lt"/>
              </a:rPr>
              <a:t>as Antioch” (11:20-22).</a:t>
            </a:r>
          </a:p>
          <a:p>
            <a:r>
              <a:rPr lang="en-US" sz="2400" dirty="0" smtClean="0">
                <a:latin typeface="+mj-lt"/>
              </a:rPr>
              <a:t>When the word of Gentile salvation reached Jerusalem, </a:t>
            </a:r>
          </a:p>
          <a:p>
            <a:r>
              <a:rPr lang="en-US" sz="2400" dirty="0" smtClean="0">
                <a:latin typeface="+mj-lt"/>
              </a:rPr>
              <a:t>they sent Barnabas to Antioch, Syria, to find out what </a:t>
            </a:r>
          </a:p>
          <a:p>
            <a:r>
              <a:rPr lang="en-US" sz="2400" dirty="0" smtClean="0">
                <a:latin typeface="+mj-lt"/>
              </a:rPr>
              <a:t>was going on.  Arriving in Antioch, “… when he </a:t>
            </a:r>
          </a:p>
          <a:p>
            <a:r>
              <a:rPr lang="en-US" sz="2400" dirty="0" smtClean="0">
                <a:latin typeface="+mj-lt"/>
              </a:rPr>
              <a:t>[Barnabas] came, and </a:t>
            </a:r>
            <a:r>
              <a:rPr lang="en-US" sz="2400" b="1" u="sng" dirty="0" smtClean="0">
                <a:latin typeface="+mj-lt"/>
              </a:rPr>
              <a:t>had seen the grace of God</a:t>
            </a:r>
            <a:r>
              <a:rPr lang="en-US" sz="2400" dirty="0" smtClean="0">
                <a:latin typeface="+mj-lt"/>
              </a:rPr>
              <a:t>, was </a:t>
            </a:r>
          </a:p>
          <a:p>
            <a:r>
              <a:rPr lang="en-US" sz="2400" dirty="0" smtClean="0">
                <a:latin typeface="+mj-lt"/>
              </a:rPr>
              <a:t>glad… then departed Barnabas to Tarsus, for to see Saul:  And when he had found him, he brought him unto Antioch… a whole year they assembled with the church [Gentile assembly]… were </a:t>
            </a:r>
            <a:r>
              <a:rPr lang="en-US" sz="2400" b="1" u="sng" dirty="0" smtClean="0">
                <a:latin typeface="+mj-lt"/>
              </a:rPr>
              <a:t>called Christians first at Antioch</a:t>
            </a:r>
            <a:r>
              <a:rPr lang="en-US" sz="2400" dirty="0" smtClean="0">
                <a:latin typeface="+mj-lt"/>
              </a:rPr>
              <a:t>” (11:23-26).  The stage was set—God had opened the door to the heathen (Eph. 2:11-13), that’s </a:t>
            </a:r>
            <a:r>
              <a:rPr lang="en-US" sz="2400" i="1" dirty="0" smtClean="0">
                <a:latin typeface="+mj-lt"/>
              </a:rPr>
              <a:t>the grace of God!  </a:t>
            </a:r>
            <a:r>
              <a:rPr lang="en-US" sz="2400" dirty="0" smtClean="0">
                <a:latin typeface="+mj-lt"/>
              </a:rPr>
              <a:t>The base of operations for this new ministry was Antioch [</a:t>
            </a:r>
            <a:r>
              <a:rPr lang="en-US" sz="2400" i="1" dirty="0" smtClean="0">
                <a:latin typeface="+mj-lt"/>
              </a:rPr>
              <a:t>not</a:t>
            </a:r>
            <a:r>
              <a:rPr lang="en-US" sz="2400" dirty="0" smtClean="0">
                <a:latin typeface="+mj-lt"/>
              </a:rPr>
              <a:t> Jerusalem] where believing Gentiles were called </a:t>
            </a:r>
            <a:r>
              <a:rPr lang="en-US" sz="2400" b="1" dirty="0" smtClean="0">
                <a:latin typeface="+mj-lt"/>
              </a:rPr>
              <a:t>CHRISTIANS</a:t>
            </a:r>
            <a:r>
              <a:rPr lang="en-US" sz="2400" dirty="0" smtClean="0">
                <a:latin typeface="+mj-lt"/>
              </a:rPr>
              <a:t> for the </a:t>
            </a:r>
            <a:r>
              <a:rPr lang="en-US" sz="2400" b="1" dirty="0" smtClean="0">
                <a:latin typeface="+mj-lt"/>
              </a:rPr>
              <a:t>FIRST </a:t>
            </a:r>
            <a:r>
              <a:rPr lang="en-US" sz="2400" dirty="0" smtClean="0">
                <a:latin typeface="+mj-lt"/>
              </a:rPr>
              <a:t>time.      </a:t>
            </a:r>
          </a:p>
        </p:txBody>
      </p:sp>
      <p:pic>
        <p:nvPicPr>
          <p:cNvPr id="4" name="Picture 3" descr="File:Broad overview of geography relevant to paul of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890" y="0"/>
            <a:ext cx="5192109" cy="484526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1479399" y="2280788"/>
              <a:ext cx="244080" cy="2301840"/>
            </p14:xfrm>
          </p:contentPart>
        </mc:Choice>
        <mc:Fallback xmlns="">
          <p:pic>
            <p:nvPicPr>
              <p:cNvPr id="5" name="Ink 4"/>
              <p:cNvPicPr/>
              <p:nvPr/>
            </p:nvPicPr>
            <p:blipFill>
              <a:blip r:embed="rId4"/>
              <a:stretch>
                <a:fillRect/>
              </a:stretch>
            </p:blipFill>
            <p:spPr>
              <a:xfrm>
                <a:off x="11470039" y="2271428"/>
                <a:ext cx="262800" cy="2320560"/>
              </a:xfrm>
              <a:prstGeom prst="rect">
                <a:avLst/>
              </a:prstGeom>
            </p:spPr>
          </p:pic>
        </mc:Fallback>
      </mc:AlternateContent>
    </p:spTree>
    <p:extLst>
      <p:ext uri="{BB962C8B-B14F-4D97-AF65-F5344CB8AC3E}">
        <p14:creationId xmlns:p14="http://schemas.microsoft.com/office/powerpoint/2010/main" val="18499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500"/>
                                        <p:tgtEl>
                                          <p:spTgt spid="2">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Effect transition="in" filter="fade">
                                      <p:cBhvr>
                                        <p:cTn id="19" dur="500"/>
                                        <p:tgtEl>
                                          <p:spTgt spid="2">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fade">
                                      <p:cBhvr>
                                        <p:cTn id="25" dur="500"/>
                                        <p:tgtEl>
                                          <p:spTgt spid="2">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500"/>
                                        <p:tgtEl>
                                          <p:spTgt spid="2">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11" end="11"/>
                                            </p:txEl>
                                          </p:spTgt>
                                        </p:tgtEl>
                                        <p:attrNameLst>
                                          <p:attrName>style.visibility</p:attrName>
                                        </p:attrNameLst>
                                      </p:cBhvr>
                                      <p:to>
                                        <p:strVal val="visible"/>
                                      </p:to>
                                    </p:set>
                                    <p:animEffect transition="in" filter="fade">
                                      <p:cBhvr>
                                        <p:cTn id="38" dur="500"/>
                                        <p:tgtEl>
                                          <p:spTgt spid="2">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animEffect transition="in" filter="fade">
                                      <p:cBhvr>
                                        <p:cTn id="41" dur="500"/>
                                        <p:tgtEl>
                                          <p:spTgt spid="2">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
                                            <p:txEl>
                                              <p:pRg st="13" end="13"/>
                                            </p:txEl>
                                          </p:spTgt>
                                        </p:tgtEl>
                                        <p:attrNameLst>
                                          <p:attrName>style.visibility</p:attrName>
                                        </p:attrNameLst>
                                      </p:cBhvr>
                                      <p:to>
                                        <p:strVal val="visible"/>
                                      </p:to>
                                    </p:set>
                                    <p:animEffect transition="in" filter="fade">
                                      <p:cBhvr>
                                        <p:cTn id="44" dur="500"/>
                                        <p:tgtEl>
                                          <p:spTgt spid="2">
                                            <p:txEl>
                                              <p:pRg st="13" end="1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
                                            <p:txEl>
                                              <p:pRg st="14" end="14"/>
                                            </p:txEl>
                                          </p:spTgt>
                                        </p:tgtEl>
                                        <p:attrNameLst>
                                          <p:attrName>style.visibility</p:attrName>
                                        </p:attrNameLst>
                                      </p:cBhvr>
                                      <p:to>
                                        <p:strVal val="visible"/>
                                      </p:to>
                                    </p:set>
                                    <p:animEffect transition="in" filter="fade">
                                      <p:cBhvr>
                                        <p:cTn id="47"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525407" cy="6863417"/>
          </a:xfrm>
          <a:prstGeom prst="rect">
            <a:avLst/>
          </a:prstGeom>
          <a:noFill/>
        </p:spPr>
        <p:txBody>
          <a:bodyPr wrap="square" rtlCol="0">
            <a:spAutoFit/>
          </a:bodyPr>
          <a:lstStyle/>
          <a:p>
            <a:r>
              <a:rPr lang="en-US" sz="2400" b="1" dirty="0" smtClean="0">
                <a:latin typeface="+mj-lt"/>
              </a:rPr>
              <a:t>PAUL’S 1</a:t>
            </a:r>
            <a:r>
              <a:rPr lang="en-US" sz="2400" b="1" baseline="30000" dirty="0" smtClean="0">
                <a:latin typeface="+mj-lt"/>
              </a:rPr>
              <a:t>ST</a:t>
            </a:r>
            <a:r>
              <a:rPr lang="en-US" sz="2400" b="1" dirty="0" smtClean="0">
                <a:latin typeface="+mj-lt"/>
              </a:rPr>
              <a:t> MISSIONARY JOURNEY </a:t>
            </a:r>
            <a:r>
              <a:rPr lang="en-US" sz="2400" dirty="0" smtClean="0">
                <a:latin typeface="+mj-lt"/>
              </a:rPr>
              <a:t>(A.D. 45-48)</a:t>
            </a:r>
          </a:p>
          <a:p>
            <a:r>
              <a:rPr lang="en-US" sz="2400" dirty="0" smtClean="0">
                <a:latin typeface="+mj-lt"/>
              </a:rPr>
              <a:t>“Now there were in the [Gentile] church that was at Antioch… As they ministered to the Lord… Separate me Barnabas and Saul for the work thereunto I have called them… So they, being sent forth by the Holy Spirit, departed unto Seleucia; and from thence to Cyprus” (Acts 13:1-4).</a:t>
            </a:r>
          </a:p>
          <a:p>
            <a:r>
              <a:rPr lang="en-US" sz="2400" dirty="0" smtClean="0">
                <a:latin typeface="+mj-lt"/>
              </a:rPr>
              <a:t>The door to the Gentiles now open, the Spirit sent His hand chosen servants [Barnabas &amp; Saul] to call Gentiles to ‘</a:t>
            </a:r>
            <a:r>
              <a:rPr lang="en-US" sz="2400" b="1" dirty="0" smtClean="0">
                <a:latin typeface="+mj-lt"/>
              </a:rPr>
              <a:t>the grace of God</a:t>
            </a:r>
            <a:r>
              <a:rPr lang="en-US" sz="2400" dirty="0" smtClean="0">
                <a:latin typeface="+mj-lt"/>
              </a:rPr>
              <a:t>,’ but throughout the Book of Acts, any Jews who were receptive.  They sailed from the port city of Seleucia to Cyprus –</a:t>
            </a:r>
          </a:p>
          <a:p>
            <a:endParaRPr lang="en-US" sz="800" dirty="0" smtClean="0">
              <a:latin typeface="+mj-lt"/>
            </a:endParaRPr>
          </a:p>
          <a:p>
            <a:r>
              <a:rPr lang="en-US" sz="2400" dirty="0" smtClean="0">
                <a:latin typeface="+mj-lt"/>
              </a:rPr>
              <a:t>“And when they were at Salamis, they preached the word of God in the synagogues of the Jews” (13:5). </a:t>
            </a:r>
          </a:p>
          <a:p>
            <a:r>
              <a:rPr lang="en-US" sz="2400" dirty="0" smtClean="0">
                <a:latin typeface="+mj-lt"/>
              </a:rPr>
              <a:t>God will give the Jews ~15 more years to hear until He pronounces them deaf (Acts 28:27), that’s why Saul, until the close of Acts goes to the ‘Jew 1</a:t>
            </a:r>
            <a:r>
              <a:rPr lang="en-US" sz="2400" baseline="30000" dirty="0" smtClean="0">
                <a:latin typeface="+mj-lt"/>
              </a:rPr>
              <a:t>st</a:t>
            </a:r>
            <a:r>
              <a:rPr lang="en-US" sz="2400" dirty="0" smtClean="0">
                <a:latin typeface="+mj-lt"/>
              </a:rPr>
              <a:t> and then to the Gentile’ (Rom. 1:16).  There is no report that any Jews were saved at Salamis.       </a:t>
            </a:r>
            <a:endParaRPr lang="en-US" sz="2400" dirty="0">
              <a:latin typeface="+mj-lt"/>
            </a:endParaRPr>
          </a:p>
        </p:txBody>
      </p:sp>
      <p:pic>
        <p:nvPicPr>
          <p:cNvPr id="3" name="Picture 2" descr="Other Food: daily devos: &lt;strong&gt;Barnabas&lt;/strong&gt;—extraordinarily ordinary"/>
          <p:cNvPicPr>
            <a:picLocks noChangeAspect="1"/>
          </p:cNvPicPr>
          <p:nvPr/>
        </p:nvPicPr>
        <p:blipFill rotWithShape="1">
          <a:blip r:embed="rId2">
            <a:extLst>
              <a:ext uri="{28A0092B-C50C-407E-A947-70E740481C1C}">
                <a14:useLocalDpi xmlns:a14="http://schemas.microsoft.com/office/drawing/2010/main" val="0"/>
              </a:ext>
            </a:extLst>
          </a:blip>
          <a:srcRect b="6862"/>
          <a:stretch/>
        </p:blipFill>
        <p:spPr>
          <a:xfrm>
            <a:off x="7525407" y="0"/>
            <a:ext cx="4666593" cy="6526924"/>
          </a:xfrm>
          <a:prstGeom prst="rect">
            <a:avLst/>
          </a:prstGeom>
        </p:spPr>
      </p:pic>
      <p:pic>
        <p:nvPicPr>
          <p:cNvPr id="7" name="Picture 6" descr="Bible Drive-Thru: October 20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407" y="-1"/>
            <a:ext cx="4666593" cy="6740307"/>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10077964" y="3370152"/>
              <a:ext cx="906840" cy="648000"/>
            </p14:xfrm>
          </p:contentPart>
        </mc:Choice>
        <mc:Fallback xmlns="">
          <p:pic>
            <p:nvPicPr>
              <p:cNvPr id="8" name="Ink 7"/>
              <p:cNvPicPr/>
              <p:nvPr/>
            </p:nvPicPr>
            <p:blipFill>
              <a:blip r:embed="rId5"/>
              <a:stretch>
                <a:fillRect/>
              </a:stretch>
            </p:blipFill>
            <p:spPr>
              <a:xfrm>
                <a:off x="10068604" y="3360792"/>
                <a:ext cx="925560" cy="666720"/>
              </a:xfrm>
              <a:prstGeom prst="rect">
                <a:avLst/>
              </a:prstGeom>
            </p:spPr>
          </p:pic>
        </mc:Fallback>
      </mc:AlternateContent>
    </p:spTree>
    <p:extLst>
      <p:ext uri="{BB962C8B-B14F-4D97-AF65-F5344CB8AC3E}">
        <p14:creationId xmlns:p14="http://schemas.microsoft.com/office/powerpoint/2010/main" val="18317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178566" cy="6863417"/>
          </a:xfrm>
          <a:prstGeom prst="rect">
            <a:avLst/>
          </a:prstGeom>
          <a:noFill/>
        </p:spPr>
        <p:txBody>
          <a:bodyPr wrap="square" rtlCol="0">
            <a:spAutoFit/>
          </a:bodyPr>
          <a:lstStyle/>
          <a:p>
            <a:r>
              <a:rPr lang="en-US" sz="2400" b="1" dirty="0" smtClean="0">
                <a:latin typeface="+mj-lt"/>
              </a:rPr>
              <a:t>ELYMAS THE SORCERER</a:t>
            </a:r>
          </a:p>
          <a:p>
            <a:r>
              <a:rPr lang="en-US" sz="2400" dirty="0" smtClean="0">
                <a:latin typeface="+mj-lt"/>
              </a:rPr>
              <a:t>“And when they had gone through the isle unto </a:t>
            </a:r>
            <a:r>
              <a:rPr lang="en-US" sz="2400" dirty="0" err="1" smtClean="0">
                <a:latin typeface="+mj-lt"/>
              </a:rPr>
              <a:t>Paphos</a:t>
            </a:r>
            <a:r>
              <a:rPr lang="en-US" sz="2400" dirty="0" smtClean="0">
                <a:latin typeface="+mj-lt"/>
              </a:rPr>
              <a:t>, they found a certain sorcerer, a false prophet, a Jew, whose name was Bar-</a:t>
            </a:r>
            <a:r>
              <a:rPr lang="en-US" sz="2400" dirty="0" err="1" smtClean="0">
                <a:latin typeface="+mj-lt"/>
              </a:rPr>
              <a:t>jesus</a:t>
            </a:r>
            <a:r>
              <a:rPr lang="en-US" sz="2400" dirty="0">
                <a:latin typeface="+mj-lt"/>
              </a:rPr>
              <a:t> </a:t>
            </a:r>
            <a:r>
              <a:rPr lang="en-US" sz="2400" dirty="0" smtClean="0">
                <a:latin typeface="+mj-lt"/>
              </a:rPr>
              <a:t>[a.k.a. </a:t>
            </a:r>
            <a:r>
              <a:rPr lang="en-US" sz="2400" dirty="0" err="1" smtClean="0">
                <a:latin typeface="+mj-lt"/>
              </a:rPr>
              <a:t>Elymas</a:t>
            </a:r>
            <a:r>
              <a:rPr lang="en-US" sz="2400" dirty="0" smtClean="0">
                <a:latin typeface="+mj-lt"/>
              </a:rPr>
              <a:t> the sorcerer]:  Which was with the deputy of the country, </a:t>
            </a:r>
            <a:r>
              <a:rPr lang="en-US" sz="2400" dirty="0" err="1" smtClean="0">
                <a:latin typeface="+mj-lt"/>
              </a:rPr>
              <a:t>Sergius</a:t>
            </a:r>
            <a:r>
              <a:rPr lang="en-US" sz="2400" dirty="0" smtClean="0">
                <a:latin typeface="+mj-lt"/>
              </a:rPr>
              <a:t> Paulus, a prudent man; who called for Barnabas and Saul, and desired to hear the word of God” (13:6,7).</a:t>
            </a:r>
          </a:p>
          <a:p>
            <a:r>
              <a:rPr lang="en-US" sz="2400" dirty="0" smtClean="0">
                <a:latin typeface="+mj-lt"/>
              </a:rPr>
              <a:t>After they crossed the island and arrived at </a:t>
            </a:r>
            <a:r>
              <a:rPr lang="en-US" sz="2400" dirty="0" err="1" smtClean="0">
                <a:latin typeface="+mj-lt"/>
              </a:rPr>
              <a:t>Paphos</a:t>
            </a:r>
            <a:r>
              <a:rPr lang="en-US" sz="2400" dirty="0" smtClean="0">
                <a:latin typeface="+mj-lt"/>
              </a:rPr>
              <a:t>, the capital and seat of the Roman governor, </a:t>
            </a:r>
            <a:r>
              <a:rPr lang="en-US" sz="2400" dirty="0" err="1" smtClean="0">
                <a:latin typeface="+mj-lt"/>
              </a:rPr>
              <a:t>Sergius</a:t>
            </a:r>
            <a:r>
              <a:rPr lang="en-US" sz="2400" dirty="0" smtClean="0">
                <a:latin typeface="+mj-lt"/>
              </a:rPr>
              <a:t> Paulus,</a:t>
            </a:r>
          </a:p>
          <a:p>
            <a:r>
              <a:rPr lang="en-US" sz="2400" dirty="0" smtClean="0">
                <a:latin typeface="+mj-lt"/>
              </a:rPr>
              <a:t>a false prophet [Jew] tried to prevent Saul from witnessing to the governor –</a:t>
            </a:r>
          </a:p>
          <a:p>
            <a:endParaRPr lang="en-US" sz="800" dirty="0" smtClean="0">
              <a:latin typeface="+mj-lt"/>
            </a:endParaRPr>
          </a:p>
          <a:p>
            <a:r>
              <a:rPr lang="en-US" sz="2400" dirty="0" smtClean="0">
                <a:latin typeface="+mj-lt"/>
              </a:rPr>
              <a:t>“Then Saul (</a:t>
            </a:r>
            <a:r>
              <a:rPr lang="en-US" sz="2400" b="1" dirty="0" smtClean="0">
                <a:latin typeface="+mj-lt"/>
              </a:rPr>
              <a:t>who is also called Paul</a:t>
            </a:r>
            <a:r>
              <a:rPr lang="en-US" sz="2400" dirty="0" smtClean="0">
                <a:latin typeface="+mj-lt"/>
              </a:rPr>
              <a:t>), filled with the Holy Spirit, set his eyes on him, and said… thou child of the devil… thou shalt be blind… for a season… </a:t>
            </a:r>
            <a:r>
              <a:rPr lang="en-US" sz="2400" b="1" u="sng" dirty="0" smtClean="0">
                <a:latin typeface="+mj-lt"/>
              </a:rPr>
              <a:t>Then the proconsul, when he saw what was done, believed, being astonished at the doctrine of the Lord</a:t>
            </a:r>
            <a:r>
              <a:rPr lang="en-US" sz="2400" dirty="0" smtClean="0">
                <a:latin typeface="+mj-lt"/>
              </a:rPr>
              <a:t>” (13:9-12).  Saul became Paul; a Gentile was saved because a Jew was blinded; Israel remains in spiritual blindness today. </a:t>
            </a:r>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9258120" y="4023360"/>
              <a:ext cx="655920" cy="122400"/>
            </p14:xfrm>
          </p:contentPart>
        </mc:Choice>
        <mc:Fallback xmlns="">
          <p:pic>
            <p:nvPicPr>
              <p:cNvPr id="5" name="Ink 4"/>
              <p:cNvPicPr/>
              <p:nvPr/>
            </p:nvPicPr>
            <p:blipFill>
              <a:blip r:embed="rId4"/>
              <a:stretch>
                <a:fillRect/>
              </a:stretch>
            </p:blipFill>
            <p:spPr>
              <a:xfrm>
                <a:off x="9248760" y="4014000"/>
                <a:ext cx="674640" cy="141120"/>
              </a:xfrm>
              <a:prstGeom prst="rect">
                <a:avLst/>
              </a:prstGeom>
            </p:spPr>
          </p:pic>
        </mc:Fallback>
      </mc:AlternateContent>
      <p:pic>
        <p:nvPicPr>
          <p:cNvPr id="9" name="Picture 8" descr="Bible Drive-Thru: October 20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5407" y="-1"/>
            <a:ext cx="4666593" cy="6740307"/>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9502200" y="4008240"/>
              <a:ext cx="640440" cy="122040"/>
            </p14:xfrm>
          </p:contentPart>
        </mc:Choice>
        <mc:Fallback xmlns="">
          <p:pic>
            <p:nvPicPr>
              <p:cNvPr id="3" name="Ink 2"/>
              <p:cNvPicPr/>
              <p:nvPr/>
            </p:nvPicPr>
            <p:blipFill>
              <a:blip r:embed="rId7"/>
              <a:stretch>
                <a:fillRect/>
              </a:stretch>
            </p:blipFill>
            <p:spPr>
              <a:xfrm>
                <a:off x="9492840" y="3998880"/>
                <a:ext cx="659160" cy="140760"/>
              </a:xfrm>
              <a:prstGeom prst="rect">
                <a:avLst/>
              </a:prstGeom>
            </p:spPr>
          </p:pic>
        </mc:Fallback>
      </mc:AlternateContent>
      <p:pic>
        <p:nvPicPr>
          <p:cNvPr id="10" name="Picture 9" descr="Paul Blinds Elyma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5503" y="212143"/>
            <a:ext cx="5076497" cy="6645857"/>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r="29770" b="64444"/>
          <a:stretch/>
        </p:blipFill>
        <p:spPr>
          <a:xfrm>
            <a:off x="0" y="0"/>
            <a:ext cx="12191998" cy="6858000"/>
          </a:xfrm>
          <a:prstGeom prst="rect">
            <a:avLst/>
          </a:prstGeom>
        </p:spPr>
      </p:pic>
      <p:sp>
        <p:nvSpPr>
          <p:cNvPr id="12" name="TextBox 11"/>
          <p:cNvSpPr txBox="1"/>
          <p:nvPr/>
        </p:nvSpPr>
        <p:spPr>
          <a:xfrm>
            <a:off x="73574" y="0"/>
            <a:ext cx="6106510" cy="2431435"/>
          </a:xfrm>
          <a:prstGeom prst="rect">
            <a:avLst/>
          </a:prstGeom>
          <a:noFill/>
        </p:spPr>
        <p:txBody>
          <a:bodyPr wrap="square" rtlCol="0">
            <a:spAutoFit/>
          </a:bodyPr>
          <a:lstStyle/>
          <a:p>
            <a:r>
              <a:rPr lang="en-US" sz="2400" dirty="0" smtClean="0">
                <a:solidFill>
                  <a:schemeClr val="bg1"/>
                </a:solidFill>
                <a:latin typeface="+mj-lt"/>
              </a:rPr>
              <a:t>Part of the recovered ancient site where Paul converted </a:t>
            </a:r>
            <a:r>
              <a:rPr lang="en-US" sz="2400" dirty="0" err="1" smtClean="0">
                <a:solidFill>
                  <a:schemeClr val="bg1"/>
                </a:solidFill>
                <a:latin typeface="+mj-lt"/>
              </a:rPr>
              <a:t>Sergius</a:t>
            </a:r>
            <a:r>
              <a:rPr lang="en-US" sz="2400" dirty="0" smtClean="0">
                <a:solidFill>
                  <a:schemeClr val="bg1"/>
                </a:solidFill>
                <a:latin typeface="+mj-lt"/>
              </a:rPr>
              <a:t> Paulus and then set sail for Galatia –</a:t>
            </a:r>
          </a:p>
          <a:p>
            <a:endParaRPr lang="en-US" sz="800" dirty="0" smtClean="0">
              <a:solidFill>
                <a:schemeClr val="bg1"/>
              </a:solidFill>
              <a:latin typeface="+mj-lt"/>
            </a:endParaRPr>
          </a:p>
          <a:p>
            <a:r>
              <a:rPr lang="en-US" sz="2400" dirty="0" smtClean="0">
                <a:solidFill>
                  <a:schemeClr val="bg1"/>
                </a:solidFill>
                <a:latin typeface="+mj-lt"/>
              </a:rPr>
              <a:t>“Now when Paul and his company loosed from </a:t>
            </a:r>
            <a:r>
              <a:rPr lang="en-US" sz="2400" dirty="0" err="1" smtClean="0">
                <a:solidFill>
                  <a:schemeClr val="bg1"/>
                </a:solidFill>
                <a:latin typeface="+mj-lt"/>
              </a:rPr>
              <a:t>Paphos</a:t>
            </a:r>
            <a:r>
              <a:rPr lang="en-US" sz="2400" dirty="0" smtClean="0">
                <a:solidFill>
                  <a:schemeClr val="bg1"/>
                </a:solidFill>
                <a:latin typeface="+mj-lt"/>
              </a:rPr>
              <a:t>, they came to </a:t>
            </a:r>
            <a:r>
              <a:rPr lang="en-US" sz="2400" dirty="0" err="1" smtClean="0">
                <a:solidFill>
                  <a:schemeClr val="bg1"/>
                </a:solidFill>
                <a:latin typeface="+mj-lt"/>
              </a:rPr>
              <a:t>Perga</a:t>
            </a:r>
            <a:r>
              <a:rPr lang="en-US" sz="2400" dirty="0" smtClean="0">
                <a:solidFill>
                  <a:schemeClr val="bg1"/>
                </a:solidFill>
                <a:latin typeface="+mj-lt"/>
              </a:rPr>
              <a:t> in Pamphylia” </a:t>
            </a:r>
          </a:p>
          <a:p>
            <a:r>
              <a:rPr lang="en-US" sz="2400" dirty="0" smtClean="0">
                <a:solidFill>
                  <a:schemeClr val="bg1"/>
                </a:solidFill>
                <a:latin typeface="+mj-lt"/>
              </a:rPr>
              <a:t>(Acts 13:13).</a:t>
            </a:r>
            <a:endParaRPr lang="en-US" sz="2400" dirty="0">
              <a:solidFill>
                <a:schemeClr val="bg1"/>
              </a:solidFill>
              <a:latin typeface="+mj-lt"/>
            </a:endParaRPr>
          </a:p>
        </p:txBody>
      </p:sp>
    </p:spTree>
    <p:extLst>
      <p:ext uri="{BB962C8B-B14F-4D97-AF65-F5344CB8AC3E}">
        <p14:creationId xmlns:p14="http://schemas.microsoft.com/office/powerpoint/2010/main" val="34013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3"/>
            <a:ext cx="6810703" cy="7109639"/>
          </a:xfrm>
          <a:prstGeom prst="rect">
            <a:avLst/>
          </a:prstGeom>
          <a:noFill/>
        </p:spPr>
        <p:txBody>
          <a:bodyPr wrap="square" rtlCol="0">
            <a:spAutoFit/>
          </a:bodyPr>
          <a:lstStyle/>
          <a:p>
            <a:r>
              <a:rPr lang="en-US" sz="2400" b="1" dirty="0" smtClean="0">
                <a:latin typeface="+mj-lt"/>
              </a:rPr>
              <a:t>PISIDIAN ANTIOCH </a:t>
            </a:r>
            <a:r>
              <a:rPr lang="en-US" sz="2400" dirty="0" smtClean="0">
                <a:latin typeface="+mj-lt"/>
              </a:rPr>
              <a:t>(A.D. 45)</a:t>
            </a:r>
          </a:p>
          <a:p>
            <a:r>
              <a:rPr lang="en-US" sz="2400" dirty="0" smtClean="0">
                <a:latin typeface="+mj-lt"/>
              </a:rPr>
              <a:t>“But when they departed from </a:t>
            </a:r>
            <a:r>
              <a:rPr lang="en-US" sz="2400" dirty="0" err="1" smtClean="0">
                <a:latin typeface="+mj-lt"/>
              </a:rPr>
              <a:t>Perga</a:t>
            </a:r>
            <a:r>
              <a:rPr lang="en-US" sz="2400" dirty="0" smtClean="0">
                <a:latin typeface="+mj-lt"/>
              </a:rPr>
              <a:t>, they came to Antioch in Pisidia, and went into the synagogue on the Sabbath day… Then Paul stood up… Men of Israel… give audience.  The God of this people of Israel chose our fathers…” (13:14-17).</a:t>
            </a:r>
          </a:p>
          <a:p>
            <a:r>
              <a:rPr lang="en-US" sz="2400" dirty="0" smtClean="0">
                <a:latin typeface="+mj-lt"/>
              </a:rPr>
              <a:t>Paul’s gave the Jews a history lesson on God’s dealing with them, how He had promised a Savior (13:23), and He had come, died and been raised from the dead (13:34), but they had rejected Him, </a:t>
            </a:r>
            <a:r>
              <a:rPr lang="en-US" sz="2400" b="1" dirty="0" smtClean="0">
                <a:latin typeface="+mj-lt"/>
              </a:rPr>
              <a:t>“Behold, ye despisers… I work a work in your days… which ye shall in no wise believe</a:t>
            </a:r>
            <a:r>
              <a:rPr lang="en-US" sz="2400" dirty="0" smtClean="0">
                <a:latin typeface="+mj-lt"/>
              </a:rPr>
              <a:t>” (13:41).  Paul told them the Law couldn’t save them, their only hope was believing in the Lord Jesus Christ (13:38,39).  This set off a fire storm and Paul was forced to move to </a:t>
            </a:r>
            <a:r>
              <a:rPr lang="en-US" sz="2400" dirty="0" err="1" smtClean="0">
                <a:latin typeface="+mj-lt"/>
              </a:rPr>
              <a:t>Iconium</a:t>
            </a:r>
            <a:r>
              <a:rPr lang="en-US" sz="2400" dirty="0" smtClean="0">
                <a:latin typeface="+mj-lt"/>
              </a:rPr>
              <a:t> (13:8-18), and </a:t>
            </a:r>
            <a:r>
              <a:rPr lang="en-US" sz="2400" dirty="0" err="1" smtClean="0">
                <a:latin typeface="+mj-lt"/>
              </a:rPr>
              <a:t>Lystra</a:t>
            </a:r>
            <a:r>
              <a:rPr lang="en-US" sz="2400" dirty="0">
                <a:latin typeface="+mj-lt"/>
              </a:rPr>
              <a:t> </a:t>
            </a:r>
            <a:r>
              <a:rPr lang="en-US" sz="2400" dirty="0" smtClean="0">
                <a:latin typeface="+mj-lt"/>
              </a:rPr>
              <a:t>– “came certain Jews from Antioch and </a:t>
            </a:r>
            <a:r>
              <a:rPr lang="en-US" sz="2400" dirty="0" err="1" smtClean="0">
                <a:latin typeface="+mj-lt"/>
              </a:rPr>
              <a:t>Iconium</a:t>
            </a:r>
            <a:r>
              <a:rPr lang="en-US" sz="2400" dirty="0" smtClean="0">
                <a:latin typeface="+mj-lt"/>
              </a:rPr>
              <a:t>… having stoned Paul, drew him out of the city, supposing he had been dead” (13:19).   </a:t>
            </a:r>
          </a:p>
          <a:p>
            <a:r>
              <a:rPr lang="en-US" sz="2400" dirty="0" smtClean="0">
                <a:latin typeface="+mj-lt"/>
              </a:rPr>
              <a:t> </a:t>
            </a:r>
            <a:endParaRPr lang="en-US" sz="2400" dirty="0">
              <a:latin typeface="+mj-lt"/>
            </a:endParaRPr>
          </a:p>
        </p:txBody>
      </p:sp>
      <p:pic>
        <p:nvPicPr>
          <p:cNvPr id="4" name="Picture 3" descr="Maps of &lt;strong&gt;Paul's&lt;/strong&gt; &lt;strong&gt;missionary&lt;/strong&gt; &lt;strong&gt;journeys&lt;/strong&gt; | Love in Truth"/>
          <p:cNvPicPr>
            <a:picLocks noChangeAspect="1"/>
          </p:cNvPicPr>
          <p:nvPr/>
        </p:nvPicPr>
        <p:blipFill rotWithShape="1">
          <a:blip r:embed="rId2">
            <a:extLst>
              <a:ext uri="{28A0092B-C50C-407E-A947-70E740481C1C}">
                <a14:useLocalDpi xmlns:a14="http://schemas.microsoft.com/office/drawing/2010/main" val="0"/>
              </a:ext>
            </a:extLst>
          </a:blip>
          <a:srcRect l="56534" t="7402" r="1788" b="33168"/>
          <a:stretch/>
        </p:blipFill>
        <p:spPr>
          <a:xfrm>
            <a:off x="6884276" y="-1"/>
            <a:ext cx="5307724" cy="6526925"/>
          </a:xfrm>
          <a:prstGeom prst="rect">
            <a:avLst/>
          </a:prstGeom>
        </p:spPr>
      </p:pic>
      <p:sp>
        <p:nvSpPr>
          <p:cNvPr id="9" name="TextBox 8"/>
          <p:cNvSpPr txBox="1"/>
          <p:nvPr/>
        </p:nvSpPr>
        <p:spPr>
          <a:xfrm>
            <a:off x="6997122" y="46812"/>
            <a:ext cx="5082032" cy="584775"/>
          </a:xfrm>
          <a:prstGeom prst="rect">
            <a:avLst/>
          </a:prstGeom>
          <a:noFill/>
        </p:spPr>
        <p:txBody>
          <a:bodyPr wrap="none" rtlCol="0">
            <a:spAutoFit/>
          </a:bodyPr>
          <a:lstStyle/>
          <a:p>
            <a:r>
              <a:rPr lang="en-US" sz="3200" dirty="0" smtClean="0">
                <a:solidFill>
                  <a:schemeClr val="bg1"/>
                </a:solidFill>
                <a:latin typeface="+mj-lt"/>
              </a:rPr>
              <a:t>Synagogue in </a:t>
            </a:r>
            <a:r>
              <a:rPr lang="en-US" sz="2800" dirty="0" err="1" smtClean="0">
                <a:solidFill>
                  <a:schemeClr val="bg1"/>
                </a:solidFill>
                <a:latin typeface="+mj-lt"/>
              </a:rPr>
              <a:t>Pisidian</a:t>
            </a:r>
            <a:r>
              <a:rPr lang="en-US" sz="3200" dirty="0" smtClean="0">
                <a:solidFill>
                  <a:schemeClr val="bg1"/>
                </a:solidFill>
                <a:latin typeface="+mj-lt"/>
              </a:rPr>
              <a:t> Antioch</a:t>
            </a:r>
            <a:endParaRPr lang="en-US" sz="3200" dirty="0">
              <a:solidFill>
                <a:schemeClr val="bg1"/>
              </a:solidFill>
              <a:latin typeface="+mj-lt"/>
            </a:endParaRPr>
          </a:p>
        </p:txBody>
      </p:sp>
      <p:sp>
        <p:nvSpPr>
          <p:cNvPr id="11" name="TextBox 10"/>
          <p:cNvSpPr txBox="1"/>
          <p:nvPr/>
        </p:nvSpPr>
        <p:spPr>
          <a:xfrm>
            <a:off x="6925788" y="-2"/>
            <a:ext cx="5224700" cy="1384995"/>
          </a:xfrm>
          <a:prstGeom prst="rect">
            <a:avLst/>
          </a:prstGeom>
          <a:noFill/>
        </p:spPr>
        <p:txBody>
          <a:bodyPr wrap="none" rtlCol="0">
            <a:spAutoFit/>
          </a:bodyPr>
          <a:lstStyle/>
          <a:p>
            <a:pPr algn="ctr"/>
            <a:r>
              <a:rPr lang="en-US" sz="2800" dirty="0" smtClean="0">
                <a:solidFill>
                  <a:schemeClr val="bg1"/>
                </a:solidFill>
                <a:latin typeface="+mj-lt"/>
              </a:rPr>
              <a:t>“I knew a man in Christ [Paul]… </a:t>
            </a:r>
          </a:p>
          <a:p>
            <a:pPr algn="ctr"/>
            <a:r>
              <a:rPr lang="en-US" sz="2800" dirty="0" smtClean="0">
                <a:solidFill>
                  <a:schemeClr val="bg1"/>
                </a:solidFill>
                <a:latin typeface="+mj-lt"/>
              </a:rPr>
              <a:t>such an one caught up to the third </a:t>
            </a:r>
          </a:p>
          <a:p>
            <a:pPr algn="ctr"/>
            <a:r>
              <a:rPr lang="en-US" sz="2800" dirty="0" smtClean="0">
                <a:solidFill>
                  <a:schemeClr val="bg1"/>
                </a:solidFill>
                <a:latin typeface="+mj-lt"/>
              </a:rPr>
              <a:t>heaven” (2Cor. 12:1,2). </a:t>
            </a:r>
            <a:endParaRPr lang="en-US" sz="2800" dirty="0">
              <a:solidFill>
                <a:schemeClr val="bg1"/>
              </a:solidFill>
              <a:latin typeface="+mj-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405" y="0"/>
            <a:ext cx="5307724" cy="6526924"/>
          </a:xfrm>
          <a:prstGeom prst="rect">
            <a:avLst/>
          </a:prstGeom>
        </p:spPr>
      </p:pic>
      <p:sp>
        <p:nvSpPr>
          <p:cNvPr id="14" name="TextBox 13"/>
          <p:cNvSpPr txBox="1"/>
          <p:nvPr/>
        </p:nvSpPr>
        <p:spPr>
          <a:xfrm>
            <a:off x="7090392" y="77589"/>
            <a:ext cx="4538422" cy="954107"/>
          </a:xfrm>
          <a:prstGeom prst="rect">
            <a:avLst/>
          </a:prstGeom>
          <a:noFill/>
        </p:spPr>
        <p:txBody>
          <a:bodyPr wrap="none" rtlCol="0">
            <a:spAutoFit/>
          </a:bodyPr>
          <a:lstStyle/>
          <a:p>
            <a:r>
              <a:rPr lang="en-US" sz="2800" dirty="0" smtClean="0">
                <a:solidFill>
                  <a:schemeClr val="bg1"/>
                </a:solidFill>
                <a:latin typeface="+mj-lt"/>
              </a:rPr>
              <a:t>Synagogue in </a:t>
            </a:r>
            <a:r>
              <a:rPr lang="en-US" sz="2800" dirty="0" err="1" smtClean="0">
                <a:solidFill>
                  <a:schemeClr val="bg1"/>
                </a:solidFill>
                <a:latin typeface="+mj-lt"/>
              </a:rPr>
              <a:t>Pisidian</a:t>
            </a:r>
            <a:r>
              <a:rPr lang="en-US" sz="2800" dirty="0" smtClean="0">
                <a:solidFill>
                  <a:schemeClr val="bg1"/>
                </a:solidFill>
                <a:latin typeface="+mj-lt"/>
              </a:rPr>
              <a:t> Antioch </a:t>
            </a:r>
          </a:p>
          <a:p>
            <a:pPr algn="ctr"/>
            <a:r>
              <a:rPr lang="en-US" sz="2800" dirty="0" smtClean="0">
                <a:solidFill>
                  <a:schemeClr val="bg1"/>
                </a:solidFill>
                <a:latin typeface="+mj-lt"/>
              </a:rPr>
              <a:t>(2017)</a:t>
            </a:r>
            <a:endParaRPr lang="en-US" sz="2800" dirty="0">
              <a:solidFill>
                <a:schemeClr val="bg1"/>
              </a:solidFill>
              <a:latin typeface="+mj-lt"/>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4276" y="0"/>
            <a:ext cx="5307724" cy="6526924"/>
          </a:xfrm>
          <a:prstGeom prst="rect">
            <a:avLst/>
          </a:prstGeom>
        </p:spPr>
      </p:pic>
      <p:sp>
        <p:nvSpPr>
          <p:cNvPr id="16" name="TextBox 15"/>
          <p:cNvSpPr txBox="1"/>
          <p:nvPr/>
        </p:nvSpPr>
        <p:spPr>
          <a:xfrm>
            <a:off x="6810703" y="72560"/>
            <a:ext cx="5437129" cy="1200329"/>
          </a:xfrm>
          <a:prstGeom prst="rect">
            <a:avLst/>
          </a:prstGeom>
          <a:noFill/>
        </p:spPr>
        <p:txBody>
          <a:bodyPr wrap="none" rtlCol="0">
            <a:spAutoFit/>
          </a:bodyPr>
          <a:lstStyle/>
          <a:p>
            <a:pPr algn="ctr"/>
            <a:r>
              <a:rPr lang="en-US" sz="2400" dirty="0" err="1" smtClean="0">
                <a:solidFill>
                  <a:schemeClr val="bg1"/>
                </a:solidFill>
                <a:latin typeface="+mj-lt"/>
              </a:rPr>
              <a:t>Lystra</a:t>
            </a:r>
            <a:r>
              <a:rPr lang="en-US" sz="2400" dirty="0" smtClean="0">
                <a:solidFill>
                  <a:schemeClr val="bg1"/>
                </a:solidFill>
                <a:latin typeface="+mj-lt"/>
              </a:rPr>
              <a:t> where Paul was stoned to death and</a:t>
            </a:r>
          </a:p>
          <a:p>
            <a:pPr algn="ctr"/>
            <a:r>
              <a:rPr lang="en-US" sz="2400" dirty="0">
                <a:solidFill>
                  <a:schemeClr val="bg1"/>
                </a:solidFill>
                <a:latin typeface="+mj-lt"/>
              </a:rPr>
              <a:t>c</a:t>
            </a:r>
            <a:r>
              <a:rPr lang="en-US" sz="2400" dirty="0" smtClean="0">
                <a:solidFill>
                  <a:schemeClr val="bg1"/>
                </a:solidFill>
                <a:latin typeface="+mj-lt"/>
              </a:rPr>
              <a:t>aught up to the 3</a:t>
            </a:r>
            <a:r>
              <a:rPr lang="en-US" sz="2400" baseline="30000" dirty="0" smtClean="0">
                <a:solidFill>
                  <a:schemeClr val="bg1"/>
                </a:solidFill>
                <a:latin typeface="+mj-lt"/>
              </a:rPr>
              <a:t>rd</a:t>
            </a:r>
            <a:r>
              <a:rPr lang="en-US" sz="2400" dirty="0" smtClean="0">
                <a:solidFill>
                  <a:schemeClr val="bg1"/>
                </a:solidFill>
                <a:latin typeface="+mj-lt"/>
              </a:rPr>
              <a:t> heaven (2Cor. 12:2)</a:t>
            </a:r>
          </a:p>
          <a:p>
            <a:pPr algn="ctr"/>
            <a:r>
              <a:rPr lang="en-US" sz="2400" dirty="0" smtClean="0">
                <a:solidFill>
                  <a:schemeClr val="bg1"/>
                </a:solidFill>
                <a:latin typeface="+mj-lt"/>
              </a:rPr>
              <a:t>(2017)</a:t>
            </a:r>
            <a:endParaRPr lang="en-US" sz="2400" dirty="0">
              <a:solidFill>
                <a:schemeClr val="bg1"/>
              </a:solidFill>
              <a:latin typeface="+mj-lt"/>
            </a:endParaRPr>
          </a:p>
        </p:txBody>
      </p:sp>
    </p:spTree>
    <p:extLst>
      <p:ext uri="{BB962C8B-B14F-4D97-AF65-F5344CB8AC3E}">
        <p14:creationId xmlns:p14="http://schemas.microsoft.com/office/powerpoint/2010/main" val="322416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8528"/>
            <a:ext cx="8135006" cy="6986528"/>
          </a:xfrm>
          <a:prstGeom prst="rect">
            <a:avLst/>
          </a:prstGeom>
          <a:noFill/>
        </p:spPr>
        <p:txBody>
          <a:bodyPr wrap="square" rtlCol="0">
            <a:spAutoFit/>
          </a:bodyPr>
          <a:lstStyle/>
          <a:p>
            <a:r>
              <a:rPr lang="en-US" sz="2400" dirty="0" smtClean="0">
                <a:latin typeface="+mj-lt"/>
              </a:rPr>
              <a:t>Paul and company finished their 1</a:t>
            </a:r>
            <a:r>
              <a:rPr lang="en-US" sz="2400" baseline="30000" dirty="0" smtClean="0">
                <a:latin typeface="+mj-lt"/>
              </a:rPr>
              <a:t>st</a:t>
            </a:r>
            <a:r>
              <a:rPr lang="en-US" sz="2400" dirty="0" smtClean="0">
                <a:latin typeface="+mj-lt"/>
              </a:rPr>
              <a:t> journey (A.D. 48) – </a:t>
            </a:r>
          </a:p>
          <a:p>
            <a:endParaRPr lang="en-US" sz="800" dirty="0">
              <a:latin typeface="+mj-lt"/>
            </a:endParaRPr>
          </a:p>
          <a:p>
            <a:r>
              <a:rPr lang="en-US" sz="2400" dirty="0" smtClean="0">
                <a:latin typeface="+mj-lt"/>
              </a:rPr>
              <a:t>“And thence sailed to Antioch [Syria]… </a:t>
            </a:r>
            <a:r>
              <a:rPr lang="en-US" sz="2400" b="1" dirty="0" smtClean="0">
                <a:latin typeface="+mj-lt"/>
              </a:rPr>
              <a:t>the grace of God for the work which they fulfilled</a:t>
            </a:r>
            <a:r>
              <a:rPr lang="en-US" sz="2400" dirty="0" smtClean="0">
                <a:latin typeface="+mj-lt"/>
              </a:rPr>
              <a:t>.  And when they were come, and had gathered the [Gentile] church [Antioch] together, they rehearsed all that God had done with them, and how </a:t>
            </a:r>
            <a:r>
              <a:rPr lang="en-US" sz="2400" b="1" u="sng" dirty="0" smtClean="0">
                <a:latin typeface="+mj-lt"/>
              </a:rPr>
              <a:t>he had opened the door of faith unto the Gentiles</a:t>
            </a:r>
            <a:r>
              <a:rPr lang="en-US" sz="2400" dirty="0" smtClean="0">
                <a:latin typeface="+mj-lt"/>
              </a:rPr>
              <a:t>” (14:26,27).</a:t>
            </a:r>
          </a:p>
          <a:p>
            <a:r>
              <a:rPr lang="en-US" sz="2400" dirty="0" smtClean="0">
                <a:latin typeface="+mj-lt"/>
              </a:rPr>
              <a:t>When word got back to Jerusalem of Paul’s gospel of grace </a:t>
            </a:r>
          </a:p>
          <a:p>
            <a:r>
              <a:rPr lang="en-US" sz="2400" dirty="0" smtClean="0">
                <a:latin typeface="+mj-lt"/>
              </a:rPr>
              <a:t>being accepted by Gentiles, James, the Lord’s brother, was bothered by Paul’s teaching, so he wrote to his scattered Jews –</a:t>
            </a:r>
          </a:p>
          <a:p>
            <a:endParaRPr lang="en-US" sz="800" dirty="0" smtClean="0">
              <a:latin typeface="+mj-lt"/>
            </a:endParaRPr>
          </a:p>
          <a:p>
            <a:r>
              <a:rPr lang="en-US" sz="2400" dirty="0" smtClean="0">
                <a:latin typeface="+mj-lt"/>
              </a:rPr>
              <a:t>“James, a servant of God… to the 12 tribes which are scattered abroad (Jas. 1:1)… For whosoever shall keep the whole law, and yet offend in one point, he is guilty of all (2:10)… </a:t>
            </a:r>
            <a:r>
              <a:rPr lang="en-US" sz="2400" b="1" u="sng" dirty="0" smtClean="0">
                <a:latin typeface="+mj-lt"/>
              </a:rPr>
              <a:t>Ye see then how that by works a man is justified, and not by faith only”</a:t>
            </a:r>
            <a:r>
              <a:rPr lang="en-US" sz="2400" dirty="0" smtClean="0">
                <a:latin typeface="+mj-lt"/>
              </a:rPr>
              <a:t> (2:24).</a:t>
            </a:r>
          </a:p>
          <a:p>
            <a:r>
              <a:rPr lang="en-US" sz="2400" dirty="0" smtClean="0">
                <a:latin typeface="+mj-lt"/>
              </a:rPr>
              <a:t>As Paul was preaching faith alone in Christ, James said, NOT SO!</a:t>
            </a:r>
          </a:p>
          <a:p>
            <a:r>
              <a:rPr lang="en-US" sz="2400" dirty="0" smtClean="0">
                <a:latin typeface="+mj-lt"/>
              </a:rPr>
              <a:t>WE JEWS ARE STILL UNDER THE LAW, AND WE MUST KEEP IT!  </a:t>
            </a:r>
          </a:p>
          <a:p>
            <a:r>
              <a:rPr lang="en-US" sz="2400" dirty="0" smtClean="0">
                <a:latin typeface="+mj-lt"/>
              </a:rPr>
              <a:t>Who’s right?  </a:t>
            </a:r>
            <a:r>
              <a:rPr lang="en-US" sz="2400" b="1" i="1" u="sng" dirty="0" smtClean="0">
                <a:latin typeface="+mj-lt"/>
              </a:rPr>
              <a:t>BOTH</a:t>
            </a:r>
            <a:r>
              <a:rPr lang="en-US" sz="2400" b="1" i="1" dirty="0" smtClean="0">
                <a:latin typeface="+mj-lt"/>
              </a:rPr>
              <a:t>!!</a:t>
            </a:r>
            <a:r>
              <a:rPr lang="en-US" sz="2400" dirty="0" smtClean="0">
                <a:latin typeface="+mj-lt"/>
              </a:rPr>
              <a:t>  How can both be right? Because there was an overlapping of God’s 2-programs at that time.  How could it be settled?  God arranged for a council of the 2-parties. </a:t>
            </a:r>
            <a:endParaRPr lang="en-US" sz="2400" b="1" i="1" u="sng" dirty="0">
              <a:latin typeface="+mj-lt"/>
            </a:endParaRPr>
          </a:p>
        </p:txBody>
      </p:sp>
      <p:pic>
        <p:nvPicPr>
          <p:cNvPr id="3" name="Picture 2" descr="Maps of &lt;strong&gt;Paul's&lt;/strong&gt; &lt;strong&gt;missionary&lt;/strong&gt; &lt;strong&gt;journeys&lt;/strong&gt; | Love in Truth"/>
          <p:cNvPicPr>
            <a:picLocks noChangeAspect="1"/>
          </p:cNvPicPr>
          <p:nvPr/>
        </p:nvPicPr>
        <p:blipFill rotWithShape="1">
          <a:blip r:embed="rId2">
            <a:extLst>
              <a:ext uri="{28A0092B-C50C-407E-A947-70E740481C1C}">
                <a14:useLocalDpi xmlns:a14="http://schemas.microsoft.com/office/drawing/2010/main" val="0"/>
              </a:ext>
            </a:extLst>
          </a:blip>
          <a:srcRect l="65447" t="26351" r="2696" b="38336"/>
          <a:stretch/>
        </p:blipFill>
        <p:spPr>
          <a:xfrm>
            <a:off x="8135006" y="210206"/>
            <a:ext cx="4056994" cy="6442842"/>
          </a:xfrm>
          <a:prstGeom prst="rect">
            <a:avLst/>
          </a:prstGeom>
        </p:spPr>
      </p:pic>
      <p:pic>
        <p:nvPicPr>
          <p:cNvPr id="4" name="Picture 3" descr="&lt;strong&gt;Book of James&lt;/strong&gt; KJV : Unknown : Free Download, Borrow, and ..."/>
          <p:cNvPicPr>
            <a:picLocks noChangeAspect="1"/>
          </p:cNvPicPr>
          <p:nvPr/>
        </p:nvPicPr>
        <p:blipFill rotWithShape="1">
          <a:blip r:embed="rId3" cstate="print">
            <a:extLst>
              <a:ext uri="{28A0092B-C50C-407E-A947-70E740481C1C}">
                <a14:useLocalDpi xmlns:a14="http://schemas.microsoft.com/office/drawing/2010/main" val="0"/>
              </a:ext>
            </a:extLst>
          </a:blip>
          <a:srcRect l="1587" t="2777" r="57738" b="12699"/>
          <a:stretch/>
        </p:blipFill>
        <p:spPr>
          <a:xfrm>
            <a:off x="8135006" y="0"/>
            <a:ext cx="4056994" cy="6653048"/>
          </a:xfrm>
          <a:prstGeom prst="rect">
            <a:avLst/>
          </a:prstGeom>
        </p:spPr>
      </p:pic>
    </p:spTree>
    <p:extLst>
      <p:ext uri="{BB962C8B-B14F-4D97-AF65-F5344CB8AC3E}">
        <p14:creationId xmlns:p14="http://schemas.microsoft.com/office/powerpoint/2010/main" val="276447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130917" cy="6863417"/>
          </a:xfrm>
          <a:prstGeom prst="rect">
            <a:avLst/>
          </a:prstGeom>
          <a:noFill/>
        </p:spPr>
        <p:txBody>
          <a:bodyPr wrap="square" rtlCol="0">
            <a:spAutoFit/>
          </a:bodyPr>
          <a:lstStyle/>
          <a:p>
            <a:r>
              <a:rPr lang="en-US" sz="2400" b="1" dirty="0" smtClean="0">
                <a:latin typeface="+mj-lt"/>
              </a:rPr>
              <a:t>JERUSALEM COUNCIL </a:t>
            </a:r>
            <a:r>
              <a:rPr lang="en-US" sz="2400" dirty="0" smtClean="0">
                <a:latin typeface="+mj-lt"/>
              </a:rPr>
              <a:t>(A.D. 49)</a:t>
            </a:r>
          </a:p>
          <a:p>
            <a:r>
              <a:rPr lang="en-US" sz="2400" dirty="0" smtClean="0">
                <a:latin typeface="+mj-lt"/>
              </a:rPr>
              <a:t>“And certain men which came down from Judea taught the brethren, and said, Except ye be circumcised after the manner of Moses</a:t>
            </a:r>
            <a:r>
              <a:rPr lang="en-US" sz="2400" i="1" dirty="0" smtClean="0">
                <a:latin typeface="+mj-lt"/>
              </a:rPr>
              <a:t>, ye cannot be saved</a:t>
            </a:r>
            <a:r>
              <a:rPr lang="en-US" sz="2400" dirty="0" smtClean="0">
                <a:latin typeface="+mj-lt"/>
              </a:rPr>
              <a:t>… There rose up certain of the sect of the Pharisees which believed, saying, </a:t>
            </a:r>
            <a:r>
              <a:rPr lang="en-US" sz="2400" i="1" dirty="0" smtClean="0">
                <a:latin typeface="+mj-lt"/>
              </a:rPr>
              <a:t>That is was needful to circumcise them, and to command them to keep the law of Moses</a:t>
            </a:r>
            <a:r>
              <a:rPr lang="en-US" sz="2400" dirty="0" smtClean="0">
                <a:latin typeface="+mj-lt"/>
              </a:rPr>
              <a:t>” (Acts 15:1).</a:t>
            </a:r>
          </a:p>
          <a:p>
            <a:r>
              <a:rPr lang="en-US" sz="2400" dirty="0" smtClean="0">
                <a:latin typeface="+mj-lt"/>
              </a:rPr>
              <a:t>Paul was NOT going to stand for Gentiles being put under the Law of Moses.  From Antioch, he went up to Jerusalem to settle this matter –</a:t>
            </a:r>
          </a:p>
          <a:p>
            <a:endParaRPr lang="en-US" sz="800" dirty="0" smtClean="0">
              <a:latin typeface="+mj-lt"/>
            </a:endParaRPr>
          </a:p>
          <a:p>
            <a:r>
              <a:rPr lang="en-US" sz="2400" dirty="0" smtClean="0">
                <a:latin typeface="+mj-lt"/>
              </a:rPr>
              <a:t>“… I went up again to Jerusalem with Barnabas, and took Titus with me also.  And </a:t>
            </a:r>
            <a:r>
              <a:rPr lang="en-US" sz="2400" b="1" dirty="0" smtClean="0">
                <a:latin typeface="+mj-lt"/>
              </a:rPr>
              <a:t>I went up by revelation </a:t>
            </a:r>
            <a:r>
              <a:rPr lang="en-US" sz="2400" dirty="0" smtClean="0">
                <a:latin typeface="+mj-lt"/>
              </a:rPr>
              <a:t>[God told him to go], and </a:t>
            </a:r>
            <a:r>
              <a:rPr lang="en-US" sz="2400" b="1" u="sng" dirty="0" smtClean="0">
                <a:latin typeface="+mj-lt"/>
              </a:rPr>
              <a:t>communicated unto them THAT gospel which I preached among the Gentiles</a:t>
            </a:r>
            <a:r>
              <a:rPr lang="en-US" sz="2400" dirty="0" smtClean="0">
                <a:latin typeface="+mj-lt"/>
              </a:rPr>
              <a:t>... Titus, who was with me, being a Greek [Gentile], was compelled to be circumcised” (Gal. 2:1-3).</a:t>
            </a:r>
          </a:p>
          <a:p>
            <a:r>
              <a:rPr lang="en-US" sz="2400" dirty="0" smtClean="0">
                <a:latin typeface="+mj-lt"/>
              </a:rPr>
              <a:t>The 1</a:t>
            </a:r>
            <a:r>
              <a:rPr lang="en-US" sz="2400" baseline="30000" dirty="0" smtClean="0">
                <a:latin typeface="+mj-lt"/>
              </a:rPr>
              <a:t>st</a:t>
            </a:r>
            <a:r>
              <a:rPr lang="en-US" sz="2400" dirty="0">
                <a:latin typeface="+mj-lt"/>
              </a:rPr>
              <a:t> </a:t>
            </a:r>
            <a:r>
              <a:rPr lang="en-US" sz="2400" dirty="0" smtClean="0">
                <a:latin typeface="+mj-lt"/>
              </a:rPr>
              <a:t>thing the Jews wanted to do was to circumcise Titus!  Paul would NOT have this, and didn’t give an inch!</a:t>
            </a:r>
          </a:p>
        </p:txBody>
      </p:sp>
      <p:pic>
        <p:nvPicPr>
          <p:cNvPr id="3" name="Picture 2" descr="early church Archives - Pro EcclesiaPro Eccles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917" y="0"/>
            <a:ext cx="5061084" cy="6494085"/>
          </a:xfrm>
          <a:prstGeom prst="rect">
            <a:avLst/>
          </a:prstGeom>
        </p:spPr>
      </p:pic>
    </p:spTree>
    <p:extLst>
      <p:ext uri="{BB962C8B-B14F-4D97-AF65-F5344CB8AC3E}">
        <p14:creationId xmlns:p14="http://schemas.microsoft.com/office/powerpoint/2010/main" val="248705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168054" cy="7602081"/>
          </a:xfrm>
          <a:prstGeom prst="rect">
            <a:avLst/>
          </a:prstGeom>
          <a:noFill/>
        </p:spPr>
        <p:txBody>
          <a:bodyPr wrap="square" rtlCol="0">
            <a:spAutoFit/>
          </a:bodyPr>
          <a:lstStyle/>
          <a:p>
            <a:r>
              <a:rPr lang="en-US" sz="2400" b="1" dirty="0" smtClean="0">
                <a:latin typeface="+mj-lt"/>
              </a:rPr>
              <a:t>JERUSALEM COUNCIL </a:t>
            </a:r>
            <a:r>
              <a:rPr lang="en-US" sz="2400" dirty="0" smtClean="0">
                <a:latin typeface="+mj-lt"/>
              </a:rPr>
              <a:t>(cont’d)</a:t>
            </a:r>
          </a:p>
          <a:p>
            <a:r>
              <a:rPr lang="en-US" sz="2400" dirty="0" smtClean="0">
                <a:latin typeface="+mj-lt"/>
              </a:rPr>
              <a:t>“To whom we gave place by subjection, no, not for an hour; that the truth of </a:t>
            </a:r>
            <a:r>
              <a:rPr lang="en-US" sz="2400" b="1" dirty="0" smtClean="0">
                <a:latin typeface="+mj-lt"/>
              </a:rPr>
              <a:t>the gospel </a:t>
            </a:r>
            <a:r>
              <a:rPr lang="en-US" sz="2400" dirty="0" smtClean="0">
                <a:latin typeface="+mj-lt"/>
              </a:rPr>
              <a:t>[of grace] might continue [Gentiles]… these who seemed to be somewhat in conference </a:t>
            </a:r>
            <a:r>
              <a:rPr lang="en-US" sz="2400" b="1" dirty="0" smtClean="0">
                <a:latin typeface="+mj-lt"/>
              </a:rPr>
              <a:t>added nothing to me</a:t>
            </a:r>
            <a:r>
              <a:rPr lang="en-US" sz="2400" dirty="0" smtClean="0">
                <a:latin typeface="+mj-lt"/>
              </a:rPr>
              <a:t>.  But contrariwise, when they saw that </a:t>
            </a:r>
            <a:r>
              <a:rPr lang="en-US" sz="2400" b="1" u="sng" dirty="0" smtClean="0">
                <a:latin typeface="+mj-lt"/>
              </a:rPr>
              <a:t>the gospel of the uncircumcision </a:t>
            </a:r>
            <a:r>
              <a:rPr lang="en-US" sz="2400" dirty="0" smtClean="0">
                <a:latin typeface="+mj-lt"/>
              </a:rPr>
              <a:t>[Gentiles] </a:t>
            </a:r>
            <a:r>
              <a:rPr lang="en-US" sz="2400" b="1" u="sng" dirty="0" smtClean="0">
                <a:latin typeface="+mj-lt"/>
              </a:rPr>
              <a:t>was committed unto me</a:t>
            </a:r>
            <a:r>
              <a:rPr lang="en-US" sz="2400" dirty="0" smtClean="0">
                <a:latin typeface="+mj-lt"/>
              </a:rPr>
              <a:t>, as </a:t>
            </a:r>
            <a:r>
              <a:rPr lang="en-US" sz="2400" i="1" dirty="0" smtClean="0">
                <a:latin typeface="+mj-lt"/>
              </a:rPr>
              <a:t>the gospel of the circumcision</a:t>
            </a:r>
            <a:r>
              <a:rPr lang="en-US" sz="2400" dirty="0" smtClean="0">
                <a:latin typeface="+mj-lt"/>
              </a:rPr>
              <a:t> [Jews] </a:t>
            </a:r>
            <a:r>
              <a:rPr lang="en-US" sz="2400" i="1" dirty="0" smtClean="0">
                <a:latin typeface="+mj-lt"/>
              </a:rPr>
              <a:t>was unto Peter</a:t>
            </a:r>
            <a:r>
              <a:rPr lang="en-US" sz="2400" dirty="0" smtClean="0">
                <a:latin typeface="+mj-lt"/>
              </a:rPr>
              <a:t>” (Gal. 2:5-7).</a:t>
            </a:r>
          </a:p>
          <a:p>
            <a:r>
              <a:rPr lang="en-US" sz="2400" dirty="0" smtClean="0">
                <a:latin typeface="+mj-lt"/>
              </a:rPr>
              <a:t>How many gospels AT THAT TIME?  Two.  The gospel of grace to the Gentiles; the gospel of the kingdom to the Jews.  That’s what Paul [God] said.  Their reaction?</a:t>
            </a:r>
          </a:p>
          <a:p>
            <a:endParaRPr lang="en-US" sz="800" dirty="0" smtClean="0">
              <a:latin typeface="+mj-lt"/>
            </a:endParaRPr>
          </a:p>
          <a:p>
            <a:r>
              <a:rPr lang="en-US" sz="2400" dirty="0" smtClean="0">
                <a:latin typeface="+mj-lt"/>
              </a:rPr>
              <a:t>“And when James, Peter, and John, whom seemed to be pillars, perceived </a:t>
            </a:r>
            <a:r>
              <a:rPr lang="en-US" sz="2400" b="1" u="sng" dirty="0" smtClean="0">
                <a:latin typeface="+mj-lt"/>
              </a:rPr>
              <a:t>the grace that was given unto me</a:t>
            </a:r>
            <a:r>
              <a:rPr lang="en-US" sz="2400" dirty="0" smtClean="0">
                <a:latin typeface="+mj-lt"/>
              </a:rPr>
              <a:t>, they gave to me and Barnabas the right hand of fellowship; that we should go to the heathen [Gentiles], and they unto the circumcision [Jews]” (2:9).</a:t>
            </a:r>
          </a:p>
          <a:p>
            <a:r>
              <a:rPr lang="en-US" sz="2400" dirty="0" smtClean="0">
                <a:latin typeface="+mj-lt"/>
              </a:rPr>
              <a:t>They agreed!  Somebody better tell the Pope that Peter’s ministry was being restricted to JEWS ONLY!</a:t>
            </a:r>
          </a:p>
          <a:p>
            <a:r>
              <a:rPr lang="en-US" sz="2400" dirty="0" smtClean="0">
                <a:latin typeface="+mj-lt"/>
              </a:rPr>
              <a:t> </a:t>
            </a:r>
          </a:p>
          <a:p>
            <a:endParaRPr lang="en-US" sz="2400" dirty="0" smtClean="0">
              <a:latin typeface="+mj-lt"/>
            </a:endParaRPr>
          </a:p>
        </p:txBody>
      </p:sp>
      <p:pic>
        <p:nvPicPr>
          <p:cNvPr id="3" name="Picture 2" descr="Australian, United Kingdom same sex union | Iain'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648" y="-1"/>
            <a:ext cx="4929352" cy="6737131"/>
          </a:xfrm>
          <a:prstGeom prst="rect">
            <a:avLst/>
          </a:prstGeom>
        </p:spPr>
      </p:pic>
      <p:pic>
        <p:nvPicPr>
          <p:cNvPr id="4" name="Picture 3" descr="File:Acts of the Apostles Chapter 15-11 (Bib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2648" y="-2"/>
            <a:ext cx="4929352" cy="6737132"/>
          </a:xfrm>
          <a:prstGeom prst="rect">
            <a:avLst/>
          </a:prstGeom>
        </p:spPr>
      </p:pic>
    </p:spTree>
    <p:extLst>
      <p:ext uri="{BB962C8B-B14F-4D97-AF65-F5344CB8AC3E}">
        <p14:creationId xmlns:p14="http://schemas.microsoft.com/office/powerpoint/2010/main" val="13215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6989377" cy="6494085"/>
          </a:xfrm>
          <a:prstGeom prst="rect">
            <a:avLst/>
          </a:prstGeom>
          <a:noFill/>
        </p:spPr>
        <p:txBody>
          <a:bodyPr wrap="square" rtlCol="0">
            <a:spAutoFit/>
          </a:bodyPr>
          <a:lstStyle/>
          <a:p>
            <a:r>
              <a:rPr lang="en-US" sz="2400" b="1" dirty="0" smtClean="0">
                <a:latin typeface="+mj-lt"/>
              </a:rPr>
              <a:t>A GREATER COMMISSION</a:t>
            </a:r>
          </a:p>
          <a:p>
            <a:r>
              <a:rPr lang="en-US" sz="2400" dirty="0" smtClean="0">
                <a:latin typeface="+mj-lt"/>
              </a:rPr>
              <a:t>The so-called Great Commission given by our Lord to the 12 to go unto all nations (A.D. 31) with the gospel of the kingdom (Mt. 28:18-20) was now </a:t>
            </a:r>
            <a:r>
              <a:rPr lang="en-US" sz="2400" u="sng" dirty="0" smtClean="0">
                <a:latin typeface="+mj-lt"/>
              </a:rPr>
              <a:t>rescinded </a:t>
            </a:r>
            <a:r>
              <a:rPr lang="en-US" sz="2400" dirty="0" smtClean="0">
                <a:latin typeface="+mj-lt"/>
              </a:rPr>
              <a:t>[pause] because of Israel continued rejection of Messiah.  As God now held that program in abeyance, He ushered in the present program of His grace to both Gentiles &amp; Jews, a GREATER COMMISSION (A.D. 55) –</a:t>
            </a:r>
          </a:p>
          <a:p>
            <a:endParaRPr lang="en-US" sz="800" dirty="0" smtClean="0">
              <a:latin typeface="+mj-lt"/>
            </a:endParaRPr>
          </a:p>
          <a:p>
            <a:r>
              <a:rPr lang="en-US" sz="2400" b="1" dirty="0" smtClean="0">
                <a:latin typeface="+mj-lt"/>
              </a:rPr>
              <a:t>“To wit, that God was in Christ, reconciling the world unto himself, not imputing their trespasses unto them; and hath committed unto us the word of reconciliation.  Now then we are ambassadors of Christ, as though God did beseech you by us… </a:t>
            </a:r>
            <a:r>
              <a:rPr lang="en-US" sz="2400" b="1" u="sng" dirty="0" smtClean="0">
                <a:latin typeface="+mj-lt"/>
              </a:rPr>
              <a:t>be ye reconciled to God</a:t>
            </a:r>
            <a:r>
              <a:rPr lang="en-US" sz="2400" b="1" dirty="0" smtClean="0">
                <a:latin typeface="+mj-lt"/>
              </a:rPr>
              <a:t>” </a:t>
            </a:r>
          </a:p>
          <a:p>
            <a:r>
              <a:rPr lang="en-US" sz="2400" dirty="0" smtClean="0">
                <a:latin typeface="+mj-lt"/>
              </a:rPr>
              <a:t>(2Cor. 5:19,20).</a:t>
            </a:r>
          </a:p>
          <a:p>
            <a:r>
              <a:rPr lang="en-US" sz="2400" dirty="0" smtClean="0">
                <a:latin typeface="+mj-lt"/>
              </a:rPr>
              <a:t>The 12’s commission was an earthly ministry from man to man; Paul’s was a heavenly commission from Christ to man.  Of which would you rather be part? </a:t>
            </a:r>
          </a:p>
        </p:txBody>
      </p:sp>
      <p:pic>
        <p:nvPicPr>
          <p:cNvPr id="3" name="Picture 2" descr="OTTO ADOLPH STEMLER | MATTHEW 28 18 Jesus came and tol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379" y="0"/>
            <a:ext cx="5202621" cy="6589986"/>
          </a:xfrm>
          <a:prstGeom prst="rect">
            <a:avLst/>
          </a:prstGeom>
        </p:spPr>
      </p:pic>
      <p:pic>
        <p:nvPicPr>
          <p:cNvPr id="5" name="Picture 4" descr="The Mind/&lt;strong&gt;Body&lt;/strong&gt;/Spirit Complex - The Pub - Shroomery Messag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378" y="0"/>
            <a:ext cx="5202621" cy="6589986"/>
          </a:xfrm>
          <a:prstGeom prst="rect">
            <a:avLst/>
          </a:prstGeom>
        </p:spPr>
      </p:pic>
    </p:spTree>
    <p:extLst>
      <p:ext uri="{BB962C8B-B14F-4D97-AF65-F5344CB8AC3E}">
        <p14:creationId xmlns:p14="http://schemas.microsoft.com/office/powerpoint/2010/main" val="287545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3"/>
            <a:ext cx="6695090" cy="7109639"/>
          </a:xfrm>
          <a:prstGeom prst="rect">
            <a:avLst/>
          </a:prstGeom>
          <a:noFill/>
        </p:spPr>
        <p:txBody>
          <a:bodyPr wrap="square" rtlCol="0">
            <a:spAutoFit/>
          </a:bodyPr>
          <a:lstStyle/>
          <a:p>
            <a:r>
              <a:rPr lang="en-US" sz="2400" b="1" dirty="0" smtClean="0">
                <a:latin typeface="+mj-lt"/>
              </a:rPr>
              <a:t>PAUL’S 2</a:t>
            </a:r>
            <a:r>
              <a:rPr lang="en-US" sz="2400" b="1" baseline="30000" dirty="0" smtClean="0">
                <a:latin typeface="+mj-lt"/>
              </a:rPr>
              <a:t>nd</a:t>
            </a:r>
            <a:r>
              <a:rPr lang="en-US" sz="2400" b="1" dirty="0" smtClean="0">
                <a:latin typeface="+mj-lt"/>
              </a:rPr>
              <a:t> MISSIONARY JOURNEY </a:t>
            </a:r>
            <a:r>
              <a:rPr lang="en-US" sz="2400" dirty="0" smtClean="0">
                <a:latin typeface="+mj-lt"/>
              </a:rPr>
              <a:t>(A.D. 51-55)</a:t>
            </a:r>
          </a:p>
          <a:p>
            <a:r>
              <a:rPr lang="en-US" sz="2400" dirty="0" smtClean="0">
                <a:latin typeface="+mj-lt"/>
              </a:rPr>
              <a:t>“But Paul thought not good to take him with them [John Mark], who departed from them from Pamphylia, and went not with them to the work.  And the contention was so sharp between them, that they departed asunder… and so Barnabas took Mark, and sailed unto Cyprus; And Paul chose Silas, and departed, </a:t>
            </a:r>
            <a:r>
              <a:rPr lang="en-US" sz="2400" b="1" dirty="0" smtClean="0">
                <a:latin typeface="+mj-lt"/>
              </a:rPr>
              <a:t>being recommended by the brethren unto the grace of God</a:t>
            </a:r>
            <a:r>
              <a:rPr lang="en-US" sz="2400" dirty="0" smtClean="0">
                <a:latin typeface="+mj-lt"/>
              </a:rPr>
              <a:t>.  And he went through Syria and Cilicia, confirming the churches” (Acts 15:38,39).</a:t>
            </a:r>
          </a:p>
          <a:p>
            <a:r>
              <a:rPr lang="en-US" sz="2400" dirty="0" smtClean="0">
                <a:latin typeface="+mj-lt"/>
              </a:rPr>
              <a:t>Sometimes friends must part company for the greater good.  Silas would prove to be an able body servant, and besides, they would soon find another servant of the Lord –</a:t>
            </a:r>
          </a:p>
          <a:p>
            <a:endParaRPr lang="en-US" sz="800" dirty="0" smtClean="0">
              <a:latin typeface="+mj-lt"/>
            </a:endParaRPr>
          </a:p>
          <a:p>
            <a:r>
              <a:rPr lang="en-US" sz="2400" dirty="0" smtClean="0">
                <a:latin typeface="+mj-lt"/>
              </a:rPr>
              <a:t>“Then came he to </a:t>
            </a:r>
            <a:r>
              <a:rPr lang="en-US" sz="2400" dirty="0" err="1" smtClean="0">
                <a:latin typeface="+mj-lt"/>
              </a:rPr>
              <a:t>Derbe</a:t>
            </a:r>
            <a:r>
              <a:rPr lang="en-US" sz="2400" dirty="0" smtClean="0">
                <a:latin typeface="+mj-lt"/>
              </a:rPr>
              <a:t> and </a:t>
            </a:r>
            <a:r>
              <a:rPr lang="en-US" sz="2400" dirty="0" err="1" smtClean="0">
                <a:latin typeface="+mj-lt"/>
              </a:rPr>
              <a:t>Lystra</a:t>
            </a:r>
            <a:r>
              <a:rPr lang="en-US" sz="2400" dirty="0" smtClean="0">
                <a:latin typeface="+mj-lt"/>
              </a:rPr>
              <a:t>: and, behold, </a:t>
            </a:r>
            <a:r>
              <a:rPr lang="en-US" sz="2400" b="1" dirty="0" smtClean="0">
                <a:latin typeface="+mj-lt"/>
              </a:rPr>
              <a:t>a</a:t>
            </a:r>
            <a:r>
              <a:rPr lang="en-US" sz="2400" dirty="0" smtClean="0">
                <a:latin typeface="+mj-lt"/>
              </a:rPr>
              <a:t> </a:t>
            </a:r>
            <a:r>
              <a:rPr lang="en-US" sz="2400" b="1" dirty="0" smtClean="0">
                <a:latin typeface="+mj-lt"/>
              </a:rPr>
              <a:t>certain disciple was there, named Timothy… Him would Paul have to go forth with him</a:t>
            </a:r>
            <a:r>
              <a:rPr lang="en-US" sz="2400" dirty="0" smtClean="0">
                <a:latin typeface="+mj-lt"/>
              </a:rPr>
              <a:t>” (Acts 16:1-3).</a:t>
            </a:r>
          </a:p>
          <a:p>
            <a:r>
              <a:rPr lang="en-US" sz="2400" dirty="0" smtClean="0">
                <a:latin typeface="+mj-lt"/>
              </a:rPr>
              <a:t>Paul’s 2</a:t>
            </a:r>
            <a:r>
              <a:rPr lang="en-US" sz="2400" baseline="30000" dirty="0" smtClean="0">
                <a:latin typeface="+mj-lt"/>
              </a:rPr>
              <a:t>nd</a:t>
            </a:r>
            <a:r>
              <a:rPr lang="en-US" sz="2400" dirty="0" smtClean="0">
                <a:latin typeface="+mj-lt"/>
              </a:rPr>
              <a:t> trip would soon take him to new places.  </a:t>
            </a:r>
            <a:endParaRPr lang="en-US" sz="2400" dirty="0">
              <a:latin typeface="+mj-lt"/>
            </a:endParaRPr>
          </a:p>
        </p:txBody>
      </p:sp>
      <p:pic>
        <p:nvPicPr>
          <p:cNvPr id="3" name="Picture 2" descr="File:Saint Peter and Saint Paul mg 0036.jpg - Wikimedia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518" y="0"/>
            <a:ext cx="5360276" cy="6674069"/>
          </a:xfrm>
          <a:prstGeom prst="rect">
            <a:avLst/>
          </a:prstGeom>
        </p:spPr>
      </p:pic>
      <p:pic>
        <p:nvPicPr>
          <p:cNvPr id="4" name="Picture 3" descr="Maps &lt;strong&gt;of Paul's&lt;/strong&gt; &lt;strong&gt;missionary&lt;/strong&gt; &lt;strong&gt;journeys&lt;/strong&gt; | Love in Truth"/>
          <p:cNvPicPr>
            <a:picLocks noChangeAspect="1"/>
          </p:cNvPicPr>
          <p:nvPr/>
        </p:nvPicPr>
        <p:blipFill rotWithShape="1">
          <a:blip r:embed="rId3">
            <a:extLst>
              <a:ext uri="{28A0092B-C50C-407E-A947-70E740481C1C}">
                <a14:useLocalDpi xmlns:a14="http://schemas.microsoft.com/office/drawing/2010/main" val="0"/>
              </a:ext>
            </a:extLst>
          </a:blip>
          <a:srcRect l="27648" t="1926" r="2352" b="52809"/>
          <a:stretch/>
        </p:blipFill>
        <p:spPr>
          <a:xfrm>
            <a:off x="6816518" y="0"/>
            <a:ext cx="5375482" cy="6789683"/>
          </a:xfrm>
          <a:prstGeom prst="rect">
            <a:avLst/>
          </a:prstGeom>
        </p:spPr>
      </p:pic>
    </p:spTree>
    <p:extLst>
      <p:ext uri="{BB962C8B-B14F-4D97-AF65-F5344CB8AC3E}">
        <p14:creationId xmlns:p14="http://schemas.microsoft.com/office/powerpoint/2010/main" val="105699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w extensive was Jesus’ 3-year ministry? | Laymanoint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406" y="-1"/>
            <a:ext cx="4666594" cy="6737131"/>
          </a:xfrm>
          <a:prstGeom prst="rect">
            <a:avLst/>
          </a:prstGeom>
        </p:spPr>
      </p:pic>
      <p:sp>
        <p:nvSpPr>
          <p:cNvPr id="3" name="TextBox 2"/>
          <p:cNvSpPr txBox="1"/>
          <p:nvPr/>
        </p:nvSpPr>
        <p:spPr>
          <a:xfrm>
            <a:off x="1" y="0"/>
            <a:ext cx="7420302" cy="6740307"/>
          </a:xfrm>
          <a:prstGeom prst="rect">
            <a:avLst/>
          </a:prstGeom>
          <a:noFill/>
        </p:spPr>
        <p:txBody>
          <a:bodyPr wrap="square" rtlCol="0">
            <a:spAutoFit/>
          </a:bodyPr>
          <a:lstStyle/>
          <a:p>
            <a:r>
              <a:rPr lang="en-US" sz="2400" dirty="0" smtClean="0">
                <a:latin typeface="+mj-lt"/>
              </a:rPr>
              <a:t>… after them, to Damascus, Syria, a trip of about 150 miles.  But, before he made it into the city, something happened –</a:t>
            </a:r>
          </a:p>
          <a:p>
            <a:endParaRPr lang="en-US" sz="800" dirty="0" smtClean="0">
              <a:latin typeface="+mj-lt"/>
            </a:endParaRPr>
          </a:p>
          <a:p>
            <a:r>
              <a:rPr lang="en-US" sz="2400" dirty="0" smtClean="0">
                <a:latin typeface="+mj-lt"/>
              </a:rPr>
              <a:t>“And he journeyed, he came near Damascus: and suddenly there shined round about him a light from heaven: and he fell to the earth, and heard a voice saying unto him, </a:t>
            </a:r>
            <a:r>
              <a:rPr lang="en-US" sz="2400" b="1" dirty="0" smtClean="0">
                <a:latin typeface="+mj-lt"/>
              </a:rPr>
              <a:t>Saul, Saul, why persecutes thou me?” </a:t>
            </a:r>
            <a:r>
              <a:rPr lang="en-US" sz="2400" dirty="0" smtClean="0">
                <a:latin typeface="+mj-lt"/>
              </a:rPr>
              <a:t>(9:3,4).</a:t>
            </a:r>
          </a:p>
          <a:p>
            <a:r>
              <a:rPr lang="en-US" sz="2400" dirty="0" smtClean="0">
                <a:latin typeface="+mj-lt"/>
              </a:rPr>
              <a:t>Falling to the ground, Saul was blinded by an intense light, and out of it someone spoke to him –</a:t>
            </a:r>
          </a:p>
          <a:p>
            <a:endParaRPr lang="en-US" sz="800" dirty="0" smtClean="0">
              <a:latin typeface="+mj-lt"/>
            </a:endParaRPr>
          </a:p>
          <a:p>
            <a:r>
              <a:rPr lang="en-US" sz="2400" dirty="0" smtClean="0">
                <a:latin typeface="+mj-lt"/>
              </a:rPr>
              <a:t>“And he said, Who art thou, Lord?  And the Lord said, </a:t>
            </a:r>
            <a:r>
              <a:rPr lang="en-US" sz="2400" b="1" u="sng" dirty="0" smtClean="0">
                <a:latin typeface="+mj-lt"/>
              </a:rPr>
              <a:t>I am Jesus whom thou </a:t>
            </a:r>
            <a:r>
              <a:rPr lang="en-US" sz="2400" b="1" u="sng" dirty="0" err="1" smtClean="0">
                <a:latin typeface="+mj-lt"/>
              </a:rPr>
              <a:t>persecutest</a:t>
            </a:r>
            <a:r>
              <a:rPr lang="en-US" sz="2400" dirty="0" smtClean="0">
                <a:latin typeface="+mj-lt"/>
              </a:rPr>
              <a:t>…” (9:5).</a:t>
            </a:r>
          </a:p>
          <a:p>
            <a:r>
              <a:rPr lang="en-US" sz="2400" dirty="0" smtClean="0">
                <a:latin typeface="+mj-lt"/>
              </a:rPr>
              <a:t>He knew immediately who it was and what He wanted.  In</a:t>
            </a:r>
          </a:p>
          <a:p>
            <a:r>
              <a:rPr lang="en-US" sz="2400" dirty="0">
                <a:latin typeface="+mj-lt"/>
              </a:rPr>
              <a:t>a</a:t>
            </a:r>
            <a:r>
              <a:rPr lang="en-US" sz="2400" dirty="0" smtClean="0">
                <a:latin typeface="+mj-lt"/>
              </a:rPr>
              <a:t> moment in time, Saul’s life was changed forever.  He had</a:t>
            </a:r>
          </a:p>
          <a:p>
            <a:r>
              <a:rPr lang="en-US" sz="2400" dirty="0">
                <a:latin typeface="+mj-lt"/>
              </a:rPr>
              <a:t>b</a:t>
            </a:r>
            <a:r>
              <a:rPr lang="en-US" sz="2400" dirty="0" smtClean="0">
                <a:latin typeface="+mj-lt"/>
              </a:rPr>
              <a:t>een Christ’s greatest enemy—from now on, he would be his greatest advocate and servant (A.D. 35) –</a:t>
            </a:r>
          </a:p>
          <a:p>
            <a:endParaRPr lang="en-US" sz="800" dirty="0" smtClean="0">
              <a:latin typeface="+mj-lt"/>
            </a:endParaRPr>
          </a:p>
          <a:p>
            <a:r>
              <a:rPr lang="en-US" sz="2400" dirty="0" smtClean="0">
                <a:latin typeface="+mj-lt"/>
              </a:rPr>
              <a:t>“</a:t>
            </a:r>
            <a:r>
              <a:rPr lang="en-US" sz="2400" b="1" dirty="0" smtClean="0">
                <a:latin typeface="+mj-lt"/>
              </a:rPr>
              <a:t>And he trembling and astonished said, Lord, what will thou have me to do</a:t>
            </a:r>
            <a:r>
              <a:rPr lang="en-US" sz="2400" dirty="0" smtClean="0">
                <a:latin typeface="+mj-lt"/>
              </a:rPr>
              <a:t>?”</a:t>
            </a:r>
          </a:p>
          <a:p>
            <a:r>
              <a:rPr lang="en-US" sz="2400" i="1" dirty="0" smtClean="0">
                <a:latin typeface="+mj-lt"/>
              </a:rPr>
              <a:t>Christ told Saul exactly what He wanted him to do! </a:t>
            </a:r>
            <a:endParaRPr lang="en-US" sz="2400" i="1" dirty="0">
              <a:latin typeface="+mj-lt"/>
            </a:endParaRPr>
          </a:p>
        </p:txBody>
      </p:sp>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9547920" y="830520"/>
              <a:ext cx="2111040" cy="3703680"/>
            </p14:xfrm>
          </p:contentPart>
        </mc:Choice>
        <mc:Fallback xmlns="">
          <p:pic>
            <p:nvPicPr>
              <p:cNvPr id="7" name="Ink 6"/>
              <p:cNvPicPr/>
              <p:nvPr/>
            </p:nvPicPr>
            <p:blipFill>
              <a:blip r:embed="rId4"/>
              <a:stretch>
                <a:fillRect/>
              </a:stretch>
            </p:blipFill>
            <p:spPr>
              <a:xfrm>
                <a:off x="9538560" y="821160"/>
                <a:ext cx="2129760" cy="3722400"/>
              </a:xfrm>
              <a:prstGeom prst="rect">
                <a:avLst/>
              </a:prstGeom>
            </p:spPr>
          </p:pic>
        </mc:Fallback>
      </mc:AlternateContent>
      <p:pic>
        <p:nvPicPr>
          <p:cNvPr id="8" name="Picture 7" descr="Paul becomes a Christian | fivefoldministryireland.co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5406" y="0"/>
            <a:ext cx="4666593" cy="6737130"/>
          </a:xfrm>
          <a:prstGeom prst="rect">
            <a:avLst/>
          </a:prstGeom>
        </p:spPr>
      </p:pic>
      <p:pic>
        <p:nvPicPr>
          <p:cNvPr id="9" name="Picture 8" descr="6-7-15 MESSAGE: “Blinded By The Light“ on Vime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8394" y="0"/>
            <a:ext cx="4666593" cy="6737130"/>
          </a:xfrm>
          <a:prstGeom prst="rect">
            <a:avLst/>
          </a:prstGeom>
        </p:spPr>
      </p:pic>
    </p:spTree>
    <p:extLst>
      <p:ext uri="{BB962C8B-B14F-4D97-AF65-F5344CB8AC3E}">
        <p14:creationId xmlns:p14="http://schemas.microsoft.com/office/powerpoint/2010/main" val="140281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 calcmode="lin" valueType="num">
                                      <p:cBhvr>
                                        <p:cTn id="48"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5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s &lt;strong&gt;of Paul's&lt;/strong&gt; &lt;strong&gt;missionary&lt;/strong&gt; &lt;strong&gt;journeys&lt;/strong&gt; | Love in Truth"/>
          <p:cNvPicPr>
            <a:picLocks noChangeAspect="1"/>
          </p:cNvPicPr>
          <p:nvPr/>
        </p:nvPicPr>
        <p:blipFill rotWithShape="1">
          <a:blip r:embed="rId2">
            <a:extLst>
              <a:ext uri="{28A0092B-C50C-407E-A947-70E740481C1C}">
                <a14:useLocalDpi xmlns:a14="http://schemas.microsoft.com/office/drawing/2010/main" val="0"/>
              </a:ext>
            </a:extLst>
          </a:blip>
          <a:srcRect l="30599" t="1784" r="43208" b="57663"/>
          <a:stretch/>
        </p:blipFill>
        <p:spPr>
          <a:xfrm>
            <a:off x="6663559" y="15764"/>
            <a:ext cx="5434506" cy="6742387"/>
          </a:xfrm>
          <a:prstGeom prst="rect">
            <a:avLst/>
          </a:prstGeom>
        </p:spPr>
      </p:pic>
      <p:sp>
        <p:nvSpPr>
          <p:cNvPr id="2" name="TextBox 1"/>
          <p:cNvSpPr txBox="1"/>
          <p:nvPr/>
        </p:nvSpPr>
        <p:spPr>
          <a:xfrm>
            <a:off x="10508" y="-76748"/>
            <a:ext cx="6663559" cy="7232749"/>
          </a:xfrm>
          <a:prstGeom prst="rect">
            <a:avLst/>
          </a:prstGeom>
          <a:noFill/>
        </p:spPr>
        <p:txBody>
          <a:bodyPr wrap="square" rtlCol="0">
            <a:spAutoFit/>
          </a:bodyPr>
          <a:lstStyle/>
          <a:p>
            <a:r>
              <a:rPr lang="en-US" sz="2400" b="1" dirty="0" smtClean="0">
                <a:latin typeface="+mj-lt"/>
              </a:rPr>
              <a:t>MACEDONIAN VISION </a:t>
            </a:r>
            <a:r>
              <a:rPr lang="en-US" sz="2400" dirty="0" smtClean="0">
                <a:latin typeface="+mj-lt"/>
              </a:rPr>
              <a:t>(A.D. 51)</a:t>
            </a:r>
          </a:p>
          <a:p>
            <a:r>
              <a:rPr lang="en-US" sz="2400" dirty="0" smtClean="0">
                <a:latin typeface="+mj-lt"/>
              </a:rPr>
              <a:t>“Now when they had gone throughout Phrygia and the region of Galatia… a vision appeared to Paul in the night; There stood a man of </a:t>
            </a:r>
            <a:r>
              <a:rPr lang="en-US" sz="2400" b="1" dirty="0" smtClean="0">
                <a:latin typeface="+mj-lt"/>
              </a:rPr>
              <a:t>Macedonia </a:t>
            </a:r>
            <a:r>
              <a:rPr lang="en-US" sz="2400" dirty="0" smtClean="0">
                <a:latin typeface="+mj-lt"/>
              </a:rPr>
              <a:t>… </a:t>
            </a:r>
            <a:r>
              <a:rPr lang="en-US" sz="2400" b="1" dirty="0" smtClean="0">
                <a:latin typeface="+mj-lt"/>
              </a:rPr>
              <a:t>Come</a:t>
            </a:r>
            <a:r>
              <a:rPr lang="en-US" sz="2400" dirty="0" smtClean="0">
                <a:latin typeface="+mj-lt"/>
              </a:rPr>
              <a:t> </a:t>
            </a:r>
            <a:r>
              <a:rPr lang="en-US" sz="2400" b="1" dirty="0" smtClean="0">
                <a:latin typeface="+mj-lt"/>
              </a:rPr>
              <a:t>over and help us</a:t>
            </a:r>
            <a:r>
              <a:rPr lang="en-US" sz="2400" dirty="0" smtClean="0">
                <a:latin typeface="+mj-lt"/>
              </a:rPr>
              <a:t>… we endeavored to go… gathering </a:t>
            </a:r>
            <a:r>
              <a:rPr lang="en-US" sz="2400" b="1" u="sng" dirty="0" smtClean="0">
                <a:latin typeface="+mj-lt"/>
              </a:rPr>
              <a:t>that the Lord had called us to preach the gospel to them</a:t>
            </a:r>
            <a:r>
              <a:rPr lang="en-US" sz="2400" dirty="0" smtClean="0">
                <a:latin typeface="+mj-lt"/>
              </a:rPr>
              <a:t>” (16:6-10).</a:t>
            </a:r>
          </a:p>
          <a:p>
            <a:r>
              <a:rPr lang="en-US" sz="2400" dirty="0" smtClean="0">
                <a:latin typeface="+mj-lt"/>
              </a:rPr>
              <a:t>The H.S. led Paul (Luke joins them), to Europe, as they arrived in Philippi, where he led Lydia to Christ – </a:t>
            </a:r>
          </a:p>
          <a:p>
            <a:endParaRPr lang="en-US" sz="800" dirty="0">
              <a:latin typeface="+mj-lt"/>
            </a:endParaRPr>
          </a:p>
          <a:p>
            <a:r>
              <a:rPr lang="en-US" sz="2400" dirty="0" smtClean="0">
                <a:latin typeface="+mj-lt"/>
              </a:rPr>
              <a:t>“And a certain woman named Lydia, a seller of purple, of the city of Thyatira… </a:t>
            </a:r>
            <a:r>
              <a:rPr lang="en-US" sz="2400" b="1" dirty="0" smtClean="0">
                <a:latin typeface="+mj-lt"/>
              </a:rPr>
              <a:t>whose heart the Lord opened… </a:t>
            </a:r>
            <a:r>
              <a:rPr lang="en-US" sz="2400" b="1" u="sng" dirty="0" smtClean="0">
                <a:latin typeface="+mj-lt"/>
              </a:rPr>
              <a:t>unto the things spoken of Paul</a:t>
            </a:r>
            <a:r>
              <a:rPr lang="en-US" sz="2400" dirty="0" smtClean="0">
                <a:latin typeface="+mj-lt"/>
              </a:rPr>
              <a:t>” (16:14).  </a:t>
            </a:r>
          </a:p>
          <a:p>
            <a:endParaRPr lang="en-US" sz="800" dirty="0" smtClean="0">
              <a:latin typeface="+mj-lt"/>
            </a:endParaRPr>
          </a:p>
          <a:p>
            <a:r>
              <a:rPr lang="en-US" sz="2400" dirty="0" smtClean="0">
                <a:latin typeface="+mj-lt"/>
              </a:rPr>
              <a:t>Next, Paul was arrested and jailed, but when the jailer asked, </a:t>
            </a:r>
            <a:r>
              <a:rPr lang="en-US" sz="2400" b="1" dirty="0" smtClean="0">
                <a:latin typeface="+mj-lt"/>
              </a:rPr>
              <a:t>“</a:t>
            </a:r>
            <a:r>
              <a:rPr lang="en-US" sz="2400" b="1" u="sng" dirty="0" smtClean="0">
                <a:latin typeface="+mj-lt"/>
              </a:rPr>
              <a:t>Sirs, what must I do to be saved?  And they said, Believe on the Lord Jesus Christ, and thou shalt be saved</a:t>
            </a:r>
            <a:r>
              <a:rPr lang="en-US" sz="2400" b="1" dirty="0" smtClean="0">
                <a:latin typeface="+mj-lt"/>
              </a:rPr>
              <a:t>…” </a:t>
            </a:r>
            <a:r>
              <a:rPr lang="en-US" sz="2400" dirty="0" smtClean="0">
                <a:latin typeface="+mj-lt"/>
              </a:rPr>
              <a:t>(16:25-31).  </a:t>
            </a:r>
          </a:p>
          <a:p>
            <a:r>
              <a:rPr lang="en-US" sz="2400" dirty="0" smtClean="0">
                <a:latin typeface="+mj-lt"/>
              </a:rPr>
              <a:t>There were many highs but now came word of problems in the churches of Galatia.    </a:t>
            </a:r>
            <a:endParaRPr lang="en-US" sz="2400" dirty="0">
              <a:latin typeface="+mj-l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3559" y="0"/>
            <a:ext cx="5528445" cy="67739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067" y="7881"/>
            <a:ext cx="5517933" cy="6758151"/>
          </a:xfrm>
          <a:prstGeom prst="rect">
            <a:avLst/>
          </a:prstGeom>
        </p:spPr>
      </p:pic>
      <p:pic>
        <p:nvPicPr>
          <p:cNvPr id="9" name="Picture 8" descr="Paul Teaches Ly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303" y="-43030"/>
            <a:ext cx="5528441" cy="6816946"/>
          </a:xfrm>
          <a:prstGeom prst="rect">
            <a:avLst/>
          </a:prstGeom>
        </p:spPr>
      </p:pic>
      <p:pic>
        <p:nvPicPr>
          <p:cNvPr id="3" name="Picture 2" descr="Paul and Silas with the Jail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4575" y="-43032"/>
            <a:ext cx="5540185" cy="6809064"/>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1303" y="-50916"/>
            <a:ext cx="5550697" cy="6816948"/>
          </a:xfrm>
          <a:prstGeom prst="rect">
            <a:avLst/>
          </a:prstGeom>
        </p:spPr>
      </p:pic>
    </p:spTree>
    <p:extLst>
      <p:ext uri="{BB962C8B-B14F-4D97-AF65-F5344CB8AC3E}">
        <p14:creationId xmlns:p14="http://schemas.microsoft.com/office/powerpoint/2010/main" val="41010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4593"/>
            <a:ext cx="12192000" cy="6986528"/>
          </a:xfrm>
          <a:prstGeom prst="rect">
            <a:avLst/>
          </a:prstGeom>
          <a:noFill/>
        </p:spPr>
        <p:txBody>
          <a:bodyPr wrap="square" rtlCol="0">
            <a:spAutoFit/>
          </a:bodyPr>
          <a:lstStyle/>
          <a:p>
            <a:r>
              <a:rPr lang="en-US" sz="2400" b="1" dirty="0" smtClean="0">
                <a:latin typeface="+mj-lt"/>
              </a:rPr>
              <a:t>LEGALISM </a:t>
            </a:r>
            <a:r>
              <a:rPr lang="en-US" sz="2400" dirty="0" smtClean="0">
                <a:latin typeface="+mj-lt"/>
              </a:rPr>
              <a:t>(A.D. 58)</a:t>
            </a:r>
          </a:p>
          <a:p>
            <a:r>
              <a:rPr lang="en-US" sz="2400" dirty="0" smtClean="0">
                <a:latin typeface="+mj-lt"/>
              </a:rPr>
              <a:t>“O foolish Galatians, who hath bewitched you, that </a:t>
            </a:r>
          </a:p>
          <a:p>
            <a:r>
              <a:rPr lang="en-US" sz="2400" dirty="0" smtClean="0">
                <a:latin typeface="+mj-lt"/>
              </a:rPr>
              <a:t>ye should not obey the truth, before whose eyes </a:t>
            </a:r>
          </a:p>
          <a:p>
            <a:r>
              <a:rPr lang="en-US" sz="2400" dirty="0" smtClean="0">
                <a:latin typeface="+mj-lt"/>
              </a:rPr>
              <a:t>Jesus Christ hath been evidently set forth, crucified </a:t>
            </a:r>
          </a:p>
          <a:p>
            <a:r>
              <a:rPr lang="en-US" sz="2400" dirty="0" smtClean="0">
                <a:latin typeface="+mj-lt"/>
              </a:rPr>
              <a:t>among you?” (Gal. 3:1).</a:t>
            </a:r>
          </a:p>
          <a:p>
            <a:r>
              <a:rPr lang="en-US" sz="2400" dirty="0" err="1" smtClean="0">
                <a:latin typeface="+mj-lt"/>
              </a:rPr>
              <a:t>Judaizers</a:t>
            </a:r>
            <a:r>
              <a:rPr lang="en-US" sz="2400" dirty="0" smtClean="0">
                <a:latin typeface="+mj-lt"/>
              </a:rPr>
              <a:t> had infiltrated Paul’s churches in Galatia </a:t>
            </a:r>
          </a:p>
          <a:p>
            <a:r>
              <a:rPr lang="en-US" sz="2400" dirty="0" smtClean="0">
                <a:latin typeface="+mj-lt"/>
              </a:rPr>
              <a:t>trying to coerce Gentile converts to the gospel of </a:t>
            </a:r>
          </a:p>
          <a:p>
            <a:r>
              <a:rPr lang="en-US" sz="2400" dirty="0" smtClean="0">
                <a:latin typeface="+mj-lt"/>
              </a:rPr>
              <a:t>grace to go back under the Law.  Paul was furious, </a:t>
            </a:r>
          </a:p>
          <a:p>
            <a:r>
              <a:rPr lang="en-US" sz="2400" dirty="0" smtClean="0">
                <a:latin typeface="+mj-lt"/>
              </a:rPr>
              <a:t>and wrote them a scathing epistle, calling them </a:t>
            </a:r>
          </a:p>
          <a:p>
            <a:r>
              <a:rPr lang="en-US" sz="2400" dirty="0" smtClean="0">
                <a:latin typeface="+mj-lt"/>
              </a:rPr>
              <a:t>foolish!  He can’t believe that they would so easily </a:t>
            </a:r>
          </a:p>
          <a:p>
            <a:r>
              <a:rPr lang="en-US" sz="2400" dirty="0" smtClean="0">
                <a:latin typeface="+mj-lt"/>
              </a:rPr>
              <a:t>give up their freedom under grace –</a:t>
            </a:r>
          </a:p>
          <a:p>
            <a:endParaRPr lang="en-US" sz="800" dirty="0" smtClean="0">
              <a:latin typeface="+mj-lt"/>
            </a:endParaRPr>
          </a:p>
          <a:p>
            <a:r>
              <a:rPr lang="en-US" sz="2400" dirty="0" smtClean="0">
                <a:latin typeface="+mj-lt"/>
              </a:rPr>
              <a:t>“Christ hath redeemed us from the curse of the law</a:t>
            </a:r>
          </a:p>
          <a:p>
            <a:r>
              <a:rPr lang="en-US" sz="2400" dirty="0" smtClean="0">
                <a:latin typeface="+mj-lt"/>
              </a:rPr>
              <a:t>… Wherefore then </a:t>
            </a:r>
            <a:r>
              <a:rPr lang="en-US" sz="2400" dirty="0" err="1" smtClean="0">
                <a:latin typeface="+mj-lt"/>
              </a:rPr>
              <a:t>serveth</a:t>
            </a:r>
            <a:r>
              <a:rPr lang="en-US" sz="2400" dirty="0" smtClean="0">
                <a:latin typeface="+mj-lt"/>
              </a:rPr>
              <a:t> the law?  It was added </a:t>
            </a:r>
          </a:p>
          <a:p>
            <a:r>
              <a:rPr lang="en-US" sz="2400" dirty="0" smtClean="0">
                <a:latin typeface="+mj-lt"/>
              </a:rPr>
              <a:t>because of transgressions, till the seed [Christ] </a:t>
            </a:r>
          </a:p>
          <a:p>
            <a:r>
              <a:rPr lang="en-US" sz="2400" dirty="0" smtClean="0">
                <a:latin typeface="+mj-lt"/>
              </a:rPr>
              <a:t>should come… the law was our schoolmaster… but after faith is come </a:t>
            </a:r>
            <a:r>
              <a:rPr lang="en-US" sz="2400" smtClean="0">
                <a:latin typeface="+mj-lt"/>
              </a:rPr>
              <a:t>[Christ], </a:t>
            </a:r>
            <a:r>
              <a:rPr lang="en-US" sz="2400" dirty="0" smtClean="0">
                <a:latin typeface="+mj-lt"/>
              </a:rPr>
              <a:t>we are no longer under a school master.  </a:t>
            </a:r>
            <a:r>
              <a:rPr lang="en-US" sz="2400" b="1" u="sng" dirty="0" smtClean="0">
                <a:latin typeface="+mj-lt"/>
              </a:rPr>
              <a:t>For ye are all the children of God by faith in Christ Jesus</a:t>
            </a:r>
            <a:r>
              <a:rPr lang="en-US" sz="2400" dirty="0" smtClean="0">
                <a:latin typeface="+mj-lt"/>
              </a:rPr>
              <a:t>” (3:13,19,24,26).  </a:t>
            </a:r>
            <a:endParaRPr lang="en-US" sz="2400" dirty="0">
              <a:latin typeface="+mj-lt"/>
            </a:endParaRPr>
          </a:p>
          <a:p>
            <a:r>
              <a:rPr lang="en-US" sz="2400" i="1" dirty="0" smtClean="0">
                <a:latin typeface="+mj-lt"/>
              </a:rPr>
              <a:t>Good grief!</a:t>
            </a:r>
          </a:p>
          <a:p>
            <a:endParaRPr lang="en-US" sz="800" dirty="0" smtClean="0">
              <a:latin typeface="+mj-lt"/>
            </a:endParaRPr>
          </a:p>
          <a:p>
            <a:r>
              <a:rPr lang="en-US" sz="2400" dirty="0" smtClean="0">
                <a:latin typeface="+mj-lt"/>
              </a:rPr>
              <a:t>Next time –   Paul’s ministry of God’s grace continues. </a:t>
            </a:r>
            <a:endParaRPr lang="en-US" sz="2400" dirty="0">
              <a:latin typeface="+mj-lt"/>
            </a:endParaRPr>
          </a:p>
        </p:txBody>
      </p:sp>
      <p:pic>
        <p:nvPicPr>
          <p:cNvPr id="4" name="Picture 3" descr="Councils of Carthage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7946" y="-1"/>
            <a:ext cx="5644056" cy="5202621"/>
          </a:xfrm>
          <a:prstGeom prst="rect">
            <a:avLst/>
          </a:prstGeom>
        </p:spPr>
      </p:pic>
    </p:spTree>
    <p:extLst>
      <p:ext uri="{BB962C8B-B14F-4D97-AF65-F5344CB8AC3E}">
        <p14:creationId xmlns:p14="http://schemas.microsoft.com/office/powerpoint/2010/main" val="262270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fade">
                                      <p:cBhvr>
                                        <p:cTn id="27" dur="500"/>
                                        <p:tgtEl>
                                          <p:spTgt spid="3">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fade">
                                      <p:cBhvr>
                                        <p:cTn id="30" dur="500"/>
                                        <p:tgtEl>
                                          <p:spTgt spid="3">
                                            <p:txEl>
                                              <p:pRg st="13" end="1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fade">
                                      <p:cBhvr>
                                        <p:cTn id="33" dur="500"/>
                                        <p:tgtEl>
                                          <p:spTgt spid="3">
                                            <p:txEl>
                                              <p:pRg st="14" end="1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5" end="15"/>
                                            </p:txEl>
                                          </p:spTgt>
                                        </p:tgtEl>
                                        <p:attrNameLst>
                                          <p:attrName>style.visibility</p:attrName>
                                        </p:attrNameLst>
                                      </p:cBhvr>
                                      <p:to>
                                        <p:strVal val="visible"/>
                                      </p:to>
                                    </p:set>
                                    <p:animEffect transition="in" filter="fade">
                                      <p:cBhvr>
                                        <p:cTn id="36" dur="500"/>
                                        <p:tgtEl>
                                          <p:spTgt spid="3">
                                            <p:txEl>
                                              <p:pRg st="15" end="1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animEffect transition="in" filter="fade">
                                      <p:cBhvr>
                                        <p:cTn id="41" dur="500"/>
                                        <p:tgtEl>
                                          <p:spTgt spid="3">
                                            <p:txEl>
                                              <p:pRg st="16" end="1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8" end="18"/>
                                            </p:txEl>
                                          </p:spTgt>
                                        </p:tgtEl>
                                        <p:attrNameLst>
                                          <p:attrName>style.visibility</p:attrName>
                                        </p:attrNameLst>
                                      </p:cBhvr>
                                      <p:to>
                                        <p:strVal val="visible"/>
                                      </p:to>
                                    </p:set>
                                    <p:animEffect transition="in" filter="fade">
                                      <p:cBhvr>
                                        <p:cTn id="46"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18428" cy="6863417"/>
          </a:xfrm>
          <a:prstGeom prst="rect">
            <a:avLst/>
          </a:prstGeom>
          <a:noFill/>
        </p:spPr>
        <p:txBody>
          <a:bodyPr wrap="square" rtlCol="0">
            <a:spAutoFit/>
          </a:bodyPr>
          <a:lstStyle/>
          <a:p>
            <a:r>
              <a:rPr lang="en-US" sz="2400" dirty="0" smtClean="0">
                <a:latin typeface="+mj-lt"/>
              </a:rPr>
              <a:t>“Depart: for</a:t>
            </a:r>
            <a:r>
              <a:rPr lang="en-US" sz="2400" b="1" dirty="0" smtClean="0">
                <a:latin typeface="+mj-lt"/>
              </a:rPr>
              <a:t> </a:t>
            </a:r>
            <a:r>
              <a:rPr lang="en-US" sz="2400" b="1" u="sng" dirty="0" smtClean="0">
                <a:latin typeface="+mj-lt"/>
              </a:rPr>
              <a:t>I will send thee far hence unto the Gentiles</a:t>
            </a:r>
            <a:r>
              <a:rPr lang="en-US" sz="2400" dirty="0" smtClean="0">
                <a:latin typeface="+mj-lt"/>
              </a:rPr>
              <a:t>” </a:t>
            </a:r>
          </a:p>
          <a:p>
            <a:r>
              <a:rPr lang="en-US" sz="2400" dirty="0" smtClean="0">
                <a:latin typeface="+mj-lt"/>
              </a:rPr>
              <a:t>(Acts 22:21).</a:t>
            </a:r>
          </a:p>
          <a:p>
            <a:r>
              <a:rPr lang="en-US" sz="2400" dirty="0" smtClean="0">
                <a:latin typeface="+mj-lt"/>
              </a:rPr>
              <a:t>At that time, there was only one means of salvation, </a:t>
            </a:r>
          </a:p>
          <a:p>
            <a:r>
              <a:rPr lang="en-US" sz="2400" dirty="0">
                <a:latin typeface="+mj-lt"/>
              </a:rPr>
              <a:t>b</a:t>
            </a:r>
            <a:r>
              <a:rPr lang="en-US" sz="2400" dirty="0" smtClean="0">
                <a:latin typeface="+mj-lt"/>
              </a:rPr>
              <a:t>elieve that Christ was the Messiah (Mt. 16:16).  Saul, now, </a:t>
            </a:r>
          </a:p>
          <a:p>
            <a:r>
              <a:rPr lang="en-US" sz="2400" dirty="0" smtClean="0">
                <a:latin typeface="+mj-lt"/>
              </a:rPr>
              <a:t>had no doubt of that!  He knew he had been wrong, was </a:t>
            </a:r>
          </a:p>
          <a:p>
            <a:r>
              <a:rPr lang="en-US" sz="2400" dirty="0" smtClean="0">
                <a:latin typeface="+mj-lt"/>
              </a:rPr>
              <a:t>repentant and was prepared to do anything Christ asked him</a:t>
            </a:r>
          </a:p>
          <a:p>
            <a:r>
              <a:rPr lang="en-US" sz="2400" dirty="0" smtClean="0">
                <a:latin typeface="+mj-lt"/>
              </a:rPr>
              <a:t>to do.  There was another requirement of salvation, water </a:t>
            </a:r>
          </a:p>
          <a:p>
            <a:r>
              <a:rPr lang="en-US" sz="2400" dirty="0" smtClean="0">
                <a:latin typeface="+mj-lt"/>
              </a:rPr>
              <a:t>washing (Mk. 16:16), but first, Saul who had been blinded by</a:t>
            </a:r>
          </a:p>
          <a:p>
            <a:r>
              <a:rPr lang="en-US" sz="2400" dirty="0" smtClean="0">
                <a:latin typeface="+mj-lt"/>
              </a:rPr>
              <a:t>the intense light, had to have his sight restored –</a:t>
            </a:r>
          </a:p>
          <a:p>
            <a:endParaRPr lang="en-US" sz="800" dirty="0" smtClean="0">
              <a:latin typeface="+mj-lt"/>
            </a:endParaRPr>
          </a:p>
          <a:p>
            <a:r>
              <a:rPr lang="en-US" sz="2400" dirty="0" smtClean="0">
                <a:latin typeface="+mj-lt"/>
              </a:rPr>
              <a:t>“And when I could not see for the glory of that light, being </a:t>
            </a:r>
          </a:p>
          <a:p>
            <a:r>
              <a:rPr lang="en-US" sz="2400" dirty="0">
                <a:latin typeface="+mj-lt"/>
              </a:rPr>
              <a:t>l</a:t>
            </a:r>
            <a:r>
              <a:rPr lang="en-US" sz="2400" dirty="0" smtClean="0">
                <a:latin typeface="+mj-lt"/>
              </a:rPr>
              <a:t>ed by the hand of them that were with me, I came into </a:t>
            </a:r>
          </a:p>
          <a:p>
            <a:r>
              <a:rPr lang="en-US" sz="2400" dirty="0" smtClean="0">
                <a:latin typeface="+mj-lt"/>
              </a:rPr>
              <a:t>Damascus.  And one Ananias, a devout man of the law </a:t>
            </a:r>
          </a:p>
          <a:p>
            <a:r>
              <a:rPr lang="en-US" sz="2400" dirty="0" smtClean="0">
                <a:latin typeface="+mj-lt"/>
              </a:rPr>
              <a:t>[Jew]… came unto me, and stood, and said unto me, Brother </a:t>
            </a:r>
          </a:p>
          <a:p>
            <a:r>
              <a:rPr lang="en-US" sz="2400" dirty="0" smtClean="0">
                <a:latin typeface="+mj-lt"/>
              </a:rPr>
              <a:t>Saul, receive thy sight… For thou shalt be his witness unto all </a:t>
            </a:r>
          </a:p>
          <a:p>
            <a:r>
              <a:rPr lang="en-US" sz="2400" dirty="0" smtClean="0">
                <a:latin typeface="+mj-lt"/>
              </a:rPr>
              <a:t>men… arise, </a:t>
            </a:r>
            <a:r>
              <a:rPr lang="en-US" sz="2400" b="1" u="sng" dirty="0" smtClean="0">
                <a:latin typeface="+mj-lt"/>
              </a:rPr>
              <a:t>be baptized, and wash away thy sins, calling on the name of the</a:t>
            </a:r>
            <a:r>
              <a:rPr lang="en-US" sz="2400" u="sng" dirty="0" smtClean="0">
                <a:latin typeface="+mj-lt"/>
              </a:rPr>
              <a:t> </a:t>
            </a:r>
            <a:r>
              <a:rPr lang="en-US" sz="2400" b="1" u="sng" dirty="0" smtClean="0">
                <a:latin typeface="+mj-lt"/>
              </a:rPr>
              <a:t>Lord</a:t>
            </a:r>
            <a:r>
              <a:rPr lang="en-US" sz="2400" dirty="0" smtClean="0">
                <a:latin typeface="+mj-lt"/>
              </a:rPr>
              <a:t>” (Acts 22:11-16).</a:t>
            </a:r>
          </a:p>
          <a:p>
            <a:r>
              <a:rPr lang="en-US" sz="2400" dirty="0" smtClean="0">
                <a:latin typeface="+mj-lt"/>
              </a:rPr>
              <a:t>Saul was blind for 3-days (9:9), the scales fell off and he was water baptized (9:18).  We will see this repeated in Acts [Israel’s program]: 1). a salvation; 2). </a:t>
            </a:r>
            <a:r>
              <a:rPr lang="en-US" sz="2400" dirty="0">
                <a:latin typeface="+mj-lt"/>
              </a:rPr>
              <a:t>a</a:t>
            </a:r>
            <a:r>
              <a:rPr lang="en-US" sz="2400" dirty="0" smtClean="0">
                <a:latin typeface="+mj-lt"/>
              </a:rPr>
              <a:t> miracle; 3. water washing [baptism], The 3-days of blindness reflected Saul’s spiritual blindness, but now had clear spiritual sight. </a:t>
            </a:r>
          </a:p>
        </p:txBody>
      </p:sp>
      <p:pic>
        <p:nvPicPr>
          <p:cNvPr id="3" name="Picture 2" descr="File:Acts of the Apostles Chapter 9-8 (Bible Illustration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4386" y="-1"/>
            <a:ext cx="4687614" cy="5286704"/>
          </a:xfrm>
          <a:prstGeom prst="rect">
            <a:avLst/>
          </a:prstGeom>
        </p:spPr>
      </p:pic>
    </p:spTree>
    <p:extLst>
      <p:ext uri="{BB962C8B-B14F-4D97-AF65-F5344CB8AC3E}">
        <p14:creationId xmlns:p14="http://schemas.microsoft.com/office/powerpoint/2010/main" val="71377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animEffect transition="in" filter="fade">
                                      <p:cBhvr>
                                        <p:cTn id="30" dur="500"/>
                                        <p:tgtEl>
                                          <p:spTgt spid="2">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fade">
                                      <p:cBhvr>
                                        <p:cTn id="33" dur="500"/>
                                        <p:tgtEl>
                                          <p:spTgt spid="2">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2" end="12"/>
                                            </p:txEl>
                                          </p:spTgt>
                                        </p:tgtEl>
                                        <p:attrNameLst>
                                          <p:attrName>style.visibility</p:attrName>
                                        </p:attrNameLst>
                                      </p:cBhvr>
                                      <p:to>
                                        <p:strVal val="visible"/>
                                      </p:to>
                                    </p:set>
                                    <p:animEffect transition="in" filter="fade">
                                      <p:cBhvr>
                                        <p:cTn id="36" dur="500"/>
                                        <p:tgtEl>
                                          <p:spTgt spid="2">
                                            <p:txEl>
                                              <p:pRg st="12" end="1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animEffect transition="in" filter="fade">
                                      <p:cBhvr>
                                        <p:cTn id="39" dur="500"/>
                                        <p:tgtEl>
                                          <p:spTgt spid="2">
                                            <p:txEl>
                                              <p:pRg st="13" end="1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
                                            <p:txEl>
                                              <p:pRg st="14" end="14"/>
                                            </p:txEl>
                                          </p:spTgt>
                                        </p:tgtEl>
                                        <p:attrNameLst>
                                          <p:attrName>style.visibility</p:attrName>
                                        </p:attrNameLst>
                                      </p:cBhvr>
                                      <p:to>
                                        <p:strVal val="visible"/>
                                      </p:to>
                                    </p:set>
                                    <p:animEffect transition="in" filter="fade">
                                      <p:cBhvr>
                                        <p:cTn id="42" dur="500"/>
                                        <p:tgtEl>
                                          <p:spTgt spid="2">
                                            <p:txEl>
                                              <p:pRg st="14" end="1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5" end="15"/>
                                            </p:txEl>
                                          </p:spTgt>
                                        </p:tgtEl>
                                        <p:attrNameLst>
                                          <p:attrName>style.visibility</p:attrName>
                                        </p:attrNameLst>
                                      </p:cBhvr>
                                      <p:to>
                                        <p:strVal val="visible"/>
                                      </p:to>
                                    </p:set>
                                    <p:animEffect transition="in" filter="fade">
                                      <p:cBhvr>
                                        <p:cTn id="45" dur="500"/>
                                        <p:tgtEl>
                                          <p:spTgt spid="2">
                                            <p:txEl>
                                              <p:pRg st="15" end="1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xEl>
                                              <p:pRg st="16" end="16"/>
                                            </p:txEl>
                                          </p:spTgt>
                                        </p:tgtEl>
                                        <p:attrNameLst>
                                          <p:attrName>style.visibility</p:attrName>
                                        </p:attrNameLst>
                                      </p:cBhvr>
                                      <p:to>
                                        <p:strVal val="visible"/>
                                      </p:to>
                                    </p:set>
                                    <p:animEffect transition="in" filter="fade">
                                      <p:cBhvr>
                                        <p:cTn id="50"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7662041" cy="6863417"/>
          </a:xfrm>
          <a:prstGeom prst="rect">
            <a:avLst/>
          </a:prstGeom>
          <a:noFill/>
        </p:spPr>
        <p:txBody>
          <a:bodyPr wrap="square" rtlCol="0">
            <a:spAutoFit/>
          </a:bodyPr>
          <a:lstStyle/>
          <a:p>
            <a:r>
              <a:rPr lang="en-US" sz="2400" b="1" dirty="0" smtClean="0">
                <a:latin typeface="+mj-lt"/>
              </a:rPr>
              <a:t>SAUL’S EARLY MINISTRY </a:t>
            </a:r>
            <a:r>
              <a:rPr lang="en-US" sz="2400" dirty="0" smtClean="0">
                <a:latin typeface="+mj-lt"/>
              </a:rPr>
              <a:t>(A.D. 35-45)</a:t>
            </a:r>
          </a:p>
          <a:p>
            <a:r>
              <a:rPr lang="en-US" sz="2400" dirty="0" smtClean="0">
                <a:latin typeface="+mj-lt"/>
              </a:rPr>
              <a:t>“And straightway he preached Christ in the [Damascus] synagogues, that </a:t>
            </a:r>
            <a:r>
              <a:rPr lang="en-US" sz="2400" b="1" dirty="0" smtClean="0">
                <a:latin typeface="+mj-lt"/>
              </a:rPr>
              <a:t>he </a:t>
            </a:r>
            <a:r>
              <a:rPr lang="en-US" sz="2400" dirty="0" smtClean="0">
                <a:latin typeface="+mj-lt"/>
              </a:rPr>
              <a:t>[Christ] </a:t>
            </a:r>
            <a:r>
              <a:rPr lang="en-US" sz="2400" b="1" dirty="0" smtClean="0">
                <a:latin typeface="+mj-lt"/>
              </a:rPr>
              <a:t>is the Son of God</a:t>
            </a:r>
            <a:r>
              <a:rPr lang="en-US" sz="2400" dirty="0" smtClean="0">
                <a:latin typeface="+mj-lt"/>
              </a:rPr>
              <a:t>” (9:20).</a:t>
            </a:r>
          </a:p>
          <a:p>
            <a:r>
              <a:rPr lang="en-US" sz="2400" dirty="0" smtClean="0">
                <a:latin typeface="+mj-lt"/>
              </a:rPr>
              <a:t>More than 20-years later, Paul revealed what happened to him after his conversion and before he began to preach the simplest of all messages—</a:t>
            </a:r>
            <a:r>
              <a:rPr lang="en-US" sz="2400" i="1" dirty="0" smtClean="0">
                <a:latin typeface="+mj-lt"/>
              </a:rPr>
              <a:t>Christ was the Son of God</a:t>
            </a:r>
            <a:r>
              <a:rPr lang="en-US" sz="2400" dirty="0" smtClean="0">
                <a:latin typeface="+mj-lt"/>
              </a:rPr>
              <a:t>. </a:t>
            </a:r>
          </a:p>
          <a:p>
            <a:endParaRPr lang="en-US" sz="800" dirty="0" smtClean="0">
              <a:latin typeface="+mj-lt"/>
            </a:endParaRPr>
          </a:p>
          <a:p>
            <a:r>
              <a:rPr lang="en-US" sz="2400" dirty="0" smtClean="0">
                <a:latin typeface="+mj-lt"/>
              </a:rPr>
              <a:t>“But I certify you… that </a:t>
            </a:r>
            <a:r>
              <a:rPr lang="en-US" sz="2400" b="1" dirty="0" smtClean="0">
                <a:latin typeface="+mj-lt"/>
              </a:rPr>
              <a:t>the gospel which was preached of me is not after man.  For I neither received it of man, neither was I taught it, but by the revelation of Jesus Christ</a:t>
            </a:r>
            <a:r>
              <a:rPr lang="en-US" sz="2400" dirty="0" smtClean="0">
                <a:latin typeface="+mj-lt"/>
              </a:rPr>
              <a:t>.  For ye have heard of my [citizenship] in the Jews religion, how that beyond measure I persecuted the… [Jerusalem] church… and wasted it.  And profited in the Jews religion above many my equals in mine own nation…. But when it pleased God… </a:t>
            </a:r>
            <a:r>
              <a:rPr lang="en-US" sz="2400" b="1" u="sng" dirty="0" smtClean="0">
                <a:latin typeface="+mj-lt"/>
              </a:rPr>
              <a:t>called me by his grace</a:t>
            </a:r>
            <a:r>
              <a:rPr lang="en-US" sz="2400" u="sng" dirty="0" smtClean="0">
                <a:latin typeface="+mj-lt"/>
              </a:rPr>
              <a:t>, </a:t>
            </a:r>
            <a:r>
              <a:rPr lang="en-US" sz="2400" b="1" u="sng" dirty="0" smtClean="0">
                <a:latin typeface="+mj-lt"/>
              </a:rPr>
              <a:t>to reveal his Son in me, that I might preach among the heathen</a:t>
            </a:r>
            <a:r>
              <a:rPr lang="en-US" sz="2400" b="1" dirty="0" smtClean="0">
                <a:latin typeface="+mj-lt"/>
              </a:rPr>
              <a:t> </a:t>
            </a:r>
            <a:r>
              <a:rPr lang="en-US" sz="2400" dirty="0" smtClean="0">
                <a:latin typeface="+mj-lt"/>
              </a:rPr>
              <a:t>[Gentiles]…” (Gal. 1:11-16).</a:t>
            </a:r>
          </a:p>
          <a:p>
            <a:r>
              <a:rPr lang="en-US" sz="2400" dirty="0" smtClean="0">
                <a:latin typeface="+mj-lt"/>
              </a:rPr>
              <a:t>Paul’s did not learn </a:t>
            </a:r>
            <a:r>
              <a:rPr lang="en-US" sz="2400" i="1" dirty="0" smtClean="0">
                <a:latin typeface="+mj-lt"/>
              </a:rPr>
              <a:t>his</a:t>
            </a:r>
            <a:r>
              <a:rPr lang="en-US" sz="2400" dirty="0" smtClean="0">
                <a:latin typeface="+mj-lt"/>
              </a:rPr>
              <a:t> gospel from Peter because he didn’t know it.  He was revealed it from the ascended Christ—It was different, but it gave Jews even more reason to hate him!   </a:t>
            </a:r>
          </a:p>
        </p:txBody>
      </p:sp>
      <p:pic>
        <p:nvPicPr>
          <p:cNvPr id="3" name="Picture 2" descr="English: Open Bible Stories - 46.htm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959" y="-1"/>
            <a:ext cx="4614041" cy="6740308"/>
          </a:xfrm>
          <a:prstGeom prst="rect">
            <a:avLst/>
          </a:prstGeom>
        </p:spPr>
      </p:pic>
    </p:spTree>
    <p:extLst>
      <p:ext uri="{BB962C8B-B14F-4D97-AF65-F5344CB8AC3E}">
        <p14:creationId xmlns:p14="http://schemas.microsoft.com/office/powerpoint/2010/main" val="125475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
            <a:ext cx="7577960" cy="7017306"/>
          </a:xfrm>
          <a:prstGeom prst="rect">
            <a:avLst/>
          </a:prstGeom>
          <a:noFill/>
        </p:spPr>
        <p:txBody>
          <a:bodyPr wrap="square" rtlCol="0">
            <a:spAutoFit/>
          </a:bodyPr>
          <a:lstStyle/>
          <a:p>
            <a:r>
              <a:rPr lang="en-US" sz="2400" b="1" dirty="0" smtClean="0">
                <a:latin typeface="+mj-lt"/>
              </a:rPr>
              <a:t>THE PERSECUTOR, NOW THE PERSECUTED</a:t>
            </a:r>
          </a:p>
          <a:p>
            <a:r>
              <a:rPr lang="en-US" sz="2400" dirty="0" smtClean="0">
                <a:latin typeface="+mj-lt"/>
              </a:rPr>
              <a:t>Saul had totally changed directions.  He had persecuted</a:t>
            </a:r>
          </a:p>
          <a:p>
            <a:r>
              <a:rPr lang="en-US" sz="2400" dirty="0">
                <a:latin typeface="+mj-lt"/>
              </a:rPr>
              <a:t>f</a:t>
            </a:r>
            <a:r>
              <a:rPr lang="en-US" sz="2400" dirty="0" smtClean="0">
                <a:latin typeface="+mj-lt"/>
              </a:rPr>
              <a:t>ollowers of Christ, now he was teaching them of </a:t>
            </a:r>
            <a:r>
              <a:rPr lang="en-US" sz="2400" dirty="0">
                <a:latin typeface="+mj-lt"/>
              </a:rPr>
              <a:t>C</a:t>
            </a:r>
            <a:r>
              <a:rPr lang="en-US" sz="2400" dirty="0" smtClean="0">
                <a:latin typeface="+mj-lt"/>
              </a:rPr>
              <a:t>hrist –</a:t>
            </a:r>
          </a:p>
          <a:p>
            <a:endParaRPr lang="en-US" sz="800" dirty="0" smtClean="0">
              <a:latin typeface="+mj-lt"/>
            </a:endParaRPr>
          </a:p>
          <a:p>
            <a:r>
              <a:rPr lang="en-US" sz="2400" dirty="0" smtClean="0">
                <a:latin typeface="+mj-lt"/>
              </a:rPr>
              <a:t>“But all that heard him were amazed, and said; Is not this he that destroyed them which called on this name in Jerusalem, and came hither for that intent, that he might bring them bound into the chief priests?” (9:21). </a:t>
            </a:r>
          </a:p>
          <a:p>
            <a:r>
              <a:rPr lang="en-US" sz="2400" i="1" dirty="0" smtClean="0">
                <a:latin typeface="+mj-lt"/>
              </a:rPr>
              <a:t>The Jews couldn’t believe this was the same man!</a:t>
            </a:r>
          </a:p>
          <a:p>
            <a:endParaRPr lang="en-US" sz="800" dirty="0" smtClean="0">
              <a:latin typeface="+mj-lt"/>
            </a:endParaRPr>
          </a:p>
          <a:p>
            <a:r>
              <a:rPr lang="en-US" sz="2400" dirty="0" smtClean="0">
                <a:latin typeface="+mj-lt"/>
              </a:rPr>
              <a:t>“But Saul increased the more in strength, and confounded the Jews which dwelt at Damascus, proving that this is very Christ [Messiah]” (9:22).</a:t>
            </a:r>
          </a:p>
          <a:p>
            <a:r>
              <a:rPr lang="en-US" sz="2400" dirty="0" smtClean="0">
                <a:latin typeface="+mj-lt"/>
              </a:rPr>
              <a:t>Satan doesn’t want any one to change who has been against Christ, so when they do, expect plenty of opposition –</a:t>
            </a:r>
          </a:p>
          <a:p>
            <a:endParaRPr lang="en-US" sz="800" dirty="0" smtClean="0">
              <a:latin typeface="+mj-lt"/>
            </a:endParaRPr>
          </a:p>
          <a:p>
            <a:r>
              <a:rPr lang="en-US" sz="2400" dirty="0" smtClean="0">
                <a:latin typeface="+mj-lt"/>
              </a:rPr>
              <a:t>“… </a:t>
            </a:r>
            <a:r>
              <a:rPr lang="en-US" sz="2400" b="1" dirty="0" smtClean="0">
                <a:latin typeface="+mj-lt"/>
              </a:rPr>
              <a:t>the Jews took counsel to kill him</a:t>
            </a:r>
            <a:r>
              <a:rPr lang="en-US" sz="2400" dirty="0" smtClean="0">
                <a:latin typeface="+mj-lt"/>
              </a:rPr>
              <a:t>…. Watched the gates [Damascus] day and night to kill him… took him by night, and let him down by the wall in a basket” (9:23-25).</a:t>
            </a:r>
          </a:p>
          <a:p>
            <a:r>
              <a:rPr lang="en-US" sz="2400" dirty="0" smtClean="0">
                <a:latin typeface="+mj-lt"/>
              </a:rPr>
              <a:t>It was Saul’s 1</a:t>
            </a:r>
            <a:r>
              <a:rPr lang="en-US" sz="2400" baseline="30000" dirty="0" smtClean="0">
                <a:latin typeface="+mj-lt"/>
              </a:rPr>
              <a:t>st</a:t>
            </a:r>
            <a:r>
              <a:rPr lang="en-US" sz="2400" dirty="0" smtClean="0">
                <a:latin typeface="+mj-lt"/>
              </a:rPr>
              <a:t> narrow escape—it would not be his last.  </a:t>
            </a:r>
            <a:endParaRPr lang="en-US" sz="2400" dirty="0">
              <a:latin typeface="+mj-lt"/>
            </a:endParaRPr>
          </a:p>
          <a:p>
            <a:endParaRPr lang="en-US" dirty="0"/>
          </a:p>
        </p:txBody>
      </p:sp>
      <p:pic>
        <p:nvPicPr>
          <p:cNvPr id="7" name="Picture 6" descr="English: Open Bible Stories - 46.htm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959" y="-1"/>
            <a:ext cx="4614041" cy="6740308"/>
          </a:xfrm>
          <a:prstGeom prst="rect">
            <a:avLst/>
          </a:prstGeom>
        </p:spPr>
      </p:pic>
      <p:pic>
        <p:nvPicPr>
          <p:cNvPr id="5" name="Picture 4" descr="File:Paul being let &lt;strong&gt;down&lt;/strong&gt; &lt;strong&gt;in a basket&lt;/strong&gt;.jpg - The Work of God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7959" y="-1"/>
            <a:ext cx="4614041" cy="6740308"/>
          </a:xfrm>
          <a:prstGeom prst="rect">
            <a:avLst/>
          </a:prstGeom>
        </p:spPr>
      </p:pic>
    </p:spTree>
    <p:extLst>
      <p:ext uri="{BB962C8B-B14F-4D97-AF65-F5344CB8AC3E}">
        <p14:creationId xmlns:p14="http://schemas.microsoft.com/office/powerpoint/2010/main" val="45293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fade">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 y="0"/>
            <a:ext cx="11992305" cy="6617196"/>
          </a:xfrm>
          <a:prstGeom prst="rect">
            <a:avLst/>
          </a:prstGeom>
          <a:noFill/>
        </p:spPr>
        <p:txBody>
          <a:bodyPr wrap="square" rtlCol="0">
            <a:spAutoFit/>
          </a:bodyPr>
          <a:lstStyle/>
          <a:p>
            <a:r>
              <a:rPr lang="en-US" sz="2400" b="1" dirty="0" smtClean="0">
                <a:latin typeface="+mj-lt"/>
              </a:rPr>
              <a:t>TO THE DESERT </a:t>
            </a:r>
            <a:r>
              <a:rPr lang="en-US" sz="2400" dirty="0" smtClean="0">
                <a:latin typeface="+mj-lt"/>
              </a:rPr>
              <a:t>(A.D. 35-38)</a:t>
            </a:r>
          </a:p>
          <a:p>
            <a:r>
              <a:rPr lang="en-US" sz="2400" dirty="0" smtClean="0">
                <a:latin typeface="+mj-lt"/>
              </a:rPr>
              <a:t>After Saul’s conversion and calling to go the Gentiles with </a:t>
            </a:r>
          </a:p>
          <a:p>
            <a:r>
              <a:rPr lang="en-US" sz="2400" dirty="0" smtClean="0">
                <a:latin typeface="+mj-lt"/>
              </a:rPr>
              <a:t>this new gospel of God’s grace, he immediately went to </a:t>
            </a:r>
          </a:p>
          <a:p>
            <a:r>
              <a:rPr lang="en-US" sz="2400" dirty="0" smtClean="0">
                <a:latin typeface="+mj-lt"/>
              </a:rPr>
              <a:t>Jerusalem to inform the 12 Apostles that he was now one </a:t>
            </a:r>
          </a:p>
          <a:p>
            <a:r>
              <a:rPr lang="en-US" sz="2400" dirty="0" smtClean="0">
                <a:latin typeface="+mj-lt"/>
              </a:rPr>
              <a:t>of them and be taught everything they knew of Christ, </a:t>
            </a:r>
          </a:p>
          <a:p>
            <a:r>
              <a:rPr lang="en-US" sz="2400" dirty="0" smtClean="0">
                <a:latin typeface="+mj-lt"/>
              </a:rPr>
              <a:t>right?  That’s what most in Christendom think, but that is </a:t>
            </a:r>
          </a:p>
          <a:p>
            <a:r>
              <a:rPr lang="en-US" sz="2400" dirty="0" smtClean="0">
                <a:latin typeface="+mj-lt"/>
              </a:rPr>
              <a:t>NOT what happened –</a:t>
            </a:r>
          </a:p>
          <a:p>
            <a:endParaRPr lang="en-US" sz="800" dirty="0" smtClean="0">
              <a:latin typeface="+mj-lt"/>
            </a:endParaRPr>
          </a:p>
          <a:p>
            <a:r>
              <a:rPr lang="en-US" sz="2400" dirty="0" smtClean="0">
                <a:latin typeface="+mj-lt"/>
              </a:rPr>
              <a:t>“Neither went I up to Jerusalem to them which were </a:t>
            </a:r>
          </a:p>
          <a:p>
            <a:r>
              <a:rPr lang="en-US" sz="2400" dirty="0" smtClean="0">
                <a:latin typeface="+mj-lt"/>
              </a:rPr>
              <a:t>apostles before me; but </a:t>
            </a:r>
            <a:r>
              <a:rPr lang="en-US" sz="2400" b="1" dirty="0" smtClean="0">
                <a:latin typeface="+mj-lt"/>
              </a:rPr>
              <a:t>I went into Arabia</a:t>
            </a:r>
            <a:r>
              <a:rPr lang="en-US" sz="2400" dirty="0" smtClean="0">
                <a:latin typeface="+mj-lt"/>
              </a:rPr>
              <a:t>…” (Gal. 1:17).</a:t>
            </a:r>
          </a:p>
          <a:p>
            <a:r>
              <a:rPr lang="en-US" sz="2400" dirty="0" smtClean="0">
                <a:latin typeface="+mj-lt"/>
              </a:rPr>
              <a:t>No.  Saul went into the desert for up to a 3-year seminary </a:t>
            </a:r>
          </a:p>
          <a:p>
            <a:r>
              <a:rPr lang="en-US" sz="2400" dirty="0" smtClean="0">
                <a:latin typeface="+mj-lt"/>
              </a:rPr>
              <a:t>instruction from Christ concerning this new dispensation. </a:t>
            </a:r>
          </a:p>
          <a:p>
            <a:r>
              <a:rPr lang="en-US" sz="2400" dirty="0" smtClean="0">
                <a:latin typeface="+mj-lt"/>
              </a:rPr>
              <a:t>Then and only then, did Saul go to Jerusalem – </a:t>
            </a:r>
          </a:p>
          <a:p>
            <a:endParaRPr lang="en-US" sz="800" dirty="0" smtClean="0">
              <a:latin typeface="+mj-lt"/>
            </a:endParaRPr>
          </a:p>
          <a:p>
            <a:r>
              <a:rPr lang="en-US" sz="2400" dirty="0" smtClean="0">
                <a:latin typeface="+mj-lt"/>
              </a:rPr>
              <a:t>“… I went up to Jerusalem to see Peter (Gal. 1:18)… the </a:t>
            </a:r>
          </a:p>
          <a:p>
            <a:r>
              <a:rPr lang="en-US" sz="2400" dirty="0" smtClean="0">
                <a:latin typeface="+mj-lt"/>
              </a:rPr>
              <a:t>disciples… were all afraid of him, and believed not that he was a disciple.  But Barnabas took him, and brought him to the apostles, and declared unto them how he had seen the Lord in the way, and how he had spoken boldly at Damascus in the name of Jesus” (Acts 9:26-29).</a:t>
            </a:r>
          </a:p>
          <a:p>
            <a:r>
              <a:rPr lang="en-US" sz="2400" dirty="0" smtClean="0">
                <a:latin typeface="+mj-lt"/>
              </a:rPr>
              <a:t>Even the 12 were fearful of him, but Barnabas pled the case of his genuine change of heart. </a:t>
            </a:r>
          </a:p>
        </p:txBody>
      </p:sp>
      <p:pic>
        <p:nvPicPr>
          <p:cNvPr id="5" name="Picture 4" descr="Animation Background: &lt;strong&gt;Desert&lt;/strong&gt; by Derkasnake on Deviant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584" y="0"/>
            <a:ext cx="4992415" cy="5002924"/>
          </a:xfrm>
          <a:prstGeom prst="rect">
            <a:avLst/>
          </a:prstGeom>
        </p:spPr>
      </p:pic>
      <p:pic>
        <p:nvPicPr>
          <p:cNvPr id="3" name="Picture 2" descr="File:Acts 11 19-30 &lt;strong&gt;Paul&lt;/strong&gt; and Barnabas sent as far a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584" y="1"/>
            <a:ext cx="4992413" cy="5002923"/>
          </a:xfrm>
          <a:prstGeom prst="rect">
            <a:avLst/>
          </a:prstGeom>
        </p:spPr>
      </p:pic>
    </p:spTree>
    <p:extLst>
      <p:ext uri="{BB962C8B-B14F-4D97-AF65-F5344CB8AC3E}">
        <p14:creationId xmlns:p14="http://schemas.microsoft.com/office/powerpoint/2010/main" val="333743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500"/>
                                        <p:tgtEl>
                                          <p:spTgt spid="2">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9" end="9"/>
                                            </p:txEl>
                                          </p:spTgt>
                                        </p:tgtEl>
                                        <p:attrNameLst>
                                          <p:attrName>style.visibility</p:attrName>
                                        </p:attrNameLst>
                                      </p:cBhvr>
                                      <p:to>
                                        <p:strVal val="visible"/>
                                      </p:to>
                                    </p:set>
                                    <p:animEffect transition="in" filter="fade">
                                      <p:cBhvr>
                                        <p:cTn id="10" dur="500"/>
                                        <p:tgtEl>
                                          <p:spTgt spid="2">
                                            <p:txEl>
                                              <p:pRg st="9" end="9"/>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0" end="10"/>
                                            </p:txEl>
                                          </p:spTgt>
                                        </p:tgtEl>
                                        <p:attrNameLst>
                                          <p:attrName>style.visibility</p:attrName>
                                        </p:attrNameLst>
                                      </p:cBhvr>
                                      <p:to>
                                        <p:strVal val="visible"/>
                                      </p:to>
                                    </p:set>
                                    <p:animEffect transition="in" filter="fade">
                                      <p:cBhvr>
                                        <p:cTn id="20" dur="500"/>
                                        <p:tgtEl>
                                          <p:spTgt spid="2">
                                            <p:txEl>
                                              <p:pRg st="10" end="1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animEffect transition="in" filter="fade">
                                      <p:cBhvr>
                                        <p:cTn id="23" dur="500"/>
                                        <p:tgtEl>
                                          <p:spTgt spid="2">
                                            <p:txEl>
                                              <p:pRg st="11" end="1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12" end="12"/>
                                            </p:txEl>
                                          </p:spTgt>
                                        </p:tgtEl>
                                        <p:attrNameLst>
                                          <p:attrName>style.visibility</p:attrName>
                                        </p:attrNameLst>
                                      </p:cBhvr>
                                      <p:to>
                                        <p:strVal val="visible"/>
                                      </p:to>
                                    </p:set>
                                    <p:animEffect transition="in" filter="fade">
                                      <p:cBhvr>
                                        <p:cTn id="26" dur="500"/>
                                        <p:tgtEl>
                                          <p:spTgt spid="2">
                                            <p:txEl>
                                              <p:pRg st="12" end="1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14" end="14"/>
                                            </p:txEl>
                                          </p:spTgt>
                                        </p:tgtEl>
                                        <p:attrNameLst>
                                          <p:attrName>style.visibility</p:attrName>
                                        </p:attrNameLst>
                                      </p:cBhvr>
                                      <p:to>
                                        <p:strVal val="visible"/>
                                      </p:to>
                                    </p:set>
                                    <p:animEffect transition="in" filter="fade">
                                      <p:cBhvr>
                                        <p:cTn id="36" dur="500"/>
                                        <p:tgtEl>
                                          <p:spTgt spid="2">
                                            <p:txEl>
                                              <p:pRg st="14" end="1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animEffect transition="in" filter="fade">
                                      <p:cBhvr>
                                        <p:cTn id="39" dur="500"/>
                                        <p:tgtEl>
                                          <p:spTgt spid="2">
                                            <p:txEl>
                                              <p:pRg st="15" end="1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16" end="16"/>
                                            </p:txEl>
                                          </p:spTgt>
                                        </p:tgtEl>
                                        <p:attrNameLst>
                                          <p:attrName>style.visibility</p:attrName>
                                        </p:attrNameLst>
                                      </p:cBhvr>
                                      <p:to>
                                        <p:strVal val="visible"/>
                                      </p:to>
                                    </p:set>
                                    <p:animEffect transition="in" filter="fade">
                                      <p:cBhvr>
                                        <p:cTn id="44" dur="500"/>
                                        <p:tgtEl>
                                          <p:spTgt spid="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2"/>
            <a:ext cx="7399284" cy="7232749"/>
          </a:xfrm>
          <a:prstGeom prst="rect">
            <a:avLst/>
          </a:prstGeom>
          <a:noFill/>
        </p:spPr>
        <p:txBody>
          <a:bodyPr wrap="square" rtlCol="0">
            <a:spAutoFit/>
          </a:bodyPr>
          <a:lstStyle/>
          <a:p>
            <a:r>
              <a:rPr lang="en-US" sz="2400" b="1" dirty="0" smtClean="0">
                <a:latin typeface="+mj-lt"/>
              </a:rPr>
              <a:t>SAUL TO TARSUS </a:t>
            </a:r>
            <a:r>
              <a:rPr lang="en-US" sz="2400" dirty="0" smtClean="0">
                <a:latin typeface="+mj-lt"/>
              </a:rPr>
              <a:t>(A.D. 38-45)</a:t>
            </a:r>
          </a:p>
          <a:p>
            <a:r>
              <a:rPr lang="en-US" sz="2400" dirty="0" smtClean="0">
                <a:latin typeface="+mj-lt"/>
              </a:rPr>
              <a:t>“And he </a:t>
            </a:r>
            <a:r>
              <a:rPr lang="en-US" sz="2400" dirty="0" err="1" smtClean="0">
                <a:latin typeface="+mj-lt"/>
              </a:rPr>
              <a:t>spake</a:t>
            </a:r>
            <a:r>
              <a:rPr lang="en-US" sz="2400" dirty="0" smtClean="0">
                <a:latin typeface="+mj-lt"/>
              </a:rPr>
              <a:t> boldly in the name of the Lord Jesus, and disputed against the Grecians: but they went about to slay him.  Which when the brethren knew, they brought him down to Caesarea, and </a:t>
            </a:r>
            <a:r>
              <a:rPr lang="en-US" sz="2400" b="1" dirty="0" smtClean="0">
                <a:latin typeface="+mj-lt"/>
              </a:rPr>
              <a:t>sent him forth to Tarsus</a:t>
            </a:r>
            <a:r>
              <a:rPr lang="en-US" sz="2400" dirty="0" smtClean="0">
                <a:latin typeface="+mj-lt"/>
              </a:rPr>
              <a:t>” (9:30).</a:t>
            </a:r>
          </a:p>
          <a:p>
            <a:r>
              <a:rPr lang="en-US" sz="2400" dirty="0" smtClean="0">
                <a:latin typeface="+mj-lt"/>
              </a:rPr>
              <a:t>With so many death threats, Christ spoke to Saul –</a:t>
            </a:r>
          </a:p>
          <a:p>
            <a:endParaRPr lang="en-US" sz="800" dirty="0" smtClean="0">
              <a:latin typeface="+mj-lt"/>
            </a:endParaRPr>
          </a:p>
          <a:p>
            <a:r>
              <a:rPr lang="en-US" sz="2400" dirty="0" smtClean="0">
                <a:latin typeface="+mj-lt"/>
              </a:rPr>
              <a:t>“Make haste, and get thee quickly out of Jerusalem: for they will not receive thy testimony concerning me” </a:t>
            </a:r>
          </a:p>
          <a:p>
            <a:r>
              <a:rPr lang="en-US" sz="2400" dirty="0" smtClean="0">
                <a:latin typeface="+mj-lt"/>
              </a:rPr>
              <a:t>(Acts 22:18).</a:t>
            </a:r>
          </a:p>
          <a:p>
            <a:r>
              <a:rPr lang="en-US" sz="2400" dirty="0" smtClean="0">
                <a:latin typeface="+mj-lt"/>
              </a:rPr>
              <a:t>God was setting the scene for the ministry of Paul the Apostle, but it would not be from Jerusalem as was that of the 12, “… </a:t>
            </a:r>
            <a:r>
              <a:rPr lang="en-US" sz="2400" i="1" dirty="0" smtClean="0">
                <a:latin typeface="+mj-lt"/>
              </a:rPr>
              <a:t>beginning at Jerusalem</a:t>
            </a:r>
            <a:r>
              <a:rPr lang="en-US" sz="2400" dirty="0" smtClean="0">
                <a:latin typeface="+mj-lt"/>
              </a:rPr>
              <a:t>” (Lk. 23:47). </a:t>
            </a:r>
          </a:p>
          <a:p>
            <a:r>
              <a:rPr lang="en-US" sz="2400" dirty="0" smtClean="0">
                <a:latin typeface="+mj-lt"/>
              </a:rPr>
              <a:t>Paul went home to Tarsus, his temporary base of operations, until God called him to begin his 3-missionary journeys, “Afterwards I came into </a:t>
            </a:r>
            <a:r>
              <a:rPr lang="en-US" sz="2400" b="1" dirty="0" smtClean="0">
                <a:latin typeface="+mj-lt"/>
              </a:rPr>
              <a:t>the regions of Syria and Cilicia</a:t>
            </a:r>
            <a:r>
              <a:rPr lang="en-US" sz="2400" dirty="0" smtClean="0">
                <a:latin typeface="+mj-lt"/>
              </a:rPr>
              <a:t>” (Gal. 1:21).  There he brought </a:t>
            </a:r>
            <a:r>
              <a:rPr lang="en-US" sz="2400" u="sng" dirty="0" smtClean="0">
                <a:latin typeface="+mj-lt"/>
              </a:rPr>
              <a:t>Gentiles</a:t>
            </a:r>
            <a:r>
              <a:rPr lang="en-US" sz="2400" dirty="0" smtClean="0">
                <a:latin typeface="+mj-lt"/>
              </a:rPr>
              <a:t> to Christ, “… </a:t>
            </a:r>
            <a:r>
              <a:rPr lang="en-US" sz="2400" b="1" dirty="0" smtClean="0">
                <a:latin typeface="+mj-lt"/>
              </a:rPr>
              <a:t>the brethren which are of the </a:t>
            </a:r>
            <a:r>
              <a:rPr lang="en-US" sz="2400" b="1" i="1" dirty="0" smtClean="0">
                <a:latin typeface="+mj-lt"/>
              </a:rPr>
              <a:t>Gentiles</a:t>
            </a:r>
            <a:r>
              <a:rPr lang="en-US" sz="2400" b="1" dirty="0" smtClean="0">
                <a:latin typeface="+mj-lt"/>
              </a:rPr>
              <a:t> in Antioch, and Syria, and Cilicia</a:t>
            </a:r>
            <a:r>
              <a:rPr lang="en-US" sz="2400" dirty="0" smtClean="0">
                <a:latin typeface="+mj-lt"/>
              </a:rPr>
              <a:t>” (Acts 15:23).   </a:t>
            </a:r>
          </a:p>
          <a:p>
            <a:r>
              <a:rPr lang="en-US" sz="2400" dirty="0" smtClean="0">
                <a:latin typeface="+mj-lt"/>
              </a:rPr>
              <a:t> </a:t>
            </a:r>
            <a:endParaRPr lang="en-US" sz="2400" dirty="0">
              <a:latin typeface="+mj-lt"/>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0580" t="3372" r="17117"/>
          <a:stretch/>
        </p:blipFill>
        <p:spPr>
          <a:xfrm>
            <a:off x="7493875" y="0"/>
            <a:ext cx="4698125" cy="6278461"/>
          </a:xfrm>
          <a:prstGeom prst="rect">
            <a:avLst/>
          </a:prstGeom>
        </p:spPr>
      </p:pic>
      <p:sp>
        <p:nvSpPr>
          <p:cNvPr id="5" name="TextBox 4"/>
          <p:cNvSpPr txBox="1"/>
          <p:nvPr/>
        </p:nvSpPr>
        <p:spPr>
          <a:xfrm>
            <a:off x="8291166" y="6278461"/>
            <a:ext cx="3103542" cy="461665"/>
          </a:xfrm>
          <a:prstGeom prst="rect">
            <a:avLst/>
          </a:prstGeom>
          <a:noFill/>
        </p:spPr>
        <p:txBody>
          <a:bodyPr wrap="none" rtlCol="0">
            <a:spAutoFit/>
          </a:bodyPr>
          <a:lstStyle/>
          <a:p>
            <a:r>
              <a:rPr lang="en-US" sz="2400" dirty="0" smtClean="0">
                <a:latin typeface="+mj-lt"/>
              </a:rPr>
              <a:t>“ACTS,” C.R. </a:t>
            </a:r>
            <a:r>
              <a:rPr lang="en-US" sz="2400" dirty="0" err="1" smtClean="0">
                <a:latin typeface="+mj-lt"/>
              </a:rPr>
              <a:t>Stam</a:t>
            </a:r>
            <a:r>
              <a:rPr lang="en-US" sz="2400" dirty="0" smtClean="0">
                <a:latin typeface="+mj-lt"/>
              </a:rPr>
              <a:t>, p. 58</a:t>
            </a:r>
            <a:endParaRPr lang="en-US" sz="2400" dirty="0">
              <a:latin typeface="+mj-lt"/>
            </a:endParaRPr>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10401120" y="190440"/>
              <a:ext cx="617760" cy="4496400"/>
            </p14:xfrm>
          </p:contentPart>
        </mc:Choice>
        <mc:Fallback xmlns="">
          <p:pic>
            <p:nvPicPr>
              <p:cNvPr id="6" name="Ink 5"/>
              <p:cNvPicPr/>
              <p:nvPr/>
            </p:nvPicPr>
            <p:blipFill>
              <a:blip r:embed="rId4"/>
              <a:stretch>
                <a:fillRect/>
              </a:stretch>
            </p:blipFill>
            <p:spPr>
              <a:xfrm>
                <a:off x="10391760" y="181080"/>
                <a:ext cx="636480" cy="4515120"/>
              </a:xfrm>
              <a:prstGeom prst="rect">
                <a:avLst/>
              </a:prstGeom>
            </p:spPr>
          </p:pic>
        </mc:Fallback>
      </mc:AlternateContent>
    </p:spTree>
    <p:extLst>
      <p:ext uri="{BB962C8B-B14F-4D97-AF65-F5344CB8AC3E}">
        <p14:creationId xmlns:p14="http://schemas.microsoft.com/office/powerpoint/2010/main" val="291502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7325711" cy="6617196"/>
          </a:xfrm>
          <a:prstGeom prst="rect">
            <a:avLst/>
          </a:prstGeom>
          <a:noFill/>
        </p:spPr>
        <p:txBody>
          <a:bodyPr wrap="square" rtlCol="0">
            <a:spAutoFit/>
          </a:bodyPr>
          <a:lstStyle/>
          <a:p>
            <a:r>
              <a:rPr lang="en-US" sz="2400" b="1" dirty="0" smtClean="0">
                <a:latin typeface="+mj-lt"/>
              </a:rPr>
              <a:t>PETER’S VISION OF THE SHEET </a:t>
            </a:r>
            <a:r>
              <a:rPr lang="en-US" sz="2400" dirty="0" smtClean="0">
                <a:latin typeface="+mj-lt"/>
              </a:rPr>
              <a:t>(A.D. 41)</a:t>
            </a:r>
          </a:p>
          <a:p>
            <a:r>
              <a:rPr lang="en-US" sz="2400" dirty="0" smtClean="0">
                <a:latin typeface="+mj-lt"/>
              </a:rPr>
              <a:t>God’s purpose in sending Peter to the house of a Gentile was NOT that Peter was to begin to evangelize the Gentiles because Saul had already been given that charge (Acts 22:21), but rather that the door to the Gentiles was being opened to Paul, the ‘apostle of the Gentiles’ (Rom. 11:13).  To do that, God gave Peter a vision –</a:t>
            </a:r>
          </a:p>
          <a:p>
            <a:endParaRPr lang="en-US" sz="800" dirty="0" smtClean="0">
              <a:latin typeface="+mj-lt"/>
            </a:endParaRPr>
          </a:p>
          <a:p>
            <a:r>
              <a:rPr lang="en-US" sz="2400" dirty="0" smtClean="0">
                <a:latin typeface="+mj-lt"/>
              </a:rPr>
              <a:t>“And he saw heaven opened… a great sheet… all manner of 4-footed beasts… Rise, Peter; kill and eat… Not so Lord; for I have never eaten any thing that is common or unclean…” (Acts 10:11-14).</a:t>
            </a:r>
          </a:p>
          <a:p>
            <a:r>
              <a:rPr lang="en-US" sz="2400" dirty="0" smtClean="0">
                <a:latin typeface="+mj-lt"/>
              </a:rPr>
              <a:t>Peter, a Jew, was to have nothing to do with Gentiles –</a:t>
            </a:r>
          </a:p>
          <a:p>
            <a:endParaRPr lang="en-US" sz="800" dirty="0" smtClean="0">
              <a:latin typeface="+mj-lt"/>
            </a:endParaRPr>
          </a:p>
          <a:p>
            <a:r>
              <a:rPr lang="en-US" sz="2400" dirty="0" smtClean="0">
                <a:latin typeface="+mj-lt"/>
              </a:rPr>
              <a:t>“And he said unto them, </a:t>
            </a:r>
            <a:r>
              <a:rPr lang="en-US" sz="2400" b="1" dirty="0" smtClean="0">
                <a:latin typeface="+mj-lt"/>
              </a:rPr>
              <a:t>Ye know how that it is an unlawful thing for a man that is a Jew to keep company, or come unto one of another nation </a:t>
            </a:r>
            <a:r>
              <a:rPr lang="en-US" sz="2400" dirty="0" smtClean="0">
                <a:latin typeface="+mj-lt"/>
              </a:rPr>
              <a:t>[Gentile]…” (10:28).</a:t>
            </a:r>
          </a:p>
          <a:p>
            <a:r>
              <a:rPr lang="en-US" sz="2400" dirty="0" smtClean="0">
                <a:latin typeface="+mj-lt"/>
              </a:rPr>
              <a:t>God was showing Peter that his brother Paul </a:t>
            </a:r>
            <a:r>
              <a:rPr lang="en-US" sz="2400" i="1" dirty="0" smtClean="0">
                <a:latin typeface="+mj-lt"/>
              </a:rPr>
              <a:t>was </a:t>
            </a:r>
            <a:r>
              <a:rPr lang="en-US" sz="2400" dirty="0" smtClean="0">
                <a:latin typeface="+mj-lt"/>
              </a:rPr>
              <a:t>to go to the Gentile nations, and that</a:t>
            </a:r>
            <a:r>
              <a:rPr lang="en-US" sz="2400" i="1" dirty="0" smtClean="0">
                <a:latin typeface="+mj-lt"/>
              </a:rPr>
              <a:t> he </a:t>
            </a:r>
            <a:r>
              <a:rPr lang="en-US" sz="2400" dirty="0" smtClean="0">
                <a:latin typeface="+mj-lt"/>
              </a:rPr>
              <a:t>[Peter] was to accept it. </a:t>
            </a:r>
          </a:p>
        </p:txBody>
      </p:sp>
      <p:pic>
        <p:nvPicPr>
          <p:cNvPr id="4" name="Picture 3" descr="File:Acts of the Apostles Chapter 10-2 (Bibl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710" y="-2"/>
            <a:ext cx="4866289" cy="6617197"/>
          </a:xfrm>
          <a:prstGeom prst="rect">
            <a:avLst/>
          </a:prstGeom>
        </p:spPr>
      </p:pic>
    </p:spTree>
    <p:extLst>
      <p:ext uri="{BB962C8B-B14F-4D97-AF65-F5344CB8AC3E}">
        <p14:creationId xmlns:p14="http://schemas.microsoft.com/office/powerpoint/2010/main" val="210968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451834" cy="6863417"/>
          </a:xfrm>
          <a:prstGeom prst="rect">
            <a:avLst/>
          </a:prstGeom>
          <a:noFill/>
        </p:spPr>
        <p:txBody>
          <a:bodyPr wrap="square" rtlCol="0">
            <a:spAutoFit/>
          </a:bodyPr>
          <a:lstStyle/>
          <a:p>
            <a:r>
              <a:rPr lang="en-US" sz="2400" b="1" dirty="0" smtClean="0">
                <a:latin typeface="+mj-lt"/>
              </a:rPr>
              <a:t>NO RESPECTOR OF PERSONS, </a:t>
            </a:r>
            <a:r>
              <a:rPr lang="en-US" sz="2400" b="1" i="1" dirty="0" smtClean="0">
                <a:latin typeface="+mj-lt"/>
              </a:rPr>
              <a:t>NOW </a:t>
            </a:r>
            <a:r>
              <a:rPr lang="en-US" sz="2400" dirty="0" smtClean="0">
                <a:latin typeface="+mj-lt"/>
              </a:rPr>
              <a:t>(A.D. 41)</a:t>
            </a:r>
          </a:p>
          <a:p>
            <a:r>
              <a:rPr lang="en-US" sz="2400" dirty="0" smtClean="0">
                <a:latin typeface="+mj-lt"/>
              </a:rPr>
              <a:t>Something else was changing as Peter spoke to Cornelius – </a:t>
            </a:r>
          </a:p>
          <a:p>
            <a:endParaRPr lang="en-US" sz="800" dirty="0">
              <a:latin typeface="+mj-lt"/>
            </a:endParaRPr>
          </a:p>
          <a:p>
            <a:r>
              <a:rPr lang="en-US" sz="2400" dirty="0" smtClean="0">
                <a:latin typeface="+mj-lt"/>
              </a:rPr>
              <a:t>“Then Peter opened his mouth, and said, Of a truth I perceive that God is no respecter of persons [</a:t>
            </a:r>
            <a:r>
              <a:rPr lang="en-US" sz="2400" i="1" dirty="0" smtClean="0">
                <a:latin typeface="+mj-lt"/>
              </a:rPr>
              <a:t>now</a:t>
            </a:r>
            <a:r>
              <a:rPr lang="en-US" sz="2400" dirty="0" smtClean="0">
                <a:latin typeface="+mj-lt"/>
              </a:rPr>
              <a:t>]: that every [</a:t>
            </a:r>
            <a:r>
              <a:rPr lang="en-US" sz="2400" i="1" dirty="0" smtClean="0">
                <a:latin typeface="+mj-lt"/>
              </a:rPr>
              <a:t>Gentile</a:t>
            </a:r>
            <a:r>
              <a:rPr lang="en-US" sz="2400" dirty="0" smtClean="0">
                <a:latin typeface="+mj-lt"/>
              </a:rPr>
              <a:t>] nation he that </a:t>
            </a:r>
            <a:r>
              <a:rPr lang="en-US" sz="2400" dirty="0" err="1" smtClean="0">
                <a:latin typeface="+mj-lt"/>
              </a:rPr>
              <a:t>feareth</a:t>
            </a:r>
            <a:r>
              <a:rPr lang="en-US" sz="2400" dirty="0" smtClean="0">
                <a:latin typeface="+mj-lt"/>
              </a:rPr>
              <a:t> him, and </a:t>
            </a:r>
            <a:r>
              <a:rPr lang="en-US" sz="2400" dirty="0" err="1" smtClean="0">
                <a:latin typeface="+mj-lt"/>
              </a:rPr>
              <a:t>worketh</a:t>
            </a:r>
            <a:r>
              <a:rPr lang="en-US" sz="2400" dirty="0">
                <a:latin typeface="+mj-lt"/>
              </a:rPr>
              <a:t> </a:t>
            </a:r>
            <a:r>
              <a:rPr lang="en-US" sz="2400" dirty="0" smtClean="0">
                <a:latin typeface="+mj-lt"/>
              </a:rPr>
              <a:t>righteousness, is accepted of him” (10:34).</a:t>
            </a:r>
          </a:p>
          <a:p>
            <a:r>
              <a:rPr lang="en-US" sz="2400" dirty="0" smtClean="0">
                <a:latin typeface="+mj-lt"/>
              </a:rPr>
              <a:t>God was showing Peter that the ‘middle wall of partition’ (Eph. 2:14) that God had erected between Jews &amp; Gentiles</a:t>
            </a:r>
          </a:p>
          <a:p>
            <a:r>
              <a:rPr lang="en-US" sz="2400" dirty="0" smtClean="0">
                <a:latin typeface="+mj-lt"/>
              </a:rPr>
              <a:t>(Eph. 2:11-13), making Jews God’s favored people, was being torn down—that, </a:t>
            </a:r>
            <a:r>
              <a:rPr lang="en-US" sz="2400" i="1" dirty="0" smtClean="0">
                <a:latin typeface="+mj-lt"/>
              </a:rPr>
              <a:t>now</a:t>
            </a:r>
            <a:r>
              <a:rPr lang="en-US" sz="2400" dirty="0" smtClean="0">
                <a:latin typeface="+mj-lt"/>
              </a:rPr>
              <a:t>, God was reaching out to Gentiles (Mt. 10:5), and He was going to use His new apostle [Paul] to do so.  And to prove it, there was coming </a:t>
            </a:r>
          </a:p>
          <a:p>
            <a:r>
              <a:rPr lang="en-US" sz="2400" dirty="0" smtClean="0">
                <a:latin typeface="+mj-lt"/>
              </a:rPr>
              <a:t>a change in how Gentiles would be saved.  No longer would it be ‘repent and be baptized’ (Mk. 1:4; Acts 2:38), because Gentiles had not been in a covenant relationship with God, </a:t>
            </a:r>
            <a:r>
              <a:rPr lang="en-US" sz="2400" i="1" dirty="0" smtClean="0">
                <a:latin typeface="+mj-lt"/>
              </a:rPr>
              <a:t>to come back</a:t>
            </a:r>
            <a:r>
              <a:rPr lang="en-US" sz="2400" dirty="0" smtClean="0">
                <a:latin typeface="+mj-lt"/>
              </a:rPr>
              <a:t> </a:t>
            </a:r>
            <a:r>
              <a:rPr lang="en-US" sz="2400" i="1" dirty="0" smtClean="0">
                <a:latin typeface="+mj-lt"/>
              </a:rPr>
              <a:t>to</a:t>
            </a:r>
            <a:r>
              <a:rPr lang="en-US" sz="2400" dirty="0">
                <a:latin typeface="+mj-lt"/>
              </a:rPr>
              <a:t> </a:t>
            </a:r>
            <a:r>
              <a:rPr lang="en-US" sz="2400" dirty="0" smtClean="0">
                <a:latin typeface="+mj-lt"/>
              </a:rPr>
              <a:t>[repentance], and water washing, which cleansed the priests; the new baptism given Paul for the Gentiles would be a </a:t>
            </a:r>
            <a:r>
              <a:rPr lang="en-US" sz="2400" i="1" dirty="0" smtClean="0">
                <a:latin typeface="+mj-lt"/>
              </a:rPr>
              <a:t>spiritual</a:t>
            </a:r>
            <a:r>
              <a:rPr lang="en-US" sz="2400" dirty="0" smtClean="0">
                <a:latin typeface="+mj-lt"/>
              </a:rPr>
              <a:t> one (1Cor. 12:13).  </a:t>
            </a:r>
            <a:endParaRPr lang="en-US" sz="2400" dirty="0">
              <a:latin typeface="+mj-lt"/>
            </a:endParaRPr>
          </a:p>
        </p:txBody>
      </p:sp>
      <p:pic>
        <p:nvPicPr>
          <p:cNvPr id="3" name="Picture 2" descr="Early Church | Mike's Place on the Web"/>
          <p:cNvPicPr>
            <a:picLocks noChangeAspect="1"/>
          </p:cNvPicPr>
          <p:nvPr/>
        </p:nvPicPr>
        <p:blipFill rotWithShape="1">
          <a:blip r:embed="rId2">
            <a:extLst>
              <a:ext uri="{28A0092B-C50C-407E-A947-70E740481C1C}">
                <a14:useLocalDpi xmlns:a14="http://schemas.microsoft.com/office/drawing/2010/main" val="0"/>
              </a:ext>
            </a:extLst>
          </a:blip>
          <a:srcRect b="6406"/>
          <a:stretch/>
        </p:blipFill>
        <p:spPr>
          <a:xfrm>
            <a:off x="7451834" y="0"/>
            <a:ext cx="4740166" cy="6494085"/>
          </a:xfrm>
          <a:prstGeom prst="rect">
            <a:avLst/>
          </a:prstGeom>
        </p:spPr>
      </p:pic>
    </p:spTree>
    <p:extLst>
      <p:ext uri="{BB962C8B-B14F-4D97-AF65-F5344CB8AC3E}">
        <p14:creationId xmlns:p14="http://schemas.microsoft.com/office/powerpoint/2010/main" val="34315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3217</TotalTime>
  <Words>4444</Words>
  <Application>Microsoft Office PowerPoint</Application>
  <PresentationFormat>Widescreen</PresentationFormat>
  <Paragraphs>212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118</cp:revision>
  <dcterms:created xsi:type="dcterms:W3CDTF">2018-09-21T16:49:40Z</dcterms:created>
  <dcterms:modified xsi:type="dcterms:W3CDTF">2019-06-28T20:49:46Z</dcterms:modified>
</cp:coreProperties>
</file>