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3" r:id="rId5"/>
    <p:sldId id="264" r:id="rId6"/>
    <p:sldId id="261" r:id="rId7"/>
    <p:sldId id="262"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0-09T10:54:59.074"/>
    </inkml:context>
    <inkml:brush xml:id="br0">
      <inkml:brushProperty name="width" value="0.05292" units="cm"/>
      <inkml:brushProperty name="height" value="0.05292" units="cm"/>
      <inkml:brushProperty name="color" value="#FF0000"/>
    </inkml:brush>
  </inkml:definitions>
  <inkml:trace contextRef="#ctx0" brushRef="#br0">30184 7620 0,'0'21'406,"-43"-21"-296,1 0-110,21 0 15,0-21 1,-1 21 0,1-21-16,-42 0 15,-1 0 1,43-1 0,-21 1 15,-1 0-16,22 21-15,-21-42 16,21 42 0,-22-21 62,-20 21-78,-1-22 15,-20 22-15,-64-42 16,63 21 15,0 21-15,43 0 0,21 0-1,-22-21 1,1 21-1,0 0-15,-22-21 16,22 21-16,-22 0 0,22-22 16,-85 22-1,64-21 1,20 21 0,1 0-1,-64 0 1,-21-21-1,21 21 17,0 0-17,1 0 1,-65 0 0,-63 0-1,85 0 1,64-21-1,62 21-15,-41 0 16,-1 0-16,22 0 0,21 0 16,-43 0-1,1 0 1,-1 0 0,1 0 15,-1 0-16,22 0 1,42 21 328,-21 0-344,0 0 15,0 1 1,-1-1-16,1 21 16,-21-21-1,21 0 17,0-21-32,-1 22 31,1-22-31,0 0 31,21 21-31,-21-21 31,0 21-15,0-21 0,-1 0 109,-20 0-110,0 0 1,21 0-1,-1 0 1,1 0 31,0 0-31,0 21-1,0-21 1,-22 0-1,22 0-15,0 0 16,0 0-16,0 0 0,0 0 16,-1 0-1,1 21 32,0-21-31,0 21-16,0-21 15,-85 64 1,42-22 0,-41-21-1,62 1 1,22-1 15,0-21-15,21 21-1,0 0-15,0 0 16,0 0 0,0 1-16,0-1 15,0 21 313,0 0-328,0-20 16,0 62 0,0-41-1,0-22 1,-21 21 0,21-21-1,0 22 1,0-22-1,0 0 1,0 0 0,0 0 77,0 0-77,0 1-16,0 20 16,0-21 31,-21 0-32,21 0 1,0 1-1,0-1-15,0 0 16,0 0 0,0 0-16,0 0 0,0 1 31,0-1-15,0 21-1,0-21 1,0 0-1,0 1 1,0 41 0,0 22-1,0-1 1,0-20 0,21 42-1,0-64 1,-21 0-1,0-20 282,21-22-250,-21 42-31,64-21-16,-1 43 15,43-1 1,-64-42 0,22 22-1,20-22 1,22 42 0,-21 1-1,84 20 1,1 1-1,-65-43 17,-83-20-32,20-1 15,-21-21 1,0 21 0,22 21-1,41-21 1,22 22-1,42-22 17,-63 21-17,-43-42 1,-21 21 0,22-21 46,63 22-62,-22-22 16,-20 21-16,84-21 15,-63 0 1,-64 0 0,0 0 77,0 0-77,21-43 0,-20 22-1,20 21 266,43 0-281,42 0 16,0 0-16,-22 0 16,-41 0-16,21 0 15,-64 0-15,0 0 16,0 0 0,43 21-1,84-21 1,21 22-1,-105-1-15,20-21 16,-63 0 0,1 0-16,-1 0 31,0 0 0,0 0-15,85 0-1,-43 0 1,-20 0-16,-22 0 16,64 0-16,-64 0 15,0 0 32,0-21-31,43 21-1,232-22 17,0 22-17,-84 0 1,-149 0 0,-41 0-1,-1 0 16,0-42-31,-21 21 16,0-21-16,0 20 16,0 1-16,0 0 15,21 21 376,21-21-375,-20 0-16,20 0 15,0-22 1,-21 22-1,1 0 1,-1 21-16,0-21 16,-21 0-16,21 21 15,-21-22-15,21 1 16,0 21 0,1-21-1,-1 0 1,0 21-1,0 0 95,-21-21-95,21 21-15,-21-21 16,0-1 0,0 1-1,21 0 1,1 0 0,-1 21-1,-21-42 1,0 20-1,0-41 1,0 42 0,21 0-1,-21-1 17,0 1-17,0 0 16,21 0-31,0 0 16,-21 0 0,21-22-1,-21 22 1,0 0 15,22 21-15,-22-21-1,0 0 17,0-1-17,0 1 1,0 0 0,0 0-1,21 0 266,0 21-265,-21-21-16,0-1 16,0 1-16,0-21 15,0 21 1,21-43 0,-21 22-1,0 21 1,0 0 15,0-1-15,0-20-1,0 21 1,0-21 0,0-1-1,0 1 1,0 21-1,0 0 1,0-22 47,0 22-48,0 0-15,0 0 16,0-22-1,-21 43 439,0-21-454,0 0 31,-1 21-16,1 0 1,21-21-16,-21 21 16,0-21 15,0 21-15,21-21-1,-21 21-15,21-22 141,-22 22-126,22-21-15,-21 21 16,0 0 0,0-21 15,0 21-15,21-21-1,0 0 32,-21 21-31,-1-21-1,22-1 1,-21 1 0,0 0-1,21 0 1,-21 21 46,0 0-15,21-21-31,-21 21 31,21-21-16,-22 21-15,1-22-1,0 22 1,0-21 15,0 21-15,21-21-1,-21 21 1,-1 0 0,1-21-1,0 21 1,0 0-1,0-21 1,21 0 0,-21 21-1,21-22-15,-22 22 32,1 0 93,21-21 31,-42 21-156,21 0 15,0 0 17,-1 0-17,22-21-15,-21 21 110,21-21-95,-21 21-15,0 0 16,0 0 0,0 0 15,-1 0 141,-20-21-157,21 21-15,0 0 172,-22 0-156,43-21-1,-21-1 782</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0-09T11:01:19.360"/>
    </inkml:context>
    <inkml:brush xml:id="br0">
      <inkml:brushProperty name="width" value="0.05292" units="cm"/>
      <inkml:brushProperty name="height" value="0.05292" units="cm"/>
      <inkml:brushProperty name="color" value="#FF0000"/>
    </inkml:brush>
  </inkml:definitions>
  <inkml:trace contextRef="#ctx0" brushRef="#br0">33020 7154 0,'-64'0'250,"-63"-42"-235,-21 0-15,0-1 16,21 1 0,106 21-1,0 0 1,-22 21-1,1-21 1,-43-1 0,-20-20-1,41 42-15,-42-21 16,43 21-16,20-42 16,-20 42-1,21-22 1,20 1-1,1 21 1,0 0 0,0-21 15,-43 21-15,1 0-1,21-21 1,-22 0-1,-21 21 1,-20 0 0,41-21 15,22-1-15,-22 22-1,22 0 1,-22 0-1,-41 0 1,20 0 0,43 0-16,20 0 15,-20 0-15,21 0 0,0 0 16,0 0 0,-106 22-1,21-22 1,0 21-1,42-21 1,22 21 15,21-21-15,-64 0 0,43 21-1,0-21 1,20 0 343,-20 0-343,-21-42-1,-64 21 1,42-1 0,64 1-16,-22 21 15,1-21-15,21 0 16,-21 0 0,20 21-1,1 0 16,0 0-15,0 0 0,0 0 15,0 0-15,-1 0-16,1 0 46,0 0-30,0 0 0,-21 42 15,20-42-31,-20 64 16,21-43-16,0 21 15,-43 22 1,43-1-1,21-42 1,-21 0 0,21 1-16,0-1 15,0 21 1,0 0 0,0 1-1,-21 20 1,21-20-1,0-22 1,0 21 0,0-21-1,0 0 110,0 1-125,0-1 16,-21 21 0,-43 0-1,22 43 1,21 0-1,-1 21 1,1-64 0,21-21-1,0 0 188,0 0-203,0 22 16,0-22 0,0 0-1,0 0-15,0 43 16,0-43-16,21 21 16,43 1-1,-1-1 1,22 43 15,-21-43-15,-22-21-16,-42 0 15,21-21-15,43 64 0,-43-22 16,63 64 0,-20-21-1,-22-22 1,1-42-1,20 22 48,43-1-47,-21-21-16,-22 21 15,-63-20 16,21-22 219,43 21-234,126 0-16,64 0 16,191 85-1,-212-64 1,-170 1-16,22-22 16,-64 0-1,42-21-15,-20 0 16,84 21-1,21 0 1,0 0 0,-63-21 15,-43 22-15,-21-22-1,43 0 298,63 0-313,42 0 15,0 0-15,-63 0 16,127 0 0,-148 0-16,105-22 15,-105 1-15,-22 21 16,64-42-1,0 21 1,-42 21 0,-64-21-1,-21-1 32,0 1-31,0 0 234,21 0-250,-21 0 15,22 21-15,-1-21 16,0 21 15,-21-22-15,21 1 0,-21 0-16,0 0 15,0 0-15,21 0 16,-21-1-1,21 1 32,1 21 0,-22-21-47,0 0 31,0 0-15,0 0 15,0-1-15,0-20 0,21 21-1,-21 0 1,0 0-1,0-1 1,0 1 0,0-21-1,0 21 1,0-22 0,0 22-1,21-21 1,-21 21-1,0 0 79,0-1-94,0 1 16,0 0-1,0 0 1,0 0 0,0 0-1,0-22 17,0 22-32,0 0 31,21-21-16,-21 20 1,0-20 0,21 0-1,-21 21 1,0-1 62,-21 1 266,0 0-329,0 0-15,0 0 16,-1 0 0,22-1 15,-21 22-15,0-21-1,0-21 1,0 21-1,21-22 1,-21 1 0,-1 21-1,1 0 17,21 0-17,0-1 1,-21 22-1,21-21 1,0 0 0,-21 21-1,21-21 1,0 0 0,0 0-16,-21 21 15,0 0 204,21-22-219,-22 22 31,22-21-15,-21 21-1,0-42 1,0 42 0,0-21-1,0 21 1,-1 0 15,1 0-15,21-21-1,-21 21 1,-21-22 0,21 1-1,-1 21 1,1 0 78,0 0-94,0 0 125,0-21-110,21 0 126,0 0-94,0 0 468</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8-22T15:04:18"/>
    </inkml:context>
    <inkml:brush xml:id="br0">
      <inkml:brushProperty name="width" value="0.05292" units="cm"/>
      <inkml:brushProperty name="height" value="0.05292" units="cm"/>
      <inkml:brushProperty name="color" value="#FF0000"/>
    </inkml:brush>
  </inkml:definitions>
  <inkml:trace contextRef="#ctx0" brushRef="#br0">25866 5757 0,'-64'0'453,"22"0"-437,-1 0-16,-62 0 15,41 0-15,43 0 16,0 0-1,0 0-15,-22 0 0,-20 0 79,20 0-64,1 0-15,21 0 16,0 0-1,0 0-15,-1 0 16,-20 0-16,0 0 16,-1 0-1,22 0 1,-21 0 0,0 0 15,-1 0-16,22 0-15,0 0 16,-21 0-16,-1 0 16,22 0-1,-42 0 1,41 0 0,-20 0-1,0 0 1,21 0-1,-1 0-15,1 0 16,0 0-16,0 0 16,-21 0 15,-22 0-15,22 0-1,42-21 1,-21 21-1,-1 0 1,1 0 78,-63 0-94,20 0 15,43 0-15,0 0 16,21-21 0,-21 21-1,-1 0 17,1 0-32,-21 0 15,21 0-15,0 0 16,-1 0-16,1 0 15,-21 0 17,21 0-17,0 0 1,-1 0 0,1 0-1,-63 0 48,20 0-48,22 0-15,-1 0 16,1 0 125,0 21-141,21 0 15,-1-21 1,1 22-1,0-1 1,0 0 0,21 0 46,-21-21-62,21 21 16,0 0-16,0 1 15,0-1-15,0 21 16,-21-42 0,-1 0-16,22 21 15,0 22 63,0-22-46,-21 0-17,21 0 32,0 0-31,-21 0-1,21 1 1,0-1-16,0 21 16,21 0-16,22-42 15,41 22 1,-63-1 0,1-21-1,20 0 95,21 0-95,-20 0 79,-22 0-94,21 0 16,1 0-1,-1 0 1,-21 0 78,21 0-79,1 0-15,-1 0 16,-21 0 15,0 0 0,22 0-31,20 0 32,64 21-17,21-21 1,22 0-1,-149 0 95,42 0-110,22 0 15,-21 0-15,-43 0 16,0 0 0,0-21 77,43 21-93,-1 0 16,22-21 0,-43 21-1,-21 0 1,43 0 62,-1-22-62,22 22-1,-22 0 1,-41 0 0,-1 0 93,0 0-93,21 0 109,1 0-125,-1 0 15,-21 0-15,0 0 16,-21-21 78,43 21-79,-22 0 48,0 0 15,21 0-63,-21 0-15,22-21 16,-1 21 0,-21 0 15,-21-21-31,21 21 16,1 0-1,-1 0 16,-21-21-15,21 21 0,0 0 46,21-21-46,1-1-16,-22 22 15,0 0 1,-21-21 0,42 21-1,-20-21 1,-1 21 0,0-21 15,0 21 0,-21-21-15,21 21-1,-21-21 126,0-1-125,0 1 15,-21 0-16,0 21 17,0-21-17,0 21 1,-1-21 0,1 21-1,21-21 1,-42-1 78,21 22-94,21-21 93,-21 21-93,-1 0 32,22-21-17,-21 0 32,0 21 0,21-21-31,-21 21 15,0 0 16,21-21-32,-21 21-15,-22 0 16,1-22 0,42 1 124,-21 21-124,0 0 203,-1 0-219,1 0 31</inkml:trace>
  <inkml:trace contextRef="#ctx0" brushRef="#br0" timeOffset="8314.8649">25336 13568 0,'-21'0'297,"-21"0"-282,21-21 1,-22 0-16,-41-22 16,41 43-1,1 0 17,0-21 30,21 21-62,-22 0 16,43-21-1,-21 21 79,-21 0-78,-1-21-1,1 21 1,0 0 15,21 0 94,-1 0-125,1-21 16,0-1-1,21 1 1,-21 21 0,0-21-1,-22 21 1,22 0 15,0 0-31,0 0 16,-21 0-1,-1 0 1,22 0-16,0 0 31,-21 0-15,20 0 0,-41-21 15,-22 21-16,22-21 1,42 21 0,-1 0-16,1-21 15,0 21 1,21 21 0,-21-21-1,-21 0 1,20 0-1,1 0-15,-21 0 16,0 0-16,-1 21 0,22-21 16,0 0-1,0 0 79,0 0-94,-1 0 16,1 0-1,21-21-15,-21 0 16,21-1 0,0 44 312,-21-1-313,0-21 1,0 0-16,-1 0 16,-62 21 15,41-21-16,43 21 1,-21-21 0,-42 0-1,-1 0 1,22 0 0,-22 0-1,22 0 1,0 0-1,21 0-15,-22 21 16,22-21-16,0 0 16,0 21-1,0-21 1,-1 0 0,-41 0-1,-1 22 1,22-22-1,0 0 64,21 21-64,-43-21 1,-21 21-1,43 21 1,21-42 0,0 21-16,0 1 15,21-1-15,0 0 16,0 21 0,0 1-1,0 20 1,0-21 15,0 1-15,0 20-1,0-42 1,0 22-16,-22-1 16,22-21-16,0 0 93,0 1-93,22 20 16,-1-42-16,0 42 16,0-21-1,0-21 16,22 22 16,20-1-31,85-21 0,-42 21-1,0 0 1,0 0-1,-64-21 1,-21 0-16,0 0 31,1 21-15,126-21 0,-42 0-1,-22 0 16,-63 0 313,43 0-344,-1 0 16,64-21-1,-42 21 1,-64 0 0,0 0-16,64 0 15,-64 0-15,43 0 16,42-21 0,-43 0-1,-21 0 1,-20 21 93,41 0-93,-42 0-16,0 0 31,1 0 32,41-21-63,-21-1 15,1 22-15,63 0 16,-64 0-1,-21 0 17,0 0-17,0 0 1,1 0 15,20 0-15,-21 0-1,0 0 1,0 0 0,-21-21 77,22 0 142,20 0-235,21 0 15,-20 0 1,-22 21-16,0-22 16,0 1 46,-21-21-46,21 42-1,1-21-15,-1 21 32,-21-21-32,0-1 109,21 1-93,-21 0 140,0 0-125,0 0-15,0 0 93,0-1-31,21 22-62,0 0-16,-21-21 16,0 0-1,0 0 32,0 0-31,0 0-1,21-1 17,1 22 14,-22-21-14,0 0 15,0 0-16,0 0 78</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0-09T11:51:10.439"/>
    </inkml:context>
    <inkml:brush xml:id="br0">
      <inkml:brushProperty name="width" value="0.05292" units="cm"/>
      <inkml:brushProperty name="height" value="0.05292" units="cm"/>
      <inkml:brushProperty name="color" value="#FF0000"/>
    </inkml:brush>
  </inkml:definitions>
  <inkml:trace contextRef="#ctx0" brushRef="#br0">25273 5969 0,'0'21'500,"0"0"-484,0 1 328,21-22-282,0 0 219,-21 21-265,21-21 78,-21 21-94,0 0 15,22-21 1,-1 21 15,0 0 79,0 1-1,-21-1-109,21-21 16,0 21-1,1 0 1,-1 0 93,-21 0-109,21-21 16,0 0-16,-21 22 16,21 20 171,0-21-171,1 21-16,-1 1 15,21-1 1,-21-21 15,0-21-15,-21 21 46,0 1-46,0-1 0,0 0-1,22 0 1,-22 0 78,21-21-79,-21 21-15,21 22 16,0-22-1,0 0 1,-21 0 31,21 0-31,-21 1-1,0-1-15,22-21 31,-1 42-15,0-21 62,-21 0-78,21 22 16,0-22 15,-21 0 0,21 0-15,1 43 0,-1-22 15,0 22-31,21-22 15,-21-21 17,-21 0 30,0 0-46,0 1-1,0-1-15,0 0 32,0 0 233,0 21-265,0 22 16,0 21 0,0-1-1,0-20 1,0-22-1,0 0 1,0 22 0,0 21 15,43-22-15,-43-21-1,21-20 1,-21-1-1,0 0 1,0 0 15,0 0-31,0 22 16,0-22-16,0 0 16,21 21 62,-21 1-78,21-1 0,0 0 15,-21-21 63,0 1-62,0-1-16,0 21 31,22-21-15,-22 22 312,0-1-328,0 0 16,0 22-16,0-1 15,0 22-15,0 42 16,-22-42 0,1-22-16,21 22 15,0-43 1,0 0-1,-21-42 1,21 43 15,0-22-31,0 0 16,0 21-16,0-20 16,0-1-1,0 0 1,0 0-1,0 0 32,0 0-47,0 1 16,-21-1 0,21 21-1,0-21 1,0 0-1,0 1 1,0-1 0,21 42 15,-21-42-15,0 22-1,0-22 1,0 0 343,0 43-359,0-22 16,0 21-16,-21 43 15,21 0 1,0-85 0,0 22-16,0-22 31,0 0 0,0 0-15,0 0-16,0 22 15,-21-22 1,21 0 0,0 0-1,0 0 1,0 0 0,0 1-1,0-1 1,0 0-1,0 0 1,21 0 15,-21 0-15,0 1-16,21-1 16,-21 0-16,21 0 15,-21 21 1,0 1-1,0-1 1,0-21 0,0 0-1,21-21 1,-21 43 0,0-22-1,0 0 1,0 0 390,0 0-406,0 22 16,0 41-1,0-62 1,0 41 0,0 1-1,0-22 1,0-21-1,0 21 1,0-20-16,0-1 16,0 0-1,0 0 17,0 0-32,0 22 15,0-1 1,0-21 15,0 0-15,0 22-1,-21-43-15,21 63 16,0-42 0,0 0-1,0 1 360,0-1-359,0 0-1,0 0 1,0 0 0,0 0-16,0 1 187,0-1-46,-21-21-141,21 21 15,0 0 1,0 0 0,0 0 31,0 1-16,0 20-16,0-21 110,0 0-109,0 0 15,0 1 266,0-1-281,0 21-1,0-21 17,0 0-1,0 1-15,0-1-1,-21 0 1,21 0-1,0 0 64,0 0-64,0 1 32,0-1 0,0 0-16,0 0-31,0 0 16,0 0 15,-21 1 0,0-22-31,21 21 16,-22-21-16,-20 0 78,42 21-78,-21-21 16,0 0 15,0 21-15,-22 0-1,22-21 1,0 21-1,0-21 1,0 22 0,-1-1-1,22 0-15,-21-21 32,21 21-17,0 0 16,-21-21 548,21 21-579,-21 1 15,0-22 1,0 0-1,21 21 1,-22-21 0,1 0-1,0 21 1,0-21 15,0 21 16,0-21 0,21 21-31,-22-21-1,1 0 1,21 21-1,-21-21 79,0 0 0,0 0-16,0 0-62,-1 0-1,22 22 1,-21-22 15,0 0 0,0 21-15,0 0 15,0-21 1,21 21-1,-22-21-16,22 21 1,-21-21 0,0 21 15,21 1 0,-21-22-15,21 21 15,-21-21 360,21 21-391,0 0 31,-21 0-15,-1 0-1,-20-21 1,42 22-1,-21-22 1,0 21 0,0 0-1,-1-21 1,22 21 31,-21-21-16,21 21-31,0 0 172,-21-21-156,0 0 15,21 22 16,0-1-47,-21-21 15,0 0 79,21 21-63,-22-21 32,22 21 77,-21-21-124,21 21 0,0 0-1,-21-21 1,0 0 0,21 22 62</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8-23T11:23:29.704"/>
    </inkml:context>
    <inkml:brush xml:id="br0">
      <inkml:brushProperty name="width" value="0.05292" units="cm"/>
      <inkml:brushProperty name="height" value="0.05292" units="cm"/>
      <inkml:brushProperty name="color" value="#FF0000"/>
    </inkml:brush>
  </inkml:definitions>
  <inkml:trace contextRef="#ctx0" brushRef="#br0">31835 9229 0,'-43'-21'344,"-20"-1"-328,-1 1-16,22-21 15,-64 0 1,64 20-16,-1 22 15,22-21 1,0 21-16,-42-21 16,-1 0-1,1 0 1,-22 0 15,64-1-31,-22 22 16,1 0-16,21 0 15,0 0 1,-22 0 0,1 0-1,-64 0 1,0-21 0,-21 0-1,64 21-15,21 0 16,-22 0-16,22 0 15,-1 0 1,-62 0 0,-22 64-1,-22-22 1,65 0 0,20-21-1,43-21 1,21 22 343,-21-22-343,-64 0-16,-169-22 31,-21-20-15,127 42-1,84 0 1,43 0 0,-21 0-1,0 64 1,-43-43-1,21 0 1,-20 42 0,-22 1-1,0-1 1,43-20 0,41-22-1,1-21 16,21 21-31,0 0 16,0 0 0,0 1-16,0 20 15,0 21 1,0 1 0,-21-1-1,21-20 1,0-22-16,-21 21 15,21 1-15,0-22 16,0 21 0,0-21 202,0 22-202,0-1 0,-21 21-1,0 43 1,-1 42 0,22-21-1,0-21 16,-21-42-31,21 20 16,0-62-16,0-1 16,0 21-1,0 43 1,64 21 0,-1-22-1,-42-63-15,1 22 16,-22-22 343,0 21-359,0 1 16,0-1-16,0 21 15,0 22 1,0 42 0,0-21 15,0 0-15,0-22-1,0-20-15,21-22 16,-21 1-16,21-1 15,-21 0-15,63 43 16,-20-43 0,-22 1-1,21-22 1,1-21 0,-43 21 202,0 0-202,0 0 0,42 43-16,-21-1 15,43 1 1,-1-1-16,-21-20 31,-20-43-31,-1 42 0,42 21 16,43-20-1,-21 20 1,42-20 0,-64-22-16,-20 0 15,20 0 1,-21-21-16,1 0 15,-22 0 235,21 0-250,22-42 16,63 21-16,42 21 16,-42 0 15,-42 0-15,-43 0-1,43 0 16,-43 0-31,22-43 16,-22 43-16,-21-21 16,-21 0-1,0 0 1,21 21 140,64-64-140,21 22-16,21 0 15,148-22 1,-85 43 0,-63 0-1,-63 0 1,-22 21 0,-21 0 202,-21-22-218,64 1 16,-1-21 0,107-22-1,-128 64-15,-21-21 16,22 0-16,-1 21 15,-42-21 1,21 21 0,-21-21-1,0 0 1,0-1 0,21 1-1,-21 0 1,0 0 203,0 0-219,0 0 15,0-43 16,0 22-31,0-43 16,0 22-16,0-1 16,0-21-1,0 43 1,0-21 0,-21 20-1,21 22 1,0 0-16,0 0 15,0 0-15,0-1 16,0-62 0,0 41-1,0 1 204,0 0-219,-21-22 16,21 22-16,0-43 15,0-42 1,0 0 0,0 0-1,0-42 1,0 84 15,0 22-15,0 42 281,0-22-266,0 22-16,0-21-15,0 21 16,0-43 218,0 22-234,0-64 16,0 0 0,0 21-1,0 1 1,21 41 0,-21 1-1,0 0 1,0-64-1,0 64 282,0 20-281,0 1-16,0 0 16,-21 21-1,21-21 1,0 0 62,0 0 47,-21-1-109,21 1-1,0 0 1,-21 21-1,21-21-15,0 0 79,0 0-33,-22 21 611</inkml:trace>
  <inkml:trace contextRef="#ctx0" brushRef="#br0" timeOffset="9981.8184">23347 8742 0,'0'63'235,"0"-41"-235,0 20 15,-43-21-15,22 21 32,-21-42-32,-22 43 15,22-43-15,-21 0 16,-170 21 0,63 0-1,65 0 1,83-21-1,1 0-15,21 21 32,-21-21-17,-42 22 1,-1-1 0,22 0-1,-22 0 1,22 0-1,0-21 1,-1 43-16,22-22 16,-21 21-16,-22 0 0,22 1 15,-43 126 1,1-63 0,41 0-1,1-64 1,42-21-16,-21 22 15,0-43-15,21 21 16,-22 21 0,1 22-16,-21-22 15,42-21 1,0 0 0,0 0 15,0 1 219,-21 20-235,21 0-15,-21 85 32,21-21-17,-22 21 1,22-21 0,-21 0-1,0-22 1,21-20-16,0-1 15,0-20-15,0-1 0,0 0 16,0 22 15,-21-22-15,21 22 0,0-22-1,0 22 1,63-1-1,-20-21 1,-22-42-16,0 0 16,0 22-16,22-22 0,-43 21 328,0 21-313,0 0-15,0 43 32,0 0-17,0-1 1,0-41 0,0 20-1,0-20 1,0-22-1,21 21 1,0 85 0,0-63-1,43-22 1,-22-21 0,-21-21-1,-21 21 235,64 0-250,-1 1 16,1-1-1,-1 0-15,43-21 16,-64 21-16,-21 0 16,43 0-1,-22 1 1,1-22 0,20 21-1,22 0 16,-1-21-15,-20 0 0,-43 0-1,-21 21 1,42 0 296,107-21-312,-22 21 32,63 1-17,-63-22 1,-85 0 0,1 0-1,20 0 1,22 0-1,-22 0 1,-41 0-16,-1 0 109,0-22-77,0-20 249,-21 21-281,42 0 16,22-43-1,63 1 1,-85 20-1,43 22 1,0-21 0,-22 21-1,-21-22 1,-42-20 0,0-43-1,0 85 1,0-43 187,43 43-187,20-63-16,-20 62 15,105-62 1,-85 20-1,-42 22-15,1 21 16,20-22-16,0 1 16,1-21-1,-43-1 1,21-42 0,-21 43-1,0 42 251,0-43-251,0 1-15,42-64 16,0 42 15,43 0-15,-21 22 0,-1-1-1,1 1 1,-43-1-1,-21 43-15,0-21 16,0-1 0,0 22-16,0-21 265,0 0-249,0-1-16,0-20 16,-21-43-1,-1 0 1,-20-21-1,-21 85 1,20-1 0,43 22-1,0 0 1,0-64 0,0 22-1,-21 63 251,0-42-266,0 20 15,-22 1-15,22 0 16,-21-21-16,0 42 16,42-21-16,-22 21 31,22-22-15,-21 1-1,21 0 1,0-21-1,0-1 1,-21 43 234,-42-42-234,-1 0-16,-21-22 15,-20 1 1,-1 63 0,42-21-1,43-1 1,0 22-1,0-21 1,21 0-16,0 0 16,0 0-16,0 0 15,0-1 1,-21 44 203,-1-22-204,1 0-15,-21 0 32,-43-43-17,22 22 1,20-42-1,1 20 1,0 43 0,42-21 15,0 0 16,-21 21 172,21 21-219,-22-21 15,1 0 1,0 0-1,0 0 1,-21 21 15,20-21-31,-20 0 16,21 0-16,0 0 16,0 0 77,-1 0-77,22 21-16,-21-21 62,0 0-30,0 0-17,0 0 1,-22-21 15,22 0-15,0 21 156,0 0-157</inkml:trace>
  <inkml:trace contextRef="#ctx0" brushRef="#br0" timeOffset="17232.933">28046 10753 0,'0'21'297,"0"0"-265,-21-21-32,-1 0 15,1 0 1,-21 0-1,-22 21 1,22-21 0,-21 21-1,41-21-15,-41 0 16,21 22-16,20-22 16,1 21 15,0-21-16,-42 0 1,41 0 0,1 0-1,0 0-15,0 0 16,0 0 0,0 0-16,-1 0 15,1 0 1,0 21-1,-21-21 1,-1 0 0,1 0-1,-21 0 1,20 0 0,-20 0 15,20 0-31,22 0 15,-63 0 1,41 0 0,22 0-16,-21 0 31,-1 0-15,22 0-16,0 0 15,-42 0 1,-1 0-1,22 0 1,-1 0 0,1 0-1,-21 0-15,-22 21 32,21-21-32,22 0 15,-21 0 1,-1 0-1,-21 0 1,1 0 0,41 0-1,1 0-15,21 0 16,0 0-16,0 0 16,-43 0-1,22 0 1,21 0-1,-22 0 439,22 0-454,0 0 15,0 0 1,0 0-1,-22 0 1,22 0 0,0 0-1,0 0 63,0 0-62,-1 0-16,1 0 125,0 0-109,0 0-16,21-21 15,-21 21 1,0 0 15,-1 0 16,22-21-31,-42 21-1,21 0 1,21-21 0,-21-1-1,0 22 126,-1 0 593,1 0-718,0 0 453,0 0-454,0 0 32</inkml:trace>
  <inkml:trace contextRef="#ctx0" brushRef="#br0" timeOffset="32812.3023">21463 10732 0,'-21'0'375,"21"21"-359,-21-21 78,-1 21-79,1-21 1,0 21-16,0-21 16,-21 21-1,20-21 1,-20 0 0,21 0-1,-21 0 1,-22 0 15,43 0-15,0 0-1,-43 0 1,22 21 0,21-21-1,0 0-15,-22 0 16,22 0-16,0 22 15,-43-22 1,1 0 0,42 0-1,-64 0 1,64 0-16,-21 0 16,20 0 30,1 0 17,0 0-47,0 0-16,0 0 15,0 0 1,-22 0 718,22 0-734,-106 0 16,21 0-1,64 0 1,21 0 0,0 0-1,-1 0 1,1 0 0,-21 21 15,21-21-31,-22 0 15,22 0 1,0 0 0,0 0-1,0 0 17,0 0-17,-1 0-15,-20 0 16,21 0-1,0 0-15,0 0 16,-22 0 0,22 0-1,0 0 17,-21 0-17,20 0-15,-20 0 16,21 0 15,0 0 0,0 0-31,-22 0 32,-20 0-17,20 0 1,1 0-1,21 0 1,-43 0 0,22 0-1,21 0 1,0 0 78,21-21-79,0-22-15,-21 43 422,-1 0-406,-41 0-1,42 21 1,-43-21-16,43 0 31,-42 0-15,-22 22 0,43-22-1,-1 0-15,22 0 16,-21 0-16,21 0 15,-43 0 1,-21 0 0,43 0-1,-21 0 1,20 0-16,1 0 16,0 0-16,-1 0 15,1 0-15,0 0 16,-1 0 15,-41 0-31,-22-22 31,21 1-15,0 0 0,-42 21-1,43 0 1,63 0-1,-1 0 1,1-21 0,0 21-1,0 0 32,21-21 16,0 0-48,-21 21 407,-22 0-406,22 0 15,-42 0-15,20 0-1,-20 0 1,-1 0 0,43 0-1,0 0 1,-21 0-1,-1 0 1,-62 0 0,-1 0-1,-21 0 1,21 0 0,42 0-16,43 0 15,0 0-15,0 0 0,0 0 16,-43 0-1,1 0 17,-1 0-17,43 0 1,-21 0 0,21 0-1,-1 0-15,22-22 78,-42 22 329,21 0-392,-21 22 1,20-22-1,1 0-15,-21 0 16,-64 21 0,0 0-1,0 0 1,22-21 0,-1 0-1,22 0 1,20 0 15,22 0-15,0 0-1,0 0 1,0 0 562,-22 0-562,1 0-1,0 0-15,-43 0 16,21 0 0,43 0-16,0 0 15,0 0-15,0 0 0,0 0 16,-22 0 15,1 0-15,21 0-1,-22 0 1,1 0 0,21 0-1,21-21 95,0 0-110,-21 21 312,0 21-296,-1-21-1,-41 21 1,-43-21 0,-106 0-1,107-21 1,41 0-1,1 21 1,-1 0 0,-21-21-1,-20-1 1,-1 1 0,42 0-1,43 21-15,0 0 31,0 0 48,21-21-48,0 0-31,0 0 15,-21 21 314,-22 21-329,22 0 15,0 0-15,-43-21 31,1 0-31,-128 0 0,107 21 0,20-21 32,-84 0-17,-42 21 1,63-21 0,42 0-1,43 0-15,-43 0 16,64 0-16,-22 0 15,-41 0 1,41 0 0,22 0-1,21-21 17,-21 21-32,21-21 31,0 0-16,0 0-15,-21 21 422,0 0-390,-22 0-17,1 0 1,0 0-16,-22 0 15,-20 0 1,20 0-16,-21 0 16,-169 42-1,85 0 1,21 1 0,42-22-1,0-21-15,-127 0 16,85 0-16,0 0 15,-21 0 1,105 0 0,22-21-1,21 21 423,-43 0-423,43 0-15,-21 0 16,-43 0 0,-42 0-1,21 0 1,0 0 0,64 0-1,21 0 1,0 0-1,0 0 1,-1 0 390,-20 0-390,0 0 0,-43 0-1,-84-43 1,105 43-16,-63-42 31,64 42-31,20 0 16,-20 0-1,21 0 1,20 0 0,1 0-1,0 0 1,21-21 31,0 0-32,-21 21-15,21-21 16,-21 21 296,-22 0-296,22 0-16,-21-22 16,21 1-1,-43 21 1,22-21 0,0 21-1,20 0-15,22-21 31,-42 21 110,21 0-125,0 0-1,0-21 1,-1 21 0,1 0-1,-21 0 1,21 0-1,-43 0 220,-20 0-220,20 0-15,22 0 16,-1 0 0,1 0-1,0 0 1,21-21 0,-1 21-1,1 0 298,-21 0-313</inkml:trace>
  <inkml:trace contextRef="#ctx0" brushRef="#br0" timeOffset="42343.2008">7281 10520 0,'-106'-42'234,"-21"-22"-234,64 22 16,-1-22-16,-126-63 31,126 43-15,22 62-1,21 1 1,21 0 0,0 0-1,0 0 1,0-43-1,0-20 17,-21-1-17,21 21 1,0 43 0,0 0-1,-21 21 235,-1-21-250,1 0 16,0 0-1,0-1-15,-21-20 16,-1 21 0,22 21-16,-42-21 15,41 0 1,-20 21 0,21-22-1,0-20 1,0 0-1,-1 42 1,1 0 15,0 0-15,0 0 0,0 0-1,0-21-15,-1-1 16,1 22-1,0 0-15,-42-21 16,20 21 0,22 0 15,0-21-15,-43 21-1,-41 0 1,-44-21-1,128 21 1,-21-21 0,21 0-1,21-1 48,0-20-63,-21 42 312,-1 0-296,-83 0-16,-44 0 16,1 0-1,85 0 1,20 0-1,1 21 1,21 0 0,-21 1-1,-1-1 1,-41 0 0,-22 0-1,63-21 1,22 21-1,21 0-15,-21-21 110,21 22 140,-21-22-250,0 42 0,0-42 15,-1 21 17,1-21-17,-42 21 1,-1 0 0,-42-21-1,43 64 1,-22-43-1,85 0-15,-21-21 16,21 21-16,-21-21 0,0 43 16,21-22-1,-21 0 1,-1 0 0,1 0-1,21 22 251,0-22-266,-21 21 15,-21 22 17,-1 42-17,1-22 1,42 22 0,-42 0-1,42-43 1,0-20-1,0 20 1,0-20-16,-21 20 16,21-42-16,0 22 15,0-1 1,21-21 0,-21 0 249,0 0-265,0 43 16,0 63-1,0 0 1,0-21 0,-21 21-1,21-21 1,0-1 0,-22-41 15,22-1-16,0-20 1,0-22-16,0 21 16,0-21-16,22-21 15,-1 43 1,-21-22 234,0 42-250,0-20 16,0-1-1,42 43 1,43 63-1,-43-85 17,0-41-17,-20 20 1,41 21 0,22-41-1,21-1 1,-43 0-1,-42-21-15,-21 21 16,21-21 0,-21 21-1,22-21 1,-1 0 0,42 0 234,43 0-235,0 0-15,42 0 16,191 0-1,-170 21 1,-21 1 0,-63-22-1,-43 0 1,1 0 0,62 0 15,-20-22-31,-64 22 0,22-21 31,-22 21 219,21-21-234,22 0-16,-1 21 15,85-64 1,-42 43 0,0 0-1,0 0 1,-43 0-1,-42 21 1,1 0 0,-1-21-1,-21-1 32,21 1 156,21 0-203,-21 0 32,64-21-17,0 42 1,-1-22-1,22 1 1,-63 21-16,-22 0 16,0-21-16,0 0 0,0 21 15,43-42 1,-22 20 0,-21 1-1,-21-21 1,0 21-1,21 0 1,-21-1 234,43-20-250,-22 0 16,42-22-1,-41 43 1,-1-21 0,-21-22-1,21 1 1,0 20-1,-21 22 1,0 0-16,21 21 16,-21-21-16,0 0 15,0 0-15,0-1 313,0 1-313,0 0 0,0-21 15,21-1 1,-21-20 15,0 21-15,0 20 0,22 1 30,-22 0-30,0 0 0,0 0-1,0 0 17,0-1-1,-22 1-16,22 0 1,0 0 0,0 0-1,0 0 32,0-1-16,0 1-15,0 0 15,-21 0 1,21 0-1,-21 0-16,21-1 17,0 1-1,-21 21 63,0 0-79,21-21 17,-21 21-1,-1 0 47,22-21-78,-21 21 16,21-21-1,-21 0 1,21-1 15,0 1-15,0 0-1,-21 0 1,0 21 250,21-21-220,-21 21-30,-1 0 0,1 0-1,21-21 1,-21 21 15,0 0-15,0-22-16,0 1 140,-1 21 157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184522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2194041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1799538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3698350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272730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344567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51826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4062929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2631937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342263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67E430-3951-405F-8BD4-A55B215A2627}"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B566AF-59CA-4A31-ABFF-671706C75205}" type="slidenum">
              <a:rPr lang="en-US" smtClean="0"/>
              <a:t>‹#›</a:t>
            </a:fld>
            <a:endParaRPr lang="en-US" dirty="0"/>
          </a:p>
        </p:txBody>
      </p:sp>
    </p:spTree>
    <p:extLst>
      <p:ext uri="{BB962C8B-B14F-4D97-AF65-F5344CB8AC3E}">
        <p14:creationId xmlns:p14="http://schemas.microsoft.com/office/powerpoint/2010/main" val="2811874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7E430-3951-405F-8BD4-A55B215A2627}" type="datetimeFigureOut">
              <a:rPr lang="en-US" smtClean="0"/>
              <a:t>6/28/2019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566AF-59CA-4A31-ABFF-671706C75205}" type="slidenum">
              <a:rPr lang="en-US" smtClean="0"/>
              <a:t>‹#›</a:t>
            </a:fld>
            <a:endParaRPr lang="en-US" dirty="0"/>
          </a:p>
        </p:txBody>
      </p:sp>
    </p:spTree>
    <p:extLst>
      <p:ext uri="{BB962C8B-B14F-4D97-AF65-F5344CB8AC3E}">
        <p14:creationId xmlns:p14="http://schemas.microsoft.com/office/powerpoint/2010/main" val="1872428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customXml" Target="../ink/ink3.xml"/><Relationship Id="rId7" Type="http://schemas.openxmlformats.org/officeDocument/2006/relationships/image" Target="../media/image14.emf"/><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11.jp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0" y="0"/>
            <a:ext cx="2657144" cy="1569660"/>
          </a:xfrm>
          <a:prstGeom prst="rect">
            <a:avLst/>
          </a:prstGeom>
          <a:noFill/>
        </p:spPr>
        <p:txBody>
          <a:bodyPr wrap="square" rtlCol="0">
            <a:spAutoFit/>
          </a:bodyPr>
          <a:lstStyle/>
          <a:p>
            <a:r>
              <a:rPr lang="en-US" sz="2400" dirty="0" smtClean="0">
                <a:latin typeface="+mj-lt"/>
              </a:rPr>
              <a:t>LESSON 40</a:t>
            </a:r>
            <a:endParaRPr lang="en-US" sz="2400" dirty="0">
              <a:latin typeface="+mj-lt"/>
            </a:endParaRPr>
          </a:p>
          <a:p>
            <a:r>
              <a:rPr lang="en-US" sz="2400" dirty="0" smtClean="0">
                <a:latin typeface="+mj-lt"/>
              </a:rPr>
              <a:t>WEEK 40 </a:t>
            </a:r>
            <a:r>
              <a:rPr lang="en-US" sz="2400" dirty="0">
                <a:latin typeface="+mj-lt"/>
              </a:rPr>
              <a:t>OF </a:t>
            </a:r>
            <a:r>
              <a:rPr lang="en-US" sz="2400" dirty="0" smtClean="0">
                <a:latin typeface="+mj-lt"/>
              </a:rPr>
              <a:t>52</a:t>
            </a:r>
          </a:p>
          <a:p>
            <a:r>
              <a:rPr lang="en-US" sz="2400" dirty="0" smtClean="0">
                <a:latin typeface="+mj-lt"/>
              </a:rPr>
              <a:t>(Lk. 1-5; Mt. 1-8;</a:t>
            </a:r>
          </a:p>
          <a:p>
            <a:r>
              <a:rPr lang="en-US" sz="2400" dirty="0" smtClean="0">
                <a:latin typeface="+mj-lt"/>
              </a:rPr>
              <a:t>Jn. 1-4; Mk. 1,2)</a:t>
            </a:r>
            <a:endParaRPr lang="en-US" sz="2400" dirty="0">
              <a:latin typeface="+mj-lt"/>
            </a:endParaRPr>
          </a:p>
        </p:txBody>
      </p:sp>
      <p:sp>
        <p:nvSpPr>
          <p:cNvPr id="4" name="Rectangle 3"/>
          <p:cNvSpPr/>
          <p:nvPr/>
        </p:nvSpPr>
        <p:spPr>
          <a:xfrm>
            <a:off x="2917981" y="707886"/>
            <a:ext cx="8328087" cy="830997"/>
          </a:xfrm>
          <a:prstGeom prst="rect">
            <a:avLst/>
          </a:prstGeom>
        </p:spPr>
        <p:txBody>
          <a:bodyPr wrap="square">
            <a:spAutoFit/>
          </a:bodyPr>
          <a:lstStyle/>
          <a:p>
            <a:r>
              <a:rPr lang="en-US" sz="2400" dirty="0" smtClean="0">
                <a:latin typeface="+mj-lt"/>
              </a:rPr>
              <a:t>Last time we saw Malachi’s prediction of a messenger to prepare the way for Israel’s Messiah; this time the fulfillment. </a:t>
            </a:r>
          </a:p>
        </p:txBody>
      </p:sp>
      <p:sp>
        <p:nvSpPr>
          <p:cNvPr id="5" name="TextBox 4"/>
          <p:cNvSpPr txBox="1"/>
          <p:nvPr/>
        </p:nvSpPr>
        <p:spPr>
          <a:xfrm>
            <a:off x="0" y="1838408"/>
            <a:ext cx="5906812" cy="4278094"/>
          </a:xfrm>
          <a:prstGeom prst="rect">
            <a:avLst/>
          </a:prstGeom>
          <a:noFill/>
        </p:spPr>
        <p:txBody>
          <a:bodyPr wrap="square" rtlCol="0">
            <a:spAutoFit/>
          </a:bodyPr>
          <a:lstStyle/>
          <a:p>
            <a:r>
              <a:rPr lang="en-US" sz="2400" dirty="0" smtClean="0">
                <a:latin typeface="+mj-lt"/>
              </a:rPr>
              <a:t>In many Bibles, including the SCOFIELD STUDY BIBLE, there is a page that immediately follows the Book of Malachi and before the Book of Matthew, and it says –</a:t>
            </a:r>
          </a:p>
          <a:p>
            <a:endParaRPr lang="en-US" sz="800" b="1" dirty="0" smtClean="0">
              <a:latin typeface="+mj-lt"/>
            </a:endParaRPr>
          </a:p>
          <a:p>
            <a:r>
              <a:rPr lang="en-US" sz="2400" b="1" dirty="0" smtClean="0">
                <a:latin typeface="+mj-lt"/>
              </a:rPr>
              <a:t>THE NEW TESTAMENT</a:t>
            </a:r>
          </a:p>
          <a:p>
            <a:r>
              <a:rPr lang="en-US" sz="2400" dirty="0" smtClean="0">
                <a:latin typeface="+mj-lt"/>
              </a:rPr>
              <a:t>That page has caused untold confusion since Guttenberg first started printing Bibles in 1439 A.D.  What that page implies is that everything following is under the NEW TESTAMENT</a:t>
            </a:r>
            <a:r>
              <a:rPr lang="en-US" sz="2400" dirty="0">
                <a:latin typeface="+mj-lt"/>
              </a:rPr>
              <a:t> </a:t>
            </a:r>
            <a:r>
              <a:rPr lang="en-US" sz="2400" dirty="0" smtClean="0">
                <a:latin typeface="+mj-lt"/>
              </a:rPr>
              <a:t>and that now He is writing about us.  </a:t>
            </a:r>
            <a:r>
              <a:rPr lang="en-US" sz="2400" u="sng" dirty="0" smtClean="0">
                <a:latin typeface="+mj-lt"/>
              </a:rPr>
              <a:t>Both are incorrect</a:t>
            </a:r>
            <a:r>
              <a:rPr lang="en-US" sz="2400" dirty="0" smtClean="0">
                <a:latin typeface="+mj-lt"/>
              </a:rPr>
              <a:t>!  Keep reading and you will see why.     </a:t>
            </a:r>
            <a:endParaRPr lang="en-US" sz="2400" dirty="0">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649" y="1569660"/>
            <a:ext cx="6024351" cy="4815591"/>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9174600" y="2598480"/>
              <a:ext cx="2080440" cy="1044360"/>
            </p14:xfrm>
          </p:contentPart>
        </mc:Choice>
        <mc:Fallback xmlns="">
          <p:pic>
            <p:nvPicPr>
              <p:cNvPr id="7" name="Ink 6"/>
              <p:cNvPicPr/>
              <p:nvPr/>
            </p:nvPicPr>
            <p:blipFill>
              <a:blip r:embed="rId4"/>
              <a:stretch>
                <a:fillRect/>
              </a:stretch>
            </p:blipFill>
            <p:spPr>
              <a:xfrm>
                <a:off x="9165240" y="2589120"/>
                <a:ext cx="2099160" cy="1063080"/>
              </a:xfrm>
              <a:prstGeom prst="rect">
                <a:avLst/>
              </a:prstGeom>
            </p:spPr>
          </p:pic>
        </mc:Fallback>
      </mc:AlternateContent>
    </p:spTree>
    <p:extLst>
      <p:ext uri="{BB962C8B-B14F-4D97-AF65-F5344CB8AC3E}">
        <p14:creationId xmlns:p14="http://schemas.microsoft.com/office/powerpoint/2010/main" val="41275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777656" cy="6494085"/>
          </a:xfrm>
          <a:prstGeom prst="rect">
            <a:avLst/>
          </a:prstGeom>
          <a:noFill/>
        </p:spPr>
        <p:txBody>
          <a:bodyPr wrap="square" rtlCol="0">
            <a:spAutoFit/>
          </a:bodyPr>
          <a:lstStyle/>
          <a:p>
            <a:r>
              <a:rPr lang="en-US" sz="2400" b="1" dirty="0" smtClean="0">
                <a:latin typeface="+mj-lt"/>
              </a:rPr>
              <a:t>CHRIST’S CIRCUMCISION &amp; DEDICATION</a:t>
            </a:r>
          </a:p>
          <a:p>
            <a:r>
              <a:rPr lang="en-US" sz="2400" dirty="0" smtClean="0">
                <a:latin typeface="+mj-lt"/>
              </a:rPr>
              <a:t>“And when the 8 days were accomplished for the circumcising of the child… And when the days of her purification according to the law of Moses were accomplished, they brought him to Jerusalem, to present him to the Lord” (2:21,22).</a:t>
            </a:r>
          </a:p>
          <a:p>
            <a:r>
              <a:rPr lang="en-US" sz="2400" dirty="0" smtClean="0">
                <a:latin typeface="+mj-lt"/>
              </a:rPr>
              <a:t>The Law of Moses required strict observance for childbearing:</a:t>
            </a:r>
          </a:p>
          <a:p>
            <a:r>
              <a:rPr lang="en-US" sz="2400" dirty="0" smtClean="0">
                <a:latin typeface="+mj-lt"/>
              </a:rPr>
              <a:t>circumcision on the 8</a:t>
            </a:r>
            <a:r>
              <a:rPr lang="en-US" sz="2400" baseline="30000" dirty="0" smtClean="0">
                <a:latin typeface="+mj-lt"/>
              </a:rPr>
              <a:t>th</a:t>
            </a:r>
            <a:r>
              <a:rPr lang="en-US" sz="2400" dirty="0" smtClean="0">
                <a:latin typeface="+mj-lt"/>
              </a:rPr>
              <a:t> day (Lev. 12:3); 33-days of purification after delivery (Lev. 12:1-8).  His circumcision would have likely been done while in Bethlehem.  The next requirement was to go to the temple in Jerusalem [5-miles away] to dedicate their 1</a:t>
            </a:r>
            <a:r>
              <a:rPr lang="en-US" sz="2400" baseline="30000" dirty="0" smtClean="0">
                <a:latin typeface="+mj-lt"/>
              </a:rPr>
              <a:t>st</a:t>
            </a:r>
            <a:r>
              <a:rPr lang="en-US" sz="2400" dirty="0" smtClean="0">
                <a:latin typeface="+mj-lt"/>
              </a:rPr>
              <a:t> born (Lev. 13:2,12) and to provide an offering for Mary’s purification (Lev. 12:1-8) –</a:t>
            </a:r>
          </a:p>
          <a:p>
            <a:endParaRPr lang="en-US" sz="800" dirty="0" smtClean="0">
              <a:latin typeface="+mj-lt"/>
            </a:endParaRPr>
          </a:p>
          <a:p>
            <a:r>
              <a:rPr lang="en-US" sz="2400" dirty="0" smtClean="0">
                <a:latin typeface="+mj-lt"/>
              </a:rPr>
              <a:t>“And to offer a sacrifice according to that which is said in the law of the Lord (2:24)… And if she be not able to bring a lamb, then </a:t>
            </a:r>
            <a:r>
              <a:rPr lang="en-US" sz="2400" b="1" dirty="0" smtClean="0">
                <a:latin typeface="+mj-lt"/>
              </a:rPr>
              <a:t>she shall bring two turtledoves</a:t>
            </a:r>
            <a:r>
              <a:rPr lang="en-US" sz="2400" dirty="0" smtClean="0">
                <a:latin typeface="+mj-lt"/>
              </a:rPr>
              <a:t>, or </a:t>
            </a:r>
            <a:r>
              <a:rPr lang="en-US" sz="2400" b="1" dirty="0" smtClean="0">
                <a:latin typeface="+mj-lt"/>
              </a:rPr>
              <a:t>two young pigeons</a:t>
            </a:r>
            <a:r>
              <a:rPr lang="en-US" sz="2400" dirty="0" smtClean="0">
                <a:latin typeface="+mj-lt"/>
              </a:rPr>
              <a:t>” (Lev. 12:8).</a:t>
            </a:r>
          </a:p>
          <a:p>
            <a:r>
              <a:rPr lang="en-US" sz="2400" dirty="0" smtClean="0">
                <a:latin typeface="+mj-lt"/>
              </a:rPr>
              <a:t>Mary offered the latter because that’s all they could afford.      </a:t>
            </a:r>
            <a:endParaRPr lang="en-US" sz="2400" dirty="0">
              <a:latin typeface="+mj-lt"/>
            </a:endParaRPr>
          </a:p>
        </p:txBody>
      </p:sp>
      <p:pic>
        <p:nvPicPr>
          <p:cNvPr id="4" name="Picture 3" descr="Lesson Skit “After &lt;strong&gt;Jesus&lt;/strong&gt;’ Bir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656" y="-1"/>
            <a:ext cx="4414344" cy="6494085"/>
          </a:xfrm>
          <a:prstGeom prst="rect">
            <a:avLst/>
          </a:prstGeom>
        </p:spPr>
      </p:pic>
    </p:spTree>
    <p:extLst>
      <p:ext uri="{BB962C8B-B14F-4D97-AF65-F5344CB8AC3E}">
        <p14:creationId xmlns:p14="http://schemas.microsoft.com/office/powerpoint/2010/main" val="29442319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2013325" cy="6617196"/>
          </a:xfrm>
          <a:prstGeom prst="rect">
            <a:avLst/>
          </a:prstGeom>
          <a:noFill/>
        </p:spPr>
        <p:txBody>
          <a:bodyPr wrap="square" rtlCol="0">
            <a:spAutoFit/>
          </a:bodyPr>
          <a:lstStyle/>
          <a:p>
            <a:r>
              <a:rPr lang="en-US" sz="2400" b="1" dirty="0" smtClean="0">
                <a:latin typeface="+mj-lt"/>
              </a:rPr>
              <a:t>THE MAGI</a:t>
            </a:r>
          </a:p>
          <a:p>
            <a:r>
              <a:rPr lang="en-US" sz="2400" dirty="0" smtClean="0">
                <a:latin typeface="+mj-lt"/>
              </a:rPr>
              <a:t>“Now when Jesus was born in Bethlehem of Judea in the days </a:t>
            </a:r>
          </a:p>
          <a:p>
            <a:r>
              <a:rPr lang="en-US" sz="2400" dirty="0" smtClean="0">
                <a:latin typeface="+mj-lt"/>
              </a:rPr>
              <a:t>of Herod the king, behold, there came wise men from the east </a:t>
            </a:r>
          </a:p>
          <a:p>
            <a:r>
              <a:rPr lang="en-US" sz="2400" dirty="0" smtClean="0">
                <a:latin typeface="+mj-lt"/>
              </a:rPr>
              <a:t>to Jerusalem, Saying, Where is he that is born </a:t>
            </a:r>
            <a:r>
              <a:rPr lang="en-US" sz="2400" b="1" dirty="0" smtClean="0">
                <a:latin typeface="+mj-lt"/>
              </a:rPr>
              <a:t>King</a:t>
            </a:r>
            <a:r>
              <a:rPr lang="en-US" sz="2400" dirty="0" smtClean="0">
                <a:latin typeface="+mj-lt"/>
              </a:rPr>
              <a:t> </a:t>
            </a:r>
            <a:r>
              <a:rPr lang="en-US" sz="2400" b="1" dirty="0" smtClean="0">
                <a:latin typeface="+mj-lt"/>
              </a:rPr>
              <a:t>of the Jews</a:t>
            </a:r>
            <a:r>
              <a:rPr lang="en-US" sz="2400" dirty="0" smtClean="0">
                <a:latin typeface="+mj-lt"/>
              </a:rPr>
              <a:t>?</a:t>
            </a:r>
          </a:p>
          <a:p>
            <a:r>
              <a:rPr lang="en-US" sz="2400" dirty="0" smtClean="0">
                <a:latin typeface="+mj-lt"/>
              </a:rPr>
              <a:t>For we have seen </a:t>
            </a:r>
            <a:r>
              <a:rPr lang="en-US" sz="2400" b="1" dirty="0" smtClean="0">
                <a:latin typeface="+mj-lt"/>
              </a:rPr>
              <a:t>his star </a:t>
            </a:r>
            <a:r>
              <a:rPr lang="en-US" sz="2400" dirty="0" smtClean="0">
                <a:latin typeface="+mj-lt"/>
              </a:rPr>
              <a:t>in the</a:t>
            </a:r>
            <a:r>
              <a:rPr lang="en-US" sz="2400" b="1" dirty="0" smtClean="0">
                <a:latin typeface="+mj-lt"/>
              </a:rPr>
              <a:t> east</a:t>
            </a:r>
            <a:r>
              <a:rPr lang="en-US" sz="2400" dirty="0" smtClean="0">
                <a:latin typeface="+mj-lt"/>
              </a:rPr>
              <a:t>, and are come to worship </a:t>
            </a:r>
          </a:p>
          <a:p>
            <a:r>
              <a:rPr lang="en-US" sz="2400" dirty="0" smtClean="0">
                <a:latin typeface="+mj-lt"/>
              </a:rPr>
              <a:t>him” (Mt. 2:1,2).</a:t>
            </a:r>
          </a:p>
          <a:p>
            <a:r>
              <a:rPr lang="en-US" sz="2400" dirty="0" smtClean="0">
                <a:latin typeface="+mj-lt"/>
              </a:rPr>
              <a:t>While that’s true, </a:t>
            </a:r>
            <a:r>
              <a:rPr lang="en-US" sz="2400" u="sng" dirty="0" smtClean="0">
                <a:latin typeface="+mj-lt"/>
              </a:rPr>
              <a:t>much of tradition isn’t</a:t>
            </a:r>
            <a:r>
              <a:rPr lang="en-US" sz="2400" dirty="0" smtClean="0">
                <a:latin typeface="+mj-lt"/>
              </a:rPr>
              <a:t>: they </a:t>
            </a:r>
            <a:r>
              <a:rPr lang="en-US" sz="2400" i="1" dirty="0" smtClean="0">
                <a:latin typeface="+mj-lt"/>
              </a:rPr>
              <a:t>did</a:t>
            </a:r>
            <a:r>
              <a:rPr lang="en-US" sz="2400" dirty="0" smtClean="0">
                <a:latin typeface="+mj-lt"/>
              </a:rPr>
              <a:t> see </a:t>
            </a:r>
            <a:r>
              <a:rPr lang="en-US" sz="2400" b="1" dirty="0" smtClean="0">
                <a:latin typeface="+mj-lt"/>
              </a:rPr>
              <a:t>His</a:t>
            </a:r>
            <a:r>
              <a:rPr lang="en-US" sz="2400" dirty="0" smtClean="0">
                <a:latin typeface="+mj-lt"/>
              </a:rPr>
              <a:t> </a:t>
            </a:r>
            <a:r>
              <a:rPr lang="en-US" sz="2400" b="1" dirty="0" smtClean="0">
                <a:latin typeface="+mj-lt"/>
              </a:rPr>
              <a:t>star</a:t>
            </a:r>
            <a:r>
              <a:rPr lang="en-US" sz="2400" dirty="0" smtClean="0">
                <a:latin typeface="+mj-lt"/>
              </a:rPr>
              <a:t> </a:t>
            </a:r>
          </a:p>
          <a:p>
            <a:r>
              <a:rPr lang="en-US" sz="2400" dirty="0" smtClean="0">
                <a:latin typeface="+mj-lt"/>
              </a:rPr>
              <a:t>in the </a:t>
            </a:r>
            <a:r>
              <a:rPr lang="en-US" sz="2400" b="1" dirty="0" smtClean="0">
                <a:latin typeface="+mj-lt"/>
              </a:rPr>
              <a:t>east</a:t>
            </a:r>
            <a:r>
              <a:rPr lang="en-US" sz="2400" dirty="0" smtClean="0">
                <a:latin typeface="+mj-lt"/>
              </a:rPr>
              <a:t>, but it did not</a:t>
            </a:r>
            <a:r>
              <a:rPr lang="en-US" sz="2400" i="1" dirty="0" smtClean="0">
                <a:latin typeface="+mj-lt"/>
              </a:rPr>
              <a:t> lead </a:t>
            </a:r>
            <a:r>
              <a:rPr lang="en-US" sz="2400" dirty="0" smtClean="0">
                <a:latin typeface="+mj-lt"/>
              </a:rPr>
              <a:t>them; they</a:t>
            </a:r>
            <a:r>
              <a:rPr lang="en-US" sz="2400" i="1" dirty="0" smtClean="0">
                <a:latin typeface="+mj-lt"/>
              </a:rPr>
              <a:t> knew </a:t>
            </a:r>
            <a:r>
              <a:rPr lang="en-US" sz="2400" dirty="0" smtClean="0">
                <a:latin typeface="+mj-lt"/>
              </a:rPr>
              <a:t>where to begin </a:t>
            </a:r>
          </a:p>
          <a:p>
            <a:r>
              <a:rPr lang="en-US" sz="2400" dirty="0" smtClean="0">
                <a:latin typeface="+mj-lt"/>
              </a:rPr>
              <a:t>their search for the King of the Jews, in </a:t>
            </a:r>
            <a:r>
              <a:rPr lang="en-US" sz="2400" i="1" dirty="0" smtClean="0">
                <a:latin typeface="+mj-lt"/>
              </a:rPr>
              <a:t>Jerusalem</a:t>
            </a:r>
            <a:r>
              <a:rPr lang="en-US" sz="2400" dirty="0" smtClean="0">
                <a:latin typeface="+mj-lt"/>
              </a:rPr>
              <a:t>; the star</a:t>
            </a:r>
            <a:r>
              <a:rPr lang="en-US" sz="2400" i="1" dirty="0" smtClean="0">
                <a:latin typeface="+mj-lt"/>
              </a:rPr>
              <a:t> </a:t>
            </a:r>
          </a:p>
          <a:p>
            <a:r>
              <a:rPr lang="en-US" sz="2400" dirty="0" smtClean="0">
                <a:latin typeface="+mj-lt"/>
              </a:rPr>
              <a:t>never</a:t>
            </a:r>
            <a:r>
              <a:rPr lang="en-US" sz="2400" i="1" dirty="0" smtClean="0">
                <a:latin typeface="+mj-lt"/>
              </a:rPr>
              <a:t> led </a:t>
            </a:r>
            <a:r>
              <a:rPr lang="en-US" sz="2400" dirty="0" smtClean="0">
                <a:latin typeface="+mj-lt"/>
              </a:rPr>
              <a:t>them to nor</a:t>
            </a:r>
            <a:r>
              <a:rPr lang="en-US" sz="2400" i="1" dirty="0" smtClean="0">
                <a:latin typeface="+mj-lt"/>
              </a:rPr>
              <a:t> </a:t>
            </a:r>
            <a:r>
              <a:rPr lang="en-US" sz="2400" dirty="0" smtClean="0">
                <a:latin typeface="+mj-lt"/>
              </a:rPr>
              <a:t>stopped</a:t>
            </a:r>
            <a:r>
              <a:rPr lang="en-US" sz="2400" i="1" dirty="0" smtClean="0">
                <a:latin typeface="+mj-lt"/>
              </a:rPr>
              <a:t> over </a:t>
            </a:r>
            <a:r>
              <a:rPr lang="en-US" sz="2400" dirty="0" smtClean="0">
                <a:latin typeface="+mj-lt"/>
              </a:rPr>
              <a:t>the nativity in Bethlehem.  </a:t>
            </a:r>
          </a:p>
          <a:p>
            <a:r>
              <a:rPr lang="en-US" sz="2400" dirty="0" smtClean="0">
                <a:latin typeface="+mj-lt"/>
              </a:rPr>
              <a:t>Their arrival, as much as 2-years after Christ’s birth (2:16), was </a:t>
            </a:r>
          </a:p>
          <a:p>
            <a:r>
              <a:rPr lang="en-US" sz="2400" dirty="0" smtClean="0">
                <a:latin typeface="+mj-lt"/>
              </a:rPr>
              <a:t>to Herod, asking if he had any information (2:3) –</a:t>
            </a:r>
          </a:p>
          <a:p>
            <a:endParaRPr lang="en-US" sz="800" dirty="0" smtClean="0">
              <a:latin typeface="+mj-lt"/>
            </a:endParaRPr>
          </a:p>
          <a:p>
            <a:r>
              <a:rPr lang="en-US" sz="2400" dirty="0" smtClean="0">
                <a:latin typeface="+mj-lt"/>
              </a:rPr>
              <a:t>“When they had heard the king, they departed; and, lo, the </a:t>
            </a:r>
          </a:p>
          <a:p>
            <a:r>
              <a:rPr lang="en-US" sz="2400" dirty="0" smtClean="0">
                <a:latin typeface="+mj-lt"/>
              </a:rPr>
              <a:t>star, which they saw in the east, went before them, till it came </a:t>
            </a:r>
          </a:p>
          <a:p>
            <a:r>
              <a:rPr lang="en-US" sz="2400" dirty="0" smtClean="0">
                <a:latin typeface="+mj-lt"/>
              </a:rPr>
              <a:t>and stood over where the </a:t>
            </a:r>
            <a:r>
              <a:rPr lang="en-US" sz="2400" b="1" dirty="0" smtClean="0">
                <a:latin typeface="+mj-lt"/>
              </a:rPr>
              <a:t>young child </a:t>
            </a:r>
            <a:r>
              <a:rPr lang="en-US" sz="2400" dirty="0" smtClean="0">
                <a:latin typeface="+mj-lt"/>
              </a:rPr>
              <a:t>was… they were come into </a:t>
            </a:r>
            <a:r>
              <a:rPr lang="en-US" sz="2400" b="1" dirty="0" smtClean="0">
                <a:latin typeface="+mj-lt"/>
              </a:rPr>
              <a:t>the house</a:t>
            </a:r>
            <a:r>
              <a:rPr lang="en-US" sz="2400" dirty="0" smtClean="0">
                <a:latin typeface="+mj-lt"/>
              </a:rPr>
              <a:t>…” (2:9,11). </a:t>
            </a:r>
          </a:p>
          <a:p>
            <a:r>
              <a:rPr lang="en-US" sz="2400" dirty="0" smtClean="0">
                <a:latin typeface="+mj-lt"/>
              </a:rPr>
              <a:t>Where did their search lead them, with help from HIS STAR? </a:t>
            </a:r>
          </a:p>
          <a:p>
            <a:endParaRPr lang="en-US" sz="800" dirty="0" smtClean="0">
              <a:latin typeface="+mj-lt"/>
            </a:endParaRPr>
          </a:p>
          <a:p>
            <a:r>
              <a:rPr lang="en-US" sz="2400" dirty="0" smtClean="0">
                <a:latin typeface="+mj-lt"/>
              </a:rPr>
              <a:t>“… they returned into Galilee, </a:t>
            </a:r>
            <a:r>
              <a:rPr lang="en-US" sz="2400" b="1" dirty="0" smtClean="0">
                <a:latin typeface="+mj-lt"/>
              </a:rPr>
              <a:t>to their own city Nazareth</a:t>
            </a:r>
            <a:r>
              <a:rPr lang="en-US" sz="2400" dirty="0" smtClean="0">
                <a:latin typeface="+mj-lt"/>
              </a:rPr>
              <a:t>” (Lk. 2:39). </a:t>
            </a:r>
            <a:endParaRPr lang="en-US" sz="2400" dirty="0">
              <a:latin typeface="+mj-lt"/>
            </a:endParaRPr>
          </a:p>
        </p:txBody>
      </p:sp>
      <p:pic>
        <p:nvPicPr>
          <p:cNvPr id="3" name="Picture 2" descr="Worship Like a Wise Man | Ginger's Corn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228" y="-2"/>
            <a:ext cx="4340772" cy="5244663"/>
          </a:xfrm>
          <a:prstGeom prst="rect">
            <a:avLst/>
          </a:prstGeom>
        </p:spPr>
      </p:pic>
      <p:pic>
        <p:nvPicPr>
          <p:cNvPr id="4" name="Picture 3" descr="&lt;strong&gt;King&lt;/strong&gt; &lt;strong&gt;Herod&lt;/strong&gt; | The Wisemen came &lt;strong&gt;to King&lt;/strong&gt; &lt;strong&gt;Herod&lt;/strong&gt; asking, &quot;Wher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227" y="0"/>
            <a:ext cx="4340773" cy="5244661"/>
          </a:xfrm>
          <a:prstGeom prst="rect">
            <a:avLst/>
          </a:prstGeom>
        </p:spPr>
      </p:pic>
      <p:pic>
        <p:nvPicPr>
          <p:cNvPr id="5" name="Picture 4" descr="&lt;strong&gt;Wise&lt;/strong&gt; &lt;strong&gt;Men&lt;/strong&gt; | Star Shining Fore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226" y="0"/>
            <a:ext cx="4340774" cy="5244661"/>
          </a:xfrm>
          <a:prstGeom prst="rect">
            <a:avLst/>
          </a:prstGeom>
        </p:spPr>
      </p:pic>
    </p:spTree>
    <p:extLst>
      <p:ext uri="{BB962C8B-B14F-4D97-AF65-F5344CB8AC3E}">
        <p14:creationId xmlns:p14="http://schemas.microsoft.com/office/powerpoint/2010/main" val="14822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500"/>
                                        <p:tgtEl>
                                          <p:spTgt spid="2">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9" end="9"/>
                                            </p:txEl>
                                          </p:spTgt>
                                        </p:tgtEl>
                                        <p:attrNameLst>
                                          <p:attrName>style.visibility</p:attrName>
                                        </p:attrNameLst>
                                      </p:cBhvr>
                                      <p:to>
                                        <p:strVal val="visible"/>
                                      </p:to>
                                    </p:set>
                                    <p:animEffect transition="in" filter="fade">
                                      <p:cBhvr>
                                        <p:cTn id="16" dur="500"/>
                                        <p:tgtEl>
                                          <p:spTgt spid="2">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Effect transition="in" filter="fade">
                                      <p:cBhvr>
                                        <p:cTn id="19" dur="500"/>
                                        <p:tgtEl>
                                          <p:spTgt spid="2">
                                            <p:txEl>
                                              <p:pRg st="10" end="1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11" end="11"/>
                                            </p:txEl>
                                          </p:spTgt>
                                        </p:tgtEl>
                                        <p:attrNameLst>
                                          <p:attrName>style.visibility</p:attrName>
                                        </p:attrNameLst>
                                      </p:cBhvr>
                                      <p:to>
                                        <p:strVal val="visible"/>
                                      </p:to>
                                    </p:set>
                                    <p:animEffect transition="in" filter="fade">
                                      <p:cBhvr>
                                        <p:cTn id="22" dur="500"/>
                                        <p:tgtEl>
                                          <p:spTgt spid="2">
                                            <p:txEl>
                                              <p:pRg st="11" end="1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3" end="13"/>
                                            </p:txEl>
                                          </p:spTgt>
                                        </p:tgtEl>
                                        <p:attrNameLst>
                                          <p:attrName>style.visibility</p:attrName>
                                        </p:attrNameLst>
                                      </p:cBhvr>
                                      <p:to>
                                        <p:strVal val="visible"/>
                                      </p:to>
                                    </p:set>
                                    <p:animEffect transition="in" filter="fade">
                                      <p:cBhvr>
                                        <p:cTn id="32" dur="500"/>
                                        <p:tgtEl>
                                          <p:spTgt spid="2">
                                            <p:txEl>
                                              <p:pRg st="13" end="1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animEffect transition="in" filter="fade">
                                      <p:cBhvr>
                                        <p:cTn id="35" dur="500"/>
                                        <p:tgtEl>
                                          <p:spTgt spid="2">
                                            <p:txEl>
                                              <p:pRg st="14" end="1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15" end="15"/>
                                            </p:txEl>
                                          </p:spTgt>
                                        </p:tgtEl>
                                        <p:attrNameLst>
                                          <p:attrName>style.visibility</p:attrName>
                                        </p:attrNameLst>
                                      </p:cBhvr>
                                      <p:to>
                                        <p:strVal val="visible"/>
                                      </p:to>
                                    </p:set>
                                    <p:animEffect transition="in" filter="fade">
                                      <p:cBhvr>
                                        <p:cTn id="38" dur="500"/>
                                        <p:tgtEl>
                                          <p:spTgt spid="2">
                                            <p:txEl>
                                              <p:pRg st="15" end="1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6" end="16"/>
                                            </p:txEl>
                                          </p:spTgt>
                                        </p:tgtEl>
                                        <p:attrNameLst>
                                          <p:attrName>style.visibility</p:attrName>
                                        </p:attrNameLst>
                                      </p:cBhvr>
                                      <p:to>
                                        <p:strVal val="visible"/>
                                      </p:to>
                                    </p:set>
                                    <p:animEffect transition="in" filter="fade">
                                      <p:cBhvr>
                                        <p:cTn id="48" dur="500"/>
                                        <p:tgtEl>
                                          <p:spTgt spid="2">
                                            <p:txEl>
                                              <p:pRg st="16" end="1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18" end="18"/>
                                            </p:txEl>
                                          </p:spTgt>
                                        </p:tgtEl>
                                        <p:attrNameLst>
                                          <p:attrName>style.visibility</p:attrName>
                                        </p:attrNameLst>
                                      </p:cBhvr>
                                      <p:to>
                                        <p:strVal val="visible"/>
                                      </p:to>
                                    </p:set>
                                    <p:animEffect transition="in" filter="fade">
                                      <p:cBhvr>
                                        <p:cTn id="53"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573"/>
            <a:ext cx="7882760" cy="6863417"/>
          </a:xfrm>
          <a:prstGeom prst="rect">
            <a:avLst/>
          </a:prstGeom>
          <a:noFill/>
        </p:spPr>
        <p:txBody>
          <a:bodyPr wrap="square" rtlCol="0">
            <a:spAutoFit/>
          </a:bodyPr>
          <a:lstStyle/>
          <a:p>
            <a:r>
              <a:rPr lang="en-US" sz="2400" b="1" dirty="0" smtClean="0">
                <a:latin typeface="+mj-lt"/>
              </a:rPr>
              <a:t>JOHN THE BAPTIZER</a:t>
            </a:r>
          </a:p>
          <a:p>
            <a:r>
              <a:rPr lang="en-US" sz="2400" dirty="0" smtClean="0">
                <a:latin typeface="+mj-lt"/>
              </a:rPr>
              <a:t>“In those days came John the Baptist, preaching in the wilderness of Judea, and saying, Repent ye: for the kingdom </a:t>
            </a:r>
          </a:p>
          <a:p>
            <a:r>
              <a:rPr lang="en-US" sz="2400" dirty="0" smtClean="0">
                <a:latin typeface="+mj-lt"/>
              </a:rPr>
              <a:t>of heaven is at hand.  For this is that was spoken of by the prophet Isaiah, saying The voice of one crying in the wilderness, Prepare ye the way of the Lord…” (Mt. 3:1-3).</a:t>
            </a:r>
          </a:p>
          <a:p>
            <a:r>
              <a:rPr lang="en-US" sz="2400" dirty="0" smtClean="0">
                <a:latin typeface="+mj-lt"/>
              </a:rPr>
              <a:t>John, son of a priest, preached that the kingdom of heaven was at hand, or very near.  </a:t>
            </a:r>
            <a:r>
              <a:rPr lang="en-US" sz="2400" dirty="0">
                <a:latin typeface="+mj-lt"/>
              </a:rPr>
              <a:t>S</a:t>
            </a:r>
            <a:r>
              <a:rPr lang="en-US" sz="2400" dirty="0" smtClean="0">
                <a:latin typeface="+mj-lt"/>
              </a:rPr>
              <a:t>hocked?  No. They knew from Isaiah (40:3) that a preacher such as John was coming.   </a:t>
            </a:r>
          </a:p>
          <a:p>
            <a:endParaRPr lang="en-US" sz="800" dirty="0" smtClean="0">
              <a:latin typeface="+mj-lt"/>
            </a:endParaRPr>
          </a:p>
          <a:p>
            <a:r>
              <a:rPr lang="en-US" sz="2400" dirty="0" smtClean="0">
                <a:latin typeface="+mj-lt"/>
              </a:rPr>
              <a:t>“Then went  out to him Jerusalem, and all Judea, and all the region round about Jordan, and were baptized of him in Jordan, confessing their sins” (3:5,6). </a:t>
            </a:r>
          </a:p>
          <a:p>
            <a:r>
              <a:rPr lang="en-US" sz="2400" dirty="0" smtClean="0">
                <a:latin typeface="+mj-lt"/>
              </a:rPr>
              <a:t>Alarmed?  No.  They knew from Moses that one day God was going to make them a ‘kingdom of priests’ (Exo. 19:6), and the 1</a:t>
            </a:r>
            <a:r>
              <a:rPr lang="en-US" sz="2400" baseline="30000" dirty="0" smtClean="0">
                <a:latin typeface="+mj-lt"/>
              </a:rPr>
              <a:t>st</a:t>
            </a:r>
            <a:r>
              <a:rPr lang="en-US" sz="2400" dirty="0" smtClean="0">
                <a:latin typeface="+mj-lt"/>
              </a:rPr>
              <a:t> requirement of a priest was to be</a:t>
            </a:r>
            <a:r>
              <a:rPr lang="en-US" sz="2400" b="1" dirty="0" smtClean="0">
                <a:latin typeface="+mj-lt"/>
              </a:rPr>
              <a:t> washed </a:t>
            </a:r>
            <a:r>
              <a:rPr lang="en-US" sz="2400" dirty="0" smtClean="0">
                <a:latin typeface="+mj-lt"/>
              </a:rPr>
              <a:t>(Exo. 29:4).  </a:t>
            </a:r>
          </a:p>
          <a:p>
            <a:endParaRPr lang="en-US" sz="800" dirty="0">
              <a:latin typeface="+mj-lt"/>
            </a:endParaRPr>
          </a:p>
          <a:p>
            <a:r>
              <a:rPr lang="en-US" sz="2400" dirty="0" smtClean="0">
                <a:latin typeface="+mj-lt"/>
              </a:rPr>
              <a:t>Neither were they surprised when he asked them to confess their sins because they knew they were spiritually backslidden. </a:t>
            </a:r>
          </a:p>
        </p:txBody>
      </p:sp>
      <p:pic>
        <p:nvPicPr>
          <p:cNvPr id="3" name="Picture 2" descr="Andrew Fountain - The Dirge, the Dance, and the End of the ..."/>
          <p:cNvPicPr>
            <a:picLocks noChangeAspect="1"/>
          </p:cNvPicPr>
          <p:nvPr/>
        </p:nvPicPr>
        <p:blipFill rotWithShape="1">
          <a:blip r:embed="rId2">
            <a:extLst>
              <a:ext uri="{28A0092B-C50C-407E-A947-70E740481C1C}">
                <a14:useLocalDpi xmlns:a14="http://schemas.microsoft.com/office/drawing/2010/main" val="0"/>
              </a:ext>
            </a:extLst>
          </a:blip>
          <a:srcRect l="18162" r="16551"/>
          <a:stretch/>
        </p:blipFill>
        <p:spPr>
          <a:xfrm>
            <a:off x="7777654" y="0"/>
            <a:ext cx="4414346" cy="6420512"/>
          </a:xfrm>
          <a:prstGeom prst="rect">
            <a:avLst/>
          </a:prstGeom>
        </p:spPr>
      </p:pic>
      <p:pic>
        <p:nvPicPr>
          <p:cNvPr id="4" name="Picture 3" descr="English: Open Bible Stories - 24.htm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327" y="-1"/>
            <a:ext cx="4409673" cy="6420513"/>
          </a:xfrm>
          <a:prstGeom prst="rect">
            <a:avLst/>
          </a:prstGeom>
        </p:spPr>
      </p:pic>
    </p:spTree>
    <p:extLst>
      <p:ext uri="{BB962C8B-B14F-4D97-AF65-F5344CB8AC3E}">
        <p14:creationId xmlns:p14="http://schemas.microsoft.com/office/powerpoint/2010/main" val="384081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0" y="-38368"/>
            <a:ext cx="6766560" cy="6370975"/>
          </a:xfrm>
          <a:prstGeom prst="rect">
            <a:avLst/>
          </a:prstGeom>
          <a:noFill/>
        </p:spPr>
        <p:txBody>
          <a:bodyPr wrap="square" rtlCol="0">
            <a:spAutoFit/>
          </a:bodyPr>
          <a:lstStyle/>
          <a:p>
            <a:r>
              <a:rPr lang="en-US" sz="2400" b="1" dirty="0" smtClean="0">
                <a:latin typeface="+mj-lt"/>
              </a:rPr>
              <a:t>BAPTISM OF CHRIST</a:t>
            </a:r>
          </a:p>
          <a:p>
            <a:r>
              <a:rPr lang="en-US" sz="2400" dirty="0" smtClean="0">
                <a:latin typeface="+mj-lt"/>
              </a:rPr>
              <a:t>“Then cometh Jesus from Galilee to Jordan unto John, to be baptized of him.  But John forbade him, saying, I have need to be baptized of thee, and comest thou to me?  And Jesus answering said unto him, Suffer it to be so now: for thus it becometh us </a:t>
            </a:r>
          </a:p>
          <a:p>
            <a:r>
              <a:rPr lang="en-US" sz="2400" b="1" u="sng" dirty="0" smtClean="0">
                <a:latin typeface="+mj-lt"/>
              </a:rPr>
              <a:t>to fulfil all righteousness</a:t>
            </a:r>
            <a:r>
              <a:rPr lang="en-US" sz="2400" dirty="0" smtClean="0">
                <a:latin typeface="+mj-lt"/>
              </a:rPr>
              <a:t>.  Then he suffered him” </a:t>
            </a:r>
          </a:p>
          <a:p>
            <a:r>
              <a:rPr lang="en-US" sz="2400" dirty="0" smtClean="0">
                <a:latin typeface="+mj-lt"/>
              </a:rPr>
              <a:t>(3:13-15).</a:t>
            </a:r>
          </a:p>
          <a:p>
            <a:r>
              <a:rPr lang="en-US" sz="2400" dirty="0" smtClean="0">
                <a:latin typeface="+mj-lt"/>
              </a:rPr>
              <a:t>John knew he was a sinner and needed to be water washed; he knew Jesus didn’t, but Jesus persisted that He, too, needed the ceremonial cleansing.  </a:t>
            </a:r>
          </a:p>
          <a:p>
            <a:r>
              <a:rPr lang="en-US" sz="2400" dirty="0" smtClean="0">
                <a:latin typeface="+mj-lt"/>
              </a:rPr>
              <a:t>But, why?</a:t>
            </a:r>
          </a:p>
          <a:p>
            <a:r>
              <a:rPr lang="en-US" sz="2400" dirty="0" smtClean="0">
                <a:latin typeface="+mj-lt"/>
              </a:rPr>
              <a:t>Before beginning his ministry, every priest including the high priest, needed to be ceremonially cleansed (Exo. 29:4).  Jesus submitted to the same ritual because the Law required it. He fulfilled every letter of the Law, before beginning His earthly ministry.  </a:t>
            </a:r>
            <a:endParaRPr lang="en-US" sz="2400" dirty="0">
              <a:latin typeface="+mj-lt"/>
            </a:endParaRPr>
          </a:p>
        </p:txBody>
      </p:sp>
      <p:pic>
        <p:nvPicPr>
          <p:cNvPr id="3" name="Picture 2" descr="File:Behold the Lamb of God-&lt;strong&gt;John&lt;/strong&gt; 1 19 - 34a.jpg - The Wor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6560" y="-1"/>
            <a:ext cx="5425440" cy="6370976"/>
          </a:xfrm>
          <a:prstGeom prst="rect">
            <a:avLst/>
          </a:prstGeom>
        </p:spPr>
      </p:pic>
      <p:pic>
        <p:nvPicPr>
          <p:cNvPr id="4" name="Picture 3" descr="YOU are GOD’S TEMPLE. | Epignosis (e-pē'-gnō-sēs) Minist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861"/>
            <a:ext cx="12192000" cy="686196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1334371" y="2852830"/>
              <a:ext cx="10188360" cy="1516680"/>
            </p14:xfrm>
          </p:contentPart>
        </mc:Choice>
        <mc:Fallback xmlns="">
          <p:pic>
            <p:nvPicPr>
              <p:cNvPr id="6" name="Ink 5"/>
              <p:cNvPicPr/>
              <p:nvPr/>
            </p:nvPicPr>
            <p:blipFill>
              <a:blip r:embed="rId5"/>
              <a:stretch>
                <a:fillRect/>
              </a:stretch>
            </p:blipFill>
            <p:spPr>
              <a:xfrm>
                <a:off x="1325011" y="2843470"/>
                <a:ext cx="10207080" cy="1535400"/>
              </a:xfrm>
              <a:prstGeom prst="rect">
                <a:avLst/>
              </a:prstGeom>
            </p:spPr>
          </p:pic>
        </mc:Fallback>
      </mc:AlternateContent>
    </p:spTree>
    <p:extLst>
      <p:ext uri="{BB962C8B-B14F-4D97-AF65-F5344CB8AC3E}">
        <p14:creationId xmlns:p14="http://schemas.microsoft.com/office/powerpoint/2010/main" val="14086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4593"/>
            <a:ext cx="6999890" cy="6863417"/>
          </a:xfrm>
          <a:prstGeom prst="rect">
            <a:avLst/>
          </a:prstGeom>
          <a:noFill/>
        </p:spPr>
        <p:txBody>
          <a:bodyPr wrap="square" rtlCol="0">
            <a:spAutoFit/>
          </a:bodyPr>
          <a:lstStyle/>
          <a:p>
            <a:r>
              <a:rPr lang="en-US" sz="2400" b="1" dirty="0" smtClean="0">
                <a:latin typeface="+mj-lt"/>
              </a:rPr>
              <a:t>THE HOLY SPIRIT</a:t>
            </a:r>
          </a:p>
          <a:p>
            <a:r>
              <a:rPr lang="en-US" sz="2400" dirty="0" smtClean="0">
                <a:latin typeface="+mj-lt"/>
              </a:rPr>
              <a:t>“And Jesus, when he was baptized, went up straightway out of the water: and, lo, the heavens were opened unto him, and he saw the Spirit of God descending like a dove, and lighting upon him: And lo a voice from heaven, saying, </a:t>
            </a:r>
            <a:r>
              <a:rPr lang="en-US" sz="2400" b="1" dirty="0" smtClean="0">
                <a:latin typeface="+mj-lt"/>
              </a:rPr>
              <a:t>This is my beloved Son, in whom I am well please</a:t>
            </a:r>
            <a:r>
              <a:rPr lang="en-US" sz="2400" dirty="0" smtClean="0">
                <a:latin typeface="+mj-lt"/>
              </a:rPr>
              <a:t>” (Mt. 3:16,17; Isa. 42:1).</a:t>
            </a:r>
          </a:p>
          <a:p>
            <a:r>
              <a:rPr lang="en-US" sz="2400" dirty="0" smtClean="0">
                <a:latin typeface="+mj-lt"/>
              </a:rPr>
              <a:t>Receiving the Holy Spirit validated His Messiahship</a:t>
            </a:r>
            <a:r>
              <a:rPr lang="en-US" sz="2400" dirty="0">
                <a:latin typeface="+mj-lt"/>
              </a:rPr>
              <a:t> </a:t>
            </a:r>
            <a:r>
              <a:rPr lang="en-US" sz="2400" dirty="0" smtClean="0">
                <a:latin typeface="+mj-lt"/>
              </a:rPr>
              <a:t>and confirmed the ministry He had received of the Father.</a:t>
            </a:r>
          </a:p>
          <a:p>
            <a:endParaRPr lang="en-US" sz="800" b="1" dirty="0" smtClean="0">
              <a:latin typeface="+mj-lt"/>
            </a:endParaRPr>
          </a:p>
          <a:p>
            <a:r>
              <a:rPr lang="en-US" sz="2400" b="1" dirty="0" smtClean="0">
                <a:latin typeface="+mj-lt"/>
              </a:rPr>
              <a:t>GOSPEL OF MARK</a:t>
            </a:r>
          </a:p>
          <a:p>
            <a:r>
              <a:rPr lang="en-US" sz="2400" i="1" dirty="0" smtClean="0">
                <a:latin typeface="+mj-lt"/>
              </a:rPr>
              <a:t>“The writer of the second Gospel, Mark, called also John, was the son of one of the New Testament Marys, and nephew of Barnabas.  He was an associate of the apostles, and is mentioned in the writings of Paul and of Luke…Theme… Jehovah’s servant… Everywhere the servant character of the incarnate Son is manifest” </a:t>
            </a:r>
          </a:p>
          <a:p>
            <a:r>
              <a:rPr lang="en-US" sz="2400" dirty="0" smtClean="0">
                <a:latin typeface="+mj-lt"/>
              </a:rPr>
              <a:t>(Old Scofield, p. 1045).</a:t>
            </a:r>
          </a:p>
          <a:p>
            <a:r>
              <a:rPr lang="en-US" sz="2400" dirty="0" smtClean="0">
                <a:latin typeface="+mj-lt"/>
              </a:rPr>
              <a:t>The shortest Gospel, Mark gets right to the point.  </a:t>
            </a:r>
            <a:endParaRPr lang="en-US" sz="2400" dirty="0">
              <a:latin typeface="+mj-lt"/>
            </a:endParaRPr>
          </a:p>
        </p:txBody>
      </p:sp>
      <p:pic>
        <p:nvPicPr>
          <p:cNvPr id="3" name="Picture 2" descr="Is Satan God's Little Brother? | CreateDebat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462" y="0"/>
            <a:ext cx="5118538" cy="6768824"/>
          </a:xfrm>
          <a:prstGeom prst="rect">
            <a:avLst/>
          </a:prstGeom>
        </p:spPr>
      </p:pic>
      <p:pic>
        <p:nvPicPr>
          <p:cNvPr id="4" name="Picture 3" descr="The &lt;strong&gt;Gospel of Mark&lt;/strong&gt; | For sermon series preaching through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462" y="0"/>
            <a:ext cx="5118538" cy="6768824"/>
          </a:xfrm>
          <a:prstGeom prst="rect">
            <a:avLst/>
          </a:prstGeom>
        </p:spPr>
      </p:pic>
    </p:spTree>
    <p:extLst>
      <p:ext uri="{BB962C8B-B14F-4D97-AF65-F5344CB8AC3E}">
        <p14:creationId xmlns:p14="http://schemas.microsoft.com/office/powerpoint/2010/main" val="15947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8124498" cy="6247864"/>
          </a:xfrm>
          <a:prstGeom prst="rect">
            <a:avLst/>
          </a:prstGeom>
          <a:noFill/>
        </p:spPr>
        <p:txBody>
          <a:bodyPr wrap="square" rtlCol="0">
            <a:spAutoFit/>
          </a:bodyPr>
          <a:lstStyle/>
          <a:p>
            <a:r>
              <a:rPr lang="en-US" sz="2400" dirty="0" smtClean="0">
                <a:latin typeface="+mj-lt"/>
              </a:rPr>
              <a:t>“John did baptize in the wilderness, and preach the baptism </a:t>
            </a:r>
          </a:p>
          <a:p>
            <a:r>
              <a:rPr lang="en-US" sz="2400" dirty="0" smtClean="0">
                <a:latin typeface="+mj-lt"/>
              </a:rPr>
              <a:t>of repentance for the remission of sins.  And there went out </a:t>
            </a:r>
          </a:p>
          <a:p>
            <a:r>
              <a:rPr lang="en-US" sz="2400" dirty="0" smtClean="0">
                <a:latin typeface="+mj-lt"/>
              </a:rPr>
              <a:t>unto him all the land of Judea, and they of Jerusalem, and </a:t>
            </a:r>
          </a:p>
          <a:p>
            <a:r>
              <a:rPr lang="en-US" sz="2400" dirty="0" smtClean="0">
                <a:latin typeface="+mj-lt"/>
              </a:rPr>
              <a:t>were all baptized of him in the river of Jordan, confessing </a:t>
            </a:r>
          </a:p>
          <a:p>
            <a:r>
              <a:rPr lang="en-US" sz="2400" dirty="0" smtClean="0">
                <a:latin typeface="+mj-lt"/>
              </a:rPr>
              <a:t>their sins” (Mk. 1:4,5).</a:t>
            </a:r>
          </a:p>
          <a:p>
            <a:r>
              <a:rPr lang="en-US" sz="2400" dirty="0" smtClean="0">
                <a:latin typeface="+mj-lt"/>
              </a:rPr>
              <a:t>This water washing was essential in God’s program with </a:t>
            </a:r>
          </a:p>
          <a:p>
            <a:r>
              <a:rPr lang="en-US" sz="2400" dirty="0" smtClean="0">
                <a:latin typeface="+mj-lt"/>
              </a:rPr>
              <a:t>Israel as Mark emphasized at the end of his Gospel –</a:t>
            </a:r>
          </a:p>
          <a:p>
            <a:endParaRPr lang="en-US" sz="800" dirty="0" smtClean="0">
              <a:latin typeface="+mj-lt"/>
            </a:endParaRPr>
          </a:p>
          <a:p>
            <a:r>
              <a:rPr lang="en-US" sz="2400" dirty="0" smtClean="0">
                <a:latin typeface="+mj-lt"/>
              </a:rPr>
              <a:t>“He that believeth [Messiah] </a:t>
            </a:r>
            <a:r>
              <a:rPr lang="en-US" sz="2400" b="1" u="sng" dirty="0" smtClean="0">
                <a:latin typeface="+mj-lt"/>
              </a:rPr>
              <a:t>and is baptized</a:t>
            </a:r>
            <a:r>
              <a:rPr lang="en-US" sz="2400" b="1" dirty="0" smtClean="0">
                <a:latin typeface="+mj-lt"/>
              </a:rPr>
              <a:t> </a:t>
            </a:r>
            <a:r>
              <a:rPr lang="en-US" sz="2400" dirty="0" smtClean="0">
                <a:latin typeface="+mj-lt"/>
              </a:rPr>
              <a:t>shall be saved; </a:t>
            </a:r>
          </a:p>
          <a:p>
            <a:r>
              <a:rPr lang="en-US" sz="2400" dirty="0" smtClean="0">
                <a:latin typeface="+mj-lt"/>
              </a:rPr>
              <a:t>but he that believeth not shall be damned” (16:16).</a:t>
            </a:r>
          </a:p>
          <a:p>
            <a:r>
              <a:rPr lang="en-US" sz="2400" dirty="0" smtClean="0">
                <a:latin typeface="+mj-lt"/>
              </a:rPr>
              <a:t>Water baptism was an outward demonstration or proof of the Jews’ faith, and along with faith in Messiah completed their terms of salvation.  Saul of Tarsus after his conversion –</a:t>
            </a:r>
          </a:p>
          <a:p>
            <a:endParaRPr lang="en-US" sz="800" dirty="0" smtClean="0">
              <a:latin typeface="+mj-lt"/>
            </a:endParaRPr>
          </a:p>
          <a:p>
            <a:r>
              <a:rPr lang="en-US" sz="2400" dirty="0" smtClean="0">
                <a:latin typeface="+mj-lt"/>
              </a:rPr>
              <a:t>“And now why tarriest thou? Arise, and </a:t>
            </a:r>
            <a:r>
              <a:rPr lang="en-US" sz="2400" b="1" dirty="0" smtClean="0">
                <a:latin typeface="+mj-lt"/>
              </a:rPr>
              <a:t>be baptized</a:t>
            </a:r>
            <a:r>
              <a:rPr lang="en-US" sz="2400" dirty="0" smtClean="0">
                <a:latin typeface="+mj-lt"/>
              </a:rPr>
              <a:t>, and </a:t>
            </a:r>
            <a:r>
              <a:rPr lang="en-US" sz="2400" b="1" u="sng" dirty="0" smtClean="0">
                <a:latin typeface="+mj-lt"/>
              </a:rPr>
              <a:t>wash away thy sins</a:t>
            </a:r>
            <a:r>
              <a:rPr lang="en-US" sz="2400" dirty="0" smtClean="0">
                <a:latin typeface="+mj-lt"/>
              </a:rPr>
              <a:t>, calling on the name of the Lord” (Acts 22:16).</a:t>
            </a:r>
          </a:p>
          <a:p>
            <a:r>
              <a:rPr lang="en-US" sz="2400" dirty="0" smtClean="0">
                <a:latin typeface="+mj-lt"/>
              </a:rPr>
              <a:t>Why water?  Because the total efficacy of </a:t>
            </a:r>
            <a:r>
              <a:rPr lang="en-US" sz="2400" i="1" dirty="0" smtClean="0">
                <a:latin typeface="+mj-lt"/>
              </a:rPr>
              <a:t>Christ’s blood </a:t>
            </a:r>
            <a:r>
              <a:rPr lang="en-US" sz="2400" dirty="0" smtClean="0">
                <a:latin typeface="+mj-lt"/>
              </a:rPr>
              <a:t>had </a:t>
            </a:r>
          </a:p>
          <a:p>
            <a:r>
              <a:rPr lang="en-US" sz="2400" dirty="0" smtClean="0">
                <a:latin typeface="+mj-lt"/>
              </a:rPr>
              <a:t>NOT yet been revealed—it was still hidden in God at this point.</a:t>
            </a:r>
          </a:p>
        </p:txBody>
      </p:sp>
      <p:pic>
        <p:nvPicPr>
          <p:cNvPr id="3" name="Picture 2" descr="Andrew Fountain - The Dirge, the Dance, and the End of the ..."/>
          <p:cNvPicPr>
            <a:picLocks noChangeAspect="1"/>
          </p:cNvPicPr>
          <p:nvPr/>
        </p:nvPicPr>
        <p:blipFill rotWithShape="1">
          <a:blip r:embed="rId2">
            <a:extLst>
              <a:ext uri="{28A0092B-C50C-407E-A947-70E740481C1C}">
                <a14:useLocalDpi xmlns:a14="http://schemas.microsoft.com/office/drawing/2010/main" val="0"/>
              </a:ext>
            </a:extLst>
          </a:blip>
          <a:srcRect l="16897" r="16897"/>
          <a:stretch/>
        </p:blipFill>
        <p:spPr>
          <a:xfrm>
            <a:off x="8050923" y="0"/>
            <a:ext cx="4141077" cy="6247864"/>
          </a:xfrm>
          <a:prstGeom prst="rect">
            <a:avLst/>
          </a:prstGeom>
        </p:spPr>
      </p:pic>
    </p:spTree>
    <p:extLst>
      <p:ext uri="{BB962C8B-B14F-4D97-AF65-F5344CB8AC3E}">
        <p14:creationId xmlns:p14="http://schemas.microsoft.com/office/powerpoint/2010/main" val="320640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animEffect transition="in" filter="fade">
                                      <p:cBhvr>
                                        <p:cTn id="15" dur="500"/>
                                        <p:tgtEl>
                                          <p:spTgt spid="2">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animEffect transition="in" filter="fade">
                                      <p:cBhvr>
                                        <p:cTn id="18" dur="500"/>
                                        <p:tgtEl>
                                          <p:spTgt spid="2">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Effect transition="in" filter="fade">
                                      <p:cBhvr>
                                        <p:cTn id="23" dur="500"/>
                                        <p:tgtEl>
                                          <p:spTgt spid="2">
                                            <p:txEl>
                                              <p:pRg st="10" end="1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12" end="12"/>
                                            </p:txEl>
                                          </p:spTgt>
                                        </p:tgtEl>
                                        <p:attrNameLst>
                                          <p:attrName>style.visibility</p:attrName>
                                        </p:attrNameLst>
                                      </p:cBhvr>
                                      <p:to>
                                        <p:strVal val="visible"/>
                                      </p:to>
                                    </p:set>
                                    <p:animEffect transition="in" filter="fade">
                                      <p:cBhvr>
                                        <p:cTn id="28" dur="500"/>
                                        <p:tgtEl>
                                          <p:spTgt spid="2">
                                            <p:txEl>
                                              <p:pRg st="12" end="1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animEffect transition="in" filter="fade">
                                      <p:cBhvr>
                                        <p:cTn id="33" dur="500"/>
                                        <p:tgtEl>
                                          <p:spTgt spid="2">
                                            <p:txEl>
                                              <p:pRg st="13" end="1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4" end="14"/>
                                            </p:txEl>
                                          </p:spTgt>
                                        </p:tgtEl>
                                        <p:attrNameLst>
                                          <p:attrName>style.visibility</p:attrName>
                                        </p:attrNameLst>
                                      </p:cBhvr>
                                      <p:to>
                                        <p:strVal val="visible"/>
                                      </p:to>
                                    </p:set>
                                    <p:animEffect transition="in" filter="fade">
                                      <p:cBhvr>
                                        <p:cTn id="36"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7884"/>
            <a:ext cx="7956329" cy="6863417"/>
          </a:xfrm>
          <a:prstGeom prst="rect">
            <a:avLst/>
          </a:prstGeom>
          <a:noFill/>
        </p:spPr>
        <p:txBody>
          <a:bodyPr wrap="square" rtlCol="0">
            <a:spAutoFit/>
          </a:bodyPr>
          <a:lstStyle/>
          <a:p>
            <a:r>
              <a:rPr lang="en-US" sz="2400" b="1" dirty="0" smtClean="0">
                <a:latin typeface="+mj-lt"/>
              </a:rPr>
              <a:t>THE CALL OF SIMON &amp; ANDREW</a:t>
            </a:r>
          </a:p>
          <a:p>
            <a:r>
              <a:rPr lang="en-US" sz="2400" dirty="0" smtClean="0">
                <a:latin typeface="+mj-lt"/>
              </a:rPr>
              <a:t>“Now as he walked by the sea of Galilee, he saw Simon and Andrew his brother casting a net into the sea: for they were fishers.  And Jesus said unto them, Come ye after me, and </a:t>
            </a:r>
            <a:r>
              <a:rPr lang="en-US" sz="2400" b="1" dirty="0" smtClean="0">
                <a:latin typeface="+mj-lt"/>
              </a:rPr>
              <a:t>I will make you to become fishers of men</a:t>
            </a:r>
            <a:r>
              <a:rPr lang="en-US" sz="2400" dirty="0" smtClean="0">
                <a:latin typeface="+mj-lt"/>
              </a:rPr>
              <a:t>… And when he had gone a little farther thence, he saw James the son of Zebedee, and John his brother… he called them… they left their father… and went after him” (1:16,17).</a:t>
            </a:r>
          </a:p>
          <a:p>
            <a:r>
              <a:rPr lang="en-US" sz="2400" dirty="0" smtClean="0">
                <a:latin typeface="+mj-lt"/>
              </a:rPr>
              <a:t>Jesus began to call the 12 Disciples.</a:t>
            </a:r>
          </a:p>
          <a:p>
            <a:endParaRPr lang="en-US" sz="800" dirty="0" smtClean="0">
              <a:latin typeface="+mj-lt"/>
            </a:endParaRPr>
          </a:p>
          <a:p>
            <a:r>
              <a:rPr lang="en-US" sz="2400" dirty="0" smtClean="0">
                <a:latin typeface="+mj-lt"/>
              </a:rPr>
              <a:t>“And they went into Capernaum; and straightway on the Sabbath day he entered into the synagogue and taught.  And they were astonished at his doctrine: </a:t>
            </a:r>
            <a:r>
              <a:rPr lang="en-US" sz="2400" b="1" dirty="0" smtClean="0">
                <a:latin typeface="+mj-lt"/>
              </a:rPr>
              <a:t>for he taught them as </a:t>
            </a:r>
          </a:p>
          <a:p>
            <a:r>
              <a:rPr lang="en-US" sz="2400" b="1" dirty="0" smtClean="0">
                <a:latin typeface="+mj-lt"/>
              </a:rPr>
              <a:t>one that had authority</a:t>
            </a:r>
            <a:r>
              <a:rPr lang="en-US" sz="2400" dirty="0" smtClean="0">
                <a:latin typeface="+mj-lt"/>
              </a:rPr>
              <a:t>, and not as the scribes… a man with an unclean spirit… I know thee who thou art, the Holy One of God… Hold they peace, and come out of him… he came out” (1:21-26).</a:t>
            </a:r>
          </a:p>
          <a:p>
            <a:r>
              <a:rPr lang="en-US" sz="2400" dirty="0" smtClean="0">
                <a:latin typeface="+mj-lt"/>
              </a:rPr>
              <a:t>Jesus spoke with power; His ability to cast out demons [who knew who He was] validated His authority. </a:t>
            </a:r>
          </a:p>
        </p:txBody>
      </p:sp>
      <p:pic>
        <p:nvPicPr>
          <p:cNvPr id="3" name="Picture 2" descr="File:&lt;strong&gt;Jesus calls Peter&lt;/strong&gt; and Andrew to be fishers of men.jpg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30" y="0"/>
            <a:ext cx="4235670" cy="6768662"/>
          </a:xfrm>
          <a:prstGeom prst="rect">
            <a:avLst/>
          </a:prstGeom>
        </p:spPr>
      </p:pic>
      <p:pic>
        <p:nvPicPr>
          <p:cNvPr id="4" name="Picture 3" descr="&lt;strong&gt;Jesus&lt;/strong&gt; &lt;strong&gt;calls&lt;/strong&gt; &lt;strong&gt;James&lt;/strong&gt; and &lt;strong&gt;John&lt;/strong&gt; while they were mending ne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30" y="-1012"/>
            <a:ext cx="4235669" cy="6769674"/>
          </a:xfrm>
          <a:prstGeom prst="rect">
            <a:avLst/>
          </a:prstGeom>
        </p:spPr>
      </p:pic>
      <p:pic>
        <p:nvPicPr>
          <p:cNvPr id="5" name="Picture 4" descr="Strengthening April DeConick’s Case that John’s Gospel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3847" y="0"/>
            <a:ext cx="4218152" cy="6768662"/>
          </a:xfrm>
          <a:prstGeom prst="rect">
            <a:avLst/>
          </a:prstGeom>
        </p:spPr>
      </p:pic>
    </p:spTree>
    <p:extLst>
      <p:ext uri="{BB962C8B-B14F-4D97-AF65-F5344CB8AC3E}">
        <p14:creationId xmlns:p14="http://schemas.microsoft.com/office/powerpoint/2010/main" val="19052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7504386" cy="6494085"/>
          </a:xfrm>
          <a:prstGeom prst="rect">
            <a:avLst/>
          </a:prstGeom>
          <a:noFill/>
        </p:spPr>
        <p:txBody>
          <a:bodyPr wrap="square" rtlCol="0">
            <a:spAutoFit/>
          </a:bodyPr>
          <a:lstStyle/>
          <a:p>
            <a:r>
              <a:rPr lang="en-US" sz="2400" b="1" dirty="0" smtClean="0">
                <a:latin typeface="+mj-lt"/>
              </a:rPr>
              <a:t>GENEALAGY OF CHRIST </a:t>
            </a:r>
          </a:p>
          <a:p>
            <a:r>
              <a:rPr lang="en-US" sz="2400" dirty="0" smtClean="0">
                <a:latin typeface="+mj-lt"/>
              </a:rPr>
              <a:t>“And Jesus himself began to be about 30-years of age, being the son of Joseph… son of Heli… son of David… son of Seth … which was the son of Adam…” (Lk. 3:23-38).</a:t>
            </a:r>
          </a:p>
          <a:p>
            <a:r>
              <a:rPr lang="en-US" sz="2400" dirty="0" smtClean="0">
                <a:latin typeface="+mj-lt"/>
              </a:rPr>
              <a:t>Whereas Matthew lineage of Christ stopped at Abraham to emphasize Israel’s importance, Luke’s was extended to Adam, emphasizing Christ’s place in all of humanity.</a:t>
            </a:r>
            <a:endParaRPr lang="en-US" sz="800" dirty="0" smtClean="0">
              <a:latin typeface="+mj-lt"/>
            </a:endParaRPr>
          </a:p>
          <a:p>
            <a:endParaRPr lang="en-US" sz="800" b="1" dirty="0" smtClean="0">
              <a:latin typeface="+mj-lt"/>
            </a:endParaRPr>
          </a:p>
          <a:p>
            <a:r>
              <a:rPr lang="en-US" sz="2400" b="1" dirty="0" smtClean="0">
                <a:latin typeface="+mj-lt"/>
              </a:rPr>
              <a:t>TEMPTATION OF CHRIST</a:t>
            </a:r>
          </a:p>
          <a:p>
            <a:r>
              <a:rPr lang="en-US" sz="2400" dirty="0" smtClean="0">
                <a:latin typeface="+mj-lt"/>
              </a:rPr>
              <a:t>“Then was Jesus led up of the Spirit into the wilderness to be tempted of the devil.  And when he had fasted 40-days, he was afterward hungry.  And when the temper came to him, if thou be the Son of God, command that these stones be made bread… cast thyself down [temple]… if thou wilt fall down and worship me…” (Mt. 4:1-11).</a:t>
            </a:r>
          </a:p>
          <a:p>
            <a:r>
              <a:rPr lang="en-US" sz="2400" dirty="0" smtClean="0">
                <a:latin typeface="+mj-lt"/>
              </a:rPr>
              <a:t>Three times Satan tempted Christ: place the flesh over the spirit; do something dramatic; worship the ‘god’ of this world; but, in each case Christ refuted him with Scripture.     </a:t>
            </a:r>
            <a:endParaRPr lang="en-US" sz="2400" dirty="0">
              <a:latin typeface="+mj-lt"/>
            </a:endParaRPr>
          </a:p>
        </p:txBody>
      </p:sp>
      <p:pic>
        <p:nvPicPr>
          <p:cNvPr id="3" name="Picture 2" descr="Kingwood Branch Library | Harris County Public Librar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386" y="-1"/>
            <a:ext cx="4687613" cy="6494086"/>
          </a:xfrm>
          <a:prstGeom prst="rect">
            <a:avLst/>
          </a:prstGeom>
        </p:spPr>
      </p:pic>
      <p:pic>
        <p:nvPicPr>
          <p:cNvPr id="5" name="Picture 4" descr="Satan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386" y="-1"/>
            <a:ext cx="4687615" cy="6494086"/>
          </a:xfrm>
          <a:prstGeom prst="rect">
            <a:avLst/>
          </a:prstGeom>
        </p:spPr>
      </p:pic>
    </p:spTree>
    <p:extLst>
      <p:ext uri="{BB962C8B-B14F-4D97-AF65-F5344CB8AC3E}">
        <p14:creationId xmlns:p14="http://schemas.microsoft.com/office/powerpoint/2010/main" val="35953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3"/>
            <a:ext cx="12118428" cy="6986528"/>
          </a:xfrm>
          <a:prstGeom prst="rect">
            <a:avLst/>
          </a:prstGeom>
          <a:noFill/>
        </p:spPr>
        <p:txBody>
          <a:bodyPr wrap="square" rtlCol="0">
            <a:spAutoFit/>
          </a:bodyPr>
          <a:lstStyle/>
          <a:p>
            <a:r>
              <a:rPr lang="en-US" sz="2400" b="1" dirty="0" smtClean="0">
                <a:latin typeface="+mj-lt"/>
              </a:rPr>
              <a:t>GOSPEL OF THE KINGDOM</a:t>
            </a:r>
          </a:p>
          <a:p>
            <a:r>
              <a:rPr lang="en-US" sz="2400" dirty="0" smtClean="0">
                <a:latin typeface="+mj-lt"/>
              </a:rPr>
              <a:t>“And Jesus went about all Galilee, teaching in their synagogues, </a:t>
            </a:r>
          </a:p>
          <a:p>
            <a:r>
              <a:rPr lang="en-US" sz="2400" dirty="0" smtClean="0">
                <a:latin typeface="+mj-lt"/>
              </a:rPr>
              <a:t>and preaching </a:t>
            </a:r>
            <a:r>
              <a:rPr lang="en-US" sz="2400" b="1" u="sng" dirty="0" smtClean="0">
                <a:latin typeface="+mj-lt"/>
              </a:rPr>
              <a:t>the gospel of the kingdom</a:t>
            </a:r>
            <a:r>
              <a:rPr lang="en-US" sz="2400" dirty="0" smtClean="0">
                <a:latin typeface="+mj-lt"/>
              </a:rPr>
              <a:t>, and healing all manner </a:t>
            </a:r>
          </a:p>
          <a:p>
            <a:r>
              <a:rPr lang="en-US" sz="2400" dirty="0" smtClean="0">
                <a:latin typeface="+mj-lt"/>
              </a:rPr>
              <a:t>of sickness and disease among the people” (4:23).</a:t>
            </a:r>
          </a:p>
          <a:p>
            <a:r>
              <a:rPr lang="en-US" sz="2400" dirty="0" smtClean="0">
                <a:latin typeface="+mj-lt"/>
              </a:rPr>
              <a:t>Jesus preached of a kingdom of heaven come to earth where</a:t>
            </a:r>
          </a:p>
          <a:p>
            <a:r>
              <a:rPr lang="en-US" sz="2400" dirty="0" smtClean="0">
                <a:latin typeface="+mj-lt"/>
              </a:rPr>
              <a:t>disease would be eradicated.</a:t>
            </a:r>
          </a:p>
          <a:p>
            <a:endParaRPr lang="en-US" sz="800" b="1" dirty="0" smtClean="0">
              <a:latin typeface="+mj-lt"/>
            </a:endParaRPr>
          </a:p>
          <a:p>
            <a:r>
              <a:rPr lang="en-US" sz="2400" b="1" dirty="0" smtClean="0">
                <a:latin typeface="+mj-lt"/>
              </a:rPr>
              <a:t>SYNAGOGUE IN NAZARETH </a:t>
            </a:r>
          </a:p>
          <a:p>
            <a:r>
              <a:rPr lang="en-US" sz="2400" dirty="0" smtClean="0">
                <a:latin typeface="+mj-lt"/>
              </a:rPr>
              <a:t>Early in His ministry, Jesus preached in the synagogue in his </a:t>
            </a:r>
          </a:p>
          <a:p>
            <a:r>
              <a:rPr lang="en-US" sz="2400" dirty="0" smtClean="0">
                <a:latin typeface="+mj-lt"/>
              </a:rPr>
              <a:t>childhood home, where He quoted Isa. 61:1,2, which spoke of </a:t>
            </a:r>
          </a:p>
          <a:p>
            <a:r>
              <a:rPr lang="en-US" sz="2400" dirty="0" smtClean="0">
                <a:latin typeface="+mj-lt"/>
              </a:rPr>
              <a:t>His 1</a:t>
            </a:r>
            <a:r>
              <a:rPr lang="en-US" sz="2400" baseline="30000" dirty="0" smtClean="0">
                <a:latin typeface="+mj-lt"/>
              </a:rPr>
              <a:t>st</a:t>
            </a:r>
            <a:r>
              <a:rPr lang="en-US" sz="2400" dirty="0" smtClean="0">
                <a:latin typeface="+mj-lt"/>
              </a:rPr>
              <a:t> coming, but left out His 2</a:t>
            </a:r>
            <a:r>
              <a:rPr lang="en-US" sz="2400" baseline="30000" dirty="0" smtClean="0">
                <a:latin typeface="+mj-lt"/>
              </a:rPr>
              <a:t>nd</a:t>
            </a:r>
            <a:r>
              <a:rPr lang="en-US" sz="2400" dirty="0" smtClean="0">
                <a:latin typeface="+mj-lt"/>
              </a:rPr>
              <a:t> coming, “the day of vengeance.”</a:t>
            </a:r>
          </a:p>
          <a:p>
            <a:r>
              <a:rPr lang="en-US" sz="2400" dirty="0" smtClean="0">
                <a:latin typeface="+mj-lt"/>
              </a:rPr>
              <a:t>When He stopped, every eye was fastened on Him, because He </a:t>
            </a:r>
          </a:p>
          <a:p>
            <a:r>
              <a:rPr lang="en-US" sz="2400" dirty="0" smtClean="0">
                <a:latin typeface="+mj-lt"/>
              </a:rPr>
              <a:t>was the carpenter’s son, and He was saying, </a:t>
            </a:r>
            <a:r>
              <a:rPr lang="en-US" sz="2400" i="1" dirty="0" smtClean="0">
                <a:latin typeface="+mj-lt"/>
              </a:rPr>
              <a:t>He was the Messiah!  </a:t>
            </a:r>
          </a:p>
          <a:p>
            <a:r>
              <a:rPr lang="en-US" sz="2400" dirty="0" smtClean="0">
                <a:latin typeface="+mj-lt"/>
              </a:rPr>
              <a:t>He added, “No prophet is accepted in his own country” (Lk. 4:24). </a:t>
            </a:r>
            <a:r>
              <a:rPr lang="en-US" sz="2400" dirty="0">
                <a:latin typeface="+mj-lt"/>
              </a:rPr>
              <a:t> </a:t>
            </a:r>
            <a:endParaRPr lang="en-US" sz="2400" dirty="0" smtClean="0">
              <a:latin typeface="+mj-lt"/>
            </a:endParaRPr>
          </a:p>
          <a:p>
            <a:r>
              <a:rPr lang="en-US" sz="2400" dirty="0" smtClean="0">
                <a:latin typeface="+mj-lt"/>
              </a:rPr>
              <a:t>He was right.  Guess what happened then?</a:t>
            </a:r>
          </a:p>
          <a:p>
            <a:endParaRPr lang="en-US" sz="800" dirty="0" smtClean="0">
              <a:latin typeface="+mj-lt"/>
            </a:endParaRPr>
          </a:p>
          <a:p>
            <a:r>
              <a:rPr lang="en-US" sz="2400" dirty="0" smtClean="0">
                <a:latin typeface="+mj-lt"/>
              </a:rPr>
              <a:t>“And all they in the synagogue, when they heard these things, </a:t>
            </a:r>
          </a:p>
          <a:p>
            <a:r>
              <a:rPr lang="en-US" sz="2400" dirty="0" smtClean="0">
                <a:latin typeface="+mj-lt"/>
              </a:rPr>
              <a:t>were filled with wrath… thrust him out of the city… led him unto the brow of the hill… they might cast him down headlong… passing through the midst went his way”(4:28-30).  He escaped</a:t>
            </a:r>
            <a:r>
              <a:rPr lang="en-US" sz="2400" dirty="0">
                <a:latin typeface="+mj-lt"/>
              </a:rPr>
              <a:t> </a:t>
            </a:r>
            <a:r>
              <a:rPr lang="en-US" sz="2400" dirty="0" smtClean="0">
                <a:latin typeface="+mj-lt"/>
              </a:rPr>
              <a:t>only because His time had not yet come.</a:t>
            </a:r>
            <a:endParaRPr lang="en-US" sz="2400" dirty="0">
              <a:latin typeface="+mj-lt"/>
            </a:endParaRPr>
          </a:p>
        </p:txBody>
      </p:sp>
      <p:pic>
        <p:nvPicPr>
          <p:cNvPr id="3" name="Picture 2" descr="-Archaeology: First Century &lt;strong&gt;Synagogue&lt;/strong&gt; Ruins Confirm New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193" y="-1"/>
            <a:ext cx="3867807" cy="5644056"/>
          </a:xfrm>
          <a:prstGeom prst="rect">
            <a:avLst/>
          </a:prstGeom>
        </p:spPr>
      </p:pic>
      <p:pic>
        <p:nvPicPr>
          <p:cNvPr id="4" name="Picture 3" descr="Road to Calvary: Not everyone welcomed &lt;strong&gt;Jesus&lt;/strong&g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193" y="0"/>
            <a:ext cx="3867807" cy="564405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828" t="5670" r="13908" b="45440"/>
          <a:stretch/>
        </p:blipFill>
        <p:spPr>
          <a:xfrm>
            <a:off x="-1" y="-1"/>
            <a:ext cx="12206103" cy="6858001"/>
          </a:xfrm>
          <a:prstGeom prst="rect">
            <a:avLst/>
          </a:prstGeom>
        </p:spPr>
      </p:pic>
      <p:sp>
        <p:nvSpPr>
          <p:cNvPr id="6" name="TextBox 5"/>
          <p:cNvSpPr txBox="1"/>
          <p:nvPr/>
        </p:nvSpPr>
        <p:spPr>
          <a:xfrm>
            <a:off x="3344510" y="378373"/>
            <a:ext cx="5502981" cy="584775"/>
          </a:xfrm>
          <a:prstGeom prst="rect">
            <a:avLst/>
          </a:prstGeom>
          <a:noFill/>
        </p:spPr>
        <p:txBody>
          <a:bodyPr wrap="none" rtlCol="0">
            <a:spAutoFit/>
          </a:bodyPr>
          <a:lstStyle/>
          <a:p>
            <a:r>
              <a:rPr lang="en-US" sz="3200" dirty="0" smtClean="0">
                <a:latin typeface="+mj-lt"/>
              </a:rPr>
              <a:t>Mt. Precipice in Nazareth (2018)</a:t>
            </a:r>
            <a:endParaRPr lang="en-US" sz="3200" dirty="0">
              <a:latin typeface="+mj-lt"/>
            </a:endParaRPr>
          </a:p>
        </p:txBody>
      </p:sp>
    </p:spTree>
    <p:extLst>
      <p:ext uri="{BB962C8B-B14F-4D97-AF65-F5344CB8AC3E}">
        <p14:creationId xmlns:p14="http://schemas.microsoft.com/office/powerpoint/2010/main" val="87644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fade">
                                      <p:cBhvr>
                                        <p:cTn id="15" dur="500"/>
                                        <p:tgtEl>
                                          <p:spTgt spid="2">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fade">
                                      <p:cBhvr>
                                        <p:cTn id="18" dur="500"/>
                                        <p:tgtEl>
                                          <p:spTgt spid="2">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fade">
                                      <p:cBhvr>
                                        <p:cTn id="21" dur="500"/>
                                        <p:tgtEl>
                                          <p:spTgt spid="2">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fade">
                                      <p:cBhvr>
                                        <p:cTn id="24" dur="500"/>
                                        <p:tgtEl>
                                          <p:spTgt spid="2">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fade">
                                      <p:cBhvr>
                                        <p:cTn id="27" dur="500"/>
                                        <p:tgtEl>
                                          <p:spTgt spid="2">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12" end="12"/>
                                            </p:txEl>
                                          </p:spTgt>
                                        </p:tgtEl>
                                        <p:attrNameLst>
                                          <p:attrName>style.visibility</p:attrName>
                                        </p:attrNameLst>
                                      </p:cBhvr>
                                      <p:to>
                                        <p:strVal val="visible"/>
                                      </p:to>
                                    </p:set>
                                    <p:animEffect transition="in" filter="fade">
                                      <p:cBhvr>
                                        <p:cTn id="30" dur="500"/>
                                        <p:tgtEl>
                                          <p:spTgt spid="2">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animEffect transition="in" filter="fade">
                                      <p:cBhvr>
                                        <p:cTn id="33" dur="500"/>
                                        <p:tgtEl>
                                          <p:spTgt spid="2">
                                            <p:txEl>
                                              <p:pRg st="13" end="1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4" end="14"/>
                                            </p:txEl>
                                          </p:spTgt>
                                        </p:tgtEl>
                                        <p:attrNameLst>
                                          <p:attrName>style.visibility</p:attrName>
                                        </p:attrNameLst>
                                      </p:cBhvr>
                                      <p:to>
                                        <p:strVal val="visible"/>
                                      </p:to>
                                    </p:set>
                                    <p:animEffect transition="in" filter="fade">
                                      <p:cBhvr>
                                        <p:cTn id="36" dur="500"/>
                                        <p:tgtEl>
                                          <p:spTgt spid="2">
                                            <p:txEl>
                                              <p:pRg st="14" end="1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16" end="16"/>
                                            </p:txEl>
                                          </p:spTgt>
                                        </p:tgtEl>
                                        <p:attrNameLst>
                                          <p:attrName>style.visibility</p:attrName>
                                        </p:attrNameLst>
                                      </p:cBhvr>
                                      <p:to>
                                        <p:strVal val="visible"/>
                                      </p:to>
                                    </p:set>
                                    <p:animEffect transition="in" filter="fade">
                                      <p:cBhvr>
                                        <p:cTn id="46" dur="500"/>
                                        <p:tgtEl>
                                          <p:spTgt spid="2">
                                            <p:txEl>
                                              <p:pRg st="16" end="16"/>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
                                            <p:txEl>
                                              <p:pRg st="17" end="17"/>
                                            </p:txEl>
                                          </p:spTgt>
                                        </p:tgtEl>
                                        <p:attrNameLst>
                                          <p:attrName>style.visibility</p:attrName>
                                        </p:attrNameLst>
                                      </p:cBhvr>
                                      <p:to>
                                        <p:strVal val="visible"/>
                                      </p:to>
                                    </p:set>
                                    <p:animEffect transition="in" filter="fade">
                                      <p:cBhvr>
                                        <p:cTn id="49" dur="500"/>
                                        <p:tgtEl>
                                          <p:spTgt spid="2">
                                            <p:txEl>
                                              <p:pRg st="17" end="1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84082"/>
            <a:ext cx="8345215" cy="6863417"/>
          </a:xfrm>
          <a:prstGeom prst="rect">
            <a:avLst/>
          </a:prstGeom>
          <a:noFill/>
        </p:spPr>
        <p:txBody>
          <a:bodyPr wrap="square" rtlCol="0">
            <a:spAutoFit/>
          </a:bodyPr>
          <a:lstStyle/>
          <a:p>
            <a:r>
              <a:rPr lang="en-US" sz="2400" b="1" dirty="0" smtClean="0">
                <a:latin typeface="+mj-lt"/>
              </a:rPr>
              <a:t>WEDDING IN CANA</a:t>
            </a:r>
          </a:p>
          <a:p>
            <a:r>
              <a:rPr lang="en-US" sz="2400" dirty="0" smtClean="0">
                <a:latin typeface="+mj-lt"/>
              </a:rPr>
              <a:t>“And the 3</a:t>
            </a:r>
            <a:r>
              <a:rPr lang="en-US" sz="2400" baseline="30000" dirty="0" smtClean="0">
                <a:latin typeface="+mj-lt"/>
              </a:rPr>
              <a:t>rd</a:t>
            </a:r>
            <a:r>
              <a:rPr lang="en-US" sz="2400" dirty="0" smtClean="0">
                <a:latin typeface="+mj-lt"/>
              </a:rPr>
              <a:t> day [7-day celebration] there was a marriage in Cana of Galilee… This beginning of miracles did Jesus in Cana of Galilee, and manifested forth his glory…” (Jn. 2:1-11).</a:t>
            </a:r>
          </a:p>
          <a:p>
            <a:r>
              <a:rPr lang="en-US" sz="2400" dirty="0" smtClean="0">
                <a:latin typeface="+mj-lt"/>
              </a:rPr>
              <a:t>This was the 1</a:t>
            </a:r>
            <a:r>
              <a:rPr lang="en-US" sz="2400" baseline="30000" dirty="0" smtClean="0">
                <a:latin typeface="+mj-lt"/>
              </a:rPr>
              <a:t>st</a:t>
            </a:r>
            <a:r>
              <a:rPr lang="en-US" sz="2400" dirty="0" smtClean="0">
                <a:latin typeface="+mj-lt"/>
              </a:rPr>
              <a:t> of 8 sign miracles in the Book of John, turning water into wine.  It’s spiritual meaning?  Christ had come as the Bridegroom for His bride Israel, but she was not ready for marriage [and won’t be until the millennial kingdom when Christ returns and</a:t>
            </a:r>
            <a:r>
              <a:rPr lang="en-US" sz="2400" dirty="0">
                <a:latin typeface="+mj-lt"/>
              </a:rPr>
              <a:t> </a:t>
            </a:r>
            <a:r>
              <a:rPr lang="en-US" sz="2400" dirty="0" smtClean="0">
                <a:latin typeface="+mj-lt"/>
              </a:rPr>
              <a:t>then will turn Israel the nation ‘from water into wine’].  </a:t>
            </a:r>
          </a:p>
          <a:p>
            <a:endParaRPr lang="en-US" sz="800" b="1" dirty="0" smtClean="0">
              <a:latin typeface="+mj-lt"/>
            </a:endParaRPr>
          </a:p>
          <a:p>
            <a:r>
              <a:rPr lang="en-US" sz="2400" b="1" dirty="0" smtClean="0">
                <a:latin typeface="+mj-lt"/>
              </a:rPr>
              <a:t>BORN AGAIN</a:t>
            </a:r>
          </a:p>
          <a:p>
            <a:r>
              <a:rPr lang="en-US" sz="2400" dirty="0" smtClean="0">
                <a:latin typeface="+mj-lt"/>
              </a:rPr>
              <a:t>“There was a man of the Pharisees, named Nicodemus, a ruler of the Jews… How can a man be born when he is old?... Jesus… Except a man be born of water and of the Spirit, he cannot enter into the kingdom of God” (Jn. 3:3).</a:t>
            </a:r>
          </a:p>
          <a:p>
            <a:r>
              <a:rPr lang="en-US" sz="2400" dirty="0" smtClean="0">
                <a:latin typeface="+mj-lt"/>
              </a:rPr>
              <a:t>There are theories what is the ‘water’ [birth, baptism], but here </a:t>
            </a:r>
          </a:p>
          <a:p>
            <a:r>
              <a:rPr lang="en-US" sz="2400" dirty="0" smtClean="0">
                <a:latin typeface="+mj-lt"/>
              </a:rPr>
              <a:t>He is emphasizing the spiritual [NOT physical] realm.  Likely it is “washing of water by the word” (Eph. 5:26).</a:t>
            </a:r>
          </a:p>
          <a:p>
            <a:r>
              <a:rPr lang="en-US" sz="2400" dirty="0" smtClean="0">
                <a:latin typeface="+mj-lt"/>
              </a:rPr>
              <a:t>The Holy Spirit’s washing of believers by hearing of the Word.    </a:t>
            </a:r>
            <a:endParaRPr lang="en-US" sz="2400" dirty="0">
              <a:latin typeface="+mj-lt"/>
            </a:endParaRPr>
          </a:p>
        </p:txBody>
      </p:sp>
      <p:pic>
        <p:nvPicPr>
          <p:cNvPr id="3" name="Picture 2" descr="A Christmas Wine Miracle - Fermenta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5214" y="0"/>
            <a:ext cx="3846786" cy="6494085"/>
          </a:xfrm>
          <a:prstGeom prst="rect">
            <a:avLst/>
          </a:prstGeom>
        </p:spPr>
      </p:pic>
      <p:pic>
        <p:nvPicPr>
          <p:cNvPr id="4" name="Picture 3" descr="File:Jesus and &lt;strong&gt;Nicodemus&lt;/strong&gt;.jp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7826" y="-1"/>
            <a:ext cx="3834174" cy="6494086"/>
          </a:xfrm>
          <a:prstGeom prst="rect">
            <a:avLst/>
          </a:prstGeom>
        </p:spPr>
      </p:pic>
    </p:spTree>
    <p:extLst>
      <p:ext uri="{BB962C8B-B14F-4D97-AF65-F5344CB8AC3E}">
        <p14:creationId xmlns:p14="http://schemas.microsoft.com/office/powerpoint/2010/main" val="178553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573"/>
            <a:ext cx="7777656" cy="6494085"/>
          </a:xfrm>
          <a:prstGeom prst="rect">
            <a:avLst/>
          </a:prstGeom>
          <a:noFill/>
        </p:spPr>
        <p:txBody>
          <a:bodyPr wrap="square" rtlCol="0">
            <a:spAutoFit/>
          </a:bodyPr>
          <a:lstStyle/>
          <a:p>
            <a:r>
              <a:rPr lang="en-US" sz="2400" b="1" dirty="0" smtClean="0">
                <a:latin typeface="+mj-lt"/>
              </a:rPr>
              <a:t>THE BOOK OF LUKE</a:t>
            </a:r>
          </a:p>
          <a:p>
            <a:r>
              <a:rPr lang="en-US" sz="2400" i="1" dirty="0" smtClean="0">
                <a:latin typeface="+mj-lt"/>
              </a:rPr>
              <a:t>“The writer of the third Gospel is called by Paul “the beloved physician” (Col. 4:14); and, as we learn from the Acts, was Paul’s frequent companion.  He was of Jewish ancestry… Tradition says that he was a Jew of Antioch [Syria], as Paul was from Tarsus.  The date of Luke falls between A.D. 63-68 A.D… Theme… ‘Son of Man,’ and the key verse, ‘For the Son of man is come to seek and to save that which was lost’</a:t>
            </a:r>
            <a:r>
              <a:rPr lang="en-US" sz="2400" dirty="0" smtClean="0">
                <a:latin typeface="+mj-lt"/>
              </a:rPr>
              <a:t> </a:t>
            </a:r>
            <a:r>
              <a:rPr lang="en-US" sz="2400" i="1" dirty="0" smtClean="0">
                <a:latin typeface="+mj-lt"/>
              </a:rPr>
              <a:t>(19:10)” </a:t>
            </a:r>
            <a:r>
              <a:rPr lang="en-US" sz="2400" dirty="0" smtClean="0">
                <a:latin typeface="+mj-lt"/>
              </a:rPr>
              <a:t>(Old Scofield, p. 1070).</a:t>
            </a:r>
          </a:p>
          <a:p>
            <a:r>
              <a:rPr lang="en-US" sz="2400" dirty="0" smtClean="0">
                <a:latin typeface="+mj-lt"/>
              </a:rPr>
              <a:t>We begin with the 3</a:t>
            </a:r>
            <a:r>
              <a:rPr lang="en-US" sz="2400" baseline="30000" dirty="0" smtClean="0">
                <a:latin typeface="+mj-lt"/>
              </a:rPr>
              <a:t>rd</a:t>
            </a:r>
            <a:r>
              <a:rPr lang="en-US" sz="2400" dirty="0" smtClean="0">
                <a:latin typeface="+mj-lt"/>
              </a:rPr>
              <a:t> Gospel because it gives the earliest account of John the Baptist’s beginning –</a:t>
            </a:r>
          </a:p>
          <a:p>
            <a:endParaRPr lang="en-US" sz="800" dirty="0" smtClean="0">
              <a:latin typeface="+mj-lt"/>
            </a:endParaRPr>
          </a:p>
          <a:p>
            <a:r>
              <a:rPr lang="en-US" sz="2400" dirty="0" smtClean="0">
                <a:latin typeface="+mj-lt"/>
              </a:rPr>
              <a:t>“There was in the days of Herod, the king of Judea, a certain priest name Zacharias… and his wife Elisabeth… both righteous before God… they had no child… well stricken in years…” (Lk. 1:5-7).</a:t>
            </a:r>
          </a:p>
          <a:p>
            <a:r>
              <a:rPr lang="en-US" sz="2400" dirty="0" smtClean="0">
                <a:latin typeface="+mj-lt"/>
              </a:rPr>
              <a:t>Luke lays the foundation for John the Baptist: had devout parents, but childless in their old age; lived under King Herod.    </a:t>
            </a:r>
          </a:p>
        </p:txBody>
      </p:sp>
      <p:pic>
        <p:nvPicPr>
          <p:cNvPr id="3" name="Picture 2" descr="File:Pordenone, St &lt;strong&gt;Luke&lt;/strong&gt;.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655" y="0"/>
            <a:ext cx="4414346" cy="6420512"/>
          </a:xfrm>
          <a:prstGeom prst="rect">
            <a:avLst/>
          </a:prstGeom>
        </p:spPr>
      </p:pic>
      <p:pic>
        <p:nvPicPr>
          <p:cNvPr id="5" name="Picture 4" descr="File:Broad overview of geography relevant to paul of ..."/>
          <p:cNvPicPr>
            <a:picLocks noChangeAspect="1"/>
          </p:cNvPicPr>
          <p:nvPr/>
        </p:nvPicPr>
        <p:blipFill rotWithShape="1">
          <a:blip r:embed="rId3">
            <a:extLst>
              <a:ext uri="{28A0092B-C50C-407E-A947-70E740481C1C}">
                <a14:useLocalDpi xmlns:a14="http://schemas.microsoft.com/office/drawing/2010/main" val="0"/>
              </a:ext>
            </a:extLst>
          </a:blip>
          <a:srcRect l="52142"/>
          <a:stretch/>
        </p:blipFill>
        <p:spPr>
          <a:xfrm>
            <a:off x="7777654" y="0"/>
            <a:ext cx="4414346" cy="6420512"/>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10347840" y="2362320"/>
              <a:ext cx="1783440" cy="952920"/>
            </p14:xfrm>
          </p:contentPart>
        </mc:Choice>
        <mc:Fallback xmlns="">
          <p:pic>
            <p:nvPicPr>
              <p:cNvPr id="6" name="Ink 5"/>
              <p:cNvPicPr/>
              <p:nvPr/>
            </p:nvPicPr>
            <p:blipFill>
              <a:blip r:embed="rId5"/>
              <a:stretch>
                <a:fillRect/>
              </a:stretch>
            </p:blipFill>
            <p:spPr>
              <a:xfrm>
                <a:off x="10338480" y="2352960"/>
                <a:ext cx="1802160" cy="971640"/>
              </a:xfrm>
              <a:prstGeom prst="rect">
                <a:avLst/>
              </a:prstGeom>
            </p:spPr>
          </p:pic>
        </mc:Fallback>
      </mc:AlternateContent>
      <p:pic>
        <p:nvPicPr>
          <p:cNvPr id="7" name="Picture 6" descr="Other Food: daily devos: June 20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9337" y="0"/>
            <a:ext cx="4414345" cy="6420512"/>
          </a:xfrm>
          <a:prstGeom prst="rect">
            <a:avLst/>
          </a:prstGeom>
        </p:spPr>
      </p:pic>
    </p:spTree>
    <p:extLst>
      <p:ext uri="{BB962C8B-B14F-4D97-AF65-F5344CB8AC3E}">
        <p14:creationId xmlns:p14="http://schemas.microsoft.com/office/powerpoint/2010/main" val="187344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05103"/>
            <a:ext cx="5749160" cy="6740307"/>
          </a:xfrm>
          <a:prstGeom prst="rect">
            <a:avLst/>
          </a:prstGeom>
          <a:noFill/>
        </p:spPr>
        <p:txBody>
          <a:bodyPr wrap="square" rtlCol="0">
            <a:spAutoFit/>
          </a:bodyPr>
          <a:lstStyle/>
          <a:p>
            <a:r>
              <a:rPr lang="en-US" sz="2400" b="1" dirty="0" smtClean="0">
                <a:latin typeface="+mj-lt"/>
              </a:rPr>
              <a:t>THE SAMARITAN WOMAN</a:t>
            </a:r>
          </a:p>
          <a:p>
            <a:r>
              <a:rPr lang="en-US" sz="2400" dirty="0" smtClean="0">
                <a:latin typeface="+mj-lt"/>
              </a:rPr>
              <a:t>“He left Judea, and departed again into Galilee… cometh he </a:t>
            </a:r>
            <a:r>
              <a:rPr lang="en-US" sz="2400" dirty="0" smtClean="0">
                <a:latin typeface="+mj-lt"/>
              </a:rPr>
              <a:t>to </a:t>
            </a:r>
            <a:r>
              <a:rPr lang="en-US" sz="2400" dirty="0" smtClean="0">
                <a:latin typeface="+mj-lt"/>
              </a:rPr>
              <a:t>a city of Samaria… 6</a:t>
            </a:r>
            <a:r>
              <a:rPr lang="en-US" sz="2400" baseline="30000" dirty="0" smtClean="0">
                <a:latin typeface="+mj-lt"/>
              </a:rPr>
              <a:t>th</a:t>
            </a:r>
            <a:r>
              <a:rPr lang="en-US" sz="2400" dirty="0" smtClean="0">
                <a:latin typeface="+mj-lt"/>
              </a:rPr>
              <a:t> hour… There cometh a woman of Samaria to draw water: Jesus saith , Give me a drink… the </a:t>
            </a:r>
            <a:r>
              <a:rPr lang="en-US" sz="2400" dirty="0" smtClean="0">
                <a:latin typeface="+mj-lt"/>
              </a:rPr>
              <a:t>Jews </a:t>
            </a:r>
            <a:r>
              <a:rPr lang="en-US" sz="2400" dirty="0" smtClean="0">
                <a:latin typeface="+mj-lt"/>
              </a:rPr>
              <a:t>have no dealings with the Samaritans… </a:t>
            </a:r>
            <a:r>
              <a:rPr lang="en-US" sz="2400" b="1" dirty="0" smtClean="0">
                <a:latin typeface="+mj-lt"/>
              </a:rPr>
              <a:t>Whosoever</a:t>
            </a:r>
            <a:r>
              <a:rPr lang="en-US" sz="2400" dirty="0" smtClean="0">
                <a:latin typeface="+mj-lt"/>
              </a:rPr>
              <a:t> </a:t>
            </a:r>
            <a:r>
              <a:rPr lang="en-US" sz="2400" b="1" dirty="0" smtClean="0">
                <a:latin typeface="+mj-lt"/>
              </a:rPr>
              <a:t>drinketh of the water I give him shall never thirst</a:t>
            </a:r>
            <a:r>
              <a:rPr lang="en-US" sz="2400" dirty="0" smtClean="0">
                <a:latin typeface="+mj-lt"/>
              </a:rPr>
              <a:t>” (4:3-13).</a:t>
            </a:r>
          </a:p>
          <a:p>
            <a:r>
              <a:rPr lang="en-US" sz="2400" dirty="0" smtClean="0">
                <a:latin typeface="+mj-lt"/>
              </a:rPr>
              <a:t>Again, Jesus emphasized the spiritual realm [</a:t>
            </a:r>
            <a:r>
              <a:rPr lang="en-US" sz="2400" i="1" dirty="0" smtClean="0">
                <a:latin typeface="+mj-lt"/>
              </a:rPr>
              <a:t>He</a:t>
            </a:r>
            <a:r>
              <a:rPr lang="en-US" sz="2400" dirty="0" smtClean="0">
                <a:latin typeface="+mj-lt"/>
              </a:rPr>
              <a:t> is the living water].  Jews hated Samaritans and could not worship together, “Ye worship ye know not what: we know what we worship: </a:t>
            </a:r>
            <a:r>
              <a:rPr lang="en-US" sz="2400" b="1" dirty="0" smtClean="0">
                <a:latin typeface="+mj-lt"/>
              </a:rPr>
              <a:t>for salvation is of the Jews</a:t>
            </a:r>
            <a:r>
              <a:rPr lang="en-US" sz="2400" dirty="0" smtClean="0">
                <a:latin typeface="+mj-lt"/>
              </a:rPr>
              <a:t>” (4:22).</a:t>
            </a:r>
          </a:p>
          <a:p>
            <a:r>
              <a:rPr lang="en-US" sz="2400" dirty="0" smtClean="0">
                <a:latin typeface="+mj-lt"/>
              </a:rPr>
              <a:t>God had used Israel to implement His 1</a:t>
            </a:r>
            <a:r>
              <a:rPr lang="en-US" sz="2400" baseline="30000" dirty="0" smtClean="0">
                <a:latin typeface="+mj-lt"/>
              </a:rPr>
              <a:t>st</a:t>
            </a:r>
            <a:r>
              <a:rPr lang="en-US" sz="2400" dirty="0" smtClean="0">
                <a:latin typeface="+mj-lt"/>
              </a:rPr>
              <a:t> [Old] Covenant and in the future would give them a New Covenant.  The Samaritans were teaching something different.   </a:t>
            </a:r>
          </a:p>
        </p:txBody>
      </p:sp>
      <p:pic>
        <p:nvPicPr>
          <p:cNvPr id="4" name="Picture 3" descr="Cross culture, sharing gospel: Jesus &amp; the Samaritan &lt;strong&gt;woman&lt;/strong&gt; ..."/>
          <p:cNvPicPr>
            <a:picLocks noChangeAspect="1"/>
          </p:cNvPicPr>
          <p:nvPr/>
        </p:nvPicPr>
        <p:blipFill rotWithShape="1">
          <a:blip r:embed="rId2">
            <a:extLst>
              <a:ext uri="{28A0092B-C50C-407E-A947-70E740481C1C}">
                <a14:useLocalDpi xmlns:a14="http://schemas.microsoft.com/office/drawing/2010/main" val="0"/>
              </a:ext>
            </a:extLst>
          </a:blip>
          <a:srcRect b="3268"/>
          <a:stretch/>
        </p:blipFill>
        <p:spPr>
          <a:xfrm>
            <a:off x="5896303" y="0"/>
            <a:ext cx="6285185" cy="67583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6303" y="0"/>
            <a:ext cx="6285183" cy="6858000"/>
          </a:xfrm>
          <a:prstGeom prst="rect">
            <a:avLst/>
          </a:prstGeom>
        </p:spPr>
      </p:pic>
      <p:sp>
        <p:nvSpPr>
          <p:cNvPr id="7" name="TextBox 6"/>
          <p:cNvSpPr txBox="1"/>
          <p:nvPr/>
        </p:nvSpPr>
        <p:spPr>
          <a:xfrm>
            <a:off x="6191896" y="0"/>
            <a:ext cx="5693995" cy="584775"/>
          </a:xfrm>
          <a:prstGeom prst="rect">
            <a:avLst/>
          </a:prstGeom>
          <a:noFill/>
        </p:spPr>
        <p:txBody>
          <a:bodyPr wrap="none" rtlCol="0">
            <a:spAutoFit/>
          </a:bodyPr>
          <a:lstStyle/>
          <a:p>
            <a:r>
              <a:rPr lang="en-US" sz="3200" dirty="0" smtClean="0">
                <a:latin typeface="+mj-lt"/>
              </a:rPr>
              <a:t>Drinking from Jacob’s Well (2018)</a:t>
            </a:r>
            <a:endParaRPr lang="en-US" sz="3200" dirty="0">
              <a:latin typeface="+mj-l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81485" cy="6858000"/>
          </a:xfrm>
          <a:prstGeom prst="rect">
            <a:avLst/>
          </a:prstGeom>
        </p:spPr>
      </p:pic>
    </p:spTree>
    <p:extLst>
      <p:ext uri="{BB962C8B-B14F-4D97-AF65-F5344CB8AC3E}">
        <p14:creationId xmlns:p14="http://schemas.microsoft.com/office/powerpoint/2010/main" val="257606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84083"/>
            <a:ext cx="12181487" cy="6617196"/>
          </a:xfrm>
          <a:prstGeom prst="rect">
            <a:avLst/>
          </a:prstGeom>
          <a:noFill/>
        </p:spPr>
        <p:txBody>
          <a:bodyPr wrap="square" rtlCol="0">
            <a:spAutoFit/>
          </a:bodyPr>
          <a:lstStyle/>
          <a:p>
            <a:r>
              <a:rPr lang="en-US" sz="2400" b="1" dirty="0" smtClean="0">
                <a:latin typeface="+mj-lt"/>
              </a:rPr>
              <a:t>THE </a:t>
            </a:r>
            <a:r>
              <a:rPr lang="en-US" sz="2400" b="1" dirty="0">
                <a:latin typeface="+mj-lt"/>
              </a:rPr>
              <a:t>CENTURION</a:t>
            </a:r>
          </a:p>
          <a:p>
            <a:r>
              <a:rPr lang="en-US" sz="2400" dirty="0">
                <a:latin typeface="+mj-lt"/>
              </a:rPr>
              <a:t>“And when Jesus was entered Capernaum, there came a </a:t>
            </a:r>
            <a:r>
              <a:rPr lang="en-US" sz="2400" dirty="0" smtClean="0">
                <a:latin typeface="+mj-lt"/>
              </a:rPr>
              <a:t>Centurion</a:t>
            </a:r>
          </a:p>
          <a:p>
            <a:r>
              <a:rPr lang="en-US" sz="2400" dirty="0" smtClean="0">
                <a:latin typeface="+mj-lt"/>
              </a:rPr>
              <a:t>… </a:t>
            </a:r>
            <a:r>
              <a:rPr lang="en-US" sz="2400" dirty="0">
                <a:latin typeface="+mj-lt"/>
              </a:rPr>
              <a:t>Lord, my servant </a:t>
            </a:r>
            <a:r>
              <a:rPr lang="en-US" sz="2400" dirty="0" err="1">
                <a:latin typeface="+mj-lt"/>
              </a:rPr>
              <a:t>lieth</a:t>
            </a:r>
            <a:r>
              <a:rPr lang="en-US" sz="2400" dirty="0">
                <a:latin typeface="+mj-lt"/>
              </a:rPr>
              <a:t> at home sick.. Jesus… I </a:t>
            </a:r>
            <a:r>
              <a:rPr lang="en-US" sz="2400" dirty="0" smtClean="0">
                <a:latin typeface="+mj-lt"/>
              </a:rPr>
              <a:t>will </a:t>
            </a:r>
            <a:r>
              <a:rPr lang="en-US" sz="2400" dirty="0">
                <a:latin typeface="+mj-lt"/>
              </a:rPr>
              <a:t>heal him” </a:t>
            </a:r>
            <a:endParaRPr lang="en-US" sz="2400" dirty="0" smtClean="0">
              <a:latin typeface="+mj-lt"/>
            </a:endParaRPr>
          </a:p>
          <a:p>
            <a:r>
              <a:rPr lang="en-US" sz="2400" dirty="0" smtClean="0">
                <a:latin typeface="+mj-lt"/>
              </a:rPr>
              <a:t>(</a:t>
            </a:r>
            <a:r>
              <a:rPr lang="en-US" sz="2400" dirty="0">
                <a:latin typeface="+mj-lt"/>
              </a:rPr>
              <a:t>Mt. 8:5-13</a:t>
            </a:r>
            <a:r>
              <a:rPr lang="en-US" sz="2400" dirty="0" smtClean="0">
                <a:latin typeface="+mj-lt"/>
              </a:rPr>
              <a:t>).  Only </a:t>
            </a:r>
            <a:r>
              <a:rPr lang="en-US" sz="2400" dirty="0">
                <a:latin typeface="+mj-lt"/>
              </a:rPr>
              <a:t>1 of 2 Gentiles healed </a:t>
            </a:r>
            <a:r>
              <a:rPr lang="en-US" sz="2400" dirty="0" smtClean="0">
                <a:latin typeface="+mj-lt"/>
              </a:rPr>
              <a:t>during </a:t>
            </a:r>
            <a:r>
              <a:rPr lang="en-US" sz="2400" dirty="0">
                <a:latin typeface="+mj-lt"/>
              </a:rPr>
              <a:t>Christ’s 3 ½ yr. </a:t>
            </a:r>
            <a:endParaRPr lang="en-US" sz="2400" dirty="0" smtClean="0">
              <a:latin typeface="+mj-lt"/>
            </a:endParaRPr>
          </a:p>
          <a:p>
            <a:r>
              <a:rPr lang="en-US" sz="2400" dirty="0" smtClean="0">
                <a:latin typeface="+mj-lt"/>
              </a:rPr>
              <a:t>ministry.  </a:t>
            </a:r>
            <a:r>
              <a:rPr lang="en-US" sz="2400" dirty="0" smtClean="0">
                <a:latin typeface="+mj-lt"/>
              </a:rPr>
              <a:t>“…</a:t>
            </a:r>
            <a:r>
              <a:rPr lang="en-US" sz="2400" dirty="0" smtClean="0">
                <a:latin typeface="+mj-lt"/>
              </a:rPr>
              <a:t>The centurion answered </a:t>
            </a:r>
            <a:r>
              <a:rPr lang="en-US" sz="2400" dirty="0" smtClean="0">
                <a:latin typeface="+mj-lt"/>
              </a:rPr>
              <a:t>and </a:t>
            </a:r>
            <a:r>
              <a:rPr lang="en-US" sz="2400" dirty="0" smtClean="0">
                <a:latin typeface="+mj-lt"/>
              </a:rPr>
              <a:t>said, Lord, I am not </a:t>
            </a:r>
            <a:endParaRPr lang="en-US" sz="2400" dirty="0" smtClean="0">
              <a:latin typeface="+mj-lt"/>
            </a:endParaRPr>
          </a:p>
          <a:p>
            <a:r>
              <a:rPr lang="en-US" sz="2400" dirty="0" smtClean="0">
                <a:latin typeface="+mj-lt"/>
              </a:rPr>
              <a:t>worthy </a:t>
            </a:r>
            <a:r>
              <a:rPr lang="en-US" sz="2400" dirty="0" smtClean="0">
                <a:latin typeface="+mj-lt"/>
              </a:rPr>
              <a:t>that </a:t>
            </a:r>
            <a:r>
              <a:rPr lang="en-US" sz="2400" dirty="0" smtClean="0">
                <a:latin typeface="+mj-lt"/>
              </a:rPr>
              <a:t>thou </a:t>
            </a:r>
            <a:r>
              <a:rPr lang="en-US" sz="2400" dirty="0" smtClean="0">
                <a:latin typeface="+mj-lt"/>
              </a:rPr>
              <a:t>shouldest come </a:t>
            </a:r>
            <a:r>
              <a:rPr lang="en-US" sz="2400" dirty="0" smtClean="0">
                <a:latin typeface="+mj-lt"/>
              </a:rPr>
              <a:t>under </a:t>
            </a:r>
            <a:r>
              <a:rPr lang="en-US" sz="2400" dirty="0" smtClean="0">
                <a:latin typeface="+mj-lt"/>
              </a:rPr>
              <a:t>my roof: but speak the </a:t>
            </a:r>
            <a:endParaRPr lang="en-US" sz="2400" dirty="0" smtClean="0">
              <a:latin typeface="+mj-lt"/>
            </a:endParaRPr>
          </a:p>
          <a:p>
            <a:r>
              <a:rPr lang="en-US" sz="2400" dirty="0" smtClean="0">
                <a:latin typeface="+mj-lt"/>
              </a:rPr>
              <a:t>word </a:t>
            </a:r>
            <a:r>
              <a:rPr lang="en-US" sz="2400" dirty="0" smtClean="0">
                <a:latin typeface="+mj-lt"/>
              </a:rPr>
              <a:t>only, and </a:t>
            </a:r>
            <a:r>
              <a:rPr lang="en-US" sz="2400" dirty="0" smtClean="0">
                <a:latin typeface="+mj-lt"/>
              </a:rPr>
              <a:t>my </a:t>
            </a:r>
            <a:r>
              <a:rPr lang="en-US" sz="2400" dirty="0" smtClean="0">
                <a:latin typeface="+mj-lt"/>
              </a:rPr>
              <a:t>servant </a:t>
            </a:r>
            <a:r>
              <a:rPr lang="en-US" sz="2400" dirty="0" smtClean="0">
                <a:latin typeface="+mj-lt"/>
              </a:rPr>
              <a:t>shall </a:t>
            </a:r>
            <a:r>
              <a:rPr lang="en-US" sz="2400" dirty="0" smtClean="0">
                <a:latin typeface="+mj-lt"/>
              </a:rPr>
              <a:t>be healed” (8:8).</a:t>
            </a:r>
          </a:p>
          <a:p>
            <a:r>
              <a:rPr lang="en-US" sz="2400" dirty="0" smtClean="0">
                <a:latin typeface="+mj-lt"/>
              </a:rPr>
              <a:t>This Gentile, though high ranking in the world, knew his </a:t>
            </a:r>
            <a:r>
              <a:rPr lang="en-US" sz="2400" dirty="0" smtClean="0">
                <a:latin typeface="+mj-lt"/>
              </a:rPr>
              <a:t>place </a:t>
            </a:r>
            <a:r>
              <a:rPr lang="en-US" sz="2400" dirty="0" smtClean="0">
                <a:latin typeface="+mj-lt"/>
              </a:rPr>
              <a:t>in </a:t>
            </a:r>
            <a:endParaRPr lang="en-US" sz="2400" dirty="0" smtClean="0">
              <a:latin typeface="+mj-lt"/>
            </a:endParaRPr>
          </a:p>
          <a:p>
            <a:r>
              <a:rPr lang="en-US" sz="2400" dirty="0" smtClean="0">
                <a:latin typeface="+mj-lt"/>
              </a:rPr>
              <a:t>the </a:t>
            </a:r>
            <a:r>
              <a:rPr lang="en-US" sz="2400" dirty="0" smtClean="0">
                <a:latin typeface="+mj-lt"/>
              </a:rPr>
              <a:t>spiritual realm.  God, at this time, was still </a:t>
            </a:r>
            <a:r>
              <a:rPr lang="en-US" sz="2400" dirty="0" smtClean="0">
                <a:latin typeface="+mj-lt"/>
              </a:rPr>
              <a:t>very </a:t>
            </a:r>
            <a:r>
              <a:rPr lang="en-US" sz="2400" dirty="0" smtClean="0">
                <a:latin typeface="+mj-lt"/>
              </a:rPr>
              <a:t>much a </a:t>
            </a:r>
            <a:endParaRPr lang="en-US" sz="2400" dirty="0" smtClean="0">
              <a:latin typeface="+mj-lt"/>
            </a:endParaRPr>
          </a:p>
          <a:p>
            <a:r>
              <a:rPr lang="en-US" sz="2400" dirty="0" smtClean="0">
                <a:latin typeface="+mj-lt"/>
              </a:rPr>
              <a:t>respecter </a:t>
            </a:r>
            <a:r>
              <a:rPr lang="en-US" sz="2400" dirty="0" smtClean="0">
                <a:latin typeface="+mj-lt"/>
              </a:rPr>
              <a:t>of persons.  Jesus marveled at the </a:t>
            </a:r>
            <a:r>
              <a:rPr lang="en-US" sz="2400" dirty="0" smtClean="0">
                <a:latin typeface="+mj-lt"/>
              </a:rPr>
              <a:t>centurion’s </a:t>
            </a:r>
            <a:r>
              <a:rPr lang="en-US" sz="2400" dirty="0" smtClean="0">
                <a:latin typeface="+mj-lt"/>
              </a:rPr>
              <a:t>faith – </a:t>
            </a:r>
          </a:p>
          <a:p>
            <a:endParaRPr lang="en-US" sz="800" dirty="0">
              <a:latin typeface="+mj-lt"/>
            </a:endParaRPr>
          </a:p>
          <a:p>
            <a:r>
              <a:rPr lang="en-US" sz="2400" dirty="0" smtClean="0">
                <a:latin typeface="+mj-lt"/>
              </a:rPr>
              <a:t>“… I have not found so great faith, no, not in Israel.  And I </a:t>
            </a:r>
            <a:r>
              <a:rPr lang="en-US" sz="2400" dirty="0" smtClean="0">
                <a:latin typeface="+mj-lt"/>
              </a:rPr>
              <a:t>say </a:t>
            </a:r>
            <a:r>
              <a:rPr lang="en-US" sz="2400" dirty="0" smtClean="0">
                <a:latin typeface="+mj-lt"/>
              </a:rPr>
              <a:t>unto </a:t>
            </a:r>
            <a:endParaRPr lang="en-US" sz="2400" dirty="0" smtClean="0">
              <a:latin typeface="+mj-lt"/>
            </a:endParaRPr>
          </a:p>
          <a:p>
            <a:r>
              <a:rPr lang="en-US" sz="2400" dirty="0" smtClean="0">
                <a:latin typeface="+mj-lt"/>
              </a:rPr>
              <a:t>you</a:t>
            </a:r>
            <a:r>
              <a:rPr lang="en-US" sz="2400" dirty="0" smtClean="0">
                <a:latin typeface="+mj-lt"/>
              </a:rPr>
              <a:t>, That many shall come from the east and west, </a:t>
            </a:r>
            <a:r>
              <a:rPr lang="en-US" sz="2400" dirty="0" smtClean="0">
                <a:latin typeface="+mj-lt"/>
              </a:rPr>
              <a:t>and </a:t>
            </a:r>
            <a:r>
              <a:rPr lang="en-US" sz="2400" dirty="0" smtClean="0">
                <a:latin typeface="+mj-lt"/>
              </a:rPr>
              <a:t>shall sit down with Abraham… in the kingdom of </a:t>
            </a:r>
            <a:r>
              <a:rPr lang="en-US" sz="2400" dirty="0" smtClean="0">
                <a:latin typeface="+mj-lt"/>
              </a:rPr>
              <a:t>heaven.  But </a:t>
            </a:r>
            <a:r>
              <a:rPr lang="en-US" sz="2400" b="1" dirty="0" smtClean="0">
                <a:latin typeface="+mj-lt"/>
              </a:rPr>
              <a:t>the </a:t>
            </a:r>
            <a:r>
              <a:rPr lang="en-US" sz="2400" b="1" dirty="0" smtClean="0">
                <a:latin typeface="+mj-lt"/>
              </a:rPr>
              <a:t>children </a:t>
            </a:r>
            <a:r>
              <a:rPr lang="en-US" sz="2400" dirty="0" smtClean="0">
                <a:latin typeface="+mj-lt"/>
              </a:rPr>
              <a:t>[unsaved Jews] </a:t>
            </a:r>
            <a:r>
              <a:rPr lang="en-US" sz="2400" b="1" dirty="0" smtClean="0">
                <a:latin typeface="+mj-lt"/>
              </a:rPr>
              <a:t>of the kingdom shall be cast </a:t>
            </a:r>
            <a:r>
              <a:rPr lang="en-US" sz="2400" b="1" dirty="0" smtClean="0">
                <a:latin typeface="+mj-lt"/>
              </a:rPr>
              <a:t>out into </a:t>
            </a:r>
            <a:r>
              <a:rPr lang="en-US" sz="2400" b="1" dirty="0" smtClean="0">
                <a:latin typeface="+mj-lt"/>
              </a:rPr>
              <a:t>outer darkness: there shall be weeping and gnashing of teeth</a:t>
            </a:r>
            <a:r>
              <a:rPr lang="en-US" sz="2400" dirty="0" smtClean="0">
                <a:latin typeface="+mj-lt"/>
              </a:rPr>
              <a:t>” (8:10-12).</a:t>
            </a:r>
          </a:p>
          <a:p>
            <a:r>
              <a:rPr lang="en-US" sz="2400" dirty="0" smtClean="0">
                <a:latin typeface="+mj-lt"/>
              </a:rPr>
              <a:t>Many Jews wrongly believed that simply being of the seed of Abraham would secure their place in God’s kingdom.  Here </a:t>
            </a:r>
            <a:r>
              <a:rPr lang="en-US" sz="2400" dirty="0" smtClean="0">
                <a:latin typeface="+mj-lt"/>
              </a:rPr>
              <a:t>Jesus </a:t>
            </a:r>
            <a:r>
              <a:rPr lang="en-US" sz="2400" dirty="0" smtClean="0">
                <a:latin typeface="+mj-lt"/>
              </a:rPr>
              <a:t>tells them </a:t>
            </a:r>
            <a:r>
              <a:rPr lang="en-US" sz="2400" i="1" dirty="0" smtClean="0">
                <a:latin typeface="+mj-lt"/>
              </a:rPr>
              <a:t>their</a:t>
            </a:r>
            <a:r>
              <a:rPr lang="en-US" sz="2400" dirty="0" smtClean="0">
                <a:latin typeface="+mj-lt"/>
              </a:rPr>
              <a:t> kingdom will be in hell! </a:t>
            </a:r>
            <a:endParaRPr lang="en-US" sz="2400" dirty="0" smtClean="0">
              <a:latin typeface="+mj-lt"/>
            </a:endParaRPr>
          </a:p>
          <a:p>
            <a:endParaRPr lang="en-US" sz="800" dirty="0" smtClean="0">
              <a:latin typeface="+mj-lt"/>
            </a:endParaRPr>
          </a:p>
          <a:p>
            <a:r>
              <a:rPr lang="en-US" sz="2400" dirty="0" smtClean="0">
                <a:latin typeface="+mj-lt"/>
              </a:rPr>
              <a:t>Next </a:t>
            </a:r>
            <a:r>
              <a:rPr lang="en-US" sz="2400" dirty="0" smtClean="0">
                <a:latin typeface="+mj-lt"/>
              </a:rPr>
              <a:t>time – More of Christ’s earthly ministry to Israel.   </a:t>
            </a:r>
            <a:endParaRPr lang="en-US" sz="2400" dirty="0">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2152" y="0"/>
            <a:ext cx="3899334" cy="4056992"/>
          </a:xfrm>
          <a:prstGeom prst="rect">
            <a:avLst/>
          </a:prstGeom>
        </p:spPr>
      </p:pic>
      <p:sp>
        <p:nvSpPr>
          <p:cNvPr id="5" name="TextBox 4"/>
          <p:cNvSpPr txBox="1"/>
          <p:nvPr/>
        </p:nvSpPr>
        <p:spPr>
          <a:xfrm>
            <a:off x="8987440" y="3310759"/>
            <a:ext cx="2488758" cy="646331"/>
          </a:xfrm>
          <a:prstGeom prst="rect">
            <a:avLst/>
          </a:prstGeom>
          <a:noFill/>
        </p:spPr>
        <p:txBody>
          <a:bodyPr wrap="none" rtlCol="0">
            <a:spAutoFit/>
          </a:bodyPr>
          <a:lstStyle/>
          <a:p>
            <a:r>
              <a:rPr lang="en-US" sz="3600" dirty="0" smtClean="0">
                <a:solidFill>
                  <a:schemeClr val="bg1"/>
                </a:solidFill>
                <a:latin typeface="+mj-lt"/>
              </a:rPr>
              <a:t>(Israel 2018)</a:t>
            </a:r>
            <a:endParaRPr lang="en-US" sz="3600" dirty="0">
              <a:solidFill>
                <a:schemeClr val="bg1"/>
              </a:solidFill>
              <a:latin typeface="+mj-lt"/>
            </a:endParaRPr>
          </a:p>
        </p:txBody>
      </p:sp>
      <p:pic>
        <p:nvPicPr>
          <p:cNvPr id="7" name="Picture 6" descr="&lt;strong&gt;Centurion&lt;/strong&gt; pleas for his serv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152" y="2"/>
            <a:ext cx="3899335" cy="4056992"/>
          </a:xfrm>
          <a:prstGeom prst="rect">
            <a:avLst/>
          </a:prstGeom>
        </p:spPr>
      </p:pic>
    </p:spTree>
    <p:extLst>
      <p:ext uri="{BB962C8B-B14F-4D97-AF65-F5344CB8AC3E}">
        <p14:creationId xmlns:p14="http://schemas.microsoft.com/office/powerpoint/2010/main" val="202219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500"/>
                                        <p:tgtEl>
                                          <p:spTgt spid="2">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animEffect transition="in" filter="fade">
                                      <p:cBhvr>
                                        <p:cTn id="15" dur="500"/>
                                        <p:tgtEl>
                                          <p:spTgt spid="2">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animEffect transition="in" filter="fade">
                                      <p:cBhvr>
                                        <p:cTn id="18" dur="500"/>
                                        <p:tgtEl>
                                          <p:spTgt spid="2">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animEffect transition="in" filter="fade">
                                      <p:cBhvr>
                                        <p:cTn id="23" dur="500"/>
                                        <p:tgtEl>
                                          <p:spTgt spid="2">
                                            <p:txEl>
                                              <p:pRg st="11" end="1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12" end="12"/>
                                            </p:txEl>
                                          </p:spTgt>
                                        </p:tgtEl>
                                        <p:attrNameLst>
                                          <p:attrName>style.visibility</p:attrName>
                                        </p:attrNameLst>
                                      </p:cBhvr>
                                      <p:to>
                                        <p:strVal val="visible"/>
                                      </p:to>
                                    </p:set>
                                    <p:animEffect transition="in" filter="fade">
                                      <p:cBhvr>
                                        <p:cTn id="26" dur="500"/>
                                        <p:tgtEl>
                                          <p:spTgt spid="2">
                                            <p:txEl>
                                              <p:pRg st="12" end="1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Effect transition="in" filter="fade">
                                      <p:cBhvr>
                                        <p:cTn id="31" dur="500"/>
                                        <p:tgtEl>
                                          <p:spTgt spid="2">
                                            <p:txEl>
                                              <p:pRg st="13" end="1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5" end="15"/>
                                            </p:txEl>
                                          </p:spTgt>
                                        </p:tgtEl>
                                        <p:attrNameLst>
                                          <p:attrName>style.visibility</p:attrName>
                                        </p:attrNameLst>
                                      </p:cBhvr>
                                      <p:to>
                                        <p:strVal val="visible"/>
                                      </p:to>
                                    </p:set>
                                    <p:animEffect transition="in" filter="fade">
                                      <p:cBhvr>
                                        <p:cTn id="36"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8103477" cy="6986528"/>
          </a:xfrm>
          <a:prstGeom prst="rect">
            <a:avLst/>
          </a:prstGeom>
          <a:noFill/>
        </p:spPr>
        <p:txBody>
          <a:bodyPr wrap="square" rtlCol="0">
            <a:spAutoFit/>
          </a:bodyPr>
          <a:lstStyle/>
          <a:p>
            <a:r>
              <a:rPr lang="en-US" sz="2400" dirty="0" smtClean="0">
                <a:latin typeface="+mj-lt"/>
              </a:rPr>
              <a:t>Luke records that Zacharias, while in the temple fulfilling his priestly duties, was told by an angel of their son’s birth –</a:t>
            </a:r>
          </a:p>
          <a:p>
            <a:endParaRPr lang="en-US" sz="800" dirty="0">
              <a:latin typeface="+mj-lt"/>
            </a:endParaRPr>
          </a:p>
          <a:p>
            <a:r>
              <a:rPr lang="en-US" sz="2400" dirty="0" smtClean="0">
                <a:latin typeface="+mj-lt"/>
              </a:rPr>
              <a:t>“For he [John] shall be great in the sight of the Lord… he shall be filled with the Holy Spirit, even from his mother’s womb.  </a:t>
            </a:r>
            <a:r>
              <a:rPr lang="en-US" sz="2400" b="1" dirty="0" smtClean="0">
                <a:latin typeface="+mj-lt"/>
              </a:rPr>
              <a:t>And many of the children of </a:t>
            </a:r>
            <a:r>
              <a:rPr lang="en-US" sz="2400" b="1" u="sng" dirty="0" smtClean="0">
                <a:latin typeface="+mj-lt"/>
              </a:rPr>
              <a:t>Israel</a:t>
            </a:r>
            <a:r>
              <a:rPr lang="en-US" sz="2400" b="1" dirty="0" smtClean="0">
                <a:latin typeface="+mj-lt"/>
              </a:rPr>
              <a:t> shall he turn to the Lord their God</a:t>
            </a:r>
            <a:r>
              <a:rPr lang="en-US" sz="2400" dirty="0" smtClean="0">
                <a:latin typeface="+mj-lt"/>
              </a:rPr>
              <a:t>”  </a:t>
            </a:r>
          </a:p>
          <a:p>
            <a:r>
              <a:rPr lang="en-US" sz="2400" dirty="0" smtClean="0">
                <a:latin typeface="+mj-lt"/>
              </a:rPr>
              <a:t>(1:11-16).</a:t>
            </a:r>
          </a:p>
          <a:p>
            <a:r>
              <a:rPr lang="en-US" sz="2400" dirty="0" smtClean="0">
                <a:latin typeface="+mj-lt"/>
              </a:rPr>
              <a:t>Notice John’s goal was to turn Jews to their Messiah –</a:t>
            </a:r>
          </a:p>
          <a:p>
            <a:endParaRPr lang="en-US" sz="800" dirty="0" smtClean="0">
              <a:latin typeface="+mj-lt"/>
            </a:endParaRPr>
          </a:p>
          <a:p>
            <a:r>
              <a:rPr lang="en-US" sz="2400" dirty="0" smtClean="0">
                <a:latin typeface="+mj-lt"/>
              </a:rPr>
              <a:t>“Blessed be the </a:t>
            </a:r>
            <a:r>
              <a:rPr lang="en-US" sz="2400" b="1" dirty="0" smtClean="0">
                <a:latin typeface="+mj-lt"/>
              </a:rPr>
              <a:t>Lord God of </a:t>
            </a:r>
            <a:r>
              <a:rPr lang="en-US" sz="2400" b="1" u="sng" dirty="0" smtClean="0">
                <a:latin typeface="+mj-lt"/>
              </a:rPr>
              <a:t>Israel</a:t>
            </a:r>
            <a:r>
              <a:rPr lang="en-US" sz="2400" dirty="0" smtClean="0">
                <a:latin typeface="+mj-lt"/>
              </a:rPr>
              <a:t>: for he hath visited and redeemed </a:t>
            </a:r>
            <a:r>
              <a:rPr lang="en-US" sz="2400" b="1" dirty="0" smtClean="0">
                <a:latin typeface="+mj-lt"/>
              </a:rPr>
              <a:t>his people</a:t>
            </a:r>
            <a:r>
              <a:rPr lang="en-US" sz="2400" dirty="0" smtClean="0">
                <a:latin typeface="+mj-lt"/>
              </a:rPr>
              <a:t>… the house of his servant</a:t>
            </a:r>
            <a:r>
              <a:rPr lang="en-US" sz="2400" b="1" dirty="0" smtClean="0">
                <a:latin typeface="+mj-lt"/>
              </a:rPr>
              <a:t> David</a:t>
            </a:r>
            <a:r>
              <a:rPr lang="en-US" sz="2400" dirty="0" smtClean="0">
                <a:latin typeface="+mj-lt"/>
              </a:rPr>
              <a:t>; As he spake by the mouth of his </a:t>
            </a:r>
            <a:r>
              <a:rPr lang="en-US" sz="2400" b="1" dirty="0" smtClean="0">
                <a:latin typeface="+mj-lt"/>
              </a:rPr>
              <a:t>holy prophets </a:t>
            </a:r>
            <a:r>
              <a:rPr lang="en-US" sz="2400" dirty="0" smtClean="0">
                <a:latin typeface="+mj-lt"/>
              </a:rPr>
              <a:t>[Isaiah, et. al.]… that </a:t>
            </a:r>
            <a:r>
              <a:rPr lang="en-US" sz="2400" b="1" dirty="0" smtClean="0">
                <a:latin typeface="+mj-lt"/>
              </a:rPr>
              <a:t>we</a:t>
            </a:r>
            <a:r>
              <a:rPr lang="en-US" sz="2400" dirty="0" smtClean="0">
                <a:latin typeface="+mj-lt"/>
              </a:rPr>
              <a:t> [Jews] should be</a:t>
            </a:r>
            <a:r>
              <a:rPr lang="en-US" sz="2400" b="1" dirty="0" smtClean="0">
                <a:latin typeface="+mj-lt"/>
              </a:rPr>
              <a:t> saved from our enemies </a:t>
            </a:r>
            <a:r>
              <a:rPr lang="en-US" sz="2400" dirty="0" smtClean="0">
                <a:latin typeface="+mj-lt"/>
              </a:rPr>
              <a:t>[in the kingdom]… to remember his </a:t>
            </a:r>
            <a:r>
              <a:rPr lang="en-US" sz="2400" b="1" dirty="0" smtClean="0">
                <a:latin typeface="+mj-lt"/>
              </a:rPr>
              <a:t>holy covenant </a:t>
            </a:r>
            <a:r>
              <a:rPr lang="en-US" sz="2400" dirty="0" smtClean="0">
                <a:latin typeface="+mj-lt"/>
              </a:rPr>
              <a:t>[nation, land, blessing]… which he sware to </a:t>
            </a:r>
            <a:r>
              <a:rPr lang="en-US" sz="2400" i="1" dirty="0" smtClean="0">
                <a:latin typeface="+mj-lt"/>
              </a:rPr>
              <a:t>our</a:t>
            </a:r>
            <a:r>
              <a:rPr lang="en-US" sz="2400" dirty="0" smtClean="0">
                <a:latin typeface="+mj-lt"/>
              </a:rPr>
              <a:t> </a:t>
            </a:r>
            <a:r>
              <a:rPr lang="en-US" sz="2400" b="1" dirty="0" smtClean="0">
                <a:latin typeface="+mj-lt"/>
              </a:rPr>
              <a:t>father Abraham</a:t>
            </a:r>
            <a:r>
              <a:rPr lang="en-US" sz="2400" dirty="0" smtClean="0">
                <a:latin typeface="+mj-lt"/>
              </a:rPr>
              <a:t>… </a:t>
            </a:r>
            <a:r>
              <a:rPr lang="en-US" sz="2400" b="1" dirty="0" smtClean="0">
                <a:latin typeface="+mj-lt"/>
              </a:rPr>
              <a:t>to give knowledge of salvation unto</a:t>
            </a:r>
            <a:r>
              <a:rPr lang="en-US" sz="2400" dirty="0" smtClean="0">
                <a:latin typeface="+mj-lt"/>
              </a:rPr>
              <a:t> </a:t>
            </a:r>
            <a:r>
              <a:rPr lang="en-US" sz="2400" b="1" dirty="0" smtClean="0">
                <a:latin typeface="+mj-lt"/>
              </a:rPr>
              <a:t>his</a:t>
            </a:r>
            <a:r>
              <a:rPr lang="en-US" sz="2400" dirty="0" smtClean="0">
                <a:latin typeface="+mj-lt"/>
              </a:rPr>
              <a:t> </a:t>
            </a:r>
            <a:r>
              <a:rPr lang="en-US" sz="2400" b="1" dirty="0" smtClean="0">
                <a:latin typeface="+mj-lt"/>
              </a:rPr>
              <a:t>people </a:t>
            </a:r>
            <a:r>
              <a:rPr lang="en-US" sz="2400" dirty="0" smtClean="0">
                <a:latin typeface="+mj-lt"/>
              </a:rPr>
              <a:t>[Jews] </a:t>
            </a:r>
            <a:r>
              <a:rPr lang="en-US" sz="2400" b="1" dirty="0" smtClean="0">
                <a:latin typeface="+mj-lt"/>
              </a:rPr>
              <a:t>by the remission of their sins</a:t>
            </a:r>
            <a:r>
              <a:rPr lang="en-US" sz="2400" dirty="0" smtClean="0">
                <a:latin typeface="+mj-lt"/>
              </a:rPr>
              <a:t>” (1:68-77).</a:t>
            </a:r>
          </a:p>
          <a:p>
            <a:r>
              <a:rPr lang="en-US" sz="2400" dirty="0" smtClean="0">
                <a:latin typeface="+mj-lt"/>
              </a:rPr>
              <a:t>From the beginning, God’s plan had been to send His Son to save His chosen nation, </a:t>
            </a:r>
            <a:r>
              <a:rPr lang="en-US" sz="2400" u="sng" dirty="0" smtClean="0">
                <a:latin typeface="+mj-lt"/>
              </a:rPr>
              <a:t>Israel</a:t>
            </a:r>
            <a:r>
              <a:rPr lang="en-US" sz="2400" dirty="0" smtClean="0">
                <a:latin typeface="+mj-lt"/>
              </a:rPr>
              <a:t>, and they would then take the truth of God to the Gentile world</a:t>
            </a:r>
            <a:r>
              <a:rPr lang="en-US" sz="2400" i="1" dirty="0" smtClean="0">
                <a:latin typeface="+mj-lt"/>
              </a:rPr>
              <a:t>.   </a:t>
            </a:r>
          </a:p>
          <a:p>
            <a:endParaRPr lang="en-US" sz="2400" dirty="0">
              <a:latin typeface="+mj-lt"/>
            </a:endParaRPr>
          </a:p>
        </p:txBody>
      </p:sp>
      <p:pic>
        <p:nvPicPr>
          <p:cNvPr id="3" name="Picture 2" descr="Where the name Zacherle comes fro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3476" y="0"/>
            <a:ext cx="4088524" cy="6621517"/>
          </a:xfrm>
          <a:prstGeom prst="rect">
            <a:avLst/>
          </a:prstGeom>
        </p:spPr>
      </p:pic>
    </p:spTree>
    <p:extLst>
      <p:ext uri="{BB962C8B-B14F-4D97-AF65-F5344CB8AC3E}">
        <p14:creationId xmlns:p14="http://schemas.microsoft.com/office/powerpoint/2010/main" val="395494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872249" cy="6494085"/>
          </a:xfrm>
          <a:prstGeom prst="rect">
            <a:avLst/>
          </a:prstGeom>
          <a:noFill/>
        </p:spPr>
        <p:txBody>
          <a:bodyPr wrap="square" rtlCol="0">
            <a:spAutoFit/>
          </a:bodyPr>
          <a:lstStyle/>
          <a:p>
            <a:r>
              <a:rPr lang="en-US" sz="2400" b="1" dirty="0" smtClean="0">
                <a:latin typeface="+mj-lt"/>
              </a:rPr>
              <a:t>THE BOOK OF JOHN</a:t>
            </a:r>
          </a:p>
          <a:p>
            <a:r>
              <a:rPr lang="en-US" sz="2400" i="1" dirty="0" smtClean="0">
                <a:latin typeface="+mj-lt"/>
              </a:rPr>
              <a:t>“The 4</a:t>
            </a:r>
            <a:r>
              <a:rPr lang="en-US" sz="2400" i="1" baseline="30000" dirty="0" smtClean="0">
                <a:latin typeface="+mj-lt"/>
              </a:rPr>
              <a:t>th</a:t>
            </a:r>
            <a:r>
              <a:rPr lang="en-US" sz="2400" i="1" dirty="0" smtClean="0">
                <a:latin typeface="+mj-lt"/>
              </a:rPr>
              <a:t> Gospel was written by the Apostle John (Jn. 21:24)… The theme is indicated both in the prologue (1:1-4), and in the last verse of the Gospel (20:31), and is: The incarnation of the eternal Word, and Son of God, Himself God, in Jesus the Christ… The prominent words are, ‘believed’ and ‘life’…”</a:t>
            </a:r>
          </a:p>
          <a:p>
            <a:r>
              <a:rPr lang="en-US" sz="2400" dirty="0" smtClean="0">
                <a:latin typeface="+mj-lt"/>
              </a:rPr>
              <a:t>(Old Scofield, p. 1114).</a:t>
            </a:r>
          </a:p>
          <a:p>
            <a:r>
              <a:rPr lang="en-US" sz="2400" dirty="0" smtClean="0">
                <a:latin typeface="+mj-lt"/>
              </a:rPr>
              <a:t>The prologue sets the stage –</a:t>
            </a:r>
          </a:p>
          <a:p>
            <a:endParaRPr lang="en-US" sz="800" dirty="0" smtClean="0">
              <a:latin typeface="+mj-lt"/>
            </a:endParaRPr>
          </a:p>
          <a:p>
            <a:r>
              <a:rPr lang="en-US" sz="2400" dirty="0" smtClean="0">
                <a:latin typeface="+mj-lt"/>
              </a:rPr>
              <a:t>“In the beginning was the </a:t>
            </a:r>
            <a:r>
              <a:rPr lang="en-US" sz="2400" b="1" dirty="0" smtClean="0">
                <a:latin typeface="+mj-lt"/>
              </a:rPr>
              <a:t>Word</a:t>
            </a:r>
            <a:r>
              <a:rPr lang="en-US" sz="2400" dirty="0" smtClean="0">
                <a:latin typeface="+mj-lt"/>
              </a:rPr>
              <a:t>, and the </a:t>
            </a:r>
            <a:r>
              <a:rPr lang="en-US" sz="2400" b="1" dirty="0" smtClean="0">
                <a:latin typeface="+mj-lt"/>
              </a:rPr>
              <a:t>Word </a:t>
            </a:r>
            <a:r>
              <a:rPr lang="en-US" sz="2400" dirty="0" smtClean="0">
                <a:latin typeface="+mj-lt"/>
              </a:rPr>
              <a:t>was with God, and the </a:t>
            </a:r>
            <a:r>
              <a:rPr lang="en-US" sz="2400" b="1" dirty="0" smtClean="0">
                <a:latin typeface="+mj-lt"/>
              </a:rPr>
              <a:t>Word</a:t>
            </a:r>
            <a:r>
              <a:rPr lang="en-US" sz="2400" dirty="0" smtClean="0">
                <a:latin typeface="+mj-lt"/>
              </a:rPr>
              <a:t> was God… And the </a:t>
            </a:r>
            <a:r>
              <a:rPr lang="en-US" sz="2400" b="1" dirty="0" smtClean="0">
                <a:latin typeface="+mj-lt"/>
              </a:rPr>
              <a:t>Word</a:t>
            </a:r>
            <a:r>
              <a:rPr lang="en-US" sz="2400" dirty="0" smtClean="0">
                <a:latin typeface="+mj-lt"/>
              </a:rPr>
              <a:t> was made flesh [1</a:t>
            </a:r>
            <a:r>
              <a:rPr lang="en-US" sz="2400" baseline="30000" dirty="0" smtClean="0">
                <a:latin typeface="+mj-lt"/>
              </a:rPr>
              <a:t>st</a:t>
            </a:r>
            <a:r>
              <a:rPr lang="en-US" sz="2400" dirty="0" smtClean="0">
                <a:latin typeface="+mj-lt"/>
              </a:rPr>
              <a:t> coming of Christ], and dwelt among us, (and we beheld his glory, the glory as of the only begotten of the Father,) full of grace and truth” (Jn. 1:1,14).</a:t>
            </a:r>
          </a:p>
          <a:p>
            <a:r>
              <a:rPr lang="en-US" sz="2400" dirty="0" smtClean="0">
                <a:latin typeface="+mj-lt"/>
              </a:rPr>
              <a:t>The 2</a:t>
            </a:r>
            <a:r>
              <a:rPr lang="en-US" sz="2400" baseline="30000" dirty="0" smtClean="0">
                <a:latin typeface="+mj-lt"/>
              </a:rPr>
              <a:t>nd</a:t>
            </a:r>
            <a:r>
              <a:rPr lang="en-US" sz="2400" dirty="0" smtClean="0">
                <a:latin typeface="+mj-lt"/>
              </a:rPr>
              <a:t> Person of the Trinity is God, has always been God and has always existed with God, but, in eternity past,</a:t>
            </a:r>
            <a:r>
              <a:rPr lang="en-US" sz="2400" dirty="0">
                <a:latin typeface="+mj-lt"/>
              </a:rPr>
              <a:t> </a:t>
            </a:r>
            <a:r>
              <a:rPr lang="en-US" sz="2400" dirty="0" smtClean="0">
                <a:latin typeface="+mj-lt"/>
              </a:rPr>
              <a:t>was designated to be separated out to come to earth to carry out the means whereby sinful man can be redeemed from sin.   </a:t>
            </a:r>
            <a:endParaRPr lang="en-US" sz="2400" dirty="0">
              <a:latin typeface="+mj-lt"/>
            </a:endParaRPr>
          </a:p>
        </p:txBody>
      </p:sp>
      <p:pic>
        <p:nvPicPr>
          <p:cNvPr id="3" name="Picture 2" descr="Another Espresso, Please | Why, yes, I did just have 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248" y="-1"/>
            <a:ext cx="4319752" cy="6494085"/>
          </a:xfrm>
          <a:prstGeom prst="rect">
            <a:avLst/>
          </a:prstGeom>
        </p:spPr>
      </p:pic>
    </p:spTree>
    <p:extLst>
      <p:ext uri="{BB962C8B-B14F-4D97-AF65-F5344CB8AC3E}">
        <p14:creationId xmlns:p14="http://schemas.microsoft.com/office/powerpoint/2010/main" val="89255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704084" cy="7355860"/>
          </a:xfrm>
          <a:prstGeom prst="rect">
            <a:avLst/>
          </a:prstGeom>
          <a:noFill/>
        </p:spPr>
        <p:txBody>
          <a:bodyPr wrap="square" rtlCol="0">
            <a:spAutoFit/>
          </a:bodyPr>
          <a:lstStyle/>
          <a:p>
            <a:r>
              <a:rPr lang="en-US" sz="2400" b="1" dirty="0" smtClean="0">
                <a:latin typeface="+mj-lt"/>
              </a:rPr>
              <a:t>BELIEVE ON HIS NAME</a:t>
            </a:r>
          </a:p>
          <a:p>
            <a:r>
              <a:rPr lang="en-US" sz="2400" dirty="0" smtClean="0">
                <a:latin typeface="+mj-lt"/>
              </a:rPr>
              <a:t>“But as many as received him [faith], to them gave he power to become the sons of God, </a:t>
            </a:r>
            <a:r>
              <a:rPr lang="en-US" sz="2400" b="1" dirty="0" smtClean="0">
                <a:latin typeface="+mj-lt"/>
              </a:rPr>
              <a:t>even to them that believe on his name </a:t>
            </a:r>
            <a:r>
              <a:rPr lang="en-US" sz="2400" dirty="0" smtClean="0">
                <a:latin typeface="+mj-lt"/>
              </a:rPr>
              <a:t>[Messiah], which were born, not of blood, nor of the will of the flesh, nor of the will of man, but of God” (1:12,13).</a:t>
            </a:r>
          </a:p>
          <a:p>
            <a:r>
              <a:rPr lang="en-US" sz="2400" dirty="0" smtClean="0">
                <a:latin typeface="+mj-lt"/>
              </a:rPr>
              <a:t>The grace through faith part was believing He was the long awaited and promised Messiah, “Behold my servant [Messiah]… I have put my spirit upon him…” (Isa. 42:1).  The O.T. prophets spoke of a coming Messiah to Israel.   </a:t>
            </a:r>
          </a:p>
          <a:p>
            <a:endParaRPr lang="en-US" sz="800" dirty="0" smtClean="0">
              <a:latin typeface="+mj-lt"/>
            </a:endParaRPr>
          </a:p>
          <a:p>
            <a:r>
              <a:rPr lang="en-US" sz="2400" dirty="0" smtClean="0">
                <a:latin typeface="+mj-lt"/>
              </a:rPr>
              <a:t>“Thou art the Christ [Messiah], the Son of the living God” (Mt. 16:16).</a:t>
            </a:r>
          </a:p>
          <a:p>
            <a:r>
              <a:rPr lang="en-US" sz="2400" dirty="0">
                <a:latin typeface="+mj-lt"/>
              </a:rPr>
              <a:t>Peter acknowledged this </a:t>
            </a:r>
            <a:r>
              <a:rPr lang="en-US" sz="2400" dirty="0" smtClean="0">
                <a:latin typeface="+mj-lt"/>
              </a:rPr>
              <a:t>fact, as did John the Baptist –</a:t>
            </a:r>
            <a:endParaRPr lang="en-US" sz="2400" dirty="0">
              <a:latin typeface="+mj-lt"/>
            </a:endParaRPr>
          </a:p>
          <a:p>
            <a:endParaRPr lang="en-US" sz="800" dirty="0" smtClean="0">
              <a:latin typeface="+mj-lt"/>
            </a:endParaRPr>
          </a:p>
          <a:p>
            <a:r>
              <a:rPr lang="en-US" sz="2400" dirty="0">
                <a:latin typeface="+mj-lt"/>
              </a:rPr>
              <a:t>“John bare witness of him… He that cometh </a:t>
            </a:r>
            <a:r>
              <a:rPr lang="en-US" sz="2400" b="1" dirty="0">
                <a:latin typeface="+mj-lt"/>
              </a:rPr>
              <a:t>after me </a:t>
            </a:r>
            <a:r>
              <a:rPr lang="en-US" sz="2400" dirty="0">
                <a:latin typeface="+mj-lt"/>
              </a:rPr>
              <a:t>is preferred </a:t>
            </a:r>
            <a:r>
              <a:rPr lang="en-US" sz="2400" b="1" dirty="0">
                <a:latin typeface="+mj-lt"/>
              </a:rPr>
              <a:t>before me</a:t>
            </a:r>
            <a:r>
              <a:rPr lang="en-US" sz="2400" dirty="0">
                <a:latin typeface="+mj-lt"/>
              </a:rPr>
              <a:t>: for </a:t>
            </a:r>
            <a:r>
              <a:rPr lang="en-US" sz="2400" b="1" dirty="0">
                <a:latin typeface="+mj-lt"/>
              </a:rPr>
              <a:t>he was before me</a:t>
            </a:r>
            <a:r>
              <a:rPr lang="en-US" sz="2400" dirty="0">
                <a:latin typeface="+mj-lt"/>
              </a:rPr>
              <a:t>. And of his fullness have all we [Israel] received, and grace for grace. For the law was given by Moses, but grace and truth came by Jesus Christ” (1:15-17).</a:t>
            </a:r>
          </a:p>
          <a:p>
            <a:r>
              <a:rPr lang="en-US" sz="2400" dirty="0" smtClean="0">
                <a:latin typeface="+mj-lt"/>
              </a:rPr>
              <a:t> </a:t>
            </a:r>
          </a:p>
          <a:p>
            <a:endParaRPr lang="en-US" sz="800" b="1" dirty="0" smtClean="0">
              <a:latin typeface="+mj-lt"/>
            </a:endParaRPr>
          </a:p>
        </p:txBody>
      </p:sp>
      <p:pic>
        <p:nvPicPr>
          <p:cNvPr id="3" name="Picture 2" descr="Another Espresso, Please | Why, yes, I did just have 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248" y="0"/>
            <a:ext cx="4319752" cy="6494085"/>
          </a:xfrm>
          <a:prstGeom prst="rect">
            <a:avLst/>
          </a:prstGeom>
        </p:spPr>
      </p:pic>
    </p:spTree>
    <p:extLst>
      <p:ext uri="{BB962C8B-B14F-4D97-AF65-F5344CB8AC3E}">
        <p14:creationId xmlns:p14="http://schemas.microsoft.com/office/powerpoint/2010/main" val="292213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746124" cy="6863417"/>
          </a:xfrm>
          <a:prstGeom prst="rect">
            <a:avLst/>
          </a:prstGeom>
          <a:noFill/>
        </p:spPr>
        <p:txBody>
          <a:bodyPr wrap="square" rtlCol="0">
            <a:spAutoFit/>
          </a:bodyPr>
          <a:lstStyle/>
          <a:p>
            <a:r>
              <a:rPr lang="en-US" sz="2400" dirty="0" smtClean="0">
                <a:latin typeface="+mj-lt"/>
              </a:rPr>
              <a:t>John confirmed that though Christ’s earthly ministry began </a:t>
            </a:r>
            <a:r>
              <a:rPr lang="en-US" sz="2400" i="1" dirty="0" smtClean="0">
                <a:latin typeface="+mj-lt"/>
              </a:rPr>
              <a:t>after</a:t>
            </a:r>
            <a:r>
              <a:rPr lang="en-US" sz="2400" dirty="0" smtClean="0">
                <a:latin typeface="+mj-lt"/>
              </a:rPr>
              <a:t> John’s, it was </a:t>
            </a:r>
            <a:r>
              <a:rPr lang="en-US" sz="2400" i="1" dirty="0" smtClean="0">
                <a:latin typeface="+mj-lt"/>
              </a:rPr>
              <a:t>more </a:t>
            </a:r>
            <a:r>
              <a:rPr lang="en-US" sz="2400" dirty="0" smtClean="0">
                <a:latin typeface="+mj-lt"/>
              </a:rPr>
              <a:t>important than John’s, because He was the eternal 2</a:t>
            </a:r>
            <a:r>
              <a:rPr lang="en-US" sz="2400" baseline="30000" dirty="0" smtClean="0">
                <a:latin typeface="+mj-lt"/>
              </a:rPr>
              <a:t>nd</a:t>
            </a:r>
            <a:r>
              <a:rPr lang="en-US" sz="2400" dirty="0" smtClean="0">
                <a:latin typeface="+mj-lt"/>
              </a:rPr>
              <a:t> Person of the Trinity, whose fullness was now manifested in human form [Messiah] –</a:t>
            </a:r>
          </a:p>
          <a:p>
            <a:endParaRPr lang="en-US" sz="800" i="1" dirty="0" smtClean="0">
              <a:latin typeface="+mj-lt"/>
            </a:endParaRPr>
          </a:p>
          <a:p>
            <a:r>
              <a:rPr lang="en-US" sz="2400" i="1" dirty="0" smtClean="0">
                <a:latin typeface="+mj-lt"/>
              </a:rPr>
              <a:t>“Grace is the kindness and love of God our Saviour toward man… It is, therefore, set in contrast to law, under which God demands righteousness from man, as, under grace, he gives righteousness to man… Law is connected to Moses and works; grace with Christ and faith… Law demands blessings be earned; grace is a free gift…”</a:t>
            </a:r>
            <a:r>
              <a:rPr lang="en-US" sz="2400" i="1" dirty="0">
                <a:latin typeface="+mj-lt"/>
              </a:rPr>
              <a:t> </a:t>
            </a:r>
            <a:r>
              <a:rPr lang="en-US" sz="2400" dirty="0" smtClean="0">
                <a:latin typeface="+mj-lt"/>
              </a:rPr>
              <a:t>(Old Scofield, p. 1115).</a:t>
            </a:r>
          </a:p>
          <a:p>
            <a:r>
              <a:rPr lang="en-US" sz="2400" dirty="0" smtClean="0">
                <a:latin typeface="+mj-lt"/>
              </a:rPr>
              <a:t>Christ could not immediately appear and then die on a cross and be resurrected from the dead to begin a new</a:t>
            </a:r>
          </a:p>
          <a:p>
            <a:r>
              <a:rPr lang="en-US" sz="2400" dirty="0" smtClean="0">
                <a:latin typeface="+mj-lt"/>
              </a:rPr>
              <a:t>dispensation </a:t>
            </a:r>
            <a:r>
              <a:rPr lang="en-US" sz="2400" dirty="0">
                <a:latin typeface="+mj-lt"/>
              </a:rPr>
              <a:t>[of grace].  </a:t>
            </a:r>
            <a:r>
              <a:rPr lang="en-US" sz="2400" dirty="0" smtClean="0">
                <a:latin typeface="+mj-lt"/>
              </a:rPr>
              <a:t>His </a:t>
            </a:r>
            <a:r>
              <a:rPr lang="en-US" sz="2400" dirty="0">
                <a:latin typeface="+mj-lt"/>
              </a:rPr>
              <a:t>earthly ministry would be that of grace and truth—He </a:t>
            </a:r>
            <a:r>
              <a:rPr lang="en-US" sz="2400" i="1" dirty="0">
                <a:latin typeface="+mj-lt"/>
              </a:rPr>
              <a:t>was</a:t>
            </a:r>
            <a:r>
              <a:rPr lang="en-US" sz="2400" dirty="0">
                <a:latin typeface="+mj-lt"/>
              </a:rPr>
              <a:t> a gift sent from God to </a:t>
            </a:r>
            <a:r>
              <a:rPr lang="en-US" sz="2400" dirty="0" smtClean="0">
                <a:latin typeface="+mj-lt"/>
              </a:rPr>
              <a:t>be</a:t>
            </a:r>
            <a:r>
              <a:rPr lang="en-US" sz="2400" dirty="0"/>
              <a:t> </a:t>
            </a:r>
            <a:r>
              <a:rPr lang="en-US" sz="2400" dirty="0" smtClean="0">
                <a:latin typeface="+mj-lt"/>
              </a:rPr>
              <a:t>believed </a:t>
            </a:r>
            <a:r>
              <a:rPr lang="en-US" sz="2400" dirty="0">
                <a:latin typeface="+mj-lt"/>
              </a:rPr>
              <a:t>on [grace] + He </a:t>
            </a:r>
            <a:r>
              <a:rPr lang="en-US" sz="2400" i="1" dirty="0">
                <a:latin typeface="+mj-lt"/>
              </a:rPr>
              <a:t>was</a:t>
            </a:r>
            <a:r>
              <a:rPr lang="en-US" sz="2400" dirty="0">
                <a:latin typeface="+mj-lt"/>
              </a:rPr>
              <a:t> the truth that the O.T. writers and prophets had written of for thousands of </a:t>
            </a:r>
            <a:r>
              <a:rPr lang="en-US" sz="2400" dirty="0" smtClean="0">
                <a:latin typeface="+mj-lt"/>
              </a:rPr>
              <a:t>years, that</a:t>
            </a:r>
            <a:r>
              <a:rPr lang="en-US" sz="2400" dirty="0">
                <a:latin typeface="+mj-lt"/>
              </a:rPr>
              <a:t>, </a:t>
            </a:r>
            <a:r>
              <a:rPr lang="en-US" sz="2400" i="1" dirty="0">
                <a:latin typeface="+mj-lt"/>
              </a:rPr>
              <a:t>He was the seed of a woman who would defeat Satan but it would cost Him his life </a:t>
            </a:r>
            <a:r>
              <a:rPr lang="en-US" sz="2400" dirty="0">
                <a:latin typeface="+mj-lt"/>
              </a:rPr>
              <a:t>(Gen. 3:15).</a:t>
            </a:r>
            <a:r>
              <a:rPr lang="en-US" sz="2400" dirty="0" smtClean="0">
                <a:latin typeface="+mj-lt"/>
              </a:rPr>
              <a:t> </a:t>
            </a:r>
            <a:endParaRPr lang="en-US" sz="2400" dirty="0">
              <a:latin typeface="+mj-lt"/>
            </a:endParaRPr>
          </a:p>
        </p:txBody>
      </p:sp>
      <p:pic>
        <p:nvPicPr>
          <p:cNvPr id="4" name="Picture 3" descr="Another Espresso, Please | Why, yes, I did just have 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248" y="-1"/>
            <a:ext cx="4319752" cy="6494085"/>
          </a:xfrm>
          <a:prstGeom prst="rect">
            <a:avLst/>
          </a:prstGeom>
        </p:spPr>
      </p:pic>
      <p:pic>
        <p:nvPicPr>
          <p:cNvPr id="5" name="Picture 4" descr="C. I. Scofield - Scofield Reference Bible - Internet Bibl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248" y="-1"/>
            <a:ext cx="4319752" cy="6674070"/>
          </a:xfrm>
          <a:prstGeom prst="rect">
            <a:avLst/>
          </a:prstGeom>
        </p:spPr>
      </p:pic>
    </p:spTree>
    <p:extLst>
      <p:ext uri="{BB962C8B-B14F-4D97-AF65-F5344CB8AC3E}">
        <p14:creationId xmlns:p14="http://schemas.microsoft.com/office/powerpoint/2010/main" val="125761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7956330" cy="6740307"/>
          </a:xfrm>
          <a:prstGeom prst="rect">
            <a:avLst/>
          </a:prstGeom>
          <a:noFill/>
        </p:spPr>
        <p:txBody>
          <a:bodyPr wrap="square" rtlCol="0">
            <a:spAutoFit/>
          </a:bodyPr>
          <a:lstStyle/>
          <a:p>
            <a:r>
              <a:rPr lang="en-US" sz="2400" dirty="0" smtClean="0">
                <a:latin typeface="+mj-lt"/>
              </a:rPr>
              <a:t>Christ’s earthly ministry, however, would be under the dispensation of law</a:t>
            </a:r>
            <a:r>
              <a:rPr lang="en-US" sz="2400" dirty="0">
                <a:latin typeface="+mj-lt"/>
              </a:rPr>
              <a:t> </a:t>
            </a:r>
            <a:r>
              <a:rPr lang="en-US" sz="2400" dirty="0" smtClean="0">
                <a:latin typeface="+mj-lt"/>
              </a:rPr>
              <a:t>– </a:t>
            </a:r>
          </a:p>
          <a:p>
            <a:endParaRPr lang="en-US" sz="800" dirty="0" smtClean="0">
              <a:latin typeface="+mj-lt"/>
            </a:endParaRPr>
          </a:p>
          <a:p>
            <a:r>
              <a:rPr lang="en-US" sz="2400" dirty="0" smtClean="0">
                <a:latin typeface="+mj-lt"/>
              </a:rPr>
              <a:t>“Now I say that </a:t>
            </a:r>
            <a:r>
              <a:rPr lang="en-US" sz="2400" b="1" dirty="0" smtClean="0">
                <a:latin typeface="+mj-lt"/>
              </a:rPr>
              <a:t>Jesus Christ was a minister of the circumcision </a:t>
            </a:r>
            <a:r>
              <a:rPr lang="en-US" sz="2400" dirty="0" smtClean="0">
                <a:latin typeface="+mj-lt"/>
              </a:rPr>
              <a:t>[Jews] for the truth of God, to confirm the promises made unto the fathers” (Rom. 15:8).</a:t>
            </a:r>
          </a:p>
          <a:p>
            <a:r>
              <a:rPr lang="en-US" sz="2400" dirty="0" smtClean="0">
                <a:latin typeface="+mj-lt"/>
              </a:rPr>
              <a:t>Why under Law?:  1). He had to confirm the O.T. promises made to Abraham, Isaac, and Jacob; 2). A will [old or new] cannot be enacted until one’s death; God was offering Israel </a:t>
            </a:r>
          </a:p>
          <a:p>
            <a:r>
              <a:rPr lang="en-US" sz="2400" dirty="0" smtClean="0">
                <a:latin typeface="+mj-lt"/>
              </a:rPr>
              <a:t>a new and better ‘</a:t>
            </a:r>
            <a:r>
              <a:rPr lang="en-US" sz="2400" dirty="0">
                <a:latin typeface="+mj-lt"/>
              </a:rPr>
              <a:t>W</a:t>
            </a:r>
            <a:r>
              <a:rPr lang="en-US" sz="2400" dirty="0" smtClean="0">
                <a:latin typeface="+mj-lt"/>
              </a:rPr>
              <a:t>ill &amp; Testament’ (Heb. 9:16,17). </a:t>
            </a:r>
          </a:p>
          <a:p>
            <a:endParaRPr lang="en-US" sz="800" b="1" dirty="0" smtClean="0">
              <a:latin typeface="+mj-lt"/>
            </a:endParaRPr>
          </a:p>
          <a:p>
            <a:r>
              <a:rPr lang="en-US" sz="2400" b="1" dirty="0" smtClean="0">
                <a:latin typeface="+mj-lt"/>
              </a:rPr>
              <a:t>THE WATER RITE</a:t>
            </a:r>
            <a:endParaRPr lang="en-US" sz="2400" b="1" dirty="0">
              <a:latin typeface="+mj-lt"/>
            </a:endParaRPr>
          </a:p>
          <a:p>
            <a:r>
              <a:rPr lang="en-US" sz="2400" dirty="0">
                <a:latin typeface="+mj-lt"/>
              </a:rPr>
              <a:t>John’s role was </a:t>
            </a:r>
            <a:r>
              <a:rPr lang="en-US" sz="2400" dirty="0" smtClean="0">
                <a:latin typeface="+mj-lt"/>
              </a:rPr>
              <a:t>to prepare the way for the Messiah and he </a:t>
            </a:r>
          </a:p>
          <a:p>
            <a:r>
              <a:rPr lang="en-US" sz="2400" dirty="0" smtClean="0">
                <a:latin typeface="+mj-lt"/>
              </a:rPr>
              <a:t>did so through a baptism of repentance </a:t>
            </a:r>
            <a:r>
              <a:rPr lang="en-US" sz="2400" dirty="0">
                <a:latin typeface="+mj-lt"/>
              </a:rPr>
              <a:t>–</a:t>
            </a:r>
          </a:p>
          <a:p>
            <a:endParaRPr lang="en-US" sz="800" dirty="0" smtClean="0">
              <a:latin typeface="+mj-lt"/>
            </a:endParaRPr>
          </a:p>
          <a:p>
            <a:r>
              <a:rPr lang="en-US" sz="2400" dirty="0" smtClean="0">
                <a:latin typeface="+mj-lt"/>
              </a:rPr>
              <a:t>“The next day John seeth Jesus coming unto him, and saith, </a:t>
            </a:r>
            <a:r>
              <a:rPr lang="en-US" sz="2400" b="1" dirty="0" smtClean="0">
                <a:latin typeface="+mj-lt"/>
              </a:rPr>
              <a:t>the Lamb of God</a:t>
            </a:r>
            <a:r>
              <a:rPr lang="en-US" sz="2400" dirty="0" smtClean="0">
                <a:latin typeface="+mj-lt"/>
              </a:rPr>
              <a:t>, which </a:t>
            </a:r>
            <a:r>
              <a:rPr lang="en-US" sz="2400" b="1" dirty="0" smtClean="0">
                <a:latin typeface="+mj-lt"/>
              </a:rPr>
              <a:t>taketh away the sin of the world</a:t>
            </a:r>
            <a:r>
              <a:rPr lang="en-US" sz="2400" dirty="0" smtClean="0">
                <a:latin typeface="+mj-lt"/>
              </a:rPr>
              <a:t>… </a:t>
            </a:r>
            <a:r>
              <a:rPr lang="en-US" sz="2400" b="1" dirty="0" smtClean="0">
                <a:latin typeface="+mj-lt"/>
              </a:rPr>
              <a:t>he should be made manifest to </a:t>
            </a:r>
            <a:r>
              <a:rPr lang="en-US" sz="2400" b="1" u="sng" dirty="0" smtClean="0">
                <a:latin typeface="+mj-lt"/>
              </a:rPr>
              <a:t>Israel</a:t>
            </a:r>
            <a:r>
              <a:rPr lang="en-US" sz="2400" dirty="0" smtClean="0">
                <a:latin typeface="+mj-lt"/>
              </a:rPr>
              <a:t>, </a:t>
            </a:r>
            <a:r>
              <a:rPr lang="en-US" sz="2400" b="1" dirty="0" smtClean="0">
                <a:latin typeface="+mj-lt"/>
              </a:rPr>
              <a:t>therefore am I come baptizing with water</a:t>
            </a:r>
            <a:r>
              <a:rPr lang="en-US" sz="2400" dirty="0" smtClean="0">
                <a:latin typeface="+mj-lt"/>
              </a:rPr>
              <a:t> (1:29-31)… He came unto his own [Israel] his own received him not” (1:11).    </a:t>
            </a:r>
            <a:endParaRPr lang="en-US" sz="2400" dirty="0">
              <a:latin typeface="+mj-lt"/>
            </a:endParaRPr>
          </a:p>
        </p:txBody>
      </p:sp>
      <p:pic>
        <p:nvPicPr>
          <p:cNvPr id="4" name="Picture 3" descr="Another Espresso, Please | Why, yes, I did just have o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2248" y="-1"/>
            <a:ext cx="4319752" cy="6494085"/>
          </a:xfrm>
          <a:prstGeom prst="rect">
            <a:avLst/>
          </a:prstGeom>
        </p:spPr>
      </p:pic>
      <p:pic>
        <p:nvPicPr>
          <p:cNvPr id="2" name="Picture 1" descr="Behold &lt;strong&gt;the Lamb&lt;/strong&gt; &lt;strong&gt;of God&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247" y="0"/>
            <a:ext cx="4319753" cy="6494084"/>
          </a:xfrm>
          <a:prstGeom prst="rect">
            <a:avLst/>
          </a:prstGeom>
        </p:spPr>
      </p:pic>
    </p:spTree>
    <p:extLst>
      <p:ext uri="{BB962C8B-B14F-4D97-AF65-F5344CB8AC3E}">
        <p14:creationId xmlns:p14="http://schemas.microsoft.com/office/powerpoint/2010/main" val="345908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725103" cy="6494085"/>
          </a:xfrm>
          <a:prstGeom prst="rect">
            <a:avLst/>
          </a:prstGeom>
          <a:noFill/>
        </p:spPr>
        <p:txBody>
          <a:bodyPr wrap="square" rtlCol="0">
            <a:spAutoFit/>
          </a:bodyPr>
          <a:lstStyle/>
          <a:p>
            <a:r>
              <a:rPr lang="en-US" sz="2400" b="1" dirty="0" smtClean="0">
                <a:latin typeface="+mj-lt"/>
              </a:rPr>
              <a:t>THE GOSPEL OF MATTHEW</a:t>
            </a:r>
          </a:p>
          <a:p>
            <a:r>
              <a:rPr lang="en-US" sz="2400" i="1" dirty="0" smtClean="0">
                <a:latin typeface="+mj-lt"/>
              </a:rPr>
              <a:t>“The writer of the first Gospel was Matthew, also called Levi, a Jew of Galilee who had taken service as a tax-gatherer under the Roman oppressor… hated… the prominent character of Christ In Matthew is that of the covenanted King, David’s righteous Branch (Jer. 23:5)…” </a:t>
            </a:r>
            <a:r>
              <a:rPr lang="en-US" sz="2400" dirty="0" smtClean="0">
                <a:latin typeface="+mj-lt"/>
              </a:rPr>
              <a:t>(Old Scofield, p. 993).</a:t>
            </a:r>
          </a:p>
          <a:p>
            <a:r>
              <a:rPr lang="en-US" sz="2400" dirty="0" smtClean="0">
                <a:latin typeface="+mj-lt"/>
              </a:rPr>
              <a:t>Matthew begins with the lineage from Christ backward to Abraham (1:1-17), emphasizing the importance of Israel in the big picture of God –</a:t>
            </a:r>
          </a:p>
          <a:p>
            <a:endParaRPr lang="en-US" sz="800" dirty="0" smtClean="0">
              <a:latin typeface="+mj-lt"/>
            </a:endParaRPr>
          </a:p>
          <a:p>
            <a:r>
              <a:rPr lang="en-US" sz="2400" dirty="0" smtClean="0">
                <a:latin typeface="+mj-lt"/>
              </a:rPr>
              <a:t>“Now the birth of Jesus Christ was on this wise: When as his mother Mary was espoused to Joseph, before they came together, she was found with child of the Holy Ghost… not wanting to put her away publically [divorce]… the angel appeared unto him in a dream… she shall bring forth a son, and thou shalt call his name JESUS: for </a:t>
            </a:r>
            <a:r>
              <a:rPr lang="en-US" sz="2400" b="1" u="sng" dirty="0" smtClean="0">
                <a:latin typeface="+mj-lt"/>
              </a:rPr>
              <a:t>he shall save his people</a:t>
            </a:r>
            <a:r>
              <a:rPr lang="en-US" sz="2400" dirty="0" smtClean="0">
                <a:latin typeface="+mj-lt"/>
              </a:rPr>
              <a:t> [Israel] </a:t>
            </a:r>
            <a:r>
              <a:rPr lang="en-US" sz="2400" b="1" u="sng" dirty="0" smtClean="0">
                <a:latin typeface="+mj-lt"/>
              </a:rPr>
              <a:t>from their sins</a:t>
            </a:r>
            <a:r>
              <a:rPr lang="en-US" sz="2400" dirty="0" smtClean="0">
                <a:latin typeface="+mj-lt"/>
              </a:rPr>
              <a:t>” (1:18; Jn. 1:11).</a:t>
            </a:r>
          </a:p>
          <a:p>
            <a:r>
              <a:rPr lang="en-US" sz="2400" dirty="0" smtClean="0">
                <a:latin typeface="+mj-lt"/>
              </a:rPr>
              <a:t>Consistent with God’s plan, Christ came to first save Israel.   </a:t>
            </a:r>
            <a:endParaRPr lang="en-US" sz="2400" dirty="0">
              <a:latin typeface="+mj-lt"/>
            </a:endParaRPr>
          </a:p>
        </p:txBody>
      </p:sp>
      <p:pic>
        <p:nvPicPr>
          <p:cNvPr id="3" name="Picture 2" descr="File:The Evangelist &lt;strong&gt;Matthew&lt;/strong&gt; Inspired by an Angel.jpg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248" y="0"/>
            <a:ext cx="4319752" cy="6400800"/>
          </a:xfrm>
          <a:prstGeom prst="rect">
            <a:avLst/>
          </a:prstGeom>
        </p:spPr>
      </p:pic>
    </p:spTree>
    <p:extLst>
      <p:ext uri="{BB962C8B-B14F-4D97-AF65-F5344CB8AC3E}">
        <p14:creationId xmlns:p14="http://schemas.microsoft.com/office/powerpoint/2010/main" val="20582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70" y="-66461"/>
            <a:ext cx="7315200" cy="6863417"/>
          </a:xfrm>
          <a:prstGeom prst="rect">
            <a:avLst/>
          </a:prstGeom>
          <a:noFill/>
        </p:spPr>
        <p:txBody>
          <a:bodyPr wrap="square" rtlCol="0">
            <a:spAutoFit/>
          </a:bodyPr>
          <a:lstStyle/>
          <a:p>
            <a:r>
              <a:rPr lang="en-US" sz="2400" b="1" dirty="0" smtClean="0">
                <a:latin typeface="+mj-lt"/>
              </a:rPr>
              <a:t>CHRIST’S BIRTH</a:t>
            </a:r>
          </a:p>
          <a:p>
            <a:r>
              <a:rPr lang="en-US" sz="2400" dirty="0" smtClean="0">
                <a:latin typeface="+mj-lt"/>
              </a:rPr>
              <a:t>“And it came to pass in those days, that there went out a decree from Caesar Augustus, that all the world should be taxed… And all went to be taxed, every one into his own city.  And Joseph also went up from Galilee… into Judea, unto the city Of David, which is called Bethlehem… To be taxed with Mary his espoused wife, being great with child” (Lk. 2:1-5).</a:t>
            </a:r>
          </a:p>
          <a:p>
            <a:r>
              <a:rPr lang="en-US" sz="2400" dirty="0" smtClean="0">
                <a:latin typeface="+mj-lt"/>
              </a:rPr>
              <a:t>Being of David’s lineage, Joseph went to Bethlehem to register for the census imposed by Caesar.  It was a rugged 3-day journey.  Likely, they planned to lodge with relatives, but, the plan seemingly changed as they arrived. </a:t>
            </a:r>
          </a:p>
          <a:p>
            <a:endParaRPr lang="en-US" sz="800" dirty="0" smtClean="0">
              <a:latin typeface="+mj-lt"/>
            </a:endParaRPr>
          </a:p>
          <a:p>
            <a:r>
              <a:rPr lang="en-US" sz="2400" dirty="0" smtClean="0">
                <a:latin typeface="+mj-lt"/>
              </a:rPr>
              <a:t>“And so it was, that, while they were there, she brought forth her firstborn son, and wrapped him in swaddling clothes, and laid him in a manger; because there was no room for them in the [Gr. </a:t>
            </a:r>
            <a:r>
              <a:rPr lang="en-US" sz="2400" i="1" dirty="0" smtClean="0">
                <a:latin typeface="+mj-lt"/>
              </a:rPr>
              <a:t>kataluma</a:t>
            </a:r>
            <a:r>
              <a:rPr lang="en-US" sz="2400" dirty="0" smtClean="0">
                <a:latin typeface="+mj-lt"/>
              </a:rPr>
              <a:t>, guest room]” (2:7).</a:t>
            </a:r>
          </a:p>
          <a:p>
            <a:r>
              <a:rPr lang="en-US" sz="2400" dirty="0" smtClean="0">
                <a:latin typeface="+mj-lt"/>
              </a:rPr>
              <a:t>No wooden stable behind the motel; Christ was born in the lowest level of a house with the livestock.  </a:t>
            </a:r>
          </a:p>
        </p:txBody>
      </p:sp>
      <p:pic>
        <p:nvPicPr>
          <p:cNvPr id="3" name="Picture 2" descr="From where does the tradition come that Mary rode on 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4876800" cy="6484884"/>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8069400" y="2057400"/>
              <a:ext cx="1364400" cy="3078720"/>
            </p14:xfrm>
          </p:contentPart>
        </mc:Choice>
        <mc:Fallback xmlns="">
          <p:pic>
            <p:nvPicPr>
              <p:cNvPr id="5" name="Ink 4"/>
              <p:cNvPicPr/>
              <p:nvPr/>
            </p:nvPicPr>
            <p:blipFill>
              <a:blip r:embed="rId4"/>
              <a:stretch>
                <a:fillRect/>
              </a:stretch>
            </p:blipFill>
            <p:spPr>
              <a:xfrm>
                <a:off x="8060040" y="2048040"/>
                <a:ext cx="1383120" cy="3097440"/>
              </a:xfrm>
              <a:prstGeom prst="rect">
                <a:avLst/>
              </a:prstGeom>
            </p:spPr>
          </p:pic>
        </mc:Fallback>
      </mc:AlternateContent>
      <p:pic>
        <p:nvPicPr>
          <p:cNvPr id="6" name="Picture 5" descr="LEO NI SIKUKUU YA KUZALIWA MWOKOZI YESU - Leo Media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967" y="-9194825"/>
            <a:ext cx="12192000" cy="6935719"/>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8961120" y="2148840"/>
              <a:ext cx="488160" cy="2720880"/>
            </p14:xfrm>
          </p:contentPart>
        </mc:Choice>
        <mc:Fallback xmlns="">
          <p:pic>
            <p:nvPicPr>
              <p:cNvPr id="7" name="Ink 6"/>
              <p:cNvPicPr/>
              <p:nvPr/>
            </p:nvPicPr>
            <p:blipFill>
              <a:blip r:embed="rId7"/>
              <a:stretch>
                <a:fillRect/>
              </a:stretch>
            </p:blipFill>
            <p:spPr>
              <a:xfrm>
                <a:off x="8951760" y="2139480"/>
                <a:ext cx="506880" cy="2739600"/>
              </a:xfrm>
              <a:prstGeom prst="rect">
                <a:avLst/>
              </a:prstGeom>
            </p:spPr>
          </p:pic>
        </mc:Fallback>
      </mc:AlternateContent>
      <p:pic>
        <p:nvPicPr>
          <p:cNvPr id="10" name="Picture 9" descr="An Israelite &lt;strong&gt;home&lt;/strong&gt; with a &lt;strong&gt;typical&lt;/strong&gt; flat roof Mark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5200" y="11258"/>
            <a:ext cx="4876800" cy="6473626"/>
          </a:xfrm>
          <a:prstGeom prst="rect">
            <a:avLst/>
          </a:prstGeom>
        </p:spPr>
      </p:pic>
      <p:pic>
        <p:nvPicPr>
          <p:cNvPr id="8" name="Picture 7" descr="LEO NI SIKUKUU YA KUZALIWA MWOKOZI YESU - Leo Media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70" y="0"/>
            <a:ext cx="12240670" cy="6858000"/>
          </a:xfrm>
          <a:prstGeom prst="rect">
            <a:avLst/>
          </a:prstGeom>
        </p:spPr>
      </p:pic>
    </p:spTree>
    <p:extLst>
      <p:ext uri="{BB962C8B-B14F-4D97-AF65-F5344CB8AC3E}">
        <p14:creationId xmlns:p14="http://schemas.microsoft.com/office/powerpoint/2010/main" val="11299533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4002</TotalTime>
  <Words>4181</Words>
  <Application>Microsoft Office PowerPoint</Application>
  <PresentationFormat>Widescreen</PresentationFormat>
  <Paragraphs>197</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125</cp:revision>
  <dcterms:created xsi:type="dcterms:W3CDTF">2018-08-21T18:16:30Z</dcterms:created>
  <dcterms:modified xsi:type="dcterms:W3CDTF">2019-06-28T16:26:00Z</dcterms:modified>
</cp:coreProperties>
</file>