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9" r:id="rId3"/>
    <p:sldId id="258" r:id="rId4"/>
    <p:sldId id="259" r:id="rId5"/>
    <p:sldId id="260" r:id="rId6"/>
    <p:sldId id="261" r:id="rId7"/>
    <p:sldId id="262" r:id="rId8"/>
    <p:sldId id="263" r:id="rId9"/>
    <p:sldId id="264" r:id="rId10"/>
    <p:sldId id="278" r:id="rId11"/>
    <p:sldId id="277" r:id="rId12"/>
    <p:sldId id="265" r:id="rId13"/>
    <p:sldId id="266" r:id="rId14"/>
    <p:sldId id="267" r:id="rId15"/>
    <p:sldId id="268" r:id="rId16"/>
    <p:sldId id="269" r:id="rId17"/>
    <p:sldId id="270" r:id="rId18"/>
    <p:sldId id="271" r:id="rId19"/>
    <p:sldId id="272" r:id="rId20"/>
    <p:sldId id="273" r:id="rId21"/>
    <p:sldId id="274"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12-13T20:34:51.276"/>
    </inkml:context>
    <inkml:brush xml:id="br0">
      <inkml:brushProperty name="width" value="0.05292" units="cm"/>
      <inkml:brushProperty name="height" value="0.05292" units="cm"/>
      <inkml:brushProperty name="color" value="#FF0000"/>
    </inkml:brush>
  </inkml:definitions>
  <inkml:trace contextRef="#ctx0" brushRef="#br0">31115 4932 0,'-21'0'500,"-22"0"-485,-41 0-15,-22 0 16,21 0-16,43 0 15,21 0 17,0 0 61,-106 0-77,-43 0-16,-20 0 16,84-21-16,64 21 15,20-21 1,1 21 46,0 0-46,-42 0 0,-234-22-1,86 1 1,147 21 0,43 0-1,0 0 1,0-21-1,-22 21 1,1 0-16,-22 0 16,1 0-16,-1 0 0,1 0 31,-106 0-31,-43 0 16,0 0-1,85 0 1,0 0-1,21 0 17,-21 0-17,22 0 1,41-21 0,1 0-1,41 21 1,1 0 328,0 0-313,-21 0-16,-64 0-15,-42 0 16,-212 0 0,296 0-1,22 0 63,0 0-78,-1 0 32,-20 0-17,42 0-15,-64 21 16,43-21-16,-22 21 16,-42-21-1,43 0 1,42 21-1,0 0 1,-64-21 0,21 0-1,-190 43 1,43 20 0,20-20-1,43-1 1,106-21 15,21-21-15,21 21 312,0 0-313,0 1 1,0-1 0,-22 0-1,1 0-15,-63 0 16,62 0 0,-20 1-16,-43 20 15,43-42 1,-21 42-1,20-42 17,22 21-17,0-21 1,21 22 0,-21-22-1,-22 21 1,1 0-1,21 21 1,0-21 0,0 1-1,-1 20 1,-20 0 0,42 43-1,-42-43 1,21 22-1,-1-22 1,1-21-16,0 0 31,0-21-31,21 22 0,0-1 328,0 21-312,0-21-16,0 0 16,-42 22-1,42-1 1,-22-21 0,1 22-1,0-22 1,21 0-1,-21 21 1,21-21-16,0 1 16,0-1-1,0 0 1,0 0 0,0 0 15,0 22-16,0-22 1,0 0-16,-21 21 16,21-21-1,0 1-15,0-1 16,0 0 0,-21 21 359,21-21-360,0 1 1,0-1-1,0 0 17,0 0-32,0 21 31,0-20-15,0-1-1,0 21 1,0-21-1,-22-21 1,22 21 0,0 1 15,0-1-31,0 0 0,0 0 0,0 0 16,0 0-1,0 1 1,0 20-1,0-21 1,0 43 0,0 20-1,0-41 1,-21 20 15,21-21-15,0 1-1,-21-1 1,21 0 0,0-20-16,0-1 15,0 0-15,0 0 16,0 21-16,0 22 16,85 63 15,-22-64-16,-42-20 1,1-22 359,-22 0-359,21 21-16,0-20 15,0-1-15,85 42 16,-64-42 0,22 1-1,20-1 1,-20 21-1,-1-42 1,1 21 0,63 22-1,-21-1 1,0-21 0,-1 0-1,-62 0 1,-22-21-1,0 0 1,0 0-16,0 0 16,1 0-1,-1 0-15,42 0 16,1 0 0,-1 0-16,107 0 15,20 22 1,-84 20-1,-85-21 1,43-21 406,-1 0-422,1 0 16,41-21-16,213 21 15,-1 0 1,-20 0-1,-107 0 1,-20 21 0,-107-21 15,1 0-15,-22 0-1,0 0 1,1 0-1,-22 0 1,0 0 0,0-21 359,21 0-375,22-22 15,-22 43-15,191-63 32,85-22-17,-22 43 1,0-22-1,-169 22 1,0 0 0,-21-1 15,-64 22-31,1 0 16,-1 0 312,43-21-313,-22 20-15,22 1 16,-22 21 0,43-21-1,106-21 1,-43 21-1,-126-1 1,-43 1 0,21 21 327,0-21-327,21-21-16,43 21 16,-64-22-1,21 22 1,1-21-16,-22-1 16,106-20-1,-85 21 1,-21 20-1,-21-41 1,22 21 0,20-1 296,43 22-296,-43-21-16,64-43 15,-64 64 1,-21 21 0,43-64-1,-1 43-15,-20 0 16,41 0 0,-41 0-1,-22 21 1,-21-21-1,0-1 1,21-41 375,-21 21-376,21-22-15,-21 22 16,0-43 0,0 0-1,0 1 1,21-43-1,-21 21 1,0-21 0,21 42-1,-21-21 1,0 85 359,0-21-359,0 21-16,0-22 15,0-41 1,0 20-1,-21-42 1,21 22 0,0-1-1,-42 0 1,42 64-16,0 0 16,0 0 374,-21 21-390,0-21 16,21 0-1,-22 21 1,1-22 0,-21 22-1,0 0 1,20-21 0,-41 21 15,21-21-16,20 0 1,1 21 0,-21 0-1,21 0 1,-22 0 0,22 0-1,0 0 1,21-21 46,-42 21-46,21-21 15,-1 21-31,1 0 16,0-22 124,0 22-140,0 0 16,21-21 125,-21 0-126,-1 21 423,1 0-423,0 0-15,0 0 16,21-21 453,0 0-454</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B0C21E-F578-4E71-AEFD-4B044825EB43}"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E42514-331E-41EC-BA64-746486A90143}" type="slidenum">
              <a:rPr lang="en-US" smtClean="0"/>
              <a:t>‹#›</a:t>
            </a:fld>
            <a:endParaRPr lang="en-US" dirty="0"/>
          </a:p>
        </p:txBody>
      </p:sp>
    </p:spTree>
    <p:extLst>
      <p:ext uri="{BB962C8B-B14F-4D97-AF65-F5344CB8AC3E}">
        <p14:creationId xmlns:p14="http://schemas.microsoft.com/office/powerpoint/2010/main" val="284602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0C21E-F578-4E71-AEFD-4B044825EB43}"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E42514-331E-41EC-BA64-746486A90143}" type="slidenum">
              <a:rPr lang="en-US" smtClean="0"/>
              <a:t>‹#›</a:t>
            </a:fld>
            <a:endParaRPr lang="en-US" dirty="0"/>
          </a:p>
        </p:txBody>
      </p:sp>
    </p:spTree>
    <p:extLst>
      <p:ext uri="{BB962C8B-B14F-4D97-AF65-F5344CB8AC3E}">
        <p14:creationId xmlns:p14="http://schemas.microsoft.com/office/powerpoint/2010/main" val="37906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0C21E-F578-4E71-AEFD-4B044825EB43}"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E42514-331E-41EC-BA64-746486A90143}" type="slidenum">
              <a:rPr lang="en-US" smtClean="0"/>
              <a:t>‹#›</a:t>
            </a:fld>
            <a:endParaRPr lang="en-US" dirty="0"/>
          </a:p>
        </p:txBody>
      </p:sp>
    </p:spTree>
    <p:extLst>
      <p:ext uri="{BB962C8B-B14F-4D97-AF65-F5344CB8AC3E}">
        <p14:creationId xmlns:p14="http://schemas.microsoft.com/office/powerpoint/2010/main" val="255039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0C21E-F578-4E71-AEFD-4B044825EB43}"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E42514-331E-41EC-BA64-746486A90143}" type="slidenum">
              <a:rPr lang="en-US" smtClean="0"/>
              <a:t>‹#›</a:t>
            </a:fld>
            <a:endParaRPr lang="en-US" dirty="0"/>
          </a:p>
        </p:txBody>
      </p:sp>
    </p:spTree>
    <p:extLst>
      <p:ext uri="{BB962C8B-B14F-4D97-AF65-F5344CB8AC3E}">
        <p14:creationId xmlns:p14="http://schemas.microsoft.com/office/powerpoint/2010/main" val="182925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2B0C21E-F578-4E71-AEFD-4B044825EB43}"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E42514-331E-41EC-BA64-746486A90143}" type="slidenum">
              <a:rPr lang="en-US" smtClean="0"/>
              <a:t>‹#›</a:t>
            </a:fld>
            <a:endParaRPr lang="en-US" dirty="0"/>
          </a:p>
        </p:txBody>
      </p:sp>
    </p:spTree>
    <p:extLst>
      <p:ext uri="{BB962C8B-B14F-4D97-AF65-F5344CB8AC3E}">
        <p14:creationId xmlns:p14="http://schemas.microsoft.com/office/powerpoint/2010/main" val="200147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B0C21E-F578-4E71-AEFD-4B044825EB43}" type="datetimeFigureOut">
              <a:rPr lang="en-US" smtClean="0"/>
              <a:t>6/29/2019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E42514-331E-41EC-BA64-746486A90143}" type="slidenum">
              <a:rPr lang="en-US" smtClean="0"/>
              <a:t>‹#›</a:t>
            </a:fld>
            <a:endParaRPr lang="en-US" dirty="0"/>
          </a:p>
        </p:txBody>
      </p:sp>
    </p:spTree>
    <p:extLst>
      <p:ext uri="{BB962C8B-B14F-4D97-AF65-F5344CB8AC3E}">
        <p14:creationId xmlns:p14="http://schemas.microsoft.com/office/powerpoint/2010/main" val="1856392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B0C21E-F578-4E71-AEFD-4B044825EB43}" type="datetimeFigureOut">
              <a:rPr lang="en-US" smtClean="0"/>
              <a:t>6/29/2019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E42514-331E-41EC-BA64-746486A90143}" type="slidenum">
              <a:rPr lang="en-US" smtClean="0"/>
              <a:t>‹#›</a:t>
            </a:fld>
            <a:endParaRPr lang="en-US" dirty="0"/>
          </a:p>
        </p:txBody>
      </p:sp>
    </p:spTree>
    <p:extLst>
      <p:ext uri="{BB962C8B-B14F-4D97-AF65-F5344CB8AC3E}">
        <p14:creationId xmlns:p14="http://schemas.microsoft.com/office/powerpoint/2010/main" val="107592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B0C21E-F578-4E71-AEFD-4B044825EB43}" type="datetimeFigureOut">
              <a:rPr lang="en-US" smtClean="0"/>
              <a:t>6/29/2019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E42514-331E-41EC-BA64-746486A90143}" type="slidenum">
              <a:rPr lang="en-US" smtClean="0"/>
              <a:t>‹#›</a:t>
            </a:fld>
            <a:endParaRPr lang="en-US" dirty="0"/>
          </a:p>
        </p:txBody>
      </p:sp>
    </p:spTree>
    <p:extLst>
      <p:ext uri="{BB962C8B-B14F-4D97-AF65-F5344CB8AC3E}">
        <p14:creationId xmlns:p14="http://schemas.microsoft.com/office/powerpoint/2010/main" val="2620429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0C21E-F578-4E71-AEFD-4B044825EB43}" type="datetimeFigureOut">
              <a:rPr lang="en-US" smtClean="0"/>
              <a:t>6/29/2019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E42514-331E-41EC-BA64-746486A90143}" type="slidenum">
              <a:rPr lang="en-US" smtClean="0"/>
              <a:t>‹#›</a:t>
            </a:fld>
            <a:endParaRPr lang="en-US" dirty="0"/>
          </a:p>
        </p:txBody>
      </p:sp>
    </p:spTree>
    <p:extLst>
      <p:ext uri="{BB962C8B-B14F-4D97-AF65-F5344CB8AC3E}">
        <p14:creationId xmlns:p14="http://schemas.microsoft.com/office/powerpoint/2010/main" val="95676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2B0C21E-F578-4E71-AEFD-4B044825EB43}" type="datetimeFigureOut">
              <a:rPr lang="en-US" smtClean="0"/>
              <a:t>6/29/2019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E42514-331E-41EC-BA64-746486A90143}" type="slidenum">
              <a:rPr lang="en-US" smtClean="0"/>
              <a:t>‹#›</a:t>
            </a:fld>
            <a:endParaRPr lang="en-US" dirty="0"/>
          </a:p>
        </p:txBody>
      </p:sp>
    </p:spTree>
    <p:extLst>
      <p:ext uri="{BB962C8B-B14F-4D97-AF65-F5344CB8AC3E}">
        <p14:creationId xmlns:p14="http://schemas.microsoft.com/office/powerpoint/2010/main" val="388492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2B0C21E-F578-4E71-AEFD-4B044825EB43}" type="datetimeFigureOut">
              <a:rPr lang="en-US" smtClean="0"/>
              <a:t>6/29/2019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E42514-331E-41EC-BA64-746486A90143}" type="slidenum">
              <a:rPr lang="en-US" smtClean="0"/>
              <a:t>‹#›</a:t>
            </a:fld>
            <a:endParaRPr lang="en-US" dirty="0"/>
          </a:p>
        </p:txBody>
      </p:sp>
    </p:spTree>
    <p:extLst>
      <p:ext uri="{BB962C8B-B14F-4D97-AF65-F5344CB8AC3E}">
        <p14:creationId xmlns:p14="http://schemas.microsoft.com/office/powerpoint/2010/main" val="1736875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B0C21E-F578-4E71-AEFD-4B044825EB43}" type="datetimeFigureOut">
              <a:rPr lang="en-US" smtClean="0"/>
              <a:t>6/29/2019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42514-331E-41EC-BA64-746486A90143}" type="slidenum">
              <a:rPr lang="en-US" smtClean="0"/>
              <a:t>‹#›</a:t>
            </a:fld>
            <a:endParaRPr lang="en-US" dirty="0"/>
          </a:p>
        </p:txBody>
      </p:sp>
    </p:spTree>
    <p:extLst>
      <p:ext uri="{BB962C8B-B14F-4D97-AF65-F5344CB8AC3E}">
        <p14:creationId xmlns:p14="http://schemas.microsoft.com/office/powerpoint/2010/main" val="4243393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customXml" Target="../ink/ink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7983" y="0"/>
            <a:ext cx="6356035" cy="707886"/>
          </a:xfrm>
          <a:prstGeom prst="rect">
            <a:avLst/>
          </a:prstGeom>
          <a:noFill/>
        </p:spPr>
        <p:txBody>
          <a:bodyPr wrap="none" rtlCol="0">
            <a:spAutoFit/>
          </a:bodyPr>
          <a:lstStyle/>
          <a:p>
            <a:pPr algn="ctr"/>
            <a:r>
              <a:rPr lang="en-US" sz="4000" b="1" u="sng"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THROUGH THE BIBLE IN 2018</a:t>
            </a:r>
            <a:endParaRPr lang="en-US" sz="40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p:cNvSpPr txBox="1"/>
          <p:nvPr/>
        </p:nvSpPr>
        <p:spPr>
          <a:xfrm>
            <a:off x="-1" y="0"/>
            <a:ext cx="2575036" cy="1569660"/>
          </a:xfrm>
          <a:prstGeom prst="rect">
            <a:avLst/>
          </a:prstGeom>
          <a:noFill/>
        </p:spPr>
        <p:txBody>
          <a:bodyPr wrap="square" rtlCol="0">
            <a:spAutoFit/>
          </a:bodyPr>
          <a:lstStyle/>
          <a:p>
            <a:r>
              <a:rPr lang="en-US" sz="2400" dirty="0" smtClean="0">
                <a:latin typeface="+mj-lt"/>
              </a:rPr>
              <a:t>LESSON 51</a:t>
            </a:r>
            <a:endParaRPr lang="en-US" sz="2400" dirty="0">
              <a:latin typeface="+mj-lt"/>
            </a:endParaRPr>
          </a:p>
          <a:p>
            <a:r>
              <a:rPr lang="en-US" sz="2400" dirty="0" smtClean="0">
                <a:latin typeface="+mj-lt"/>
              </a:rPr>
              <a:t>WEEK 51 </a:t>
            </a:r>
            <a:r>
              <a:rPr lang="en-US" sz="2400" dirty="0">
                <a:latin typeface="+mj-lt"/>
              </a:rPr>
              <a:t>OF </a:t>
            </a:r>
            <a:r>
              <a:rPr lang="en-US" sz="2400" dirty="0" smtClean="0">
                <a:latin typeface="+mj-lt"/>
              </a:rPr>
              <a:t>52</a:t>
            </a:r>
          </a:p>
          <a:p>
            <a:r>
              <a:rPr lang="en-US" sz="2400" dirty="0" smtClean="0">
                <a:latin typeface="+mj-lt"/>
              </a:rPr>
              <a:t>(Philip; 1Tim.; Tit.;</a:t>
            </a:r>
          </a:p>
          <a:p>
            <a:r>
              <a:rPr lang="en-US" sz="2400" dirty="0" smtClean="0">
                <a:latin typeface="+mj-lt"/>
              </a:rPr>
              <a:t>1Pet.; Heb.)</a:t>
            </a:r>
          </a:p>
        </p:txBody>
      </p:sp>
      <p:sp>
        <p:nvSpPr>
          <p:cNvPr id="4" name="Rectangle 3"/>
          <p:cNvSpPr/>
          <p:nvPr/>
        </p:nvSpPr>
        <p:spPr>
          <a:xfrm>
            <a:off x="2974428" y="673230"/>
            <a:ext cx="4855779" cy="1569660"/>
          </a:xfrm>
          <a:prstGeom prst="rect">
            <a:avLst/>
          </a:prstGeom>
        </p:spPr>
        <p:txBody>
          <a:bodyPr wrap="square">
            <a:spAutoFit/>
          </a:bodyPr>
          <a:lstStyle/>
          <a:p>
            <a:r>
              <a:rPr lang="en-US" sz="2400" dirty="0" smtClean="0">
                <a:latin typeface="+mj-lt"/>
              </a:rPr>
              <a:t>Last time – the Revelation of the Mystery given to Paul.</a:t>
            </a:r>
          </a:p>
          <a:p>
            <a:r>
              <a:rPr lang="en-US" sz="2400" dirty="0" smtClean="0">
                <a:latin typeface="+mj-lt"/>
              </a:rPr>
              <a:t>This time – the beginning of the transition to the End Times. </a:t>
            </a:r>
            <a:endParaRPr lang="en-US" sz="2400" dirty="0">
              <a:latin typeface="+mj-lt"/>
            </a:endParaRPr>
          </a:p>
        </p:txBody>
      </p:sp>
      <p:pic>
        <p:nvPicPr>
          <p:cNvPr id="5" name="Picture 4" descr="Paul the Apostle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103" y="707886"/>
            <a:ext cx="4466898" cy="6059319"/>
          </a:xfrm>
          <a:prstGeom prst="rect">
            <a:avLst/>
          </a:prstGeom>
        </p:spPr>
      </p:pic>
      <p:sp>
        <p:nvSpPr>
          <p:cNvPr id="6" name="TextBox 5"/>
          <p:cNvSpPr txBox="1"/>
          <p:nvPr/>
        </p:nvSpPr>
        <p:spPr>
          <a:xfrm>
            <a:off x="0" y="1964353"/>
            <a:ext cx="7641022" cy="4893647"/>
          </a:xfrm>
          <a:prstGeom prst="rect">
            <a:avLst/>
          </a:prstGeom>
          <a:noFill/>
        </p:spPr>
        <p:txBody>
          <a:bodyPr wrap="square" rtlCol="0">
            <a:spAutoFit/>
          </a:bodyPr>
          <a:lstStyle/>
          <a:p>
            <a:r>
              <a:rPr lang="en-US" sz="2400" b="1" dirty="0" smtClean="0">
                <a:latin typeface="+mj-lt"/>
              </a:rPr>
              <a:t>PHILIPPIANS </a:t>
            </a:r>
            <a:r>
              <a:rPr lang="en-US" sz="2400" dirty="0" smtClean="0">
                <a:latin typeface="+mj-lt"/>
              </a:rPr>
              <a:t>(A.D. 63)</a:t>
            </a:r>
            <a:endParaRPr lang="en-US" sz="2400" dirty="0" smtClean="0">
              <a:solidFill>
                <a:srgbClr val="FF0000"/>
              </a:solidFill>
              <a:latin typeface="+mj-lt"/>
            </a:endParaRPr>
          </a:p>
          <a:p>
            <a:r>
              <a:rPr lang="en-US" sz="2400" dirty="0" smtClean="0">
                <a:latin typeface="+mj-lt"/>
              </a:rPr>
              <a:t>“Paul and Timotheus, the servants of Jesus Christ, to all the saints in Christ Jesus which are at</a:t>
            </a:r>
            <a:r>
              <a:rPr lang="en-US" sz="2400" b="1" dirty="0" smtClean="0">
                <a:latin typeface="+mj-lt"/>
              </a:rPr>
              <a:t> Philippi</a:t>
            </a:r>
            <a:r>
              <a:rPr lang="en-US" sz="2400" dirty="0" smtClean="0">
                <a:latin typeface="+mj-lt"/>
              </a:rPr>
              <a:t>… I thank my God upon every remembrance of you, always in every prayer of mine for you all making request with joy, for your fellowship in the gospel from the first day until now; Being confident of this very thing, that he which hath begun a good work in you will perform it until the day of Jesus Christ” (Phil. 1:1-6).</a:t>
            </a:r>
          </a:p>
          <a:p>
            <a:r>
              <a:rPr lang="en-US" sz="2400" dirty="0" smtClean="0">
                <a:latin typeface="+mj-lt"/>
              </a:rPr>
              <a:t>The Philippian believers were near and dear to Paul’s heart.</a:t>
            </a:r>
          </a:p>
          <a:p>
            <a:r>
              <a:rPr lang="en-US" sz="2400" dirty="0" smtClean="0">
                <a:latin typeface="+mj-lt"/>
              </a:rPr>
              <a:t>They had quickly received and embraced his message of God’s grace and Paul promised them it would be worth it,</a:t>
            </a:r>
          </a:p>
          <a:p>
            <a:r>
              <a:rPr lang="en-US" sz="2400" dirty="0">
                <a:latin typeface="+mj-lt"/>
              </a:rPr>
              <a:t>t</a:t>
            </a:r>
            <a:r>
              <a:rPr lang="en-US" sz="2400" dirty="0" smtClean="0">
                <a:latin typeface="+mj-lt"/>
              </a:rPr>
              <a:t>hat Christ would finish the work He started in them, that this life was only the beginning of an eternal life with Him.    </a:t>
            </a:r>
            <a:endParaRPr lang="en-US" sz="2400" dirty="0">
              <a:latin typeface="+mj-lt"/>
            </a:endParaRPr>
          </a:p>
        </p:txBody>
      </p:sp>
    </p:spTree>
    <p:extLst>
      <p:ext uri="{BB962C8B-B14F-4D97-AF65-F5344CB8AC3E}">
        <p14:creationId xmlns:p14="http://schemas.microsoft.com/office/powerpoint/2010/main" val="260919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573" y="0"/>
            <a:ext cx="6442841" cy="5755422"/>
          </a:xfrm>
          <a:prstGeom prst="rect">
            <a:avLst/>
          </a:prstGeom>
          <a:noFill/>
        </p:spPr>
        <p:txBody>
          <a:bodyPr wrap="square" rtlCol="0">
            <a:spAutoFit/>
          </a:bodyPr>
          <a:lstStyle/>
          <a:p>
            <a:r>
              <a:rPr lang="en-US" sz="2400" dirty="0" smtClean="0">
                <a:latin typeface="+mj-lt"/>
              </a:rPr>
              <a:t>Like Saul, many live life believing they are ‘right’ with God.</a:t>
            </a:r>
          </a:p>
          <a:p>
            <a:endParaRPr lang="en-US" sz="800" dirty="0" smtClean="0">
              <a:latin typeface="+mj-lt"/>
            </a:endParaRPr>
          </a:p>
          <a:p>
            <a:r>
              <a:rPr lang="en-US" sz="2400" b="1" dirty="0" smtClean="0">
                <a:latin typeface="+mj-lt"/>
              </a:rPr>
              <a:t>MY BIOGRAPHY</a:t>
            </a:r>
          </a:p>
          <a:p>
            <a:r>
              <a:rPr lang="en-US" sz="2400" dirty="0" smtClean="0">
                <a:latin typeface="+mj-lt"/>
              </a:rPr>
              <a:t>Water baptized as an infant. </a:t>
            </a:r>
          </a:p>
          <a:p>
            <a:endParaRPr lang="en-US" sz="2400" dirty="0" smtClean="0">
              <a:latin typeface="+mj-lt"/>
            </a:endParaRPr>
          </a:p>
          <a:p>
            <a:r>
              <a:rPr lang="en-US" sz="2400" dirty="0" smtClean="0">
                <a:latin typeface="+mj-lt"/>
              </a:rPr>
              <a:t>A good student who loved to read. </a:t>
            </a:r>
          </a:p>
          <a:p>
            <a:endParaRPr lang="en-US" sz="2400" dirty="0">
              <a:latin typeface="+mj-lt"/>
            </a:endParaRPr>
          </a:p>
          <a:p>
            <a:endParaRPr lang="en-US" sz="2400" dirty="0" smtClean="0">
              <a:latin typeface="+mj-lt"/>
            </a:endParaRPr>
          </a:p>
          <a:p>
            <a:endParaRPr lang="en-US" sz="2400" dirty="0">
              <a:latin typeface="+mj-lt"/>
            </a:endParaRPr>
          </a:p>
          <a:p>
            <a:endParaRPr lang="en-US" sz="2400" dirty="0" smtClean="0">
              <a:latin typeface="+mj-lt"/>
            </a:endParaRPr>
          </a:p>
          <a:p>
            <a:endParaRPr lang="en-US" sz="2400" dirty="0">
              <a:latin typeface="+mj-lt"/>
            </a:endParaRPr>
          </a:p>
          <a:p>
            <a:endParaRPr lang="en-US" sz="2400" dirty="0" smtClean="0">
              <a:latin typeface="+mj-lt"/>
            </a:endParaRPr>
          </a:p>
          <a:p>
            <a:endParaRPr lang="en-US" sz="2400" dirty="0">
              <a:latin typeface="+mj-lt"/>
            </a:endParaRPr>
          </a:p>
          <a:p>
            <a:endParaRPr lang="en-US" sz="2400" dirty="0" smtClean="0">
              <a:latin typeface="+mj-lt"/>
            </a:endParaRPr>
          </a:p>
          <a:p>
            <a:endParaRPr lang="en-US" sz="2400" dirty="0">
              <a:latin typeface="+mj-lt"/>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644" t="14559" r="1149" b="19387"/>
          <a:stretch/>
        </p:blipFill>
        <p:spPr>
          <a:xfrm>
            <a:off x="157655" y="2613583"/>
            <a:ext cx="6103296" cy="392706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6554" r="9310" b="2222"/>
          <a:stretch/>
        </p:blipFill>
        <p:spPr>
          <a:xfrm>
            <a:off x="6390290" y="2754"/>
            <a:ext cx="5801710" cy="67056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4828" r="15862"/>
          <a:stretch/>
        </p:blipFill>
        <p:spPr>
          <a:xfrm>
            <a:off x="6831229" y="441730"/>
            <a:ext cx="4919831" cy="582764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903" y="441729"/>
            <a:ext cx="11424746" cy="600111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7" name="Rectangle 6"/>
          <p:cNvSpPr/>
          <p:nvPr/>
        </p:nvSpPr>
        <p:spPr>
          <a:xfrm>
            <a:off x="4710751" y="5594233"/>
            <a:ext cx="2759986" cy="461665"/>
          </a:xfrm>
          <a:prstGeom prst="rect">
            <a:avLst/>
          </a:prstGeom>
        </p:spPr>
        <p:txBody>
          <a:bodyPr wrap="none">
            <a:spAutoFit/>
          </a:bodyPr>
          <a:lstStyle/>
          <a:p>
            <a:r>
              <a:rPr lang="en-US" sz="2400" dirty="0">
                <a:solidFill>
                  <a:schemeClr val="bg1"/>
                </a:solidFill>
                <a:latin typeface="+mj-lt"/>
              </a:rPr>
              <a:t>Religious credentials</a:t>
            </a:r>
            <a:r>
              <a:rPr lang="en-US" dirty="0"/>
              <a:t>.</a:t>
            </a:r>
          </a:p>
        </p:txBody>
      </p:sp>
    </p:spTree>
    <p:extLst>
      <p:ext uri="{BB962C8B-B14F-4D97-AF65-F5344CB8AC3E}">
        <p14:creationId xmlns:p14="http://schemas.microsoft.com/office/powerpoint/2010/main" val="100169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4275" t="4549" r="14078"/>
          <a:stretch/>
        </p:blipFill>
        <p:spPr>
          <a:xfrm>
            <a:off x="8345214" y="1"/>
            <a:ext cx="3846786" cy="6857999"/>
          </a:xfrm>
          <a:prstGeom prst="rect">
            <a:avLst/>
          </a:prstGeom>
        </p:spPr>
      </p:pic>
      <p:sp>
        <p:nvSpPr>
          <p:cNvPr id="6" name="TextBox 5"/>
          <p:cNvSpPr txBox="1"/>
          <p:nvPr/>
        </p:nvSpPr>
        <p:spPr>
          <a:xfrm>
            <a:off x="8705294" y="6028290"/>
            <a:ext cx="3126625" cy="461665"/>
          </a:xfrm>
          <a:prstGeom prst="rect">
            <a:avLst/>
          </a:prstGeom>
          <a:noFill/>
        </p:spPr>
        <p:txBody>
          <a:bodyPr wrap="none" rtlCol="0">
            <a:spAutoFit/>
          </a:bodyPr>
          <a:lstStyle/>
          <a:p>
            <a:r>
              <a:rPr lang="en-US" sz="2400" dirty="0" smtClean="0">
                <a:solidFill>
                  <a:schemeClr val="bg1"/>
                </a:solidFill>
                <a:latin typeface="+mj-lt"/>
              </a:rPr>
              <a:t>High School Graduation</a:t>
            </a:r>
            <a:endParaRPr lang="en-US" sz="2400" dirty="0">
              <a:solidFill>
                <a:schemeClr val="bg1"/>
              </a:solidFill>
              <a:latin typeface="+mj-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8966" r="28391"/>
          <a:stretch/>
        </p:blipFill>
        <p:spPr>
          <a:xfrm>
            <a:off x="4274586" y="-3"/>
            <a:ext cx="3964747" cy="6858001"/>
          </a:xfrm>
          <a:prstGeom prst="rect">
            <a:avLst/>
          </a:prstGeom>
        </p:spPr>
      </p:pic>
      <p:sp>
        <p:nvSpPr>
          <p:cNvPr id="8" name="TextBox 7"/>
          <p:cNvSpPr txBox="1"/>
          <p:nvPr/>
        </p:nvSpPr>
        <p:spPr>
          <a:xfrm>
            <a:off x="4885878" y="6028291"/>
            <a:ext cx="2742161" cy="461665"/>
          </a:xfrm>
          <a:prstGeom prst="rect">
            <a:avLst/>
          </a:prstGeom>
          <a:noFill/>
        </p:spPr>
        <p:txBody>
          <a:bodyPr wrap="none" rtlCol="0">
            <a:spAutoFit/>
          </a:bodyPr>
          <a:lstStyle/>
          <a:p>
            <a:r>
              <a:rPr lang="en-US" sz="2400" dirty="0" smtClean="0">
                <a:solidFill>
                  <a:schemeClr val="bg1"/>
                </a:solidFill>
                <a:latin typeface="+mj-lt"/>
              </a:rPr>
              <a:t>3-Year Army Service </a:t>
            </a:r>
            <a:endParaRPr lang="en-US" sz="2400" dirty="0">
              <a:solidFill>
                <a:schemeClr val="bg1"/>
              </a:solidFill>
              <a:latin typeface="+mj-lt"/>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3333" r="21954" b="3908"/>
          <a:stretch/>
        </p:blipFill>
        <p:spPr>
          <a:xfrm>
            <a:off x="0" y="0"/>
            <a:ext cx="4176701" cy="6858000"/>
          </a:xfrm>
          <a:prstGeom prst="rect">
            <a:avLst/>
          </a:prstGeom>
        </p:spPr>
      </p:pic>
      <p:sp>
        <p:nvSpPr>
          <p:cNvPr id="11" name="TextBox 10"/>
          <p:cNvSpPr txBox="1"/>
          <p:nvPr/>
        </p:nvSpPr>
        <p:spPr>
          <a:xfrm>
            <a:off x="412593" y="-1289"/>
            <a:ext cx="3359509" cy="830997"/>
          </a:xfrm>
          <a:prstGeom prst="rect">
            <a:avLst/>
          </a:prstGeom>
          <a:noFill/>
        </p:spPr>
        <p:txBody>
          <a:bodyPr wrap="none" rtlCol="0">
            <a:spAutoFit/>
          </a:bodyPr>
          <a:lstStyle/>
          <a:p>
            <a:pPr algn="ctr"/>
            <a:r>
              <a:rPr lang="en-US" sz="2400" dirty="0" smtClean="0">
                <a:solidFill>
                  <a:schemeClr val="bg1"/>
                </a:solidFill>
                <a:latin typeface="+mj-lt"/>
              </a:rPr>
              <a:t>G.I. Bill paid for education</a:t>
            </a:r>
          </a:p>
          <a:p>
            <a:pPr algn="ctr"/>
            <a:r>
              <a:rPr lang="en-US" sz="2400" dirty="0">
                <a:solidFill>
                  <a:schemeClr val="bg1"/>
                </a:solidFill>
                <a:latin typeface="+mj-lt"/>
              </a:rPr>
              <a:t>a</a:t>
            </a:r>
            <a:r>
              <a:rPr lang="en-US" sz="2400" dirty="0" smtClean="0">
                <a:solidFill>
                  <a:schemeClr val="bg1"/>
                </a:solidFill>
                <a:latin typeface="+mj-lt"/>
              </a:rPr>
              <a:t>s Nurse Anesthetist</a:t>
            </a:r>
            <a:endParaRPr lang="en-US" sz="2400" dirty="0">
              <a:solidFill>
                <a:schemeClr val="bg1"/>
              </a:solidFill>
              <a:latin typeface="+mj-lt"/>
            </a:endParaRPr>
          </a:p>
        </p:txBody>
      </p:sp>
      <p:sp>
        <p:nvSpPr>
          <p:cNvPr id="12" name="TextBox 11"/>
          <p:cNvSpPr txBox="1"/>
          <p:nvPr/>
        </p:nvSpPr>
        <p:spPr>
          <a:xfrm>
            <a:off x="264381" y="5658960"/>
            <a:ext cx="3655937" cy="1200329"/>
          </a:xfrm>
          <a:prstGeom prst="rect">
            <a:avLst/>
          </a:prstGeom>
          <a:noFill/>
        </p:spPr>
        <p:txBody>
          <a:bodyPr wrap="none" rtlCol="0">
            <a:spAutoFit/>
          </a:bodyPr>
          <a:lstStyle/>
          <a:p>
            <a:pPr algn="ctr"/>
            <a:r>
              <a:rPr lang="en-US" sz="2400" dirty="0" smtClean="0">
                <a:solidFill>
                  <a:schemeClr val="bg1"/>
                </a:solidFill>
                <a:latin typeface="+mj-lt"/>
              </a:rPr>
              <a:t>Like Saul, I had everything a </a:t>
            </a:r>
          </a:p>
          <a:p>
            <a:pPr algn="ctr"/>
            <a:r>
              <a:rPr lang="en-US" sz="2400" dirty="0">
                <a:solidFill>
                  <a:schemeClr val="bg1"/>
                </a:solidFill>
                <a:latin typeface="+mj-lt"/>
              </a:rPr>
              <a:t>m</a:t>
            </a:r>
            <a:r>
              <a:rPr lang="en-US" sz="2400" dirty="0" smtClean="0">
                <a:solidFill>
                  <a:schemeClr val="bg1"/>
                </a:solidFill>
                <a:latin typeface="+mj-lt"/>
              </a:rPr>
              <a:t>an could want… </a:t>
            </a:r>
          </a:p>
          <a:p>
            <a:pPr algn="ctr"/>
            <a:r>
              <a:rPr lang="en-US" sz="2400" i="1" dirty="0" smtClean="0">
                <a:solidFill>
                  <a:schemeClr val="bg1"/>
                </a:solidFill>
                <a:latin typeface="+mj-lt"/>
              </a:rPr>
              <a:t>except Christ</a:t>
            </a:r>
            <a:r>
              <a:rPr lang="en-US" sz="2400" i="1" dirty="0" smtClean="0">
                <a:latin typeface="+mj-lt"/>
              </a:rPr>
              <a:t>. </a:t>
            </a:r>
            <a:endParaRPr lang="en-US" sz="2400" i="1" dirty="0">
              <a:latin typeface="+mj-lt"/>
            </a:endParaRPr>
          </a:p>
        </p:txBody>
      </p:sp>
    </p:spTree>
    <p:extLst>
      <p:ext uri="{BB962C8B-B14F-4D97-AF65-F5344CB8AC3E}">
        <p14:creationId xmlns:p14="http://schemas.microsoft.com/office/powerpoint/2010/main" val="117745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fade">
                                      <p:cBhvr>
                                        <p:cTn id="35" dur="500"/>
                                        <p:tgtEl>
                                          <p:spTgt spid="1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animEffect transition="in" filter="fade">
                                      <p:cBhvr>
                                        <p:cTn id="4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3"/>
            <a:ext cx="8156028" cy="6986528"/>
          </a:xfrm>
          <a:prstGeom prst="rect">
            <a:avLst/>
          </a:prstGeom>
          <a:noFill/>
        </p:spPr>
        <p:txBody>
          <a:bodyPr wrap="square" rtlCol="0">
            <a:spAutoFit/>
          </a:bodyPr>
          <a:lstStyle/>
          <a:p>
            <a:r>
              <a:rPr lang="en-US" sz="2400" b="1" dirty="0" smtClean="0">
                <a:latin typeface="+mj-lt"/>
              </a:rPr>
              <a:t>GOD’S GOAL</a:t>
            </a:r>
          </a:p>
          <a:p>
            <a:r>
              <a:rPr lang="en-US" sz="2400" dirty="0" smtClean="0">
                <a:latin typeface="+mj-lt"/>
              </a:rPr>
              <a:t>“… </a:t>
            </a:r>
            <a:r>
              <a:rPr lang="en-US" sz="2400" b="1" u="sng" dirty="0" smtClean="0">
                <a:latin typeface="+mj-lt"/>
              </a:rPr>
              <a:t>God our savior; who will have all men to be saved, and come unto the knowledge of the truth</a:t>
            </a:r>
            <a:r>
              <a:rPr lang="en-US" sz="2400" dirty="0" smtClean="0">
                <a:latin typeface="+mj-lt"/>
              </a:rPr>
              <a:t>… there is one God… one mediator between God and men… Christ Jesus… gave himself a ransom for all, to be testified in due time… I am ordained a preacher… an apostle, a teacher of the Gentiles in faith and [truth]” (1Tim. 2:3-7).  Christ had a plan for Paul, and for us.  </a:t>
            </a:r>
          </a:p>
          <a:p>
            <a:endParaRPr lang="en-US" sz="800" i="1" dirty="0" smtClean="0">
              <a:latin typeface="+mj-lt"/>
            </a:endParaRPr>
          </a:p>
          <a:p>
            <a:r>
              <a:rPr lang="en-US" sz="2400" b="1" dirty="0" smtClean="0">
                <a:latin typeface="+mj-lt"/>
              </a:rPr>
              <a:t>MY BIOGRAPHY </a:t>
            </a:r>
            <a:r>
              <a:rPr lang="en-US" sz="2400" dirty="0" smtClean="0">
                <a:latin typeface="+mj-lt"/>
              </a:rPr>
              <a:t>(cont’d)</a:t>
            </a:r>
          </a:p>
          <a:p>
            <a:r>
              <a:rPr lang="en-US" sz="2400" dirty="0" smtClean="0">
                <a:latin typeface="+mj-lt"/>
              </a:rPr>
              <a:t>Like my Dad, I was a late bloomer spiritually.  At age 40, I was unsaved, but at 41 Christ called, and I answered.  </a:t>
            </a:r>
            <a:r>
              <a:rPr lang="en-US" sz="2400" dirty="0">
                <a:latin typeface="+mj-lt"/>
              </a:rPr>
              <a:t>N</a:t>
            </a:r>
            <a:r>
              <a:rPr lang="en-US" sz="2400" dirty="0" smtClean="0">
                <a:latin typeface="+mj-lt"/>
              </a:rPr>
              <a:t>ot only did Christ save me, but shortly after that gave me the ‘Grace Message,’ a seminary degree, the founding pastorship of a grace church, and a prison ministry at a Federal Correction Institution.  He has lately given me the honor of leading small groups of believers to the lands of the Bible [Greece, Rome/Malta, Turkey, Israel] –</a:t>
            </a:r>
          </a:p>
          <a:p>
            <a:endParaRPr lang="en-US" sz="800" dirty="0" smtClean="0">
              <a:latin typeface="+mj-lt"/>
            </a:endParaRPr>
          </a:p>
          <a:p>
            <a:r>
              <a:rPr lang="en-US" sz="2400" dirty="0" smtClean="0">
                <a:latin typeface="+mj-lt"/>
              </a:rPr>
              <a:t>“</a:t>
            </a:r>
            <a:r>
              <a:rPr lang="en-US" sz="2400" b="1" u="sng" dirty="0" smtClean="0">
                <a:latin typeface="+mj-lt"/>
              </a:rPr>
              <a:t>I can do all things through Christ which </a:t>
            </a:r>
            <a:r>
              <a:rPr lang="en-US" sz="2400" b="1" u="sng" dirty="0" err="1" smtClean="0">
                <a:latin typeface="+mj-lt"/>
              </a:rPr>
              <a:t>strengtheth</a:t>
            </a:r>
            <a:r>
              <a:rPr lang="en-US" sz="2400" b="1" u="sng" dirty="0" smtClean="0">
                <a:latin typeface="+mj-lt"/>
              </a:rPr>
              <a:t> me</a:t>
            </a:r>
            <a:r>
              <a:rPr lang="en-US" sz="2400" dirty="0" smtClean="0">
                <a:latin typeface="+mj-lt"/>
              </a:rPr>
              <a:t>” </a:t>
            </a:r>
          </a:p>
          <a:p>
            <a:r>
              <a:rPr lang="en-US" sz="2400" dirty="0" smtClean="0">
                <a:latin typeface="+mj-lt"/>
              </a:rPr>
              <a:t>(Phil. 4:13).  I boast in Christ, not in myself.       </a:t>
            </a:r>
            <a:endParaRPr lang="en-US" sz="2400" dirty="0">
              <a:latin typeface="+mj-lt"/>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36092" t="5671" r="22529" b="1916"/>
          <a:stretch/>
        </p:blipFill>
        <p:spPr>
          <a:xfrm>
            <a:off x="8239333" y="0"/>
            <a:ext cx="3952668" cy="6857998"/>
          </a:xfrm>
          <a:prstGeom prst="rect">
            <a:avLst/>
          </a:prstGeom>
        </p:spPr>
      </p:pic>
    </p:spTree>
    <p:extLst>
      <p:ext uri="{BB962C8B-B14F-4D97-AF65-F5344CB8AC3E}">
        <p14:creationId xmlns:p14="http://schemas.microsoft.com/office/powerpoint/2010/main" val="335464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
        <p:nvSpPr>
          <p:cNvPr id="3" name="TextBox 2"/>
          <p:cNvSpPr txBox="1"/>
          <p:nvPr/>
        </p:nvSpPr>
        <p:spPr>
          <a:xfrm>
            <a:off x="-1" y="0"/>
            <a:ext cx="6758153" cy="6863417"/>
          </a:xfrm>
          <a:prstGeom prst="rect">
            <a:avLst/>
          </a:prstGeom>
          <a:noFill/>
        </p:spPr>
        <p:txBody>
          <a:bodyPr wrap="square" rtlCol="0">
            <a:spAutoFit/>
          </a:bodyPr>
          <a:lstStyle/>
          <a:p>
            <a:r>
              <a:rPr lang="en-US" sz="2400" b="1" dirty="0" smtClean="0">
                <a:latin typeface="+mj-lt"/>
              </a:rPr>
              <a:t>TITUS </a:t>
            </a:r>
            <a:r>
              <a:rPr lang="en-US" sz="2400" dirty="0" smtClean="0">
                <a:latin typeface="+mj-lt"/>
              </a:rPr>
              <a:t>(A.D. 66) – Pastoral Epistle</a:t>
            </a:r>
          </a:p>
          <a:p>
            <a:r>
              <a:rPr lang="en-US" sz="2400" dirty="0" smtClean="0">
                <a:latin typeface="+mj-lt"/>
              </a:rPr>
              <a:t>“Paul, a servant of God… according to the faith of God’s elect, and a acknowledging of the truth which is after godliness; In hope of eternal life, which God, that cannot lie, promised before the world began.  But hath in due times manifested his word through preaching, which is committed unto me… To Titus, mine own son after the common faith… For this cause left I thee in Crete, that thou shouldest set in order the things that are wanting…” (Tit. 1:1-6a).</a:t>
            </a:r>
          </a:p>
          <a:p>
            <a:r>
              <a:rPr lang="en-US" sz="2400" dirty="0" smtClean="0">
                <a:latin typeface="+mj-lt"/>
              </a:rPr>
              <a:t>Following the release from his 1</a:t>
            </a:r>
            <a:r>
              <a:rPr lang="en-US" sz="2400" baseline="30000" dirty="0" smtClean="0">
                <a:latin typeface="+mj-lt"/>
              </a:rPr>
              <a:t>st</a:t>
            </a:r>
            <a:r>
              <a:rPr lang="en-US" sz="2400" dirty="0" smtClean="0">
                <a:latin typeface="+mj-lt"/>
              </a:rPr>
              <a:t> incarceration in Rome, Paul dropped Titus off on the isle of Crete to sure up the churches, which were in a disorganized mess.  He chose Titus to set things straight.   </a:t>
            </a:r>
          </a:p>
          <a:p>
            <a:r>
              <a:rPr lang="en-US" sz="2400" dirty="0" smtClean="0">
                <a:latin typeface="+mj-lt"/>
              </a:rPr>
              <a:t>If Timothy was Paul’s right arm, Titus was his left; older and more strong willed [like an army general], he was the perfect choice to put some order in the churches on Crete.</a:t>
            </a:r>
          </a:p>
          <a:p>
            <a:endParaRPr lang="en-US" sz="800" dirty="0" smtClean="0">
              <a:latin typeface="+mj-lt"/>
            </a:endParaRPr>
          </a:p>
        </p:txBody>
      </p:sp>
      <p:pic>
        <p:nvPicPr>
          <p:cNvPr id="4" name="Picture 3" descr="Crescens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420" y="0"/>
            <a:ext cx="5160581" cy="66502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1420" y="-8267"/>
            <a:ext cx="5160580" cy="666673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1419" y="-8267"/>
            <a:ext cx="5160581" cy="6716332"/>
          </a:xfrm>
          <a:prstGeom prst="rect">
            <a:avLst/>
          </a:prstGeom>
        </p:spPr>
      </p:pic>
      <p:sp>
        <p:nvSpPr>
          <p:cNvPr id="9" name="TextBox 8"/>
          <p:cNvSpPr txBox="1"/>
          <p:nvPr/>
        </p:nvSpPr>
        <p:spPr>
          <a:xfrm>
            <a:off x="7136523" y="5370787"/>
            <a:ext cx="2757870" cy="1077218"/>
          </a:xfrm>
          <a:prstGeom prst="rect">
            <a:avLst/>
          </a:prstGeom>
          <a:noFill/>
        </p:spPr>
        <p:txBody>
          <a:bodyPr wrap="none" rtlCol="0">
            <a:spAutoFit/>
          </a:bodyPr>
          <a:lstStyle/>
          <a:p>
            <a:pPr algn="ctr"/>
            <a:r>
              <a:rPr lang="en-US" sz="3200" dirty="0" smtClean="0">
                <a:latin typeface="+mj-lt"/>
              </a:rPr>
              <a:t>St. Titus Church</a:t>
            </a:r>
          </a:p>
          <a:p>
            <a:pPr algn="ctr"/>
            <a:r>
              <a:rPr lang="en-US" sz="3200" dirty="0" smtClean="0">
                <a:latin typeface="+mj-lt"/>
              </a:rPr>
              <a:t>Crete (2015)</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1418" y="-28934"/>
            <a:ext cx="5160582" cy="6708065"/>
          </a:xfrm>
          <a:prstGeom prst="rect">
            <a:avLst/>
          </a:prstGeom>
        </p:spPr>
      </p:pic>
    </p:spTree>
    <p:extLst>
      <p:ext uri="{BB962C8B-B14F-4D97-AF65-F5344CB8AC3E}">
        <p14:creationId xmlns:p14="http://schemas.microsoft.com/office/powerpoint/2010/main" val="423010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7104993" cy="6863417"/>
          </a:xfrm>
          <a:prstGeom prst="rect">
            <a:avLst/>
          </a:prstGeom>
          <a:noFill/>
        </p:spPr>
        <p:txBody>
          <a:bodyPr wrap="square" rtlCol="0">
            <a:spAutoFit/>
          </a:bodyPr>
          <a:lstStyle/>
          <a:p>
            <a:r>
              <a:rPr lang="en-US" sz="2400" b="1" dirty="0" smtClean="0">
                <a:latin typeface="+mj-lt"/>
              </a:rPr>
              <a:t>CHURCH LEADERS</a:t>
            </a:r>
          </a:p>
          <a:p>
            <a:r>
              <a:rPr lang="en-US" sz="2400" dirty="0" smtClean="0">
                <a:latin typeface="+mj-lt"/>
              </a:rPr>
              <a:t>“… ordain elders in every city, as I had appointed thee” (Tit. 1:5b).</a:t>
            </a:r>
          </a:p>
          <a:p>
            <a:r>
              <a:rPr lang="en-US" sz="2400" dirty="0" smtClean="0">
                <a:latin typeface="+mj-lt"/>
              </a:rPr>
              <a:t>A biblical principle in establishing a Christian church is to appoint leaders.  1Tim. 3 &amp; Tit. 1 provides a list of requirements of such leaders:  a volunteer who has a desire to carry out this ‘good work’; a good report in the community;  has control over and manages his own household well; not a beginner; has a basic knowledge of the faith; sober-minded and responsible; not doing it for personal gain.</a:t>
            </a:r>
          </a:p>
          <a:p>
            <a:endParaRPr lang="en-US" sz="800" b="1" dirty="0" smtClean="0">
              <a:latin typeface="+mj-lt"/>
            </a:endParaRPr>
          </a:p>
          <a:p>
            <a:r>
              <a:rPr lang="en-US" sz="2400" b="1" dirty="0" smtClean="0">
                <a:latin typeface="+mj-lt"/>
              </a:rPr>
              <a:t>THE NEXT GENERATION</a:t>
            </a:r>
          </a:p>
          <a:p>
            <a:r>
              <a:rPr lang="en-US" sz="2400" dirty="0" smtClean="0">
                <a:latin typeface="+mj-lt"/>
              </a:rPr>
              <a:t>“That the aged men be… sound in faith… aged women… be in behavior as becometh holiness … teachers of good things; that they may teach the young women… to love their husbands, to love their children… young men… a pattern of good works” (Tit. 2:1-7).  The next generation will be what we teach and show them to be.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1417" y="5417"/>
            <a:ext cx="5160583" cy="6679162"/>
          </a:xfrm>
          <a:prstGeom prst="rect">
            <a:avLst/>
          </a:prstGeom>
        </p:spPr>
      </p:pic>
    </p:spTree>
    <p:extLst>
      <p:ext uri="{BB962C8B-B14F-4D97-AF65-F5344CB8AC3E}">
        <p14:creationId xmlns:p14="http://schemas.microsoft.com/office/powerpoint/2010/main" val="411135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
        <p:nvSpPr>
          <p:cNvPr id="3" name="Rectangle 2"/>
          <p:cNvSpPr/>
          <p:nvPr/>
        </p:nvSpPr>
        <p:spPr>
          <a:xfrm>
            <a:off x="-1" y="0"/>
            <a:ext cx="7031421" cy="6740307"/>
          </a:xfrm>
          <a:prstGeom prst="rect">
            <a:avLst/>
          </a:prstGeom>
        </p:spPr>
        <p:txBody>
          <a:bodyPr wrap="square">
            <a:spAutoFit/>
          </a:bodyPr>
          <a:lstStyle/>
          <a:p>
            <a:r>
              <a:rPr lang="en-US" sz="2400" b="1" dirty="0">
                <a:latin typeface="+mj-lt"/>
              </a:rPr>
              <a:t>ALL MEMBERS </a:t>
            </a:r>
            <a:r>
              <a:rPr lang="en-US" sz="2400" b="1" dirty="0" smtClean="0">
                <a:latin typeface="+mj-lt"/>
              </a:rPr>
              <a:t>OF THE LOCAL CHURCH</a:t>
            </a:r>
            <a:endParaRPr lang="en-US" sz="2400" b="1" dirty="0">
              <a:latin typeface="+mj-lt"/>
            </a:endParaRPr>
          </a:p>
          <a:p>
            <a:r>
              <a:rPr lang="en-US" sz="2400" dirty="0">
                <a:latin typeface="+mj-lt"/>
              </a:rPr>
              <a:t>“For the grace of God hath bringeth salvation hath appeared to all men, teaching us that denying ungodliness and worldly lusts, we should live soberly, righteously, and godly in this present world: Looking for that blessed hope, and the glorious appearing of the great God and Savior Jesus </a:t>
            </a:r>
            <a:r>
              <a:rPr lang="en-US" sz="2400" dirty="0" smtClean="0">
                <a:latin typeface="+mj-lt"/>
              </a:rPr>
              <a:t>Christ; Who gave himself for us, that he might redeem unto himself a peculiar people, zealous of </a:t>
            </a:r>
            <a:r>
              <a:rPr lang="en-US" sz="2400" b="1" u="sng" dirty="0" smtClean="0">
                <a:latin typeface="+mj-lt"/>
              </a:rPr>
              <a:t>good works</a:t>
            </a:r>
            <a:r>
              <a:rPr lang="en-US" sz="2400" dirty="0" smtClean="0">
                <a:latin typeface="+mj-lt"/>
              </a:rPr>
              <a:t>” (Tit. 2:11-14).</a:t>
            </a:r>
          </a:p>
          <a:p>
            <a:r>
              <a:rPr lang="en-US" sz="2400" dirty="0" smtClean="0">
                <a:latin typeface="+mj-lt"/>
              </a:rPr>
              <a:t>A great passage on the walk of the believer during this Church age—we are waiting for the next event on God’s timeline, the sudden appearing of Jesus Christ [rapture], but we are not to be idle—</a:t>
            </a:r>
            <a:r>
              <a:rPr lang="en-US" sz="2400" u="sng" dirty="0" smtClean="0">
                <a:latin typeface="+mj-lt"/>
              </a:rPr>
              <a:t>to do good works</a:t>
            </a:r>
            <a:r>
              <a:rPr lang="en-US" sz="2400" dirty="0" smtClean="0">
                <a:latin typeface="+mj-lt"/>
              </a:rPr>
              <a:t>. </a:t>
            </a:r>
          </a:p>
          <a:p>
            <a:r>
              <a:rPr lang="en-US" sz="2400" dirty="0" smtClean="0">
                <a:latin typeface="+mj-lt"/>
              </a:rPr>
              <a:t>(I took these notes from a message by Pastor Dave Hobbs, at the White Sulphur Springs Conference, in ‘06. His favorite book of the Bible was TITUS – </a:t>
            </a:r>
          </a:p>
          <a:p>
            <a:r>
              <a:rPr lang="en-US" sz="2400" i="1" dirty="0" smtClean="0">
                <a:latin typeface="+mj-lt"/>
              </a:rPr>
              <a:t>“Unless we do good works we are miserable.  An </a:t>
            </a:r>
          </a:p>
          <a:p>
            <a:r>
              <a:rPr lang="en-US" sz="2400" i="1" dirty="0" smtClean="0">
                <a:latin typeface="+mj-lt"/>
              </a:rPr>
              <a:t>eagle was made to soar, we to good works”).   </a:t>
            </a:r>
            <a:endParaRPr lang="en-US" sz="2400" i="1"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8694360" y="1722240"/>
              <a:ext cx="2804400" cy="1341360"/>
            </p14:xfrm>
          </p:contentPart>
        </mc:Choice>
        <mc:Fallback xmlns="">
          <p:pic>
            <p:nvPicPr>
              <p:cNvPr id="6" name="Ink 5"/>
              <p:cNvPicPr/>
              <p:nvPr/>
            </p:nvPicPr>
            <p:blipFill>
              <a:blip r:embed="rId5"/>
              <a:stretch>
                <a:fillRect/>
              </a:stretch>
            </p:blipFill>
            <p:spPr>
              <a:xfrm>
                <a:off x="8685000" y="1712880"/>
                <a:ext cx="2823120" cy="1360080"/>
              </a:xfrm>
              <a:prstGeom prst="rect">
                <a:avLst/>
              </a:prstGeom>
            </p:spPr>
          </p:pic>
        </mc:Fallback>
      </mc:AlternateContent>
    </p:spTree>
    <p:extLst>
      <p:ext uri="{BB962C8B-B14F-4D97-AF65-F5344CB8AC3E}">
        <p14:creationId xmlns:p14="http://schemas.microsoft.com/office/powerpoint/2010/main" val="334384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031420" cy="6740307"/>
          </a:xfrm>
          <a:prstGeom prst="rect">
            <a:avLst/>
          </a:prstGeom>
          <a:noFill/>
        </p:spPr>
        <p:txBody>
          <a:bodyPr wrap="square" rtlCol="0">
            <a:spAutoFit/>
          </a:bodyPr>
          <a:lstStyle/>
          <a:p>
            <a:r>
              <a:rPr lang="en-US" sz="2400" b="1" dirty="0" smtClean="0">
                <a:latin typeface="+mj-lt"/>
              </a:rPr>
              <a:t>1PETER </a:t>
            </a:r>
            <a:r>
              <a:rPr lang="en-US" sz="2400" dirty="0" smtClean="0">
                <a:latin typeface="+mj-lt"/>
              </a:rPr>
              <a:t>(A.D. 60)</a:t>
            </a:r>
          </a:p>
          <a:p>
            <a:r>
              <a:rPr lang="en-US" sz="2400" dirty="0" smtClean="0">
                <a:latin typeface="+mj-lt"/>
              </a:rPr>
              <a:t>“Peter, an apostle of Jesus Christ, to the strangers scattered throughout Pontus, Galatia, Cappadocia, Asia, and Bithynia…” (1Pet. 1:1).</a:t>
            </a:r>
          </a:p>
          <a:p>
            <a:r>
              <a:rPr lang="en-US" sz="2400" dirty="0" smtClean="0">
                <a:latin typeface="+mj-lt"/>
              </a:rPr>
              <a:t>Writing in about 60 A.D., while Paul is under house arrest in Rome where he writes the ‘Prison Epistles,’ Peter wrote to the same audience as did James, the Jews who had been ‘scattered’ as a result of Saul’s persecution.  They had not returned to Jerusalem but had remained in these Roman provinces, which make up modern day Turkey.  Peter wrote to encourage them not to abandon the faith, “… </a:t>
            </a:r>
            <a:r>
              <a:rPr lang="en-US" sz="2400" b="1" u="sng" dirty="0" smtClean="0">
                <a:latin typeface="+mj-lt"/>
              </a:rPr>
              <a:t>the resurrection of Jesus Christ from the dead</a:t>
            </a:r>
            <a:r>
              <a:rPr lang="en-US" sz="2400" dirty="0" smtClean="0">
                <a:latin typeface="+mj-lt"/>
              </a:rPr>
              <a:t>” (1Pet. 1:3).</a:t>
            </a:r>
          </a:p>
          <a:p>
            <a:r>
              <a:rPr lang="en-US" sz="2400" dirty="0" smtClean="0">
                <a:latin typeface="+mj-lt"/>
              </a:rPr>
              <a:t>The only gospel the 12 preached was that of Christ’s Messiahship (Mt. 16:16), but now after the fact (Jn. 20:9), they had come to believe in the importance of </a:t>
            </a:r>
            <a:r>
              <a:rPr lang="en-US" sz="2400" i="1" dirty="0" smtClean="0">
                <a:latin typeface="+mj-lt"/>
              </a:rPr>
              <a:t>His death, burial, resurrection </a:t>
            </a:r>
            <a:r>
              <a:rPr lang="en-US" sz="2400" dirty="0" smtClean="0">
                <a:latin typeface="+mj-lt"/>
              </a:rPr>
              <a:t>(Acts 1:3).  </a:t>
            </a:r>
            <a:r>
              <a:rPr lang="en-US" sz="2400" dirty="0">
                <a:latin typeface="+mj-lt"/>
              </a:rPr>
              <a:t>T</a:t>
            </a:r>
            <a:r>
              <a:rPr lang="en-US" sz="2400" dirty="0" smtClean="0">
                <a:latin typeface="+mj-lt"/>
              </a:rPr>
              <a:t>hough the 12 believed it, the majority of the nation of Israel didn’t.    </a:t>
            </a:r>
          </a:p>
        </p:txBody>
      </p:sp>
      <p:pic>
        <p:nvPicPr>
          <p:cNvPr id="4" name="Picture 3" descr="Paulus' Brev til Galaterne - Wikipedia, den frie encyklopæd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1"/>
            <a:ext cx="5160580" cy="6666733"/>
          </a:xfrm>
          <a:prstGeom prst="rect">
            <a:avLst/>
          </a:prstGeom>
        </p:spPr>
      </p:pic>
      <p:pic>
        <p:nvPicPr>
          <p:cNvPr id="5" name="Picture 4" descr="Devotional Thoughts: God's elect, strangers in the world"/>
          <p:cNvPicPr>
            <a:picLocks noChangeAspect="1"/>
          </p:cNvPicPr>
          <p:nvPr/>
        </p:nvPicPr>
        <p:blipFill rotWithShape="1">
          <a:blip r:embed="rId3">
            <a:extLst>
              <a:ext uri="{28A0092B-C50C-407E-A947-70E740481C1C}">
                <a14:useLocalDpi xmlns:a14="http://schemas.microsoft.com/office/drawing/2010/main" val="0"/>
              </a:ext>
            </a:extLst>
          </a:blip>
          <a:srcRect l="37463" b="15205"/>
          <a:stretch/>
        </p:blipFill>
        <p:spPr>
          <a:xfrm>
            <a:off x="7031420" y="-2"/>
            <a:ext cx="5160580" cy="6666733"/>
          </a:xfrm>
          <a:prstGeom prst="rect">
            <a:avLst/>
          </a:prstGeom>
        </p:spPr>
      </p:pic>
    </p:spTree>
    <p:extLst>
      <p:ext uri="{BB962C8B-B14F-4D97-AF65-F5344CB8AC3E}">
        <p14:creationId xmlns:p14="http://schemas.microsoft.com/office/powerpoint/2010/main" val="30782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031420" cy="7232749"/>
          </a:xfrm>
          <a:prstGeom prst="rect">
            <a:avLst/>
          </a:prstGeom>
          <a:noFill/>
        </p:spPr>
        <p:txBody>
          <a:bodyPr wrap="square" rtlCol="0">
            <a:spAutoFit/>
          </a:bodyPr>
          <a:lstStyle/>
          <a:p>
            <a:r>
              <a:rPr lang="en-US" sz="2400" dirty="0" smtClean="0">
                <a:latin typeface="+mj-lt"/>
              </a:rPr>
              <a:t>“Who are kept by the power of God through faith unto salvation ready to be revealed in the </a:t>
            </a:r>
            <a:r>
              <a:rPr lang="en-US" sz="2400" b="1" dirty="0" smtClean="0">
                <a:latin typeface="+mj-lt"/>
              </a:rPr>
              <a:t>last time</a:t>
            </a:r>
            <a:r>
              <a:rPr lang="en-US" sz="2400" dirty="0" smtClean="0">
                <a:latin typeface="+mj-lt"/>
              </a:rPr>
              <a:t>… though now for a season… ye are in heaviness through manifold temptations (1Pet. 1:5,6)… Be sober, be vigilant; because your adversary the devil, as a roaring lion, walketh about , seeking whom he may devour” </a:t>
            </a:r>
          </a:p>
          <a:p>
            <a:r>
              <a:rPr lang="en-US" sz="2400" dirty="0" smtClean="0">
                <a:latin typeface="+mj-lt"/>
              </a:rPr>
              <a:t>(1Pet. 5:8).</a:t>
            </a:r>
          </a:p>
          <a:p>
            <a:r>
              <a:rPr lang="en-US" sz="2400" dirty="0" smtClean="0">
                <a:latin typeface="+mj-lt"/>
              </a:rPr>
              <a:t>Peter’s epistles looks to the end times when the antichrist will try to destroy believing Jews during the tribulation.  They also demonstrate the Jewishness of the kingdom program as promised by God to Moses at Mt. Sinai (Exo. 19:6) –</a:t>
            </a:r>
          </a:p>
          <a:p>
            <a:endParaRPr lang="en-US" sz="800" dirty="0" smtClean="0">
              <a:latin typeface="+mj-lt"/>
            </a:endParaRPr>
          </a:p>
          <a:p>
            <a:r>
              <a:rPr lang="en-US" sz="2400" dirty="0" smtClean="0">
                <a:latin typeface="+mj-lt"/>
              </a:rPr>
              <a:t>“Chosen of God, and precious… are built up a spiritual house, an holy priesthood (1Pet. 2:4,5)… But ye are a chosen generation, a royal priesthood, an holy nation, </a:t>
            </a:r>
          </a:p>
          <a:p>
            <a:r>
              <a:rPr lang="en-US" sz="2400" dirty="0" smtClean="0">
                <a:latin typeface="+mj-lt"/>
              </a:rPr>
              <a:t>a peculiar people” (1Pet. 2:9).</a:t>
            </a:r>
          </a:p>
          <a:p>
            <a:r>
              <a:rPr lang="en-US" sz="2400" dirty="0" smtClean="0">
                <a:latin typeface="+mj-lt"/>
              </a:rPr>
              <a:t>Israel’s priesthood will recommence in the Millennium as they are led by their King/Priest.  Who is He?  </a:t>
            </a:r>
          </a:p>
          <a:p>
            <a:r>
              <a:rPr lang="en-US" sz="2400" dirty="0" smtClean="0">
                <a:latin typeface="+mj-lt"/>
              </a:rPr>
              <a:t>   </a:t>
            </a:r>
            <a:endParaRPr lang="en-US" sz="2400" dirty="0">
              <a:latin typeface="+mj-lt"/>
            </a:endParaRPr>
          </a:p>
        </p:txBody>
      </p:sp>
      <p:pic>
        <p:nvPicPr>
          <p:cNvPr id="3" name="Picture 2" descr="Paulus' Brev til Galaterne - Wikipedia, den frie encyklopæd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1"/>
            <a:ext cx="5160580" cy="6666733"/>
          </a:xfrm>
          <a:prstGeom prst="rect">
            <a:avLst/>
          </a:prstGeom>
        </p:spPr>
      </p:pic>
    </p:spTree>
    <p:extLst>
      <p:ext uri="{BB962C8B-B14F-4D97-AF65-F5344CB8AC3E}">
        <p14:creationId xmlns:p14="http://schemas.microsoft.com/office/powerpoint/2010/main" val="274016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8343"/>
            <a:ext cx="7062952" cy="6494085"/>
          </a:xfrm>
          <a:prstGeom prst="rect">
            <a:avLst/>
          </a:prstGeom>
          <a:noFill/>
        </p:spPr>
        <p:txBody>
          <a:bodyPr wrap="square" rtlCol="0">
            <a:spAutoFit/>
          </a:bodyPr>
          <a:lstStyle/>
          <a:p>
            <a:r>
              <a:rPr lang="en-US" sz="2400" b="1" dirty="0" smtClean="0">
                <a:latin typeface="+mj-lt"/>
              </a:rPr>
              <a:t>ISRAEL’S HIGH PRIEST</a:t>
            </a:r>
          </a:p>
          <a:p>
            <a:r>
              <a:rPr lang="en-US" sz="2400" dirty="0" smtClean="0">
                <a:latin typeface="+mj-lt"/>
              </a:rPr>
              <a:t>“… For this Melchisedec, king of Salem, priest of the most high God, who met Abraham… being by interpretation King of righteousness, and after that also King of Salem, which is, King of peace; Without father, without mother, without descent, having neither beginning of days, nor end of life; </a:t>
            </a:r>
            <a:r>
              <a:rPr lang="en-US" sz="2400" b="1" u="sng" dirty="0" smtClean="0">
                <a:latin typeface="+mj-lt"/>
              </a:rPr>
              <a:t>but made like unto the Son of God</a:t>
            </a:r>
            <a:r>
              <a:rPr lang="en-US" sz="2400" dirty="0" smtClean="0">
                <a:latin typeface="+mj-lt"/>
              </a:rPr>
              <a:t>; abideth a priest continually” (Heb. 7:1-3).</a:t>
            </a:r>
          </a:p>
          <a:p>
            <a:r>
              <a:rPr lang="en-US" sz="2400" dirty="0" smtClean="0">
                <a:latin typeface="+mj-lt"/>
              </a:rPr>
              <a:t>Who will be Israel’s High Priest?  None other than the Lord Jesus Christ who once appeared in the O.T. in disguise to meet Father Abraham.  But, He will not be in the human lineage of Levi and Aaron, but, as the text says, He will be supernatural—THE SON OF GOD. </a:t>
            </a:r>
          </a:p>
          <a:p>
            <a:r>
              <a:rPr lang="en-US" sz="2400" dirty="0" smtClean="0">
                <a:latin typeface="+mj-lt"/>
              </a:rPr>
              <a:t>Why?  Because the Levitical priesthood was lacking –</a:t>
            </a:r>
          </a:p>
          <a:p>
            <a:endParaRPr lang="en-US" sz="800" dirty="0" smtClean="0">
              <a:latin typeface="+mj-lt"/>
            </a:endParaRPr>
          </a:p>
          <a:p>
            <a:r>
              <a:rPr lang="en-US" sz="2400" dirty="0" smtClean="0">
                <a:latin typeface="+mj-lt"/>
              </a:rPr>
              <a:t>“If therefore perfection were by the Levitical priesthood, what further  need was there that another priest should rise after the order of Melchisedec (Heb. 7:11)…  </a:t>
            </a:r>
            <a:endParaRPr lang="en-US" sz="2400" dirty="0">
              <a:latin typeface="+mj-lt"/>
            </a:endParaRPr>
          </a:p>
        </p:txBody>
      </p:sp>
      <p:pic>
        <p:nvPicPr>
          <p:cNvPr id="5" name="Picture 4" descr="Jesus as Priest | Mike's Place on the Web"/>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2952" y="0"/>
            <a:ext cx="5129048" cy="6666732"/>
          </a:xfrm>
          <a:prstGeom prst="rect">
            <a:avLst/>
          </a:prstGeom>
        </p:spPr>
      </p:pic>
    </p:spTree>
    <p:extLst>
      <p:ext uri="{BB962C8B-B14F-4D97-AF65-F5344CB8AC3E}">
        <p14:creationId xmlns:p14="http://schemas.microsoft.com/office/powerpoint/2010/main" val="29401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7062951" cy="6494085"/>
          </a:xfrm>
          <a:prstGeom prst="rect">
            <a:avLst/>
          </a:prstGeom>
          <a:noFill/>
        </p:spPr>
        <p:txBody>
          <a:bodyPr wrap="square" rtlCol="0">
            <a:spAutoFit/>
          </a:bodyPr>
          <a:lstStyle/>
          <a:p>
            <a:r>
              <a:rPr lang="en-US" sz="2400" dirty="0" smtClean="0">
                <a:latin typeface="+mj-lt"/>
              </a:rPr>
              <a:t>“… for the [old] law made nothing perfect (Heb. 7:19)… Who needeth not daily as those high priests, to offer up sacrifices, first for his own sins, and then for the people’s: for this </a:t>
            </a:r>
            <a:r>
              <a:rPr lang="en-US" sz="2400" b="1" u="sng" dirty="0" smtClean="0">
                <a:latin typeface="+mj-lt"/>
              </a:rPr>
              <a:t>he did once, when he offered up himself </a:t>
            </a:r>
            <a:r>
              <a:rPr lang="en-US" sz="2400" dirty="0" smtClean="0">
                <a:latin typeface="+mj-lt"/>
              </a:rPr>
              <a:t>(Heb. 7:27)… Neither by the blood of goats and calves, but </a:t>
            </a:r>
            <a:r>
              <a:rPr lang="en-US" sz="2400" b="1" u="sng" dirty="0" smtClean="0">
                <a:latin typeface="+mj-lt"/>
              </a:rPr>
              <a:t>by his own blood he entered in once into the holy place, having obtained eternal redemption for us </a:t>
            </a:r>
            <a:r>
              <a:rPr lang="en-US" sz="2400" dirty="0" smtClean="0">
                <a:latin typeface="+mj-lt"/>
              </a:rPr>
              <a:t>(Heb. 9:12)… </a:t>
            </a:r>
            <a:r>
              <a:rPr lang="en-US" sz="2400" b="1" u="sng" dirty="0" smtClean="0">
                <a:latin typeface="+mj-lt"/>
              </a:rPr>
              <a:t>but now once</a:t>
            </a:r>
            <a:r>
              <a:rPr lang="en-US" sz="2400" dirty="0" smtClean="0">
                <a:latin typeface="+mj-lt"/>
              </a:rPr>
              <a:t>… </a:t>
            </a:r>
            <a:r>
              <a:rPr lang="en-US" sz="2400" b="1" u="sng" dirty="0" smtClean="0">
                <a:latin typeface="+mj-lt"/>
              </a:rPr>
              <a:t>hath he appeared to put away sin by the sacrifice of himself</a:t>
            </a:r>
            <a:r>
              <a:rPr lang="en-US" sz="2400" dirty="0" smtClean="0">
                <a:latin typeface="+mj-lt"/>
              </a:rPr>
              <a:t>” (Heb. 9:26).</a:t>
            </a:r>
          </a:p>
          <a:p>
            <a:r>
              <a:rPr lang="en-US" sz="2400" dirty="0" smtClean="0">
                <a:latin typeface="+mj-lt"/>
              </a:rPr>
              <a:t>The best the Levitical priesthood could do was to ‘cover’ the sins of the people of Israel, but Christ’s once-for-all-sacrifice forever satisfied the Father’s justice against sin (Rom. 3:25).  Paul could then write to Hebrews –</a:t>
            </a:r>
          </a:p>
          <a:p>
            <a:endParaRPr lang="en-US" sz="800" dirty="0" smtClean="0">
              <a:latin typeface="+mj-lt"/>
            </a:endParaRPr>
          </a:p>
          <a:p>
            <a:r>
              <a:rPr lang="en-US" sz="2400" dirty="0" smtClean="0">
                <a:latin typeface="+mj-lt"/>
              </a:rPr>
              <a:t>“… We have such an high priest, who is set on the right hand of the throne of the Majesty in the heavens; A minister of the sanctuary, and of the true tabernacle, which the Lord pitched, and not man” (Heb. 8:1,2).  </a:t>
            </a:r>
            <a:endParaRPr lang="en-US" sz="2400" dirty="0">
              <a:latin typeface="+mj-lt"/>
            </a:endParaRPr>
          </a:p>
        </p:txBody>
      </p:sp>
      <p:pic>
        <p:nvPicPr>
          <p:cNvPr id="4" name="Picture 3" descr="Jesus as Priest | Mike's Place on the Web"/>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2952" y="0"/>
            <a:ext cx="5129048" cy="6666732"/>
          </a:xfrm>
          <a:prstGeom prst="rect">
            <a:avLst/>
          </a:prstGeom>
        </p:spPr>
      </p:pic>
      <p:pic>
        <p:nvPicPr>
          <p:cNvPr id="2" name="Picture 1" descr="GLOBAL AWARENESS 101 - Let your VOICE be heard and ge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671" y="-1"/>
            <a:ext cx="5151328" cy="6666733"/>
          </a:xfrm>
          <a:prstGeom prst="rect">
            <a:avLst/>
          </a:prstGeom>
        </p:spPr>
      </p:pic>
    </p:spTree>
    <p:extLst>
      <p:ext uri="{BB962C8B-B14F-4D97-AF65-F5344CB8AC3E}">
        <p14:creationId xmlns:p14="http://schemas.microsoft.com/office/powerpoint/2010/main" val="352948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TextBox 2"/>
          <p:cNvSpPr txBox="1"/>
          <p:nvPr/>
        </p:nvSpPr>
        <p:spPr>
          <a:xfrm>
            <a:off x="4661954" y="0"/>
            <a:ext cx="2571538" cy="584775"/>
          </a:xfrm>
          <a:prstGeom prst="rect">
            <a:avLst/>
          </a:prstGeom>
          <a:noFill/>
        </p:spPr>
        <p:txBody>
          <a:bodyPr wrap="none" rtlCol="0">
            <a:spAutoFit/>
          </a:bodyPr>
          <a:lstStyle/>
          <a:p>
            <a:r>
              <a:rPr lang="en-US" sz="3200" dirty="0" smtClean="0">
                <a:latin typeface="+mj-lt"/>
              </a:rPr>
              <a:t>Philippi (2015)</a:t>
            </a:r>
            <a:endParaRPr lang="en-US" sz="3200" dirty="0"/>
          </a:p>
        </p:txBody>
      </p:sp>
    </p:spTree>
    <p:extLst>
      <p:ext uri="{BB962C8B-B14F-4D97-AF65-F5344CB8AC3E}">
        <p14:creationId xmlns:p14="http://schemas.microsoft.com/office/powerpoint/2010/main" val="24028856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18427" cy="6740307"/>
          </a:xfrm>
          <a:prstGeom prst="rect">
            <a:avLst/>
          </a:prstGeom>
          <a:noFill/>
        </p:spPr>
        <p:txBody>
          <a:bodyPr wrap="square" rtlCol="0">
            <a:spAutoFit/>
          </a:bodyPr>
          <a:lstStyle/>
          <a:p>
            <a:r>
              <a:rPr lang="en-US" sz="2400" b="1" dirty="0" smtClean="0">
                <a:latin typeface="+mj-lt"/>
              </a:rPr>
              <a:t>PURPOSE OF THE LETTER TO THE HEBREWS</a:t>
            </a:r>
          </a:p>
          <a:p>
            <a:r>
              <a:rPr lang="en-US" sz="2400" i="1" dirty="0" smtClean="0">
                <a:latin typeface="+mj-lt"/>
              </a:rPr>
              <a:t>“Writer.  The authorship of Hebrews has been in controversy from </a:t>
            </a:r>
          </a:p>
          <a:p>
            <a:r>
              <a:rPr lang="en-US" sz="2400" i="1" dirty="0" smtClean="0">
                <a:latin typeface="+mj-lt"/>
              </a:rPr>
              <a:t>the earliest times.  The book is anonymous, but the reference – </a:t>
            </a:r>
          </a:p>
          <a:p>
            <a:r>
              <a:rPr lang="en-US" sz="2400" i="1" dirty="0" smtClean="0">
                <a:latin typeface="+mj-lt"/>
              </a:rPr>
              <a:t>‘And account that the long-suffering of our Lord is salvation; even </a:t>
            </a:r>
          </a:p>
          <a:p>
            <a:r>
              <a:rPr lang="en-US" sz="2400" i="1" dirty="0" smtClean="0">
                <a:latin typeface="+mj-lt"/>
              </a:rPr>
              <a:t>as </a:t>
            </a:r>
            <a:r>
              <a:rPr lang="en-US" sz="2400" b="1" i="1" dirty="0" smtClean="0">
                <a:latin typeface="+mj-lt"/>
              </a:rPr>
              <a:t>our beloved brother Paul also according to the wisdom given </a:t>
            </a:r>
          </a:p>
          <a:p>
            <a:r>
              <a:rPr lang="en-US" sz="2400" b="1" i="1" dirty="0" smtClean="0">
                <a:latin typeface="+mj-lt"/>
              </a:rPr>
              <a:t>unto him </a:t>
            </a:r>
            <a:r>
              <a:rPr lang="en-US" sz="2400" b="1" i="1" u="sng" dirty="0" smtClean="0">
                <a:latin typeface="+mj-lt"/>
              </a:rPr>
              <a:t>hath written unto you</a:t>
            </a:r>
            <a:r>
              <a:rPr lang="en-US" sz="2400" i="1" dirty="0" smtClean="0">
                <a:latin typeface="+mj-lt"/>
              </a:rPr>
              <a:t>; As also in all his epistles, speaking </a:t>
            </a:r>
          </a:p>
          <a:p>
            <a:r>
              <a:rPr lang="en-US" sz="2400" i="1" dirty="0" smtClean="0">
                <a:latin typeface="+mj-lt"/>
              </a:rPr>
              <a:t>in them of these things; in which are some things hard to be </a:t>
            </a:r>
          </a:p>
          <a:p>
            <a:r>
              <a:rPr lang="en-US" sz="2400" i="1" dirty="0" smtClean="0">
                <a:latin typeface="+mj-lt"/>
              </a:rPr>
              <a:t>understood…’ (2Pet. 3:16), seems conclusive that Paul was the </a:t>
            </a:r>
          </a:p>
          <a:p>
            <a:r>
              <a:rPr lang="en-US" sz="2400" i="1" dirty="0" smtClean="0">
                <a:latin typeface="+mj-lt"/>
              </a:rPr>
              <a:t>writer… Theme… Judaism has come to an end… the writer had in </a:t>
            </a:r>
          </a:p>
          <a:p>
            <a:r>
              <a:rPr lang="en-US" sz="2400" i="1" dirty="0" smtClean="0">
                <a:latin typeface="+mj-lt"/>
              </a:rPr>
              <a:t>view the danger ever present to Jewish professed believers of </a:t>
            </a:r>
          </a:p>
          <a:p>
            <a:r>
              <a:rPr lang="en-US" sz="2400" i="1" dirty="0" smtClean="0">
                <a:latin typeface="+mj-lt"/>
              </a:rPr>
              <a:t>either lapsing back into Judaism, or pausing short of true faith in </a:t>
            </a:r>
          </a:p>
          <a:p>
            <a:r>
              <a:rPr lang="en-US" sz="2400" i="1" dirty="0" smtClean="0">
                <a:latin typeface="+mj-lt"/>
              </a:rPr>
              <a:t>Christ Jesus… The key-word is ‘better’… Christ is better than </a:t>
            </a:r>
          </a:p>
          <a:p>
            <a:r>
              <a:rPr lang="en-US" sz="2400" i="1" dirty="0" smtClean="0">
                <a:latin typeface="+mj-lt"/>
              </a:rPr>
              <a:t>angels… Moses… Joshua… Aaron; and the New Covenant than the </a:t>
            </a:r>
          </a:p>
          <a:p>
            <a:r>
              <a:rPr lang="en-US" sz="2400" i="1" dirty="0" smtClean="0">
                <a:latin typeface="+mj-lt"/>
              </a:rPr>
              <a:t>Mosaic… Church truth does not appear, the ground of gathering only being stated, ‘</a:t>
            </a:r>
            <a:r>
              <a:rPr lang="en-US" sz="2400" b="1" i="1" dirty="0" smtClean="0">
                <a:latin typeface="+mj-lt"/>
              </a:rPr>
              <a:t>Let us go forth therefore unto him without the camp </a:t>
            </a:r>
            <a:r>
              <a:rPr lang="en-US" sz="2400" dirty="0" smtClean="0">
                <a:latin typeface="+mj-lt"/>
              </a:rPr>
              <a:t>[Gentiles]…” </a:t>
            </a:r>
            <a:r>
              <a:rPr lang="en-US" sz="2400" i="1" dirty="0" smtClean="0">
                <a:latin typeface="+mj-lt"/>
              </a:rPr>
              <a:t>(Heb. 13:13)–</a:t>
            </a:r>
            <a:r>
              <a:rPr lang="en-US" sz="2400" dirty="0" smtClean="0">
                <a:latin typeface="+mj-lt"/>
              </a:rPr>
              <a:t>Old Scofield’s notes, p. 1291.</a:t>
            </a:r>
          </a:p>
          <a:p>
            <a:r>
              <a:rPr lang="en-US" sz="2400" dirty="0" smtClean="0">
                <a:latin typeface="+mj-lt"/>
              </a:rPr>
              <a:t>The Messianic kingdom program promised to Israel was about to run out [placed on-hold for 2,000+ years], so Paul desperately tried one last time to get his fellow countrymen to follow him.  The Jews would have understood these things, but not the Mystery given to the Gentiles.   </a:t>
            </a:r>
            <a:endParaRPr lang="en-US" sz="2400" dirty="0">
              <a:latin typeface="+mj-lt"/>
            </a:endParaRPr>
          </a:p>
        </p:txBody>
      </p:sp>
      <p:pic>
        <p:nvPicPr>
          <p:cNvPr id="3" name="Picture 2" descr="C. I. Scofield - Scofield Reference Bible - Internet Bibl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131" y="0"/>
            <a:ext cx="3930869" cy="4792717"/>
          </a:xfrm>
          <a:prstGeom prst="rect">
            <a:avLst/>
          </a:prstGeom>
        </p:spPr>
      </p:pic>
    </p:spTree>
    <p:extLst>
      <p:ext uri="{BB962C8B-B14F-4D97-AF65-F5344CB8AC3E}">
        <p14:creationId xmlns:p14="http://schemas.microsoft.com/office/powerpoint/2010/main" val="402280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4" end="14"/>
                                            </p:txEl>
                                          </p:spTgt>
                                        </p:tgtEl>
                                        <p:attrNameLst>
                                          <p:attrName>style.visibility</p:attrName>
                                        </p:attrNameLst>
                                      </p:cBhvr>
                                      <p:to>
                                        <p:strVal val="visible"/>
                                      </p:to>
                                    </p:set>
                                    <p:animEffect transition="in" filter="fade">
                                      <p:cBhvr>
                                        <p:cTn id="7"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66" y="0"/>
            <a:ext cx="9527629" cy="6124754"/>
          </a:xfrm>
          <a:prstGeom prst="rect">
            <a:avLst/>
          </a:prstGeom>
          <a:noFill/>
        </p:spPr>
        <p:txBody>
          <a:bodyPr wrap="square" rtlCol="0">
            <a:spAutoFit/>
          </a:bodyPr>
          <a:lstStyle/>
          <a:p>
            <a:r>
              <a:rPr lang="en-US" sz="2400" b="1" dirty="0" smtClean="0">
                <a:latin typeface="+mj-lt"/>
              </a:rPr>
              <a:t>THE FAITH HALL OF FAME</a:t>
            </a:r>
          </a:p>
          <a:p>
            <a:r>
              <a:rPr lang="en-US" sz="2400" dirty="0" smtClean="0">
                <a:latin typeface="+mj-lt"/>
              </a:rPr>
              <a:t>“Through faith we understand that the worlds were framed by the word of God, so that things which are seen were not made of things which do appear” [</a:t>
            </a:r>
            <a:r>
              <a:rPr lang="en-US" sz="2400" i="1" dirty="0" smtClean="0">
                <a:latin typeface="+mj-lt"/>
              </a:rPr>
              <a:t>ex-nihilo</a:t>
            </a:r>
            <a:r>
              <a:rPr lang="en-US" sz="2400" dirty="0" smtClean="0">
                <a:latin typeface="+mj-lt"/>
              </a:rPr>
              <a:t>] (11:3).  Faith is believing God and its proof are the individuals through whom He laid out His plans and purposes –</a:t>
            </a:r>
          </a:p>
          <a:p>
            <a:endParaRPr lang="en-US" sz="800" dirty="0" smtClean="0">
              <a:latin typeface="+mj-lt"/>
            </a:endParaRPr>
          </a:p>
          <a:p>
            <a:r>
              <a:rPr lang="en-US" sz="2400" dirty="0" smtClean="0">
                <a:latin typeface="+mj-lt"/>
              </a:rPr>
              <a:t>“By </a:t>
            </a:r>
            <a:r>
              <a:rPr lang="en-US" sz="2400" b="1" u="sng" dirty="0" smtClean="0">
                <a:latin typeface="+mj-lt"/>
              </a:rPr>
              <a:t>faith Abel</a:t>
            </a:r>
            <a:r>
              <a:rPr lang="en-US" sz="2400" b="1" dirty="0" smtClean="0">
                <a:latin typeface="+mj-lt"/>
              </a:rPr>
              <a:t> </a:t>
            </a:r>
            <a:r>
              <a:rPr lang="en-US" sz="2400" dirty="0" smtClean="0">
                <a:latin typeface="+mj-lt"/>
              </a:rPr>
              <a:t>offered unto God a more excellent sacrifice than Cain… (11:4); By </a:t>
            </a:r>
            <a:r>
              <a:rPr lang="en-US" sz="2400" b="1" u="sng" dirty="0" smtClean="0">
                <a:latin typeface="+mj-lt"/>
              </a:rPr>
              <a:t>faith Enoch</a:t>
            </a:r>
            <a:r>
              <a:rPr lang="en-US" sz="2400" b="1" dirty="0" smtClean="0">
                <a:latin typeface="+mj-lt"/>
              </a:rPr>
              <a:t> </a:t>
            </a:r>
            <a:r>
              <a:rPr lang="en-US" sz="2400" dirty="0" smtClean="0">
                <a:latin typeface="+mj-lt"/>
              </a:rPr>
              <a:t>was translated that he should not see death… that he pleased God (11:5); </a:t>
            </a:r>
            <a:r>
              <a:rPr lang="en-US" sz="2400" b="1" dirty="0" smtClean="0">
                <a:latin typeface="+mj-lt"/>
              </a:rPr>
              <a:t>But without faith it is impossible to please him: for he that cometh to God must believe that he is, and that he is a rewarder of them that diligently seek him </a:t>
            </a:r>
            <a:r>
              <a:rPr lang="en-US" sz="2400" dirty="0" smtClean="0">
                <a:latin typeface="+mj-lt"/>
              </a:rPr>
              <a:t>(11:6); By </a:t>
            </a:r>
            <a:r>
              <a:rPr lang="en-US" sz="2400" b="1" u="sng" dirty="0" smtClean="0">
                <a:latin typeface="+mj-lt"/>
              </a:rPr>
              <a:t>faith Noah</a:t>
            </a:r>
            <a:r>
              <a:rPr lang="en-US" sz="2400" dirty="0" smtClean="0">
                <a:latin typeface="+mj-lt"/>
              </a:rPr>
              <a:t>, being warned of God of things not seen as yet… prepared an ark (11:7); By </a:t>
            </a:r>
            <a:r>
              <a:rPr lang="en-US" sz="2400" b="1" u="sng" dirty="0" smtClean="0">
                <a:latin typeface="+mj-lt"/>
              </a:rPr>
              <a:t>faith Abraham</a:t>
            </a:r>
            <a:r>
              <a:rPr lang="en-US" sz="2400" dirty="0" smtClean="0">
                <a:latin typeface="+mj-lt"/>
              </a:rPr>
              <a:t>, when he was called to go out into a place… obeyed… not knowing whither he went (11:8); </a:t>
            </a:r>
          </a:p>
          <a:p>
            <a:r>
              <a:rPr lang="en-US" sz="2400" dirty="0" smtClean="0">
                <a:latin typeface="+mj-lt"/>
              </a:rPr>
              <a:t>Through </a:t>
            </a:r>
            <a:r>
              <a:rPr lang="en-US" sz="2400" b="1" u="sng" dirty="0" smtClean="0">
                <a:latin typeface="+mj-lt"/>
              </a:rPr>
              <a:t>faith also Sara</a:t>
            </a:r>
            <a:r>
              <a:rPr lang="en-US" sz="2400" dirty="0" smtClean="0">
                <a:latin typeface="+mj-lt"/>
              </a:rPr>
              <a:t> herself received strength to conceive seed (11:11); </a:t>
            </a:r>
          </a:p>
          <a:p>
            <a:r>
              <a:rPr lang="en-US" sz="2400" dirty="0" smtClean="0">
                <a:latin typeface="+mj-lt"/>
              </a:rPr>
              <a:t>By </a:t>
            </a:r>
            <a:r>
              <a:rPr lang="en-US" sz="2400" b="1" u="sng" dirty="0" smtClean="0">
                <a:latin typeface="+mj-lt"/>
              </a:rPr>
              <a:t>faith Moses</a:t>
            </a:r>
            <a:r>
              <a:rPr lang="en-US" sz="2400" dirty="0" smtClean="0">
                <a:latin typeface="+mj-lt"/>
              </a:rPr>
              <a:t>… kept the Passover, and the sprinkling of blood (11:24-29); </a:t>
            </a:r>
            <a:r>
              <a:rPr lang="en-US" sz="2400" b="1" u="sng" dirty="0" smtClean="0">
                <a:latin typeface="+mj-lt"/>
              </a:rPr>
              <a:t>Rahab</a:t>
            </a:r>
            <a:r>
              <a:rPr lang="en-US" sz="2400" dirty="0" smtClean="0">
                <a:latin typeface="+mj-lt"/>
              </a:rPr>
              <a:t>… </a:t>
            </a:r>
            <a:r>
              <a:rPr lang="en-US" sz="2400" b="1" u="sng" dirty="0" smtClean="0">
                <a:latin typeface="+mj-lt"/>
              </a:rPr>
              <a:t>Gideon</a:t>
            </a:r>
            <a:r>
              <a:rPr lang="en-US" sz="2400" dirty="0" smtClean="0">
                <a:latin typeface="+mj-lt"/>
              </a:rPr>
              <a:t>… </a:t>
            </a:r>
            <a:r>
              <a:rPr lang="en-US" sz="2400" b="1" u="sng" dirty="0" smtClean="0">
                <a:latin typeface="+mj-lt"/>
              </a:rPr>
              <a:t>Samson</a:t>
            </a:r>
            <a:r>
              <a:rPr lang="en-US" sz="2400" dirty="0" smtClean="0">
                <a:latin typeface="+mj-lt"/>
              </a:rPr>
              <a:t>… </a:t>
            </a:r>
            <a:r>
              <a:rPr lang="en-US" sz="2400" b="1" u="sng" dirty="0" smtClean="0">
                <a:latin typeface="+mj-lt"/>
              </a:rPr>
              <a:t>David</a:t>
            </a:r>
            <a:r>
              <a:rPr lang="en-US" sz="2400" dirty="0" smtClean="0">
                <a:latin typeface="+mj-lt"/>
              </a:rPr>
              <a:t>… </a:t>
            </a:r>
            <a:r>
              <a:rPr lang="en-US" sz="2400" b="1" u="sng" dirty="0" smtClean="0">
                <a:latin typeface="+mj-lt"/>
              </a:rPr>
              <a:t>Samuel</a:t>
            </a:r>
            <a:r>
              <a:rPr lang="en-US" sz="2400" dirty="0" smtClean="0">
                <a:latin typeface="+mj-lt"/>
              </a:rPr>
              <a:t>… the </a:t>
            </a:r>
            <a:r>
              <a:rPr lang="en-US" sz="2400" b="1" u="sng" dirty="0" smtClean="0">
                <a:latin typeface="+mj-lt"/>
              </a:rPr>
              <a:t>prophets</a:t>
            </a:r>
            <a:r>
              <a:rPr lang="en-US" sz="2400" dirty="0" smtClean="0">
                <a:latin typeface="+mj-lt"/>
              </a:rPr>
              <a:t>” (Heb. 11:31-32)</a:t>
            </a:r>
          </a:p>
          <a:p>
            <a:r>
              <a:rPr lang="en-US" sz="2400" dirty="0" smtClean="0">
                <a:latin typeface="+mj-lt"/>
              </a:rPr>
              <a:t>… And these all, having obtained a good report through faith…” (11:39).     </a:t>
            </a:r>
          </a:p>
        </p:txBody>
      </p:sp>
      <p:pic>
        <p:nvPicPr>
          <p:cNvPr id="4" name="Picture 3" descr="Pro Football Hall of Fame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1863" y="2049517"/>
            <a:ext cx="2680137" cy="2590799"/>
          </a:xfrm>
          <a:prstGeom prst="rect">
            <a:avLst/>
          </a:prstGeom>
        </p:spPr>
      </p:pic>
      <p:pic>
        <p:nvPicPr>
          <p:cNvPr id="5" name="Picture 4" descr="Country Music Hall of Fame and Museum - Wikipe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8703" y="4640316"/>
            <a:ext cx="2175641" cy="2175641"/>
          </a:xfrm>
          <a:prstGeom prst="rect">
            <a:avLst/>
          </a:prstGeom>
        </p:spPr>
      </p:pic>
      <p:pic>
        <p:nvPicPr>
          <p:cNvPr id="6" name="Picture 5" descr="FenwayNation—Fenway Seating Chart, Papi, Pedroia, Betts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9310" y="0"/>
            <a:ext cx="2732689" cy="2049517"/>
          </a:xfrm>
          <a:prstGeom prst="rect">
            <a:avLst/>
          </a:prstGeom>
        </p:spPr>
      </p:pic>
      <p:pic>
        <p:nvPicPr>
          <p:cNvPr id="8" name="Picture 7" descr="File:Hall of Fame logo.pn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675" y="5728136"/>
            <a:ext cx="9690538" cy="1464879"/>
          </a:xfrm>
          <a:prstGeom prst="rect">
            <a:avLst/>
          </a:prstGeom>
        </p:spPr>
      </p:pic>
    </p:spTree>
    <p:extLst>
      <p:ext uri="{BB962C8B-B14F-4D97-AF65-F5344CB8AC3E}">
        <p14:creationId xmlns:p14="http://schemas.microsoft.com/office/powerpoint/2010/main" val="33762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500"/>
                                        <p:tgtEl>
                                          <p:spTgt spid="2">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931" y="0"/>
            <a:ext cx="11824137" cy="523220"/>
          </a:xfrm>
          <a:prstGeom prst="rect">
            <a:avLst/>
          </a:prstGeom>
          <a:noFill/>
        </p:spPr>
        <p:txBody>
          <a:bodyPr wrap="square" rtlCol="0">
            <a:spAutoFit/>
          </a:bodyPr>
          <a:lstStyle/>
          <a:p>
            <a:r>
              <a:rPr lang="en-US" sz="2800" dirty="0" smtClean="0">
                <a:latin typeface="+mj-lt"/>
              </a:rPr>
              <a:t>Next time – Our last lesson –</a:t>
            </a:r>
            <a:r>
              <a:rPr lang="en-US" sz="2800" dirty="0">
                <a:latin typeface="+mj-lt"/>
              </a:rPr>
              <a:t> </a:t>
            </a:r>
            <a:r>
              <a:rPr lang="en-US" sz="2800" dirty="0" smtClean="0">
                <a:latin typeface="+mj-lt"/>
              </a:rPr>
              <a:t>End Times and the New Heaven and New Earth.</a:t>
            </a:r>
            <a:endParaRPr lang="en-US" sz="2800" dirty="0">
              <a:latin typeface="+mj-lt"/>
            </a:endParaRPr>
          </a:p>
        </p:txBody>
      </p:sp>
      <p:pic>
        <p:nvPicPr>
          <p:cNvPr id="3" name="Picture 2" descr="The Vision of the New Heaven and the New Earth... | &quot;The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6099" y="898636"/>
            <a:ext cx="5319784" cy="551793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4" name="Picture 3" descr="New Heavens &amp; New Ear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45" y="903890"/>
            <a:ext cx="4647180" cy="551267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Picture 4" descr="How To Change Timelines RIGHT NOW Through The Rippl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21" y="425671"/>
            <a:ext cx="11439740" cy="599089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9804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5417"/>
            <a:ext cx="12192000" cy="6863417"/>
          </a:xfrm>
          <a:prstGeom prst="rect">
            <a:avLst/>
          </a:prstGeom>
          <a:noFill/>
        </p:spPr>
        <p:txBody>
          <a:bodyPr wrap="square" rtlCol="0">
            <a:spAutoFit/>
          </a:bodyPr>
          <a:lstStyle/>
          <a:p>
            <a:r>
              <a:rPr lang="en-US" sz="2400" dirty="0" smtClean="0">
                <a:latin typeface="+mj-lt"/>
              </a:rPr>
              <a:t>“According to my earnest expectation and my hope, that in nothing I shall be ashamed, but with all boldness, as always, so now also </a:t>
            </a:r>
            <a:r>
              <a:rPr lang="en-US" sz="2400" b="1" dirty="0" smtClean="0">
                <a:latin typeface="+mj-lt"/>
              </a:rPr>
              <a:t>Christ shall be magnified </a:t>
            </a:r>
          </a:p>
          <a:p>
            <a:r>
              <a:rPr lang="en-US" sz="2400" b="1" dirty="0" smtClean="0">
                <a:latin typeface="+mj-lt"/>
              </a:rPr>
              <a:t>in my body, whether it be by life, or by death</a:t>
            </a:r>
            <a:r>
              <a:rPr lang="en-US" sz="2400" dirty="0" smtClean="0">
                <a:latin typeface="+mj-lt"/>
              </a:rPr>
              <a:t>” (Phil. 1:20).</a:t>
            </a:r>
          </a:p>
          <a:p>
            <a:r>
              <a:rPr lang="en-US" sz="2400" dirty="0" smtClean="0">
                <a:latin typeface="+mj-lt"/>
              </a:rPr>
              <a:t>Paul’s reason for living was Christ—Paul’s reason for dying </a:t>
            </a:r>
          </a:p>
          <a:p>
            <a:r>
              <a:rPr lang="en-US" sz="2400" dirty="0">
                <a:latin typeface="+mj-lt"/>
              </a:rPr>
              <a:t>w</a:t>
            </a:r>
            <a:r>
              <a:rPr lang="en-US" sz="2400" dirty="0" smtClean="0">
                <a:latin typeface="+mj-lt"/>
              </a:rPr>
              <a:t>as Christ.  He would live for Christ and he would die for Him.</a:t>
            </a:r>
          </a:p>
          <a:p>
            <a:r>
              <a:rPr lang="en-US" sz="2400" dirty="0" smtClean="0">
                <a:latin typeface="+mj-lt"/>
              </a:rPr>
              <a:t>During his early ministry, Paul had been beaten to death and</a:t>
            </a:r>
          </a:p>
          <a:p>
            <a:r>
              <a:rPr lang="en-US" sz="2400" dirty="0">
                <a:latin typeface="+mj-lt"/>
              </a:rPr>
              <a:t>w</a:t>
            </a:r>
            <a:r>
              <a:rPr lang="en-US" sz="2400" dirty="0" smtClean="0">
                <a:latin typeface="+mj-lt"/>
              </a:rPr>
              <a:t>as translated to heaven where he saw Christ.  Though he</a:t>
            </a:r>
          </a:p>
          <a:p>
            <a:r>
              <a:rPr lang="en-US" sz="2400" dirty="0">
                <a:latin typeface="+mj-lt"/>
              </a:rPr>
              <a:t>w</a:t>
            </a:r>
            <a:r>
              <a:rPr lang="en-US" sz="2400" dirty="0" smtClean="0">
                <a:latin typeface="+mj-lt"/>
              </a:rPr>
              <a:t>as told not to say much (2Cor. 12:4), he did offer this –</a:t>
            </a:r>
          </a:p>
          <a:p>
            <a:endParaRPr lang="en-US" sz="800" dirty="0" smtClean="0">
              <a:latin typeface="+mj-lt"/>
            </a:endParaRPr>
          </a:p>
          <a:p>
            <a:r>
              <a:rPr lang="en-US" sz="2400" dirty="0" smtClean="0">
                <a:latin typeface="+mj-lt"/>
              </a:rPr>
              <a:t>“For to me to live is Christ, and </a:t>
            </a:r>
            <a:r>
              <a:rPr lang="en-US" sz="2400" b="1" u="sng" dirty="0" smtClean="0">
                <a:latin typeface="+mj-lt"/>
              </a:rPr>
              <a:t>to die is gain</a:t>
            </a:r>
            <a:r>
              <a:rPr lang="en-US" sz="2400" dirty="0" smtClean="0">
                <a:latin typeface="+mj-lt"/>
              </a:rPr>
              <a:t>… For I am in a </a:t>
            </a:r>
          </a:p>
          <a:p>
            <a:r>
              <a:rPr lang="en-US" sz="2400" dirty="0">
                <a:latin typeface="+mj-lt"/>
              </a:rPr>
              <a:t>s</a:t>
            </a:r>
            <a:r>
              <a:rPr lang="en-US" sz="2400" dirty="0" smtClean="0">
                <a:latin typeface="+mj-lt"/>
              </a:rPr>
              <a:t>trait betwixt two, </a:t>
            </a:r>
            <a:r>
              <a:rPr lang="en-US" sz="2400" b="1" dirty="0" smtClean="0">
                <a:latin typeface="+mj-lt"/>
              </a:rPr>
              <a:t>having a desire to depart, and to be with</a:t>
            </a:r>
          </a:p>
          <a:p>
            <a:r>
              <a:rPr lang="en-US" sz="2400" b="1" dirty="0" smtClean="0">
                <a:latin typeface="+mj-lt"/>
              </a:rPr>
              <a:t>Christ; </a:t>
            </a:r>
            <a:r>
              <a:rPr lang="en-US" sz="2400" b="1" u="sng" dirty="0" smtClean="0">
                <a:latin typeface="+mj-lt"/>
              </a:rPr>
              <a:t>which is far better</a:t>
            </a:r>
            <a:r>
              <a:rPr lang="en-US" sz="2400" dirty="0" smtClean="0">
                <a:latin typeface="+mj-lt"/>
              </a:rPr>
              <a:t>” (Phil. 1:21,22).</a:t>
            </a:r>
          </a:p>
          <a:p>
            <a:r>
              <a:rPr lang="en-US" sz="2400" dirty="0" smtClean="0">
                <a:latin typeface="+mj-lt"/>
              </a:rPr>
              <a:t>Few words, but big meaning.  Christ was not finished with </a:t>
            </a:r>
          </a:p>
          <a:p>
            <a:r>
              <a:rPr lang="en-US" sz="2400" dirty="0" smtClean="0">
                <a:latin typeface="+mj-lt"/>
              </a:rPr>
              <a:t>Paul on earth, so he returned to finish his ministry to the</a:t>
            </a:r>
          </a:p>
          <a:p>
            <a:r>
              <a:rPr lang="en-US" sz="2400" dirty="0" smtClean="0">
                <a:latin typeface="+mj-lt"/>
              </a:rPr>
              <a:t>Gentiles and of the dispensation of the grace of God –</a:t>
            </a:r>
          </a:p>
          <a:p>
            <a:endParaRPr lang="en-US" sz="800" dirty="0" smtClean="0">
              <a:latin typeface="+mj-lt"/>
            </a:endParaRPr>
          </a:p>
          <a:p>
            <a:r>
              <a:rPr lang="en-US" sz="2400" dirty="0" smtClean="0">
                <a:latin typeface="+mj-lt"/>
              </a:rPr>
              <a:t>“Nevertheless to abide in the flesh is more needful for you… I</a:t>
            </a:r>
          </a:p>
          <a:p>
            <a:r>
              <a:rPr lang="en-US" sz="2400" dirty="0">
                <a:latin typeface="+mj-lt"/>
              </a:rPr>
              <a:t>k</a:t>
            </a:r>
            <a:r>
              <a:rPr lang="en-US" sz="2400" dirty="0" smtClean="0">
                <a:latin typeface="+mj-lt"/>
              </a:rPr>
              <a:t>now that I shall abide and continue with you all for your </a:t>
            </a:r>
          </a:p>
          <a:p>
            <a:r>
              <a:rPr lang="en-US" sz="2400" dirty="0">
                <a:latin typeface="+mj-lt"/>
              </a:rPr>
              <a:t>f</a:t>
            </a:r>
            <a:r>
              <a:rPr lang="en-US" sz="2400" dirty="0" smtClean="0">
                <a:latin typeface="+mj-lt"/>
              </a:rPr>
              <a:t>urtherance and joy of faith” (Phil. 1:24,25).    </a:t>
            </a:r>
            <a:endParaRPr lang="en-US" sz="2400" dirty="0">
              <a:latin typeface="+mj-lt"/>
            </a:endParaRPr>
          </a:p>
        </p:txBody>
      </p:sp>
      <p:pic>
        <p:nvPicPr>
          <p:cNvPr id="4" name="Picture 3" descr="Paul the Apostle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103" y="707886"/>
            <a:ext cx="4466898" cy="6059319"/>
          </a:xfrm>
          <a:prstGeom prst="rect">
            <a:avLst/>
          </a:prstGeom>
        </p:spPr>
      </p:pic>
    </p:spTree>
    <p:extLst>
      <p:ext uri="{BB962C8B-B14F-4D97-AF65-F5344CB8AC3E}">
        <p14:creationId xmlns:p14="http://schemas.microsoft.com/office/powerpoint/2010/main" val="176846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fade">
                                      <p:cBhvr>
                                        <p:cTn id="16" dur="500"/>
                                        <p:tgtEl>
                                          <p:spTgt spid="2">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500"/>
                                        <p:tgtEl>
                                          <p:spTgt spid="2">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fade">
                                      <p:cBhvr>
                                        <p:cTn id="27" dur="500"/>
                                        <p:tgtEl>
                                          <p:spTgt spid="2">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10" end="10"/>
                                            </p:txEl>
                                          </p:spTgt>
                                        </p:tgtEl>
                                        <p:attrNameLst>
                                          <p:attrName>style.visibility</p:attrName>
                                        </p:attrNameLst>
                                      </p:cBhvr>
                                      <p:to>
                                        <p:strVal val="visible"/>
                                      </p:to>
                                    </p:set>
                                    <p:animEffect transition="in" filter="fade">
                                      <p:cBhvr>
                                        <p:cTn id="30" dur="500"/>
                                        <p:tgtEl>
                                          <p:spTgt spid="2">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animEffect transition="in" filter="fade">
                                      <p:cBhvr>
                                        <p:cTn id="35" dur="500"/>
                                        <p:tgtEl>
                                          <p:spTgt spid="2">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12" end="12"/>
                                            </p:txEl>
                                          </p:spTgt>
                                        </p:tgtEl>
                                        <p:attrNameLst>
                                          <p:attrName>style.visibility</p:attrName>
                                        </p:attrNameLst>
                                      </p:cBhvr>
                                      <p:to>
                                        <p:strVal val="visible"/>
                                      </p:to>
                                    </p:set>
                                    <p:animEffect transition="in" filter="fade">
                                      <p:cBhvr>
                                        <p:cTn id="38" dur="500"/>
                                        <p:tgtEl>
                                          <p:spTgt spid="2">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13" end="13"/>
                                            </p:txEl>
                                          </p:spTgt>
                                        </p:tgtEl>
                                        <p:attrNameLst>
                                          <p:attrName>style.visibility</p:attrName>
                                        </p:attrNameLst>
                                      </p:cBhvr>
                                      <p:to>
                                        <p:strVal val="visible"/>
                                      </p:to>
                                    </p:set>
                                    <p:animEffect transition="in" filter="fade">
                                      <p:cBhvr>
                                        <p:cTn id="41" dur="500"/>
                                        <p:tgtEl>
                                          <p:spTgt spid="2">
                                            <p:txEl>
                                              <p:pRg st="13" end="1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
                                            <p:txEl>
                                              <p:pRg st="15" end="15"/>
                                            </p:txEl>
                                          </p:spTgt>
                                        </p:tgtEl>
                                        <p:attrNameLst>
                                          <p:attrName>style.visibility</p:attrName>
                                        </p:attrNameLst>
                                      </p:cBhvr>
                                      <p:to>
                                        <p:strVal val="visible"/>
                                      </p:to>
                                    </p:set>
                                    <p:animEffect transition="in" filter="fade">
                                      <p:cBhvr>
                                        <p:cTn id="46" dur="500"/>
                                        <p:tgtEl>
                                          <p:spTgt spid="2">
                                            <p:txEl>
                                              <p:pRg st="15" end="1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
                                            <p:txEl>
                                              <p:pRg st="16" end="16"/>
                                            </p:txEl>
                                          </p:spTgt>
                                        </p:tgtEl>
                                        <p:attrNameLst>
                                          <p:attrName>style.visibility</p:attrName>
                                        </p:attrNameLst>
                                      </p:cBhvr>
                                      <p:to>
                                        <p:strVal val="visible"/>
                                      </p:to>
                                    </p:set>
                                    <p:animEffect transition="in" filter="fade">
                                      <p:cBhvr>
                                        <p:cTn id="49" dur="500"/>
                                        <p:tgtEl>
                                          <p:spTgt spid="2">
                                            <p:txEl>
                                              <p:pRg st="16" end="16"/>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
                                            <p:txEl>
                                              <p:pRg st="17" end="17"/>
                                            </p:txEl>
                                          </p:spTgt>
                                        </p:tgtEl>
                                        <p:attrNameLst>
                                          <p:attrName>style.visibility</p:attrName>
                                        </p:attrNameLst>
                                      </p:cBhvr>
                                      <p:to>
                                        <p:strVal val="visible"/>
                                      </p:to>
                                    </p:set>
                                    <p:animEffect transition="in" filter="fade">
                                      <p:cBhvr>
                                        <p:cTn id="52"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031420" cy="6863417"/>
          </a:xfrm>
          <a:prstGeom prst="rect">
            <a:avLst/>
          </a:prstGeom>
          <a:noFill/>
        </p:spPr>
        <p:txBody>
          <a:bodyPr wrap="square" rtlCol="0">
            <a:spAutoFit/>
          </a:bodyPr>
          <a:lstStyle/>
          <a:p>
            <a:r>
              <a:rPr lang="en-US" sz="2400" dirty="0" smtClean="0">
                <a:latin typeface="+mj-lt"/>
              </a:rPr>
              <a:t>Why was Paul so enamored with Christ?  He tells us in </a:t>
            </a:r>
          </a:p>
          <a:p>
            <a:r>
              <a:rPr lang="en-US" sz="2400" dirty="0">
                <a:latin typeface="+mj-lt"/>
              </a:rPr>
              <a:t>C</a:t>
            </a:r>
            <a:r>
              <a:rPr lang="en-US" sz="2400" dirty="0" smtClean="0">
                <a:latin typeface="+mj-lt"/>
              </a:rPr>
              <a:t>hapter 2 –</a:t>
            </a:r>
          </a:p>
          <a:p>
            <a:endParaRPr lang="en-US" sz="800" dirty="0" smtClean="0">
              <a:latin typeface="+mj-lt"/>
            </a:endParaRPr>
          </a:p>
          <a:p>
            <a:r>
              <a:rPr lang="en-US" sz="2400" dirty="0" smtClean="0">
                <a:latin typeface="+mj-lt"/>
              </a:rPr>
              <a:t>“But made himself of no reputation, and took upon him the form of a servant, and was made in the likeness of men:  And being found in fashion as a man, he humbled himself, and became obedient unto death, even the death of the cross” (Phil. 2:7,8).</a:t>
            </a:r>
          </a:p>
          <a:p>
            <a:r>
              <a:rPr lang="en-US" sz="2400" dirty="0" smtClean="0">
                <a:latin typeface="+mj-lt"/>
              </a:rPr>
              <a:t>When YOU get to heaven you will NEVER desire to come back to this broken, corrupted, and painful life on earth.  But, that is exactly what our Lord chose to do.  </a:t>
            </a:r>
          </a:p>
          <a:p>
            <a:r>
              <a:rPr lang="en-US" sz="2400" dirty="0" smtClean="0">
                <a:latin typeface="+mj-lt"/>
              </a:rPr>
              <a:t>He left paradise to come to earth to be mistreated, mocked, ridiculed and demeaned, which culminated in an unjust sentence and submission to the worst form of</a:t>
            </a:r>
          </a:p>
          <a:p>
            <a:r>
              <a:rPr lang="en-US" sz="2400" dirty="0">
                <a:latin typeface="+mj-lt"/>
              </a:rPr>
              <a:t>c</a:t>
            </a:r>
            <a:r>
              <a:rPr lang="en-US" sz="2400" dirty="0" smtClean="0">
                <a:latin typeface="+mj-lt"/>
              </a:rPr>
              <a:t>apital punishment known to man—</a:t>
            </a:r>
            <a:r>
              <a:rPr lang="en-US" sz="2400" i="1" dirty="0" smtClean="0">
                <a:latin typeface="+mj-lt"/>
              </a:rPr>
              <a:t>to die in our place on a cross for our sin</a:t>
            </a:r>
            <a:r>
              <a:rPr lang="en-US" sz="2400" dirty="0" smtClean="0">
                <a:latin typeface="+mj-lt"/>
              </a:rPr>
              <a:t>.  That’s why Paul loved him so much—and that’s why we should all love Him even though it is hard for us to understand fully the depths of agape love Christ has for us, i.e. </a:t>
            </a:r>
            <a:r>
              <a:rPr lang="en-US" sz="2400" i="1" dirty="0" smtClean="0">
                <a:latin typeface="+mj-lt"/>
              </a:rPr>
              <a:t>Philippians.      </a:t>
            </a:r>
            <a:endParaRPr lang="en-US" sz="2400" i="1"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353386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947339" cy="6863417"/>
          </a:xfrm>
          <a:prstGeom prst="rect">
            <a:avLst/>
          </a:prstGeom>
          <a:noFill/>
        </p:spPr>
        <p:txBody>
          <a:bodyPr wrap="square" rtlCol="0">
            <a:spAutoFit/>
          </a:bodyPr>
          <a:lstStyle/>
          <a:p>
            <a:r>
              <a:rPr lang="en-US" sz="2400" b="1" dirty="0" smtClean="0">
                <a:latin typeface="+mj-lt"/>
              </a:rPr>
              <a:t>Saul’s Biography</a:t>
            </a:r>
            <a:endParaRPr lang="en-US" sz="800" dirty="0" smtClean="0">
              <a:latin typeface="+mj-lt"/>
            </a:endParaRPr>
          </a:p>
          <a:p>
            <a:r>
              <a:rPr lang="en-US" sz="2400" dirty="0" smtClean="0">
                <a:latin typeface="+mj-lt"/>
              </a:rPr>
              <a:t>“Though I might also have confidence in the flesh.  If any man… might trust in the flesh, I more: circumcised on the 8</a:t>
            </a:r>
            <a:r>
              <a:rPr lang="en-US" sz="2400" baseline="30000" dirty="0" smtClean="0">
                <a:latin typeface="+mj-lt"/>
              </a:rPr>
              <a:t>th</a:t>
            </a:r>
            <a:r>
              <a:rPr lang="en-US" sz="2400" dirty="0" smtClean="0">
                <a:latin typeface="+mj-lt"/>
              </a:rPr>
              <a:t> day, of the stock of Israel, of the tribe of Benjamin, an Hebrew of Hebrews; as touching the law, a Pharisee; Concerning zeal, persecuting the church; touching the righteousness which is in the law, blameless” (Phil. 3:4-6).</a:t>
            </a:r>
          </a:p>
          <a:p>
            <a:r>
              <a:rPr lang="en-US" sz="2400" dirty="0" smtClean="0">
                <a:latin typeface="+mj-lt"/>
              </a:rPr>
              <a:t>No one in the 1</a:t>
            </a:r>
            <a:r>
              <a:rPr lang="en-US" sz="2400" baseline="30000" dirty="0" smtClean="0">
                <a:latin typeface="+mj-lt"/>
              </a:rPr>
              <a:t>st</a:t>
            </a:r>
            <a:r>
              <a:rPr lang="en-US" sz="2400" dirty="0" smtClean="0">
                <a:latin typeface="+mj-lt"/>
              </a:rPr>
              <a:t> century had a better resume &amp; biography than Saul of Tarsus; he had everything a man could want.  He had everything but Christ –</a:t>
            </a:r>
          </a:p>
          <a:p>
            <a:endParaRPr lang="en-US" sz="800" dirty="0" smtClean="0">
              <a:latin typeface="+mj-lt"/>
            </a:endParaRPr>
          </a:p>
          <a:p>
            <a:r>
              <a:rPr lang="en-US" sz="2400" dirty="0" smtClean="0">
                <a:latin typeface="+mj-lt"/>
              </a:rPr>
              <a:t>“But what things were gain to me, those I counted loss for Christ… I count all things but loss for the excellency of the knowledge of Christ Jesus my Lord: for whom I</a:t>
            </a:r>
          </a:p>
          <a:p>
            <a:r>
              <a:rPr lang="en-US" sz="2400" dirty="0">
                <a:latin typeface="+mj-lt"/>
              </a:rPr>
              <a:t>h</a:t>
            </a:r>
            <a:r>
              <a:rPr lang="en-US" sz="2400" dirty="0" smtClean="0">
                <a:latin typeface="+mj-lt"/>
              </a:rPr>
              <a:t>ave suffered the loss of all things, and do count them as dung, that I may win Christ.  And be found in him not </a:t>
            </a:r>
            <a:r>
              <a:rPr lang="en-US" sz="2400" dirty="0">
                <a:latin typeface="+mj-lt"/>
              </a:rPr>
              <a:t>having mine own righteousness, which is of </a:t>
            </a:r>
            <a:r>
              <a:rPr lang="en-US" sz="2400" dirty="0" smtClean="0">
                <a:latin typeface="+mj-lt"/>
              </a:rPr>
              <a:t>the</a:t>
            </a:r>
          </a:p>
          <a:p>
            <a:r>
              <a:rPr lang="en-US" sz="2400" dirty="0">
                <a:latin typeface="+mj-lt"/>
              </a:rPr>
              <a:t>law, but that which is through </a:t>
            </a:r>
            <a:r>
              <a:rPr lang="en-US" sz="2400" b="1" dirty="0">
                <a:latin typeface="+mj-lt"/>
              </a:rPr>
              <a:t>the faith of </a:t>
            </a:r>
            <a:r>
              <a:rPr lang="en-US" sz="2400" b="1" dirty="0" smtClean="0">
                <a:latin typeface="+mj-lt"/>
              </a:rPr>
              <a:t>Christ</a:t>
            </a:r>
            <a:r>
              <a:rPr lang="en-US" sz="2400" dirty="0" smtClean="0">
                <a:latin typeface="+mj-lt"/>
              </a:rPr>
              <a:t>…”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50036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926317" cy="6863417"/>
          </a:xfrm>
          <a:prstGeom prst="rect">
            <a:avLst/>
          </a:prstGeom>
          <a:noFill/>
        </p:spPr>
        <p:txBody>
          <a:bodyPr wrap="square" rtlCol="0">
            <a:spAutoFit/>
          </a:bodyPr>
          <a:lstStyle/>
          <a:p>
            <a:r>
              <a:rPr lang="en-US" sz="2400" dirty="0" smtClean="0">
                <a:latin typeface="+mj-lt"/>
              </a:rPr>
              <a:t>… </a:t>
            </a:r>
            <a:r>
              <a:rPr lang="en-US" sz="2400" b="1" dirty="0" smtClean="0">
                <a:latin typeface="+mj-lt"/>
              </a:rPr>
              <a:t>righteousness which is of God by faith</a:t>
            </a:r>
            <a:r>
              <a:rPr lang="en-US" sz="2400" dirty="0" smtClean="0">
                <a:latin typeface="+mj-lt"/>
              </a:rPr>
              <a:t>” (Phil. 3:7-9).</a:t>
            </a:r>
          </a:p>
          <a:p>
            <a:r>
              <a:rPr lang="en-US" sz="2400" dirty="0" smtClean="0">
                <a:latin typeface="+mj-lt"/>
              </a:rPr>
              <a:t>Saul thought he had it all, but he had nothing.  Paul who had nothing, had everything –</a:t>
            </a:r>
          </a:p>
          <a:p>
            <a:endParaRPr lang="en-US" sz="800" dirty="0" smtClean="0">
              <a:latin typeface="+mj-lt"/>
            </a:endParaRPr>
          </a:p>
          <a:p>
            <a:r>
              <a:rPr lang="en-US" sz="2400" dirty="0" smtClean="0">
                <a:latin typeface="+mj-lt"/>
              </a:rPr>
              <a:t>“That I may know him, and the power of his resurrection, and the fellowship of his sufferings, being made confirmable unto his death; If by any means I might attain unto the resurrection of the dead” </a:t>
            </a:r>
          </a:p>
          <a:p>
            <a:r>
              <a:rPr lang="en-US" sz="2400" dirty="0" smtClean="0">
                <a:latin typeface="+mj-lt"/>
              </a:rPr>
              <a:t>(Phil. 3:10,11).</a:t>
            </a:r>
          </a:p>
          <a:p>
            <a:r>
              <a:rPr lang="en-US" sz="2400" dirty="0" smtClean="0">
                <a:latin typeface="+mj-lt"/>
              </a:rPr>
              <a:t>He desperately wanted his readers to know that he had once been wrong [but thought he was right], and that they, too, should come to the understanding of what he had… “</a:t>
            </a:r>
            <a:r>
              <a:rPr lang="en-US" sz="2400" b="1" u="sng" dirty="0" smtClean="0">
                <a:latin typeface="+mj-lt"/>
              </a:rPr>
              <a:t>Brethren, be followers together of me</a:t>
            </a:r>
            <a:r>
              <a:rPr lang="en-US" sz="2400" dirty="0" smtClean="0">
                <a:latin typeface="+mj-lt"/>
              </a:rPr>
              <a:t>, and mark them which walk so as </a:t>
            </a:r>
            <a:r>
              <a:rPr lang="en-US" sz="2400" i="1" dirty="0" smtClean="0">
                <a:latin typeface="+mj-lt"/>
              </a:rPr>
              <a:t>ye</a:t>
            </a:r>
            <a:r>
              <a:rPr lang="en-US" sz="2400" dirty="0" smtClean="0">
                <a:latin typeface="+mj-lt"/>
              </a:rPr>
              <a:t> have us for an [example]… that </a:t>
            </a:r>
            <a:r>
              <a:rPr lang="en-US" sz="2400" i="1" dirty="0" smtClean="0">
                <a:latin typeface="+mj-lt"/>
              </a:rPr>
              <a:t>they</a:t>
            </a:r>
            <a:r>
              <a:rPr lang="en-US" sz="2400" dirty="0" smtClean="0">
                <a:latin typeface="+mj-lt"/>
              </a:rPr>
              <a:t> </a:t>
            </a:r>
            <a:r>
              <a:rPr lang="en-US" sz="2400" i="1" dirty="0" smtClean="0">
                <a:latin typeface="+mj-lt"/>
              </a:rPr>
              <a:t>are the enemies of the cross of Christ</a:t>
            </a:r>
            <a:r>
              <a:rPr lang="en-US" sz="2400" dirty="0" smtClean="0">
                <a:latin typeface="+mj-lt"/>
              </a:rPr>
              <a:t>” (Phil. 3:17,18).  Don’t make the same mistake Saul did—follow Paul as he followed Christ!</a:t>
            </a:r>
          </a:p>
          <a:p>
            <a:r>
              <a:rPr lang="en-US" sz="2400" dirty="0">
                <a:latin typeface="+mj-lt"/>
              </a:rPr>
              <a:t>Paul knew how spiritually far he had come having once been Christ’s greatest enemy and he never forgot </a:t>
            </a:r>
            <a:r>
              <a:rPr lang="en-US" sz="2400" dirty="0" smtClean="0">
                <a:latin typeface="+mj-lt"/>
              </a:rPr>
              <a:t>it.</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71569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031420" cy="6617196"/>
          </a:xfrm>
          <a:prstGeom prst="rect">
            <a:avLst/>
          </a:prstGeom>
          <a:noFill/>
        </p:spPr>
        <p:txBody>
          <a:bodyPr wrap="square" rtlCol="0">
            <a:spAutoFit/>
          </a:bodyPr>
          <a:lstStyle/>
          <a:p>
            <a:r>
              <a:rPr lang="en-US" sz="2400" dirty="0" smtClean="0">
                <a:latin typeface="+mj-lt"/>
              </a:rPr>
              <a:t>The impact of Paul’s faith in Christ on his life?</a:t>
            </a:r>
          </a:p>
          <a:p>
            <a:endParaRPr lang="en-US" sz="800" dirty="0" smtClean="0">
              <a:latin typeface="+mj-lt"/>
            </a:endParaRPr>
          </a:p>
          <a:p>
            <a:r>
              <a:rPr lang="en-US" sz="2400" dirty="0" smtClean="0">
                <a:latin typeface="+mj-lt"/>
              </a:rPr>
              <a:t>“Rejoice in the Lord always: and again I say rejoice” (Phil. 4:4).</a:t>
            </a:r>
          </a:p>
          <a:p>
            <a:r>
              <a:rPr lang="en-US" sz="2400" dirty="0" smtClean="0">
                <a:latin typeface="+mj-lt"/>
              </a:rPr>
              <a:t>Paul’s life, despite the often difficult circumstances he found himself, was now one of great JOY!  He didn’t have all the answers, but he knew the One who did, so he advised his readers to –</a:t>
            </a:r>
          </a:p>
          <a:p>
            <a:endParaRPr lang="en-US" sz="800" dirty="0" smtClean="0">
              <a:latin typeface="+mj-lt"/>
            </a:endParaRPr>
          </a:p>
          <a:p>
            <a:r>
              <a:rPr lang="en-US" sz="2400" dirty="0" smtClean="0">
                <a:latin typeface="+mj-lt"/>
              </a:rPr>
              <a:t>“Be careful for nothing; but in every thing by prayer and supplication [petition] with thanksgiving let your requests be known unto God, and </a:t>
            </a:r>
            <a:r>
              <a:rPr lang="en-US" sz="2400" b="1" dirty="0" smtClean="0">
                <a:latin typeface="+mj-lt"/>
              </a:rPr>
              <a:t>the peace of God</a:t>
            </a:r>
            <a:r>
              <a:rPr lang="en-US" sz="2400" dirty="0" smtClean="0">
                <a:latin typeface="+mj-lt"/>
              </a:rPr>
              <a:t>, </a:t>
            </a:r>
            <a:r>
              <a:rPr lang="en-US" sz="2400" b="1" dirty="0" smtClean="0">
                <a:latin typeface="+mj-lt"/>
              </a:rPr>
              <a:t>which passeth all understanding, shall keep your hearts and minds through Christ Jesus</a:t>
            </a:r>
            <a:r>
              <a:rPr lang="en-US" sz="2400" dirty="0" smtClean="0">
                <a:latin typeface="+mj-lt"/>
              </a:rPr>
              <a:t>” (Phil. 4:6,7).</a:t>
            </a:r>
          </a:p>
          <a:p>
            <a:r>
              <a:rPr lang="en-US" sz="2400" dirty="0" smtClean="0">
                <a:latin typeface="+mj-lt"/>
              </a:rPr>
              <a:t>Unlike the earthly kingdom (Mt. 7:7), we now </a:t>
            </a:r>
            <a:r>
              <a:rPr lang="en-US" sz="2400" i="1" dirty="0" smtClean="0">
                <a:latin typeface="+mj-lt"/>
              </a:rPr>
              <a:t>don’t</a:t>
            </a:r>
            <a:r>
              <a:rPr lang="en-US" sz="2400" dirty="0" smtClean="0">
                <a:latin typeface="+mj-lt"/>
              </a:rPr>
              <a:t> get everything we ask for, Christ will decide, but even NO should give us peace, because its His decision for us, </a:t>
            </a:r>
          </a:p>
          <a:p>
            <a:r>
              <a:rPr lang="en-US" sz="2400" dirty="0" smtClean="0">
                <a:latin typeface="+mj-lt"/>
              </a:rPr>
              <a:t>“I can do all things through Christ which strengtheneth me” (Phil. 4:13) – If God chooses, </a:t>
            </a:r>
            <a:r>
              <a:rPr lang="en-US" sz="2400" u="sng" dirty="0" smtClean="0">
                <a:latin typeface="+mj-lt"/>
              </a:rPr>
              <a:t>YOU CAN DO IT</a:t>
            </a:r>
            <a:r>
              <a:rPr lang="en-US" sz="2400" dirty="0" smtClean="0">
                <a:latin typeface="+mj-lt"/>
              </a:rPr>
              <a:t>!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217447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915807" cy="6863417"/>
          </a:xfrm>
          <a:prstGeom prst="rect">
            <a:avLst/>
          </a:prstGeom>
          <a:noFill/>
        </p:spPr>
        <p:txBody>
          <a:bodyPr wrap="square" rtlCol="0">
            <a:spAutoFit/>
          </a:bodyPr>
          <a:lstStyle/>
          <a:p>
            <a:r>
              <a:rPr lang="en-US" sz="2400" b="1" dirty="0" smtClean="0">
                <a:latin typeface="+mj-lt"/>
              </a:rPr>
              <a:t>1TIMOTHY </a:t>
            </a:r>
            <a:r>
              <a:rPr lang="en-US" sz="2400" dirty="0" smtClean="0">
                <a:latin typeface="+mj-lt"/>
              </a:rPr>
              <a:t>(A.D. 65) – Pastoral Epistle</a:t>
            </a:r>
          </a:p>
          <a:p>
            <a:r>
              <a:rPr lang="en-US" sz="2400" dirty="0" smtClean="0">
                <a:latin typeface="+mj-lt"/>
              </a:rPr>
              <a:t>“Paul, an apostle of Jesus Christ… unto Timothy, my own son in the faith… As I besought thee to abide still </a:t>
            </a:r>
          </a:p>
          <a:p>
            <a:r>
              <a:rPr lang="en-US" sz="2400" dirty="0" smtClean="0">
                <a:latin typeface="+mj-lt"/>
              </a:rPr>
              <a:t>at Ephesus… that thou mightiest charge some that </a:t>
            </a:r>
            <a:r>
              <a:rPr lang="en-US" sz="2400" b="1" u="sng" dirty="0" smtClean="0">
                <a:latin typeface="+mj-lt"/>
              </a:rPr>
              <a:t>they teach no other doctrine</a:t>
            </a:r>
            <a:r>
              <a:rPr lang="en-US" sz="2400" dirty="0" smtClean="0">
                <a:latin typeface="+mj-lt"/>
              </a:rPr>
              <a:t>” (1Tim. 1:1-3).</a:t>
            </a:r>
          </a:p>
          <a:p>
            <a:r>
              <a:rPr lang="en-US" sz="2400" dirty="0" smtClean="0">
                <a:latin typeface="+mj-lt"/>
              </a:rPr>
              <a:t>Things had gotten worse in A.D. 65 when he wrote this letter to Timothy from Philippi.  The legalism had now spread from the Galatian churches to the mega-church in Ephesus where Paul left Timothy to pastor and to command them to teach no other doctrine than </a:t>
            </a:r>
            <a:r>
              <a:rPr lang="en-US" sz="2400" i="1" dirty="0" smtClean="0">
                <a:latin typeface="+mj-lt"/>
              </a:rPr>
              <a:t>Paul’s message of God’s grace!</a:t>
            </a:r>
          </a:p>
          <a:p>
            <a:endParaRPr lang="en-US" sz="800" dirty="0" smtClean="0">
              <a:latin typeface="+mj-lt"/>
            </a:endParaRPr>
          </a:p>
          <a:p>
            <a:r>
              <a:rPr lang="en-US" sz="2400" dirty="0" smtClean="0">
                <a:latin typeface="+mj-lt"/>
              </a:rPr>
              <a:t>“From which some having swerved [</a:t>
            </a:r>
            <a:r>
              <a:rPr lang="en-US" sz="2400" i="1" dirty="0" smtClean="0">
                <a:latin typeface="+mj-lt"/>
              </a:rPr>
              <a:t>deviate from truth</a:t>
            </a:r>
            <a:r>
              <a:rPr lang="en-US" sz="2400" dirty="0" smtClean="0">
                <a:latin typeface="+mj-lt"/>
              </a:rPr>
              <a:t>] having turned aside unto vain jangling [</a:t>
            </a:r>
            <a:r>
              <a:rPr lang="en-US" sz="2400" i="1" dirty="0" smtClean="0">
                <a:latin typeface="+mj-lt"/>
              </a:rPr>
              <a:t>empty</a:t>
            </a:r>
            <a:r>
              <a:rPr lang="en-US" sz="2400" dirty="0" smtClean="0">
                <a:latin typeface="+mj-lt"/>
              </a:rPr>
              <a:t> </a:t>
            </a:r>
            <a:r>
              <a:rPr lang="en-US" sz="2400" i="1" dirty="0" smtClean="0">
                <a:latin typeface="+mj-lt"/>
              </a:rPr>
              <a:t>babble</a:t>
            </a:r>
            <a:r>
              <a:rPr lang="en-US" sz="2400" dirty="0" smtClean="0">
                <a:latin typeface="+mj-lt"/>
              </a:rPr>
              <a:t>]; desiring to be teachers of the law” (1Tim. 1:6,7).</a:t>
            </a:r>
          </a:p>
          <a:p>
            <a:r>
              <a:rPr lang="en-US" sz="2400" dirty="0" smtClean="0">
                <a:latin typeface="+mj-lt"/>
              </a:rPr>
              <a:t>Many were abandoning his simple message of freedom under grace to the burden of keeping commandments, rites &amp; rituals under law.  He must again try to correct them of this errant doctrine.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147250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7441324" cy="6863417"/>
          </a:xfrm>
          <a:prstGeom prst="rect">
            <a:avLst/>
          </a:prstGeom>
          <a:noFill/>
        </p:spPr>
        <p:txBody>
          <a:bodyPr wrap="square" rtlCol="0">
            <a:spAutoFit/>
          </a:bodyPr>
          <a:lstStyle/>
          <a:p>
            <a:r>
              <a:rPr lang="en-US" sz="2400" dirty="0" smtClean="0">
                <a:latin typeface="+mj-lt"/>
              </a:rPr>
              <a:t>Paul had once been a legalist himself, a teacher of the law, </a:t>
            </a:r>
          </a:p>
          <a:p>
            <a:r>
              <a:rPr lang="en-US" sz="2400" dirty="0" smtClean="0">
                <a:latin typeface="+mj-lt"/>
              </a:rPr>
              <a:t>doing that which was “contrary to sound doctrine” of Christ </a:t>
            </a:r>
          </a:p>
          <a:p>
            <a:r>
              <a:rPr lang="en-US" sz="2400" dirty="0" smtClean="0">
                <a:latin typeface="+mj-lt"/>
              </a:rPr>
              <a:t>(1Tim. 1:10), “a blasphemer, and a persecutor, and injurious …”, but he had done it “ignorantly in unbelief” (1Tim. 1:13).</a:t>
            </a:r>
          </a:p>
          <a:p>
            <a:r>
              <a:rPr lang="en-US" sz="2400" dirty="0" smtClean="0">
                <a:latin typeface="+mj-lt"/>
              </a:rPr>
              <a:t>Christ forgave Paul because there had been no one to set him straight, but with Paul’s conversion and calling which provided a written record of Christ’s tenants of grace, THERE WILL BE NO EXCUSE FOR THOSE WHO CONTINUE TO TEACH ANY OTHER DOCTRINE!  Paul was the first to know these truths –</a:t>
            </a:r>
          </a:p>
          <a:p>
            <a:endParaRPr lang="en-US" sz="800" dirty="0" smtClean="0">
              <a:latin typeface="+mj-lt"/>
            </a:endParaRPr>
          </a:p>
          <a:p>
            <a:r>
              <a:rPr lang="en-US" sz="2400" dirty="0" smtClean="0">
                <a:latin typeface="+mj-lt"/>
              </a:rPr>
              <a:t>“And the grace of our Lord was exceeding abundant with faith and love which is in Christ Jesus… came into the world to save sinners; of whom I am chief [first].  Howbeit for this cause I obtained mercy, </a:t>
            </a:r>
            <a:r>
              <a:rPr lang="en-US" sz="2400" b="1" u="sng" dirty="0" smtClean="0">
                <a:latin typeface="+mj-lt"/>
              </a:rPr>
              <a:t>that in me first Jesus Christ might show forth all longsuffering, for a pattern to them which should hereafter believe on him to life everlasting</a:t>
            </a:r>
            <a:r>
              <a:rPr lang="en-US" sz="2400" dirty="0" smtClean="0">
                <a:latin typeface="+mj-lt"/>
              </a:rPr>
              <a:t>” </a:t>
            </a:r>
          </a:p>
          <a:p>
            <a:r>
              <a:rPr lang="en-US" sz="2400" dirty="0" smtClean="0">
                <a:latin typeface="+mj-lt"/>
              </a:rPr>
              <a:t>(1Tim. 1:14-16).  </a:t>
            </a:r>
            <a:endParaRPr lang="en-US" sz="2400" dirty="0">
              <a:latin typeface="+mj-lt"/>
            </a:endParaRPr>
          </a:p>
        </p:txBody>
      </p:sp>
      <p:pic>
        <p:nvPicPr>
          <p:cNvPr id="8" name="Picture 7" descr="Paul becomes a Christian | fivefoldministryireland.co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1325" y="0"/>
            <a:ext cx="4750675" cy="6705600"/>
          </a:xfrm>
          <a:prstGeom prst="rect">
            <a:avLst/>
          </a:prstGeom>
        </p:spPr>
      </p:pic>
      <p:pic>
        <p:nvPicPr>
          <p:cNvPr id="9" name="Picture 8" descr="Paul becomes a Christian | fivefoldministryireland.co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324" y="0"/>
            <a:ext cx="4750675" cy="6705600"/>
          </a:xfrm>
          <a:prstGeom prst="rect">
            <a:avLst/>
          </a:prstGeom>
        </p:spPr>
      </p:pic>
    </p:spTree>
    <p:extLst>
      <p:ext uri="{BB962C8B-B14F-4D97-AF65-F5344CB8AC3E}">
        <p14:creationId xmlns:p14="http://schemas.microsoft.com/office/powerpoint/2010/main" val="271953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3759</TotalTime>
  <Words>3694</Words>
  <Application>Microsoft Office PowerPoint</Application>
  <PresentationFormat>Widescreen</PresentationFormat>
  <Paragraphs>166</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114</cp:revision>
  <dcterms:created xsi:type="dcterms:W3CDTF">2018-12-12T11:57:25Z</dcterms:created>
  <dcterms:modified xsi:type="dcterms:W3CDTF">2019-06-29T15:17:47Z</dcterms:modified>
</cp:coreProperties>
</file>