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5" r:id="rId19"/>
    <p:sldId id="27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214430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394473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10919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109489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241711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89328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20930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190320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34651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242005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798912-E062-4240-BFCE-1263B707174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1AB1E-94F8-402B-AB99-413BE9B27C3D}" type="slidenum">
              <a:rPr lang="en-US" smtClean="0"/>
              <a:t>‹#›</a:t>
            </a:fld>
            <a:endParaRPr lang="en-US" dirty="0"/>
          </a:p>
        </p:txBody>
      </p:sp>
    </p:spTree>
    <p:extLst>
      <p:ext uri="{BB962C8B-B14F-4D97-AF65-F5344CB8AC3E}">
        <p14:creationId xmlns:p14="http://schemas.microsoft.com/office/powerpoint/2010/main" val="52749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98912-E062-4240-BFCE-1263B7071747}"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1AB1E-94F8-402B-AB99-413BE9B27C3D}" type="slidenum">
              <a:rPr lang="en-US" smtClean="0"/>
              <a:t>‹#›</a:t>
            </a:fld>
            <a:endParaRPr lang="en-US" dirty="0"/>
          </a:p>
        </p:txBody>
      </p:sp>
    </p:spTree>
    <p:extLst>
      <p:ext uri="{BB962C8B-B14F-4D97-AF65-F5344CB8AC3E}">
        <p14:creationId xmlns:p14="http://schemas.microsoft.com/office/powerpoint/2010/main" val="346399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158873"/>
            <a:ext cx="2648399" cy="1200329"/>
          </a:xfrm>
          <a:prstGeom prst="rect">
            <a:avLst/>
          </a:prstGeom>
          <a:noFill/>
        </p:spPr>
        <p:txBody>
          <a:bodyPr wrap="square" rtlCol="0">
            <a:spAutoFit/>
          </a:bodyPr>
          <a:lstStyle/>
          <a:p>
            <a:r>
              <a:rPr lang="en-US" sz="2400" dirty="0">
                <a:latin typeface="+mj-lt"/>
              </a:rPr>
              <a:t>LESSON </a:t>
            </a:r>
            <a:r>
              <a:rPr lang="en-US" sz="2400" dirty="0" smtClean="0">
                <a:latin typeface="+mj-lt"/>
              </a:rPr>
              <a:t>15</a:t>
            </a:r>
            <a:endParaRPr lang="en-US" sz="2400" dirty="0">
              <a:latin typeface="+mj-lt"/>
            </a:endParaRPr>
          </a:p>
          <a:p>
            <a:r>
              <a:rPr lang="en-US" sz="2400" dirty="0">
                <a:latin typeface="+mj-lt"/>
              </a:rPr>
              <a:t>WEEK </a:t>
            </a:r>
            <a:r>
              <a:rPr lang="en-US" sz="2400" dirty="0" smtClean="0">
                <a:latin typeface="+mj-lt"/>
              </a:rPr>
              <a:t>15 </a:t>
            </a:r>
            <a:r>
              <a:rPr lang="en-US" sz="2400" dirty="0">
                <a:latin typeface="+mj-lt"/>
              </a:rPr>
              <a:t>OF </a:t>
            </a:r>
            <a:r>
              <a:rPr lang="en-US" sz="2400" dirty="0" smtClean="0">
                <a:latin typeface="+mj-lt"/>
              </a:rPr>
              <a:t>52</a:t>
            </a:r>
          </a:p>
          <a:p>
            <a:r>
              <a:rPr lang="en-US" sz="2400" dirty="0" smtClean="0">
                <a:latin typeface="+mj-lt"/>
              </a:rPr>
              <a:t>(1 Sam. </a:t>
            </a:r>
            <a:r>
              <a:rPr lang="en-US" sz="2400" dirty="0" smtClean="0">
                <a:latin typeface="+mj-lt"/>
              </a:rPr>
              <a:t>4–Psa</a:t>
            </a:r>
            <a:r>
              <a:rPr lang="en-US" sz="2400" dirty="0" smtClean="0">
                <a:latin typeface="+mj-lt"/>
              </a:rPr>
              <a:t>. 52)</a:t>
            </a:r>
            <a:endParaRPr lang="en-US" sz="2400" dirty="0">
              <a:latin typeface="+mj-lt"/>
            </a:endParaRPr>
          </a:p>
        </p:txBody>
      </p:sp>
      <p:sp>
        <p:nvSpPr>
          <p:cNvPr id="4" name="Rectangle 3"/>
          <p:cNvSpPr/>
          <p:nvPr/>
        </p:nvSpPr>
        <p:spPr>
          <a:xfrm>
            <a:off x="2917983" y="759038"/>
            <a:ext cx="9207342" cy="1200329"/>
          </a:xfrm>
          <a:prstGeom prst="rect">
            <a:avLst/>
          </a:prstGeom>
        </p:spPr>
        <p:txBody>
          <a:bodyPr wrap="square">
            <a:spAutoFit/>
          </a:bodyPr>
          <a:lstStyle/>
          <a:p>
            <a:r>
              <a:rPr lang="en-US" sz="2400" dirty="0" smtClean="0">
                <a:latin typeface="+mj-lt"/>
              </a:rPr>
              <a:t>Last time we saw the faithlessness of the period of the Judges in contrast to the obedience of a Moabite woman, Ruth, and the calling of Samuel to be the prophet [spokesperson] of God to Israel. </a:t>
            </a:r>
            <a:endParaRPr lang="en-US" sz="2400" dirty="0">
              <a:latin typeface="+mj-lt"/>
            </a:endParaRPr>
          </a:p>
        </p:txBody>
      </p:sp>
      <p:pic>
        <p:nvPicPr>
          <p:cNvPr id="13" name="Picture 12" descr="Arche d'alliance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700" y="2010518"/>
            <a:ext cx="5067299" cy="4817104"/>
          </a:xfrm>
          <a:prstGeom prst="rect">
            <a:avLst/>
          </a:prstGeom>
        </p:spPr>
      </p:pic>
      <p:sp>
        <p:nvSpPr>
          <p:cNvPr id="14" name="TextBox 13"/>
          <p:cNvSpPr txBox="1"/>
          <p:nvPr/>
        </p:nvSpPr>
        <p:spPr>
          <a:xfrm>
            <a:off x="0" y="1933975"/>
            <a:ext cx="7010400" cy="4893647"/>
          </a:xfrm>
          <a:prstGeom prst="rect">
            <a:avLst/>
          </a:prstGeom>
          <a:noFill/>
        </p:spPr>
        <p:txBody>
          <a:bodyPr wrap="square" rtlCol="0">
            <a:spAutoFit/>
          </a:bodyPr>
          <a:lstStyle/>
          <a:p>
            <a:r>
              <a:rPr lang="en-US" sz="2400" dirty="0" smtClean="0">
                <a:latin typeface="+mj-lt"/>
              </a:rPr>
              <a:t>“Now Israel went out against the Philistines to battle…” (4:1).</a:t>
            </a:r>
          </a:p>
          <a:p>
            <a:r>
              <a:rPr lang="en-US" sz="2400" dirty="0" smtClean="0">
                <a:latin typeface="+mj-lt"/>
              </a:rPr>
              <a:t>Israel’s main enemy at that time were the Philistines, and lacking faith that they could defeat them, they brought the Ark from Shiloh to the battlefield falsely believing it would bring them victory.  It did not—</a:t>
            </a:r>
            <a:r>
              <a:rPr lang="en-US" sz="2400" b="1" dirty="0" smtClean="0">
                <a:latin typeface="+mj-lt"/>
              </a:rPr>
              <a:t>”</a:t>
            </a:r>
            <a:r>
              <a:rPr lang="en-US" sz="2400" b="1" u="sng" dirty="0" smtClean="0">
                <a:latin typeface="+mj-lt"/>
              </a:rPr>
              <a:t>And the Philistines fought</a:t>
            </a:r>
            <a:r>
              <a:rPr lang="en-US" sz="2400" b="1" dirty="0" smtClean="0">
                <a:latin typeface="+mj-lt"/>
              </a:rPr>
              <a:t>, </a:t>
            </a:r>
            <a:r>
              <a:rPr lang="en-US" sz="2400" b="1" u="sng" dirty="0" smtClean="0">
                <a:latin typeface="+mj-lt"/>
              </a:rPr>
              <a:t>and Israel was smitten… there fell of Israel [30,000]… And </a:t>
            </a:r>
            <a:r>
              <a:rPr lang="en-US" sz="2400" b="1" u="sng" dirty="0" smtClean="0">
                <a:latin typeface="+mj-lt"/>
              </a:rPr>
              <a:t>the </a:t>
            </a:r>
            <a:r>
              <a:rPr lang="en-US" sz="2400" b="1" u="sng" dirty="0" smtClean="0">
                <a:latin typeface="+mj-lt"/>
              </a:rPr>
              <a:t>ark of God was taken; and the two sons of Eli… were slain</a:t>
            </a:r>
            <a:r>
              <a:rPr lang="en-US" sz="2400" b="1" dirty="0" smtClean="0">
                <a:latin typeface="+mj-lt"/>
              </a:rPr>
              <a:t>” </a:t>
            </a:r>
            <a:r>
              <a:rPr lang="en-US" sz="2400" dirty="0" smtClean="0">
                <a:latin typeface="+mj-lt"/>
              </a:rPr>
              <a:t>(4:10,11).  When Eli heard the news of the ark and his sons, he fell backward over his chair, broke his neck, and he died 98-years old, having served his nation and God for 40-years (4:18).  </a:t>
            </a:r>
          </a:p>
        </p:txBody>
      </p:sp>
    </p:spTree>
    <p:extLst>
      <p:ext uri="{BB962C8B-B14F-4D97-AF65-F5344CB8AC3E}">
        <p14:creationId xmlns:p14="http://schemas.microsoft.com/office/powerpoint/2010/main" val="14833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67576" cy="6494085"/>
          </a:xfrm>
          <a:prstGeom prst="rect">
            <a:avLst/>
          </a:prstGeom>
          <a:noFill/>
        </p:spPr>
        <p:txBody>
          <a:bodyPr wrap="square" rtlCol="0">
            <a:spAutoFit/>
          </a:bodyPr>
          <a:lstStyle/>
          <a:p>
            <a:r>
              <a:rPr lang="en-US" sz="2400" dirty="0" smtClean="0">
                <a:latin typeface="+mj-lt"/>
              </a:rPr>
              <a:t>Saul had been the people’s choice [God’s permissive will], </a:t>
            </a:r>
          </a:p>
          <a:p>
            <a:r>
              <a:rPr lang="en-US" sz="2400" dirty="0" smtClean="0">
                <a:latin typeface="+mj-lt"/>
              </a:rPr>
              <a:t>but now God [directive will] would choose Israel’s greatest </a:t>
            </a:r>
            <a:r>
              <a:rPr lang="en-US" sz="2400" dirty="0" smtClean="0">
                <a:latin typeface="+mj-lt"/>
              </a:rPr>
              <a:t>king </a:t>
            </a:r>
            <a:r>
              <a:rPr lang="en-US" sz="2400" dirty="0" smtClean="0">
                <a:latin typeface="+mj-lt"/>
              </a:rPr>
              <a:t>and He would send Samuel to find him –</a:t>
            </a:r>
          </a:p>
          <a:p>
            <a:endParaRPr lang="en-US" sz="800" dirty="0" smtClean="0">
              <a:latin typeface="+mj-lt"/>
            </a:endParaRPr>
          </a:p>
          <a:p>
            <a:r>
              <a:rPr lang="en-US" sz="2400" dirty="0" smtClean="0">
                <a:latin typeface="+mj-lt"/>
              </a:rPr>
              <a:t>“… fill thine horn with oil, and go, I will send thee to </a:t>
            </a:r>
            <a:r>
              <a:rPr lang="en-US" sz="2400" b="1" dirty="0" smtClean="0">
                <a:latin typeface="+mj-lt"/>
              </a:rPr>
              <a:t>Jesse</a:t>
            </a:r>
            <a:r>
              <a:rPr lang="en-US" sz="2400" dirty="0" smtClean="0">
                <a:latin typeface="+mj-lt"/>
              </a:rPr>
              <a:t> </a:t>
            </a:r>
          </a:p>
          <a:p>
            <a:r>
              <a:rPr lang="en-US" sz="2400" b="1" dirty="0" smtClean="0">
                <a:latin typeface="+mj-lt"/>
              </a:rPr>
              <a:t>the Bethlehemite</a:t>
            </a:r>
            <a:r>
              <a:rPr lang="en-US" sz="2400" dirty="0" smtClean="0">
                <a:latin typeface="+mj-lt"/>
              </a:rPr>
              <a:t>: for I have provided me a king among </a:t>
            </a:r>
          </a:p>
          <a:p>
            <a:r>
              <a:rPr lang="en-US" sz="2400" dirty="0" smtClean="0">
                <a:latin typeface="+mj-lt"/>
              </a:rPr>
              <a:t>his sons” (16:1).</a:t>
            </a:r>
          </a:p>
          <a:p>
            <a:r>
              <a:rPr lang="en-US" sz="2400" dirty="0" smtClean="0">
                <a:latin typeface="+mj-lt"/>
              </a:rPr>
              <a:t>Jesse was the grandson of Boaz and Ruth (Ru. 4:18-21), </a:t>
            </a:r>
          </a:p>
          <a:p>
            <a:r>
              <a:rPr lang="en-US" sz="2400" dirty="0" smtClean="0">
                <a:latin typeface="+mj-lt"/>
              </a:rPr>
              <a:t>which would produce the lineage of David and then to the </a:t>
            </a:r>
            <a:r>
              <a:rPr lang="en-US" sz="2400" dirty="0" smtClean="0">
                <a:latin typeface="+mj-lt"/>
              </a:rPr>
              <a:t>Messiah</a:t>
            </a:r>
            <a:r>
              <a:rPr lang="en-US" sz="2400" dirty="0" smtClean="0">
                <a:latin typeface="+mj-lt"/>
              </a:rPr>
              <a:t>.  Samuel interviewed 7-sons of Jesse, but none </a:t>
            </a:r>
            <a:r>
              <a:rPr lang="en-US" sz="2400" dirty="0" smtClean="0">
                <a:latin typeface="+mj-lt"/>
              </a:rPr>
              <a:t>were </a:t>
            </a:r>
            <a:r>
              <a:rPr lang="en-US" sz="2400" dirty="0" smtClean="0">
                <a:latin typeface="+mj-lt"/>
              </a:rPr>
              <a:t>chosen – “But the LORD said unto Samuel, Look not </a:t>
            </a:r>
            <a:r>
              <a:rPr lang="en-US" sz="2400" dirty="0" smtClean="0">
                <a:latin typeface="+mj-lt"/>
              </a:rPr>
              <a:t>on </a:t>
            </a:r>
            <a:r>
              <a:rPr lang="en-US" sz="2400" dirty="0" smtClean="0">
                <a:latin typeface="+mj-lt"/>
              </a:rPr>
              <a:t>his countenance, or on the height of his stature… for </a:t>
            </a:r>
            <a:r>
              <a:rPr lang="en-US" sz="2400" dirty="0" smtClean="0">
                <a:latin typeface="+mj-lt"/>
              </a:rPr>
              <a:t>the </a:t>
            </a:r>
            <a:r>
              <a:rPr lang="en-US" sz="2400" dirty="0" smtClean="0">
                <a:latin typeface="+mj-lt"/>
              </a:rPr>
              <a:t>LORD seeth not as man seeth; for man </a:t>
            </a:r>
            <a:r>
              <a:rPr lang="en-US" sz="2400" dirty="0" err="1" smtClean="0">
                <a:latin typeface="+mj-lt"/>
              </a:rPr>
              <a:t>looketh</a:t>
            </a:r>
            <a:r>
              <a:rPr lang="en-US" sz="2400" dirty="0" smtClean="0">
                <a:latin typeface="+mj-lt"/>
              </a:rPr>
              <a:t> on the </a:t>
            </a:r>
            <a:r>
              <a:rPr lang="en-US" sz="2400" dirty="0" smtClean="0">
                <a:latin typeface="+mj-lt"/>
              </a:rPr>
              <a:t>outward </a:t>
            </a:r>
            <a:r>
              <a:rPr lang="en-US" sz="2400" dirty="0" smtClean="0">
                <a:latin typeface="+mj-lt"/>
              </a:rPr>
              <a:t>appearance, but </a:t>
            </a:r>
            <a:r>
              <a:rPr lang="en-US" sz="2400" b="1" u="sng" dirty="0" smtClean="0">
                <a:latin typeface="+mj-lt"/>
              </a:rPr>
              <a:t>the LORD </a:t>
            </a:r>
            <a:r>
              <a:rPr lang="en-US" sz="2400" b="1" u="sng" dirty="0" err="1" smtClean="0">
                <a:latin typeface="+mj-lt"/>
              </a:rPr>
              <a:t>looketh</a:t>
            </a:r>
            <a:r>
              <a:rPr lang="en-US" sz="2400" b="1" u="sng" dirty="0" smtClean="0">
                <a:latin typeface="+mj-lt"/>
              </a:rPr>
              <a:t> on the heart</a:t>
            </a:r>
            <a:r>
              <a:rPr lang="en-US" sz="2400" dirty="0" smtClean="0">
                <a:latin typeface="+mj-lt"/>
              </a:rPr>
              <a:t>… </a:t>
            </a:r>
            <a:r>
              <a:rPr lang="en-US" sz="2400" dirty="0" smtClean="0">
                <a:latin typeface="+mj-lt"/>
              </a:rPr>
              <a:t>the </a:t>
            </a:r>
            <a:r>
              <a:rPr lang="en-US" sz="2400" dirty="0" smtClean="0">
                <a:latin typeface="+mj-lt"/>
              </a:rPr>
              <a:t>LORD hath not chosen these… Are these all thy </a:t>
            </a:r>
            <a:r>
              <a:rPr lang="en-US" sz="2400" dirty="0" smtClean="0">
                <a:latin typeface="+mj-lt"/>
              </a:rPr>
              <a:t>children</a:t>
            </a:r>
            <a:r>
              <a:rPr lang="en-US" sz="2400" dirty="0" smtClean="0">
                <a:latin typeface="+mj-lt"/>
              </a:rPr>
              <a:t>?... There remaineth yet the youngest… he </a:t>
            </a:r>
            <a:r>
              <a:rPr lang="en-US" sz="2400" dirty="0" err="1" smtClean="0">
                <a:latin typeface="+mj-lt"/>
              </a:rPr>
              <a:t>keepeth</a:t>
            </a:r>
            <a:r>
              <a:rPr lang="en-US" sz="2400" dirty="0" smtClean="0">
                <a:latin typeface="+mj-lt"/>
              </a:rPr>
              <a:t> </a:t>
            </a:r>
            <a:r>
              <a:rPr lang="en-US" sz="2400" dirty="0" smtClean="0">
                <a:latin typeface="+mj-lt"/>
              </a:rPr>
              <a:t>the </a:t>
            </a:r>
            <a:r>
              <a:rPr lang="en-US" sz="2400" dirty="0" smtClean="0">
                <a:latin typeface="+mj-lt"/>
              </a:rPr>
              <a:t>sheep… Jesse, Send and fetch him” (16:6-10).  </a:t>
            </a:r>
            <a:endParaRPr lang="en-US" sz="2400" dirty="0">
              <a:latin typeface="+mj-lt"/>
            </a:endParaRPr>
          </a:p>
        </p:txBody>
      </p:sp>
      <p:pic>
        <p:nvPicPr>
          <p:cNvPr id="4" name="Picture 3" descr="Bible Drive-Thru: Handsome In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7" y="-1"/>
            <a:ext cx="4924424" cy="6494085"/>
          </a:xfrm>
          <a:prstGeom prst="rect">
            <a:avLst/>
          </a:prstGeom>
        </p:spPr>
      </p:pic>
    </p:spTree>
    <p:extLst>
      <p:ext uri="{BB962C8B-B14F-4D97-AF65-F5344CB8AC3E}">
        <p14:creationId xmlns:p14="http://schemas.microsoft.com/office/powerpoint/2010/main" val="16000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248775" cy="6617196"/>
          </a:xfrm>
          <a:prstGeom prst="rect">
            <a:avLst/>
          </a:prstGeom>
          <a:noFill/>
        </p:spPr>
        <p:txBody>
          <a:bodyPr wrap="square" rtlCol="0">
            <a:spAutoFit/>
          </a:bodyPr>
          <a:lstStyle/>
          <a:p>
            <a:r>
              <a:rPr lang="en-US" sz="2400" dirty="0" smtClean="0">
                <a:latin typeface="+mj-lt"/>
              </a:rPr>
              <a:t>“And he went, and brought him in.  Now he was ruddy, </a:t>
            </a:r>
          </a:p>
          <a:p>
            <a:r>
              <a:rPr lang="en-US" sz="2400" dirty="0" smtClean="0">
                <a:latin typeface="+mj-lt"/>
              </a:rPr>
              <a:t>and withal of a beautiful countenance, and goodly to </a:t>
            </a:r>
          </a:p>
          <a:p>
            <a:r>
              <a:rPr lang="en-US" sz="2400" dirty="0" smtClean="0">
                <a:latin typeface="+mj-lt"/>
              </a:rPr>
              <a:t>look at.  And the LORD said, Arise, anoint him: </a:t>
            </a:r>
            <a:r>
              <a:rPr lang="en-US" sz="2400" b="1" u="sng" dirty="0" smtClean="0">
                <a:latin typeface="+mj-lt"/>
              </a:rPr>
              <a:t>for this</a:t>
            </a:r>
          </a:p>
          <a:p>
            <a:r>
              <a:rPr lang="en-US" sz="2400" b="1" u="sng" dirty="0" smtClean="0">
                <a:latin typeface="+mj-lt"/>
              </a:rPr>
              <a:t>is he</a:t>
            </a:r>
            <a:r>
              <a:rPr lang="en-US" sz="2400" dirty="0" smtClean="0">
                <a:latin typeface="+mj-lt"/>
              </a:rPr>
              <a:t>.  Then Samuel took the horn of oil, and anointed </a:t>
            </a:r>
          </a:p>
          <a:p>
            <a:r>
              <a:rPr lang="en-US" sz="2400" dirty="0" smtClean="0">
                <a:latin typeface="+mj-lt"/>
              </a:rPr>
              <a:t>him in the midst of his brethren:  And </a:t>
            </a:r>
            <a:r>
              <a:rPr lang="en-US" sz="2400" b="1" u="sng" dirty="0" smtClean="0">
                <a:latin typeface="+mj-lt"/>
              </a:rPr>
              <a:t>the Spirit of the </a:t>
            </a:r>
          </a:p>
          <a:p>
            <a:r>
              <a:rPr lang="en-US" sz="2400" b="1" u="sng" dirty="0" smtClean="0">
                <a:latin typeface="+mj-lt"/>
              </a:rPr>
              <a:t>LORD came upon David from that day forward</a:t>
            </a:r>
            <a:r>
              <a:rPr lang="en-US" sz="2400" dirty="0" smtClean="0">
                <a:latin typeface="+mj-lt"/>
              </a:rPr>
              <a:t>.  So </a:t>
            </a:r>
          </a:p>
          <a:p>
            <a:r>
              <a:rPr lang="en-US" sz="2400" dirty="0" smtClean="0">
                <a:latin typeface="+mj-lt"/>
              </a:rPr>
              <a:t>Samuel rose up, and went to Ramah” (16:12,13).</a:t>
            </a:r>
          </a:p>
          <a:p>
            <a:r>
              <a:rPr lang="en-US" sz="2400" dirty="0" smtClean="0">
                <a:latin typeface="+mj-lt"/>
              </a:rPr>
              <a:t>God’s selection of David to be the next king of Israel </a:t>
            </a:r>
          </a:p>
          <a:p>
            <a:r>
              <a:rPr lang="en-US" sz="2400" dirty="0" smtClean="0">
                <a:latin typeface="+mj-lt"/>
              </a:rPr>
              <a:t>had been made known and would one day come to </a:t>
            </a:r>
          </a:p>
          <a:p>
            <a:r>
              <a:rPr lang="en-US" sz="2400" dirty="0" smtClean="0">
                <a:latin typeface="+mj-lt"/>
              </a:rPr>
              <a:t>pass, but in the meantime…</a:t>
            </a:r>
          </a:p>
          <a:p>
            <a:endParaRPr lang="en-US" sz="800" dirty="0" smtClean="0">
              <a:latin typeface="+mj-lt"/>
            </a:endParaRPr>
          </a:p>
          <a:p>
            <a:r>
              <a:rPr lang="en-US" sz="2400" dirty="0" smtClean="0">
                <a:latin typeface="+mj-lt"/>
              </a:rPr>
              <a:t>“But </a:t>
            </a:r>
            <a:r>
              <a:rPr lang="en-US" sz="2400" b="1" dirty="0" smtClean="0">
                <a:latin typeface="+mj-lt"/>
              </a:rPr>
              <a:t>the Spirit of the LORD departed from Saul</a:t>
            </a:r>
            <a:r>
              <a:rPr lang="en-US" sz="2400" dirty="0" smtClean="0">
                <a:latin typeface="+mj-lt"/>
              </a:rPr>
              <a:t>, and an </a:t>
            </a:r>
          </a:p>
          <a:p>
            <a:r>
              <a:rPr lang="en-US" sz="2400" dirty="0" smtClean="0">
                <a:latin typeface="+mj-lt"/>
              </a:rPr>
              <a:t>evil spirit from the LORD troubled him” (16:14). </a:t>
            </a:r>
          </a:p>
          <a:p>
            <a:r>
              <a:rPr lang="en-US" sz="2400" dirty="0" smtClean="0">
                <a:latin typeface="+mj-lt"/>
              </a:rPr>
              <a:t>Saul’s troubled spirit could only be soothed by music </a:t>
            </a:r>
          </a:p>
          <a:p>
            <a:r>
              <a:rPr lang="en-US" sz="2400" dirty="0" smtClean="0">
                <a:latin typeface="+mj-lt"/>
              </a:rPr>
              <a:t>and he sought a musician.  Guess who?  </a:t>
            </a:r>
          </a:p>
          <a:p>
            <a:endParaRPr lang="en-US" sz="800" dirty="0" smtClean="0">
              <a:latin typeface="+mj-lt"/>
            </a:endParaRPr>
          </a:p>
          <a:p>
            <a:r>
              <a:rPr lang="en-US" sz="2400" dirty="0" smtClean="0">
                <a:latin typeface="+mj-lt"/>
              </a:rPr>
              <a:t>“… </a:t>
            </a:r>
            <a:r>
              <a:rPr lang="en-US" sz="2400" dirty="0" smtClean="0">
                <a:latin typeface="+mj-lt"/>
              </a:rPr>
              <a:t>when the evil spirit from God was upon Saul, that </a:t>
            </a:r>
            <a:endParaRPr lang="en-US" sz="2400" dirty="0" smtClean="0">
              <a:latin typeface="+mj-lt"/>
            </a:endParaRPr>
          </a:p>
          <a:p>
            <a:r>
              <a:rPr lang="en-US" sz="2400" dirty="0" smtClean="0">
                <a:latin typeface="+mj-lt"/>
              </a:rPr>
              <a:t>David </a:t>
            </a:r>
            <a:r>
              <a:rPr lang="en-US" sz="2400" dirty="0" smtClean="0">
                <a:latin typeface="+mj-lt"/>
              </a:rPr>
              <a:t>took an harp, and played with his hand: so Saul </a:t>
            </a:r>
            <a:endParaRPr lang="en-US" sz="2400" dirty="0" smtClean="0">
              <a:latin typeface="+mj-lt"/>
            </a:endParaRPr>
          </a:p>
          <a:p>
            <a:r>
              <a:rPr lang="en-US" sz="2400" dirty="0" smtClean="0">
                <a:latin typeface="+mj-lt"/>
              </a:rPr>
              <a:t>was </a:t>
            </a:r>
            <a:r>
              <a:rPr lang="en-US" sz="2400" dirty="0" smtClean="0">
                <a:latin typeface="+mj-lt"/>
              </a:rPr>
              <a:t>refreshed… evil spirit departed from him</a:t>
            </a:r>
            <a:r>
              <a:rPr lang="en-US" sz="2400" dirty="0" smtClean="0">
                <a:latin typeface="+mj-lt"/>
              </a:rPr>
              <a:t>” (16:23). </a:t>
            </a:r>
            <a:endParaRPr lang="en-US" sz="2400" dirty="0">
              <a:latin typeface="+mj-lt"/>
            </a:endParaRPr>
          </a:p>
        </p:txBody>
      </p:sp>
      <p:pic>
        <p:nvPicPr>
          <p:cNvPr id="3" name="Picture 2" descr="&lt;strong&gt;David&lt;/strong&gt; - Skolb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150" y="-1"/>
            <a:ext cx="5276849" cy="4848226"/>
          </a:xfrm>
          <a:prstGeom prst="rect">
            <a:avLst/>
          </a:prstGeom>
        </p:spPr>
      </p:pic>
      <p:pic>
        <p:nvPicPr>
          <p:cNvPr id="4" name="Picture 3" descr="File:Anointing of &lt;strong&gt;David&lt;/strong&gt; by &lt;strong&gt;Samuel&lt;/strong&gt;.jpg - The Work of God'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150" y="0"/>
            <a:ext cx="5276850" cy="6617196"/>
          </a:xfrm>
          <a:prstGeom prst="rect">
            <a:avLst/>
          </a:prstGeom>
        </p:spPr>
      </p:pic>
      <p:pic>
        <p:nvPicPr>
          <p:cNvPr id="5" name="Picture 4" descr="File:&lt;strong&gt;David&lt;/strong&gt; Plays the &lt;strong&gt;Harp&lt;/strong&gt; For King Saul 003.jpg - The Wor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50" y="-1"/>
            <a:ext cx="5297534" cy="6617196"/>
          </a:xfrm>
          <a:prstGeom prst="rect">
            <a:avLst/>
          </a:prstGeom>
        </p:spPr>
      </p:pic>
    </p:spTree>
    <p:extLst>
      <p:ext uri="{BB962C8B-B14F-4D97-AF65-F5344CB8AC3E}">
        <p14:creationId xmlns:p14="http://schemas.microsoft.com/office/powerpoint/2010/main" val="23183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6" end="16"/>
                                            </p:txEl>
                                          </p:spTgt>
                                        </p:tgtEl>
                                        <p:attrNameLst>
                                          <p:attrName>style.visibility</p:attrName>
                                        </p:attrNameLst>
                                      </p:cBhvr>
                                      <p:to>
                                        <p:strVal val="visible"/>
                                      </p:to>
                                    </p:set>
                                    <p:animEffect transition="in" filter="fade">
                                      <p:cBhvr>
                                        <p:cTn id="44" dur="500"/>
                                        <p:tgtEl>
                                          <p:spTgt spid="2">
                                            <p:txEl>
                                              <p:pRg st="16" end="1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7" end="17"/>
                                            </p:txEl>
                                          </p:spTgt>
                                        </p:tgtEl>
                                        <p:attrNameLst>
                                          <p:attrName>style.visibility</p:attrName>
                                        </p:attrNameLst>
                                      </p:cBhvr>
                                      <p:to>
                                        <p:strVal val="visible"/>
                                      </p:to>
                                    </p:set>
                                    <p:animEffect transition="in" filter="fade">
                                      <p:cBhvr>
                                        <p:cTn id="47" dur="500"/>
                                        <p:tgtEl>
                                          <p:spTgt spid="2">
                                            <p:txEl>
                                              <p:pRg st="17" end="1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8" end="18"/>
                                            </p:txEl>
                                          </p:spTgt>
                                        </p:tgtEl>
                                        <p:attrNameLst>
                                          <p:attrName>style.visibility</p:attrName>
                                        </p:attrNameLst>
                                      </p:cBhvr>
                                      <p:to>
                                        <p:strVal val="visible"/>
                                      </p:to>
                                    </p:set>
                                    <p:animEffect transition="in" filter="fade">
                                      <p:cBhvr>
                                        <p:cTn id="50"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343900" cy="6494085"/>
          </a:xfrm>
          <a:prstGeom prst="rect">
            <a:avLst/>
          </a:prstGeom>
          <a:noFill/>
        </p:spPr>
        <p:txBody>
          <a:bodyPr wrap="square" rtlCol="0">
            <a:spAutoFit/>
          </a:bodyPr>
          <a:lstStyle/>
          <a:p>
            <a:r>
              <a:rPr lang="en-US" sz="2400" b="1" dirty="0" smtClean="0">
                <a:latin typeface="+mj-lt"/>
              </a:rPr>
              <a:t>DAVID AND GOLIATH</a:t>
            </a:r>
          </a:p>
          <a:p>
            <a:r>
              <a:rPr lang="en-US" sz="2400" dirty="0" smtClean="0">
                <a:latin typeface="+mj-lt"/>
              </a:rPr>
              <a:t>“Now the Philistines gathered together their armies to battle… </a:t>
            </a:r>
          </a:p>
          <a:p>
            <a:r>
              <a:rPr lang="en-US" sz="2400" dirty="0" smtClean="0">
                <a:latin typeface="+mj-lt"/>
              </a:rPr>
              <a:t>And the Philistines stood on a mountain on the one side, and </a:t>
            </a:r>
          </a:p>
          <a:p>
            <a:r>
              <a:rPr lang="en-US" sz="2400" dirty="0" smtClean="0">
                <a:latin typeface="+mj-lt"/>
              </a:rPr>
              <a:t>Israel… on the other side…</a:t>
            </a:r>
            <a:r>
              <a:rPr lang="en-US" sz="2400" dirty="0">
                <a:latin typeface="+mj-lt"/>
              </a:rPr>
              <a:t> </a:t>
            </a:r>
            <a:r>
              <a:rPr lang="en-US" sz="2400" dirty="0" smtClean="0">
                <a:latin typeface="+mj-lt"/>
              </a:rPr>
              <a:t>And there went out a champion </a:t>
            </a:r>
          </a:p>
          <a:p>
            <a:r>
              <a:rPr lang="en-US" sz="2400" dirty="0" smtClean="0">
                <a:latin typeface="+mj-lt"/>
              </a:rPr>
              <a:t>out of the camp of the Philistines, named Goliath, of Gath </a:t>
            </a:r>
          </a:p>
          <a:p>
            <a:r>
              <a:rPr lang="en-US" sz="2400" dirty="0" smtClean="0">
                <a:latin typeface="+mj-lt"/>
              </a:rPr>
              <a:t>whose height was [9’9”] tall… And he stood and cried out.. </a:t>
            </a:r>
          </a:p>
          <a:p>
            <a:r>
              <a:rPr lang="en-US" sz="2400" dirty="0" smtClean="0">
                <a:latin typeface="+mj-lt"/>
              </a:rPr>
              <a:t>Choose you a man… and let him come down to me… </a:t>
            </a:r>
            <a:r>
              <a:rPr lang="en-US" sz="2400" b="1" dirty="0" smtClean="0">
                <a:latin typeface="+mj-lt"/>
              </a:rPr>
              <a:t>if he be </a:t>
            </a:r>
          </a:p>
          <a:p>
            <a:r>
              <a:rPr lang="en-US" sz="2400" b="1" dirty="0">
                <a:latin typeface="+mj-lt"/>
              </a:rPr>
              <a:t>a</a:t>
            </a:r>
            <a:r>
              <a:rPr lang="en-US" sz="2400" b="1" dirty="0" smtClean="0">
                <a:latin typeface="+mj-lt"/>
              </a:rPr>
              <a:t>ble… to kill me, then we will be your servants</a:t>
            </a:r>
            <a:r>
              <a:rPr lang="en-US" sz="2400" dirty="0" smtClean="0">
                <a:latin typeface="+mj-lt"/>
              </a:rPr>
              <a:t>…” (17:1-9).  </a:t>
            </a:r>
          </a:p>
          <a:p>
            <a:r>
              <a:rPr lang="en-US" sz="2400" dirty="0" smtClean="0">
                <a:latin typeface="+mj-lt"/>
              </a:rPr>
              <a:t>Then what?</a:t>
            </a:r>
          </a:p>
          <a:p>
            <a:endParaRPr lang="en-US" sz="800" dirty="0" smtClean="0">
              <a:latin typeface="+mj-lt"/>
            </a:endParaRPr>
          </a:p>
          <a:p>
            <a:r>
              <a:rPr lang="en-US" sz="2400" dirty="0" smtClean="0">
                <a:latin typeface="+mj-lt"/>
              </a:rPr>
              <a:t>“When Saul and all Israel heard those words of the Philistine, </a:t>
            </a:r>
          </a:p>
          <a:p>
            <a:r>
              <a:rPr lang="en-US" sz="2400" dirty="0" smtClean="0">
                <a:latin typeface="+mj-lt"/>
              </a:rPr>
              <a:t>they were dismayed, and greatly afraid… (17:11)… And David </a:t>
            </a:r>
          </a:p>
          <a:p>
            <a:r>
              <a:rPr lang="en-US" sz="2400" dirty="0" smtClean="0">
                <a:latin typeface="+mj-lt"/>
              </a:rPr>
              <a:t>said to Saul… thy servant [David] slew both the lion and the </a:t>
            </a:r>
          </a:p>
          <a:p>
            <a:r>
              <a:rPr lang="en-US" sz="2400" dirty="0" smtClean="0">
                <a:latin typeface="+mj-lt"/>
              </a:rPr>
              <a:t>bear: and this uncircumcised Philistine shall be as one of </a:t>
            </a:r>
          </a:p>
          <a:p>
            <a:r>
              <a:rPr lang="en-US" sz="2400" dirty="0" smtClean="0">
                <a:latin typeface="+mj-lt"/>
              </a:rPr>
              <a:t>them… five smooth stones… </a:t>
            </a:r>
            <a:r>
              <a:rPr lang="en-US" sz="2400" b="1" u="sng" dirty="0" smtClean="0">
                <a:latin typeface="+mj-lt"/>
              </a:rPr>
              <a:t>I come to thee in the name of the </a:t>
            </a:r>
          </a:p>
          <a:p>
            <a:r>
              <a:rPr lang="en-US" sz="2400" b="1" u="sng" dirty="0" smtClean="0">
                <a:latin typeface="+mj-lt"/>
              </a:rPr>
              <a:t>LORD of hosts, the God of the armies of Israel</a:t>
            </a:r>
            <a:r>
              <a:rPr lang="en-US" sz="2400" dirty="0" smtClean="0">
                <a:latin typeface="+mj-lt"/>
              </a:rPr>
              <a:t>… took thence a stone, and slang it, and smote the Philistine in his forehead… </a:t>
            </a:r>
            <a:endParaRPr lang="en-US" sz="2400" dirty="0" smtClean="0">
              <a:latin typeface="+mj-lt"/>
            </a:endParaRPr>
          </a:p>
          <a:p>
            <a:r>
              <a:rPr lang="en-US" sz="2400" dirty="0" smtClean="0">
                <a:latin typeface="+mj-lt"/>
              </a:rPr>
              <a:t>So </a:t>
            </a:r>
            <a:r>
              <a:rPr lang="en-US" sz="2400" dirty="0" smtClean="0">
                <a:latin typeface="+mj-lt"/>
              </a:rPr>
              <a:t>David prevailed… with a sling and a stone…” (17:34-50).  </a:t>
            </a:r>
            <a:endParaRPr lang="en-US" sz="2400" dirty="0">
              <a:latin typeface="+mj-lt"/>
            </a:endParaRPr>
          </a:p>
        </p:txBody>
      </p:sp>
      <p:pic>
        <p:nvPicPr>
          <p:cNvPr id="3" name="Picture 2" descr="Battle to Define Social Business - a David and &lt;strong&gt;Goliath&lt;/strong&gt; St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
            <a:ext cx="4343400" cy="6494084"/>
          </a:xfrm>
          <a:prstGeom prst="rect">
            <a:avLst/>
          </a:prstGeom>
        </p:spPr>
      </p:pic>
      <p:pic>
        <p:nvPicPr>
          <p:cNvPr id="4" name="Picture 3" descr="Bijbel in 1000 seconden | &lt;strong&gt;David&lt;/strong&gt; en Goli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1" y="1"/>
            <a:ext cx="4343400" cy="6494084"/>
          </a:xfrm>
          <a:prstGeom prst="rect">
            <a:avLst/>
          </a:prstGeom>
        </p:spPr>
      </p:pic>
    </p:spTree>
    <p:extLst>
      <p:ext uri="{BB962C8B-B14F-4D97-AF65-F5344CB8AC3E}">
        <p14:creationId xmlns:p14="http://schemas.microsoft.com/office/powerpoint/2010/main" val="24507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6" end="16"/>
                                            </p:txEl>
                                          </p:spTgt>
                                        </p:tgtEl>
                                        <p:attrNameLst>
                                          <p:attrName>style.visibility</p:attrName>
                                        </p:attrNameLst>
                                      </p:cBhvr>
                                      <p:to>
                                        <p:strVal val="visible"/>
                                      </p:to>
                                    </p:set>
                                    <p:animEffect transition="in" filter="fade">
                                      <p:cBhvr>
                                        <p:cTn id="30" dur="500"/>
                                        <p:tgtEl>
                                          <p:spTgt spid="2">
                                            <p:txEl>
                                              <p:pRg st="16" end="1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448424" cy="6617196"/>
          </a:xfrm>
          <a:prstGeom prst="rect">
            <a:avLst/>
          </a:prstGeom>
          <a:noFill/>
        </p:spPr>
        <p:txBody>
          <a:bodyPr wrap="square" rtlCol="0">
            <a:spAutoFit/>
          </a:bodyPr>
          <a:lstStyle/>
          <a:p>
            <a:r>
              <a:rPr lang="en-US" sz="2400" b="1" dirty="0" smtClean="0">
                <a:latin typeface="+mj-lt"/>
              </a:rPr>
              <a:t>JOHNATHAN AND DAVID</a:t>
            </a:r>
          </a:p>
          <a:p>
            <a:r>
              <a:rPr lang="en-US" sz="2400" dirty="0" smtClean="0">
                <a:latin typeface="+mj-lt"/>
              </a:rPr>
              <a:t>“Then Jonathan and David made a covenant, because </a:t>
            </a:r>
            <a:r>
              <a:rPr lang="en-US" sz="2400" b="1" dirty="0" smtClean="0">
                <a:latin typeface="+mj-lt"/>
              </a:rPr>
              <a:t>he loved him as his own soul</a:t>
            </a:r>
            <a:r>
              <a:rPr lang="en-US" sz="2400" dirty="0" smtClean="0">
                <a:latin typeface="+mj-lt"/>
              </a:rPr>
              <a:t>” (18:1). </a:t>
            </a:r>
          </a:p>
          <a:p>
            <a:r>
              <a:rPr lang="en-US" sz="2400" dirty="0" smtClean="0">
                <a:latin typeface="+mj-lt"/>
              </a:rPr>
              <a:t>David had been chosen of God to be Israel’s next king.  He had the loving heart of a shepherd by destroying wild animals that threatened them, and the courage to go up against a giant.  On the finer side of life he was a musician and would be a writer of psalms [praises to God], and he became best friends with one whose father would try to kill him.</a:t>
            </a:r>
          </a:p>
          <a:p>
            <a:endParaRPr lang="en-US" sz="800" dirty="0" smtClean="0">
              <a:latin typeface="+mj-lt"/>
            </a:endParaRPr>
          </a:p>
          <a:p>
            <a:r>
              <a:rPr lang="en-US" sz="2400" dirty="0" smtClean="0">
                <a:latin typeface="+mj-lt"/>
              </a:rPr>
              <a:t>Having been made </a:t>
            </a:r>
            <a:r>
              <a:rPr lang="en-US" sz="2400" dirty="0">
                <a:latin typeface="+mj-lt"/>
              </a:rPr>
              <a:t>the commander of Israel’s army, they even wrote a song about </a:t>
            </a:r>
            <a:r>
              <a:rPr lang="en-US" sz="2400" dirty="0" smtClean="0">
                <a:latin typeface="+mj-lt"/>
              </a:rPr>
              <a:t>him </a:t>
            </a:r>
            <a:r>
              <a:rPr lang="en-US" sz="2400" dirty="0">
                <a:latin typeface="+mj-lt"/>
              </a:rPr>
              <a:t>– </a:t>
            </a:r>
            <a:r>
              <a:rPr lang="en-US" sz="2400" i="1" dirty="0">
                <a:latin typeface="+mj-lt"/>
              </a:rPr>
              <a:t>“Saul has slain his thousands, and David his ten thousands” </a:t>
            </a:r>
            <a:r>
              <a:rPr lang="en-US" sz="2400" dirty="0">
                <a:latin typeface="+mj-lt"/>
              </a:rPr>
              <a:t>(18:7). </a:t>
            </a:r>
            <a:endParaRPr lang="en-US" sz="800" dirty="0" smtClean="0">
              <a:latin typeface="+mj-lt"/>
            </a:endParaRPr>
          </a:p>
          <a:p>
            <a:endParaRPr lang="en-US" sz="800" dirty="0" smtClean="0">
              <a:latin typeface="+mj-lt"/>
            </a:endParaRPr>
          </a:p>
          <a:p>
            <a:r>
              <a:rPr lang="en-US" sz="2400" dirty="0" smtClean="0">
                <a:latin typeface="+mj-lt"/>
              </a:rPr>
              <a:t>“And Saul was very wroth, and the saying displeased him… And </a:t>
            </a:r>
            <a:r>
              <a:rPr lang="en-US" sz="2400" b="1" u="sng" dirty="0" smtClean="0">
                <a:latin typeface="+mj-lt"/>
              </a:rPr>
              <a:t>Saul eyed David from that day forward</a:t>
            </a:r>
            <a:r>
              <a:rPr lang="en-US" sz="2400" dirty="0" smtClean="0">
                <a:latin typeface="+mj-lt"/>
              </a:rPr>
              <a:t>” (18:9). </a:t>
            </a:r>
          </a:p>
        </p:txBody>
      </p:sp>
      <p:pic>
        <p:nvPicPr>
          <p:cNvPr id="4" name="Picture 3" descr="5. We blink thousands of times a 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0"/>
            <a:ext cx="5743575" cy="6617196"/>
          </a:xfrm>
          <a:prstGeom prst="rect">
            <a:avLst/>
          </a:prstGeom>
        </p:spPr>
      </p:pic>
      <p:pic>
        <p:nvPicPr>
          <p:cNvPr id="5" name="Picture 4" descr="English: Open Bible Stories - 17.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12" y="0"/>
            <a:ext cx="5766858" cy="6617196"/>
          </a:xfrm>
          <a:prstGeom prst="rect">
            <a:avLst/>
          </a:prstGeom>
        </p:spPr>
      </p:pic>
    </p:spTree>
    <p:extLst>
      <p:ext uri="{BB962C8B-B14F-4D97-AF65-F5344CB8AC3E}">
        <p14:creationId xmlns:p14="http://schemas.microsoft.com/office/powerpoint/2010/main" val="14836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96750" cy="6494085"/>
          </a:xfrm>
          <a:prstGeom prst="rect">
            <a:avLst/>
          </a:prstGeom>
          <a:noFill/>
        </p:spPr>
        <p:txBody>
          <a:bodyPr wrap="square" rtlCol="0">
            <a:spAutoFit/>
          </a:bodyPr>
          <a:lstStyle/>
          <a:p>
            <a:r>
              <a:rPr lang="en-US" sz="2400" b="1" dirty="0" smtClean="0">
                <a:latin typeface="+mj-lt"/>
              </a:rPr>
              <a:t>DAVID’S LIFE OF EXILE</a:t>
            </a:r>
          </a:p>
          <a:p>
            <a:r>
              <a:rPr lang="en-US" sz="2400" dirty="0" smtClean="0">
                <a:latin typeface="+mj-lt"/>
              </a:rPr>
              <a:t>“And David fled… and came before Jonathan… What is </a:t>
            </a:r>
          </a:p>
          <a:p>
            <a:r>
              <a:rPr lang="en-US" sz="2400" dirty="0" smtClean="0">
                <a:latin typeface="+mj-lt"/>
              </a:rPr>
              <a:t>my sin before thy father, that he seeketh my life? (20:1).</a:t>
            </a:r>
          </a:p>
          <a:p>
            <a:r>
              <a:rPr lang="en-US" sz="2400" dirty="0" smtClean="0">
                <a:latin typeface="+mj-lt"/>
              </a:rPr>
              <a:t>David asked his friend why his father was trying to kill </a:t>
            </a:r>
          </a:p>
          <a:p>
            <a:r>
              <a:rPr lang="en-US" sz="2400" dirty="0" smtClean="0">
                <a:latin typeface="+mj-lt"/>
              </a:rPr>
              <a:t>him.  Neither knew the reason, but God did, and He </a:t>
            </a:r>
          </a:p>
          <a:p>
            <a:r>
              <a:rPr lang="en-US" sz="2400" dirty="0" smtClean="0">
                <a:latin typeface="+mj-lt"/>
              </a:rPr>
              <a:t>next led David into a period of 10-years [age 20-30] </a:t>
            </a:r>
          </a:p>
          <a:p>
            <a:r>
              <a:rPr lang="en-US" sz="2400" dirty="0">
                <a:latin typeface="+mj-lt"/>
              </a:rPr>
              <a:t>w</a:t>
            </a:r>
            <a:r>
              <a:rPr lang="en-US" sz="2400" dirty="0" smtClean="0">
                <a:latin typeface="+mj-lt"/>
              </a:rPr>
              <a:t>andering and fleeing</a:t>
            </a:r>
            <a:r>
              <a:rPr lang="en-US" sz="2400" dirty="0">
                <a:latin typeface="+mj-lt"/>
              </a:rPr>
              <a:t> </a:t>
            </a:r>
            <a:r>
              <a:rPr lang="en-US" sz="2400" dirty="0" smtClean="0">
                <a:latin typeface="+mj-lt"/>
              </a:rPr>
              <a:t>the maniacal Saul.</a:t>
            </a:r>
          </a:p>
          <a:p>
            <a:endParaRPr lang="en-US" sz="800" dirty="0" smtClean="0">
              <a:latin typeface="+mj-lt"/>
            </a:endParaRPr>
          </a:p>
          <a:p>
            <a:r>
              <a:rPr lang="en-US" sz="2400" b="1" dirty="0" smtClean="0">
                <a:latin typeface="+mj-lt"/>
              </a:rPr>
              <a:t>THE BOOK OF </a:t>
            </a:r>
            <a:r>
              <a:rPr lang="en-US" sz="2400" b="1" dirty="0" smtClean="0">
                <a:latin typeface="+mj-lt"/>
              </a:rPr>
              <a:t>PSALMS</a:t>
            </a:r>
          </a:p>
          <a:p>
            <a:r>
              <a:rPr lang="en-US" sz="2400" i="1" dirty="0" smtClean="0">
                <a:latin typeface="+mj-lt"/>
              </a:rPr>
              <a:t>“The </a:t>
            </a:r>
            <a:r>
              <a:rPr lang="en-US" sz="2400" i="1" dirty="0" smtClean="0">
                <a:latin typeface="+mj-lt"/>
              </a:rPr>
              <a:t>simplest description of the </a:t>
            </a:r>
            <a:r>
              <a:rPr lang="en-US" sz="2400" i="1" dirty="0" smtClean="0">
                <a:latin typeface="+mj-lt"/>
              </a:rPr>
              <a:t>five </a:t>
            </a:r>
            <a:r>
              <a:rPr lang="en-US" sz="2400" i="1" dirty="0" smtClean="0">
                <a:latin typeface="+mj-lt"/>
              </a:rPr>
              <a:t>books of Psalms is </a:t>
            </a:r>
            <a:endParaRPr lang="en-US" sz="2400" i="1" dirty="0" smtClean="0">
              <a:latin typeface="+mj-lt"/>
            </a:endParaRPr>
          </a:p>
          <a:p>
            <a:r>
              <a:rPr lang="en-US" sz="2400" i="1" dirty="0" smtClean="0">
                <a:latin typeface="+mj-lt"/>
              </a:rPr>
              <a:t>that </a:t>
            </a:r>
            <a:r>
              <a:rPr lang="en-US" sz="2400" i="1" dirty="0" smtClean="0">
                <a:latin typeface="+mj-lt"/>
              </a:rPr>
              <a:t>they were the inspired </a:t>
            </a:r>
            <a:r>
              <a:rPr lang="en-US" sz="2400" i="1" dirty="0" smtClean="0">
                <a:latin typeface="+mj-lt"/>
              </a:rPr>
              <a:t>prayer-and-praise </a:t>
            </a:r>
            <a:r>
              <a:rPr lang="en-US" sz="2400" i="1" dirty="0" smtClean="0">
                <a:latin typeface="+mj-lt"/>
              </a:rPr>
              <a:t>book of </a:t>
            </a:r>
            <a:endParaRPr lang="en-US" sz="2400" i="1" dirty="0" smtClean="0">
              <a:latin typeface="+mj-lt"/>
            </a:endParaRPr>
          </a:p>
          <a:p>
            <a:r>
              <a:rPr lang="en-US" sz="2400" i="1" dirty="0" smtClean="0">
                <a:latin typeface="+mj-lt"/>
              </a:rPr>
              <a:t>Israel</a:t>
            </a:r>
            <a:r>
              <a:rPr lang="en-US" sz="2400" i="1" dirty="0" smtClean="0">
                <a:latin typeface="+mj-lt"/>
              </a:rPr>
              <a:t>.  They are revelations </a:t>
            </a:r>
            <a:r>
              <a:rPr lang="en-US" sz="2400" i="1" dirty="0" smtClean="0">
                <a:latin typeface="+mj-lt"/>
              </a:rPr>
              <a:t>of </a:t>
            </a:r>
            <a:r>
              <a:rPr lang="en-US" sz="2400" i="1" dirty="0" smtClean="0">
                <a:latin typeface="+mj-lt"/>
              </a:rPr>
              <a:t>truth, not abstractly, but </a:t>
            </a:r>
            <a:endParaRPr lang="en-US" sz="2400" i="1" dirty="0" smtClean="0">
              <a:latin typeface="+mj-lt"/>
            </a:endParaRPr>
          </a:p>
          <a:p>
            <a:r>
              <a:rPr lang="en-US" sz="2400" i="1" dirty="0" smtClean="0">
                <a:latin typeface="+mj-lt"/>
              </a:rPr>
              <a:t>in </a:t>
            </a:r>
            <a:r>
              <a:rPr lang="en-US" sz="2400" i="1" dirty="0" smtClean="0">
                <a:latin typeface="+mj-lt"/>
              </a:rPr>
              <a:t>the terms of human </a:t>
            </a:r>
            <a:r>
              <a:rPr lang="en-US" sz="2400" i="1" dirty="0" smtClean="0">
                <a:latin typeface="+mj-lt"/>
              </a:rPr>
              <a:t>experience</a:t>
            </a:r>
            <a:r>
              <a:rPr lang="en-US" sz="2400" i="1" dirty="0" smtClean="0">
                <a:latin typeface="+mj-lt"/>
              </a:rPr>
              <a:t>.  The truth revealed </a:t>
            </a:r>
            <a:endParaRPr lang="en-US" sz="2400" i="1" dirty="0" smtClean="0">
              <a:latin typeface="+mj-lt"/>
            </a:endParaRPr>
          </a:p>
          <a:p>
            <a:r>
              <a:rPr lang="en-US" sz="2400" i="1" dirty="0" smtClean="0">
                <a:latin typeface="+mj-lt"/>
              </a:rPr>
              <a:t>is </a:t>
            </a:r>
            <a:r>
              <a:rPr lang="en-US" sz="2400" i="1" dirty="0" smtClean="0">
                <a:latin typeface="+mj-lt"/>
              </a:rPr>
              <a:t>wrought into the emotion, desires, and sufferings of the people of God [Israelites] by the circumstances through which they pass… The imprecatory Psalms are the cry of the oppressed in Israel for justice—a cry appropriate and right in the earthly people of God, and based upon a distinct promise in the Abrahamic Covenant; but </a:t>
            </a:r>
            <a:r>
              <a:rPr lang="en-US" sz="2400" i="1" u="sng" dirty="0" smtClean="0">
                <a:latin typeface="+mj-lt"/>
              </a:rPr>
              <a:t>a cry unsuited to the Church, a heavenly people who have taken their place with a rejected and crucified </a:t>
            </a:r>
            <a:r>
              <a:rPr lang="en-US" sz="2400" i="1" u="sng" dirty="0" smtClean="0">
                <a:latin typeface="+mj-lt"/>
              </a:rPr>
              <a:t>Christ</a:t>
            </a:r>
            <a:r>
              <a:rPr lang="en-US" sz="2400" i="1" dirty="0" smtClean="0">
                <a:latin typeface="+mj-lt"/>
              </a:rPr>
              <a:t>” </a:t>
            </a:r>
            <a:r>
              <a:rPr lang="en-US" sz="2400" dirty="0" smtClean="0">
                <a:latin typeface="+mj-lt"/>
              </a:rPr>
              <a:t>– Old Scofield, p. 599.</a:t>
            </a:r>
            <a:endParaRPr lang="en-US" sz="2400" dirty="0">
              <a:latin typeface="+mj-lt"/>
            </a:endParaRPr>
          </a:p>
        </p:txBody>
      </p:sp>
      <p:pic>
        <p:nvPicPr>
          <p:cNvPr id="3" name="Picture 2" descr="Book of &lt;strong&gt;Psalm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49" y="-1"/>
            <a:ext cx="5238749" cy="4467225"/>
          </a:xfrm>
          <a:prstGeom prst="rect">
            <a:avLst/>
          </a:prstGeom>
        </p:spPr>
      </p:pic>
    </p:spTree>
    <p:extLst>
      <p:ext uri="{BB962C8B-B14F-4D97-AF65-F5344CB8AC3E}">
        <p14:creationId xmlns:p14="http://schemas.microsoft.com/office/powerpoint/2010/main" val="37631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500"/>
                                        <p:tgtEl>
                                          <p:spTgt spid="2">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417"/>
            <a:ext cx="6610350" cy="6494085"/>
          </a:xfrm>
          <a:prstGeom prst="rect">
            <a:avLst/>
          </a:prstGeom>
          <a:noFill/>
        </p:spPr>
        <p:txBody>
          <a:bodyPr wrap="square" rtlCol="0">
            <a:spAutoFit/>
          </a:bodyPr>
          <a:lstStyle/>
          <a:p>
            <a:r>
              <a:rPr lang="en-US" sz="2400" dirty="0" smtClean="0">
                <a:latin typeface="+mj-lt"/>
              </a:rPr>
              <a:t>“And the evil spirit from the LORD was upon Saul, as he sat in his house with his javelin in his hand.  </a:t>
            </a:r>
            <a:r>
              <a:rPr lang="en-US" sz="2400" b="1" u="sng" dirty="0" smtClean="0">
                <a:latin typeface="+mj-lt"/>
              </a:rPr>
              <a:t>And Saul sought to smite David</a:t>
            </a:r>
            <a:r>
              <a:rPr lang="en-US" sz="2400" dirty="0" smtClean="0">
                <a:latin typeface="+mj-lt"/>
              </a:rPr>
              <a:t>… with the javelin; but he slipped out of Saul’s presence, and he smote the javelin into the wall: and David fled, and escaped that night” (19:9,10).</a:t>
            </a:r>
          </a:p>
          <a:p>
            <a:r>
              <a:rPr lang="en-US" sz="2400" dirty="0" smtClean="0">
                <a:latin typeface="+mj-lt"/>
              </a:rPr>
              <a:t>David escaped the harrowing experience and later lamented over it – </a:t>
            </a:r>
          </a:p>
          <a:p>
            <a:endParaRPr lang="en-US" sz="800" dirty="0" smtClean="0">
              <a:latin typeface="+mj-lt"/>
            </a:endParaRPr>
          </a:p>
          <a:p>
            <a:r>
              <a:rPr lang="en-US" sz="2400" dirty="0" smtClean="0">
                <a:latin typeface="+mj-lt"/>
              </a:rPr>
              <a:t>“In the LORD put I my trust: how say ye to my soul, Flee as a bird to your mountain?  For, lo, the wicked bend their bow, they make ready their arrow upon the string, that they may privily shoot at the upright in heart… The LORD trieth the righteous: but the wicked and him that loveth violence his soul hateth”(Psa. 11:1,2).</a:t>
            </a:r>
          </a:p>
          <a:p>
            <a:r>
              <a:rPr lang="en-US" sz="2400" dirty="0" smtClean="0">
                <a:latin typeface="+mj-lt"/>
              </a:rPr>
              <a:t>Until he ascertained why Saul wanted to kill him, he will temporarily flea Saul’s presence.</a:t>
            </a:r>
          </a:p>
        </p:txBody>
      </p:sp>
      <p:pic>
        <p:nvPicPr>
          <p:cNvPr id="5" name="Picture 4" descr="I Want a Quentin Tarantino ‘Old Testament Movie’ « justAt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125" y="0"/>
            <a:ext cx="5476875" cy="6488668"/>
          </a:xfrm>
          <a:prstGeom prst="rect">
            <a:avLst/>
          </a:prstGeom>
        </p:spPr>
      </p:pic>
    </p:spTree>
    <p:extLst>
      <p:ext uri="{BB962C8B-B14F-4D97-AF65-F5344CB8AC3E}">
        <p14:creationId xmlns:p14="http://schemas.microsoft.com/office/powerpoint/2010/main" val="3109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6238877" cy="6494085"/>
          </a:xfrm>
          <a:prstGeom prst="rect">
            <a:avLst/>
          </a:prstGeom>
          <a:noFill/>
        </p:spPr>
        <p:txBody>
          <a:bodyPr wrap="square" rtlCol="0">
            <a:spAutoFit/>
          </a:bodyPr>
          <a:lstStyle/>
          <a:p>
            <a:r>
              <a:rPr lang="en-US" sz="2400" dirty="0" smtClean="0">
                <a:latin typeface="+mj-lt"/>
              </a:rPr>
              <a:t>“Saul also sent messengers unto David’s house, to watch him, and to slay him in the morning: and Michal David’s wife told him, saying, If thou save not thy life tonight, tomorrow </a:t>
            </a:r>
            <a:r>
              <a:rPr lang="en-US" sz="2400" b="1" dirty="0" smtClean="0">
                <a:latin typeface="+mj-lt"/>
              </a:rPr>
              <a:t>thou shalt be slain</a:t>
            </a:r>
            <a:r>
              <a:rPr lang="en-US" sz="2400" dirty="0" smtClean="0">
                <a:latin typeface="+mj-lt"/>
              </a:rPr>
              <a:t>.  So Michal let David down through a window: and he went, and fled, and escaped” (19:11).</a:t>
            </a:r>
          </a:p>
          <a:p>
            <a:r>
              <a:rPr lang="en-US" sz="2400" dirty="0" smtClean="0">
                <a:latin typeface="+mj-lt"/>
              </a:rPr>
              <a:t>Saul hired assassins and attempted to slay David as he lay in his bed, but he escaped.  Later, David reflected on that event in one of his psalms – </a:t>
            </a:r>
          </a:p>
          <a:p>
            <a:endParaRPr lang="en-US" sz="800" dirty="0" smtClean="0">
              <a:latin typeface="+mj-lt"/>
            </a:endParaRPr>
          </a:p>
          <a:p>
            <a:r>
              <a:rPr lang="en-US" sz="2400" dirty="0" smtClean="0">
                <a:latin typeface="+mj-lt"/>
              </a:rPr>
              <a:t>“</a:t>
            </a:r>
            <a:r>
              <a:rPr lang="en-US" sz="2400" dirty="0">
                <a:latin typeface="+mj-lt"/>
              </a:rPr>
              <a:t>Deliver me from my enemies, O my God: defend me from those who rise up against </a:t>
            </a:r>
            <a:r>
              <a:rPr lang="en-US" sz="2400" dirty="0" smtClean="0">
                <a:latin typeface="+mj-lt"/>
              </a:rPr>
              <a:t>me… </a:t>
            </a:r>
            <a:r>
              <a:rPr lang="en-US" sz="2400" dirty="0">
                <a:latin typeface="+mj-lt"/>
              </a:rPr>
              <a:t>consume them in wrath… that they not be… Unto thee, O my strength, will I sing: for God is my defense, and the God of my mercy” (59:1,13-17</a:t>
            </a:r>
            <a:r>
              <a:rPr lang="en-US" sz="2400" dirty="0" smtClean="0">
                <a:latin typeface="+mj-lt"/>
              </a:rPr>
              <a:t>).</a:t>
            </a:r>
          </a:p>
          <a:p>
            <a:r>
              <a:rPr lang="en-US" sz="2400" dirty="0" smtClean="0">
                <a:latin typeface="+mj-lt"/>
              </a:rPr>
              <a:t>With God’s help, David again narrowly escaped Saul’s efforts to kill him.  It will not be the last.  </a:t>
            </a:r>
            <a:endParaRPr lang="en-US" sz="2400" dirty="0">
              <a:latin typeface="+mj-lt"/>
            </a:endParaRPr>
          </a:p>
        </p:txBody>
      </p:sp>
      <p:pic>
        <p:nvPicPr>
          <p:cNvPr id="3" name="Picture 2" descr="Michal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1"/>
            <a:ext cx="5886450" cy="6494085"/>
          </a:xfrm>
          <a:prstGeom prst="rect">
            <a:avLst/>
          </a:prstGeom>
        </p:spPr>
      </p:pic>
    </p:spTree>
    <p:extLst>
      <p:ext uri="{BB962C8B-B14F-4D97-AF65-F5344CB8AC3E}">
        <p14:creationId xmlns:p14="http://schemas.microsoft.com/office/powerpoint/2010/main" val="35236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6675"/>
            <a:ext cx="6534150" cy="6617196"/>
          </a:xfrm>
          <a:prstGeom prst="rect">
            <a:avLst/>
          </a:prstGeom>
          <a:noFill/>
        </p:spPr>
        <p:txBody>
          <a:bodyPr wrap="square" rtlCol="0">
            <a:spAutoFit/>
          </a:bodyPr>
          <a:lstStyle/>
          <a:p>
            <a:r>
              <a:rPr lang="en-US" sz="2400" b="1" dirty="0" smtClean="0">
                <a:latin typeface="+mj-lt"/>
              </a:rPr>
              <a:t>DAVID GOES TO THE PRIEST</a:t>
            </a:r>
          </a:p>
          <a:p>
            <a:r>
              <a:rPr lang="en-US" sz="2400" dirty="0" smtClean="0">
                <a:latin typeface="+mj-lt"/>
              </a:rPr>
              <a:t>“Then came David to Nob to Ahimelech the priest… (1Sam. 21:1).</a:t>
            </a:r>
          </a:p>
          <a:p>
            <a:r>
              <a:rPr lang="en-US" sz="2400" dirty="0" smtClean="0">
                <a:latin typeface="+mj-lt"/>
              </a:rPr>
              <a:t>David was now on the run trying to escape the spies of Saul who were everywhere (21:7).  Fearing for his life, he asked the priest for a weapon and was given the sword of Goliath of which they had taken possession after David’s slaying of the giant (21:9).</a:t>
            </a:r>
          </a:p>
          <a:p>
            <a:r>
              <a:rPr lang="en-US" sz="2400" dirty="0" smtClean="0">
                <a:latin typeface="+mj-lt"/>
              </a:rPr>
              <a:t>“I sought the LORD, and he heard me, and </a:t>
            </a:r>
            <a:r>
              <a:rPr lang="en-US" sz="2400" b="1" dirty="0" smtClean="0">
                <a:latin typeface="+mj-lt"/>
              </a:rPr>
              <a:t>delivered</a:t>
            </a:r>
            <a:r>
              <a:rPr lang="en-US" sz="2400" dirty="0" smtClean="0">
                <a:latin typeface="+mj-lt"/>
              </a:rPr>
              <a:t> </a:t>
            </a:r>
            <a:r>
              <a:rPr lang="en-US" sz="2400" b="1" dirty="0" smtClean="0">
                <a:latin typeface="+mj-lt"/>
              </a:rPr>
              <a:t>me from all my fears</a:t>
            </a:r>
            <a:r>
              <a:rPr lang="en-US" sz="2400" dirty="0" smtClean="0">
                <a:latin typeface="+mj-lt"/>
              </a:rPr>
              <a:t>” (Psa. 34:4). </a:t>
            </a:r>
          </a:p>
          <a:p>
            <a:endParaRPr lang="en-US" sz="800" b="1" dirty="0" smtClean="0">
              <a:latin typeface="+mj-lt"/>
            </a:endParaRPr>
          </a:p>
          <a:p>
            <a:r>
              <a:rPr lang="en-US" sz="2400" b="1" dirty="0" smtClean="0">
                <a:latin typeface="+mj-lt"/>
              </a:rPr>
              <a:t>DAVID AT GATH</a:t>
            </a:r>
          </a:p>
          <a:p>
            <a:r>
              <a:rPr lang="en-US" sz="2400" dirty="0" smtClean="0">
                <a:latin typeface="+mj-lt"/>
              </a:rPr>
              <a:t>“And David arose, and fled that day for fear of Saul, and went to Achish the king of Gath… Then said Achish unto his servants, Lo, </a:t>
            </a:r>
            <a:r>
              <a:rPr lang="en-US" sz="2400" b="1" dirty="0" smtClean="0">
                <a:latin typeface="+mj-lt"/>
              </a:rPr>
              <a:t>ye see the man is mad</a:t>
            </a:r>
            <a:r>
              <a:rPr lang="en-US" sz="2400" dirty="0" smtClean="0">
                <a:latin typeface="+mj-lt"/>
              </a:rPr>
              <a:t>…” (21:10,14).</a:t>
            </a:r>
          </a:p>
          <a:p>
            <a:r>
              <a:rPr lang="en-US" sz="2400" dirty="0" smtClean="0">
                <a:latin typeface="+mj-lt"/>
              </a:rPr>
              <a:t>David even feigned insanity to avoid capture by Saul.</a:t>
            </a:r>
          </a:p>
          <a:p>
            <a:endParaRPr lang="en-US" sz="800" b="1" dirty="0" smtClean="0">
              <a:latin typeface="+mj-lt"/>
            </a:endParaRPr>
          </a:p>
        </p:txBody>
      </p:sp>
      <p:pic>
        <p:nvPicPr>
          <p:cNvPr id="5" name="Picture 4" descr="File:Aert de Gelder (Dutch - Ahimelech Giving the &lt;strong&gt;Sword&lt;/strong&gt;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1" y="0"/>
            <a:ext cx="5657848" cy="6550521"/>
          </a:xfrm>
          <a:prstGeom prst="rect">
            <a:avLst/>
          </a:prstGeom>
        </p:spPr>
      </p:pic>
      <p:pic>
        <p:nvPicPr>
          <p:cNvPr id="3" name="Picture 2" descr="goliath | Bible Blogg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152" y="1"/>
            <a:ext cx="5657850" cy="6550520"/>
          </a:xfrm>
          <a:prstGeom prst="rect">
            <a:avLst/>
          </a:prstGeom>
        </p:spPr>
      </p:pic>
    </p:spTree>
    <p:extLst>
      <p:ext uri="{BB962C8B-B14F-4D97-AF65-F5344CB8AC3E}">
        <p14:creationId xmlns:p14="http://schemas.microsoft.com/office/powerpoint/2010/main" val="472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95250"/>
            <a:ext cx="6886575" cy="6740307"/>
          </a:xfrm>
          <a:prstGeom prst="rect">
            <a:avLst/>
          </a:prstGeom>
          <a:noFill/>
        </p:spPr>
        <p:txBody>
          <a:bodyPr wrap="square" rtlCol="0">
            <a:spAutoFit/>
          </a:bodyPr>
          <a:lstStyle/>
          <a:p>
            <a:r>
              <a:rPr lang="en-US" sz="2400" dirty="0" smtClean="0">
                <a:latin typeface="+mj-lt"/>
              </a:rPr>
              <a:t>“Then came up the </a:t>
            </a:r>
            <a:r>
              <a:rPr lang="en-US" sz="2400" dirty="0" err="1" smtClean="0">
                <a:latin typeface="+mj-lt"/>
              </a:rPr>
              <a:t>Ziphites</a:t>
            </a:r>
            <a:r>
              <a:rPr lang="en-US" sz="2400" dirty="0" smtClean="0">
                <a:latin typeface="+mj-lt"/>
              </a:rPr>
              <a:t> to Saul to </a:t>
            </a:r>
            <a:r>
              <a:rPr lang="en-US" sz="2400" dirty="0" err="1" smtClean="0">
                <a:latin typeface="+mj-lt"/>
              </a:rPr>
              <a:t>Bigeah</a:t>
            </a:r>
            <a:r>
              <a:rPr lang="en-US" sz="2400" dirty="0" smtClean="0">
                <a:latin typeface="+mj-lt"/>
              </a:rPr>
              <a:t>, saying, Doth not David hide himself with us in strong holds in the wood, in the hill of </a:t>
            </a:r>
            <a:r>
              <a:rPr lang="en-US" sz="2400" dirty="0" err="1" smtClean="0">
                <a:latin typeface="+mj-lt"/>
              </a:rPr>
              <a:t>Hachilah</a:t>
            </a:r>
            <a:r>
              <a:rPr lang="en-US" sz="2400" dirty="0" smtClean="0">
                <a:latin typeface="+mj-lt"/>
              </a:rPr>
              <a:t>… Now therefore, O king, come down according to all the desire of thy soul… and </a:t>
            </a:r>
            <a:r>
              <a:rPr lang="en-US" sz="2400" b="1" u="sng" dirty="0" smtClean="0">
                <a:latin typeface="+mj-lt"/>
              </a:rPr>
              <a:t>our part shall be to deliver him into the king’s hand</a:t>
            </a:r>
            <a:r>
              <a:rPr lang="en-US" sz="2400" dirty="0" smtClean="0">
                <a:latin typeface="+mj-lt"/>
              </a:rPr>
              <a:t>… (23:19,20)… See therefore, and take knowledge of all the lurking places where he </a:t>
            </a:r>
            <a:r>
              <a:rPr lang="en-US" sz="2400" dirty="0" err="1" smtClean="0">
                <a:latin typeface="+mj-lt"/>
              </a:rPr>
              <a:t>hideth</a:t>
            </a:r>
            <a:r>
              <a:rPr lang="en-US" sz="2400" dirty="0" smtClean="0">
                <a:latin typeface="+mj-lt"/>
              </a:rPr>
              <a:t> himself… (23:23)… Saul also and his men went to seek him… he pursued after David in the wilderness of </a:t>
            </a:r>
            <a:r>
              <a:rPr lang="en-US" sz="2400" dirty="0" err="1" smtClean="0">
                <a:latin typeface="+mj-lt"/>
              </a:rPr>
              <a:t>Maon</a:t>
            </a:r>
            <a:r>
              <a:rPr lang="en-US" sz="2400" dirty="0">
                <a:latin typeface="+mj-lt"/>
              </a:rPr>
              <a:t> </a:t>
            </a:r>
            <a:r>
              <a:rPr lang="en-US" sz="2400" dirty="0" smtClean="0">
                <a:latin typeface="+mj-lt"/>
              </a:rPr>
              <a:t>(23:25)… David made haste to get away for fear of Saul… (23:26)… But there came a messenger unto Saul, saying, Haste thee, and come; for the Philistines have invaded the land… And David went up from thence, and dwelt in strong holds in </a:t>
            </a:r>
            <a:r>
              <a:rPr lang="en-US" sz="2400" dirty="0" err="1" smtClean="0">
                <a:latin typeface="+mj-lt"/>
              </a:rPr>
              <a:t>En-gedi</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23:27-29). </a:t>
            </a:r>
          </a:p>
          <a:p>
            <a:r>
              <a:rPr lang="en-US" sz="2400" dirty="0" smtClean="0">
                <a:latin typeface="+mj-lt"/>
              </a:rPr>
              <a:t>On the run, David barely escaped Saul’s advances and network of spies, finally seeking refuge in the Judean wilderness while Saul went to fight the Philistines.</a:t>
            </a:r>
          </a:p>
        </p:txBody>
      </p:sp>
      <p:pic>
        <p:nvPicPr>
          <p:cNvPr id="3" name="Picture 2" descr="Prophecy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1" y="0"/>
            <a:ext cx="5238750" cy="6645057"/>
          </a:xfrm>
          <a:prstGeom prst="rect">
            <a:avLst/>
          </a:prstGeom>
        </p:spPr>
      </p:pic>
    </p:spTree>
    <p:extLst>
      <p:ext uri="{BB962C8B-B14F-4D97-AF65-F5344CB8AC3E}">
        <p14:creationId xmlns:p14="http://schemas.microsoft.com/office/powerpoint/2010/main" val="31599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2011-08 &lt;strong&gt;En Gedi&lt;/strong&gt; David river 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5029199" cy="6617196"/>
          </a:xfrm>
          <a:prstGeom prst="rect">
            <a:avLst/>
          </a:prstGeom>
        </p:spPr>
      </p:pic>
      <p:sp>
        <p:nvSpPr>
          <p:cNvPr id="3" name="Rectangle 2"/>
          <p:cNvSpPr/>
          <p:nvPr/>
        </p:nvSpPr>
        <p:spPr>
          <a:xfrm>
            <a:off x="38099" y="-123111"/>
            <a:ext cx="7124701" cy="6740307"/>
          </a:xfrm>
          <a:prstGeom prst="rect">
            <a:avLst/>
          </a:prstGeom>
        </p:spPr>
        <p:txBody>
          <a:bodyPr wrap="square">
            <a:spAutoFit/>
          </a:bodyPr>
          <a:lstStyle/>
          <a:p>
            <a:r>
              <a:rPr lang="en-US" sz="2400" b="1" dirty="0">
                <a:latin typeface="+mj-lt"/>
              </a:rPr>
              <a:t>DAVID AT EN-GEDI</a:t>
            </a:r>
          </a:p>
          <a:p>
            <a:r>
              <a:rPr lang="en-US" sz="2400" dirty="0">
                <a:latin typeface="+mj-lt"/>
              </a:rPr>
              <a:t>“And it came to pass, when Saul was returned from following the Philistines, that it was told him, saying, Behold David is in the wilderness </a:t>
            </a:r>
            <a:r>
              <a:rPr lang="en-US" sz="2400" dirty="0" smtClean="0">
                <a:latin typeface="+mj-lt"/>
              </a:rPr>
              <a:t>of </a:t>
            </a:r>
            <a:r>
              <a:rPr lang="en-US" sz="2400" dirty="0">
                <a:latin typeface="+mj-lt"/>
              </a:rPr>
              <a:t>En-gedi” (24:1).</a:t>
            </a:r>
          </a:p>
          <a:p>
            <a:r>
              <a:rPr lang="en-US" sz="2400" dirty="0">
                <a:latin typeface="+mj-lt"/>
              </a:rPr>
              <a:t>Saul nearly found David hiding in a </a:t>
            </a:r>
            <a:r>
              <a:rPr lang="en-US" sz="2400" dirty="0" smtClean="0">
                <a:latin typeface="+mj-lt"/>
              </a:rPr>
              <a:t>cave—David was close enough to kill Saul, “… David arose, and cut off the skirt of Saul’s robe privily…” (24:4), </a:t>
            </a:r>
            <a:r>
              <a:rPr lang="en-US" sz="2400" u="sng" dirty="0" smtClean="0">
                <a:latin typeface="+mj-lt"/>
              </a:rPr>
              <a:t>but he could not kill him</a:t>
            </a:r>
            <a:r>
              <a:rPr lang="en-US" sz="2400" dirty="0" smtClean="0">
                <a:latin typeface="+mj-lt"/>
              </a:rPr>
              <a:t> – </a:t>
            </a:r>
          </a:p>
          <a:p>
            <a:endParaRPr lang="en-US" sz="800" dirty="0">
              <a:latin typeface="+mj-lt"/>
            </a:endParaRPr>
          </a:p>
          <a:p>
            <a:r>
              <a:rPr lang="en-US" sz="2400" dirty="0" smtClean="0">
                <a:latin typeface="+mj-lt"/>
              </a:rPr>
              <a:t>“… The LORD forbid that I should do this thing unto my master… to stretch forth mine hand against him, seeing </a:t>
            </a:r>
            <a:r>
              <a:rPr lang="en-US" sz="2400" b="1" dirty="0" smtClean="0">
                <a:latin typeface="+mj-lt"/>
              </a:rPr>
              <a:t>he is the anointed of the LORD</a:t>
            </a:r>
            <a:r>
              <a:rPr lang="en-US" sz="2400" dirty="0" smtClean="0">
                <a:latin typeface="+mj-lt"/>
              </a:rPr>
              <a:t>” (24:6).</a:t>
            </a:r>
          </a:p>
          <a:p>
            <a:endParaRPr lang="en-US" sz="800" dirty="0" smtClean="0">
              <a:latin typeface="+mj-lt"/>
            </a:endParaRPr>
          </a:p>
          <a:p>
            <a:r>
              <a:rPr lang="en-US" sz="2400" dirty="0" smtClean="0">
                <a:latin typeface="+mj-lt"/>
              </a:rPr>
              <a:t>David, the psalmist, looked back at that time –  “O LORD my God, in thee do I put my trust; </a:t>
            </a:r>
            <a:r>
              <a:rPr lang="en-US" sz="2400" b="1" dirty="0" smtClean="0">
                <a:latin typeface="+mj-lt"/>
              </a:rPr>
              <a:t>save me from all them that persecute me, and deliver me</a:t>
            </a:r>
            <a:r>
              <a:rPr lang="en-US" sz="2400" dirty="0" smtClean="0">
                <a:latin typeface="+mj-lt"/>
              </a:rPr>
              <a:t>” (Psa. 7:1).  </a:t>
            </a:r>
          </a:p>
          <a:p>
            <a:endParaRPr lang="en-US" sz="800" dirty="0" smtClean="0">
              <a:latin typeface="+mj-lt"/>
            </a:endParaRPr>
          </a:p>
          <a:p>
            <a:r>
              <a:rPr lang="en-US" sz="2400" dirty="0" smtClean="0">
                <a:latin typeface="+mj-lt"/>
              </a:rPr>
              <a:t>“The LORD is my light and my salvation; whom shall I fear?  The LORD is the strength of my life; of whom shall I be afraid? (Psa. 27:1).  </a:t>
            </a:r>
          </a:p>
        </p:txBody>
      </p:sp>
      <p:pic>
        <p:nvPicPr>
          <p:cNvPr id="5" name="Picture 4" descr="File:First Book of &lt;strong&gt;Samuel&lt;/strong&gt; Chapter 24-3 (Bib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5029199" cy="6617196"/>
          </a:xfrm>
          <a:prstGeom prst="rect">
            <a:avLst/>
          </a:prstGeom>
        </p:spPr>
      </p:pic>
    </p:spTree>
    <p:extLst>
      <p:ext uri="{BB962C8B-B14F-4D97-AF65-F5344CB8AC3E}">
        <p14:creationId xmlns:p14="http://schemas.microsoft.com/office/powerpoint/2010/main" val="9540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667625" cy="6863417"/>
          </a:xfrm>
          <a:prstGeom prst="rect">
            <a:avLst/>
          </a:prstGeom>
          <a:noFill/>
        </p:spPr>
        <p:txBody>
          <a:bodyPr wrap="square" rtlCol="0">
            <a:spAutoFit/>
          </a:bodyPr>
          <a:lstStyle/>
          <a:p>
            <a:r>
              <a:rPr lang="en-US" sz="2400" dirty="0" smtClean="0">
                <a:latin typeface="+mj-lt"/>
              </a:rPr>
              <a:t>The Philistines brought the captured Ark to Ashdod </a:t>
            </a:r>
          </a:p>
          <a:p>
            <a:r>
              <a:rPr lang="en-US" sz="2400" dirty="0" smtClean="0">
                <a:latin typeface="+mj-lt"/>
              </a:rPr>
              <a:t>and set it in the place of their god Dagon (5:1,2).  </a:t>
            </a:r>
          </a:p>
          <a:p>
            <a:r>
              <a:rPr lang="en-US" sz="2400" dirty="0" smtClean="0">
                <a:latin typeface="+mj-lt"/>
              </a:rPr>
              <a:t>God intervened and brought His wrath upon that </a:t>
            </a:r>
          </a:p>
          <a:p>
            <a:r>
              <a:rPr lang="en-US" sz="2400" dirty="0" smtClean="0">
                <a:latin typeface="+mj-lt"/>
              </a:rPr>
              <a:t>city and the statue of Dagon – </a:t>
            </a:r>
          </a:p>
          <a:p>
            <a:endParaRPr lang="en-US" sz="800" dirty="0" smtClean="0">
              <a:latin typeface="+mj-lt"/>
            </a:endParaRPr>
          </a:p>
          <a:p>
            <a:r>
              <a:rPr lang="en-US" sz="2400" dirty="0" smtClean="0">
                <a:latin typeface="+mj-lt"/>
              </a:rPr>
              <a:t>“… the hand of the LORD was against the city with a </a:t>
            </a:r>
          </a:p>
          <a:p>
            <a:r>
              <a:rPr lang="en-US" sz="2400" dirty="0" smtClean="0">
                <a:latin typeface="+mj-lt"/>
              </a:rPr>
              <a:t>very great destruction: and he smote the men of the </a:t>
            </a:r>
          </a:p>
          <a:p>
            <a:r>
              <a:rPr lang="en-US" sz="2400" dirty="0" smtClean="0">
                <a:latin typeface="+mj-lt"/>
              </a:rPr>
              <a:t>city, both small and great, and </a:t>
            </a:r>
            <a:r>
              <a:rPr lang="en-US" sz="2400" b="1" dirty="0" smtClean="0">
                <a:latin typeface="+mj-lt"/>
              </a:rPr>
              <a:t>they had </a:t>
            </a:r>
            <a:r>
              <a:rPr lang="en-US" sz="2400" b="1" dirty="0" err="1" smtClean="0">
                <a:latin typeface="+mj-lt"/>
              </a:rPr>
              <a:t>emerods</a:t>
            </a:r>
            <a:r>
              <a:rPr lang="en-US" sz="2400" dirty="0" smtClean="0">
                <a:latin typeface="+mj-lt"/>
              </a:rPr>
              <a:t> </a:t>
            </a:r>
            <a:r>
              <a:rPr lang="en-US" sz="2400" b="1" dirty="0" smtClean="0">
                <a:latin typeface="+mj-lt"/>
              </a:rPr>
              <a:t>in </a:t>
            </a:r>
          </a:p>
          <a:p>
            <a:r>
              <a:rPr lang="en-US" sz="2400" b="1" dirty="0" smtClean="0">
                <a:latin typeface="+mj-lt"/>
              </a:rPr>
              <a:t>their secret parts</a:t>
            </a:r>
            <a:r>
              <a:rPr lang="en-US" sz="2400" dirty="0" smtClean="0">
                <a:latin typeface="+mj-lt"/>
              </a:rPr>
              <a:t>” (5:3-6,9).</a:t>
            </a:r>
          </a:p>
          <a:p>
            <a:r>
              <a:rPr lang="en-US" sz="2400" dirty="0" smtClean="0">
                <a:latin typeface="+mj-lt"/>
              </a:rPr>
              <a:t>The Philistines desecrated the Ark by touching and </a:t>
            </a:r>
          </a:p>
          <a:p>
            <a:r>
              <a:rPr lang="en-US" sz="2400" dirty="0" smtClean="0">
                <a:latin typeface="+mj-lt"/>
              </a:rPr>
              <a:t>looking into it, which not even the Levites were </a:t>
            </a:r>
          </a:p>
          <a:p>
            <a:r>
              <a:rPr lang="en-US" sz="2400" dirty="0" smtClean="0">
                <a:latin typeface="+mj-lt"/>
              </a:rPr>
              <a:t>allowed to do (Nu. 4:5,15,20) – </a:t>
            </a:r>
            <a:r>
              <a:rPr lang="en-US" sz="2400" b="1" dirty="0" smtClean="0">
                <a:latin typeface="+mj-lt"/>
              </a:rPr>
              <a:t>“And </a:t>
            </a:r>
            <a:r>
              <a:rPr lang="en-US" sz="2400" b="1" dirty="0">
                <a:latin typeface="+mj-lt"/>
              </a:rPr>
              <a:t>he </a:t>
            </a:r>
            <a:r>
              <a:rPr lang="en-US" sz="2400" dirty="0" smtClean="0">
                <a:latin typeface="+mj-lt"/>
              </a:rPr>
              <a:t>[God] </a:t>
            </a:r>
            <a:r>
              <a:rPr lang="en-US" sz="2400" b="1" dirty="0" smtClean="0">
                <a:latin typeface="+mj-lt"/>
              </a:rPr>
              <a:t>smote </a:t>
            </a:r>
          </a:p>
          <a:p>
            <a:r>
              <a:rPr lang="en-US" sz="2400" dirty="0" smtClean="0">
                <a:latin typeface="+mj-lt"/>
              </a:rPr>
              <a:t>[Philistines]</a:t>
            </a:r>
            <a:r>
              <a:rPr lang="en-US" sz="2400" b="1" dirty="0" smtClean="0">
                <a:latin typeface="+mj-lt"/>
              </a:rPr>
              <a:t>…</a:t>
            </a:r>
            <a:r>
              <a:rPr lang="en-US" sz="2400" dirty="0" smtClean="0">
                <a:latin typeface="+mj-lt"/>
              </a:rPr>
              <a:t> </a:t>
            </a:r>
            <a:r>
              <a:rPr lang="en-US" sz="2400" b="1" dirty="0" smtClean="0">
                <a:latin typeface="+mj-lt"/>
              </a:rPr>
              <a:t>because they had looked into the ark </a:t>
            </a:r>
          </a:p>
          <a:p>
            <a:r>
              <a:rPr lang="en-US" sz="2400" b="1" dirty="0" smtClean="0">
                <a:latin typeface="+mj-lt"/>
              </a:rPr>
              <a:t>of the LORD… [50,070] men…” </a:t>
            </a:r>
            <a:r>
              <a:rPr lang="en-US" sz="2400" dirty="0" smtClean="0">
                <a:latin typeface="+mj-lt"/>
              </a:rPr>
              <a:t>(6:19).</a:t>
            </a:r>
          </a:p>
          <a:p>
            <a:r>
              <a:rPr lang="en-US" sz="2400" dirty="0">
                <a:latin typeface="+mj-lt"/>
              </a:rPr>
              <a:t>T</a:t>
            </a:r>
            <a:r>
              <a:rPr lang="en-US" sz="2400" dirty="0" smtClean="0">
                <a:latin typeface="+mj-lt"/>
              </a:rPr>
              <a:t>he Philistines saw it as a curse and sent it back to </a:t>
            </a:r>
            <a:endParaRPr lang="en-US" sz="2400" dirty="0" smtClean="0">
              <a:latin typeface="+mj-lt"/>
            </a:endParaRPr>
          </a:p>
          <a:p>
            <a:r>
              <a:rPr lang="en-US" sz="2400" dirty="0" smtClean="0">
                <a:latin typeface="+mj-lt"/>
              </a:rPr>
              <a:t>the </a:t>
            </a:r>
            <a:r>
              <a:rPr lang="en-US" sz="2400" dirty="0" smtClean="0">
                <a:latin typeface="+mj-lt"/>
              </a:rPr>
              <a:t>Israelites – “… fetched up the ark… and brought it </a:t>
            </a:r>
            <a:endParaRPr lang="en-US" sz="2400" dirty="0" smtClean="0">
              <a:latin typeface="+mj-lt"/>
            </a:endParaRPr>
          </a:p>
          <a:p>
            <a:r>
              <a:rPr lang="en-US" sz="2400" dirty="0" smtClean="0">
                <a:latin typeface="+mj-lt"/>
              </a:rPr>
              <a:t>into </a:t>
            </a:r>
            <a:r>
              <a:rPr lang="en-US" sz="2400" dirty="0" smtClean="0">
                <a:latin typeface="+mj-lt"/>
              </a:rPr>
              <a:t>the house of Abinadab…” (7:1,2), where it </a:t>
            </a:r>
            <a:endParaRPr lang="en-US" sz="2400" dirty="0" smtClean="0">
              <a:latin typeface="+mj-lt"/>
            </a:endParaRPr>
          </a:p>
          <a:p>
            <a:r>
              <a:rPr lang="en-US" sz="2400" dirty="0" smtClean="0">
                <a:latin typeface="+mj-lt"/>
              </a:rPr>
              <a:t>remained </a:t>
            </a:r>
            <a:r>
              <a:rPr lang="en-US" sz="2400" dirty="0" smtClean="0">
                <a:latin typeface="+mj-lt"/>
              </a:rPr>
              <a:t>for the next 20-years as Shiloh had no </a:t>
            </a:r>
            <a:endParaRPr lang="en-US" sz="2400" dirty="0" smtClean="0">
              <a:latin typeface="+mj-lt"/>
            </a:endParaRPr>
          </a:p>
          <a:p>
            <a:r>
              <a:rPr lang="en-US" sz="2400" dirty="0" smtClean="0">
                <a:latin typeface="+mj-lt"/>
              </a:rPr>
              <a:t>doubt </a:t>
            </a:r>
            <a:r>
              <a:rPr lang="en-US" sz="2400" dirty="0" smtClean="0">
                <a:latin typeface="+mj-lt"/>
              </a:rPr>
              <a:t>been destroyed by the Philistines.   </a:t>
            </a:r>
            <a:endParaRPr lang="en-US" sz="2400" dirty="0">
              <a:latin typeface="+mj-lt"/>
            </a:endParaRPr>
          </a:p>
        </p:txBody>
      </p:sp>
      <p:pic>
        <p:nvPicPr>
          <p:cNvPr id="3" name="Picture 2" descr="&lt;strong&gt;Dagon&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0" y="0"/>
            <a:ext cx="5391150" cy="6667500"/>
          </a:xfrm>
          <a:prstGeom prst="rect">
            <a:avLst/>
          </a:prstGeom>
        </p:spPr>
      </p:pic>
      <p:pic>
        <p:nvPicPr>
          <p:cNvPr id="4" name="Picture 3" descr="Paseando por Israel: El Arca de la Alianza y la batalla de ..."/>
          <p:cNvPicPr>
            <a:picLocks noChangeAspect="1"/>
          </p:cNvPicPr>
          <p:nvPr/>
        </p:nvPicPr>
        <p:blipFill rotWithShape="1">
          <a:blip r:embed="rId3">
            <a:extLst>
              <a:ext uri="{28A0092B-C50C-407E-A947-70E740481C1C}">
                <a14:useLocalDpi xmlns:a14="http://schemas.microsoft.com/office/drawing/2010/main" val="0"/>
              </a:ext>
            </a:extLst>
          </a:blip>
          <a:srcRect b="10630"/>
          <a:stretch/>
        </p:blipFill>
        <p:spPr>
          <a:xfrm>
            <a:off x="6800850" y="0"/>
            <a:ext cx="5473483" cy="6667500"/>
          </a:xfrm>
          <a:prstGeom prst="rect">
            <a:avLst/>
          </a:prstGeom>
        </p:spPr>
      </p:pic>
    </p:spTree>
    <p:extLst>
      <p:ext uri="{BB962C8B-B14F-4D97-AF65-F5344CB8AC3E}">
        <p14:creationId xmlns:p14="http://schemas.microsoft.com/office/powerpoint/2010/main" val="25077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72925" cy="6617196"/>
          </a:xfrm>
          <a:prstGeom prst="rect">
            <a:avLst/>
          </a:prstGeom>
        </p:spPr>
        <p:txBody>
          <a:bodyPr wrap="square">
            <a:spAutoFit/>
          </a:bodyPr>
          <a:lstStyle/>
          <a:p>
            <a:r>
              <a:rPr lang="en-US" sz="2400" dirty="0">
                <a:latin typeface="+mj-lt"/>
              </a:rPr>
              <a:t>“In thee, O LORD, do I put my trust; let me never be </a:t>
            </a:r>
            <a:endParaRPr lang="en-US" sz="2400" dirty="0" smtClean="0">
              <a:latin typeface="+mj-lt"/>
            </a:endParaRPr>
          </a:p>
          <a:p>
            <a:r>
              <a:rPr lang="en-US" sz="2400" dirty="0" smtClean="0">
                <a:latin typeface="+mj-lt"/>
              </a:rPr>
              <a:t>ashamed</a:t>
            </a:r>
            <a:r>
              <a:rPr lang="en-US" sz="2400" dirty="0">
                <a:latin typeface="+mj-lt"/>
              </a:rPr>
              <a:t>: deliver me in thy </a:t>
            </a:r>
            <a:r>
              <a:rPr lang="en-US" sz="2400" dirty="0" smtClean="0">
                <a:latin typeface="+mj-lt"/>
              </a:rPr>
              <a:t>righteousness </a:t>
            </a:r>
            <a:r>
              <a:rPr lang="en-US" sz="2400" dirty="0">
                <a:latin typeface="+mj-lt"/>
              </a:rPr>
              <a:t>(</a:t>
            </a:r>
            <a:r>
              <a:rPr lang="en-US" sz="2400" dirty="0" smtClean="0">
                <a:latin typeface="+mj-lt"/>
              </a:rPr>
              <a:t>31:1)… I </a:t>
            </a:r>
          </a:p>
          <a:p>
            <a:r>
              <a:rPr lang="en-US" sz="2400" dirty="0" smtClean="0">
                <a:latin typeface="+mj-lt"/>
              </a:rPr>
              <a:t>sought </a:t>
            </a:r>
            <a:r>
              <a:rPr lang="en-US" sz="2400" dirty="0">
                <a:latin typeface="+mj-lt"/>
              </a:rPr>
              <a:t>the LORD, and he heard me, and delivered </a:t>
            </a:r>
            <a:endParaRPr lang="en-US" sz="2400" dirty="0" smtClean="0">
              <a:latin typeface="+mj-lt"/>
            </a:endParaRPr>
          </a:p>
          <a:p>
            <a:r>
              <a:rPr lang="en-US" sz="2400" dirty="0" smtClean="0">
                <a:latin typeface="+mj-lt"/>
              </a:rPr>
              <a:t>me </a:t>
            </a:r>
            <a:r>
              <a:rPr lang="en-US" sz="2400" dirty="0">
                <a:latin typeface="+mj-lt"/>
              </a:rPr>
              <a:t>from all my </a:t>
            </a:r>
            <a:r>
              <a:rPr lang="en-US" sz="2400" dirty="0" smtClean="0">
                <a:latin typeface="+mj-lt"/>
              </a:rPr>
              <a:t>fears </a:t>
            </a:r>
            <a:r>
              <a:rPr lang="en-US" sz="2400" dirty="0">
                <a:latin typeface="+mj-lt"/>
              </a:rPr>
              <a:t>(</a:t>
            </a:r>
            <a:r>
              <a:rPr lang="en-US" sz="2400" dirty="0" smtClean="0">
                <a:latin typeface="+mj-lt"/>
              </a:rPr>
              <a:t>34:1)… But </a:t>
            </a:r>
            <a:r>
              <a:rPr lang="en-US" sz="2400" dirty="0">
                <a:latin typeface="+mj-lt"/>
              </a:rPr>
              <a:t>I am like a green </a:t>
            </a:r>
            <a:endParaRPr lang="en-US" sz="2400" dirty="0" smtClean="0">
              <a:latin typeface="+mj-lt"/>
            </a:endParaRPr>
          </a:p>
          <a:p>
            <a:r>
              <a:rPr lang="en-US" sz="2400" dirty="0" smtClean="0">
                <a:latin typeface="+mj-lt"/>
              </a:rPr>
              <a:t>olive </a:t>
            </a:r>
            <a:r>
              <a:rPr lang="en-US" sz="2400" dirty="0">
                <a:latin typeface="+mj-lt"/>
              </a:rPr>
              <a:t>tree in the house of God: I trust in the mercy </a:t>
            </a:r>
            <a:endParaRPr lang="en-US" sz="2400" dirty="0" smtClean="0">
              <a:latin typeface="+mj-lt"/>
            </a:endParaRPr>
          </a:p>
          <a:p>
            <a:r>
              <a:rPr lang="en-US" sz="2400" dirty="0" smtClean="0">
                <a:latin typeface="+mj-lt"/>
              </a:rPr>
              <a:t>of </a:t>
            </a:r>
            <a:r>
              <a:rPr lang="en-US" sz="2400" dirty="0">
                <a:latin typeface="+mj-lt"/>
              </a:rPr>
              <a:t>God for ever and ever” (52:8).</a:t>
            </a:r>
          </a:p>
          <a:p>
            <a:r>
              <a:rPr lang="en-US" sz="2400" dirty="0">
                <a:latin typeface="+mj-lt"/>
              </a:rPr>
              <a:t>Despite severe persecution from Saul, David trusted </a:t>
            </a:r>
            <a:endParaRPr lang="en-US" sz="2400" dirty="0" smtClean="0">
              <a:latin typeface="+mj-lt"/>
            </a:endParaRPr>
          </a:p>
          <a:p>
            <a:r>
              <a:rPr lang="en-US" sz="2400" dirty="0" smtClean="0">
                <a:latin typeface="+mj-lt"/>
              </a:rPr>
              <a:t>God would preserve his life until he became the </a:t>
            </a:r>
          </a:p>
          <a:p>
            <a:r>
              <a:rPr lang="en-US" sz="2400" dirty="0">
                <a:latin typeface="+mj-lt"/>
              </a:rPr>
              <a:t>n</a:t>
            </a:r>
            <a:r>
              <a:rPr lang="en-US" sz="2400" dirty="0" smtClean="0">
                <a:latin typeface="+mj-lt"/>
              </a:rPr>
              <a:t>ext king of Israel.  David </a:t>
            </a:r>
            <a:r>
              <a:rPr lang="en-US" sz="2400" dirty="0">
                <a:latin typeface="+mj-lt"/>
              </a:rPr>
              <a:t>knew the LORD was with </a:t>
            </a:r>
            <a:endParaRPr lang="en-US" sz="2400" dirty="0" smtClean="0">
              <a:latin typeface="+mj-lt"/>
            </a:endParaRPr>
          </a:p>
          <a:p>
            <a:r>
              <a:rPr lang="en-US" sz="2400" dirty="0" smtClean="0">
                <a:latin typeface="+mj-lt"/>
              </a:rPr>
              <a:t>him </a:t>
            </a:r>
            <a:r>
              <a:rPr lang="en-US" sz="2400" dirty="0">
                <a:latin typeface="+mj-lt"/>
              </a:rPr>
              <a:t>at every turn </a:t>
            </a:r>
            <a:r>
              <a:rPr lang="en-US" sz="2400" dirty="0" smtClean="0">
                <a:latin typeface="+mj-lt"/>
              </a:rPr>
              <a:t>but </a:t>
            </a:r>
            <a:r>
              <a:rPr lang="en-US" sz="2400" dirty="0">
                <a:latin typeface="+mj-lt"/>
              </a:rPr>
              <a:t>that </a:t>
            </a:r>
            <a:r>
              <a:rPr lang="en-US" sz="2400" dirty="0" smtClean="0">
                <a:latin typeface="+mj-lt"/>
              </a:rPr>
              <a:t>did </a:t>
            </a:r>
            <a:r>
              <a:rPr lang="en-US" sz="2400" dirty="0">
                <a:latin typeface="+mj-lt"/>
              </a:rPr>
              <a:t>not keep him from </a:t>
            </a:r>
            <a:endParaRPr lang="en-US" sz="2400" dirty="0" smtClean="0">
              <a:latin typeface="+mj-lt"/>
            </a:endParaRPr>
          </a:p>
          <a:p>
            <a:r>
              <a:rPr lang="en-US" sz="2400" dirty="0" smtClean="0">
                <a:latin typeface="+mj-lt"/>
              </a:rPr>
              <a:t>being </a:t>
            </a:r>
            <a:r>
              <a:rPr lang="en-US" sz="2400" dirty="0">
                <a:latin typeface="+mj-lt"/>
              </a:rPr>
              <a:t>fearful.  He </a:t>
            </a:r>
            <a:r>
              <a:rPr lang="en-US" sz="2400" dirty="0" smtClean="0">
                <a:latin typeface="+mj-lt"/>
              </a:rPr>
              <a:t>prayed </a:t>
            </a:r>
            <a:r>
              <a:rPr lang="en-US" sz="2400" dirty="0">
                <a:latin typeface="+mj-lt"/>
              </a:rPr>
              <a:t>and </a:t>
            </a:r>
            <a:r>
              <a:rPr lang="en-US" sz="2400" dirty="0" smtClean="0">
                <a:latin typeface="+mj-lt"/>
              </a:rPr>
              <a:t>asked God to help him </a:t>
            </a:r>
          </a:p>
          <a:p>
            <a:r>
              <a:rPr lang="en-US" sz="2400" dirty="0" smtClean="0">
                <a:latin typeface="+mj-lt"/>
              </a:rPr>
              <a:t>overcome </a:t>
            </a:r>
            <a:r>
              <a:rPr lang="en-US" sz="2400" dirty="0">
                <a:latin typeface="+mj-lt"/>
              </a:rPr>
              <a:t>his </a:t>
            </a:r>
            <a:r>
              <a:rPr lang="en-US" sz="2400" dirty="0" smtClean="0">
                <a:latin typeface="+mj-lt"/>
              </a:rPr>
              <a:t>fear, but he struggled with it.  </a:t>
            </a:r>
          </a:p>
          <a:p>
            <a:endParaRPr lang="en-US" sz="800" dirty="0" smtClean="0">
              <a:latin typeface="+mj-lt"/>
            </a:endParaRPr>
          </a:p>
          <a:p>
            <a:r>
              <a:rPr lang="en-US" sz="2400" dirty="0" smtClean="0">
                <a:latin typeface="+mj-lt"/>
              </a:rPr>
              <a:t>Little </a:t>
            </a:r>
            <a:r>
              <a:rPr lang="en-US" sz="2400" dirty="0">
                <a:latin typeface="+mj-lt"/>
              </a:rPr>
              <a:t>did he know that the </a:t>
            </a:r>
            <a:r>
              <a:rPr lang="en-US" sz="2400" dirty="0" smtClean="0">
                <a:latin typeface="+mj-lt"/>
              </a:rPr>
              <a:t>fear the LORD helped him</a:t>
            </a:r>
          </a:p>
          <a:p>
            <a:r>
              <a:rPr lang="en-US" sz="2400" dirty="0" smtClean="0">
                <a:latin typeface="+mj-lt"/>
              </a:rPr>
              <a:t>to overcome during this 10-year period, </a:t>
            </a:r>
            <a:r>
              <a:rPr lang="en-US" sz="2400" dirty="0">
                <a:latin typeface="+mj-lt"/>
              </a:rPr>
              <a:t>would </a:t>
            </a:r>
            <a:r>
              <a:rPr lang="en-US" sz="2400" dirty="0" smtClean="0">
                <a:latin typeface="+mj-lt"/>
              </a:rPr>
              <a:t>help </a:t>
            </a:r>
          </a:p>
          <a:p>
            <a:r>
              <a:rPr lang="en-US" sz="2400" dirty="0" smtClean="0">
                <a:latin typeface="+mj-lt"/>
              </a:rPr>
              <a:t>to </a:t>
            </a:r>
            <a:r>
              <a:rPr lang="en-US" sz="2400" dirty="0">
                <a:latin typeface="+mj-lt"/>
              </a:rPr>
              <a:t>make him the most </a:t>
            </a:r>
            <a:r>
              <a:rPr lang="en-US" sz="2400" dirty="0" smtClean="0">
                <a:latin typeface="+mj-lt"/>
              </a:rPr>
              <a:t>courageous and fearless </a:t>
            </a:r>
            <a:r>
              <a:rPr lang="en-US" sz="2400" dirty="0">
                <a:latin typeface="+mj-lt"/>
              </a:rPr>
              <a:t>king </a:t>
            </a:r>
            <a:endParaRPr lang="en-US" sz="2400" dirty="0" smtClean="0">
              <a:latin typeface="+mj-lt"/>
            </a:endParaRPr>
          </a:p>
          <a:p>
            <a:r>
              <a:rPr lang="en-US" sz="2400" dirty="0" smtClean="0">
                <a:latin typeface="+mj-lt"/>
              </a:rPr>
              <a:t>Israel </a:t>
            </a:r>
            <a:r>
              <a:rPr lang="en-US" sz="2400" dirty="0">
                <a:latin typeface="+mj-lt"/>
              </a:rPr>
              <a:t>ever knew</a:t>
            </a:r>
            <a:r>
              <a:rPr lang="en-US" sz="2400" dirty="0" smtClean="0">
                <a:latin typeface="+mj-lt"/>
              </a:rPr>
              <a:t>.</a:t>
            </a:r>
          </a:p>
          <a:p>
            <a:endParaRPr lang="en-US" sz="800" dirty="0" smtClean="0">
              <a:latin typeface="+mj-lt"/>
            </a:endParaRPr>
          </a:p>
          <a:p>
            <a:r>
              <a:rPr lang="en-US" sz="2400" dirty="0" smtClean="0">
                <a:latin typeface="+mj-lt"/>
              </a:rPr>
              <a:t>Next time – </a:t>
            </a:r>
            <a:r>
              <a:rPr lang="en-US" sz="2400" dirty="0">
                <a:latin typeface="+mj-lt"/>
              </a:rPr>
              <a:t>Saul contacts a fortune </a:t>
            </a:r>
            <a:r>
              <a:rPr lang="en-US" sz="2400" dirty="0" smtClean="0">
                <a:latin typeface="+mj-lt"/>
              </a:rPr>
              <a:t>teller</a:t>
            </a:r>
            <a:endParaRPr lang="en-US" sz="2400" dirty="0">
              <a:latin typeface="+mj-lt"/>
            </a:endParaRPr>
          </a:p>
        </p:txBody>
      </p:sp>
      <p:pic>
        <p:nvPicPr>
          <p:cNvPr id="5" name="Picture 4" descr="English: Open Bible Stories - 17.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067" y="0"/>
            <a:ext cx="5604933" cy="6617196"/>
          </a:xfrm>
          <a:prstGeom prst="rect">
            <a:avLst/>
          </a:prstGeom>
        </p:spPr>
      </p:pic>
      <p:pic>
        <p:nvPicPr>
          <p:cNvPr id="3" name="Picture 2" descr="Jesus Christ claims His Throne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067" y="0"/>
            <a:ext cx="5679990" cy="6617196"/>
          </a:xfrm>
          <a:prstGeom prst="rect">
            <a:avLst/>
          </a:prstGeom>
        </p:spPr>
      </p:pic>
    </p:spTree>
    <p:extLst>
      <p:ext uri="{BB962C8B-B14F-4D97-AF65-F5344CB8AC3E}">
        <p14:creationId xmlns:p14="http://schemas.microsoft.com/office/powerpoint/2010/main" val="17548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8" end="18"/>
                                            </p:txEl>
                                          </p:spTgt>
                                        </p:tgtEl>
                                        <p:attrNameLst>
                                          <p:attrName>style.visibility</p:attrName>
                                        </p:attrNameLst>
                                      </p:cBhvr>
                                      <p:to>
                                        <p:strVal val="visible"/>
                                      </p:to>
                                    </p:set>
                                    <p:animEffect transition="in" filter="fade">
                                      <p:cBhvr>
                                        <p:cTn id="57"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562600" cy="6617196"/>
          </a:xfrm>
          <a:prstGeom prst="rect">
            <a:avLst/>
          </a:prstGeom>
          <a:noFill/>
        </p:spPr>
        <p:txBody>
          <a:bodyPr wrap="square" rtlCol="0">
            <a:spAutoFit/>
          </a:bodyPr>
          <a:lstStyle/>
          <a:p>
            <a:r>
              <a:rPr lang="en-US" sz="2400" dirty="0" smtClean="0">
                <a:latin typeface="+mj-lt"/>
              </a:rPr>
              <a:t>The Ark was finally back on Israelite ground.  Hopefully, they had learned it was not the Ark that Israel should place their faith and trust in, but </a:t>
            </a:r>
            <a:r>
              <a:rPr lang="en-US" sz="2400" u="sng" dirty="0" smtClean="0">
                <a:latin typeface="+mj-lt"/>
              </a:rPr>
              <a:t>the God who had given it to them</a:t>
            </a:r>
            <a:r>
              <a:rPr lang="en-US" sz="2400" dirty="0" smtClean="0">
                <a:latin typeface="+mj-lt"/>
              </a:rPr>
              <a:t>.  Samuel’s first official act as prophet was to encourage the Hebrew people to abandon their practice of idolatry – </a:t>
            </a:r>
          </a:p>
          <a:p>
            <a:endParaRPr lang="en-US" sz="800" dirty="0">
              <a:latin typeface="+mj-lt"/>
            </a:endParaRPr>
          </a:p>
          <a:p>
            <a:r>
              <a:rPr lang="en-US" sz="2400" dirty="0" smtClean="0">
                <a:latin typeface="+mj-lt"/>
              </a:rPr>
              <a:t>“And Samuel spoke to all the house of Israel, saying, If ye do return unto the LORD with all your hearts, then put away the strange gods and Ashtaroth from among you… serve him only: and he will deliver you out of the hand of the Philistines. Then </a:t>
            </a:r>
            <a:r>
              <a:rPr lang="en-US" sz="2400" b="1" u="sng" dirty="0" smtClean="0">
                <a:latin typeface="+mj-lt"/>
              </a:rPr>
              <a:t>the children of Israel</a:t>
            </a:r>
            <a:r>
              <a:rPr lang="en-US" sz="2400" u="sng" dirty="0" smtClean="0">
                <a:latin typeface="+mj-lt"/>
              </a:rPr>
              <a:t> </a:t>
            </a:r>
            <a:r>
              <a:rPr lang="en-US" sz="2400" b="1" u="sng" dirty="0" smtClean="0">
                <a:latin typeface="+mj-lt"/>
              </a:rPr>
              <a:t>did</a:t>
            </a:r>
            <a:r>
              <a:rPr lang="en-US" sz="2400" u="sng" dirty="0" smtClean="0">
                <a:latin typeface="+mj-lt"/>
              </a:rPr>
              <a:t> </a:t>
            </a:r>
            <a:r>
              <a:rPr lang="en-US" sz="2400" b="1" u="sng" dirty="0" smtClean="0">
                <a:latin typeface="+mj-lt"/>
              </a:rPr>
              <a:t>put away Baalim and Ashtarosh, and served the LORD only</a:t>
            </a:r>
            <a:r>
              <a:rPr lang="en-US" sz="2400" dirty="0" smtClean="0">
                <a:latin typeface="+mj-lt"/>
              </a:rPr>
              <a:t>” (7:3,4).</a:t>
            </a:r>
          </a:p>
          <a:p>
            <a:endParaRPr lang="en-US" sz="800" dirty="0" smtClean="0">
              <a:latin typeface="+mj-lt"/>
            </a:endParaRPr>
          </a:p>
          <a:p>
            <a:r>
              <a:rPr lang="en-US" sz="2400" dirty="0" smtClean="0">
                <a:latin typeface="+mj-lt"/>
              </a:rPr>
              <a:t>But, for how long?  </a:t>
            </a:r>
            <a:endParaRPr lang="en-US" sz="2400" dirty="0">
              <a:latin typeface="+mj-lt"/>
            </a:endParaRPr>
          </a:p>
        </p:txBody>
      </p:sp>
      <p:pic>
        <p:nvPicPr>
          <p:cNvPr id="4" name="Picture 3" descr="File:First Book of &lt;strong&gt;Samuel&lt;/strong&gt; Chapter 10-2 (Bib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1" y="0"/>
            <a:ext cx="6629399" cy="6617196"/>
          </a:xfrm>
          <a:prstGeom prst="rect">
            <a:avLst/>
          </a:prstGeom>
        </p:spPr>
      </p:pic>
    </p:spTree>
    <p:extLst>
      <p:ext uri="{BB962C8B-B14F-4D97-AF65-F5344CB8AC3E}">
        <p14:creationId xmlns:p14="http://schemas.microsoft.com/office/powerpoint/2010/main" val="32682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048500" cy="6617196"/>
          </a:xfrm>
          <a:prstGeom prst="rect">
            <a:avLst/>
          </a:prstGeom>
          <a:noFill/>
        </p:spPr>
        <p:txBody>
          <a:bodyPr wrap="square" rtlCol="0">
            <a:spAutoFit/>
          </a:bodyPr>
          <a:lstStyle/>
          <a:p>
            <a:r>
              <a:rPr lang="en-US" sz="2400" dirty="0" smtClean="0">
                <a:latin typeface="+mj-lt"/>
              </a:rPr>
              <a:t>With God’s help, Israel soundly defeated the Philistines in Mizpeh – </a:t>
            </a:r>
          </a:p>
          <a:p>
            <a:endParaRPr lang="en-US" sz="800" dirty="0" smtClean="0">
              <a:latin typeface="+mj-lt"/>
            </a:endParaRPr>
          </a:p>
          <a:p>
            <a:r>
              <a:rPr lang="en-US" sz="2400" dirty="0" smtClean="0">
                <a:latin typeface="+mj-lt"/>
              </a:rPr>
              <a:t>“And Samuel took a suckling lamb, and offered it for a burnt-offering… and cried unto the LORD for Israel; and the LORD heard him (7:9)… the Philistines drew near to battle against Israel: but </a:t>
            </a:r>
            <a:r>
              <a:rPr lang="en-US" sz="2400" b="1" dirty="0" smtClean="0">
                <a:latin typeface="+mj-lt"/>
              </a:rPr>
              <a:t>the LORD thundered with a great thunder</a:t>
            </a:r>
            <a:r>
              <a:rPr lang="en-US" sz="2400" dirty="0" smtClean="0">
                <a:latin typeface="+mj-lt"/>
              </a:rPr>
              <a:t>… </a:t>
            </a:r>
            <a:r>
              <a:rPr lang="en-US" sz="2400" b="1" dirty="0" smtClean="0">
                <a:latin typeface="+mj-lt"/>
              </a:rPr>
              <a:t>and</a:t>
            </a:r>
            <a:r>
              <a:rPr lang="en-US" sz="2400" dirty="0" smtClean="0">
                <a:latin typeface="+mj-lt"/>
              </a:rPr>
              <a:t> </a:t>
            </a:r>
            <a:r>
              <a:rPr lang="en-US" sz="2400" b="1" dirty="0" smtClean="0">
                <a:latin typeface="+mj-lt"/>
              </a:rPr>
              <a:t>they were smitten before Israel </a:t>
            </a:r>
            <a:r>
              <a:rPr lang="en-US" sz="2400" dirty="0" smtClean="0">
                <a:latin typeface="+mj-lt"/>
              </a:rPr>
              <a:t>(7:10)… Then Samuel took a stone, and set it between Mizpeh and Shen… saying, Hitherto hath the LORD helped us.  So the Philistines were subdued, and they came no more into the coast of Israel: and </a:t>
            </a:r>
            <a:r>
              <a:rPr lang="en-US" sz="2400" b="1" u="sng" dirty="0" smtClean="0">
                <a:latin typeface="+mj-lt"/>
              </a:rPr>
              <a:t>the hand of the LORD was against the Philistines all the days of Samuel</a:t>
            </a:r>
            <a:r>
              <a:rPr lang="en-US" sz="2400" dirty="0" smtClean="0">
                <a:latin typeface="+mj-lt"/>
              </a:rPr>
              <a:t>” (7:12,13).</a:t>
            </a:r>
          </a:p>
          <a:p>
            <a:endParaRPr lang="en-US" sz="800" dirty="0" smtClean="0">
              <a:latin typeface="+mj-lt"/>
            </a:endParaRPr>
          </a:p>
          <a:p>
            <a:r>
              <a:rPr lang="en-US" sz="2400" dirty="0" smtClean="0">
                <a:latin typeface="+mj-lt"/>
              </a:rPr>
              <a:t>“And Samuel judged Israel all the days of his life.  And he went from year to year in circuit to Bethel, and Gilgal, and Mizpeh… his return was to Ramah; for there was his house…” (7:15-17).    </a:t>
            </a:r>
            <a:endParaRPr lang="en-US" sz="2400" dirty="0">
              <a:latin typeface="+mj-lt"/>
            </a:endParaRPr>
          </a:p>
        </p:txBody>
      </p:sp>
      <p:pic>
        <p:nvPicPr>
          <p:cNvPr id="7" name="Picture 6" descr="Bible Drive-Thru: Ebenez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617196"/>
          </a:xfrm>
          <a:prstGeom prst="rect">
            <a:avLst/>
          </a:prstGeom>
        </p:spPr>
      </p:pic>
      <p:pic>
        <p:nvPicPr>
          <p:cNvPr id="9" name="Picture 8" descr="File:Benjamin. 1852 Philip &lt;strong&gt;Map&lt;/strong&gt; of Palestine - &lt;strong&gt;Israel&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0"/>
            <a:ext cx="5143499" cy="6617196"/>
          </a:xfrm>
          <a:prstGeom prst="rect">
            <a:avLst/>
          </a:prstGeom>
        </p:spPr>
      </p:pic>
    </p:spTree>
    <p:extLst>
      <p:ext uri="{BB962C8B-B14F-4D97-AF65-F5344CB8AC3E}">
        <p14:creationId xmlns:p14="http://schemas.microsoft.com/office/powerpoint/2010/main" val="13185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24626" cy="6617196"/>
          </a:xfrm>
          <a:prstGeom prst="rect">
            <a:avLst/>
          </a:prstGeom>
          <a:noFill/>
        </p:spPr>
        <p:txBody>
          <a:bodyPr wrap="square" rtlCol="0">
            <a:spAutoFit/>
          </a:bodyPr>
          <a:lstStyle/>
          <a:p>
            <a:r>
              <a:rPr lang="en-US" sz="2400" b="1" dirty="0" smtClean="0">
                <a:latin typeface="+mj-lt"/>
              </a:rPr>
              <a:t>ISRAEL DEMANDS A KING</a:t>
            </a:r>
          </a:p>
          <a:p>
            <a:r>
              <a:rPr lang="en-US" sz="2400" dirty="0" smtClean="0">
                <a:latin typeface="+mj-lt"/>
              </a:rPr>
              <a:t>“And it came to pass when Samuel was old, that he made his sons judges over Israel… </a:t>
            </a:r>
            <a:r>
              <a:rPr lang="en-US" sz="2400" b="1" dirty="0" smtClean="0">
                <a:latin typeface="+mj-lt"/>
              </a:rPr>
              <a:t>his sons walked not in his ways, but turned aside after lucre, and took bribes, and perverted judgment</a:t>
            </a:r>
            <a:r>
              <a:rPr lang="en-US" sz="2400" dirty="0" smtClean="0">
                <a:latin typeface="+mj-lt"/>
              </a:rPr>
              <a:t>” (8:1-3).</a:t>
            </a:r>
          </a:p>
          <a:p>
            <a:r>
              <a:rPr lang="en-US" sz="2400" dirty="0" smtClean="0">
                <a:latin typeface="+mj-lt"/>
              </a:rPr>
              <a:t>Like the sons of Eli, the sons of Samuel were evil and did not serve the God of Israel.</a:t>
            </a:r>
          </a:p>
          <a:p>
            <a:endParaRPr lang="en-US" sz="800" dirty="0" smtClean="0">
              <a:latin typeface="+mj-lt"/>
            </a:endParaRPr>
          </a:p>
          <a:p>
            <a:r>
              <a:rPr lang="en-US" sz="2400" dirty="0" smtClean="0">
                <a:latin typeface="+mj-lt"/>
              </a:rPr>
              <a:t>“Then all the elders of Israel gathered themselves together, and came to Samuel unto Ramah [home], and said unto him, Behold thou art old, and thy sons walk not in thy ways: now </a:t>
            </a:r>
            <a:r>
              <a:rPr lang="en-US" sz="2400" b="1" dirty="0" smtClean="0">
                <a:latin typeface="+mj-lt"/>
              </a:rPr>
              <a:t>make us a king to judge us like the nations</a:t>
            </a:r>
            <a:r>
              <a:rPr lang="en-US" sz="2400" dirty="0" smtClean="0">
                <a:latin typeface="+mj-lt"/>
              </a:rPr>
              <a:t>.  But the thing displeased Samuel… prayed unto the LORD (8:4-6); [LORD]… they have not rejected thee [Samuel], but </a:t>
            </a:r>
            <a:r>
              <a:rPr lang="en-US" sz="2400" b="1" u="sng" dirty="0" smtClean="0">
                <a:latin typeface="+mj-lt"/>
              </a:rPr>
              <a:t>they have rejected me, that I should not reign over them</a:t>
            </a:r>
            <a:r>
              <a:rPr lang="en-US" sz="2400" dirty="0" smtClean="0">
                <a:latin typeface="+mj-lt"/>
              </a:rPr>
              <a:t>” (8:7).  </a:t>
            </a:r>
            <a:endParaRPr lang="en-US" sz="800" dirty="0" smtClean="0">
              <a:latin typeface="+mj-lt"/>
            </a:endParaRPr>
          </a:p>
          <a:p>
            <a:endParaRPr lang="en-US" sz="800" dirty="0" smtClean="0">
              <a:latin typeface="+mj-lt"/>
            </a:endParaRPr>
          </a:p>
          <a:p>
            <a:r>
              <a:rPr lang="en-US" sz="2400" dirty="0" smtClean="0">
                <a:latin typeface="+mj-lt"/>
              </a:rPr>
              <a:t>Israel made yet another major blunder.    </a:t>
            </a:r>
            <a:endParaRPr lang="en-US" sz="2400" dirty="0">
              <a:latin typeface="+mj-lt"/>
            </a:endParaRPr>
          </a:p>
        </p:txBody>
      </p:sp>
      <p:pic>
        <p:nvPicPr>
          <p:cNvPr id="4" name="Picture 3" descr="God’s grace in the face of our sin – 1 &lt;strong&gt;Samuel&lt;/strong&gt; 12 | HILL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0"/>
            <a:ext cx="5667375" cy="6617196"/>
          </a:xfrm>
          <a:prstGeom prst="rect">
            <a:avLst/>
          </a:prstGeom>
        </p:spPr>
      </p:pic>
      <p:pic>
        <p:nvPicPr>
          <p:cNvPr id="3" name="Picture 2" descr="File:First Book of &lt;strong&gt;Samuel&lt;/strong&gt; Chapter 9-3 (Bible Illustr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626" y="-1"/>
            <a:ext cx="5667374" cy="6617197"/>
          </a:xfrm>
          <a:prstGeom prst="rect">
            <a:avLst/>
          </a:prstGeom>
        </p:spPr>
      </p:pic>
    </p:spTree>
    <p:extLst>
      <p:ext uri="{BB962C8B-B14F-4D97-AF65-F5344CB8AC3E}">
        <p14:creationId xmlns:p14="http://schemas.microsoft.com/office/powerpoint/2010/main" val="5742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5419724" cy="6617196"/>
          </a:xfrm>
          <a:prstGeom prst="rect">
            <a:avLst/>
          </a:prstGeom>
          <a:noFill/>
        </p:spPr>
        <p:txBody>
          <a:bodyPr wrap="square" rtlCol="0">
            <a:spAutoFit/>
          </a:bodyPr>
          <a:lstStyle/>
          <a:p>
            <a:r>
              <a:rPr lang="en-US" sz="2400" dirty="0" smtClean="0">
                <a:latin typeface="+mj-lt"/>
              </a:rPr>
              <a:t>Samuel reported to the people that God would permit them to have a king, but he also told them they would regret it because: 1). a king would take their sons to build a large army; 2). their daughters into forced labor; 3). the people would become subjects of the king who would take 1/10 of everything they produced (8:11-18).  He told them it would become so bad –  </a:t>
            </a:r>
            <a:endParaRPr lang="en-US" sz="800" dirty="0" smtClean="0">
              <a:latin typeface="+mj-lt"/>
            </a:endParaRPr>
          </a:p>
          <a:p>
            <a:endParaRPr lang="en-US" sz="800" dirty="0" smtClean="0">
              <a:latin typeface="+mj-lt"/>
            </a:endParaRPr>
          </a:p>
          <a:p>
            <a:r>
              <a:rPr lang="en-US" sz="2400" dirty="0" smtClean="0">
                <a:latin typeface="+mj-lt"/>
              </a:rPr>
              <a:t>“… ye shall cry out in the day because of your king which ye shall have chosen; and </a:t>
            </a:r>
            <a:r>
              <a:rPr lang="en-US" sz="2400" b="1" u="sng" dirty="0" smtClean="0">
                <a:latin typeface="+mj-lt"/>
              </a:rPr>
              <a:t>the LORD will not hear you in that day</a:t>
            </a:r>
            <a:r>
              <a:rPr lang="en-US" sz="2400" dirty="0" smtClean="0">
                <a:latin typeface="+mj-lt"/>
              </a:rPr>
              <a:t>” (8:18), but it did not dissuade them –</a:t>
            </a:r>
          </a:p>
          <a:p>
            <a:endParaRPr lang="en-US" sz="800" dirty="0" smtClean="0">
              <a:latin typeface="+mj-lt"/>
            </a:endParaRPr>
          </a:p>
          <a:p>
            <a:r>
              <a:rPr lang="en-US" sz="2400" dirty="0" smtClean="0">
                <a:latin typeface="+mj-lt"/>
              </a:rPr>
              <a:t>“Nevertheless the people refused to obey the voice of Samuel; and they said, </a:t>
            </a:r>
            <a:r>
              <a:rPr lang="en-US" sz="2400" b="1" u="sng" dirty="0" smtClean="0">
                <a:latin typeface="+mj-lt"/>
              </a:rPr>
              <a:t>Nay, but we will have a king over us</a:t>
            </a:r>
            <a:r>
              <a:rPr lang="en-US" sz="2400" dirty="0" smtClean="0">
                <a:latin typeface="+mj-lt"/>
              </a:rPr>
              <a:t>” (8:19). </a:t>
            </a:r>
            <a:endParaRPr lang="en-US" sz="2400" dirty="0">
              <a:latin typeface="+mj-lt"/>
            </a:endParaRPr>
          </a:p>
        </p:txBody>
      </p:sp>
      <p:pic>
        <p:nvPicPr>
          <p:cNvPr id="4" name="Picture 3" descr="John the Baptis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725" y="-1"/>
            <a:ext cx="6772275" cy="6540997"/>
          </a:xfrm>
          <a:prstGeom prst="rect">
            <a:avLst/>
          </a:prstGeom>
        </p:spPr>
      </p:pic>
    </p:spTree>
    <p:extLst>
      <p:ext uri="{BB962C8B-B14F-4D97-AF65-F5344CB8AC3E}">
        <p14:creationId xmlns:p14="http://schemas.microsoft.com/office/powerpoint/2010/main" val="380092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5249"/>
            <a:ext cx="12115800" cy="6617196"/>
          </a:xfrm>
          <a:prstGeom prst="rect">
            <a:avLst/>
          </a:prstGeom>
          <a:noFill/>
        </p:spPr>
        <p:txBody>
          <a:bodyPr wrap="square" rtlCol="0">
            <a:spAutoFit/>
          </a:bodyPr>
          <a:lstStyle/>
          <a:p>
            <a:r>
              <a:rPr lang="en-US" sz="2400" dirty="0" smtClean="0">
                <a:latin typeface="+mj-lt"/>
              </a:rPr>
              <a:t>“Now there was a man of </a:t>
            </a:r>
            <a:r>
              <a:rPr lang="en-US" sz="2400" b="1" dirty="0" smtClean="0">
                <a:latin typeface="+mj-lt"/>
              </a:rPr>
              <a:t>Benjamin</a:t>
            </a:r>
            <a:r>
              <a:rPr lang="en-US" sz="2400" dirty="0" smtClean="0">
                <a:latin typeface="+mj-lt"/>
              </a:rPr>
              <a:t>… he had a son, whose </a:t>
            </a:r>
          </a:p>
          <a:p>
            <a:r>
              <a:rPr lang="en-US" sz="2400" dirty="0" smtClean="0">
                <a:latin typeface="+mj-lt"/>
              </a:rPr>
              <a:t>name was </a:t>
            </a:r>
            <a:r>
              <a:rPr lang="en-US" sz="2400" b="1" dirty="0" smtClean="0">
                <a:latin typeface="+mj-lt"/>
              </a:rPr>
              <a:t>Saul</a:t>
            </a:r>
            <a:r>
              <a:rPr lang="en-US" sz="2400" dirty="0" smtClean="0">
                <a:latin typeface="+mj-lt"/>
              </a:rPr>
              <a:t>, a choice young man, and goodly: and there </a:t>
            </a:r>
          </a:p>
          <a:p>
            <a:r>
              <a:rPr lang="en-US" sz="2400" dirty="0" smtClean="0">
                <a:latin typeface="+mj-lt"/>
              </a:rPr>
              <a:t>was not among the children of Israel a goodlier person than </a:t>
            </a:r>
          </a:p>
          <a:p>
            <a:r>
              <a:rPr lang="en-US" sz="2400" dirty="0" smtClean="0">
                <a:latin typeface="+mj-lt"/>
              </a:rPr>
              <a:t>he: from his shoulders and upward he was higher than any </a:t>
            </a:r>
          </a:p>
          <a:p>
            <a:r>
              <a:rPr lang="en-US" sz="2400" dirty="0" smtClean="0">
                <a:latin typeface="+mj-lt"/>
              </a:rPr>
              <a:t>of the people” (9:1,2).  </a:t>
            </a:r>
          </a:p>
          <a:p>
            <a:r>
              <a:rPr lang="en-US" sz="2400" dirty="0" smtClean="0">
                <a:latin typeface="+mj-lt"/>
              </a:rPr>
              <a:t>God permitted the peoples choice of Saul to be the 1</a:t>
            </a:r>
            <a:r>
              <a:rPr lang="en-US" sz="2400" baseline="30000" dirty="0" smtClean="0">
                <a:latin typeface="+mj-lt"/>
              </a:rPr>
              <a:t>st</a:t>
            </a:r>
            <a:r>
              <a:rPr lang="en-US" sz="2400" dirty="0" smtClean="0">
                <a:latin typeface="+mj-lt"/>
              </a:rPr>
              <a:t> king </a:t>
            </a:r>
          </a:p>
          <a:p>
            <a:r>
              <a:rPr lang="en-US" sz="2400" dirty="0" smtClean="0">
                <a:latin typeface="+mj-lt"/>
              </a:rPr>
              <a:t>of Israel.</a:t>
            </a:r>
          </a:p>
          <a:p>
            <a:endParaRPr lang="en-US" sz="800" dirty="0" smtClean="0">
              <a:latin typeface="+mj-lt"/>
            </a:endParaRPr>
          </a:p>
          <a:p>
            <a:r>
              <a:rPr lang="en-US" sz="2400" dirty="0" smtClean="0">
                <a:latin typeface="+mj-lt"/>
              </a:rPr>
              <a:t>“Now the LORD had told Samuel in his ear a day before </a:t>
            </a:r>
          </a:p>
          <a:p>
            <a:r>
              <a:rPr lang="en-US" sz="2400" dirty="0" smtClean="0">
                <a:latin typeface="+mj-lt"/>
              </a:rPr>
              <a:t>Saul came, saying… I will send thee a man out of the land </a:t>
            </a:r>
          </a:p>
          <a:p>
            <a:r>
              <a:rPr lang="en-US" sz="2400" dirty="0" smtClean="0">
                <a:latin typeface="+mj-lt"/>
              </a:rPr>
              <a:t>of Benjamin, and thou shall anoint him to be captain [king] </a:t>
            </a:r>
          </a:p>
          <a:p>
            <a:r>
              <a:rPr lang="en-US" sz="2400" dirty="0" smtClean="0">
                <a:latin typeface="+mj-lt"/>
              </a:rPr>
              <a:t>over my people Israel…” (9:16). </a:t>
            </a:r>
          </a:p>
          <a:p>
            <a:r>
              <a:rPr lang="en-US" sz="2400" dirty="0" smtClean="0">
                <a:latin typeface="+mj-lt"/>
              </a:rPr>
              <a:t>Next Samuel anointed Saul with oil (Exo. 30:23-33) and he </a:t>
            </a:r>
          </a:p>
          <a:p>
            <a:r>
              <a:rPr lang="en-US" sz="2400" dirty="0" smtClean="0">
                <a:latin typeface="+mj-lt"/>
              </a:rPr>
              <a:t>received the Holy Spirit (10:6), both indicating he was </a:t>
            </a:r>
          </a:p>
          <a:p>
            <a:r>
              <a:rPr lang="en-US" sz="2400" dirty="0" smtClean="0">
                <a:latin typeface="+mj-lt"/>
              </a:rPr>
              <a:t>chosen of the LORD, </a:t>
            </a:r>
            <a:r>
              <a:rPr lang="en-US" sz="2400" u="sng" dirty="0" smtClean="0">
                <a:latin typeface="+mj-lt"/>
              </a:rPr>
              <a:t>but only by His permissive will</a:t>
            </a:r>
            <a:r>
              <a:rPr lang="en-US" sz="2400" dirty="0" smtClean="0">
                <a:latin typeface="+mj-lt"/>
              </a:rPr>
              <a:t>.</a:t>
            </a:r>
          </a:p>
          <a:p>
            <a:endParaRPr lang="en-US" sz="800" dirty="0" smtClean="0">
              <a:latin typeface="+mj-lt"/>
            </a:endParaRPr>
          </a:p>
          <a:p>
            <a:r>
              <a:rPr lang="en-US" sz="2400" dirty="0" smtClean="0">
                <a:latin typeface="+mj-lt"/>
              </a:rPr>
              <a:t>One thing was missing—a king ‘</a:t>
            </a:r>
            <a:r>
              <a:rPr lang="en-US" sz="2400" b="1" u="sng" dirty="0" smtClean="0">
                <a:latin typeface="+mj-lt"/>
              </a:rPr>
              <a:t>after the LORD’s own heart</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1Sam. 13:14) would be chosen to foreshadow the Messiah and he would come through tribe of Judah (Gen. 49:10; Rev. 5:5).  Saul was not that man.  </a:t>
            </a:r>
            <a:endParaRPr lang="en-US" sz="2400" dirty="0">
              <a:latin typeface="+mj-lt"/>
            </a:endParaRPr>
          </a:p>
        </p:txBody>
      </p:sp>
      <p:pic>
        <p:nvPicPr>
          <p:cNvPr id="4" name="Picture 3" descr="&lt;strong&gt;Saul's&lt;/strong&gt; Anointing and Rejection: 1 Samuel 8–15 | Lecti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274" y="2"/>
            <a:ext cx="4657726" cy="5638798"/>
          </a:xfrm>
          <a:prstGeom prst="rect">
            <a:avLst/>
          </a:prstGeom>
        </p:spPr>
      </p:pic>
      <p:pic>
        <p:nvPicPr>
          <p:cNvPr id="2" name="Picture 1" descr="EL GRAN CIELO: LA GRAN BATALLA DE APOCALIP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274" y="3"/>
            <a:ext cx="4667249" cy="5638797"/>
          </a:xfrm>
          <a:prstGeom prst="rect">
            <a:avLst/>
          </a:prstGeom>
        </p:spPr>
      </p:pic>
    </p:spTree>
    <p:extLst>
      <p:ext uri="{BB962C8B-B14F-4D97-AF65-F5344CB8AC3E}">
        <p14:creationId xmlns:p14="http://schemas.microsoft.com/office/powerpoint/2010/main" val="4273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500"/>
                                        <p:tgtEl>
                                          <p:spTgt spid="3">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7626"/>
            <a:ext cx="6743700" cy="6740307"/>
          </a:xfrm>
          <a:prstGeom prst="rect">
            <a:avLst/>
          </a:prstGeom>
          <a:noFill/>
        </p:spPr>
        <p:txBody>
          <a:bodyPr wrap="square" rtlCol="0">
            <a:spAutoFit/>
          </a:bodyPr>
          <a:lstStyle/>
          <a:p>
            <a:r>
              <a:rPr lang="en-US" sz="2400" dirty="0" smtClean="0">
                <a:latin typeface="+mj-lt"/>
              </a:rPr>
              <a:t>Saul was told to go to Gilgal and wait for Samuel to come and offer a sacrifice (10:8) as he had done previously, but Saul did not heed – “And he tarried [7] days, according to the set time that Samuel had appointed: but Samuel came not to Gilgal [late]… and Saul said, Bring hither a burnt-offering to me… and he offered the burnt-offering [bad!]… Samuel came… And Samuel said, What hast thou done?... </a:t>
            </a:r>
            <a:r>
              <a:rPr lang="en-US" sz="2400" b="1" dirty="0" smtClean="0">
                <a:latin typeface="+mj-lt"/>
              </a:rPr>
              <a:t>Saul, Thou hast done foolishly: thou hast not kept the commandment </a:t>
            </a:r>
            <a:r>
              <a:rPr lang="en-US" sz="2400" b="1" dirty="0" smtClean="0">
                <a:latin typeface="+mj-lt"/>
              </a:rPr>
              <a:t>of </a:t>
            </a:r>
            <a:r>
              <a:rPr lang="en-US" sz="2400" b="1" dirty="0" smtClean="0">
                <a:latin typeface="+mj-lt"/>
              </a:rPr>
              <a:t>the LORD thy God</a:t>
            </a:r>
            <a:r>
              <a:rPr lang="en-US" sz="2400" dirty="0" smtClean="0">
                <a:latin typeface="+mj-lt"/>
              </a:rPr>
              <a:t>, </a:t>
            </a:r>
            <a:r>
              <a:rPr lang="en-US" sz="2400" b="1" dirty="0" smtClean="0">
                <a:latin typeface="+mj-lt"/>
              </a:rPr>
              <a:t>which he commanded thee</a:t>
            </a:r>
            <a:r>
              <a:rPr lang="en-US" sz="2400" dirty="0" smtClean="0">
                <a:latin typeface="+mj-lt"/>
              </a:rPr>
              <a:t>: for now would the LORD have established thy kingdom upon Israel forever.  </a:t>
            </a:r>
            <a:r>
              <a:rPr lang="en-US" sz="2400" b="1" dirty="0" smtClean="0">
                <a:latin typeface="+mj-lt"/>
              </a:rPr>
              <a:t>But now thy kingdom shall not continue</a:t>
            </a:r>
            <a:r>
              <a:rPr lang="en-US" sz="2400" dirty="0" smtClean="0">
                <a:latin typeface="+mj-lt"/>
              </a:rPr>
              <a:t> [through you]: </a:t>
            </a:r>
            <a:r>
              <a:rPr lang="en-US" sz="2400" i="1" u="sng" dirty="0" smtClean="0">
                <a:latin typeface="+mj-lt"/>
              </a:rPr>
              <a:t>the LORD hath sought a man after his own heart</a:t>
            </a:r>
            <a:r>
              <a:rPr lang="en-US" sz="2400" i="1" dirty="0" smtClean="0">
                <a:latin typeface="+mj-lt"/>
              </a:rPr>
              <a:t>…” </a:t>
            </a:r>
            <a:endParaRPr lang="en-US" sz="2400" i="1" dirty="0" smtClean="0">
              <a:latin typeface="+mj-lt"/>
            </a:endParaRPr>
          </a:p>
          <a:p>
            <a:r>
              <a:rPr lang="en-US" sz="2400" i="1" dirty="0">
                <a:latin typeface="+mj-lt"/>
              </a:rPr>
              <a:t>(</a:t>
            </a:r>
            <a:r>
              <a:rPr lang="en-US" sz="2400" dirty="0" smtClean="0">
                <a:latin typeface="+mj-lt"/>
              </a:rPr>
              <a:t>13:8-14</a:t>
            </a:r>
            <a:r>
              <a:rPr lang="en-US" sz="2400" dirty="0" smtClean="0">
                <a:latin typeface="+mj-lt"/>
              </a:rPr>
              <a:t>).</a:t>
            </a:r>
          </a:p>
          <a:p>
            <a:r>
              <a:rPr lang="en-US" sz="2400" dirty="0" smtClean="0">
                <a:latin typeface="+mj-lt"/>
              </a:rPr>
              <a:t>Another major aspect of God’s plan for Israel was to include a king over a unified earthly kingdom.  Here Samuel tells Saul, </a:t>
            </a:r>
            <a:r>
              <a:rPr lang="en-US" sz="2400" i="1" u="sng" dirty="0" smtClean="0">
                <a:latin typeface="+mj-lt"/>
              </a:rPr>
              <a:t>he will not be that king</a:t>
            </a:r>
            <a:r>
              <a:rPr lang="en-US" sz="2400" dirty="0" smtClean="0">
                <a:latin typeface="+mj-lt"/>
              </a:rPr>
              <a:t>.</a:t>
            </a:r>
            <a:endParaRPr lang="en-US" sz="2400" dirty="0">
              <a:latin typeface="+mj-lt"/>
            </a:endParaRPr>
          </a:p>
        </p:txBody>
      </p:sp>
      <p:pic>
        <p:nvPicPr>
          <p:cNvPr id="4" name="Picture 3" descr="File:&lt;strong&gt;Saul&lt;/strong&gt; Rejected as King (Bible C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1" y="0"/>
            <a:ext cx="5448300" cy="6692681"/>
          </a:xfrm>
          <a:prstGeom prst="rect">
            <a:avLst/>
          </a:prstGeom>
        </p:spPr>
      </p:pic>
    </p:spTree>
    <p:extLst>
      <p:ext uri="{BB962C8B-B14F-4D97-AF65-F5344CB8AC3E}">
        <p14:creationId xmlns:p14="http://schemas.microsoft.com/office/powerpoint/2010/main" val="15503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17"/>
            <a:ext cx="11744325" cy="6863417"/>
          </a:xfrm>
          <a:prstGeom prst="rect">
            <a:avLst/>
          </a:prstGeom>
          <a:noFill/>
        </p:spPr>
        <p:txBody>
          <a:bodyPr wrap="square" rtlCol="0">
            <a:spAutoFit/>
          </a:bodyPr>
          <a:lstStyle/>
          <a:p>
            <a:r>
              <a:rPr lang="en-US" sz="2400" b="1" dirty="0" smtClean="0">
                <a:latin typeface="+mj-lt"/>
              </a:rPr>
              <a:t>SAUL’S INCOMPLETE OBEDIENCE</a:t>
            </a:r>
          </a:p>
          <a:p>
            <a:r>
              <a:rPr lang="en-US" sz="2400" dirty="0" smtClean="0">
                <a:latin typeface="+mj-lt"/>
              </a:rPr>
              <a:t>“Samuel also said unto Saul, The LORD sent me to </a:t>
            </a:r>
          </a:p>
          <a:p>
            <a:r>
              <a:rPr lang="en-US" sz="2400" dirty="0" smtClean="0">
                <a:latin typeface="+mj-lt"/>
              </a:rPr>
              <a:t>anoint thee to be king over the people… now hearken </a:t>
            </a:r>
          </a:p>
          <a:p>
            <a:r>
              <a:rPr lang="en-US" sz="2400" dirty="0" smtClean="0">
                <a:latin typeface="+mj-lt"/>
              </a:rPr>
              <a:t>thou unto the voice of the words of the LORD… I </a:t>
            </a:r>
          </a:p>
          <a:p>
            <a:r>
              <a:rPr lang="en-US" sz="2400" dirty="0" smtClean="0">
                <a:latin typeface="+mj-lt"/>
              </a:rPr>
              <a:t>remember that which Amalek did to Israel…when he </a:t>
            </a:r>
          </a:p>
          <a:p>
            <a:r>
              <a:rPr lang="en-US" sz="2400" dirty="0" smtClean="0">
                <a:latin typeface="+mj-lt"/>
              </a:rPr>
              <a:t>came up from Egypt.  Now go and </a:t>
            </a:r>
            <a:r>
              <a:rPr lang="en-US" sz="2400" b="1" dirty="0" smtClean="0">
                <a:latin typeface="+mj-lt"/>
              </a:rPr>
              <a:t>Smite Amalek, and </a:t>
            </a:r>
          </a:p>
          <a:p>
            <a:r>
              <a:rPr lang="en-US" sz="2400" b="1" dirty="0" smtClean="0">
                <a:latin typeface="+mj-lt"/>
              </a:rPr>
              <a:t>utterly destroy all that they have, and spare them not… </a:t>
            </a:r>
          </a:p>
          <a:p>
            <a:r>
              <a:rPr lang="en-US" sz="2400" b="1" dirty="0" smtClean="0">
                <a:latin typeface="+mj-lt"/>
              </a:rPr>
              <a:t>man, woman, infant… ox and sheep…” </a:t>
            </a:r>
            <a:r>
              <a:rPr lang="en-US" sz="2400" dirty="0" smtClean="0">
                <a:latin typeface="+mj-lt"/>
              </a:rPr>
              <a:t>(15:1-3).</a:t>
            </a:r>
          </a:p>
          <a:p>
            <a:r>
              <a:rPr lang="en-US" sz="2400" dirty="0" smtClean="0">
                <a:latin typeface="+mj-lt"/>
              </a:rPr>
              <a:t>Because the Amalekites had savagely attacked Israel on </a:t>
            </a:r>
          </a:p>
          <a:p>
            <a:r>
              <a:rPr lang="en-US" sz="2400" dirty="0" smtClean="0">
                <a:latin typeface="+mj-lt"/>
              </a:rPr>
              <a:t>their journey from the wilderness to Canaan, God said </a:t>
            </a:r>
          </a:p>
          <a:p>
            <a:r>
              <a:rPr lang="en-US" sz="2400" dirty="0" smtClean="0">
                <a:latin typeface="+mj-lt"/>
              </a:rPr>
              <a:t>He would avenge that act (Exo. 17:8-16), and Saul was </a:t>
            </a:r>
            <a:endParaRPr lang="en-US" sz="2400" dirty="0" smtClean="0">
              <a:latin typeface="+mj-lt"/>
            </a:endParaRPr>
          </a:p>
          <a:p>
            <a:r>
              <a:rPr lang="en-US" sz="2400" dirty="0" smtClean="0">
                <a:latin typeface="+mj-lt"/>
              </a:rPr>
              <a:t>to </a:t>
            </a:r>
            <a:r>
              <a:rPr lang="en-US" sz="2400" dirty="0" smtClean="0">
                <a:latin typeface="+mj-lt"/>
              </a:rPr>
              <a:t>carry it out.</a:t>
            </a:r>
          </a:p>
          <a:p>
            <a:endParaRPr lang="en-US" sz="800" dirty="0" smtClean="0">
              <a:latin typeface="+mj-lt"/>
            </a:endParaRPr>
          </a:p>
          <a:p>
            <a:r>
              <a:rPr lang="en-US" sz="2400" dirty="0" smtClean="0">
                <a:latin typeface="+mj-lt"/>
              </a:rPr>
              <a:t>“And </a:t>
            </a:r>
            <a:r>
              <a:rPr lang="en-US" sz="2400" b="1" dirty="0" smtClean="0">
                <a:latin typeface="+mj-lt"/>
              </a:rPr>
              <a:t>Saul smote the Amalekites… but Saul spared </a:t>
            </a:r>
            <a:r>
              <a:rPr lang="en-US" sz="2400" dirty="0" smtClean="0">
                <a:latin typeface="+mj-lt"/>
              </a:rPr>
              <a:t>[king] </a:t>
            </a:r>
            <a:endParaRPr lang="en-US" sz="2400" dirty="0" smtClean="0">
              <a:latin typeface="+mj-lt"/>
            </a:endParaRPr>
          </a:p>
          <a:p>
            <a:r>
              <a:rPr lang="en-US" sz="2400" b="1" dirty="0" err="1" smtClean="0">
                <a:latin typeface="+mj-lt"/>
              </a:rPr>
              <a:t>Agag</a:t>
            </a:r>
            <a:r>
              <a:rPr lang="en-US" sz="2400" b="1" dirty="0" smtClean="0">
                <a:latin typeface="+mj-lt"/>
              </a:rPr>
              <a:t>, and the best of the sheep, and of the oxen… and </a:t>
            </a:r>
            <a:endParaRPr lang="en-US" sz="2400" b="1" dirty="0" smtClean="0">
              <a:latin typeface="+mj-lt"/>
            </a:endParaRPr>
          </a:p>
          <a:p>
            <a:r>
              <a:rPr lang="en-US" sz="2400" b="1" dirty="0" smtClean="0">
                <a:latin typeface="+mj-lt"/>
              </a:rPr>
              <a:t>would </a:t>
            </a:r>
            <a:r>
              <a:rPr lang="en-US" sz="2400" b="1" dirty="0" smtClean="0">
                <a:latin typeface="+mj-lt"/>
              </a:rPr>
              <a:t>not utterly destroy them </a:t>
            </a:r>
            <a:r>
              <a:rPr lang="en-US" sz="2400" dirty="0" smtClean="0">
                <a:latin typeface="+mj-lt"/>
              </a:rPr>
              <a:t>(15:7-9)… And Samuel said unto him, </a:t>
            </a:r>
            <a:r>
              <a:rPr lang="en-US" sz="2400" b="1" u="sng" dirty="0" smtClean="0">
                <a:latin typeface="+mj-lt"/>
              </a:rPr>
              <a:t>The LORD hath rent the kingdom of Israel from thee this day</a:t>
            </a:r>
            <a:r>
              <a:rPr lang="en-US" sz="2400" dirty="0" smtClean="0">
                <a:latin typeface="+mj-lt"/>
              </a:rPr>
              <a:t>, and hath given it to a neighbor of thine, that is better than thou… And Samuel came no more to see Saul until the day of his death… repented that he had made Saul king over Israel” (15:28,35).  God would now choose the next king of Israel. </a:t>
            </a:r>
          </a:p>
        </p:txBody>
      </p:sp>
      <p:pic>
        <p:nvPicPr>
          <p:cNvPr id="4" name="Picture 3" descr="[노란 가방의 작은 책꽂이] &quot;책과 통하는 블로그, 알라딘 서재!&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150" y="0"/>
            <a:ext cx="5276850" cy="5353050"/>
          </a:xfrm>
          <a:prstGeom prst="rect">
            <a:avLst/>
          </a:prstGeom>
        </p:spPr>
      </p:pic>
    </p:spTree>
    <p:extLst>
      <p:ext uri="{BB962C8B-B14F-4D97-AF65-F5344CB8AC3E}">
        <p14:creationId xmlns:p14="http://schemas.microsoft.com/office/powerpoint/2010/main" val="5326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fade">
                                      <p:cBhvr>
                                        <p:cTn id="21" dur="500"/>
                                        <p:tgtEl>
                                          <p:spTgt spid="3">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fade">
                                      <p:cBhvr>
                                        <p:cTn id="24" dur="500"/>
                                        <p:tgtEl>
                                          <p:spTgt spid="3">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fade">
                                      <p:cBhvr>
                                        <p:cTn id="2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3643</Words>
  <Application>Microsoft Office PowerPoint</Application>
  <PresentationFormat>Widescreen</PresentationFormat>
  <Paragraphs>199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107</cp:revision>
  <dcterms:created xsi:type="dcterms:W3CDTF">2018-03-19T11:42:08Z</dcterms:created>
  <dcterms:modified xsi:type="dcterms:W3CDTF">2018-07-19T11:57:58Z</dcterms:modified>
</cp:coreProperties>
</file>