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58" r:id="rId4"/>
    <p:sldId id="260" r:id="rId5"/>
    <p:sldId id="259" r:id="rId6"/>
    <p:sldId id="261" r:id="rId7"/>
    <p:sldId id="27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190438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325841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57962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313217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242014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328535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405735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70059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408847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22441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AD4BE6-E846-46CC-B748-C5CFF0DC0DE2}"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85DFF-7C7A-485B-8208-4640B46B245E}" type="slidenum">
              <a:rPr lang="en-US" smtClean="0"/>
              <a:t>‹#›</a:t>
            </a:fld>
            <a:endParaRPr lang="en-US" dirty="0"/>
          </a:p>
        </p:txBody>
      </p:sp>
    </p:spTree>
    <p:extLst>
      <p:ext uri="{BB962C8B-B14F-4D97-AF65-F5344CB8AC3E}">
        <p14:creationId xmlns:p14="http://schemas.microsoft.com/office/powerpoint/2010/main" val="120025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D4BE6-E846-46CC-B748-C5CFF0DC0DE2}"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85DFF-7C7A-485B-8208-4640B46B245E}" type="slidenum">
              <a:rPr lang="en-US" smtClean="0"/>
              <a:t>‹#›</a:t>
            </a:fld>
            <a:endParaRPr lang="en-US" dirty="0"/>
          </a:p>
        </p:txBody>
      </p:sp>
    </p:spTree>
    <p:extLst>
      <p:ext uri="{BB962C8B-B14F-4D97-AF65-F5344CB8AC3E}">
        <p14:creationId xmlns:p14="http://schemas.microsoft.com/office/powerpoint/2010/main" val="313846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2949" y="920621"/>
            <a:ext cx="6366102" cy="5016758"/>
          </a:xfrm>
          <a:prstGeom prst="rect">
            <a:avLst/>
          </a:prstGeom>
          <a:noFill/>
        </p:spPr>
        <p:txBody>
          <a:bodyPr wrap="square" rtlCol="0">
            <a:spAutoFit/>
          </a:bodyPr>
          <a:lstStyle/>
          <a:p>
            <a:pPr algn="ctr"/>
            <a:r>
              <a:rPr lang="en-US" sz="3200" b="1" dirty="0" smtClean="0">
                <a:latin typeface="+mj-lt"/>
              </a:rPr>
              <a:t>“For Whatsoever things were written </a:t>
            </a:r>
            <a:r>
              <a:rPr lang="en-US" sz="3200" b="1" u="sng" dirty="0" smtClean="0">
                <a:latin typeface="+mj-lt"/>
              </a:rPr>
              <a:t>aforetime</a:t>
            </a:r>
            <a:r>
              <a:rPr lang="en-US" sz="3200" b="1" dirty="0" smtClean="0">
                <a:latin typeface="+mj-lt"/>
              </a:rPr>
              <a:t> </a:t>
            </a:r>
            <a:r>
              <a:rPr lang="en-US" sz="3200" dirty="0" smtClean="0">
                <a:latin typeface="+mj-lt"/>
              </a:rPr>
              <a:t>[past], [i.e. God’s earthly program Israel]… </a:t>
            </a:r>
            <a:r>
              <a:rPr lang="en-US" sz="3200" b="1" dirty="0" smtClean="0">
                <a:latin typeface="+mj-lt"/>
              </a:rPr>
              <a:t>were written for </a:t>
            </a:r>
          </a:p>
          <a:p>
            <a:pPr algn="ctr"/>
            <a:r>
              <a:rPr lang="en-US" sz="3200" b="1" u="sng" dirty="0" smtClean="0">
                <a:latin typeface="+mj-lt"/>
              </a:rPr>
              <a:t>our</a:t>
            </a:r>
            <a:r>
              <a:rPr lang="en-US" sz="3200" i="1" dirty="0" smtClean="0">
                <a:latin typeface="+mj-lt"/>
              </a:rPr>
              <a:t> </a:t>
            </a:r>
            <a:r>
              <a:rPr lang="en-US" sz="3200" dirty="0" smtClean="0">
                <a:latin typeface="+mj-lt"/>
              </a:rPr>
              <a:t>[God’s heavenly program Church] … </a:t>
            </a:r>
            <a:r>
              <a:rPr lang="en-US" sz="3200" b="1" u="sng" dirty="0" smtClean="0">
                <a:latin typeface="+mj-lt"/>
              </a:rPr>
              <a:t>learning</a:t>
            </a:r>
            <a:r>
              <a:rPr lang="en-US" sz="3200" b="1" dirty="0">
                <a:latin typeface="+mj-lt"/>
              </a:rPr>
              <a:t>,</a:t>
            </a:r>
            <a:r>
              <a:rPr lang="en-US" sz="3200" b="1" dirty="0" smtClean="0">
                <a:latin typeface="+mj-lt"/>
              </a:rPr>
              <a:t> that we </a:t>
            </a:r>
            <a:r>
              <a:rPr lang="en-US" sz="3200" dirty="0" smtClean="0">
                <a:latin typeface="+mj-lt"/>
              </a:rPr>
              <a:t>[Church] </a:t>
            </a:r>
            <a:r>
              <a:rPr lang="en-US" sz="3200" b="1" dirty="0" smtClean="0">
                <a:latin typeface="+mj-lt"/>
              </a:rPr>
              <a:t>through</a:t>
            </a:r>
            <a:r>
              <a:rPr lang="en-US" sz="3200" dirty="0" smtClean="0">
                <a:latin typeface="+mj-lt"/>
              </a:rPr>
              <a:t> </a:t>
            </a:r>
            <a:r>
              <a:rPr lang="en-US" sz="3200" b="1" dirty="0" smtClean="0">
                <a:latin typeface="+mj-lt"/>
              </a:rPr>
              <a:t>the patience and comfort of the scriptures might have </a:t>
            </a:r>
            <a:r>
              <a:rPr lang="en-US" sz="3200" b="1" u="sng" dirty="0" smtClean="0">
                <a:latin typeface="+mj-lt"/>
              </a:rPr>
              <a:t>hope</a:t>
            </a:r>
            <a:r>
              <a:rPr lang="en-US" sz="3200" b="1" dirty="0" smtClean="0">
                <a:latin typeface="+mj-lt"/>
              </a:rPr>
              <a:t> </a:t>
            </a:r>
            <a:r>
              <a:rPr lang="en-US" sz="3200" dirty="0" smtClean="0">
                <a:latin typeface="+mj-lt"/>
              </a:rPr>
              <a:t>– </a:t>
            </a:r>
          </a:p>
          <a:p>
            <a:pPr algn="ctr"/>
            <a:r>
              <a:rPr lang="en-US" sz="3200" dirty="0" smtClean="0">
                <a:latin typeface="+mj-lt"/>
              </a:rPr>
              <a:t> [</a:t>
            </a:r>
            <a:r>
              <a:rPr lang="en-US" sz="3200" i="1" dirty="0" smtClean="0">
                <a:latin typeface="+mj-lt"/>
              </a:rPr>
              <a:t>‘to anticipate with pleasure’</a:t>
            </a:r>
            <a:r>
              <a:rPr lang="en-US" sz="3200" dirty="0" smtClean="0">
                <a:latin typeface="+mj-lt"/>
              </a:rPr>
              <a:t>]</a:t>
            </a:r>
            <a:r>
              <a:rPr lang="en-US" sz="3200" i="1" dirty="0" smtClean="0">
                <a:latin typeface="+mj-lt"/>
              </a:rPr>
              <a:t> </a:t>
            </a:r>
            <a:r>
              <a:rPr lang="en-US" sz="3200" dirty="0" smtClean="0">
                <a:latin typeface="+mj-lt"/>
              </a:rPr>
              <a:t>(Strong’s Concordance)” </a:t>
            </a:r>
          </a:p>
          <a:p>
            <a:pPr algn="ctr"/>
            <a:r>
              <a:rPr lang="en-US" sz="3200" dirty="0" smtClean="0">
                <a:latin typeface="+mj-lt"/>
              </a:rPr>
              <a:t>(Rom. 15:4). </a:t>
            </a:r>
            <a:endParaRPr lang="en-US" sz="3200" dirty="0">
              <a:latin typeface="+mj-lt"/>
            </a:endParaRPr>
          </a:p>
        </p:txBody>
      </p:sp>
      <p:pic>
        <p:nvPicPr>
          <p:cNvPr id="3" name="Picture 2" descr="buildingvocabularyiseasy - Cooperative &lt;strong&gt;Learning&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96" y="200629"/>
            <a:ext cx="2218794" cy="2104421"/>
          </a:xfrm>
          <a:prstGeom prst="rect">
            <a:avLst/>
          </a:prstGeom>
        </p:spPr>
      </p:pic>
      <p:pic>
        <p:nvPicPr>
          <p:cNvPr id="4" name="Picture 3" descr="PeaK-ICT Kawerau - In-school Visi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700" y="200630"/>
            <a:ext cx="2547937" cy="2104420"/>
          </a:xfrm>
          <a:prstGeom prst="rect">
            <a:avLst/>
          </a:prstGeom>
        </p:spPr>
      </p:pic>
      <p:pic>
        <p:nvPicPr>
          <p:cNvPr id="5" name="Picture 4" descr="Life of an Educator: Not all class time is created equ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0700" y="3490012"/>
            <a:ext cx="2710839" cy="2377389"/>
          </a:xfrm>
          <a:prstGeom prst="rect">
            <a:avLst/>
          </a:prstGeom>
        </p:spPr>
      </p:pic>
      <p:pic>
        <p:nvPicPr>
          <p:cNvPr id="6" name="Picture 5" descr="Four Tips for Cutting Costs on eLearning Development | 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96" y="3724274"/>
            <a:ext cx="2348742" cy="2143127"/>
          </a:xfrm>
          <a:prstGeom prst="rect">
            <a:avLst/>
          </a:prstGeom>
        </p:spPr>
      </p:pic>
      <p:sp>
        <p:nvSpPr>
          <p:cNvPr id="7" name="TextBox 6"/>
          <p:cNvSpPr txBox="1"/>
          <p:nvPr/>
        </p:nvSpPr>
        <p:spPr>
          <a:xfrm>
            <a:off x="3616828" y="200629"/>
            <a:ext cx="4958345" cy="584775"/>
          </a:xfrm>
          <a:prstGeom prst="rect">
            <a:avLst/>
          </a:prstGeom>
          <a:noFill/>
        </p:spPr>
        <p:txBody>
          <a:bodyPr wrap="none" rtlCol="0">
            <a:spAutoFit/>
          </a:bodyPr>
          <a:lstStyle/>
          <a:p>
            <a:r>
              <a:rPr lang="en-US" sz="3200" u="sng" dirty="0" smtClean="0">
                <a:latin typeface="+mj-lt"/>
              </a:rPr>
              <a:t>THE STUDY OF GOD’S WORD</a:t>
            </a:r>
            <a:endParaRPr lang="en-US" sz="3200" u="sng" dirty="0">
              <a:latin typeface="+mj-lt"/>
            </a:endParaRPr>
          </a:p>
        </p:txBody>
      </p:sp>
    </p:spTree>
    <p:extLst>
      <p:ext uri="{BB962C8B-B14F-4D97-AF65-F5344CB8AC3E}">
        <p14:creationId xmlns:p14="http://schemas.microsoft.com/office/powerpoint/2010/main" val="38215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66675"/>
            <a:ext cx="7010399" cy="6740307"/>
          </a:xfrm>
          <a:prstGeom prst="rect">
            <a:avLst/>
          </a:prstGeom>
          <a:noFill/>
        </p:spPr>
        <p:txBody>
          <a:bodyPr wrap="square" rtlCol="0">
            <a:spAutoFit/>
          </a:bodyPr>
          <a:lstStyle/>
          <a:p>
            <a:r>
              <a:rPr lang="en-US" sz="2400" b="1" dirty="0" smtClean="0">
                <a:latin typeface="+mj-lt"/>
              </a:rPr>
              <a:t>CITIES OF THE LEVITES</a:t>
            </a:r>
          </a:p>
          <a:p>
            <a:r>
              <a:rPr lang="en-US" sz="2400" dirty="0" smtClean="0">
                <a:latin typeface="+mj-lt"/>
              </a:rPr>
              <a:t>“Then came near the heads of the fathers of the Levites unto Eleazar the priest, and unto Joshua the son of Nun, and unto the heads of the fathers of the tribes of the children of Israel; And they spake unto them at Shiloh in the land of Canaan, saying, the LORD commanded by the hand of Moses to give us [Levites] cities to dwell in…  </a:t>
            </a:r>
            <a:r>
              <a:rPr lang="en-US" sz="2400" b="1" dirty="0" smtClean="0">
                <a:latin typeface="+mj-lt"/>
              </a:rPr>
              <a:t>And the children of Israel gave unto the Levites out of their inheritance</a:t>
            </a:r>
            <a:r>
              <a:rPr lang="en-US" sz="2400" dirty="0" smtClean="0">
                <a:latin typeface="+mj-lt"/>
              </a:rPr>
              <a:t>…” (21:1-3)…“All the cities of the Levites within the possession of the children of Israel were </a:t>
            </a:r>
            <a:r>
              <a:rPr lang="en-US" sz="2400" b="1" dirty="0" smtClean="0">
                <a:latin typeface="+mj-lt"/>
              </a:rPr>
              <a:t>[48] cities </a:t>
            </a:r>
            <a:r>
              <a:rPr lang="en-US" sz="2400" dirty="0" smtClean="0">
                <a:latin typeface="+mj-lt"/>
              </a:rPr>
              <a:t>with </a:t>
            </a:r>
            <a:r>
              <a:rPr lang="en-US" sz="2400" dirty="0" smtClean="0">
                <a:latin typeface="+mj-lt"/>
              </a:rPr>
              <a:t>their suburbs” (21:41).</a:t>
            </a:r>
          </a:p>
          <a:p>
            <a:r>
              <a:rPr lang="en-US" sz="2400" dirty="0" smtClean="0">
                <a:latin typeface="+mj-lt"/>
              </a:rPr>
              <a:t>These 48 cities were donated by the 12-tribes and scattered throughout Canaan as places of residence for </a:t>
            </a:r>
          </a:p>
          <a:p>
            <a:r>
              <a:rPr lang="en-US" sz="2400" dirty="0" smtClean="0">
                <a:latin typeface="+mj-lt"/>
              </a:rPr>
              <a:t>the Levites who owned no parcel of land themselves.</a:t>
            </a:r>
          </a:p>
          <a:p>
            <a:r>
              <a:rPr lang="en-US" sz="2400" dirty="0" smtClean="0">
                <a:latin typeface="+mj-lt"/>
              </a:rPr>
              <a:t>That way any Israelite in the country was no more than a 10-mile walk of a Levite, </a:t>
            </a:r>
            <a:r>
              <a:rPr lang="en-US" sz="2400" u="sng" dirty="0" smtClean="0">
                <a:latin typeface="+mj-lt"/>
              </a:rPr>
              <a:t>one who knew and could explain to them the Law of Moses</a:t>
            </a:r>
            <a:r>
              <a:rPr lang="en-US" sz="2400" dirty="0" smtClean="0">
                <a:latin typeface="+mj-lt"/>
              </a:rPr>
              <a:t>. </a:t>
            </a:r>
          </a:p>
        </p:txBody>
      </p:sp>
      <p:pic>
        <p:nvPicPr>
          <p:cNvPr id="4" name="Picture 3" descr="كنعان - ويكيبيدي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1" y="-1"/>
            <a:ext cx="5181600" cy="6673633"/>
          </a:xfrm>
          <a:prstGeom prst="rect">
            <a:avLst/>
          </a:prstGeom>
        </p:spPr>
      </p:pic>
    </p:spTree>
    <p:extLst>
      <p:ext uri="{BB962C8B-B14F-4D97-AF65-F5344CB8AC3E}">
        <p14:creationId xmlns:p14="http://schemas.microsoft.com/office/powerpoint/2010/main" val="6505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7143750" cy="6740307"/>
          </a:xfrm>
          <a:prstGeom prst="rect">
            <a:avLst/>
          </a:prstGeom>
          <a:noFill/>
        </p:spPr>
        <p:txBody>
          <a:bodyPr wrap="square" rtlCol="0">
            <a:spAutoFit/>
          </a:bodyPr>
          <a:lstStyle/>
          <a:p>
            <a:r>
              <a:rPr lang="en-US" sz="2400" b="1" dirty="0" smtClean="0">
                <a:latin typeface="+mj-lt"/>
              </a:rPr>
              <a:t>THE SOLDIERS RETURN HOME</a:t>
            </a:r>
          </a:p>
          <a:p>
            <a:r>
              <a:rPr lang="en-US" sz="2400" dirty="0" smtClean="0">
                <a:latin typeface="+mj-lt"/>
              </a:rPr>
              <a:t>“Then Joshua called the Reubenites, and the Gadites, and the half tribe of Manasseh, and said unto them, Ye have kept all that Moses the servant of the LORD commanded you, and have obeyed my voice in all that I commanded you: Ye have not left your brethren these many days unto this day, but have kept the charge of the commandment of the LORD your God.  And </a:t>
            </a:r>
            <a:r>
              <a:rPr lang="en-US" sz="2400" b="1" dirty="0" smtClean="0">
                <a:latin typeface="+mj-lt"/>
              </a:rPr>
              <a:t>now the LORD</a:t>
            </a:r>
            <a:r>
              <a:rPr lang="en-US" sz="2400" dirty="0" smtClean="0">
                <a:latin typeface="+mj-lt"/>
              </a:rPr>
              <a:t>… </a:t>
            </a:r>
            <a:r>
              <a:rPr lang="en-US" sz="2400" b="1" dirty="0" smtClean="0">
                <a:latin typeface="+mj-lt"/>
              </a:rPr>
              <a:t>hath given you rest</a:t>
            </a:r>
            <a:r>
              <a:rPr lang="en-US" sz="2400" dirty="0" smtClean="0">
                <a:latin typeface="+mj-lt"/>
              </a:rPr>
              <a:t>… </a:t>
            </a:r>
            <a:r>
              <a:rPr lang="en-US" sz="2400" b="1" dirty="0" smtClean="0">
                <a:latin typeface="+mj-lt"/>
              </a:rPr>
              <a:t>return ye, and get you unto your possession</a:t>
            </a:r>
            <a:r>
              <a:rPr lang="en-US" sz="2400" dirty="0" smtClean="0">
                <a:latin typeface="+mj-lt"/>
              </a:rPr>
              <a:t>…” (22:1-4).</a:t>
            </a:r>
          </a:p>
          <a:p>
            <a:r>
              <a:rPr lang="en-US" sz="2400" dirty="0" smtClean="0">
                <a:latin typeface="+mj-lt"/>
              </a:rPr>
              <a:t>The 2½ tribes who wanted to settle on the east side of the Jordan river had promised Moses they would help their brothers to settle the land on the west side.  They did so, and Joshua praised them for their dedication.  </a:t>
            </a:r>
          </a:p>
          <a:p>
            <a:r>
              <a:rPr lang="en-US" sz="2400" dirty="0" smtClean="0">
                <a:latin typeface="+mj-lt"/>
              </a:rPr>
              <a:t>The weary soldiers now returned home after the 7-year struggle to occupy their land, and finally they could settle down and begin to enjoy the fruits of their labors (22:8). </a:t>
            </a:r>
            <a:endParaRPr lang="en-US" sz="2400" dirty="0">
              <a:latin typeface="+mj-lt"/>
            </a:endParaRPr>
          </a:p>
        </p:txBody>
      </p:sp>
      <p:pic>
        <p:nvPicPr>
          <p:cNvPr id="3" name="Picture 2" descr="كنعان - ويكيبيدي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1" y="0"/>
            <a:ext cx="5048249" cy="6654582"/>
          </a:xfrm>
          <a:prstGeom prst="rect">
            <a:avLst/>
          </a:prstGeom>
        </p:spPr>
      </p:pic>
    </p:spTree>
    <p:extLst>
      <p:ext uri="{BB962C8B-B14F-4D97-AF65-F5344CB8AC3E}">
        <p14:creationId xmlns:p14="http://schemas.microsoft.com/office/powerpoint/2010/main" val="13003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72092"/>
            <a:ext cx="12191999" cy="6124754"/>
          </a:xfrm>
          <a:prstGeom prst="rect">
            <a:avLst/>
          </a:prstGeom>
          <a:noFill/>
        </p:spPr>
        <p:txBody>
          <a:bodyPr wrap="square" rtlCol="0">
            <a:spAutoFit/>
          </a:bodyPr>
          <a:lstStyle/>
          <a:p>
            <a:r>
              <a:rPr lang="en-US" sz="2400" b="1" dirty="0" smtClean="0">
                <a:latin typeface="+mj-lt"/>
              </a:rPr>
              <a:t>CIVIL WAR</a:t>
            </a:r>
          </a:p>
          <a:p>
            <a:r>
              <a:rPr lang="en-US" sz="2400" dirty="0" smtClean="0">
                <a:latin typeface="+mj-lt"/>
              </a:rPr>
              <a:t>Because the 2½ tribes on the east side of the </a:t>
            </a:r>
          </a:p>
          <a:p>
            <a:r>
              <a:rPr lang="en-US" sz="2400" dirty="0" smtClean="0">
                <a:latin typeface="+mj-lt"/>
              </a:rPr>
              <a:t>Jordan river felt isolated from their brothers </a:t>
            </a:r>
          </a:p>
          <a:p>
            <a:r>
              <a:rPr lang="en-US" sz="2400" dirty="0" smtClean="0">
                <a:latin typeface="+mj-lt"/>
              </a:rPr>
              <a:t>on the west side, they built an imposing altar </a:t>
            </a:r>
          </a:p>
          <a:p>
            <a:r>
              <a:rPr lang="en-US" sz="2400" dirty="0" smtClean="0">
                <a:latin typeface="+mj-lt"/>
              </a:rPr>
              <a:t>on a high hill (22:10).  </a:t>
            </a:r>
            <a:r>
              <a:rPr lang="en-US" sz="2400" dirty="0">
                <a:latin typeface="+mj-lt"/>
              </a:rPr>
              <a:t>I</a:t>
            </a:r>
            <a:r>
              <a:rPr lang="en-US" sz="2400" dirty="0" smtClean="0">
                <a:latin typeface="+mj-lt"/>
              </a:rPr>
              <a:t>t was seen as an act of </a:t>
            </a:r>
          </a:p>
          <a:p>
            <a:r>
              <a:rPr lang="en-US" sz="2400" dirty="0" smtClean="0">
                <a:latin typeface="+mj-lt"/>
              </a:rPr>
              <a:t>apostasy, however, because the one true altar </a:t>
            </a:r>
          </a:p>
          <a:p>
            <a:r>
              <a:rPr lang="en-US" sz="2400" dirty="0" smtClean="0">
                <a:latin typeface="+mj-lt"/>
              </a:rPr>
              <a:t>was in the tabernacle, which was located at </a:t>
            </a:r>
          </a:p>
          <a:p>
            <a:r>
              <a:rPr lang="en-US" sz="2400" dirty="0" smtClean="0">
                <a:latin typeface="+mj-lt"/>
              </a:rPr>
              <a:t>Shiloh –</a:t>
            </a:r>
          </a:p>
          <a:p>
            <a:endParaRPr lang="en-US" sz="800" dirty="0" smtClean="0">
              <a:latin typeface="+mj-lt"/>
            </a:endParaRPr>
          </a:p>
          <a:p>
            <a:r>
              <a:rPr lang="en-US" sz="2400" dirty="0" smtClean="0">
                <a:latin typeface="+mj-lt"/>
              </a:rPr>
              <a:t>“And the children of Israel heard of it, the </a:t>
            </a:r>
          </a:p>
          <a:p>
            <a:r>
              <a:rPr lang="en-US" sz="2400" dirty="0" smtClean="0">
                <a:latin typeface="+mj-lt"/>
              </a:rPr>
              <a:t>whole congregation… gathered themselves </a:t>
            </a:r>
          </a:p>
          <a:p>
            <a:r>
              <a:rPr lang="en-US" sz="2400" dirty="0" smtClean="0">
                <a:latin typeface="+mj-lt"/>
              </a:rPr>
              <a:t>together at Shiloh, </a:t>
            </a:r>
            <a:r>
              <a:rPr lang="en-US" sz="2400" b="1" u="sng" dirty="0" smtClean="0">
                <a:latin typeface="+mj-lt"/>
              </a:rPr>
              <a:t>to go up to war against </a:t>
            </a:r>
          </a:p>
          <a:p>
            <a:r>
              <a:rPr lang="en-US" sz="2400" b="1" u="sng" dirty="0">
                <a:latin typeface="+mj-lt"/>
              </a:rPr>
              <a:t>t</a:t>
            </a:r>
            <a:r>
              <a:rPr lang="en-US" sz="2400" b="1" u="sng" dirty="0" smtClean="0">
                <a:latin typeface="+mj-lt"/>
              </a:rPr>
              <a:t>hem</a:t>
            </a:r>
            <a:r>
              <a:rPr lang="en-US" sz="2400" b="1" dirty="0" smtClean="0">
                <a:latin typeface="+mj-lt"/>
              </a:rPr>
              <a:t> </a:t>
            </a:r>
            <a:r>
              <a:rPr lang="en-US" sz="2400" dirty="0" smtClean="0">
                <a:latin typeface="+mj-lt"/>
              </a:rPr>
              <a:t>[2 ½ eastern tribes] (22:12).</a:t>
            </a:r>
          </a:p>
          <a:p>
            <a:r>
              <a:rPr lang="en-US" sz="2400" dirty="0" smtClean="0">
                <a:latin typeface="+mj-lt"/>
              </a:rPr>
              <a:t>Fortunately, the eastern 2½ tribes abandoned </a:t>
            </a:r>
          </a:p>
          <a:p>
            <a:r>
              <a:rPr lang="en-US" sz="2400" dirty="0" smtClean="0">
                <a:latin typeface="+mj-lt"/>
              </a:rPr>
              <a:t>their project – “And the thing pleased the </a:t>
            </a:r>
          </a:p>
          <a:p>
            <a:r>
              <a:rPr lang="en-US" sz="2400" dirty="0" smtClean="0">
                <a:latin typeface="+mj-lt"/>
              </a:rPr>
              <a:t>children of Israel; and the children of Israel pleased God, and </a:t>
            </a:r>
            <a:r>
              <a:rPr lang="en-US" sz="2400" b="1" dirty="0" smtClean="0">
                <a:latin typeface="+mj-lt"/>
              </a:rPr>
              <a:t>did not intend to go up against them in battle</a:t>
            </a:r>
            <a:r>
              <a:rPr lang="en-US" sz="2400" dirty="0" smtClean="0">
                <a:latin typeface="+mj-lt"/>
              </a:rPr>
              <a:t>, to destroy the land wherein the children of Reuben and Gad dwelt” (22:33,34).    </a:t>
            </a:r>
            <a:endParaRPr lang="en-US" sz="2400" dirty="0">
              <a:latin typeface="+mj-lt"/>
            </a:endParaRPr>
          </a:p>
        </p:txBody>
      </p:sp>
      <p:pic>
        <p:nvPicPr>
          <p:cNvPr id="4" name="Picture 3" descr="High Place &lt;strong&gt;Altar&lt;/strong&gt; at Dan | Randall Niles shows a paga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50" y="0"/>
            <a:ext cx="6038850" cy="5181600"/>
          </a:xfrm>
          <a:prstGeom prst="rect">
            <a:avLst/>
          </a:prstGeom>
        </p:spPr>
      </p:pic>
    </p:spTree>
    <p:extLst>
      <p:ext uri="{BB962C8B-B14F-4D97-AF65-F5344CB8AC3E}">
        <p14:creationId xmlns:p14="http://schemas.microsoft.com/office/powerpoint/2010/main" val="125181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animEffect transition="in" filter="fade">
                                      <p:cBhvr>
                                        <p:cTn id="16" dur="500"/>
                                        <p:tgtEl>
                                          <p:spTgt spid="2">
                                            <p:txEl>
                                              <p:pRg st="12" end="1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972926" cy="6494085"/>
          </a:xfrm>
          <a:prstGeom prst="rect">
            <a:avLst/>
          </a:prstGeom>
          <a:noFill/>
        </p:spPr>
        <p:txBody>
          <a:bodyPr wrap="square" rtlCol="0">
            <a:spAutoFit/>
          </a:bodyPr>
          <a:lstStyle/>
          <a:p>
            <a:r>
              <a:rPr lang="en-US" sz="2400" b="1" dirty="0" smtClean="0">
                <a:latin typeface="+mj-lt"/>
              </a:rPr>
              <a:t>JOSHUA’S LAST SPEECH</a:t>
            </a:r>
          </a:p>
          <a:p>
            <a:r>
              <a:rPr lang="en-US" sz="2400" dirty="0" smtClean="0">
                <a:latin typeface="+mj-lt"/>
              </a:rPr>
              <a:t>“And it came to pass a long time after that </a:t>
            </a:r>
            <a:r>
              <a:rPr lang="en-US" sz="2400" b="1" u="sng" dirty="0" smtClean="0">
                <a:latin typeface="+mj-lt"/>
              </a:rPr>
              <a:t>the LORD </a:t>
            </a:r>
          </a:p>
          <a:p>
            <a:r>
              <a:rPr lang="en-US" sz="2400" b="1" u="sng" dirty="0" smtClean="0">
                <a:latin typeface="+mj-lt"/>
              </a:rPr>
              <a:t>had given rest unto Israel from all their enemies </a:t>
            </a:r>
          </a:p>
          <a:p>
            <a:r>
              <a:rPr lang="en-US" sz="2400" dirty="0" smtClean="0">
                <a:latin typeface="+mj-lt"/>
              </a:rPr>
              <a:t>round about, that Joshua waxed old and stricken in </a:t>
            </a:r>
          </a:p>
          <a:p>
            <a:r>
              <a:rPr lang="en-US" sz="2400" dirty="0" smtClean="0">
                <a:latin typeface="+mj-lt"/>
              </a:rPr>
              <a:t>age” (23:1).</a:t>
            </a:r>
          </a:p>
          <a:p>
            <a:r>
              <a:rPr lang="en-US" sz="2400" dirty="0" smtClean="0">
                <a:latin typeface="+mj-lt"/>
              </a:rPr>
              <a:t>The aged warrior and peace maker gave his last </a:t>
            </a:r>
          </a:p>
          <a:p>
            <a:r>
              <a:rPr lang="en-US" sz="2400" dirty="0" smtClean="0">
                <a:latin typeface="+mj-lt"/>
              </a:rPr>
              <a:t>message to the nation of Israel, first to the leaders </a:t>
            </a:r>
          </a:p>
          <a:p>
            <a:r>
              <a:rPr lang="en-US" sz="2400" dirty="0" smtClean="0">
                <a:latin typeface="+mj-lt"/>
              </a:rPr>
              <a:t>(23:1-16) and then to the people (24:1-28) –</a:t>
            </a:r>
          </a:p>
          <a:p>
            <a:endParaRPr lang="en-US" sz="800" dirty="0" smtClean="0">
              <a:latin typeface="+mj-lt"/>
            </a:endParaRPr>
          </a:p>
          <a:p>
            <a:r>
              <a:rPr lang="en-US" sz="2400" dirty="0" smtClean="0">
                <a:latin typeface="+mj-lt"/>
              </a:rPr>
              <a:t>“And Joshua gathered all the tribes of Israel to </a:t>
            </a:r>
          </a:p>
          <a:p>
            <a:r>
              <a:rPr lang="en-US" sz="2400" dirty="0" smtClean="0">
                <a:latin typeface="+mj-lt"/>
              </a:rPr>
              <a:t>Schechem… and they presented themselves before </a:t>
            </a:r>
          </a:p>
          <a:p>
            <a:r>
              <a:rPr lang="en-US" sz="2400" dirty="0" smtClean="0">
                <a:latin typeface="+mj-lt"/>
              </a:rPr>
              <a:t>God.  And Joshua said unto all the people, Your </a:t>
            </a:r>
          </a:p>
          <a:p>
            <a:r>
              <a:rPr lang="en-US" sz="2400" dirty="0" smtClean="0">
                <a:latin typeface="+mj-lt"/>
              </a:rPr>
              <a:t>fathers dwelt on the other side of the flood [flood </a:t>
            </a:r>
            <a:endParaRPr lang="en-US" sz="2400" dirty="0" smtClean="0">
              <a:latin typeface="+mj-lt"/>
            </a:endParaRPr>
          </a:p>
          <a:p>
            <a:r>
              <a:rPr lang="en-US" sz="2400" dirty="0" smtClean="0">
                <a:latin typeface="+mj-lt"/>
              </a:rPr>
              <a:t>crested </a:t>
            </a:r>
            <a:r>
              <a:rPr lang="en-US" sz="2400" dirty="0" smtClean="0">
                <a:latin typeface="+mj-lt"/>
              </a:rPr>
              <a:t>Euphrates R.] in old time, even Terah, the </a:t>
            </a:r>
            <a:endParaRPr lang="en-US" sz="2400" dirty="0" smtClean="0">
              <a:latin typeface="+mj-lt"/>
            </a:endParaRPr>
          </a:p>
          <a:p>
            <a:r>
              <a:rPr lang="en-US" sz="2400" dirty="0" smtClean="0">
                <a:latin typeface="+mj-lt"/>
              </a:rPr>
              <a:t>father </a:t>
            </a:r>
            <a:r>
              <a:rPr lang="en-US" sz="2400" dirty="0" smtClean="0">
                <a:latin typeface="+mj-lt"/>
              </a:rPr>
              <a:t>of Abraham… and they served other gods…” (24:1,2).</a:t>
            </a:r>
          </a:p>
          <a:p>
            <a:r>
              <a:rPr lang="en-US" sz="2400" dirty="0" smtClean="0">
                <a:latin typeface="+mj-lt"/>
              </a:rPr>
              <a:t>Joshua gave the nation a history lesson beginning with the call of Abraham, Isaac, and Jacob, their Egyptian bondage, and Exodus.  He reminded them of their wilderness wanderings, and crossing Jordan into their land, but concerned that they might become complacent… </a:t>
            </a:r>
            <a:endParaRPr lang="en-US" sz="2400" dirty="0">
              <a:latin typeface="+mj-lt"/>
            </a:endParaRPr>
          </a:p>
        </p:txBody>
      </p:sp>
      <p:pic>
        <p:nvPicPr>
          <p:cNvPr id="3" name="Picture 2" descr="File:Book of &lt;strong&gt;Joshua&lt;/strong&gt; Chapter 22-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0" y="0"/>
            <a:ext cx="5524500" cy="5010150"/>
          </a:xfrm>
          <a:prstGeom prst="rect">
            <a:avLst/>
          </a:prstGeom>
        </p:spPr>
      </p:pic>
    </p:spTree>
    <p:extLst>
      <p:ext uri="{BB962C8B-B14F-4D97-AF65-F5344CB8AC3E}">
        <p14:creationId xmlns:p14="http://schemas.microsoft.com/office/powerpoint/2010/main" val="32003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fade">
                                      <p:cBhvr>
                                        <p:cTn id="30" dur="500"/>
                                        <p:tgtEl>
                                          <p:spTgt spid="2">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animEffect transition="in" filter="fade">
                                      <p:cBhvr>
                                        <p:cTn id="33" dur="500"/>
                                        <p:tgtEl>
                                          <p:spTgt spid="2">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 y="-78167"/>
            <a:ext cx="6997876" cy="6494085"/>
          </a:xfrm>
          <a:prstGeom prst="rect">
            <a:avLst/>
          </a:prstGeom>
          <a:noFill/>
        </p:spPr>
        <p:txBody>
          <a:bodyPr wrap="square" rtlCol="0">
            <a:spAutoFit/>
          </a:bodyPr>
          <a:lstStyle/>
          <a:p>
            <a:r>
              <a:rPr lang="en-US" sz="2400" dirty="0" smtClean="0">
                <a:latin typeface="+mj-lt"/>
              </a:rPr>
              <a:t>… he uttered these words – “Now therefore fear the </a:t>
            </a:r>
            <a:endParaRPr lang="en-US" sz="2400" dirty="0" smtClean="0">
              <a:latin typeface="+mj-lt"/>
            </a:endParaRPr>
          </a:p>
          <a:p>
            <a:r>
              <a:rPr lang="en-US" sz="2400" dirty="0" smtClean="0">
                <a:latin typeface="+mj-lt"/>
              </a:rPr>
              <a:t>LORD</a:t>
            </a:r>
            <a:r>
              <a:rPr lang="en-US" sz="2400" dirty="0" smtClean="0">
                <a:latin typeface="+mj-lt"/>
              </a:rPr>
              <a:t>, </a:t>
            </a:r>
            <a:r>
              <a:rPr lang="en-US" sz="2400" dirty="0" smtClean="0">
                <a:latin typeface="+mj-lt"/>
              </a:rPr>
              <a:t>and </a:t>
            </a:r>
            <a:r>
              <a:rPr lang="en-US" sz="2400" dirty="0" smtClean="0">
                <a:latin typeface="+mj-lt"/>
              </a:rPr>
              <a:t>serve him in sincerity and in truth: and put </a:t>
            </a:r>
            <a:endParaRPr lang="en-US" sz="2400" dirty="0" smtClean="0">
              <a:latin typeface="+mj-lt"/>
            </a:endParaRPr>
          </a:p>
          <a:p>
            <a:r>
              <a:rPr lang="en-US" sz="2400" dirty="0" smtClean="0">
                <a:latin typeface="+mj-lt"/>
              </a:rPr>
              <a:t>away </a:t>
            </a:r>
            <a:r>
              <a:rPr lang="en-US" sz="2400" dirty="0" smtClean="0">
                <a:latin typeface="+mj-lt"/>
              </a:rPr>
              <a:t>the </a:t>
            </a:r>
            <a:r>
              <a:rPr lang="en-US" sz="2400" dirty="0" smtClean="0">
                <a:latin typeface="+mj-lt"/>
              </a:rPr>
              <a:t>gods </a:t>
            </a:r>
            <a:r>
              <a:rPr lang="en-US" sz="2400" dirty="0" smtClean="0">
                <a:latin typeface="+mj-lt"/>
              </a:rPr>
              <a:t>which your fathers served… and serve </a:t>
            </a:r>
            <a:endParaRPr lang="en-US" sz="2400" dirty="0" smtClean="0">
              <a:latin typeface="+mj-lt"/>
            </a:endParaRPr>
          </a:p>
          <a:p>
            <a:r>
              <a:rPr lang="en-US" sz="2400" dirty="0" smtClean="0">
                <a:latin typeface="+mj-lt"/>
              </a:rPr>
              <a:t>ye </a:t>
            </a:r>
            <a:r>
              <a:rPr lang="en-US" sz="2400" dirty="0" smtClean="0">
                <a:latin typeface="+mj-lt"/>
              </a:rPr>
              <a:t>the LORD.  </a:t>
            </a:r>
            <a:r>
              <a:rPr lang="en-US" sz="2400" dirty="0" smtClean="0">
                <a:latin typeface="+mj-lt"/>
              </a:rPr>
              <a:t>And </a:t>
            </a:r>
            <a:r>
              <a:rPr lang="en-US" sz="2400" dirty="0" smtClean="0">
                <a:latin typeface="+mj-lt"/>
              </a:rPr>
              <a:t>if it seem evil unto you to serve the </a:t>
            </a:r>
            <a:endParaRPr lang="en-US" sz="2400" dirty="0" smtClean="0">
              <a:latin typeface="+mj-lt"/>
            </a:endParaRPr>
          </a:p>
          <a:p>
            <a:r>
              <a:rPr lang="en-US" sz="2400" dirty="0" smtClean="0">
                <a:latin typeface="+mj-lt"/>
              </a:rPr>
              <a:t>LORD</a:t>
            </a:r>
            <a:r>
              <a:rPr lang="en-US" sz="2400" dirty="0" smtClean="0">
                <a:latin typeface="+mj-lt"/>
              </a:rPr>
              <a:t>, choose you </a:t>
            </a:r>
            <a:r>
              <a:rPr lang="en-US" sz="2400" dirty="0" smtClean="0">
                <a:latin typeface="+mj-lt"/>
              </a:rPr>
              <a:t>this </a:t>
            </a:r>
            <a:r>
              <a:rPr lang="en-US" sz="2400" dirty="0" smtClean="0">
                <a:latin typeface="+mj-lt"/>
              </a:rPr>
              <a:t>day whom ye will serve; </a:t>
            </a:r>
            <a:endParaRPr lang="en-US" sz="2400" dirty="0" smtClean="0">
              <a:latin typeface="+mj-lt"/>
            </a:endParaRPr>
          </a:p>
          <a:p>
            <a:r>
              <a:rPr lang="en-US" sz="2400" dirty="0" smtClean="0">
                <a:latin typeface="+mj-lt"/>
              </a:rPr>
              <a:t>Whether </a:t>
            </a:r>
            <a:r>
              <a:rPr lang="en-US" sz="2400" dirty="0" smtClean="0">
                <a:latin typeface="+mj-lt"/>
              </a:rPr>
              <a:t>the gods which your </a:t>
            </a:r>
            <a:r>
              <a:rPr lang="en-US" sz="2400" dirty="0" smtClean="0">
                <a:latin typeface="+mj-lt"/>
              </a:rPr>
              <a:t>fathers </a:t>
            </a:r>
            <a:r>
              <a:rPr lang="en-US" sz="2400" dirty="0" smtClean="0">
                <a:latin typeface="+mj-lt"/>
              </a:rPr>
              <a:t>served… or </a:t>
            </a:r>
            <a:r>
              <a:rPr lang="en-US" sz="2400" dirty="0" smtClean="0">
                <a:latin typeface="+mj-lt"/>
              </a:rPr>
              <a:t>the</a:t>
            </a:r>
          </a:p>
          <a:p>
            <a:r>
              <a:rPr lang="en-US" sz="2400" dirty="0" smtClean="0">
                <a:latin typeface="+mj-lt"/>
              </a:rPr>
              <a:t>gods </a:t>
            </a:r>
            <a:r>
              <a:rPr lang="en-US" sz="2400" dirty="0" smtClean="0">
                <a:latin typeface="+mj-lt"/>
              </a:rPr>
              <a:t>of the Amorites, in whose land </a:t>
            </a:r>
            <a:r>
              <a:rPr lang="en-US" sz="2400" dirty="0" smtClean="0">
                <a:latin typeface="+mj-lt"/>
              </a:rPr>
              <a:t>ye </a:t>
            </a:r>
            <a:r>
              <a:rPr lang="en-US" sz="2400" dirty="0" smtClean="0">
                <a:latin typeface="+mj-lt"/>
              </a:rPr>
              <a:t>dwell: </a:t>
            </a:r>
            <a:r>
              <a:rPr lang="en-US" sz="2400" b="1" u="sng" dirty="0" smtClean="0">
                <a:latin typeface="+mj-lt"/>
              </a:rPr>
              <a:t>but </a:t>
            </a:r>
            <a:r>
              <a:rPr lang="en-US" sz="2400" b="1" u="sng" dirty="0" smtClean="0">
                <a:latin typeface="+mj-lt"/>
              </a:rPr>
              <a:t>as</a:t>
            </a:r>
          </a:p>
          <a:p>
            <a:r>
              <a:rPr lang="en-US" sz="2400" b="1" u="sng" dirty="0" smtClean="0">
                <a:latin typeface="+mj-lt"/>
              </a:rPr>
              <a:t>for </a:t>
            </a:r>
            <a:r>
              <a:rPr lang="en-US" sz="2400" b="1" u="sng" dirty="0" smtClean="0">
                <a:latin typeface="+mj-lt"/>
              </a:rPr>
              <a:t>me and my house, we will serve the LORD</a:t>
            </a:r>
            <a:r>
              <a:rPr lang="en-US" sz="2400" dirty="0" smtClean="0">
                <a:latin typeface="+mj-lt"/>
              </a:rPr>
              <a:t>” (</a:t>
            </a:r>
            <a:r>
              <a:rPr lang="en-US" sz="2400" dirty="0" smtClean="0">
                <a:latin typeface="+mj-lt"/>
              </a:rPr>
              <a:t>24:14,15).</a:t>
            </a:r>
          </a:p>
          <a:p>
            <a:r>
              <a:rPr lang="en-US" sz="2400" dirty="0" smtClean="0">
                <a:latin typeface="+mj-lt"/>
              </a:rPr>
              <a:t>Perhaps the most quoted, well known and loved of any </a:t>
            </a:r>
            <a:endParaRPr lang="en-US" sz="2400" dirty="0" smtClean="0">
              <a:latin typeface="+mj-lt"/>
            </a:endParaRPr>
          </a:p>
          <a:p>
            <a:r>
              <a:rPr lang="en-US" sz="2400" dirty="0" smtClean="0">
                <a:latin typeface="+mj-lt"/>
              </a:rPr>
              <a:t>O.T</a:t>
            </a:r>
            <a:r>
              <a:rPr lang="en-US" sz="2400" dirty="0" smtClean="0">
                <a:latin typeface="+mj-lt"/>
              </a:rPr>
              <a:t>. </a:t>
            </a:r>
            <a:r>
              <a:rPr lang="en-US" sz="2400" dirty="0" smtClean="0">
                <a:latin typeface="+mj-lt"/>
              </a:rPr>
              <a:t>passage </a:t>
            </a:r>
            <a:r>
              <a:rPr lang="en-US" sz="2400" dirty="0" smtClean="0">
                <a:latin typeface="+mj-lt"/>
              </a:rPr>
              <a:t>concerning the servanthood of believers.  </a:t>
            </a:r>
          </a:p>
          <a:p>
            <a:endParaRPr lang="en-US" sz="800" b="1" dirty="0" smtClean="0">
              <a:latin typeface="+mj-lt"/>
            </a:endParaRPr>
          </a:p>
          <a:p>
            <a:r>
              <a:rPr lang="en-US" sz="2400" b="1" dirty="0" smtClean="0">
                <a:latin typeface="+mj-lt"/>
              </a:rPr>
              <a:t>THE DEATH OF JOSHUA</a:t>
            </a:r>
          </a:p>
          <a:p>
            <a:r>
              <a:rPr lang="en-US" sz="2400" dirty="0" smtClean="0">
                <a:latin typeface="+mj-lt"/>
              </a:rPr>
              <a:t>“And it came to pass after these things, that Joshua the </a:t>
            </a:r>
            <a:endParaRPr lang="en-US" sz="2400" dirty="0" smtClean="0">
              <a:latin typeface="+mj-lt"/>
            </a:endParaRPr>
          </a:p>
          <a:p>
            <a:r>
              <a:rPr lang="en-US" sz="2400" dirty="0" smtClean="0">
                <a:latin typeface="+mj-lt"/>
              </a:rPr>
              <a:t>son of </a:t>
            </a:r>
            <a:r>
              <a:rPr lang="en-US" sz="2400" dirty="0" smtClean="0">
                <a:latin typeface="+mj-lt"/>
              </a:rPr>
              <a:t>Nun, </a:t>
            </a:r>
            <a:r>
              <a:rPr lang="en-US" sz="2400" b="1" u="sng" dirty="0" smtClean="0">
                <a:latin typeface="+mj-lt"/>
              </a:rPr>
              <a:t>the servant of the LORD</a:t>
            </a:r>
            <a:r>
              <a:rPr lang="en-US" sz="2400" dirty="0" smtClean="0">
                <a:latin typeface="+mj-lt"/>
              </a:rPr>
              <a:t>, died, being [110] </a:t>
            </a:r>
            <a:endParaRPr lang="en-US" sz="2400" dirty="0" smtClean="0">
              <a:latin typeface="+mj-lt"/>
            </a:endParaRPr>
          </a:p>
          <a:p>
            <a:r>
              <a:rPr lang="en-US" sz="2400" dirty="0" smtClean="0">
                <a:latin typeface="+mj-lt"/>
              </a:rPr>
              <a:t>years </a:t>
            </a:r>
            <a:r>
              <a:rPr lang="en-US" sz="2400" dirty="0" smtClean="0">
                <a:latin typeface="+mj-lt"/>
              </a:rPr>
              <a:t>old” </a:t>
            </a:r>
            <a:r>
              <a:rPr lang="en-US" sz="2400" dirty="0" smtClean="0">
                <a:latin typeface="+mj-lt"/>
              </a:rPr>
              <a:t>(</a:t>
            </a:r>
            <a:r>
              <a:rPr lang="en-US" sz="2400" dirty="0" smtClean="0">
                <a:latin typeface="+mj-lt"/>
              </a:rPr>
              <a:t>24:29).</a:t>
            </a:r>
          </a:p>
          <a:p>
            <a:r>
              <a:rPr lang="en-US" sz="2400" dirty="0" smtClean="0">
                <a:latin typeface="+mj-lt"/>
              </a:rPr>
              <a:t>The only person to ask God to extend daylight for </a:t>
            </a:r>
            <a:endParaRPr lang="en-US" sz="2400" dirty="0" smtClean="0">
              <a:latin typeface="+mj-lt"/>
            </a:endParaRPr>
          </a:p>
          <a:p>
            <a:r>
              <a:rPr lang="en-US" sz="2400" dirty="0" smtClean="0">
                <a:latin typeface="+mj-lt"/>
              </a:rPr>
              <a:t>24-hrs</a:t>
            </a:r>
            <a:r>
              <a:rPr lang="en-US" sz="2400" dirty="0" smtClean="0">
                <a:latin typeface="+mj-lt"/>
              </a:rPr>
              <a:t>. </a:t>
            </a:r>
            <a:r>
              <a:rPr lang="en-US" sz="2400" dirty="0" smtClean="0">
                <a:latin typeface="+mj-lt"/>
              </a:rPr>
              <a:t>(</a:t>
            </a:r>
            <a:r>
              <a:rPr lang="en-US" sz="2400" dirty="0" smtClean="0">
                <a:latin typeface="+mj-lt"/>
              </a:rPr>
              <a:t>10:13), which He did, was dead.   </a:t>
            </a:r>
          </a:p>
        </p:txBody>
      </p:sp>
      <p:pic>
        <p:nvPicPr>
          <p:cNvPr id="3" name="Picture 2" descr="File:Book of &lt;strong&gt;Joshua&lt;/strong&gt; Chapter 24-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452" y="0"/>
            <a:ext cx="5267324" cy="6415918"/>
          </a:xfrm>
          <a:prstGeom prst="rect">
            <a:avLst/>
          </a:prstGeom>
        </p:spPr>
      </p:pic>
    </p:spTree>
    <p:extLst>
      <p:ext uri="{BB962C8B-B14F-4D97-AF65-F5344CB8AC3E}">
        <p14:creationId xmlns:p14="http://schemas.microsoft.com/office/powerpoint/2010/main" val="4819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fade">
                                      <p:cBhvr>
                                        <p:cTn id="3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13" y="-76200"/>
            <a:ext cx="6084912" cy="6370975"/>
          </a:xfrm>
          <a:prstGeom prst="rect">
            <a:avLst/>
          </a:prstGeom>
        </p:spPr>
        <p:txBody>
          <a:bodyPr wrap="square">
            <a:spAutoFit/>
          </a:bodyPr>
          <a:lstStyle/>
          <a:p>
            <a:r>
              <a:rPr lang="en-US" sz="2400" b="1" dirty="0" smtClean="0">
                <a:latin typeface="+mj-lt"/>
              </a:rPr>
              <a:t>THE BURIAL OF JOSHUA</a:t>
            </a:r>
          </a:p>
          <a:p>
            <a:r>
              <a:rPr lang="en-US" sz="2400" dirty="0" smtClean="0">
                <a:latin typeface="+mj-lt"/>
              </a:rPr>
              <a:t>“And </a:t>
            </a:r>
            <a:r>
              <a:rPr lang="en-US" sz="2400" dirty="0">
                <a:latin typeface="+mj-lt"/>
              </a:rPr>
              <a:t>they buried him in the border of his inheritance in Timnath-serah, which is in mount Ephraim, on the north side of the hill of Gash” (24:29,30</a:t>
            </a:r>
            <a:r>
              <a:rPr lang="en-US" sz="2400" dirty="0" smtClean="0">
                <a:latin typeface="+mj-lt"/>
              </a:rPr>
              <a:t>).</a:t>
            </a:r>
          </a:p>
          <a:p>
            <a:r>
              <a:rPr lang="en-US" sz="2400" dirty="0" smtClean="0">
                <a:latin typeface="+mj-lt"/>
              </a:rPr>
              <a:t>Joshua was buried in his hometown, on a hill </a:t>
            </a:r>
            <a:r>
              <a:rPr lang="en-US" sz="2400" dirty="0" smtClean="0">
                <a:latin typeface="+mj-lt"/>
              </a:rPr>
              <a:t>top in </a:t>
            </a:r>
            <a:r>
              <a:rPr lang="en-US" sz="2400" dirty="0" smtClean="0">
                <a:latin typeface="+mj-lt"/>
              </a:rPr>
              <a:t>the parcel of land given his tribe (the traditional site of his entombment).</a:t>
            </a:r>
          </a:p>
          <a:p>
            <a:r>
              <a:rPr lang="en-US" sz="2400" dirty="0" smtClean="0">
                <a:latin typeface="+mj-lt"/>
              </a:rPr>
              <a:t>It is also recorded that the bones of Joseph which he requested to be brought with the Israelites when they left Egypt, were buried in Schechem (24:32), not far from Joshua’s burial site.</a:t>
            </a:r>
          </a:p>
          <a:p>
            <a:r>
              <a:rPr lang="en-US" sz="2400" dirty="0" smtClean="0">
                <a:latin typeface="+mj-lt"/>
              </a:rPr>
              <a:t>Joshua’s death and burial brought an end to the age of the great Patriarchs of Israel.  From Abraham to Joshua, Israel had a series of strong leaders—what would they do now without one?   </a:t>
            </a:r>
            <a:endParaRPr lang="en-US" sz="2400" dirty="0">
              <a:latin typeface="+mj-lt"/>
            </a:endParaRPr>
          </a:p>
        </p:txBody>
      </p:sp>
      <p:pic>
        <p:nvPicPr>
          <p:cNvPr id="5" name="Picture 4" descr="Samaria (regio)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525" y="0"/>
            <a:ext cx="6086475" cy="6294775"/>
          </a:xfrm>
          <a:prstGeom prst="rect">
            <a:avLst/>
          </a:prstGeom>
        </p:spPr>
      </p:pic>
      <p:pic>
        <p:nvPicPr>
          <p:cNvPr id="4" name="Picture 3" descr="Tomb of &lt;strong&gt;Joshua&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25" y="2"/>
            <a:ext cx="6086475" cy="6294773"/>
          </a:xfrm>
          <a:prstGeom prst="rect">
            <a:avLst/>
          </a:prstGeom>
        </p:spPr>
      </p:pic>
      <p:pic>
        <p:nvPicPr>
          <p:cNvPr id="6" name="Picture 5" descr="MOLOVINSKY ON ALLENTOWN: &lt;strong&gt;Joseph's&lt;/strong&gt; Tom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831" y="1"/>
            <a:ext cx="6065861" cy="6294774"/>
          </a:xfrm>
          <a:prstGeom prst="rect">
            <a:avLst/>
          </a:prstGeom>
        </p:spPr>
      </p:pic>
    </p:spTree>
    <p:extLst>
      <p:ext uri="{BB962C8B-B14F-4D97-AF65-F5344CB8AC3E}">
        <p14:creationId xmlns:p14="http://schemas.microsoft.com/office/powerpoint/2010/main" val="24291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07" y="1371600"/>
            <a:ext cx="12259618" cy="5386090"/>
          </a:xfrm>
          <a:prstGeom prst="rect">
            <a:avLst/>
          </a:prstGeom>
          <a:noFill/>
        </p:spPr>
        <p:txBody>
          <a:bodyPr wrap="square" rtlCol="0">
            <a:spAutoFit/>
          </a:bodyPr>
          <a:lstStyle/>
          <a:p>
            <a:r>
              <a:rPr lang="en-US" sz="2400" dirty="0" smtClean="0">
                <a:latin typeface="+mj-lt"/>
              </a:rPr>
              <a:t>The death of Joshua connects the Books of JOSHUA and </a:t>
            </a:r>
          </a:p>
          <a:p>
            <a:r>
              <a:rPr lang="en-US" sz="2400" dirty="0" smtClean="0">
                <a:latin typeface="+mj-lt"/>
              </a:rPr>
              <a:t>JUDGES.  It was likely written by inspiration by the prophet </a:t>
            </a:r>
          </a:p>
          <a:p>
            <a:r>
              <a:rPr lang="en-US" sz="2400" dirty="0" smtClean="0">
                <a:latin typeface="+mj-lt"/>
              </a:rPr>
              <a:t>Samuel who was a writer (1Sam. 10:25).  It bridges the gap </a:t>
            </a:r>
          </a:p>
          <a:p>
            <a:r>
              <a:rPr lang="en-US" sz="2400" dirty="0" smtClean="0">
                <a:latin typeface="+mj-lt"/>
              </a:rPr>
              <a:t>between strong military type leaders [Moses, Joshua] and </a:t>
            </a:r>
          </a:p>
          <a:p>
            <a:r>
              <a:rPr lang="en-US" sz="2400" dirty="0" smtClean="0">
                <a:latin typeface="+mj-lt"/>
              </a:rPr>
              <a:t>a system or loosely knit confederation of local leaders called </a:t>
            </a:r>
          </a:p>
          <a:p>
            <a:r>
              <a:rPr lang="en-US" sz="2400" dirty="0" smtClean="0">
                <a:latin typeface="+mj-lt"/>
              </a:rPr>
              <a:t>“Judges,” during a period of 305-years.</a:t>
            </a:r>
          </a:p>
          <a:p>
            <a:endParaRPr lang="en-US" sz="800" dirty="0" smtClean="0">
              <a:latin typeface="+mj-lt"/>
            </a:endParaRPr>
          </a:p>
          <a:p>
            <a:r>
              <a:rPr lang="en-US" sz="2400" dirty="0" smtClean="0">
                <a:latin typeface="+mj-lt"/>
              </a:rPr>
              <a:t>“</a:t>
            </a:r>
            <a:r>
              <a:rPr lang="en-US" sz="2400" dirty="0">
                <a:latin typeface="+mj-lt"/>
              </a:rPr>
              <a:t>Now after the death of Joshua it came to pass, that </a:t>
            </a:r>
            <a:r>
              <a:rPr lang="en-US" sz="2400" dirty="0" smtClean="0">
                <a:latin typeface="+mj-lt"/>
              </a:rPr>
              <a:t>the </a:t>
            </a:r>
            <a:endParaRPr lang="en-US" sz="2400" dirty="0" smtClean="0">
              <a:latin typeface="+mj-lt"/>
            </a:endParaRPr>
          </a:p>
          <a:p>
            <a:r>
              <a:rPr lang="en-US" sz="2400" dirty="0" smtClean="0">
                <a:latin typeface="+mj-lt"/>
              </a:rPr>
              <a:t>children </a:t>
            </a:r>
            <a:r>
              <a:rPr lang="en-US" sz="2400" dirty="0">
                <a:latin typeface="+mj-lt"/>
              </a:rPr>
              <a:t>of Israel asked the LORD, saying, Who </a:t>
            </a:r>
            <a:r>
              <a:rPr lang="en-US" sz="2400" dirty="0" smtClean="0">
                <a:latin typeface="+mj-lt"/>
              </a:rPr>
              <a:t>shall </a:t>
            </a:r>
            <a:r>
              <a:rPr lang="en-US" sz="2400" dirty="0">
                <a:latin typeface="+mj-lt"/>
              </a:rPr>
              <a:t>go up </a:t>
            </a:r>
            <a:endParaRPr lang="en-US" sz="2400" dirty="0" smtClean="0">
              <a:latin typeface="+mj-lt"/>
            </a:endParaRPr>
          </a:p>
          <a:p>
            <a:r>
              <a:rPr lang="en-US" sz="2400" dirty="0" smtClean="0">
                <a:latin typeface="+mj-lt"/>
              </a:rPr>
              <a:t>for </a:t>
            </a:r>
            <a:r>
              <a:rPr lang="en-US" sz="2400" dirty="0">
                <a:latin typeface="+mj-lt"/>
              </a:rPr>
              <a:t>us against the Canaanites first, to fight against them?” </a:t>
            </a:r>
            <a:endParaRPr lang="en-US" sz="2400" dirty="0" smtClean="0">
              <a:latin typeface="+mj-lt"/>
            </a:endParaRPr>
          </a:p>
          <a:p>
            <a:r>
              <a:rPr lang="en-US" sz="2400" dirty="0" smtClean="0">
                <a:latin typeface="+mj-lt"/>
              </a:rPr>
              <a:t>(</a:t>
            </a:r>
            <a:r>
              <a:rPr lang="en-US" sz="2400" dirty="0">
                <a:latin typeface="+mj-lt"/>
              </a:rPr>
              <a:t>Jud. 1:1</a:t>
            </a:r>
            <a:r>
              <a:rPr lang="en-US" sz="2400" dirty="0" smtClean="0">
                <a:latin typeface="+mj-lt"/>
              </a:rPr>
              <a:t>).</a:t>
            </a:r>
          </a:p>
          <a:p>
            <a:r>
              <a:rPr lang="en-US" sz="2400" dirty="0" smtClean="0">
                <a:latin typeface="+mj-lt"/>
              </a:rPr>
              <a:t>The Israelites were obviously concerned.  Though they had invaded and occupied their promised land as God said they would do, </a:t>
            </a:r>
            <a:r>
              <a:rPr lang="en-US" sz="2400" u="sng" dirty="0" smtClean="0">
                <a:latin typeface="+mj-lt"/>
              </a:rPr>
              <a:t>they had not driven out all the pagan tribes</a:t>
            </a:r>
            <a:r>
              <a:rPr lang="en-US" sz="2400" dirty="0" smtClean="0">
                <a:latin typeface="+mj-lt"/>
              </a:rPr>
              <a:t>, which caused them fear that the Canaanites who lived among them would rise up and defeat them.  </a:t>
            </a:r>
            <a:r>
              <a:rPr lang="en-US" sz="2400" dirty="0" smtClean="0">
                <a:latin typeface="+mj-lt"/>
              </a:rPr>
              <a:t>Their </a:t>
            </a:r>
            <a:r>
              <a:rPr lang="en-US" sz="2400" dirty="0" smtClean="0">
                <a:latin typeface="+mj-lt"/>
              </a:rPr>
              <a:t>solution?  Ask the LORD what to do. </a:t>
            </a:r>
            <a:endParaRPr lang="en-US" sz="2400" dirty="0">
              <a:latin typeface="+mj-lt"/>
            </a:endParaRPr>
          </a:p>
        </p:txBody>
      </p:sp>
      <p:pic>
        <p:nvPicPr>
          <p:cNvPr id="3" name="Picture 2" descr="This Side of Sunday: Law &amp; Disorder: Ehud &amp; the &lt;strong&gt;Book&lt;/strong&gt; of ..."/>
          <p:cNvPicPr>
            <a:picLocks noChangeAspect="1"/>
          </p:cNvPicPr>
          <p:nvPr/>
        </p:nvPicPr>
        <p:blipFill rotWithShape="1">
          <a:blip r:embed="rId2">
            <a:extLst>
              <a:ext uri="{28A0092B-C50C-407E-A947-70E740481C1C}">
                <a14:useLocalDpi xmlns:a14="http://schemas.microsoft.com/office/drawing/2010/main" val="0"/>
              </a:ext>
            </a:extLst>
          </a:blip>
          <a:srcRect t="24208" b="22655"/>
          <a:stretch/>
        </p:blipFill>
        <p:spPr>
          <a:xfrm>
            <a:off x="-2" y="0"/>
            <a:ext cx="7620001" cy="1371600"/>
          </a:xfrm>
          <a:prstGeom prst="rect">
            <a:avLst/>
          </a:prstGeom>
        </p:spPr>
      </p:pic>
      <p:pic>
        <p:nvPicPr>
          <p:cNvPr id="4" name="Picture 3" descr="HopsClasses - Period B &lt;strong&gt;Judge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
            <a:ext cx="4571999" cy="5038724"/>
          </a:xfrm>
          <a:prstGeom prst="rect">
            <a:avLst/>
          </a:prstGeom>
        </p:spPr>
      </p:pic>
    </p:spTree>
    <p:extLst>
      <p:ext uri="{BB962C8B-B14F-4D97-AF65-F5344CB8AC3E}">
        <p14:creationId xmlns:p14="http://schemas.microsoft.com/office/powerpoint/2010/main" val="16314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5781675" cy="6494085"/>
          </a:xfrm>
          <a:prstGeom prst="rect">
            <a:avLst/>
          </a:prstGeom>
          <a:noFill/>
        </p:spPr>
        <p:txBody>
          <a:bodyPr wrap="square" rtlCol="0">
            <a:spAutoFit/>
          </a:bodyPr>
          <a:lstStyle/>
          <a:p>
            <a:r>
              <a:rPr lang="en-US" sz="2400" b="1" dirty="0" smtClean="0">
                <a:latin typeface="+mj-lt"/>
              </a:rPr>
              <a:t>THE LORD ANSWERS</a:t>
            </a:r>
          </a:p>
          <a:p>
            <a:r>
              <a:rPr lang="en-US" sz="2400" dirty="0" smtClean="0">
                <a:latin typeface="+mj-lt"/>
              </a:rPr>
              <a:t>“And the LORD said, Judah shall go up: behold, </a:t>
            </a:r>
            <a:r>
              <a:rPr lang="en-US" sz="2400" b="1" dirty="0" smtClean="0">
                <a:latin typeface="+mj-lt"/>
              </a:rPr>
              <a:t>I </a:t>
            </a:r>
            <a:r>
              <a:rPr lang="en-US" sz="2400" b="1" dirty="0" smtClean="0">
                <a:latin typeface="+mj-lt"/>
              </a:rPr>
              <a:t>have delivered the land into his hand</a:t>
            </a:r>
            <a:r>
              <a:rPr lang="en-US" sz="2400" dirty="0" smtClean="0">
                <a:latin typeface="+mj-lt"/>
              </a:rPr>
              <a:t>.  And Judah said unto Simeon his brother, Come up with me into my lot, that we may fight against the Canaanites: and I likewise will go with thee into thy lot.  So Simeon went with him” (1:2,3).</a:t>
            </a:r>
          </a:p>
          <a:p>
            <a:r>
              <a:rPr lang="en-US" sz="2400" dirty="0" smtClean="0">
                <a:latin typeface="+mj-lt"/>
              </a:rPr>
              <a:t>Having no strong central leader, the two </a:t>
            </a:r>
          </a:p>
          <a:p>
            <a:r>
              <a:rPr lang="en-US" sz="2400" dirty="0" smtClean="0">
                <a:latin typeface="+mj-lt"/>
              </a:rPr>
              <a:t>largest southern tribes combined their forces and together attacked the Canaanites who lived among them.</a:t>
            </a:r>
          </a:p>
          <a:p>
            <a:endParaRPr lang="en-US" sz="800" dirty="0" smtClean="0">
              <a:latin typeface="+mj-lt"/>
            </a:endParaRPr>
          </a:p>
          <a:p>
            <a:r>
              <a:rPr lang="en-US" sz="2400" dirty="0" smtClean="0">
                <a:latin typeface="+mj-lt"/>
              </a:rPr>
              <a:t>“And Judah went up; and </a:t>
            </a:r>
            <a:r>
              <a:rPr lang="en-US" sz="2400" b="1" dirty="0" smtClean="0">
                <a:latin typeface="+mj-lt"/>
              </a:rPr>
              <a:t>the LORD delivered the Canaanites and the Perizzites into their hand</a:t>
            </a:r>
            <a:r>
              <a:rPr lang="en-US" sz="2400" dirty="0" smtClean="0">
                <a:latin typeface="+mj-lt"/>
              </a:rPr>
              <a:t>: and they slew of them in Bezek [10,000] men” (1:4).  </a:t>
            </a:r>
          </a:p>
          <a:p>
            <a:r>
              <a:rPr lang="en-US" sz="2400" dirty="0" smtClean="0">
                <a:latin typeface="+mj-lt"/>
              </a:rPr>
              <a:t>So far, so good.   </a:t>
            </a:r>
            <a:endParaRPr lang="en-US" sz="2400" dirty="0">
              <a:latin typeface="+mj-lt"/>
            </a:endParaRPr>
          </a:p>
        </p:txBody>
      </p:sp>
      <p:pic>
        <p:nvPicPr>
          <p:cNvPr id="3" name="Picture 2" descr="File:&lt;strong&gt;Book of Judges&lt;/strong&gt; Chapter 8-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7875" y="125729"/>
            <a:ext cx="6334125" cy="6661488"/>
          </a:xfrm>
          <a:prstGeom prst="rect">
            <a:avLst/>
          </a:prstGeom>
        </p:spPr>
      </p:pic>
      <p:pic>
        <p:nvPicPr>
          <p:cNvPr id="4" name="Picture 3" descr=":: 나의 사랑 이스라엘 - Voice of Wilderness :: 북 이스라엘의 10번째 지파는 어느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075" y="-1"/>
            <a:ext cx="6257925" cy="6787217"/>
          </a:xfrm>
          <a:prstGeom prst="rect">
            <a:avLst/>
          </a:prstGeom>
        </p:spPr>
      </p:pic>
    </p:spTree>
    <p:extLst>
      <p:ext uri="{BB962C8B-B14F-4D97-AF65-F5344CB8AC3E}">
        <p14:creationId xmlns:p14="http://schemas.microsoft.com/office/powerpoint/2010/main" val="22720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1"/>
            <a:ext cx="12372975" cy="6740307"/>
          </a:xfrm>
          <a:prstGeom prst="rect">
            <a:avLst/>
          </a:prstGeom>
          <a:noFill/>
        </p:spPr>
        <p:txBody>
          <a:bodyPr wrap="square" rtlCol="0">
            <a:spAutoFit/>
          </a:bodyPr>
          <a:lstStyle/>
          <a:p>
            <a:r>
              <a:rPr lang="en-US" sz="2400" dirty="0" smtClean="0">
                <a:latin typeface="+mj-lt"/>
              </a:rPr>
              <a:t>“And Judah went with Simeon his brother, and </a:t>
            </a:r>
          </a:p>
          <a:p>
            <a:r>
              <a:rPr lang="en-US" sz="2400" dirty="0" smtClean="0">
                <a:latin typeface="+mj-lt"/>
              </a:rPr>
              <a:t>they slew the Canaanites that inhabited Zephath, </a:t>
            </a:r>
          </a:p>
          <a:p>
            <a:r>
              <a:rPr lang="en-US" sz="2400" dirty="0" smtClean="0">
                <a:latin typeface="+mj-lt"/>
              </a:rPr>
              <a:t>and utterly destroyed it.. Also Judah took Gaza </a:t>
            </a:r>
          </a:p>
          <a:p>
            <a:r>
              <a:rPr lang="en-US" sz="2400" dirty="0" smtClean="0">
                <a:latin typeface="+mj-lt"/>
              </a:rPr>
              <a:t>with the coast therof… And the LORD was with </a:t>
            </a:r>
          </a:p>
          <a:p>
            <a:r>
              <a:rPr lang="en-US" sz="2400" dirty="0" smtClean="0">
                <a:latin typeface="+mj-lt"/>
              </a:rPr>
              <a:t>Judah; and he drave out the inhabitants of the </a:t>
            </a:r>
          </a:p>
          <a:p>
            <a:r>
              <a:rPr lang="en-US" sz="2400" dirty="0" smtClean="0">
                <a:latin typeface="+mj-lt"/>
              </a:rPr>
              <a:t>mountains; </a:t>
            </a:r>
            <a:r>
              <a:rPr lang="en-US" sz="2400" b="1" dirty="0" smtClean="0">
                <a:latin typeface="+mj-lt"/>
              </a:rPr>
              <a:t>but could not drive out the </a:t>
            </a:r>
            <a:r>
              <a:rPr lang="en-US" sz="2400" b="1" dirty="0" smtClean="0">
                <a:latin typeface="+mj-lt"/>
              </a:rPr>
              <a:t>inhabitants </a:t>
            </a:r>
          </a:p>
          <a:p>
            <a:r>
              <a:rPr lang="en-US" sz="2400" b="1" dirty="0" smtClean="0">
                <a:latin typeface="+mj-lt"/>
              </a:rPr>
              <a:t>of </a:t>
            </a:r>
            <a:r>
              <a:rPr lang="en-US" sz="2400" b="1" dirty="0" smtClean="0">
                <a:latin typeface="+mj-lt"/>
              </a:rPr>
              <a:t>the valley, because they had </a:t>
            </a:r>
            <a:r>
              <a:rPr lang="en-US" sz="2400" b="1" dirty="0" smtClean="0">
                <a:latin typeface="+mj-lt"/>
              </a:rPr>
              <a:t>chariots </a:t>
            </a:r>
            <a:r>
              <a:rPr lang="en-US" sz="2400" b="1" dirty="0" smtClean="0">
                <a:latin typeface="+mj-lt"/>
              </a:rPr>
              <a:t>of iron.  </a:t>
            </a:r>
            <a:endParaRPr lang="en-US" sz="2400" b="1" dirty="0" smtClean="0">
              <a:latin typeface="+mj-lt"/>
            </a:endParaRPr>
          </a:p>
          <a:p>
            <a:r>
              <a:rPr lang="en-US" sz="2400" dirty="0" smtClean="0">
                <a:latin typeface="+mj-lt"/>
              </a:rPr>
              <a:t>And </a:t>
            </a:r>
            <a:r>
              <a:rPr lang="en-US" sz="2400" dirty="0" smtClean="0">
                <a:latin typeface="+mj-lt"/>
              </a:rPr>
              <a:t>they gave Hebron unto </a:t>
            </a:r>
            <a:r>
              <a:rPr lang="en-US" sz="2400" dirty="0" smtClean="0">
                <a:latin typeface="+mj-lt"/>
              </a:rPr>
              <a:t>Caleb</a:t>
            </a:r>
            <a:r>
              <a:rPr lang="en-US" sz="2400" dirty="0" smtClean="0">
                <a:latin typeface="+mj-lt"/>
              </a:rPr>
              <a:t>, as Moses said: </a:t>
            </a:r>
            <a:endParaRPr lang="en-US" sz="2400" dirty="0" smtClean="0">
              <a:latin typeface="+mj-lt"/>
            </a:endParaRPr>
          </a:p>
          <a:p>
            <a:r>
              <a:rPr lang="en-US" sz="2400" dirty="0" smtClean="0">
                <a:latin typeface="+mj-lt"/>
              </a:rPr>
              <a:t>and </a:t>
            </a:r>
            <a:r>
              <a:rPr lang="en-US" sz="2400" dirty="0" smtClean="0">
                <a:latin typeface="+mj-lt"/>
              </a:rPr>
              <a:t>he </a:t>
            </a:r>
            <a:r>
              <a:rPr lang="en-US" sz="2400" dirty="0">
                <a:latin typeface="+mj-lt"/>
              </a:rPr>
              <a:t>e</a:t>
            </a:r>
            <a:r>
              <a:rPr lang="en-US" sz="2400" dirty="0" smtClean="0">
                <a:latin typeface="+mj-lt"/>
              </a:rPr>
              <a:t>xpelled thence the </a:t>
            </a:r>
            <a:r>
              <a:rPr lang="en-US" sz="2400" dirty="0" smtClean="0">
                <a:latin typeface="+mj-lt"/>
              </a:rPr>
              <a:t>three </a:t>
            </a:r>
            <a:r>
              <a:rPr lang="en-US" sz="2400" dirty="0" smtClean="0">
                <a:latin typeface="+mj-lt"/>
              </a:rPr>
              <a:t>sons of </a:t>
            </a:r>
            <a:r>
              <a:rPr lang="en-US" sz="2400" dirty="0" err="1" smtClean="0">
                <a:latin typeface="+mj-lt"/>
              </a:rPr>
              <a:t>Anak</a:t>
            </a:r>
            <a:r>
              <a:rPr lang="en-US" sz="2400" dirty="0">
                <a:latin typeface="+mj-lt"/>
              </a:rPr>
              <a:t> </a:t>
            </a:r>
            <a:endParaRPr lang="en-US" sz="2400" dirty="0" smtClean="0">
              <a:latin typeface="+mj-lt"/>
            </a:endParaRPr>
          </a:p>
          <a:p>
            <a:r>
              <a:rPr lang="en-US" sz="2400" dirty="0" smtClean="0">
                <a:latin typeface="+mj-lt"/>
              </a:rPr>
              <a:t>(1:17-20</a:t>
            </a:r>
            <a:r>
              <a:rPr lang="en-US" sz="2400" dirty="0" smtClean="0">
                <a:latin typeface="+mj-lt"/>
              </a:rPr>
              <a:t>)… </a:t>
            </a:r>
            <a:r>
              <a:rPr lang="en-US" sz="2400" dirty="0" smtClean="0">
                <a:latin typeface="+mj-lt"/>
              </a:rPr>
              <a:t>And </a:t>
            </a:r>
            <a:r>
              <a:rPr lang="en-US" sz="2400" b="1" u="sng" dirty="0" smtClean="0">
                <a:latin typeface="+mj-lt"/>
              </a:rPr>
              <a:t>the </a:t>
            </a:r>
            <a:r>
              <a:rPr lang="en-US" sz="2400" b="1" u="sng" dirty="0" smtClean="0">
                <a:latin typeface="+mj-lt"/>
              </a:rPr>
              <a:t>children of </a:t>
            </a:r>
            <a:r>
              <a:rPr lang="en-US" sz="2400" b="1" u="sng" dirty="0" smtClean="0">
                <a:latin typeface="+mj-lt"/>
              </a:rPr>
              <a:t>Benjamin did </a:t>
            </a:r>
            <a:r>
              <a:rPr lang="en-US" sz="2400" b="1" u="sng" dirty="0" smtClean="0">
                <a:latin typeface="+mj-lt"/>
              </a:rPr>
              <a:t>not</a:t>
            </a:r>
          </a:p>
          <a:p>
            <a:r>
              <a:rPr lang="en-US" sz="2400" b="1" u="sng" dirty="0" smtClean="0">
                <a:latin typeface="+mj-lt"/>
              </a:rPr>
              <a:t>drive </a:t>
            </a:r>
            <a:r>
              <a:rPr lang="en-US" sz="2400" b="1" u="sng" dirty="0" smtClean="0">
                <a:latin typeface="+mj-lt"/>
              </a:rPr>
              <a:t>out</a:t>
            </a:r>
            <a:r>
              <a:rPr lang="en-US" sz="2400" b="1" dirty="0" smtClean="0">
                <a:latin typeface="+mj-lt"/>
              </a:rPr>
              <a:t> the Jebusites that </a:t>
            </a:r>
            <a:r>
              <a:rPr lang="en-US" sz="2400" b="1" dirty="0" smtClean="0">
                <a:latin typeface="+mj-lt"/>
              </a:rPr>
              <a:t>inhabited Jerusalem</a:t>
            </a:r>
            <a:r>
              <a:rPr lang="en-US" sz="2400" dirty="0">
                <a:latin typeface="+mj-lt"/>
              </a:rPr>
              <a:t> </a:t>
            </a:r>
            <a:endParaRPr lang="en-US" sz="2400" dirty="0" smtClean="0">
              <a:latin typeface="+mj-lt"/>
            </a:endParaRPr>
          </a:p>
          <a:p>
            <a:r>
              <a:rPr lang="en-US" sz="2400" dirty="0" smtClean="0">
                <a:latin typeface="+mj-lt"/>
              </a:rPr>
              <a:t>(1:21</a:t>
            </a:r>
            <a:r>
              <a:rPr lang="en-US" sz="2400" dirty="0" smtClean="0">
                <a:latin typeface="+mj-lt"/>
              </a:rPr>
              <a:t>)… </a:t>
            </a:r>
            <a:r>
              <a:rPr lang="en-US" sz="2400" b="1" u="sng" dirty="0" smtClean="0">
                <a:latin typeface="+mj-lt"/>
              </a:rPr>
              <a:t>Neither did </a:t>
            </a:r>
            <a:r>
              <a:rPr lang="en-US" sz="2400" b="1" u="sng" dirty="0" smtClean="0">
                <a:latin typeface="+mj-lt"/>
              </a:rPr>
              <a:t>Manasseh drive </a:t>
            </a:r>
            <a:r>
              <a:rPr lang="en-US" sz="2400" b="1" u="sng" dirty="0" smtClean="0">
                <a:latin typeface="+mj-lt"/>
              </a:rPr>
              <a:t>out</a:t>
            </a:r>
            <a:r>
              <a:rPr lang="en-US" sz="2400" b="1" dirty="0" smtClean="0">
                <a:latin typeface="+mj-lt"/>
              </a:rPr>
              <a:t> the </a:t>
            </a:r>
            <a:endParaRPr lang="en-US" sz="2400" b="1" dirty="0" smtClean="0">
              <a:latin typeface="+mj-lt"/>
            </a:endParaRPr>
          </a:p>
          <a:p>
            <a:r>
              <a:rPr lang="en-US" sz="2400" b="1" dirty="0" smtClean="0">
                <a:latin typeface="+mj-lt"/>
              </a:rPr>
              <a:t>inhabitants </a:t>
            </a:r>
            <a:r>
              <a:rPr lang="en-US" sz="2400" b="1" dirty="0" smtClean="0">
                <a:latin typeface="+mj-lt"/>
              </a:rPr>
              <a:t>of Beth-Shean and her </a:t>
            </a:r>
            <a:r>
              <a:rPr lang="en-US" sz="2400" b="1" dirty="0" smtClean="0">
                <a:latin typeface="+mj-lt"/>
              </a:rPr>
              <a:t>towns</a:t>
            </a:r>
            <a:r>
              <a:rPr lang="en-US" sz="2400" dirty="0" smtClean="0">
                <a:latin typeface="+mj-lt"/>
              </a:rPr>
              <a:t>… nor the </a:t>
            </a:r>
            <a:endParaRPr lang="en-US" sz="2400" dirty="0" smtClean="0">
              <a:latin typeface="+mj-lt"/>
            </a:endParaRPr>
          </a:p>
          <a:p>
            <a:r>
              <a:rPr lang="en-US" sz="2400" dirty="0" smtClean="0">
                <a:latin typeface="+mj-lt"/>
              </a:rPr>
              <a:t>inhabitants </a:t>
            </a:r>
            <a:r>
              <a:rPr lang="en-US" sz="2400" dirty="0" smtClean="0">
                <a:latin typeface="+mj-lt"/>
              </a:rPr>
              <a:t>of </a:t>
            </a:r>
            <a:r>
              <a:rPr lang="en-US" sz="2400" b="1" dirty="0" smtClean="0">
                <a:latin typeface="+mj-lt"/>
              </a:rPr>
              <a:t>Megiddo</a:t>
            </a:r>
            <a:r>
              <a:rPr lang="en-US" sz="2400" dirty="0" smtClean="0">
                <a:latin typeface="+mj-lt"/>
              </a:rPr>
              <a:t> (</a:t>
            </a:r>
            <a:r>
              <a:rPr lang="en-US" sz="2400" dirty="0" smtClean="0">
                <a:latin typeface="+mj-lt"/>
              </a:rPr>
              <a:t>1:21-27</a:t>
            </a:r>
            <a:r>
              <a:rPr lang="en-US" sz="2400" dirty="0" smtClean="0">
                <a:latin typeface="+mj-lt"/>
              </a:rPr>
              <a:t>)… </a:t>
            </a:r>
            <a:r>
              <a:rPr lang="en-US" sz="2400" b="1" u="sng" dirty="0" smtClean="0">
                <a:latin typeface="+mj-lt"/>
              </a:rPr>
              <a:t>When Israel</a:t>
            </a:r>
          </a:p>
          <a:p>
            <a:r>
              <a:rPr lang="en-US" sz="2400" b="1" u="sng" dirty="0" smtClean="0">
                <a:latin typeface="+mj-lt"/>
              </a:rPr>
              <a:t>was </a:t>
            </a:r>
            <a:r>
              <a:rPr lang="en-US" sz="2400" b="1" u="sng" dirty="0" smtClean="0">
                <a:latin typeface="+mj-lt"/>
              </a:rPr>
              <a:t>strong, that they put the </a:t>
            </a:r>
            <a:r>
              <a:rPr lang="en-US" sz="2400" b="1" u="sng" dirty="0" smtClean="0">
                <a:latin typeface="+mj-lt"/>
              </a:rPr>
              <a:t>Canaanites to </a:t>
            </a:r>
            <a:r>
              <a:rPr lang="en-US" sz="2400" b="1" u="sng" dirty="0" smtClean="0">
                <a:latin typeface="+mj-lt"/>
              </a:rPr>
              <a:t>tribute</a:t>
            </a:r>
            <a:r>
              <a:rPr lang="en-US" sz="2400" b="1" u="sng" dirty="0" smtClean="0">
                <a:latin typeface="+mj-lt"/>
              </a:rPr>
              <a:t>,</a:t>
            </a:r>
          </a:p>
          <a:p>
            <a:r>
              <a:rPr lang="en-US" sz="2400" b="1" u="sng" dirty="0" smtClean="0">
                <a:latin typeface="+mj-lt"/>
              </a:rPr>
              <a:t>and </a:t>
            </a:r>
            <a:r>
              <a:rPr lang="en-US" sz="2400" b="1" u="sng" dirty="0" smtClean="0">
                <a:latin typeface="+mj-lt"/>
              </a:rPr>
              <a:t>did not utterly drive them out</a:t>
            </a:r>
            <a:r>
              <a:rPr lang="en-US" sz="2400" dirty="0" smtClean="0">
                <a:latin typeface="+mj-lt"/>
              </a:rPr>
              <a:t>” (1:28).</a:t>
            </a:r>
          </a:p>
          <a:p>
            <a:r>
              <a:rPr lang="en-US" sz="2400" dirty="0" smtClean="0">
                <a:latin typeface="+mj-lt"/>
              </a:rPr>
              <a:t>Against the direct command of God, the Israelites </a:t>
            </a:r>
            <a:endParaRPr lang="en-US" sz="2400" dirty="0" smtClean="0">
              <a:latin typeface="+mj-lt"/>
            </a:endParaRPr>
          </a:p>
          <a:p>
            <a:r>
              <a:rPr lang="en-US" sz="2400" dirty="0" smtClean="0">
                <a:latin typeface="+mj-lt"/>
              </a:rPr>
              <a:t>accepted </a:t>
            </a:r>
            <a:r>
              <a:rPr lang="en-US" sz="2400" dirty="0" smtClean="0">
                <a:latin typeface="+mj-lt"/>
              </a:rPr>
              <a:t>rent money for the land from the </a:t>
            </a:r>
            <a:r>
              <a:rPr lang="en-US" sz="2400" dirty="0" smtClean="0">
                <a:latin typeface="+mj-lt"/>
              </a:rPr>
              <a:t>Canaanites </a:t>
            </a:r>
            <a:r>
              <a:rPr lang="en-US" sz="2400" dirty="0" smtClean="0">
                <a:latin typeface="+mj-lt"/>
              </a:rPr>
              <a:t>instead of driving the pagans out!  </a:t>
            </a:r>
            <a:endParaRPr lang="en-US" sz="2400" dirty="0">
              <a:latin typeface="+mj-lt"/>
            </a:endParaRPr>
          </a:p>
        </p:txBody>
      </p:sp>
      <p:pic>
        <p:nvPicPr>
          <p:cNvPr id="4" name="Picture 3" descr=":: 나의 사랑 이스라엘 - Voice of Wilderness :: 북 이스라엘의 10번째 지파는 어느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1"/>
            <a:ext cx="5495924" cy="6153149"/>
          </a:xfrm>
          <a:prstGeom prst="rect">
            <a:avLst/>
          </a:prstGeom>
        </p:spPr>
      </p:pic>
    </p:spTree>
    <p:extLst>
      <p:ext uri="{BB962C8B-B14F-4D97-AF65-F5344CB8AC3E}">
        <p14:creationId xmlns:p14="http://schemas.microsoft.com/office/powerpoint/2010/main" val="39360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animEffect transition="in" filter="fade">
                                      <p:cBhvr>
                                        <p:cTn id="7" dur="500"/>
                                        <p:tgtEl>
                                          <p:spTgt spid="2">
                                            <p:txEl>
                                              <p:pRg st="16" end="1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7" end="17"/>
                                            </p:txEl>
                                          </p:spTgt>
                                        </p:tgtEl>
                                        <p:attrNameLst>
                                          <p:attrName>style.visibility</p:attrName>
                                        </p:attrNameLst>
                                      </p:cBhvr>
                                      <p:to>
                                        <p:strVal val="visible"/>
                                      </p:to>
                                    </p:set>
                                    <p:animEffect transition="in" filter="fade">
                                      <p:cBhvr>
                                        <p:cTn id="1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5" y="0"/>
            <a:ext cx="5953125" cy="6494085"/>
          </a:xfrm>
          <a:prstGeom prst="rect">
            <a:avLst/>
          </a:prstGeom>
          <a:noFill/>
        </p:spPr>
        <p:txBody>
          <a:bodyPr wrap="square" rtlCol="0">
            <a:spAutoFit/>
          </a:bodyPr>
          <a:lstStyle/>
          <a:p>
            <a:r>
              <a:rPr lang="en-US" sz="2400" dirty="0" smtClean="0">
                <a:latin typeface="+mj-lt"/>
              </a:rPr>
              <a:t>The other tribes did follow God’s command, right?</a:t>
            </a:r>
          </a:p>
          <a:p>
            <a:endParaRPr lang="en-US" sz="800" dirty="0" smtClean="0">
              <a:latin typeface="+mj-lt"/>
            </a:endParaRPr>
          </a:p>
          <a:p>
            <a:r>
              <a:rPr lang="en-US" sz="2400" dirty="0" smtClean="0">
                <a:latin typeface="+mj-lt"/>
              </a:rPr>
              <a:t>“</a:t>
            </a:r>
            <a:r>
              <a:rPr lang="en-US" sz="2400" b="1" u="sng" dirty="0" smtClean="0">
                <a:latin typeface="+mj-lt"/>
              </a:rPr>
              <a:t>Neither did Ephraim drive out</a:t>
            </a:r>
            <a:r>
              <a:rPr lang="en-US" sz="2400" b="1" dirty="0" smtClean="0">
                <a:latin typeface="+mj-lt"/>
              </a:rPr>
              <a:t> </a:t>
            </a:r>
            <a:r>
              <a:rPr lang="en-US" sz="2400" dirty="0" smtClean="0">
                <a:latin typeface="+mj-lt"/>
              </a:rPr>
              <a:t>the </a:t>
            </a:r>
            <a:r>
              <a:rPr lang="en-US" sz="2400" dirty="0" smtClean="0">
                <a:latin typeface="+mj-lt"/>
              </a:rPr>
              <a:t>Canaanites … </a:t>
            </a:r>
            <a:r>
              <a:rPr lang="en-US" sz="2400" b="1" u="sng" dirty="0" smtClean="0">
                <a:latin typeface="+mj-lt"/>
              </a:rPr>
              <a:t>neither did Zebulun drive out</a:t>
            </a:r>
            <a:r>
              <a:rPr lang="en-US" sz="2400" dirty="0" smtClean="0">
                <a:latin typeface="+mj-lt"/>
              </a:rPr>
              <a:t>… </a:t>
            </a:r>
            <a:r>
              <a:rPr lang="en-US" sz="2400" b="1" u="sng" dirty="0" smtClean="0">
                <a:latin typeface="+mj-lt"/>
              </a:rPr>
              <a:t>neither did Ashe</a:t>
            </a:r>
            <a:r>
              <a:rPr lang="en-US" sz="2400" u="sng" dirty="0" smtClean="0">
                <a:latin typeface="+mj-lt"/>
              </a:rPr>
              <a:t>r</a:t>
            </a:r>
            <a:r>
              <a:rPr lang="en-US" sz="2400" dirty="0" smtClean="0">
                <a:latin typeface="+mj-lt"/>
              </a:rPr>
              <a:t>… </a:t>
            </a:r>
            <a:r>
              <a:rPr lang="en-US" sz="2400" b="1" u="sng" dirty="0" smtClean="0">
                <a:latin typeface="+mj-lt"/>
              </a:rPr>
              <a:t>neither did Naphtali</a:t>
            </a:r>
            <a:r>
              <a:rPr lang="en-US" sz="2400" dirty="0" smtClean="0">
                <a:latin typeface="+mj-lt"/>
              </a:rPr>
              <a:t>… And the Amorites forced the children of </a:t>
            </a:r>
            <a:r>
              <a:rPr lang="en-US" sz="2400" b="1" dirty="0" smtClean="0">
                <a:latin typeface="+mj-lt"/>
              </a:rPr>
              <a:t>Dan</a:t>
            </a:r>
            <a:r>
              <a:rPr lang="en-US" sz="2400" dirty="0" smtClean="0">
                <a:latin typeface="+mj-lt"/>
              </a:rPr>
              <a:t> into the mountain: for they would not suffer them to come down </a:t>
            </a:r>
            <a:r>
              <a:rPr lang="en-US" sz="2400" dirty="0" smtClean="0">
                <a:latin typeface="+mj-lt"/>
              </a:rPr>
              <a:t>to </a:t>
            </a:r>
            <a:r>
              <a:rPr lang="en-US" sz="2400" dirty="0" smtClean="0">
                <a:latin typeface="+mj-lt"/>
              </a:rPr>
              <a:t>the valley” (1:29-34).</a:t>
            </a:r>
          </a:p>
          <a:p>
            <a:r>
              <a:rPr lang="en-US" sz="2400" dirty="0" smtClean="0">
                <a:latin typeface="+mj-lt"/>
              </a:rPr>
              <a:t>When Israel had both the spiritual and military God given ability to drive out the enemy, they</a:t>
            </a:r>
          </a:p>
          <a:p>
            <a:r>
              <a:rPr lang="en-US" sz="2400" dirty="0">
                <a:latin typeface="+mj-lt"/>
              </a:rPr>
              <a:t>d</a:t>
            </a:r>
            <a:r>
              <a:rPr lang="en-US" sz="2400" dirty="0" smtClean="0">
                <a:latin typeface="+mj-lt"/>
              </a:rPr>
              <a:t>idn’t use it—they accepted the status quo—they got lazy—and, it cost them dearly!</a:t>
            </a:r>
          </a:p>
          <a:p>
            <a:r>
              <a:rPr lang="en-US" sz="2400" dirty="0" smtClean="0">
                <a:latin typeface="+mj-lt"/>
              </a:rPr>
              <a:t>By not doing as God commanded, they now were in their land, but surrounded by those who would destroy them if they got the opportunity to do so.  Satan had definitely won this round. </a:t>
            </a:r>
            <a:endParaRPr lang="en-US" sz="2400" dirty="0">
              <a:latin typeface="+mj-lt"/>
            </a:endParaRPr>
          </a:p>
        </p:txBody>
      </p:sp>
      <p:pic>
        <p:nvPicPr>
          <p:cNvPr id="4" name="Picture 3" descr=":: 나의 사랑 이스라엘 - Voice of Wilderness :: 북 이스라엘의 10번째 지파는 어느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0" y="38099"/>
            <a:ext cx="6000750" cy="6455986"/>
          </a:xfrm>
          <a:prstGeom prst="rect">
            <a:avLst/>
          </a:prstGeom>
        </p:spPr>
      </p:pic>
    </p:spTree>
    <p:extLst>
      <p:ext uri="{BB962C8B-B14F-4D97-AF65-F5344CB8AC3E}">
        <p14:creationId xmlns:p14="http://schemas.microsoft.com/office/powerpoint/2010/main" val="34053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158873"/>
            <a:ext cx="2648399" cy="1200329"/>
          </a:xfrm>
          <a:prstGeom prst="rect">
            <a:avLst/>
          </a:prstGeom>
          <a:noFill/>
        </p:spPr>
        <p:txBody>
          <a:bodyPr wrap="square" rtlCol="0">
            <a:spAutoFit/>
          </a:bodyPr>
          <a:lstStyle/>
          <a:p>
            <a:r>
              <a:rPr lang="en-US" sz="2400" dirty="0">
                <a:latin typeface="+mj-lt"/>
              </a:rPr>
              <a:t>LESSON </a:t>
            </a:r>
            <a:r>
              <a:rPr lang="en-US" sz="2400" dirty="0" smtClean="0">
                <a:latin typeface="+mj-lt"/>
              </a:rPr>
              <a:t>13</a:t>
            </a:r>
            <a:endParaRPr lang="en-US" sz="2400" dirty="0">
              <a:latin typeface="+mj-lt"/>
            </a:endParaRPr>
          </a:p>
          <a:p>
            <a:r>
              <a:rPr lang="en-US" sz="2400" dirty="0">
                <a:latin typeface="+mj-lt"/>
              </a:rPr>
              <a:t>WEEK </a:t>
            </a:r>
            <a:r>
              <a:rPr lang="en-US" sz="2400" dirty="0" smtClean="0">
                <a:latin typeface="+mj-lt"/>
              </a:rPr>
              <a:t>13 </a:t>
            </a:r>
            <a:r>
              <a:rPr lang="en-US" sz="2400" dirty="0">
                <a:latin typeface="+mj-lt"/>
              </a:rPr>
              <a:t>OF </a:t>
            </a:r>
            <a:r>
              <a:rPr lang="en-US" sz="2400" dirty="0" smtClean="0">
                <a:latin typeface="+mj-lt"/>
              </a:rPr>
              <a:t>52</a:t>
            </a:r>
          </a:p>
          <a:p>
            <a:r>
              <a:rPr lang="en-US" sz="2400" dirty="0" smtClean="0">
                <a:latin typeface="+mj-lt"/>
              </a:rPr>
              <a:t>(Josh. </a:t>
            </a:r>
            <a:r>
              <a:rPr lang="en-US" sz="2400" dirty="0" smtClean="0">
                <a:latin typeface="+mj-lt"/>
              </a:rPr>
              <a:t>12–Judg</a:t>
            </a:r>
            <a:r>
              <a:rPr lang="en-US" sz="2400" dirty="0" smtClean="0">
                <a:latin typeface="+mj-lt"/>
              </a:rPr>
              <a:t>. 7)</a:t>
            </a:r>
            <a:endParaRPr lang="en-US" sz="2400" dirty="0">
              <a:latin typeface="+mj-lt"/>
            </a:endParaRPr>
          </a:p>
        </p:txBody>
      </p:sp>
      <p:sp>
        <p:nvSpPr>
          <p:cNvPr id="4" name="Rectangle 3"/>
          <p:cNvSpPr/>
          <p:nvPr/>
        </p:nvSpPr>
        <p:spPr>
          <a:xfrm>
            <a:off x="2917983" y="759038"/>
            <a:ext cx="9207342" cy="461665"/>
          </a:xfrm>
          <a:prstGeom prst="rect">
            <a:avLst/>
          </a:prstGeom>
        </p:spPr>
        <p:txBody>
          <a:bodyPr wrap="square">
            <a:spAutoFit/>
          </a:bodyPr>
          <a:lstStyle/>
          <a:p>
            <a:r>
              <a:rPr lang="en-US" sz="2400" dirty="0" smtClean="0">
                <a:latin typeface="+mj-lt"/>
              </a:rPr>
              <a:t>Last time we saw Joshua conquer the promised land with God’s help.</a:t>
            </a:r>
            <a:endParaRPr lang="en-US" sz="2400" dirty="0">
              <a:latin typeface="+mj-lt"/>
            </a:endParaRPr>
          </a:p>
        </p:txBody>
      </p:sp>
      <p:sp>
        <p:nvSpPr>
          <p:cNvPr id="5" name="TextBox 4"/>
          <p:cNvSpPr txBox="1"/>
          <p:nvPr/>
        </p:nvSpPr>
        <p:spPr>
          <a:xfrm>
            <a:off x="0" y="1438929"/>
            <a:ext cx="12125325" cy="5139869"/>
          </a:xfrm>
          <a:prstGeom prst="rect">
            <a:avLst/>
          </a:prstGeom>
          <a:noFill/>
        </p:spPr>
        <p:txBody>
          <a:bodyPr wrap="square" rtlCol="0">
            <a:spAutoFit/>
          </a:bodyPr>
          <a:lstStyle/>
          <a:p>
            <a:r>
              <a:rPr lang="en-US" sz="2400" dirty="0">
                <a:latin typeface="+mj-lt"/>
              </a:rPr>
              <a:t>C</a:t>
            </a:r>
            <a:r>
              <a:rPr lang="en-US" sz="2400" dirty="0" smtClean="0">
                <a:latin typeface="+mj-lt"/>
              </a:rPr>
              <a:t>hapter 12 lists the kings that were defeated by Joshua –</a:t>
            </a:r>
          </a:p>
          <a:p>
            <a:endParaRPr lang="en-US" sz="800" dirty="0" smtClean="0">
              <a:latin typeface="+mj-lt"/>
            </a:endParaRPr>
          </a:p>
          <a:p>
            <a:r>
              <a:rPr lang="en-US" sz="2400" dirty="0" smtClean="0">
                <a:latin typeface="+mj-lt"/>
              </a:rPr>
              <a:t>“Now these are the kings of the land, which the children </a:t>
            </a:r>
          </a:p>
          <a:p>
            <a:r>
              <a:rPr lang="en-US" sz="2400" dirty="0" smtClean="0">
                <a:latin typeface="+mj-lt"/>
              </a:rPr>
              <a:t>of Israel smote, and possessed their land on the other </a:t>
            </a:r>
          </a:p>
          <a:p>
            <a:r>
              <a:rPr lang="en-US" sz="2400" dirty="0" smtClean="0">
                <a:latin typeface="+mj-lt"/>
              </a:rPr>
              <a:t>side of Jordan…” (12:1); “… the king of Jericho… Ai… </a:t>
            </a:r>
          </a:p>
          <a:p>
            <a:r>
              <a:rPr lang="en-US" sz="2400" dirty="0" smtClean="0">
                <a:latin typeface="+mj-lt"/>
              </a:rPr>
              <a:t>Hebron… et al.” (12:7-24).  </a:t>
            </a:r>
          </a:p>
          <a:p>
            <a:r>
              <a:rPr lang="en-US" sz="2400" dirty="0" smtClean="0">
                <a:latin typeface="+mj-lt"/>
              </a:rPr>
              <a:t>A total of </a:t>
            </a:r>
            <a:r>
              <a:rPr lang="en-US" sz="2400" b="1" dirty="0" smtClean="0">
                <a:latin typeface="+mj-lt"/>
              </a:rPr>
              <a:t>16 </a:t>
            </a:r>
            <a:r>
              <a:rPr lang="en-US" sz="2400" dirty="0" smtClean="0">
                <a:latin typeface="+mj-lt"/>
              </a:rPr>
              <a:t>kings</a:t>
            </a:r>
            <a:r>
              <a:rPr lang="en-US" sz="2400" b="1" dirty="0" smtClean="0">
                <a:latin typeface="+mj-lt"/>
              </a:rPr>
              <a:t> </a:t>
            </a:r>
            <a:r>
              <a:rPr lang="en-US" sz="2400" dirty="0" smtClean="0">
                <a:latin typeface="+mj-lt"/>
              </a:rPr>
              <a:t>from S. Canaan (12:9-16) and </a:t>
            </a:r>
            <a:r>
              <a:rPr lang="en-US" sz="2400" b="1" dirty="0" smtClean="0">
                <a:latin typeface="+mj-lt"/>
              </a:rPr>
              <a:t>15 </a:t>
            </a:r>
            <a:r>
              <a:rPr lang="en-US" sz="2400" dirty="0" smtClean="0">
                <a:latin typeface="+mj-lt"/>
              </a:rPr>
              <a:t>kings</a:t>
            </a:r>
            <a:r>
              <a:rPr lang="en-US" sz="2400" b="1" dirty="0" smtClean="0">
                <a:latin typeface="+mj-lt"/>
              </a:rPr>
              <a:t> </a:t>
            </a:r>
          </a:p>
          <a:p>
            <a:r>
              <a:rPr lang="en-US" sz="2400" dirty="0" smtClean="0">
                <a:latin typeface="+mj-lt"/>
              </a:rPr>
              <a:t>from N. Canaan (12:17-24) were slayed by Israel.  </a:t>
            </a:r>
            <a:r>
              <a:rPr lang="en-US" sz="2400" b="1" u="sng" dirty="0" smtClean="0">
                <a:latin typeface="+mj-lt"/>
              </a:rPr>
              <a:t>In an </a:t>
            </a:r>
          </a:p>
          <a:p>
            <a:r>
              <a:rPr lang="en-US" sz="2400" b="1" u="sng" dirty="0" smtClean="0">
                <a:latin typeface="+mj-lt"/>
              </a:rPr>
              <a:t>area 150 X 50 miles Joshua defeated 31 kings</a:t>
            </a:r>
            <a:r>
              <a:rPr lang="en-US" sz="2400" b="1" dirty="0" smtClean="0">
                <a:latin typeface="+mj-lt"/>
              </a:rPr>
              <a:t>.</a:t>
            </a:r>
          </a:p>
          <a:p>
            <a:endParaRPr lang="en-US" sz="800" dirty="0" smtClean="0">
              <a:latin typeface="+mj-lt"/>
            </a:endParaRPr>
          </a:p>
          <a:p>
            <a:r>
              <a:rPr lang="en-US" sz="2400" dirty="0" smtClean="0">
                <a:latin typeface="+mj-lt"/>
              </a:rPr>
              <a:t>“There has never been a greater war for a greater cause.  </a:t>
            </a:r>
          </a:p>
          <a:p>
            <a:r>
              <a:rPr lang="en-US" sz="2400" dirty="0" smtClean="0">
                <a:latin typeface="+mj-lt"/>
              </a:rPr>
              <a:t>The battle of Waterloo decided the fate of Europe, but </a:t>
            </a:r>
          </a:p>
          <a:p>
            <a:r>
              <a:rPr lang="en-US" sz="2400" dirty="0" smtClean="0">
                <a:latin typeface="+mj-lt"/>
              </a:rPr>
              <a:t>this series of conquests in Canaan decided the fate of the </a:t>
            </a:r>
          </a:p>
          <a:p>
            <a:r>
              <a:rPr lang="en-US" sz="2400" dirty="0" smtClean="0">
                <a:latin typeface="+mj-lt"/>
              </a:rPr>
              <a:t>world” (Henry T. Sell, </a:t>
            </a:r>
            <a:r>
              <a:rPr lang="en-US" sz="2400" i="1" dirty="0" smtClean="0">
                <a:latin typeface="+mj-lt"/>
              </a:rPr>
              <a:t>Bible Study by Periods</a:t>
            </a:r>
            <a:r>
              <a:rPr lang="en-US" sz="2400" dirty="0" smtClean="0">
                <a:latin typeface="+mj-lt"/>
              </a:rPr>
              <a:t>, Chicago: </a:t>
            </a:r>
            <a:endParaRPr lang="en-US" sz="2400" dirty="0" smtClean="0">
              <a:latin typeface="+mj-lt"/>
            </a:endParaRPr>
          </a:p>
          <a:p>
            <a:r>
              <a:rPr lang="en-US" sz="2400" dirty="0" smtClean="0">
                <a:latin typeface="+mj-lt"/>
              </a:rPr>
              <a:t>Fleming </a:t>
            </a:r>
            <a:r>
              <a:rPr lang="en-US" sz="2400" dirty="0" smtClean="0">
                <a:latin typeface="+mj-lt"/>
              </a:rPr>
              <a:t>H. Revell Co., 1899, p. 83). </a:t>
            </a:r>
            <a:endParaRPr lang="en-US" sz="2400" dirty="0">
              <a:latin typeface="+mj-lt"/>
            </a:endParaRPr>
          </a:p>
        </p:txBody>
      </p:sp>
      <p:pic>
        <p:nvPicPr>
          <p:cNvPr id="6" name="Picture 5" descr="File:Capture of Jericho-&lt;strong&gt;Joshua&lt;/strong&gt; 6 8 - 20a.jpg - The Work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1215114"/>
            <a:ext cx="4876799" cy="5147586"/>
          </a:xfrm>
          <a:prstGeom prst="rect">
            <a:avLst/>
          </a:prstGeom>
        </p:spPr>
      </p:pic>
      <p:pic>
        <p:nvPicPr>
          <p:cNvPr id="7" name="Picture 6" descr="File:Book of &lt;strong&gt;Joshua&lt;/strong&gt; Chapter 10-7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135388"/>
            <a:ext cx="4876800" cy="5227312"/>
          </a:xfrm>
          <a:prstGeom prst="rect">
            <a:avLst/>
          </a:prstGeom>
        </p:spPr>
      </p:pic>
      <p:pic>
        <p:nvPicPr>
          <p:cNvPr id="9" name="Picture 8" descr="History in the Bible Podcast | The &lt;strong&gt;Conquest&lt;/strong&gt; &lt;strong&gt;of Canaan&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925" y="1215114"/>
            <a:ext cx="4791074" cy="5147585"/>
          </a:xfrm>
          <a:prstGeom prst="rect">
            <a:avLst/>
          </a:prstGeom>
        </p:spPr>
      </p:pic>
    </p:spTree>
    <p:extLst>
      <p:ext uri="{BB962C8B-B14F-4D97-AF65-F5344CB8AC3E}">
        <p14:creationId xmlns:p14="http://schemas.microsoft.com/office/powerpoint/2010/main" val="1281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Effect transition="in" filter="fade">
                                      <p:cBhvr>
                                        <p:cTn id="53" dur="500"/>
                                        <p:tgtEl>
                                          <p:spTgt spid="5">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fade">
                                      <p:cBhvr>
                                        <p:cTn id="56" dur="500"/>
                                        <p:tgtEl>
                                          <p:spTgt spid="5">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animEffect transition="in" filter="fade">
                                      <p:cBhvr>
                                        <p:cTn id="59"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5250"/>
            <a:ext cx="12106276" cy="6617196"/>
          </a:xfrm>
          <a:prstGeom prst="rect">
            <a:avLst/>
          </a:prstGeom>
          <a:noFill/>
        </p:spPr>
        <p:txBody>
          <a:bodyPr wrap="square" rtlCol="0">
            <a:spAutoFit/>
          </a:bodyPr>
          <a:lstStyle/>
          <a:p>
            <a:r>
              <a:rPr lang="en-US" sz="2400" dirty="0" smtClean="0">
                <a:latin typeface="+mj-lt"/>
              </a:rPr>
              <a:t>God‘s reaction?</a:t>
            </a:r>
          </a:p>
          <a:p>
            <a:endParaRPr lang="en-US" sz="800" dirty="0" smtClean="0">
              <a:latin typeface="+mj-lt"/>
            </a:endParaRPr>
          </a:p>
          <a:p>
            <a:r>
              <a:rPr lang="en-US" sz="2400" dirty="0" smtClean="0">
                <a:latin typeface="+mj-lt"/>
              </a:rPr>
              <a:t>“And the anger of the LORD was hot against Israel; and he </a:t>
            </a:r>
          </a:p>
          <a:p>
            <a:r>
              <a:rPr lang="en-US" sz="2400" dirty="0" smtClean="0">
                <a:latin typeface="+mj-lt"/>
              </a:rPr>
              <a:t>said, Because that this people hath transgressed my </a:t>
            </a:r>
          </a:p>
          <a:p>
            <a:r>
              <a:rPr lang="en-US" sz="2400" dirty="0" smtClean="0">
                <a:latin typeface="+mj-lt"/>
              </a:rPr>
              <a:t>covenant which I commanded their fathers, and have not </a:t>
            </a:r>
          </a:p>
          <a:p>
            <a:r>
              <a:rPr lang="en-US" sz="2400" dirty="0" smtClean="0">
                <a:latin typeface="+mj-lt"/>
              </a:rPr>
              <a:t>hearkened unto my voice; </a:t>
            </a:r>
            <a:r>
              <a:rPr lang="en-US" sz="2400" b="1" u="sng" dirty="0" smtClean="0">
                <a:latin typeface="+mj-lt"/>
              </a:rPr>
              <a:t>I will also not henceforth drive </a:t>
            </a:r>
          </a:p>
          <a:p>
            <a:r>
              <a:rPr lang="en-US" sz="2400" b="1" u="sng" dirty="0" smtClean="0">
                <a:latin typeface="+mj-lt"/>
              </a:rPr>
              <a:t>out any from</a:t>
            </a:r>
            <a:r>
              <a:rPr lang="en-US" sz="2400" u="sng" dirty="0" smtClean="0">
                <a:latin typeface="+mj-lt"/>
              </a:rPr>
              <a:t> </a:t>
            </a:r>
            <a:r>
              <a:rPr lang="en-US" sz="2400" b="1" u="sng" dirty="0" smtClean="0">
                <a:latin typeface="+mj-lt"/>
              </a:rPr>
              <a:t>before them of the nations</a:t>
            </a:r>
            <a:r>
              <a:rPr lang="en-US" sz="2400" b="1" dirty="0" smtClean="0">
                <a:latin typeface="+mj-lt"/>
              </a:rPr>
              <a:t> </a:t>
            </a:r>
            <a:r>
              <a:rPr lang="en-US" sz="2400" dirty="0" smtClean="0">
                <a:latin typeface="+mj-lt"/>
              </a:rPr>
              <a:t>which Joshua left </a:t>
            </a:r>
          </a:p>
          <a:p>
            <a:r>
              <a:rPr lang="en-US" sz="2400" dirty="0" smtClean="0">
                <a:latin typeface="+mj-lt"/>
              </a:rPr>
              <a:t>when he died” (2:20).</a:t>
            </a:r>
          </a:p>
          <a:p>
            <a:r>
              <a:rPr lang="en-US" sz="2400" dirty="0" smtClean="0">
                <a:latin typeface="+mj-lt"/>
              </a:rPr>
              <a:t>God’s answer was that because they didn’t obey Him, he </a:t>
            </a:r>
          </a:p>
          <a:p>
            <a:r>
              <a:rPr lang="en-US" sz="2400" dirty="0" smtClean="0">
                <a:latin typeface="+mj-lt"/>
              </a:rPr>
              <a:t>would not be with them as He had been with Joshua.</a:t>
            </a:r>
          </a:p>
          <a:p>
            <a:endParaRPr lang="en-US" sz="800" b="1" dirty="0" smtClean="0">
              <a:latin typeface="+mj-lt"/>
            </a:endParaRPr>
          </a:p>
          <a:p>
            <a:r>
              <a:rPr lang="en-US" sz="2400" b="1" dirty="0" smtClean="0">
                <a:latin typeface="+mj-lt"/>
              </a:rPr>
              <a:t>GOD INSTITUTES JUDGES</a:t>
            </a:r>
          </a:p>
          <a:p>
            <a:r>
              <a:rPr lang="en-US" sz="2400" dirty="0" smtClean="0">
                <a:latin typeface="+mj-lt"/>
              </a:rPr>
              <a:t>“Nevertheless the LORD raised up Judges, which delivered </a:t>
            </a:r>
          </a:p>
          <a:p>
            <a:r>
              <a:rPr lang="en-US" sz="2400" dirty="0" smtClean="0">
                <a:latin typeface="+mj-lt"/>
              </a:rPr>
              <a:t>them out of the hand that spoiled them… then the LORD </a:t>
            </a:r>
          </a:p>
          <a:p>
            <a:r>
              <a:rPr lang="en-US" sz="2400" dirty="0" smtClean="0">
                <a:latin typeface="+mj-lt"/>
              </a:rPr>
              <a:t>was with the judge… when the judge was dead… followed </a:t>
            </a:r>
          </a:p>
          <a:p>
            <a:r>
              <a:rPr lang="en-US" sz="2400" dirty="0" smtClean="0">
                <a:latin typeface="+mj-lt"/>
              </a:rPr>
              <a:t>other gods…  (2:16-19).</a:t>
            </a:r>
          </a:p>
          <a:p>
            <a:r>
              <a:rPr lang="en-US" sz="2400" dirty="0" smtClean="0">
                <a:latin typeface="+mj-lt"/>
              </a:rPr>
              <a:t>Israel repeated this cycle again and again—God gave </a:t>
            </a:r>
            <a:r>
              <a:rPr lang="en-US" sz="2400" dirty="0" smtClean="0">
                <a:latin typeface="+mj-lt"/>
              </a:rPr>
              <a:t>them</a:t>
            </a:r>
          </a:p>
          <a:p>
            <a:r>
              <a:rPr lang="en-US" sz="2400" dirty="0" smtClean="0">
                <a:latin typeface="+mj-lt"/>
              </a:rPr>
              <a:t> </a:t>
            </a:r>
            <a:r>
              <a:rPr lang="en-US" sz="2400" dirty="0" smtClean="0">
                <a:latin typeface="+mj-lt"/>
              </a:rPr>
              <a:t>a leader, Israel obeyed him until he died, and then they </a:t>
            </a:r>
            <a:endParaRPr lang="en-US" sz="2400" dirty="0" smtClean="0">
              <a:latin typeface="+mj-lt"/>
            </a:endParaRPr>
          </a:p>
          <a:p>
            <a:r>
              <a:rPr lang="en-US" sz="2400" dirty="0" smtClean="0">
                <a:latin typeface="+mj-lt"/>
              </a:rPr>
              <a:t>reverted </a:t>
            </a:r>
            <a:r>
              <a:rPr lang="en-US" sz="2400" dirty="0" smtClean="0">
                <a:latin typeface="+mj-lt"/>
              </a:rPr>
              <a:t>back to idol worship and then God would raise up another judge.  </a:t>
            </a:r>
            <a:r>
              <a:rPr lang="en-US" sz="2400" b="1" dirty="0" smtClean="0">
                <a:latin typeface="+mj-lt"/>
              </a:rPr>
              <a:t>  </a:t>
            </a:r>
            <a:endParaRPr lang="en-US" sz="2400" b="1" dirty="0">
              <a:latin typeface="+mj-lt"/>
            </a:endParaRPr>
          </a:p>
        </p:txBody>
      </p:sp>
      <p:pic>
        <p:nvPicPr>
          <p:cNvPr id="3" name="Picture 2" descr="swsoldtestament - Samu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25" y="0"/>
            <a:ext cx="4791075" cy="6000750"/>
          </a:xfrm>
          <a:prstGeom prst="rect">
            <a:avLst/>
          </a:prstGeom>
        </p:spPr>
      </p:pic>
    </p:spTree>
    <p:extLst>
      <p:ext uri="{BB962C8B-B14F-4D97-AF65-F5344CB8AC3E}">
        <p14:creationId xmlns:p14="http://schemas.microsoft.com/office/powerpoint/2010/main" val="3988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fade">
                                      <p:cBhvr>
                                        <p:cTn id="52" dur="500"/>
                                        <p:tgtEl>
                                          <p:spTgt spid="2">
                                            <p:txEl>
                                              <p:pRg st="16" end="1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fade">
                                      <p:cBhvr>
                                        <p:cTn id="55" dur="500"/>
                                        <p:tgtEl>
                                          <p:spTgt spid="2">
                                            <p:txEl>
                                              <p:pRg st="17" end="1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8" end="18"/>
                                            </p:txEl>
                                          </p:spTgt>
                                        </p:tgtEl>
                                        <p:attrNameLst>
                                          <p:attrName>style.visibility</p:attrName>
                                        </p:attrNameLst>
                                      </p:cBhvr>
                                      <p:to>
                                        <p:strVal val="visible"/>
                                      </p:to>
                                    </p:set>
                                    <p:animEffect transition="in" filter="fade">
                                      <p:cBhvr>
                                        <p:cTn id="58"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753850" cy="6124754"/>
          </a:xfrm>
          <a:prstGeom prst="rect">
            <a:avLst/>
          </a:prstGeom>
          <a:noFill/>
        </p:spPr>
        <p:txBody>
          <a:bodyPr wrap="square" rtlCol="0">
            <a:spAutoFit/>
          </a:bodyPr>
          <a:lstStyle/>
          <a:p>
            <a:pPr marL="457200" indent="-457200">
              <a:buAutoNum type="arabicPeriod"/>
            </a:pPr>
            <a:r>
              <a:rPr lang="en-US" sz="2400" b="1" dirty="0" err="1" smtClean="0">
                <a:latin typeface="+mj-lt"/>
              </a:rPr>
              <a:t>Othniel</a:t>
            </a:r>
            <a:r>
              <a:rPr lang="en-US" sz="2400" dirty="0" smtClean="0">
                <a:latin typeface="+mj-lt"/>
              </a:rPr>
              <a:t> – “And the Spirit of the LORD came </a:t>
            </a:r>
          </a:p>
          <a:p>
            <a:r>
              <a:rPr lang="en-US" sz="2400" dirty="0" smtClean="0">
                <a:latin typeface="+mj-lt"/>
              </a:rPr>
              <a:t>upon him, and he judged Israel, and went out to </a:t>
            </a:r>
          </a:p>
          <a:p>
            <a:r>
              <a:rPr lang="en-US" sz="2400" dirty="0" smtClean="0">
                <a:latin typeface="+mj-lt"/>
              </a:rPr>
              <a:t>war…” (3:9-14).</a:t>
            </a:r>
          </a:p>
          <a:p>
            <a:pPr marL="457200" indent="-457200">
              <a:buAutoNum type="arabicPeriod" startAt="2"/>
            </a:pPr>
            <a:r>
              <a:rPr lang="en-US" sz="2400" b="1" dirty="0" smtClean="0">
                <a:latin typeface="+mj-lt"/>
              </a:rPr>
              <a:t>Ehud</a:t>
            </a:r>
            <a:r>
              <a:rPr lang="en-US" sz="2400" dirty="0" smtClean="0">
                <a:latin typeface="+mj-lt"/>
              </a:rPr>
              <a:t> – “But when the children of Israel cried </a:t>
            </a:r>
          </a:p>
          <a:p>
            <a:r>
              <a:rPr lang="en-US" sz="2400" dirty="0" smtClean="0">
                <a:latin typeface="+mj-lt"/>
              </a:rPr>
              <a:t>unto the LORD… raised them up a deliverer, </a:t>
            </a:r>
          </a:p>
          <a:p>
            <a:r>
              <a:rPr lang="en-US" sz="2400" dirty="0" smtClean="0">
                <a:latin typeface="+mj-lt"/>
              </a:rPr>
              <a:t>Ehud…” (3:15-30).</a:t>
            </a:r>
          </a:p>
          <a:p>
            <a:pPr marL="457200" indent="-457200">
              <a:buAutoNum type="arabicPeriod" startAt="3"/>
            </a:pPr>
            <a:r>
              <a:rPr lang="en-US" sz="2400" b="1" dirty="0" err="1" smtClean="0">
                <a:latin typeface="+mj-lt"/>
              </a:rPr>
              <a:t>Shamgar</a:t>
            </a:r>
            <a:r>
              <a:rPr lang="en-US" sz="2400" dirty="0" smtClean="0">
                <a:latin typeface="+mj-lt"/>
              </a:rPr>
              <a:t> – “… which slew of the Philistines </a:t>
            </a:r>
          </a:p>
          <a:p>
            <a:r>
              <a:rPr lang="en-US" sz="2400" dirty="0" smtClean="0">
                <a:latin typeface="+mj-lt"/>
              </a:rPr>
              <a:t>[600] men…” (3:31-4:3).</a:t>
            </a:r>
          </a:p>
          <a:p>
            <a:r>
              <a:rPr lang="en-US" sz="2400" b="1" dirty="0" smtClean="0">
                <a:latin typeface="+mj-lt"/>
              </a:rPr>
              <a:t>4,5.  Deborah</a:t>
            </a:r>
            <a:r>
              <a:rPr lang="en-US" sz="2400" dirty="0" smtClean="0">
                <a:latin typeface="+mj-lt"/>
              </a:rPr>
              <a:t> [female Judge] &amp; </a:t>
            </a:r>
            <a:r>
              <a:rPr lang="en-US" sz="2400" b="1" dirty="0" smtClean="0">
                <a:latin typeface="+mj-lt"/>
              </a:rPr>
              <a:t>Barak</a:t>
            </a:r>
            <a:r>
              <a:rPr lang="en-US" sz="2400" dirty="0" smtClean="0">
                <a:latin typeface="+mj-lt"/>
              </a:rPr>
              <a:t> (4:4-5:31). </a:t>
            </a:r>
          </a:p>
          <a:p>
            <a:pPr marL="457200" indent="-457200">
              <a:buAutoNum type="arabicPeriod" startAt="6"/>
            </a:pPr>
            <a:r>
              <a:rPr lang="en-US" sz="2400" b="1" dirty="0" smtClean="0">
                <a:latin typeface="+mj-lt"/>
              </a:rPr>
              <a:t>Gideon</a:t>
            </a:r>
            <a:r>
              <a:rPr lang="en-US" sz="2400" dirty="0" smtClean="0">
                <a:latin typeface="+mj-lt"/>
              </a:rPr>
              <a:t> – “Behold, I will put a fleece of wool </a:t>
            </a:r>
          </a:p>
          <a:p>
            <a:r>
              <a:rPr lang="en-US" sz="2400" dirty="0" smtClean="0">
                <a:latin typeface="+mj-lt"/>
              </a:rPr>
              <a:t>in the floor; and if the dew be on the fleece only, </a:t>
            </a:r>
          </a:p>
          <a:p>
            <a:r>
              <a:rPr lang="en-US" sz="2400" dirty="0" smtClean="0">
                <a:latin typeface="+mj-lt"/>
              </a:rPr>
              <a:t>and it be dry upon all the earth </a:t>
            </a:r>
            <a:r>
              <a:rPr lang="en-US" sz="2400" dirty="0">
                <a:latin typeface="+mj-lt"/>
              </a:rPr>
              <a:t>b</a:t>
            </a:r>
            <a:r>
              <a:rPr lang="en-US" sz="2400" dirty="0" smtClean="0">
                <a:latin typeface="+mj-lt"/>
              </a:rPr>
              <a:t>eside, then shall </a:t>
            </a:r>
          </a:p>
          <a:p>
            <a:r>
              <a:rPr lang="en-US" sz="2400" u="sng" dirty="0" smtClean="0">
                <a:latin typeface="+mj-lt"/>
              </a:rPr>
              <a:t>I know that thou will save Israel by mine hand</a:t>
            </a:r>
            <a:r>
              <a:rPr lang="en-US" sz="2400" dirty="0" smtClean="0">
                <a:latin typeface="+mj-lt"/>
              </a:rPr>
              <a:t>…”—</a:t>
            </a:r>
          </a:p>
          <a:p>
            <a:r>
              <a:rPr lang="en-US" sz="2400" dirty="0" smtClean="0">
                <a:latin typeface="+mj-lt"/>
              </a:rPr>
              <a:t>His army from 22,000 to 300 men (6:11-7:15).  </a:t>
            </a:r>
          </a:p>
          <a:p>
            <a:r>
              <a:rPr lang="en-US" sz="2400" dirty="0" smtClean="0">
                <a:latin typeface="+mj-lt"/>
              </a:rPr>
              <a:t>He walked by sight, </a:t>
            </a:r>
            <a:r>
              <a:rPr lang="en-US" sz="2400" u="sng" dirty="0" smtClean="0">
                <a:latin typeface="+mj-lt"/>
              </a:rPr>
              <a:t>we walk by faith</a:t>
            </a:r>
            <a:r>
              <a:rPr lang="en-US" sz="2400" dirty="0" smtClean="0">
                <a:latin typeface="+mj-lt"/>
              </a:rPr>
              <a:t> (2Cor. 5:7). </a:t>
            </a:r>
          </a:p>
          <a:p>
            <a:endParaRPr lang="en-US" sz="800" dirty="0" smtClean="0">
              <a:latin typeface="+mj-lt"/>
            </a:endParaRPr>
          </a:p>
          <a:p>
            <a:r>
              <a:rPr lang="en-US" sz="2400" dirty="0" smtClean="0">
                <a:latin typeface="+mj-lt"/>
              </a:rPr>
              <a:t>Next time – the remainder of the Judges, Ruth, and the prophet Samuel. </a:t>
            </a:r>
            <a:endParaRPr lang="en-US" sz="2400" dirty="0">
              <a:latin typeface="+mj-lt"/>
            </a:endParaRPr>
          </a:p>
        </p:txBody>
      </p:sp>
      <p:pic>
        <p:nvPicPr>
          <p:cNvPr id="3" name="Picture 2" descr="File:Book of &lt;strong&gt;Judges&lt;/strong&gt; Chapter 4-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550" y="0"/>
            <a:ext cx="5886450" cy="5619751"/>
          </a:xfrm>
          <a:prstGeom prst="rect">
            <a:avLst/>
          </a:prstGeom>
        </p:spPr>
      </p:pic>
    </p:spTree>
    <p:extLst>
      <p:ext uri="{BB962C8B-B14F-4D97-AF65-F5344CB8AC3E}">
        <p14:creationId xmlns:p14="http://schemas.microsoft.com/office/powerpoint/2010/main" val="10921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fade">
                                      <p:cBhvr>
                                        <p:cTn id="43" dur="500"/>
                                        <p:tgtEl>
                                          <p:spTgt spid="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Effect transition="in" filter="fade">
                                      <p:cBhvr>
                                        <p:cTn id="48" dur="500"/>
                                        <p:tgtEl>
                                          <p:spTgt spid="2">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Effect transition="in" filter="fade">
                                      <p:cBhvr>
                                        <p:cTn id="5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6191251" cy="6617196"/>
          </a:xfrm>
          <a:prstGeom prst="rect">
            <a:avLst/>
          </a:prstGeom>
          <a:noFill/>
        </p:spPr>
        <p:txBody>
          <a:bodyPr wrap="square" rtlCol="0">
            <a:spAutoFit/>
          </a:bodyPr>
          <a:lstStyle/>
          <a:p>
            <a:r>
              <a:rPr lang="en-US" sz="2400" b="1" dirty="0" smtClean="0">
                <a:latin typeface="+mj-lt"/>
              </a:rPr>
              <a:t>THE ADMINISTRATOR</a:t>
            </a:r>
          </a:p>
          <a:p>
            <a:r>
              <a:rPr lang="en-US" sz="2400" dirty="0" smtClean="0">
                <a:latin typeface="+mj-lt"/>
              </a:rPr>
              <a:t>Now that the land had been conquered from the pagan Gentile nations by the aged </a:t>
            </a:r>
            <a:r>
              <a:rPr lang="en-US" sz="2400" b="1" dirty="0" smtClean="0">
                <a:latin typeface="+mj-lt"/>
              </a:rPr>
              <a:t>commander</a:t>
            </a:r>
            <a:r>
              <a:rPr lang="en-US" sz="2400" dirty="0" smtClean="0">
                <a:latin typeface="+mj-lt"/>
              </a:rPr>
              <a:t> Joshua [~100], God then used him to become the </a:t>
            </a:r>
            <a:r>
              <a:rPr lang="en-US" sz="2400" b="1" dirty="0" smtClean="0">
                <a:latin typeface="+mj-lt"/>
              </a:rPr>
              <a:t>administrator</a:t>
            </a:r>
            <a:r>
              <a:rPr lang="en-US" sz="2400" dirty="0" smtClean="0">
                <a:latin typeface="+mj-lt"/>
              </a:rPr>
              <a:t> over the occupying Israelite nation.</a:t>
            </a:r>
          </a:p>
          <a:p>
            <a:endParaRPr lang="en-US" sz="800" dirty="0" smtClean="0">
              <a:latin typeface="+mj-lt"/>
            </a:endParaRPr>
          </a:p>
          <a:p>
            <a:r>
              <a:rPr lang="en-US" sz="2400" dirty="0" smtClean="0">
                <a:latin typeface="+mj-lt"/>
              </a:rPr>
              <a:t>The last half of the Book of Joshua reads like a title deed book of landowners—which it was.  After 430 years in Egypt, God began to lead Israel to their homeland, and after many, many heartaches and disappointments because of their disobedience, Israel now occupied the land promised them from </a:t>
            </a:r>
            <a:r>
              <a:rPr lang="en-US" sz="2400" dirty="0" smtClean="0">
                <a:latin typeface="+mj-lt"/>
              </a:rPr>
              <a:t>the </a:t>
            </a:r>
            <a:r>
              <a:rPr lang="en-US" sz="2400" dirty="0" smtClean="0">
                <a:latin typeface="+mj-lt"/>
              </a:rPr>
              <a:t>time of Abraham, Isaac, and Jacob.  </a:t>
            </a:r>
          </a:p>
          <a:p>
            <a:endParaRPr lang="en-US" sz="800" dirty="0">
              <a:latin typeface="+mj-lt"/>
            </a:endParaRPr>
          </a:p>
          <a:p>
            <a:r>
              <a:rPr lang="en-US" sz="2400" dirty="0" smtClean="0">
                <a:latin typeface="+mj-lt"/>
              </a:rPr>
              <a:t>Israel was now free to till the land, tend to their flocks, have their children and praise God for His bountiful blessings—</a:t>
            </a:r>
            <a:r>
              <a:rPr lang="en-US" sz="2400" b="1" u="sng" dirty="0" smtClean="0">
                <a:latin typeface="+mj-lt"/>
              </a:rPr>
              <a:t>they were home</a:t>
            </a:r>
            <a:r>
              <a:rPr lang="en-US" sz="2400" b="1" dirty="0" smtClean="0">
                <a:latin typeface="+mj-lt"/>
              </a:rPr>
              <a:t>!  </a:t>
            </a:r>
            <a:endParaRPr lang="en-US" sz="2400" b="1" dirty="0">
              <a:latin typeface="+mj-lt"/>
            </a:endParaRPr>
          </a:p>
        </p:txBody>
      </p:sp>
      <p:pic>
        <p:nvPicPr>
          <p:cNvPr id="3" name="Picture 2" descr="File:Book of &lt;strong&gt;Joshua&lt;/strong&gt; Chapter 24-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250" y="-1"/>
            <a:ext cx="6000750" cy="6617197"/>
          </a:xfrm>
          <a:prstGeom prst="rect">
            <a:avLst/>
          </a:prstGeom>
        </p:spPr>
      </p:pic>
    </p:spTree>
    <p:extLst>
      <p:ext uri="{BB962C8B-B14F-4D97-AF65-F5344CB8AC3E}">
        <p14:creationId xmlns:p14="http://schemas.microsoft.com/office/powerpoint/2010/main" val="328919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377"/>
            <a:ext cx="5934075" cy="6494085"/>
          </a:xfrm>
          <a:prstGeom prst="rect">
            <a:avLst/>
          </a:prstGeom>
        </p:spPr>
        <p:txBody>
          <a:bodyPr wrap="square">
            <a:spAutoFit/>
          </a:bodyPr>
          <a:lstStyle/>
          <a:p>
            <a:r>
              <a:rPr lang="en-US" sz="2400" b="1" dirty="0" smtClean="0">
                <a:latin typeface="+mj-lt"/>
              </a:rPr>
              <a:t>SPEECH </a:t>
            </a:r>
            <a:r>
              <a:rPr lang="en-US" sz="2400" b="1" dirty="0">
                <a:latin typeface="+mj-lt"/>
              </a:rPr>
              <a:t>OF </a:t>
            </a:r>
            <a:r>
              <a:rPr lang="en-US" sz="2400" b="1" dirty="0" smtClean="0">
                <a:latin typeface="+mj-lt"/>
              </a:rPr>
              <a:t>CALEB</a:t>
            </a:r>
          </a:p>
          <a:p>
            <a:r>
              <a:rPr lang="en-US" sz="2400" dirty="0" smtClean="0">
                <a:latin typeface="+mj-lt"/>
              </a:rPr>
              <a:t>As Joshua began to allocate the land, the now 85-year old Caleb (14:10) stepped forward to speak to Joshua, his old friend and fellow spy of the day &gt; 45-years ago when they searched out the promised land.  </a:t>
            </a:r>
            <a:r>
              <a:rPr lang="en-US" sz="2400" b="1" u="sng" dirty="0" smtClean="0">
                <a:latin typeface="+mj-lt"/>
              </a:rPr>
              <a:t>They were the only two to believe God that the land could be theirs </a:t>
            </a:r>
            <a:r>
              <a:rPr lang="en-US" sz="2400" dirty="0" smtClean="0">
                <a:latin typeface="+mj-lt"/>
              </a:rPr>
              <a:t>–</a:t>
            </a:r>
          </a:p>
          <a:p>
            <a:endParaRPr lang="en-US" sz="800" dirty="0" smtClean="0">
              <a:latin typeface="+mj-lt"/>
            </a:endParaRPr>
          </a:p>
          <a:p>
            <a:r>
              <a:rPr lang="en-US" sz="2400" dirty="0" smtClean="0">
                <a:latin typeface="+mj-lt"/>
              </a:rPr>
              <a:t>“Forty years old was I when Moses the servant of the LORD sent me from Kadesh-barnea to spy out the land: and I brought him word again as it was in mine heart</a:t>
            </a:r>
            <a:r>
              <a:rPr lang="en-US" sz="2400" b="1" dirty="0" smtClean="0">
                <a:latin typeface="+mj-lt"/>
              </a:rPr>
              <a:t>… </a:t>
            </a:r>
            <a:r>
              <a:rPr lang="en-US" sz="2400" dirty="0" smtClean="0">
                <a:latin typeface="+mj-lt"/>
              </a:rPr>
              <a:t>As yet I am as strong [in the faith] this day as I was in the day that Moses sent me… then I shall be able to drive them out [current enemies], as the LORD said.  </a:t>
            </a:r>
            <a:r>
              <a:rPr lang="en-US" sz="2400" b="1" dirty="0" smtClean="0">
                <a:latin typeface="+mj-lt"/>
              </a:rPr>
              <a:t>And Joshua blessed him, and gave to Caleb… Hebron became the inheritance of Caleb…” </a:t>
            </a:r>
            <a:r>
              <a:rPr lang="en-US" sz="2400" dirty="0" smtClean="0">
                <a:latin typeface="+mj-lt"/>
              </a:rPr>
              <a:t>(14:7-14). </a:t>
            </a:r>
            <a:endParaRPr lang="en-US" sz="2400" dirty="0">
              <a:latin typeface="+mj-lt"/>
            </a:endParaRPr>
          </a:p>
        </p:txBody>
      </p:sp>
      <p:pic>
        <p:nvPicPr>
          <p:cNvPr id="4" name="Picture 3" descr="Religious Artist: Joshua - Southern Campaign and Norther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275" y="-2"/>
            <a:ext cx="6181725" cy="6479709"/>
          </a:xfrm>
          <a:prstGeom prst="rect">
            <a:avLst/>
          </a:prstGeom>
        </p:spPr>
      </p:pic>
      <p:pic>
        <p:nvPicPr>
          <p:cNvPr id="3" name="Picture 2" descr="&lt;strong&gt;Joshua&lt;/strong&gt; commands the sun to stand sti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50" y="0"/>
            <a:ext cx="6075513" cy="6353175"/>
          </a:xfrm>
          <a:prstGeom prst="rect">
            <a:avLst/>
          </a:prstGeom>
        </p:spPr>
      </p:pic>
    </p:spTree>
    <p:extLst>
      <p:ext uri="{BB962C8B-B14F-4D97-AF65-F5344CB8AC3E}">
        <p14:creationId xmlns:p14="http://schemas.microsoft.com/office/powerpoint/2010/main" val="11463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81776" cy="6617196"/>
          </a:xfrm>
          <a:prstGeom prst="rect">
            <a:avLst/>
          </a:prstGeom>
          <a:noFill/>
        </p:spPr>
        <p:txBody>
          <a:bodyPr wrap="square" rtlCol="0">
            <a:spAutoFit/>
          </a:bodyPr>
          <a:lstStyle/>
          <a:p>
            <a:r>
              <a:rPr lang="en-US" sz="2400" dirty="0" smtClean="0">
                <a:latin typeface="+mj-lt"/>
              </a:rPr>
              <a:t>After allocating the 2½ tribes’ land east of the Jordan, then Joshua turned to the 9½ tribes west of the Jordan river –</a:t>
            </a:r>
            <a:r>
              <a:rPr lang="en-US" sz="2400" dirty="0">
                <a:latin typeface="+mj-lt"/>
              </a:rPr>
              <a:t/>
            </a:r>
            <a:br>
              <a:rPr lang="en-US" sz="2400" dirty="0">
                <a:latin typeface="+mj-lt"/>
              </a:rPr>
            </a:br>
            <a:endParaRPr lang="en-US" sz="800" dirty="0" smtClean="0">
              <a:latin typeface="+mj-lt"/>
            </a:endParaRPr>
          </a:p>
          <a:p>
            <a:r>
              <a:rPr lang="en-US" sz="2400" dirty="0" smtClean="0">
                <a:latin typeface="+mj-lt"/>
              </a:rPr>
              <a:t>“By</a:t>
            </a:r>
            <a:r>
              <a:rPr lang="en-US" sz="2400" b="1" dirty="0" smtClean="0">
                <a:latin typeface="+mj-lt"/>
              </a:rPr>
              <a:t> lot </a:t>
            </a:r>
            <a:r>
              <a:rPr lang="en-US" sz="2400" dirty="0" smtClean="0">
                <a:latin typeface="+mj-lt"/>
              </a:rPr>
              <a:t>was their inheritance, as the LORD commanded by the hand of Moses, for the [9] tribes, and for the [1/2] tribe” (14:2). </a:t>
            </a:r>
          </a:p>
          <a:p>
            <a:r>
              <a:rPr lang="en-US" sz="2400" dirty="0" smtClean="0">
                <a:latin typeface="+mj-lt"/>
              </a:rPr>
              <a:t>That had been the plan given to Moses from God and how each tribe would be given a parcel of land according to the size of their tribe, and now it was up to Joshua how to implement it –</a:t>
            </a:r>
          </a:p>
          <a:p>
            <a:endParaRPr lang="en-US" sz="800" dirty="0" smtClean="0">
              <a:latin typeface="+mj-lt"/>
            </a:endParaRPr>
          </a:p>
          <a:p>
            <a:r>
              <a:rPr lang="en-US" sz="2400" dirty="0" smtClean="0">
                <a:latin typeface="+mj-lt"/>
              </a:rPr>
              <a:t>“This then was the </a:t>
            </a:r>
            <a:r>
              <a:rPr lang="en-US" sz="2400" b="1" dirty="0" smtClean="0">
                <a:latin typeface="+mj-lt"/>
              </a:rPr>
              <a:t>lot of Judah of the tribe of the children of Judah</a:t>
            </a:r>
            <a:r>
              <a:rPr lang="en-US" sz="2400" dirty="0" smtClean="0">
                <a:latin typeface="+mj-lt"/>
              </a:rPr>
              <a:t>…” (15:1).</a:t>
            </a:r>
          </a:p>
          <a:p>
            <a:r>
              <a:rPr lang="en-US" sz="2400" dirty="0" smtClean="0">
                <a:latin typeface="+mj-lt"/>
              </a:rPr>
              <a:t>The land allocation was by casting lots and Judah being the largest drew first.  Her location in the south put her next to several enemies, Moabites, Philistines, et. </a:t>
            </a:r>
            <a:r>
              <a:rPr lang="en-US" sz="2400" dirty="0">
                <a:latin typeface="+mj-lt"/>
              </a:rPr>
              <a:t>a</a:t>
            </a:r>
            <a:r>
              <a:rPr lang="en-US" sz="2400" dirty="0" smtClean="0">
                <a:latin typeface="+mj-lt"/>
              </a:rPr>
              <a:t>l., and within their land.  Caleb believed God would help drive them out.</a:t>
            </a:r>
          </a:p>
        </p:txBody>
      </p:sp>
      <p:pic>
        <p:nvPicPr>
          <p:cNvPr id="8" name="Picture 7" descr="كنعان - ويكيبيدي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775" y="0"/>
            <a:ext cx="5610225" cy="6617196"/>
          </a:xfrm>
          <a:prstGeom prst="rect">
            <a:avLst/>
          </a:prstGeom>
        </p:spPr>
      </p:pic>
    </p:spTree>
    <p:extLst>
      <p:ext uri="{BB962C8B-B14F-4D97-AF65-F5344CB8AC3E}">
        <p14:creationId xmlns:p14="http://schemas.microsoft.com/office/powerpoint/2010/main" val="29845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76200"/>
            <a:ext cx="5886449" cy="6617196"/>
          </a:xfrm>
          <a:prstGeom prst="rect">
            <a:avLst/>
          </a:prstGeom>
          <a:noFill/>
        </p:spPr>
        <p:txBody>
          <a:bodyPr wrap="square" rtlCol="0">
            <a:spAutoFit/>
          </a:bodyPr>
          <a:lstStyle/>
          <a:p>
            <a:r>
              <a:rPr lang="en-US" sz="2400" dirty="0" smtClean="0">
                <a:latin typeface="+mj-lt"/>
              </a:rPr>
              <a:t>Judah was able to drive out many who inhabited their parcel of land, but one city that Judah was unable to drive out, probably because of their strategic and highly defensible location on a mountain, was Jerusalem –</a:t>
            </a:r>
          </a:p>
          <a:p>
            <a:endParaRPr lang="en-US" sz="800" dirty="0" smtClean="0">
              <a:latin typeface="+mj-lt"/>
            </a:endParaRPr>
          </a:p>
          <a:p>
            <a:r>
              <a:rPr lang="en-US" sz="2400" dirty="0" smtClean="0">
                <a:latin typeface="+mj-lt"/>
              </a:rPr>
              <a:t>“As for the Jebusites the inhabitants of Jerusalem, </a:t>
            </a:r>
            <a:r>
              <a:rPr lang="en-US" sz="2400" b="1" u="sng" dirty="0" smtClean="0">
                <a:latin typeface="+mj-lt"/>
              </a:rPr>
              <a:t>the children of Judah could not drive them out</a:t>
            </a:r>
            <a:r>
              <a:rPr lang="en-US" sz="2400" dirty="0" smtClean="0">
                <a:latin typeface="+mj-lt"/>
              </a:rPr>
              <a:t>…” (15:63). </a:t>
            </a:r>
          </a:p>
          <a:p>
            <a:r>
              <a:rPr lang="en-US" sz="2400" dirty="0" smtClean="0">
                <a:latin typeface="+mj-lt"/>
              </a:rPr>
              <a:t>This would become problematic in the future because God had long ago destined Jerusalem </a:t>
            </a:r>
          </a:p>
          <a:p>
            <a:r>
              <a:rPr lang="en-US" sz="2400" dirty="0" smtClean="0">
                <a:latin typeface="+mj-lt"/>
              </a:rPr>
              <a:t>to be the capital of His mighty nation, and a place where the most important event in the history of the world would take place.</a:t>
            </a:r>
          </a:p>
          <a:p>
            <a:endParaRPr lang="en-US" sz="800" dirty="0" smtClean="0">
              <a:latin typeface="+mj-lt"/>
            </a:endParaRPr>
          </a:p>
          <a:p>
            <a:r>
              <a:rPr lang="en-US" sz="2400" dirty="0" smtClean="0">
                <a:latin typeface="+mj-lt"/>
              </a:rPr>
              <a:t>Israel </a:t>
            </a:r>
            <a:r>
              <a:rPr lang="en-US" sz="2400" i="1" dirty="0" smtClean="0">
                <a:latin typeface="+mj-lt"/>
              </a:rPr>
              <a:t>would</a:t>
            </a:r>
            <a:r>
              <a:rPr lang="en-US" sz="2400" dirty="0" smtClean="0">
                <a:latin typeface="+mj-lt"/>
              </a:rPr>
              <a:t> conquer Jerusalem during the reign of king David and become the capital of Israel, but we are getting ahead of our story.</a:t>
            </a:r>
          </a:p>
        </p:txBody>
      </p:sp>
      <p:pic>
        <p:nvPicPr>
          <p:cNvPr id="5" name="Picture 4" descr="Taken from the Detroit Publishing Co. Collection at the U ..."/>
          <p:cNvPicPr>
            <a:picLocks noChangeAspect="1"/>
          </p:cNvPicPr>
          <p:nvPr/>
        </p:nvPicPr>
        <p:blipFill rotWithShape="1">
          <a:blip r:embed="rId2">
            <a:extLst>
              <a:ext uri="{28A0092B-C50C-407E-A947-70E740481C1C}">
                <a14:useLocalDpi xmlns:a14="http://schemas.microsoft.com/office/drawing/2010/main" val="0"/>
              </a:ext>
            </a:extLst>
          </a:blip>
          <a:srcRect b="4658"/>
          <a:stretch/>
        </p:blipFill>
        <p:spPr>
          <a:xfrm>
            <a:off x="5886450" y="-16547"/>
            <a:ext cx="6312109" cy="6557543"/>
          </a:xfrm>
          <a:prstGeom prst="rect">
            <a:avLst/>
          </a:prstGeom>
        </p:spPr>
      </p:pic>
      <p:pic>
        <p:nvPicPr>
          <p:cNvPr id="2" name="Picture 1" descr="Word for Today: The Veil was To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16548"/>
            <a:ext cx="6305549" cy="6557543"/>
          </a:xfrm>
          <a:prstGeom prst="rect">
            <a:avLst/>
          </a:prstGeom>
        </p:spPr>
      </p:pic>
    </p:spTree>
    <p:extLst>
      <p:ext uri="{BB962C8B-B14F-4D97-AF65-F5344CB8AC3E}">
        <p14:creationId xmlns:p14="http://schemas.microsoft.com/office/powerpoint/2010/main" val="26424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292013" cy="6617196"/>
          </a:xfrm>
          <a:prstGeom prst="rect">
            <a:avLst/>
          </a:prstGeom>
        </p:spPr>
        <p:txBody>
          <a:bodyPr wrap="square">
            <a:spAutoFit/>
          </a:bodyPr>
          <a:lstStyle/>
          <a:p>
            <a:r>
              <a:rPr lang="en-US" sz="2400" dirty="0" smtClean="0">
                <a:latin typeface="+mj-lt"/>
              </a:rPr>
              <a:t>Next Joseph’s </a:t>
            </a:r>
            <a:r>
              <a:rPr lang="en-US" sz="2400" dirty="0">
                <a:latin typeface="+mj-lt"/>
              </a:rPr>
              <a:t>two sons inherited </a:t>
            </a:r>
            <a:r>
              <a:rPr lang="en-US" sz="2400" dirty="0" smtClean="0">
                <a:latin typeface="+mj-lt"/>
              </a:rPr>
              <a:t>large tracts </a:t>
            </a:r>
            <a:r>
              <a:rPr lang="en-US" sz="2400" dirty="0">
                <a:latin typeface="+mj-lt"/>
              </a:rPr>
              <a:t>of </a:t>
            </a:r>
            <a:endParaRPr lang="en-US" sz="2400" dirty="0" smtClean="0">
              <a:latin typeface="+mj-lt"/>
            </a:endParaRPr>
          </a:p>
          <a:p>
            <a:r>
              <a:rPr lang="en-US" sz="2400" dirty="0" smtClean="0">
                <a:latin typeface="+mj-lt"/>
              </a:rPr>
              <a:t>land </a:t>
            </a:r>
            <a:r>
              <a:rPr lang="en-US" sz="2400" dirty="0">
                <a:latin typeface="+mj-lt"/>
              </a:rPr>
              <a:t>(</a:t>
            </a:r>
            <a:r>
              <a:rPr lang="en-US" sz="2400" dirty="0" smtClean="0">
                <a:latin typeface="+mj-lt"/>
              </a:rPr>
              <a:t>16:1), some </a:t>
            </a:r>
            <a:r>
              <a:rPr lang="en-US" sz="2400" dirty="0">
                <a:latin typeface="+mj-lt"/>
              </a:rPr>
              <a:t>of the most fertile </a:t>
            </a:r>
            <a:r>
              <a:rPr lang="en-US" sz="2400" dirty="0" smtClean="0">
                <a:latin typeface="+mj-lt"/>
              </a:rPr>
              <a:t>in Israel –  </a:t>
            </a:r>
          </a:p>
          <a:p>
            <a:r>
              <a:rPr lang="en-US" sz="2400" dirty="0" smtClean="0">
                <a:latin typeface="+mj-lt"/>
              </a:rPr>
              <a:t>Ephraim </a:t>
            </a:r>
            <a:r>
              <a:rPr lang="en-US" sz="2400" dirty="0">
                <a:latin typeface="+mj-lt"/>
              </a:rPr>
              <a:t>and Manesseh [with a part E. </a:t>
            </a:r>
            <a:r>
              <a:rPr lang="en-US" sz="2400" dirty="0" smtClean="0">
                <a:latin typeface="+mj-lt"/>
              </a:rPr>
              <a:t>of </a:t>
            </a:r>
            <a:r>
              <a:rPr lang="en-US" sz="2400" dirty="0">
                <a:latin typeface="+mj-lt"/>
              </a:rPr>
              <a:t>Jordan</a:t>
            </a:r>
            <a:r>
              <a:rPr lang="en-US" sz="2400" dirty="0" smtClean="0">
                <a:latin typeface="+mj-lt"/>
              </a:rPr>
              <a:t>].</a:t>
            </a:r>
          </a:p>
          <a:p>
            <a:endParaRPr lang="en-US" sz="800" dirty="0" smtClean="0">
              <a:latin typeface="+mj-lt"/>
            </a:endParaRPr>
          </a:p>
          <a:p>
            <a:r>
              <a:rPr lang="en-US" sz="2400" dirty="0" smtClean="0">
                <a:latin typeface="+mj-lt"/>
              </a:rPr>
              <a:t>“</a:t>
            </a:r>
            <a:r>
              <a:rPr lang="en-US" sz="2400" dirty="0">
                <a:latin typeface="+mj-lt"/>
              </a:rPr>
              <a:t>And </a:t>
            </a:r>
            <a:r>
              <a:rPr lang="en-US" sz="2400" b="1" dirty="0">
                <a:latin typeface="+mj-lt"/>
              </a:rPr>
              <a:t>they </a:t>
            </a:r>
            <a:r>
              <a:rPr lang="en-US" sz="2400" b="1" dirty="0" err="1">
                <a:latin typeface="+mj-lt"/>
              </a:rPr>
              <a:t>drave</a:t>
            </a:r>
            <a:r>
              <a:rPr lang="en-US" sz="2400" b="1" dirty="0">
                <a:latin typeface="+mj-lt"/>
              </a:rPr>
              <a:t> not out the Canaanites </a:t>
            </a:r>
            <a:r>
              <a:rPr lang="en-US" sz="2400" dirty="0">
                <a:latin typeface="+mj-lt"/>
              </a:rPr>
              <a:t>that dwelt </a:t>
            </a:r>
            <a:endParaRPr lang="en-US" sz="2400" dirty="0" smtClean="0">
              <a:latin typeface="+mj-lt"/>
            </a:endParaRPr>
          </a:p>
          <a:p>
            <a:r>
              <a:rPr lang="en-US" sz="2400" dirty="0" smtClean="0">
                <a:latin typeface="+mj-lt"/>
              </a:rPr>
              <a:t>in Gezer</a:t>
            </a:r>
            <a:r>
              <a:rPr lang="en-US" sz="2400" dirty="0">
                <a:latin typeface="+mj-lt"/>
              </a:rPr>
              <a:t>… and serve under tribute” (16:10). </a:t>
            </a:r>
          </a:p>
          <a:p>
            <a:r>
              <a:rPr lang="en-US" sz="2400" dirty="0">
                <a:latin typeface="+mj-lt"/>
              </a:rPr>
              <a:t>Ephraim was given a large territory, but like Judah </a:t>
            </a:r>
            <a:endParaRPr lang="en-US" sz="2400" dirty="0" smtClean="0">
              <a:latin typeface="+mj-lt"/>
            </a:endParaRPr>
          </a:p>
          <a:p>
            <a:r>
              <a:rPr lang="en-US" sz="2400" dirty="0" smtClean="0">
                <a:latin typeface="+mj-lt"/>
              </a:rPr>
              <a:t>they did </a:t>
            </a:r>
            <a:r>
              <a:rPr lang="en-US" sz="2400" dirty="0">
                <a:latin typeface="+mj-lt"/>
              </a:rPr>
              <a:t>not drive out all the pagan squatters, and </a:t>
            </a:r>
            <a:endParaRPr lang="en-US" sz="2400" dirty="0" smtClean="0">
              <a:latin typeface="+mj-lt"/>
            </a:endParaRPr>
          </a:p>
          <a:p>
            <a:r>
              <a:rPr lang="en-US" sz="2400" dirty="0" smtClean="0">
                <a:latin typeface="+mj-lt"/>
              </a:rPr>
              <a:t>allowed them </a:t>
            </a:r>
            <a:r>
              <a:rPr lang="en-US" sz="2400" dirty="0">
                <a:latin typeface="+mj-lt"/>
              </a:rPr>
              <a:t>to remain so they could force them </a:t>
            </a:r>
            <a:endParaRPr lang="en-US" sz="2400" dirty="0" smtClean="0">
              <a:latin typeface="+mj-lt"/>
            </a:endParaRPr>
          </a:p>
          <a:p>
            <a:r>
              <a:rPr lang="en-US" sz="2400" dirty="0" smtClean="0">
                <a:latin typeface="+mj-lt"/>
              </a:rPr>
              <a:t>to pay </a:t>
            </a:r>
            <a:r>
              <a:rPr lang="en-US" sz="2400" dirty="0" smtClean="0">
                <a:latin typeface="+mj-lt"/>
              </a:rPr>
              <a:t>tribute.  This </a:t>
            </a:r>
            <a:r>
              <a:rPr lang="en-US" sz="2400" dirty="0">
                <a:latin typeface="+mj-lt"/>
              </a:rPr>
              <a:t>would prove to be a grave </a:t>
            </a:r>
            <a:endParaRPr lang="en-US" sz="2400" dirty="0" smtClean="0">
              <a:latin typeface="+mj-lt"/>
            </a:endParaRPr>
          </a:p>
          <a:p>
            <a:r>
              <a:rPr lang="en-US" sz="2400" dirty="0" smtClean="0">
                <a:latin typeface="+mj-lt"/>
              </a:rPr>
              <a:t>mistake and </a:t>
            </a:r>
            <a:r>
              <a:rPr lang="en-US" sz="2400" dirty="0" smtClean="0">
                <a:latin typeface="+mj-lt"/>
              </a:rPr>
              <a:t>they would pay for it dearly.</a:t>
            </a:r>
          </a:p>
          <a:p>
            <a:endParaRPr lang="en-US" sz="800" dirty="0" smtClean="0">
              <a:latin typeface="+mj-lt"/>
            </a:endParaRPr>
          </a:p>
          <a:p>
            <a:r>
              <a:rPr lang="en-US" sz="2400" dirty="0" smtClean="0">
                <a:latin typeface="+mj-lt"/>
              </a:rPr>
              <a:t>“… the </a:t>
            </a:r>
            <a:r>
              <a:rPr lang="en-US" sz="2400" dirty="0">
                <a:latin typeface="+mj-lt"/>
              </a:rPr>
              <a:t>children of Israel </a:t>
            </a:r>
            <a:r>
              <a:rPr lang="en-US" sz="2400" dirty="0" smtClean="0">
                <a:latin typeface="+mj-lt"/>
              </a:rPr>
              <a:t>assembled </a:t>
            </a:r>
            <a:r>
              <a:rPr lang="en-US" sz="2400" dirty="0">
                <a:latin typeface="+mj-lt"/>
              </a:rPr>
              <a:t>together at </a:t>
            </a:r>
            <a:endParaRPr lang="en-US" sz="2400" dirty="0" smtClean="0">
              <a:latin typeface="+mj-lt"/>
            </a:endParaRPr>
          </a:p>
          <a:p>
            <a:r>
              <a:rPr lang="en-US" sz="2400" b="1" dirty="0" smtClean="0">
                <a:latin typeface="+mj-lt"/>
              </a:rPr>
              <a:t>Shiloh</a:t>
            </a:r>
            <a:r>
              <a:rPr lang="en-US" sz="2400" b="1" dirty="0">
                <a:latin typeface="+mj-lt"/>
              </a:rPr>
              <a:t>, </a:t>
            </a:r>
            <a:r>
              <a:rPr lang="en-US" sz="2400" b="1" dirty="0" smtClean="0">
                <a:latin typeface="+mj-lt"/>
              </a:rPr>
              <a:t>and </a:t>
            </a:r>
            <a:r>
              <a:rPr lang="en-US" sz="2400" b="1" dirty="0">
                <a:latin typeface="+mj-lt"/>
              </a:rPr>
              <a:t>set up </a:t>
            </a:r>
            <a:r>
              <a:rPr lang="en-US" sz="2400" b="1" dirty="0" smtClean="0">
                <a:latin typeface="+mj-lt"/>
              </a:rPr>
              <a:t>the </a:t>
            </a:r>
            <a:r>
              <a:rPr lang="en-US" sz="2400" b="1" dirty="0">
                <a:latin typeface="+mj-lt"/>
              </a:rPr>
              <a:t>tabernacle</a:t>
            </a:r>
            <a:r>
              <a:rPr lang="en-US" sz="2400" dirty="0" smtClean="0">
                <a:latin typeface="+mj-lt"/>
              </a:rPr>
              <a:t>…” </a:t>
            </a:r>
            <a:r>
              <a:rPr lang="en-US" sz="2400" dirty="0">
                <a:latin typeface="+mj-lt"/>
              </a:rPr>
              <a:t>(18:1</a:t>
            </a:r>
            <a:r>
              <a:rPr lang="en-US" sz="2400" dirty="0" smtClean="0">
                <a:latin typeface="+mj-lt"/>
              </a:rPr>
              <a:t>).</a:t>
            </a:r>
          </a:p>
          <a:p>
            <a:r>
              <a:rPr lang="en-US" sz="2400" dirty="0">
                <a:latin typeface="+mj-lt"/>
              </a:rPr>
              <a:t>Joshua chose the central location of Shiloh to set </a:t>
            </a:r>
            <a:endParaRPr lang="en-US" sz="2400" dirty="0" smtClean="0">
              <a:latin typeface="+mj-lt"/>
            </a:endParaRPr>
          </a:p>
          <a:p>
            <a:r>
              <a:rPr lang="en-US" sz="2400" dirty="0" smtClean="0">
                <a:latin typeface="+mj-lt"/>
              </a:rPr>
              <a:t>up the </a:t>
            </a:r>
            <a:r>
              <a:rPr lang="en-US" sz="2400" dirty="0" smtClean="0">
                <a:latin typeface="+mj-lt"/>
              </a:rPr>
              <a:t>tabernacle</a:t>
            </a:r>
            <a:r>
              <a:rPr lang="en-US" sz="2400" dirty="0">
                <a:latin typeface="+mj-lt"/>
              </a:rPr>
              <a:t>.  It would remain there for the </a:t>
            </a:r>
            <a:endParaRPr lang="en-US" sz="2400" dirty="0" smtClean="0">
              <a:latin typeface="+mj-lt"/>
            </a:endParaRPr>
          </a:p>
          <a:p>
            <a:r>
              <a:rPr lang="en-US" sz="2400" dirty="0" smtClean="0">
                <a:latin typeface="+mj-lt"/>
              </a:rPr>
              <a:t>next </a:t>
            </a:r>
            <a:r>
              <a:rPr lang="en-US" sz="2400" dirty="0" smtClean="0">
                <a:latin typeface="+mj-lt"/>
              </a:rPr>
              <a:t>300-years, a </a:t>
            </a:r>
            <a:r>
              <a:rPr lang="en-US" sz="2400" dirty="0">
                <a:latin typeface="+mj-lt"/>
              </a:rPr>
              <a:t>symbol of God’s blessing on Israel </a:t>
            </a:r>
            <a:endParaRPr lang="en-US" sz="2400" dirty="0" smtClean="0">
              <a:latin typeface="+mj-lt"/>
            </a:endParaRPr>
          </a:p>
          <a:p>
            <a:r>
              <a:rPr lang="en-US" sz="2400" dirty="0" smtClean="0">
                <a:latin typeface="+mj-lt"/>
              </a:rPr>
              <a:t>and </a:t>
            </a:r>
            <a:r>
              <a:rPr lang="en-US" sz="2400" dirty="0">
                <a:latin typeface="+mj-lt"/>
              </a:rPr>
              <a:t>the focus of the </a:t>
            </a:r>
            <a:r>
              <a:rPr lang="en-US" sz="2400" dirty="0" smtClean="0">
                <a:latin typeface="+mj-lt"/>
              </a:rPr>
              <a:t>nation’s </a:t>
            </a:r>
            <a:r>
              <a:rPr lang="en-US" sz="2400" dirty="0">
                <a:latin typeface="+mj-lt"/>
              </a:rPr>
              <a:t>worship as it had been since its inception in the wilderness of Sinai.  </a:t>
            </a:r>
            <a:endParaRPr lang="en-US" sz="2400" dirty="0" smtClean="0">
              <a:latin typeface="+mj-lt"/>
            </a:endParaRPr>
          </a:p>
          <a:p>
            <a:r>
              <a:rPr lang="en-US" sz="2400" dirty="0" smtClean="0">
                <a:latin typeface="+mj-lt"/>
              </a:rPr>
              <a:t>It </a:t>
            </a:r>
            <a:r>
              <a:rPr lang="en-US" sz="2400" dirty="0">
                <a:latin typeface="+mj-lt"/>
              </a:rPr>
              <a:t>now had a home, albeit temporary.     </a:t>
            </a:r>
          </a:p>
        </p:txBody>
      </p:sp>
      <p:pic>
        <p:nvPicPr>
          <p:cNvPr id="6" name="Picture 5" descr=":: 나의 사랑 이스라엘 - Voice of Wilderness :: 북 이스라엘의 10번째 지파는 어느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1"/>
            <a:ext cx="5681662" cy="5648326"/>
          </a:xfrm>
          <a:prstGeom prst="rect">
            <a:avLst/>
          </a:prstGeom>
        </p:spPr>
      </p:pic>
      <p:pic>
        <p:nvPicPr>
          <p:cNvPr id="5" name="Picture 4" descr="&lt;strong&gt;Shiloh&lt;/strong&gt; &lt;strong&gt;Tabernacle&lt;/strong&gt; Synagogue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50" y="-2"/>
            <a:ext cx="5681662" cy="5648327"/>
          </a:xfrm>
          <a:prstGeom prst="rect">
            <a:avLst/>
          </a:prstGeom>
        </p:spPr>
      </p:pic>
    </p:spTree>
    <p:extLst>
      <p:ext uri="{BB962C8B-B14F-4D97-AF65-F5344CB8AC3E}">
        <p14:creationId xmlns:p14="http://schemas.microsoft.com/office/powerpoint/2010/main" val="40025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500"/>
                                        <p:tgtEl>
                                          <p:spTgt spid="3">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219825" cy="6494085"/>
          </a:xfrm>
          <a:prstGeom prst="rect">
            <a:avLst/>
          </a:prstGeom>
          <a:noFill/>
        </p:spPr>
        <p:txBody>
          <a:bodyPr wrap="square" rtlCol="0">
            <a:spAutoFit/>
          </a:bodyPr>
          <a:lstStyle/>
          <a:p>
            <a:r>
              <a:rPr lang="en-US" sz="2400" dirty="0" smtClean="0">
                <a:latin typeface="+mj-lt"/>
              </a:rPr>
              <a:t>Next the land allotment for: </a:t>
            </a:r>
            <a:r>
              <a:rPr lang="en-US" sz="2400" b="1" dirty="0" smtClean="0">
                <a:latin typeface="+mj-lt"/>
              </a:rPr>
              <a:t>Benjamin</a:t>
            </a:r>
            <a:r>
              <a:rPr lang="en-US" sz="2400" dirty="0" smtClean="0">
                <a:latin typeface="+mj-lt"/>
              </a:rPr>
              <a:t> (18:11-28); </a:t>
            </a:r>
            <a:r>
              <a:rPr lang="en-US" sz="2400" b="1" dirty="0" smtClean="0">
                <a:latin typeface="+mj-lt"/>
              </a:rPr>
              <a:t>Zebulon</a:t>
            </a:r>
            <a:r>
              <a:rPr lang="en-US" sz="2400" dirty="0" smtClean="0">
                <a:latin typeface="+mj-lt"/>
              </a:rPr>
              <a:t> (19:10-16); </a:t>
            </a:r>
            <a:r>
              <a:rPr lang="en-US" sz="2400" b="1" dirty="0" smtClean="0">
                <a:latin typeface="+mj-lt"/>
              </a:rPr>
              <a:t>Issachar</a:t>
            </a:r>
            <a:r>
              <a:rPr lang="en-US" sz="2400" dirty="0" smtClean="0">
                <a:latin typeface="+mj-lt"/>
              </a:rPr>
              <a:t> (19:17-23); </a:t>
            </a:r>
            <a:r>
              <a:rPr lang="en-US" sz="2400" b="1" dirty="0" smtClean="0">
                <a:latin typeface="+mj-lt"/>
              </a:rPr>
              <a:t>Asher</a:t>
            </a:r>
            <a:r>
              <a:rPr lang="en-US" sz="2400" dirty="0" smtClean="0">
                <a:latin typeface="+mj-lt"/>
              </a:rPr>
              <a:t> (19:24-31); </a:t>
            </a:r>
            <a:r>
              <a:rPr lang="en-US" sz="2400" b="1" dirty="0" smtClean="0">
                <a:latin typeface="+mj-lt"/>
              </a:rPr>
              <a:t>Naphtali</a:t>
            </a:r>
            <a:r>
              <a:rPr lang="en-US" sz="2400" dirty="0" smtClean="0">
                <a:latin typeface="+mj-lt"/>
              </a:rPr>
              <a:t> (19:32-39); </a:t>
            </a:r>
            <a:r>
              <a:rPr lang="en-US" sz="2400" b="1" dirty="0" smtClean="0">
                <a:latin typeface="+mj-lt"/>
              </a:rPr>
              <a:t>Dan </a:t>
            </a:r>
            <a:r>
              <a:rPr lang="en-US" sz="2400" dirty="0" smtClean="0">
                <a:latin typeface="+mj-lt"/>
              </a:rPr>
              <a:t>(19:40-48).</a:t>
            </a:r>
          </a:p>
          <a:p>
            <a:r>
              <a:rPr lang="en-US" sz="2400" dirty="0" smtClean="0">
                <a:latin typeface="+mj-lt"/>
              </a:rPr>
              <a:t>Whereas Caleb’s inheritance was allotted first, Joshua, ever the gentleman, waited till last –</a:t>
            </a:r>
          </a:p>
          <a:p>
            <a:endParaRPr lang="en-US" sz="800" dirty="0" smtClean="0">
              <a:latin typeface="+mj-lt"/>
            </a:endParaRPr>
          </a:p>
          <a:p>
            <a:r>
              <a:rPr lang="en-US" sz="2400" dirty="0" smtClean="0">
                <a:latin typeface="+mj-lt"/>
              </a:rPr>
              <a:t>“When they had made an end of dividing the land for inheritance… the children of Israel </a:t>
            </a:r>
            <a:r>
              <a:rPr lang="en-US" sz="2400" b="1" dirty="0" smtClean="0">
                <a:latin typeface="+mj-lt"/>
              </a:rPr>
              <a:t>gave an inheritance to Joshua </a:t>
            </a:r>
            <a:r>
              <a:rPr lang="en-US" sz="2400" dirty="0" smtClean="0">
                <a:latin typeface="+mj-lt"/>
              </a:rPr>
              <a:t>the son of Nun among them” (19:49).</a:t>
            </a:r>
          </a:p>
          <a:p>
            <a:r>
              <a:rPr lang="en-US" sz="2400" dirty="0" smtClean="0">
                <a:latin typeface="+mj-lt"/>
              </a:rPr>
              <a:t>Consistent with his humble nature, Joshua asked for a piece of land within Ephraim (Timnath Serah) which was both mountainous and lacked fertility.  He built a city and lived out his life there.  The LORD had used him as a spy, a commanding general, an administrator, and finally, a city builder.  He was one of Israel’s most respected patriarchs. </a:t>
            </a:r>
            <a:endParaRPr lang="en-US" sz="2400" dirty="0">
              <a:latin typeface="+mj-lt"/>
            </a:endParaRPr>
          </a:p>
        </p:txBody>
      </p:sp>
      <p:pic>
        <p:nvPicPr>
          <p:cNvPr id="10" name="Picture 9" descr="كنعان - ويكيبيدي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25" y="0"/>
            <a:ext cx="5972177" cy="6494084"/>
          </a:xfrm>
          <a:prstGeom prst="rect">
            <a:avLst/>
          </a:prstGeom>
        </p:spPr>
      </p:pic>
    </p:spTree>
    <p:extLst>
      <p:ext uri="{BB962C8B-B14F-4D97-AF65-F5344CB8AC3E}">
        <p14:creationId xmlns:p14="http://schemas.microsoft.com/office/powerpoint/2010/main" val="9809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334250" cy="6494085"/>
          </a:xfrm>
          <a:prstGeom prst="rect">
            <a:avLst/>
          </a:prstGeom>
          <a:noFill/>
        </p:spPr>
        <p:txBody>
          <a:bodyPr wrap="square" rtlCol="0">
            <a:spAutoFit/>
          </a:bodyPr>
          <a:lstStyle/>
          <a:p>
            <a:r>
              <a:rPr lang="en-US" sz="2400" b="1" dirty="0" smtClean="0">
                <a:latin typeface="+mj-lt"/>
              </a:rPr>
              <a:t>CITIES OF REFUGE</a:t>
            </a:r>
          </a:p>
          <a:p>
            <a:r>
              <a:rPr lang="en-US" sz="2400" dirty="0" smtClean="0">
                <a:latin typeface="+mj-lt"/>
              </a:rPr>
              <a:t>Shortly after Moses received the 10 Commandments at Mt. Sinai, he received instructions concerning the cities </a:t>
            </a:r>
            <a:endParaRPr lang="en-US" sz="2400" dirty="0" smtClean="0">
              <a:latin typeface="+mj-lt"/>
            </a:endParaRPr>
          </a:p>
          <a:p>
            <a:r>
              <a:rPr lang="en-US" sz="2400" dirty="0" smtClean="0">
                <a:latin typeface="+mj-lt"/>
              </a:rPr>
              <a:t>of </a:t>
            </a:r>
            <a:r>
              <a:rPr lang="en-US" sz="2400" dirty="0" smtClean="0">
                <a:latin typeface="+mj-lt"/>
              </a:rPr>
              <a:t>refuge (Exo. 21:12,13).  In the ancient world vigilantism was wide-spread, so God did everything possible to prevent it with His chosen nation, especially during the cases of accidental deaths –</a:t>
            </a:r>
          </a:p>
          <a:p>
            <a:endParaRPr lang="en-US" sz="800" dirty="0" smtClean="0">
              <a:latin typeface="+mj-lt"/>
            </a:endParaRPr>
          </a:p>
          <a:p>
            <a:r>
              <a:rPr lang="en-US" sz="2400" dirty="0" smtClean="0">
                <a:latin typeface="+mj-lt"/>
              </a:rPr>
              <a:t>“Speak to the children of Israel… that the slayer that killeth any person unawares and unwittingly may flee thither: and </a:t>
            </a:r>
            <a:r>
              <a:rPr lang="en-US" sz="2400" b="1" dirty="0" smtClean="0">
                <a:latin typeface="+mj-lt"/>
              </a:rPr>
              <a:t>they shall be your refuge from the avenger </a:t>
            </a:r>
            <a:endParaRPr lang="en-US" sz="2400" b="1" dirty="0" smtClean="0">
              <a:latin typeface="+mj-lt"/>
            </a:endParaRPr>
          </a:p>
          <a:p>
            <a:r>
              <a:rPr lang="en-US" sz="2400" b="1" dirty="0" smtClean="0">
                <a:latin typeface="+mj-lt"/>
              </a:rPr>
              <a:t>of </a:t>
            </a:r>
            <a:r>
              <a:rPr lang="en-US" sz="2400" b="1" dirty="0" smtClean="0">
                <a:latin typeface="+mj-lt"/>
              </a:rPr>
              <a:t>blood</a:t>
            </a:r>
            <a:r>
              <a:rPr lang="en-US" sz="2400" dirty="0" smtClean="0">
                <a:latin typeface="+mj-lt"/>
              </a:rPr>
              <a:t>” (20:1-3). </a:t>
            </a:r>
          </a:p>
          <a:p>
            <a:r>
              <a:rPr lang="en-US" sz="2400" dirty="0" smtClean="0">
                <a:latin typeface="+mj-lt"/>
              </a:rPr>
              <a:t>Six cities were chosen on both sides of the Jordan river:  [west side] – Kedesh, Shechem, Hebron; [east] – Bezer, Ramoth, Golan.</a:t>
            </a:r>
          </a:p>
          <a:p>
            <a:r>
              <a:rPr lang="en-US" sz="2400" dirty="0" smtClean="0">
                <a:latin typeface="+mj-lt"/>
              </a:rPr>
              <a:t>They would foreshadow the One of whom the Psalmist</a:t>
            </a:r>
          </a:p>
          <a:p>
            <a:r>
              <a:rPr lang="en-US" sz="2400" dirty="0" smtClean="0">
                <a:latin typeface="+mj-lt"/>
              </a:rPr>
              <a:t>spoke – “</a:t>
            </a:r>
            <a:r>
              <a:rPr lang="en-US" sz="2400" b="1" dirty="0" smtClean="0">
                <a:latin typeface="+mj-lt"/>
              </a:rPr>
              <a:t>God</a:t>
            </a:r>
            <a:r>
              <a:rPr lang="en-US" sz="2400" dirty="0" smtClean="0">
                <a:latin typeface="+mj-lt"/>
              </a:rPr>
              <a:t> [</a:t>
            </a:r>
            <a:r>
              <a:rPr lang="en-US" sz="2400" b="1" dirty="0" smtClean="0">
                <a:latin typeface="+mj-lt"/>
              </a:rPr>
              <a:t>Christ</a:t>
            </a:r>
            <a:r>
              <a:rPr lang="en-US" sz="2400" dirty="0" smtClean="0">
                <a:latin typeface="+mj-lt"/>
              </a:rPr>
              <a:t>] </a:t>
            </a:r>
            <a:r>
              <a:rPr lang="en-US" sz="2400" b="1" dirty="0" smtClean="0">
                <a:latin typeface="+mj-lt"/>
              </a:rPr>
              <a:t>is our refuge </a:t>
            </a:r>
            <a:r>
              <a:rPr lang="en-US" sz="2400" dirty="0" smtClean="0">
                <a:latin typeface="+mj-lt"/>
              </a:rPr>
              <a:t>and strength, an ever present help in trouble” (Psa. 46:1). </a:t>
            </a:r>
            <a:endParaRPr lang="en-US" sz="2400" dirty="0">
              <a:latin typeface="+mj-lt"/>
            </a:endParaRPr>
          </a:p>
        </p:txBody>
      </p:sp>
      <p:pic>
        <p:nvPicPr>
          <p:cNvPr id="4" name="Picture 3" descr="Levitical &lt;strong&gt;city&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1" y="-1"/>
            <a:ext cx="4857749" cy="6494085"/>
          </a:xfrm>
          <a:prstGeom prst="rect">
            <a:avLst/>
          </a:prstGeom>
        </p:spPr>
      </p:pic>
      <p:pic>
        <p:nvPicPr>
          <p:cNvPr id="5" name="Picture 4" descr="Kota perlindungan untuk pembunuh - Wikipedia bahas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1" y="0"/>
            <a:ext cx="4857749" cy="6494084"/>
          </a:xfrm>
          <a:prstGeom prst="rect">
            <a:avLst/>
          </a:prstGeom>
        </p:spPr>
      </p:pic>
    </p:spTree>
    <p:extLst>
      <p:ext uri="{BB962C8B-B14F-4D97-AF65-F5344CB8AC3E}">
        <p14:creationId xmlns:p14="http://schemas.microsoft.com/office/powerpoint/2010/main" val="2393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4667</TotalTime>
  <Words>3161</Words>
  <Application>Microsoft Office PowerPoint</Application>
  <PresentationFormat>Widescreen</PresentationFormat>
  <Paragraphs>223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139</cp:revision>
  <dcterms:created xsi:type="dcterms:W3CDTF">2018-03-05T19:51:25Z</dcterms:created>
  <dcterms:modified xsi:type="dcterms:W3CDTF">2018-07-18T20:31:39Z</dcterms:modified>
</cp:coreProperties>
</file>