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9896E0-A4BF-4CE6-9DE1-046218B7A2F8}"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ABBC2C-F69C-481B-83E2-A55DD8C54996}" type="slidenum">
              <a:rPr lang="en-US" smtClean="0"/>
              <a:t>‹#›</a:t>
            </a:fld>
            <a:endParaRPr lang="en-US" dirty="0"/>
          </a:p>
        </p:txBody>
      </p:sp>
    </p:spTree>
    <p:extLst>
      <p:ext uri="{BB962C8B-B14F-4D97-AF65-F5344CB8AC3E}">
        <p14:creationId xmlns:p14="http://schemas.microsoft.com/office/powerpoint/2010/main" val="3294758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9896E0-A4BF-4CE6-9DE1-046218B7A2F8}"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ABBC2C-F69C-481B-83E2-A55DD8C54996}" type="slidenum">
              <a:rPr lang="en-US" smtClean="0"/>
              <a:t>‹#›</a:t>
            </a:fld>
            <a:endParaRPr lang="en-US" dirty="0"/>
          </a:p>
        </p:txBody>
      </p:sp>
    </p:spTree>
    <p:extLst>
      <p:ext uri="{BB962C8B-B14F-4D97-AF65-F5344CB8AC3E}">
        <p14:creationId xmlns:p14="http://schemas.microsoft.com/office/powerpoint/2010/main" val="2134412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9896E0-A4BF-4CE6-9DE1-046218B7A2F8}"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ABBC2C-F69C-481B-83E2-A55DD8C54996}" type="slidenum">
              <a:rPr lang="en-US" smtClean="0"/>
              <a:t>‹#›</a:t>
            </a:fld>
            <a:endParaRPr lang="en-US" dirty="0"/>
          </a:p>
        </p:txBody>
      </p:sp>
    </p:spTree>
    <p:extLst>
      <p:ext uri="{BB962C8B-B14F-4D97-AF65-F5344CB8AC3E}">
        <p14:creationId xmlns:p14="http://schemas.microsoft.com/office/powerpoint/2010/main" val="662475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9896E0-A4BF-4CE6-9DE1-046218B7A2F8}"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ABBC2C-F69C-481B-83E2-A55DD8C54996}" type="slidenum">
              <a:rPr lang="en-US" smtClean="0"/>
              <a:t>‹#›</a:t>
            </a:fld>
            <a:endParaRPr lang="en-US" dirty="0"/>
          </a:p>
        </p:txBody>
      </p:sp>
    </p:spTree>
    <p:extLst>
      <p:ext uri="{BB962C8B-B14F-4D97-AF65-F5344CB8AC3E}">
        <p14:creationId xmlns:p14="http://schemas.microsoft.com/office/powerpoint/2010/main" val="1223488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29896E0-A4BF-4CE6-9DE1-046218B7A2F8}" type="datetimeFigureOut">
              <a:rPr lang="en-US" smtClean="0"/>
              <a:t>6/29/2019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ABBC2C-F69C-481B-83E2-A55DD8C54996}" type="slidenum">
              <a:rPr lang="en-US" smtClean="0"/>
              <a:t>‹#›</a:t>
            </a:fld>
            <a:endParaRPr lang="en-US" dirty="0"/>
          </a:p>
        </p:txBody>
      </p:sp>
    </p:spTree>
    <p:extLst>
      <p:ext uri="{BB962C8B-B14F-4D97-AF65-F5344CB8AC3E}">
        <p14:creationId xmlns:p14="http://schemas.microsoft.com/office/powerpoint/2010/main" val="1913079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9896E0-A4BF-4CE6-9DE1-046218B7A2F8}" type="datetimeFigureOut">
              <a:rPr lang="en-US" smtClean="0"/>
              <a:t>6/29/2019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ABBC2C-F69C-481B-83E2-A55DD8C54996}" type="slidenum">
              <a:rPr lang="en-US" smtClean="0"/>
              <a:t>‹#›</a:t>
            </a:fld>
            <a:endParaRPr lang="en-US" dirty="0"/>
          </a:p>
        </p:txBody>
      </p:sp>
    </p:spTree>
    <p:extLst>
      <p:ext uri="{BB962C8B-B14F-4D97-AF65-F5344CB8AC3E}">
        <p14:creationId xmlns:p14="http://schemas.microsoft.com/office/powerpoint/2010/main" val="388253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9896E0-A4BF-4CE6-9DE1-046218B7A2F8}" type="datetimeFigureOut">
              <a:rPr lang="en-US" smtClean="0"/>
              <a:t>6/29/2019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7ABBC2C-F69C-481B-83E2-A55DD8C54996}" type="slidenum">
              <a:rPr lang="en-US" smtClean="0"/>
              <a:t>‹#›</a:t>
            </a:fld>
            <a:endParaRPr lang="en-US" dirty="0"/>
          </a:p>
        </p:txBody>
      </p:sp>
    </p:spTree>
    <p:extLst>
      <p:ext uri="{BB962C8B-B14F-4D97-AF65-F5344CB8AC3E}">
        <p14:creationId xmlns:p14="http://schemas.microsoft.com/office/powerpoint/2010/main" val="273437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9896E0-A4BF-4CE6-9DE1-046218B7A2F8}" type="datetimeFigureOut">
              <a:rPr lang="en-US" smtClean="0"/>
              <a:t>6/29/2019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7ABBC2C-F69C-481B-83E2-A55DD8C54996}" type="slidenum">
              <a:rPr lang="en-US" smtClean="0"/>
              <a:t>‹#›</a:t>
            </a:fld>
            <a:endParaRPr lang="en-US" dirty="0"/>
          </a:p>
        </p:txBody>
      </p:sp>
    </p:spTree>
    <p:extLst>
      <p:ext uri="{BB962C8B-B14F-4D97-AF65-F5344CB8AC3E}">
        <p14:creationId xmlns:p14="http://schemas.microsoft.com/office/powerpoint/2010/main" val="3688275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9896E0-A4BF-4CE6-9DE1-046218B7A2F8}" type="datetimeFigureOut">
              <a:rPr lang="en-US" smtClean="0"/>
              <a:t>6/29/2019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ABBC2C-F69C-481B-83E2-A55DD8C54996}" type="slidenum">
              <a:rPr lang="en-US" smtClean="0"/>
              <a:t>‹#›</a:t>
            </a:fld>
            <a:endParaRPr lang="en-US" dirty="0"/>
          </a:p>
        </p:txBody>
      </p:sp>
    </p:spTree>
    <p:extLst>
      <p:ext uri="{BB962C8B-B14F-4D97-AF65-F5344CB8AC3E}">
        <p14:creationId xmlns:p14="http://schemas.microsoft.com/office/powerpoint/2010/main" val="1487726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9896E0-A4BF-4CE6-9DE1-046218B7A2F8}" type="datetimeFigureOut">
              <a:rPr lang="en-US" smtClean="0"/>
              <a:t>6/29/2019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ABBC2C-F69C-481B-83E2-A55DD8C54996}" type="slidenum">
              <a:rPr lang="en-US" smtClean="0"/>
              <a:t>‹#›</a:t>
            </a:fld>
            <a:endParaRPr lang="en-US" dirty="0"/>
          </a:p>
        </p:txBody>
      </p:sp>
    </p:spTree>
    <p:extLst>
      <p:ext uri="{BB962C8B-B14F-4D97-AF65-F5344CB8AC3E}">
        <p14:creationId xmlns:p14="http://schemas.microsoft.com/office/powerpoint/2010/main" val="2710804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29896E0-A4BF-4CE6-9DE1-046218B7A2F8}" type="datetimeFigureOut">
              <a:rPr lang="en-US" smtClean="0"/>
              <a:t>6/29/2019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ABBC2C-F69C-481B-83E2-A55DD8C54996}" type="slidenum">
              <a:rPr lang="en-US" smtClean="0"/>
              <a:t>‹#›</a:t>
            </a:fld>
            <a:endParaRPr lang="en-US" dirty="0"/>
          </a:p>
        </p:txBody>
      </p:sp>
    </p:spTree>
    <p:extLst>
      <p:ext uri="{BB962C8B-B14F-4D97-AF65-F5344CB8AC3E}">
        <p14:creationId xmlns:p14="http://schemas.microsoft.com/office/powerpoint/2010/main" val="2034161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896E0-A4BF-4CE6-9DE1-046218B7A2F8}" type="datetimeFigureOut">
              <a:rPr lang="en-US" smtClean="0"/>
              <a:t>6/29/2019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BBC2C-F69C-481B-83E2-A55DD8C54996}" type="slidenum">
              <a:rPr lang="en-US" smtClean="0"/>
              <a:t>‹#›</a:t>
            </a:fld>
            <a:endParaRPr lang="en-US" dirty="0"/>
          </a:p>
        </p:txBody>
      </p:sp>
    </p:spTree>
    <p:extLst>
      <p:ext uri="{BB962C8B-B14F-4D97-AF65-F5344CB8AC3E}">
        <p14:creationId xmlns:p14="http://schemas.microsoft.com/office/powerpoint/2010/main" val="3323092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7983" y="0"/>
            <a:ext cx="6356035" cy="707886"/>
          </a:xfrm>
          <a:prstGeom prst="rect">
            <a:avLst/>
          </a:prstGeom>
          <a:noFill/>
        </p:spPr>
        <p:txBody>
          <a:bodyPr wrap="none" rtlCol="0">
            <a:spAutoFit/>
          </a:bodyPr>
          <a:lstStyle/>
          <a:p>
            <a:pPr algn="ctr"/>
            <a:r>
              <a:rPr lang="en-US" sz="4000" b="1" u="sng"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THROUGH THE BIBLE IN 2018</a:t>
            </a:r>
            <a:endParaRPr lang="en-US" sz="40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p:cNvSpPr txBox="1"/>
          <p:nvPr/>
        </p:nvSpPr>
        <p:spPr>
          <a:xfrm>
            <a:off x="-1" y="0"/>
            <a:ext cx="2575036" cy="1938992"/>
          </a:xfrm>
          <a:prstGeom prst="rect">
            <a:avLst/>
          </a:prstGeom>
          <a:noFill/>
        </p:spPr>
        <p:txBody>
          <a:bodyPr wrap="square" rtlCol="0">
            <a:spAutoFit/>
          </a:bodyPr>
          <a:lstStyle/>
          <a:p>
            <a:r>
              <a:rPr lang="en-US" sz="2400" dirty="0" smtClean="0">
                <a:latin typeface="+mj-lt"/>
              </a:rPr>
              <a:t>LESSON 50</a:t>
            </a:r>
            <a:endParaRPr lang="en-US" sz="2400" dirty="0">
              <a:latin typeface="+mj-lt"/>
            </a:endParaRPr>
          </a:p>
          <a:p>
            <a:r>
              <a:rPr lang="en-US" sz="2400" dirty="0" smtClean="0">
                <a:latin typeface="+mj-lt"/>
              </a:rPr>
              <a:t>WEEK 50 </a:t>
            </a:r>
            <a:r>
              <a:rPr lang="en-US" sz="2400" dirty="0">
                <a:latin typeface="+mj-lt"/>
              </a:rPr>
              <a:t>OF </a:t>
            </a:r>
            <a:r>
              <a:rPr lang="en-US" sz="2400" dirty="0" smtClean="0">
                <a:latin typeface="+mj-lt"/>
              </a:rPr>
              <a:t>52</a:t>
            </a:r>
          </a:p>
          <a:p>
            <a:r>
              <a:rPr lang="en-US" sz="2400" dirty="0" smtClean="0">
                <a:latin typeface="+mj-lt"/>
              </a:rPr>
              <a:t>(Rom. 11-16; Col.; </a:t>
            </a:r>
          </a:p>
          <a:p>
            <a:r>
              <a:rPr lang="en-US" sz="2400" dirty="0" smtClean="0">
                <a:latin typeface="+mj-lt"/>
              </a:rPr>
              <a:t>Acts 20-28; Phile. </a:t>
            </a:r>
          </a:p>
          <a:p>
            <a:r>
              <a:rPr lang="en-US" sz="2400" dirty="0" smtClean="0">
                <a:latin typeface="+mj-lt"/>
              </a:rPr>
              <a:t>Ephesians)</a:t>
            </a:r>
          </a:p>
        </p:txBody>
      </p:sp>
      <p:sp>
        <p:nvSpPr>
          <p:cNvPr id="4" name="Rectangle 3"/>
          <p:cNvSpPr/>
          <p:nvPr/>
        </p:nvSpPr>
        <p:spPr>
          <a:xfrm>
            <a:off x="2974428" y="673230"/>
            <a:ext cx="4855779" cy="1569660"/>
          </a:xfrm>
          <a:prstGeom prst="rect">
            <a:avLst/>
          </a:prstGeom>
        </p:spPr>
        <p:txBody>
          <a:bodyPr wrap="square">
            <a:spAutoFit/>
          </a:bodyPr>
          <a:lstStyle/>
          <a:p>
            <a:r>
              <a:rPr lang="en-US" sz="2400" dirty="0" smtClean="0">
                <a:latin typeface="+mj-lt"/>
              </a:rPr>
              <a:t>Last time – Paul’s Gospel of grace; This time – The revelation of the mystery given to the Apostle of the Gentiles (A.D. 57). </a:t>
            </a:r>
            <a:endParaRPr lang="en-US" sz="2400" dirty="0">
              <a:latin typeface="+mj-lt"/>
            </a:endParaRPr>
          </a:p>
        </p:txBody>
      </p:sp>
      <p:pic>
        <p:nvPicPr>
          <p:cNvPr id="6" name="Picture 5" descr="Paul the Apostle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5103" y="707886"/>
            <a:ext cx="4466898" cy="6060776"/>
          </a:xfrm>
          <a:prstGeom prst="rect">
            <a:avLst/>
          </a:prstGeom>
        </p:spPr>
      </p:pic>
      <p:sp>
        <p:nvSpPr>
          <p:cNvPr id="7" name="TextBox 6"/>
          <p:cNvSpPr txBox="1"/>
          <p:nvPr/>
        </p:nvSpPr>
        <p:spPr>
          <a:xfrm>
            <a:off x="0" y="2210574"/>
            <a:ext cx="12192000" cy="4647426"/>
          </a:xfrm>
          <a:prstGeom prst="rect">
            <a:avLst/>
          </a:prstGeom>
          <a:noFill/>
        </p:spPr>
        <p:txBody>
          <a:bodyPr wrap="square" rtlCol="0">
            <a:spAutoFit/>
          </a:bodyPr>
          <a:lstStyle/>
          <a:p>
            <a:r>
              <a:rPr lang="en-US" sz="2400" dirty="0" smtClean="0">
                <a:latin typeface="+mj-lt"/>
              </a:rPr>
              <a:t>“For I speak to you Gentiles, inasmuch as </a:t>
            </a:r>
            <a:r>
              <a:rPr lang="en-US" sz="2400" b="1" dirty="0" smtClean="0">
                <a:latin typeface="+mj-lt"/>
              </a:rPr>
              <a:t>I</a:t>
            </a:r>
            <a:r>
              <a:rPr lang="en-US" sz="2400" dirty="0" smtClean="0">
                <a:latin typeface="+mj-lt"/>
              </a:rPr>
              <a:t> [Paul] </a:t>
            </a:r>
            <a:r>
              <a:rPr lang="en-US" sz="2400" b="1" dirty="0" smtClean="0">
                <a:latin typeface="+mj-lt"/>
              </a:rPr>
              <a:t>am the </a:t>
            </a:r>
          </a:p>
          <a:p>
            <a:r>
              <a:rPr lang="en-US" sz="2400" b="1" dirty="0" smtClean="0">
                <a:latin typeface="+mj-lt"/>
              </a:rPr>
              <a:t>apostle of the Gentiles</a:t>
            </a:r>
            <a:r>
              <a:rPr lang="en-US" sz="2400" dirty="0" smtClean="0">
                <a:latin typeface="+mj-lt"/>
              </a:rPr>
              <a:t>, I magnify my office” (Rom. 11:13).</a:t>
            </a:r>
          </a:p>
          <a:p>
            <a:r>
              <a:rPr lang="en-US" sz="2400" dirty="0" smtClean="0">
                <a:latin typeface="+mj-lt"/>
              </a:rPr>
              <a:t>Since the time of Abraham, there was a God imposed </a:t>
            </a:r>
          </a:p>
          <a:p>
            <a:r>
              <a:rPr lang="en-US" sz="2400" dirty="0" smtClean="0">
                <a:latin typeface="+mj-lt"/>
              </a:rPr>
              <a:t>separation between Jews &amp; Gentiles, as God dealt exclusively </a:t>
            </a:r>
          </a:p>
          <a:p>
            <a:r>
              <a:rPr lang="en-US" sz="2400" dirty="0" smtClean="0">
                <a:latin typeface="+mj-lt"/>
              </a:rPr>
              <a:t>with the chosen nation Israel, but now that wall of separation</a:t>
            </a:r>
          </a:p>
          <a:p>
            <a:r>
              <a:rPr lang="en-US" sz="2400" dirty="0" smtClean="0">
                <a:latin typeface="+mj-lt"/>
              </a:rPr>
              <a:t>was being removed, “… </a:t>
            </a:r>
            <a:r>
              <a:rPr lang="en-US" sz="2400" b="1" dirty="0" smtClean="0">
                <a:latin typeface="+mj-lt"/>
              </a:rPr>
              <a:t>hath broken down the middle wall of </a:t>
            </a:r>
          </a:p>
          <a:p>
            <a:r>
              <a:rPr lang="en-US" sz="2400" b="1" dirty="0" smtClean="0">
                <a:latin typeface="+mj-lt"/>
              </a:rPr>
              <a:t>partition between us</a:t>
            </a:r>
            <a:r>
              <a:rPr lang="en-US" sz="2400" dirty="0" smtClean="0">
                <a:latin typeface="+mj-lt"/>
              </a:rPr>
              <a:t>” (Eph. 2:15).  Paul was the apostle </a:t>
            </a:r>
          </a:p>
          <a:p>
            <a:r>
              <a:rPr lang="en-US" sz="2400" dirty="0" smtClean="0">
                <a:latin typeface="+mj-lt"/>
              </a:rPr>
              <a:t>chosen of God to go to the Gentiles.  What about Peter?</a:t>
            </a:r>
          </a:p>
          <a:p>
            <a:endParaRPr lang="en-US" sz="800" dirty="0" smtClean="0">
              <a:latin typeface="+mj-lt"/>
            </a:endParaRPr>
          </a:p>
          <a:p>
            <a:r>
              <a:rPr lang="en-US" sz="2400" dirty="0" smtClean="0">
                <a:latin typeface="+mj-lt"/>
              </a:rPr>
              <a:t>“For he [Christ] that wrought effectually in </a:t>
            </a:r>
            <a:r>
              <a:rPr lang="en-US" sz="2400" i="1" dirty="0" smtClean="0">
                <a:latin typeface="+mj-lt"/>
              </a:rPr>
              <a:t>Peter to the </a:t>
            </a:r>
          </a:p>
          <a:p>
            <a:r>
              <a:rPr lang="en-US" sz="2400" i="1" dirty="0" smtClean="0">
                <a:latin typeface="+mj-lt"/>
              </a:rPr>
              <a:t>apostleship of the circumcision </a:t>
            </a:r>
            <a:r>
              <a:rPr lang="en-US" sz="2400" dirty="0" smtClean="0">
                <a:latin typeface="+mj-lt"/>
              </a:rPr>
              <a:t>[Jews], the </a:t>
            </a:r>
            <a:r>
              <a:rPr lang="en-US" sz="2400" b="1" u="sng" dirty="0" smtClean="0">
                <a:latin typeface="+mj-lt"/>
              </a:rPr>
              <a:t>same was mighty </a:t>
            </a:r>
          </a:p>
          <a:p>
            <a:r>
              <a:rPr lang="en-US" sz="2400" b="1" u="sng" dirty="0" smtClean="0">
                <a:latin typeface="+mj-lt"/>
              </a:rPr>
              <a:t>in me</a:t>
            </a:r>
            <a:r>
              <a:rPr lang="en-US" sz="2400" b="1" dirty="0" smtClean="0">
                <a:latin typeface="+mj-lt"/>
              </a:rPr>
              <a:t> </a:t>
            </a:r>
            <a:r>
              <a:rPr lang="en-US" sz="2400" dirty="0" smtClean="0">
                <a:latin typeface="+mj-lt"/>
              </a:rPr>
              <a:t>[Paul] </a:t>
            </a:r>
            <a:r>
              <a:rPr lang="en-US" sz="2400" b="1" u="sng" dirty="0" smtClean="0">
                <a:latin typeface="+mj-lt"/>
              </a:rPr>
              <a:t>toward the Gentiles</a:t>
            </a:r>
            <a:r>
              <a:rPr lang="en-US" sz="2400" dirty="0" smtClean="0">
                <a:latin typeface="+mj-lt"/>
              </a:rPr>
              <a:t>” (Gal. 2:8).</a:t>
            </a:r>
          </a:p>
          <a:p>
            <a:r>
              <a:rPr lang="en-US" sz="2400" dirty="0" smtClean="0">
                <a:latin typeface="+mj-lt"/>
              </a:rPr>
              <a:t>Peter apostleship was to the Jews—Paul’s to the Gentiles.  </a:t>
            </a:r>
            <a:endParaRPr lang="en-US" sz="2400" dirty="0">
              <a:latin typeface="+mj-lt"/>
            </a:endParaRPr>
          </a:p>
        </p:txBody>
      </p:sp>
    </p:spTree>
    <p:extLst>
      <p:ext uri="{BB962C8B-B14F-4D97-AF65-F5344CB8AC3E}">
        <p14:creationId xmlns:p14="http://schemas.microsoft.com/office/powerpoint/2010/main" val="246618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fade">
                                      <p:cBhvr>
                                        <p:cTn id="30" dur="500"/>
                                        <p:tgtEl>
                                          <p:spTgt spid="7">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animEffect transition="in" filter="fade">
                                      <p:cBhvr>
                                        <p:cTn id="33" dur="500"/>
                                        <p:tgtEl>
                                          <p:spTgt spid="7">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fade">
                                      <p:cBhvr>
                                        <p:cTn id="38" dur="500"/>
                                        <p:tgtEl>
                                          <p:spTgt spid="7">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animEffect transition="in" filter="fade">
                                      <p:cBhvr>
                                        <p:cTn id="41" dur="500"/>
                                        <p:tgtEl>
                                          <p:spTgt spid="7">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xEl>
                                              <p:pRg st="11" end="11"/>
                                            </p:txEl>
                                          </p:spTgt>
                                        </p:tgtEl>
                                        <p:attrNameLst>
                                          <p:attrName>style.visibility</p:attrName>
                                        </p:attrNameLst>
                                      </p:cBhvr>
                                      <p:to>
                                        <p:strVal val="visible"/>
                                      </p:to>
                                    </p:set>
                                    <p:animEffect transition="in" filter="fade">
                                      <p:cBhvr>
                                        <p:cTn id="44" dur="500"/>
                                        <p:tgtEl>
                                          <p:spTgt spid="7">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12" end="12"/>
                                            </p:txEl>
                                          </p:spTgt>
                                        </p:tgtEl>
                                        <p:attrNameLst>
                                          <p:attrName>style.visibility</p:attrName>
                                        </p:attrNameLst>
                                      </p:cBhvr>
                                      <p:to>
                                        <p:strVal val="visible"/>
                                      </p:to>
                                    </p:set>
                                    <p:animEffect transition="in" filter="fade">
                                      <p:cBhvr>
                                        <p:cTn id="49"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4592"/>
            <a:ext cx="6632028" cy="6494085"/>
          </a:xfrm>
          <a:prstGeom prst="rect">
            <a:avLst/>
          </a:prstGeom>
        </p:spPr>
        <p:txBody>
          <a:bodyPr wrap="square">
            <a:spAutoFit/>
          </a:bodyPr>
          <a:lstStyle/>
          <a:p>
            <a:r>
              <a:rPr lang="en-US" sz="2400" b="1" dirty="0" smtClean="0">
                <a:latin typeface="+mj-lt"/>
              </a:rPr>
              <a:t>LOST AT SEA</a:t>
            </a:r>
          </a:p>
          <a:p>
            <a:r>
              <a:rPr lang="en-US" sz="2400" dirty="0" smtClean="0">
                <a:latin typeface="+mj-lt"/>
              </a:rPr>
              <a:t>“</a:t>
            </a:r>
            <a:r>
              <a:rPr lang="en-US" sz="2400" dirty="0">
                <a:latin typeface="+mj-lt"/>
              </a:rPr>
              <a:t>But not long after there arose </a:t>
            </a:r>
            <a:r>
              <a:rPr lang="en-US" sz="2400" dirty="0" smtClean="0">
                <a:latin typeface="+mj-lt"/>
              </a:rPr>
              <a:t>against </a:t>
            </a:r>
            <a:r>
              <a:rPr lang="en-US" sz="2400" dirty="0">
                <a:latin typeface="+mj-lt"/>
              </a:rPr>
              <a:t>it a tempestuous wind, called </a:t>
            </a:r>
            <a:r>
              <a:rPr lang="en-US" sz="2400" dirty="0" smtClean="0">
                <a:latin typeface="+mj-lt"/>
              </a:rPr>
              <a:t>Euroclydon</a:t>
            </a:r>
            <a:r>
              <a:rPr lang="en-US" sz="2400" dirty="0">
                <a:latin typeface="+mj-lt"/>
              </a:rPr>
              <a:t>… And we be exceedingly </a:t>
            </a:r>
            <a:r>
              <a:rPr lang="en-US" sz="2400" dirty="0" smtClean="0">
                <a:latin typeface="+mj-lt"/>
              </a:rPr>
              <a:t>tossed </a:t>
            </a:r>
            <a:r>
              <a:rPr lang="en-US" sz="2400" dirty="0">
                <a:latin typeface="+mj-lt"/>
              </a:rPr>
              <a:t>with a tempest… all hope that</a:t>
            </a:r>
          </a:p>
          <a:p>
            <a:r>
              <a:rPr lang="en-US" sz="2400" dirty="0">
                <a:latin typeface="+mj-lt"/>
              </a:rPr>
              <a:t>we should be saved was taken away” </a:t>
            </a:r>
            <a:endParaRPr lang="en-US" sz="2400" dirty="0" smtClean="0">
              <a:latin typeface="+mj-lt"/>
            </a:endParaRPr>
          </a:p>
          <a:p>
            <a:r>
              <a:rPr lang="en-US" sz="2400" dirty="0" smtClean="0">
                <a:latin typeface="+mj-lt"/>
              </a:rPr>
              <a:t>(</a:t>
            </a:r>
            <a:r>
              <a:rPr lang="en-US" sz="2400" dirty="0">
                <a:latin typeface="+mj-lt"/>
              </a:rPr>
              <a:t>Acts 27:14-20</a:t>
            </a:r>
            <a:r>
              <a:rPr lang="en-US" sz="2400" dirty="0" smtClean="0">
                <a:latin typeface="+mj-lt"/>
              </a:rPr>
              <a:t>).</a:t>
            </a:r>
          </a:p>
          <a:p>
            <a:r>
              <a:rPr lang="en-US" sz="2400" dirty="0">
                <a:latin typeface="+mj-lt"/>
              </a:rPr>
              <a:t>Had Christ gotten Paul through a mob, </a:t>
            </a:r>
            <a:r>
              <a:rPr lang="en-US" sz="2400" dirty="0" smtClean="0">
                <a:latin typeface="+mj-lt"/>
              </a:rPr>
              <a:t>beatings</a:t>
            </a:r>
            <a:r>
              <a:rPr lang="en-US" sz="2400" dirty="0">
                <a:latin typeface="+mj-lt"/>
              </a:rPr>
              <a:t>, arrest, interrogations, and </a:t>
            </a:r>
            <a:r>
              <a:rPr lang="en-US" sz="2400" dirty="0" smtClean="0">
                <a:latin typeface="+mj-lt"/>
              </a:rPr>
              <a:t>jail </a:t>
            </a:r>
            <a:r>
              <a:rPr lang="en-US" sz="2400" dirty="0">
                <a:latin typeface="+mj-lt"/>
              </a:rPr>
              <a:t>only to let him die in </a:t>
            </a:r>
            <a:endParaRPr lang="en-US" sz="2400" dirty="0" smtClean="0">
              <a:latin typeface="+mj-lt"/>
            </a:endParaRPr>
          </a:p>
          <a:p>
            <a:r>
              <a:rPr lang="en-US" sz="2400" dirty="0" smtClean="0">
                <a:latin typeface="+mj-lt"/>
              </a:rPr>
              <a:t>a </a:t>
            </a:r>
            <a:r>
              <a:rPr lang="en-US" sz="2400" dirty="0">
                <a:latin typeface="+mj-lt"/>
              </a:rPr>
              <a:t>storm at sea</a:t>
            </a:r>
            <a:r>
              <a:rPr lang="en-US" sz="2400" dirty="0" smtClean="0">
                <a:latin typeface="+mj-lt"/>
              </a:rPr>
              <a:t>?</a:t>
            </a:r>
          </a:p>
          <a:p>
            <a:r>
              <a:rPr lang="en-US" sz="2400" dirty="0" smtClean="0">
                <a:latin typeface="+mj-lt"/>
              </a:rPr>
              <a:t>Knowing </a:t>
            </a:r>
            <a:r>
              <a:rPr lang="en-US" sz="2400" dirty="0">
                <a:latin typeface="+mj-lt"/>
              </a:rPr>
              <a:t>their lives were at risk, Paul intervened – </a:t>
            </a:r>
            <a:endParaRPr lang="en-US" sz="2400" dirty="0" smtClean="0">
              <a:latin typeface="+mj-lt"/>
            </a:endParaRPr>
          </a:p>
          <a:p>
            <a:endParaRPr lang="en-US" sz="800" dirty="0">
              <a:latin typeface="+mj-lt"/>
            </a:endParaRPr>
          </a:p>
          <a:p>
            <a:r>
              <a:rPr lang="en-US" sz="2400" dirty="0" smtClean="0">
                <a:latin typeface="+mj-lt"/>
              </a:rPr>
              <a:t>“</a:t>
            </a:r>
            <a:r>
              <a:rPr lang="en-US" sz="2400" dirty="0">
                <a:latin typeface="+mj-lt"/>
              </a:rPr>
              <a:t>And now I exhort you to be of good cheer:  </a:t>
            </a:r>
            <a:r>
              <a:rPr lang="en-US" sz="2400" b="1" dirty="0">
                <a:latin typeface="+mj-lt"/>
              </a:rPr>
              <a:t>for there shall be no loss of any man’s life among you</a:t>
            </a:r>
            <a:r>
              <a:rPr lang="en-US" sz="2400" dirty="0">
                <a:latin typeface="+mj-lt"/>
              </a:rPr>
              <a:t>, but of the </a:t>
            </a:r>
            <a:r>
              <a:rPr lang="en-US" sz="2400" dirty="0" smtClean="0">
                <a:latin typeface="+mj-lt"/>
              </a:rPr>
              <a:t>ship… except these abide in the ship, ye cannot be saved” </a:t>
            </a:r>
            <a:r>
              <a:rPr lang="en-US" sz="2400" dirty="0">
                <a:latin typeface="+mj-lt"/>
              </a:rPr>
              <a:t>(Acts </a:t>
            </a:r>
            <a:r>
              <a:rPr lang="en-US" sz="2400" dirty="0" smtClean="0">
                <a:latin typeface="+mj-lt"/>
              </a:rPr>
              <a:t>27:21-29,31). </a:t>
            </a:r>
            <a:endParaRPr lang="en-US" sz="2400" dirty="0">
              <a:latin typeface="+mj-lt"/>
            </a:endParaRPr>
          </a:p>
          <a:p>
            <a:r>
              <a:rPr lang="en-US" sz="2400" dirty="0">
                <a:latin typeface="+mj-lt"/>
              </a:rPr>
              <a:t>For 14-days the ship was lost at sea, but as Paul prophesied, though the ship was lost, not a person on board was lost. </a:t>
            </a:r>
          </a:p>
        </p:txBody>
      </p:sp>
      <p:pic>
        <p:nvPicPr>
          <p:cNvPr id="3" name="Picture 2" descr="Pauline's Pirates &amp; Privateers: Tools of the Trade: By Speed of Wi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109" y="115863"/>
            <a:ext cx="5326533" cy="6495392"/>
          </a:xfrm>
          <a:prstGeom prst="rect">
            <a:avLst/>
          </a:prstGeom>
          <a:effectLst>
            <a:glow rad="228600">
              <a:schemeClr val="accent3">
                <a:satMod val="175000"/>
                <a:alpha val="40000"/>
              </a:schemeClr>
            </a:glow>
          </a:effectLst>
        </p:spPr>
      </p:pic>
      <p:pic>
        <p:nvPicPr>
          <p:cNvPr id="4" name="Picture 3" descr="Map of Paul's second journe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109" y="115863"/>
            <a:ext cx="5318232" cy="6495392"/>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25105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animEffect transition="in" filter="fade">
                                      <p:cBhvr>
                                        <p:cTn id="3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 :Vernet, Claude Joseph - The Shipwreck - 1772.jp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7046259"/>
          </a:xfrm>
          <a:prstGeom prst="rect">
            <a:avLst/>
          </a:prstGeom>
          <a:effectLst>
            <a:glow rad="228600">
              <a:schemeClr val="accent3">
                <a:satMod val="175000"/>
                <a:alpha val="40000"/>
              </a:schemeClr>
            </a:glow>
          </a:effectLst>
        </p:spPr>
      </p:pic>
      <p:sp>
        <p:nvSpPr>
          <p:cNvPr id="2" name="Rectangle 1"/>
          <p:cNvSpPr/>
          <p:nvPr/>
        </p:nvSpPr>
        <p:spPr>
          <a:xfrm>
            <a:off x="1" y="94592"/>
            <a:ext cx="12086897" cy="1938992"/>
          </a:xfrm>
          <a:prstGeom prst="rect">
            <a:avLst/>
          </a:prstGeom>
        </p:spPr>
        <p:txBody>
          <a:bodyPr wrap="square">
            <a:spAutoFit/>
          </a:bodyPr>
          <a:lstStyle/>
          <a:p>
            <a:r>
              <a:rPr lang="en-US" sz="2400" dirty="0">
                <a:solidFill>
                  <a:schemeClr val="bg1"/>
                </a:solidFill>
                <a:latin typeface="+mj-lt"/>
              </a:rPr>
              <a:t>“And the soldiers’ counsel was to kill the prisoners, lest any of them should swim out, and escape.  But the centurion, </a:t>
            </a:r>
            <a:r>
              <a:rPr lang="en-US" sz="2400" u="sng" dirty="0">
                <a:solidFill>
                  <a:schemeClr val="bg1"/>
                </a:solidFill>
                <a:latin typeface="+mj-lt"/>
              </a:rPr>
              <a:t>willing to save Paul</a:t>
            </a:r>
            <a:r>
              <a:rPr lang="en-US" sz="2400" dirty="0">
                <a:solidFill>
                  <a:schemeClr val="bg1"/>
                </a:solidFill>
                <a:latin typeface="+mj-lt"/>
              </a:rPr>
              <a:t>, kept them from their purpose; and commanded that they which could swim should cast themselves into the sea, and get to land… And so it came to pass, that </a:t>
            </a:r>
            <a:r>
              <a:rPr lang="en-US" sz="2400" u="sng" dirty="0">
                <a:solidFill>
                  <a:schemeClr val="bg1"/>
                </a:solidFill>
                <a:latin typeface="+mj-lt"/>
              </a:rPr>
              <a:t>they escaped all safe to land</a:t>
            </a:r>
            <a:r>
              <a:rPr lang="en-US" sz="2400" dirty="0">
                <a:solidFill>
                  <a:schemeClr val="bg1"/>
                </a:solidFill>
                <a:latin typeface="+mj-lt"/>
              </a:rPr>
              <a:t> [276 souls]” (Acts 27:42-44</a:t>
            </a:r>
            <a:r>
              <a:rPr lang="en-US" sz="2400" dirty="0" smtClean="0">
                <a:solidFill>
                  <a:schemeClr val="bg1"/>
                </a:solidFill>
                <a:latin typeface="+mj-lt"/>
              </a:rPr>
              <a:t>).</a:t>
            </a:r>
          </a:p>
          <a:p>
            <a:r>
              <a:rPr lang="en-US" sz="2400" dirty="0" smtClean="0">
                <a:solidFill>
                  <a:schemeClr val="bg1"/>
                </a:solidFill>
                <a:latin typeface="+mj-lt"/>
              </a:rPr>
              <a:t>God wanted Paul in Rome, and nothing was going to stop him from getting there.   </a:t>
            </a:r>
            <a:endParaRPr lang="en-US" sz="2400" dirty="0">
              <a:solidFill>
                <a:schemeClr val="bg1"/>
              </a:solidFill>
              <a:latin typeface="+mj-lt"/>
            </a:endParaRPr>
          </a:p>
        </p:txBody>
      </p:sp>
      <p:pic>
        <p:nvPicPr>
          <p:cNvPr id="4" name="Picture 3" descr="St Paul's Island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0722" cy="7046259"/>
          </a:xfrm>
          <a:prstGeom prst="rect">
            <a:avLst/>
          </a:prstGeom>
        </p:spPr>
      </p:pic>
      <p:sp>
        <p:nvSpPr>
          <p:cNvPr id="5" name="TextBox 4"/>
          <p:cNvSpPr txBox="1"/>
          <p:nvPr/>
        </p:nvSpPr>
        <p:spPr>
          <a:xfrm>
            <a:off x="220717" y="356202"/>
            <a:ext cx="6909199" cy="707886"/>
          </a:xfrm>
          <a:prstGeom prst="rect">
            <a:avLst/>
          </a:prstGeom>
          <a:noFill/>
        </p:spPr>
        <p:txBody>
          <a:bodyPr wrap="none" rtlCol="0">
            <a:spAutoFit/>
          </a:bodyPr>
          <a:lstStyle/>
          <a:p>
            <a:r>
              <a:rPr lang="en-US" sz="4000" dirty="0" smtClean="0">
                <a:latin typeface="+mj-lt"/>
              </a:rPr>
              <a:t>ST. PAUL’S ISLAND, MALTA (2016)</a:t>
            </a:r>
            <a:endParaRPr lang="en-US" sz="4000" dirty="0">
              <a:latin typeface="+mj-lt"/>
            </a:endParaRPr>
          </a:p>
        </p:txBody>
      </p:sp>
    </p:spTree>
    <p:extLst>
      <p:ext uri="{BB962C8B-B14F-4D97-AF65-F5344CB8AC3E}">
        <p14:creationId xmlns:p14="http://schemas.microsoft.com/office/powerpoint/2010/main" val="2642540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915804" y="0"/>
            <a:ext cx="5276196" cy="6589986"/>
          </a:xfrm>
          <a:prstGeom prst="rect">
            <a:avLst/>
          </a:prstGeom>
        </p:spPr>
      </p:pic>
      <p:sp>
        <p:nvSpPr>
          <p:cNvPr id="2" name="TextBox 1"/>
          <p:cNvSpPr txBox="1"/>
          <p:nvPr/>
        </p:nvSpPr>
        <p:spPr>
          <a:xfrm>
            <a:off x="10510" y="0"/>
            <a:ext cx="6905297" cy="6724918"/>
          </a:xfrm>
          <a:prstGeom prst="rect">
            <a:avLst/>
          </a:prstGeom>
          <a:noFill/>
        </p:spPr>
        <p:txBody>
          <a:bodyPr wrap="square" rtlCol="0">
            <a:spAutoFit/>
          </a:bodyPr>
          <a:lstStyle/>
          <a:p>
            <a:r>
              <a:rPr lang="en-US" sz="2400" b="1" dirty="0" smtClean="0">
                <a:latin typeface="+mj-lt"/>
              </a:rPr>
              <a:t>HOUSE ARREST IN ROME </a:t>
            </a:r>
            <a:r>
              <a:rPr lang="en-US" sz="2400" dirty="0" smtClean="0">
                <a:latin typeface="+mj-lt"/>
              </a:rPr>
              <a:t>(A.D. 61-63)</a:t>
            </a:r>
          </a:p>
          <a:p>
            <a:r>
              <a:rPr lang="en-US" sz="2400" dirty="0" smtClean="0">
                <a:latin typeface="+mj-lt"/>
              </a:rPr>
              <a:t>After wintering on the island of Malta, Paul continued on to Rome where he was delivered and placed under house arrest –</a:t>
            </a:r>
          </a:p>
          <a:p>
            <a:endParaRPr lang="en-US" sz="800" dirty="0" smtClean="0">
              <a:latin typeface="+mj-lt"/>
            </a:endParaRPr>
          </a:p>
          <a:p>
            <a:r>
              <a:rPr lang="en-US" sz="2400" dirty="0" smtClean="0">
                <a:latin typeface="+mj-lt"/>
              </a:rPr>
              <a:t>“</a:t>
            </a:r>
            <a:r>
              <a:rPr lang="en-US" sz="2400" dirty="0">
                <a:latin typeface="+mj-lt"/>
              </a:rPr>
              <a:t>And when we came to Rome, the centurion delivered the prisoners to the captain of the guard: but Paul was suffered to dwell by himself with a soldier that kept </a:t>
            </a:r>
            <a:r>
              <a:rPr lang="en-US" sz="2400" dirty="0" smtClean="0">
                <a:latin typeface="+mj-lt"/>
              </a:rPr>
              <a:t>him… And </a:t>
            </a:r>
            <a:r>
              <a:rPr lang="en-US" sz="2400" dirty="0">
                <a:latin typeface="+mj-lt"/>
              </a:rPr>
              <a:t>Paul dwelt two whole years in </a:t>
            </a:r>
            <a:r>
              <a:rPr lang="en-US" sz="2400" dirty="0" smtClean="0">
                <a:latin typeface="+mj-lt"/>
              </a:rPr>
              <a:t>his </a:t>
            </a:r>
            <a:r>
              <a:rPr lang="en-US" sz="2400" dirty="0">
                <a:latin typeface="+mj-lt"/>
              </a:rPr>
              <a:t>own hired house…” (Acts </a:t>
            </a:r>
            <a:r>
              <a:rPr lang="en-US" sz="2400" dirty="0" smtClean="0">
                <a:latin typeface="+mj-lt"/>
              </a:rPr>
              <a:t>28:16,30</a:t>
            </a:r>
            <a:r>
              <a:rPr lang="en-US" sz="2400" dirty="0">
                <a:latin typeface="+mj-lt"/>
              </a:rPr>
              <a:t>).</a:t>
            </a:r>
          </a:p>
          <a:p>
            <a:endParaRPr lang="en-US" sz="700" dirty="0">
              <a:latin typeface="+mj-lt"/>
            </a:endParaRPr>
          </a:p>
          <a:p>
            <a:r>
              <a:rPr lang="en-US" sz="2400" dirty="0">
                <a:latin typeface="+mj-lt"/>
              </a:rPr>
              <a:t>It is here during those 2-years that he </a:t>
            </a:r>
            <a:r>
              <a:rPr lang="en-US" sz="2400" dirty="0" smtClean="0">
                <a:latin typeface="+mj-lt"/>
              </a:rPr>
              <a:t>wrote </a:t>
            </a:r>
            <a:r>
              <a:rPr lang="en-US" sz="2400" dirty="0">
                <a:latin typeface="+mj-lt"/>
              </a:rPr>
              <a:t>the often referred to ‘prison </a:t>
            </a:r>
            <a:r>
              <a:rPr lang="en-US" sz="2400" dirty="0" smtClean="0">
                <a:latin typeface="+mj-lt"/>
              </a:rPr>
              <a:t>epistles</a:t>
            </a:r>
            <a:r>
              <a:rPr lang="en-US" sz="2400" dirty="0">
                <a:latin typeface="+mj-lt"/>
              </a:rPr>
              <a:t>’ – Ephesians, Colossians, </a:t>
            </a:r>
          </a:p>
          <a:p>
            <a:r>
              <a:rPr lang="en-US" sz="2400" dirty="0">
                <a:latin typeface="+mj-lt"/>
              </a:rPr>
              <a:t>Philemon, Philippians, and had </a:t>
            </a:r>
            <a:r>
              <a:rPr lang="en-US" sz="2400" dirty="0" smtClean="0">
                <a:latin typeface="+mj-lt"/>
              </a:rPr>
              <a:t>wonderful </a:t>
            </a:r>
            <a:r>
              <a:rPr lang="en-US" sz="2400" dirty="0">
                <a:latin typeface="+mj-lt"/>
              </a:rPr>
              <a:t>opportunity to witness </a:t>
            </a:r>
            <a:r>
              <a:rPr lang="en-US" sz="2400" dirty="0" smtClean="0">
                <a:latin typeface="+mj-lt"/>
              </a:rPr>
              <a:t>– </a:t>
            </a:r>
          </a:p>
          <a:p>
            <a:endParaRPr lang="en-US" sz="800" dirty="0" smtClean="0">
              <a:latin typeface="+mj-lt"/>
            </a:endParaRPr>
          </a:p>
          <a:p>
            <a:r>
              <a:rPr lang="en-US" sz="2400" dirty="0" smtClean="0">
                <a:latin typeface="+mj-lt"/>
              </a:rPr>
              <a:t>“</a:t>
            </a:r>
            <a:r>
              <a:rPr lang="en-US" sz="2400" dirty="0">
                <a:latin typeface="+mj-lt"/>
              </a:rPr>
              <a:t>All the saints salute you, chiefly they </a:t>
            </a:r>
            <a:r>
              <a:rPr lang="en-US" sz="2400" dirty="0" smtClean="0">
                <a:latin typeface="+mj-lt"/>
              </a:rPr>
              <a:t>that </a:t>
            </a:r>
            <a:r>
              <a:rPr lang="en-US" sz="2400" dirty="0">
                <a:latin typeface="+mj-lt"/>
              </a:rPr>
              <a:t>are of Caesar’s household</a:t>
            </a:r>
            <a:r>
              <a:rPr lang="en-US" sz="2400" dirty="0" smtClean="0">
                <a:latin typeface="+mj-lt"/>
              </a:rPr>
              <a:t>” (</a:t>
            </a:r>
            <a:r>
              <a:rPr lang="en-US" sz="2400" dirty="0">
                <a:latin typeface="+mj-lt"/>
              </a:rPr>
              <a:t>Phil. 4:22</a:t>
            </a:r>
            <a:r>
              <a:rPr lang="en-US" sz="2400" dirty="0" smtClean="0">
                <a:latin typeface="+mj-lt"/>
              </a:rPr>
              <a:t>).</a:t>
            </a:r>
          </a:p>
          <a:p>
            <a:r>
              <a:rPr lang="en-US" sz="2400" dirty="0" smtClean="0">
                <a:latin typeface="+mj-lt"/>
              </a:rPr>
              <a:t>While under house arrest in Rome, Paul made converts to Christ of those in the Emperor’s palace. </a:t>
            </a:r>
            <a:endParaRPr lang="en-US" sz="2400" dirty="0">
              <a:latin typeface="+mj-lt"/>
            </a:endParaRPr>
          </a:p>
        </p:txBody>
      </p:sp>
      <p:pic>
        <p:nvPicPr>
          <p:cNvPr id="4" name="Picture 3" descr="Paul preached the gospel boldly and without hindra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804" y="0"/>
            <a:ext cx="5276196" cy="6589986"/>
          </a:xfrm>
          <a:prstGeom prst="rect">
            <a:avLst/>
          </a:prstGeom>
          <a:effectLst>
            <a:glow rad="228600">
              <a:schemeClr val="accent3">
                <a:satMod val="175000"/>
                <a:alpha val="40000"/>
              </a:schemeClr>
            </a:glo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258907" y="656894"/>
            <a:ext cx="6589988" cy="5276195"/>
          </a:xfrm>
          <a:prstGeom prst="rect">
            <a:avLst/>
          </a:prstGeom>
        </p:spPr>
      </p:pic>
      <p:sp>
        <p:nvSpPr>
          <p:cNvPr id="6" name="TextBox 5"/>
          <p:cNvSpPr txBox="1"/>
          <p:nvPr/>
        </p:nvSpPr>
        <p:spPr>
          <a:xfrm>
            <a:off x="8550198" y="189186"/>
            <a:ext cx="2007409" cy="523220"/>
          </a:xfrm>
          <a:prstGeom prst="rect">
            <a:avLst/>
          </a:prstGeom>
          <a:noFill/>
        </p:spPr>
        <p:txBody>
          <a:bodyPr wrap="none" rtlCol="0">
            <a:spAutoFit/>
          </a:bodyPr>
          <a:lstStyle/>
          <a:p>
            <a:r>
              <a:rPr lang="en-US" sz="2800" b="1" dirty="0" smtClean="0">
                <a:solidFill>
                  <a:schemeClr val="bg1"/>
                </a:solidFill>
                <a:latin typeface="+mj-lt"/>
              </a:rPr>
              <a:t>Rome (2016</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145454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ul preached the gospel boldly and without hindra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2" y="96779"/>
            <a:ext cx="5078676" cy="6493207"/>
          </a:xfrm>
          <a:prstGeom prst="rect">
            <a:avLst/>
          </a:prstGeom>
          <a:effectLst>
            <a:glow rad="228600">
              <a:schemeClr val="accent3">
                <a:satMod val="175000"/>
                <a:alpha val="40000"/>
              </a:schemeClr>
            </a:glow>
          </a:effectLst>
        </p:spPr>
      </p:pic>
      <p:sp>
        <p:nvSpPr>
          <p:cNvPr id="4" name="TextBox 3"/>
          <p:cNvSpPr txBox="1"/>
          <p:nvPr/>
        </p:nvSpPr>
        <p:spPr>
          <a:xfrm>
            <a:off x="0" y="-26772"/>
            <a:ext cx="6926317" cy="6740307"/>
          </a:xfrm>
          <a:prstGeom prst="rect">
            <a:avLst/>
          </a:prstGeom>
          <a:noFill/>
        </p:spPr>
        <p:txBody>
          <a:bodyPr wrap="square" rtlCol="0">
            <a:spAutoFit/>
          </a:bodyPr>
          <a:lstStyle/>
          <a:p>
            <a:r>
              <a:rPr lang="en-US" sz="2400" b="1" dirty="0" smtClean="0">
                <a:latin typeface="+mj-lt"/>
              </a:rPr>
              <a:t>ISRAEL’S PERSISTENT BLINDNESS</a:t>
            </a:r>
          </a:p>
          <a:p>
            <a:r>
              <a:rPr lang="en-US" sz="2400" dirty="0" smtClean="0">
                <a:latin typeface="+mj-lt"/>
              </a:rPr>
              <a:t>“… Well spake the Holy Spirit by Isaiah the prophet unto our fathers, Saying, Go unto this people, and say, Hearing ye shall hear, and shall not understand; and seeing ye shall see, and not perceive: the heart of this people is waxed gross, and their ears are dull of hearing, and their eyes have they closed; lest they should see with their eyes, and hear with their ears, and understand with their heart, and should be converted, and I should heal them… </a:t>
            </a:r>
            <a:r>
              <a:rPr lang="en-US" sz="2400" b="1" u="sng" dirty="0" smtClean="0">
                <a:latin typeface="+mj-lt"/>
              </a:rPr>
              <a:t>Be it known therefore unto you</a:t>
            </a:r>
            <a:r>
              <a:rPr lang="en-US" sz="2400" b="1" dirty="0" smtClean="0">
                <a:latin typeface="+mj-lt"/>
              </a:rPr>
              <a:t> </a:t>
            </a:r>
            <a:r>
              <a:rPr lang="en-US" sz="2400" dirty="0" smtClean="0">
                <a:latin typeface="+mj-lt"/>
              </a:rPr>
              <a:t>[Israel], </a:t>
            </a:r>
            <a:r>
              <a:rPr lang="en-US" sz="2400" b="1" u="sng" dirty="0" smtClean="0">
                <a:latin typeface="+mj-lt"/>
              </a:rPr>
              <a:t>that the salvation of God is sent unto the Gentiles, and that they will hear it</a:t>
            </a:r>
            <a:r>
              <a:rPr lang="en-US" sz="2400" dirty="0" smtClean="0">
                <a:latin typeface="+mj-lt"/>
              </a:rPr>
              <a:t>” (28:27,28).</a:t>
            </a:r>
          </a:p>
          <a:p>
            <a:r>
              <a:rPr lang="en-US" sz="2400" dirty="0" smtClean="0">
                <a:latin typeface="+mj-lt"/>
              </a:rPr>
              <a:t>God’s decree finally came and here Paul stated that he would no longer evangelize the Jews but go only to the Gentiles [Peter would continue to go to the Jews until the end of his life].  Next Paul would concentrate on his writing ministry; letters to 3-churches and 1-individual. </a:t>
            </a:r>
          </a:p>
        </p:txBody>
      </p:sp>
    </p:spTree>
    <p:extLst>
      <p:ext uri="{BB962C8B-B14F-4D97-AF65-F5344CB8AC3E}">
        <p14:creationId xmlns:p14="http://schemas.microsoft.com/office/powerpoint/2010/main" val="189864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4082"/>
            <a:ext cx="7031420" cy="6863417"/>
          </a:xfrm>
          <a:prstGeom prst="rect">
            <a:avLst/>
          </a:prstGeom>
          <a:noFill/>
        </p:spPr>
        <p:txBody>
          <a:bodyPr wrap="square" rtlCol="0">
            <a:spAutoFit/>
          </a:bodyPr>
          <a:lstStyle/>
          <a:p>
            <a:r>
              <a:rPr lang="en-US" sz="2400" b="1" dirty="0" smtClean="0">
                <a:latin typeface="+mj-lt"/>
              </a:rPr>
              <a:t>COLOSSIANS</a:t>
            </a:r>
            <a:r>
              <a:rPr lang="en-US" sz="2400" dirty="0" smtClean="0">
                <a:latin typeface="+mj-lt"/>
              </a:rPr>
              <a:t> (A.D. 61-63)</a:t>
            </a:r>
          </a:p>
          <a:p>
            <a:r>
              <a:rPr lang="en-US" sz="2400" dirty="0" smtClean="0">
                <a:latin typeface="+mj-lt"/>
              </a:rPr>
              <a:t>“Paul, an apostle of Jesus Christ by the will of God, and Timotheus our brother… Since we heard of your faith in Christ Jesus and of the love which ye have to all the saints, for the hope which is laid up for you in heaven, whereof ye heard before in the word of the truth of the gospel… and knew the grace of God in truth” </a:t>
            </a:r>
          </a:p>
          <a:p>
            <a:r>
              <a:rPr lang="en-US" sz="2400" dirty="0" smtClean="0">
                <a:latin typeface="+mj-lt"/>
              </a:rPr>
              <a:t>(Col. 1:1-6).</a:t>
            </a:r>
          </a:p>
          <a:p>
            <a:r>
              <a:rPr lang="en-US" sz="2400" dirty="0" smtClean="0">
                <a:latin typeface="+mj-lt"/>
              </a:rPr>
              <a:t>Ephaphras had heard Paul preach in Ephesus and was converted, went back home to Colossee and with the help of Philemon, established the Colossian church in his house (1:7).  It’s theme, the HEADSHIP OF CHRIST –</a:t>
            </a:r>
          </a:p>
          <a:p>
            <a:endParaRPr lang="en-US" sz="800" dirty="0" smtClean="0">
              <a:latin typeface="+mj-lt"/>
            </a:endParaRPr>
          </a:p>
          <a:p>
            <a:r>
              <a:rPr lang="en-US" sz="2400" dirty="0" smtClean="0">
                <a:latin typeface="+mj-lt"/>
              </a:rPr>
              <a:t>“For by him [Christ] were all things created, that are in heaven… earth, visible and invisible… all things were created by him, and for him… And </a:t>
            </a:r>
            <a:r>
              <a:rPr lang="en-US" sz="2400" b="1" u="sng" dirty="0" smtClean="0">
                <a:latin typeface="+mj-lt"/>
              </a:rPr>
              <a:t>he is the head of the body, the church</a:t>
            </a:r>
            <a:r>
              <a:rPr lang="en-US" sz="2400" dirty="0" smtClean="0">
                <a:latin typeface="+mj-lt"/>
              </a:rPr>
              <a:t>; who is the beginning the firstborn from the dead…” (1:16-18).</a:t>
            </a:r>
          </a:p>
          <a:p>
            <a:r>
              <a:rPr lang="en-US" sz="2400" dirty="0" smtClean="0">
                <a:latin typeface="+mj-lt"/>
              </a:rPr>
              <a:t>Christ is the Head—we are members of His Body.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
        <p:nvSpPr>
          <p:cNvPr id="5" name="TextBox 4"/>
          <p:cNvSpPr txBox="1"/>
          <p:nvPr/>
        </p:nvSpPr>
        <p:spPr>
          <a:xfrm>
            <a:off x="9322676" y="5665075"/>
            <a:ext cx="1130438" cy="523220"/>
          </a:xfrm>
          <a:prstGeom prst="rect">
            <a:avLst/>
          </a:prstGeom>
          <a:noFill/>
        </p:spPr>
        <p:txBody>
          <a:bodyPr wrap="none" rtlCol="0">
            <a:spAutoFit/>
          </a:bodyPr>
          <a:lstStyle/>
          <a:p>
            <a:r>
              <a:rPr lang="en-US" sz="2800" dirty="0" smtClean="0">
                <a:solidFill>
                  <a:schemeClr val="bg1"/>
                </a:solidFill>
                <a:latin typeface="+mj-lt"/>
              </a:rPr>
              <a:t>(2017)</a:t>
            </a:r>
            <a:endParaRPr lang="en-US" sz="2800" dirty="0">
              <a:solidFill>
                <a:schemeClr val="bg1"/>
              </a:solidFill>
              <a:latin typeface="+mj-lt"/>
            </a:endParaRPr>
          </a:p>
        </p:txBody>
      </p:sp>
    </p:spTree>
    <p:extLst>
      <p:ext uri="{BB962C8B-B14F-4D97-AF65-F5344CB8AC3E}">
        <p14:creationId xmlns:p14="http://schemas.microsoft.com/office/powerpoint/2010/main" val="271208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4082"/>
            <a:ext cx="7031420" cy="6863417"/>
          </a:xfrm>
          <a:prstGeom prst="rect">
            <a:avLst/>
          </a:prstGeom>
          <a:noFill/>
        </p:spPr>
        <p:txBody>
          <a:bodyPr wrap="square" rtlCol="0">
            <a:spAutoFit/>
          </a:bodyPr>
          <a:lstStyle/>
          <a:p>
            <a:r>
              <a:rPr lang="en-US" sz="2400" b="1" dirty="0" smtClean="0">
                <a:latin typeface="+mj-lt"/>
              </a:rPr>
              <a:t>TOTALLY FORGIVEN</a:t>
            </a:r>
          </a:p>
          <a:p>
            <a:r>
              <a:rPr lang="en-US" sz="2400" dirty="0" smtClean="0">
                <a:latin typeface="+mj-lt"/>
              </a:rPr>
              <a:t>“For in him dwelleth all the fullness of the Godhead bodily.  And ye are complete in him, which is the head of all principality and power… And you, being dead in yours sins… hath he quickened together with him, having forgiven you all trespasses” (2:9,10,13). </a:t>
            </a:r>
          </a:p>
          <a:p>
            <a:r>
              <a:rPr lang="en-US" sz="2400" dirty="0" smtClean="0">
                <a:latin typeface="+mj-lt"/>
              </a:rPr>
              <a:t>Having conquered sin and death, Christ from heaven is now willing and able to completely identify the grace age believer with Himself!</a:t>
            </a:r>
          </a:p>
          <a:p>
            <a:r>
              <a:rPr lang="en-US" sz="2400" dirty="0" smtClean="0">
                <a:latin typeface="+mj-lt"/>
              </a:rPr>
              <a:t>Is our life in-Christ incomplete?  </a:t>
            </a:r>
            <a:r>
              <a:rPr lang="en-US" sz="2400" b="1" dirty="0" smtClean="0">
                <a:latin typeface="+mj-lt"/>
              </a:rPr>
              <a:t>NO, COMPLETE!</a:t>
            </a:r>
          </a:p>
          <a:p>
            <a:r>
              <a:rPr lang="en-US" sz="2400" dirty="0" smtClean="0">
                <a:latin typeface="+mj-lt"/>
              </a:rPr>
              <a:t>Are some of our sins forgiven?  </a:t>
            </a:r>
            <a:r>
              <a:rPr lang="en-US" sz="2400" b="1" dirty="0" smtClean="0">
                <a:latin typeface="+mj-lt"/>
              </a:rPr>
              <a:t>NO, ALL FORGIVEN!!</a:t>
            </a:r>
          </a:p>
          <a:p>
            <a:endParaRPr lang="en-US" sz="800" b="1" dirty="0" smtClean="0">
              <a:latin typeface="+mj-lt"/>
            </a:endParaRPr>
          </a:p>
          <a:p>
            <a:r>
              <a:rPr lang="en-US" sz="2400" b="1" dirty="0" smtClean="0">
                <a:latin typeface="+mj-lt"/>
              </a:rPr>
              <a:t>THE LAW NAILED TO THE CROSS</a:t>
            </a:r>
          </a:p>
          <a:p>
            <a:r>
              <a:rPr lang="en-US" sz="2400" dirty="0" smtClean="0">
                <a:latin typeface="+mj-lt"/>
              </a:rPr>
              <a:t>“Blotting out the handwriting of ordinances that was against us, which was contrary to us, and took it out of the way, nailing it to his cross…” (2:14).</a:t>
            </a:r>
          </a:p>
          <a:p>
            <a:r>
              <a:rPr lang="en-US" sz="2400" dirty="0" smtClean="0">
                <a:latin typeface="+mj-lt"/>
              </a:rPr>
              <a:t>The Law of Moses was a performance based system, which was impossible for sinful man to do, so God ended it!  Nailing it to the Cross! Replaced it with grace.</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52735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fade">
                                      <p:cBhvr>
                                        <p:cTn id="3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84082"/>
            <a:ext cx="7031420" cy="6863417"/>
          </a:xfrm>
          <a:prstGeom prst="rect">
            <a:avLst/>
          </a:prstGeom>
          <a:noFill/>
        </p:spPr>
        <p:txBody>
          <a:bodyPr wrap="square" rtlCol="0">
            <a:spAutoFit/>
          </a:bodyPr>
          <a:lstStyle/>
          <a:p>
            <a:r>
              <a:rPr lang="en-US" sz="2400" b="1" dirty="0" smtClean="0">
                <a:latin typeface="+mj-lt"/>
              </a:rPr>
              <a:t>THE LAW NAILED TO THE CROSS </a:t>
            </a:r>
            <a:r>
              <a:rPr lang="en-US" sz="2400" dirty="0" smtClean="0">
                <a:latin typeface="+mj-lt"/>
              </a:rPr>
              <a:t>(cont’d)</a:t>
            </a:r>
          </a:p>
          <a:p>
            <a:r>
              <a:rPr lang="en-US" sz="2400" dirty="0" smtClean="0">
                <a:latin typeface="+mj-lt"/>
              </a:rPr>
              <a:t>“Let no man therefore judge you in meat, or in drink, or in respect of any holy day, or of the new moon, or of the Sabbath days: </a:t>
            </a:r>
            <a:r>
              <a:rPr lang="en-US" sz="2400" b="1" dirty="0" smtClean="0">
                <a:latin typeface="+mj-lt"/>
              </a:rPr>
              <a:t>Which are a shadow of things to come</a:t>
            </a:r>
            <a:r>
              <a:rPr lang="en-US" sz="2400" dirty="0" smtClean="0">
                <a:latin typeface="+mj-lt"/>
              </a:rPr>
              <a:t>; but the body is of Christ” (2:16,17).</a:t>
            </a:r>
          </a:p>
          <a:p>
            <a:r>
              <a:rPr lang="en-US" sz="2400" dirty="0" smtClean="0">
                <a:latin typeface="+mj-lt"/>
              </a:rPr>
              <a:t>The system of Law required the keeping of special holy/</a:t>
            </a:r>
            <a:r>
              <a:rPr lang="en-US" sz="2400" dirty="0" err="1" smtClean="0">
                <a:latin typeface="+mj-lt"/>
              </a:rPr>
              <a:t>Sabath</a:t>
            </a:r>
            <a:r>
              <a:rPr lang="en-US" sz="2400" dirty="0" smtClean="0">
                <a:latin typeface="+mj-lt"/>
              </a:rPr>
              <a:t> days, which were calculated and kept year after year.  Today the believer spends 24/7 IN-CHRIST, so we are to be thankful and relish the fact that we don’t have to spend our days carrying out a list of required rules and regulations, which were only a shadow and inferior.  What</a:t>
            </a:r>
            <a:r>
              <a:rPr lang="en-US" sz="2400" i="1" dirty="0" smtClean="0">
                <a:latin typeface="+mj-lt"/>
              </a:rPr>
              <a:t> we </a:t>
            </a:r>
            <a:r>
              <a:rPr lang="en-US" sz="2400" dirty="0" smtClean="0">
                <a:latin typeface="+mj-lt"/>
              </a:rPr>
              <a:t>have is the reality—we are the BODY OF CHRIST. </a:t>
            </a:r>
          </a:p>
          <a:p>
            <a:endParaRPr lang="en-US" sz="800" dirty="0" smtClean="0">
              <a:latin typeface="+mj-lt"/>
            </a:endParaRPr>
          </a:p>
          <a:p>
            <a:r>
              <a:rPr lang="en-US" sz="2400" dirty="0" smtClean="0">
                <a:latin typeface="+mj-lt"/>
              </a:rPr>
              <a:t>“If ye then be risen with Christ, seek those things which are above, where Christ sitteth on the right hand of God” (3:1).</a:t>
            </a:r>
          </a:p>
          <a:p>
            <a:r>
              <a:rPr lang="en-US" sz="2400" dirty="0" smtClean="0">
                <a:latin typeface="+mj-lt"/>
              </a:rPr>
              <a:t>Instead of rule keeping, spend your time thinking about all the wonderful spiritual blessings we have in Christ.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220427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4082"/>
            <a:ext cx="7283669" cy="6863417"/>
          </a:xfrm>
          <a:prstGeom prst="rect">
            <a:avLst/>
          </a:prstGeom>
          <a:noFill/>
        </p:spPr>
        <p:txBody>
          <a:bodyPr wrap="square" rtlCol="0">
            <a:spAutoFit/>
          </a:bodyPr>
          <a:lstStyle/>
          <a:p>
            <a:r>
              <a:rPr lang="en-US" sz="2400" b="1" dirty="0" smtClean="0">
                <a:latin typeface="+mj-lt"/>
              </a:rPr>
              <a:t>PHILEMON</a:t>
            </a:r>
          </a:p>
          <a:p>
            <a:r>
              <a:rPr lang="en-US" sz="2400" i="1" dirty="0" smtClean="0">
                <a:latin typeface="+mj-lt"/>
              </a:rPr>
              <a:t>“Writer. The Apostle Paul (1.1). </a:t>
            </a:r>
            <a:r>
              <a:rPr lang="en-US" sz="2400" i="1" dirty="0">
                <a:latin typeface="+mj-lt"/>
              </a:rPr>
              <a:t> </a:t>
            </a:r>
            <a:r>
              <a:rPr lang="en-US" sz="2400" i="1" dirty="0" smtClean="0">
                <a:latin typeface="+mj-lt"/>
              </a:rPr>
              <a:t>Date.  Probably A.D. 64.  </a:t>
            </a:r>
          </a:p>
          <a:p>
            <a:r>
              <a:rPr lang="en-US" sz="2400" i="1" dirty="0" smtClean="0">
                <a:latin typeface="+mj-lt"/>
              </a:rPr>
              <a:t>It is one of the Prison Epistles.  Theme.  Onesimus (“profitable”), a slave of Philemon, a Christian of Colosse, had robbed his master and fled to Rome.  There he became a convert through Paul, who sent him back to Philemon with this letter.  It is of priceless value as a teaching (1) in practical righteousness; (2) in Christian brotherhood; (3) in Christian courtesy; (4) in the law of love” </a:t>
            </a:r>
            <a:r>
              <a:rPr lang="en-US" sz="2400" dirty="0" smtClean="0">
                <a:latin typeface="+mj-lt"/>
              </a:rPr>
              <a:t>(Old Scofield, p. 1286). </a:t>
            </a:r>
          </a:p>
          <a:p>
            <a:endParaRPr lang="en-US" sz="800" dirty="0" smtClean="0">
              <a:latin typeface="+mj-lt"/>
            </a:endParaRPr>
          </a:p>
          <a:p>
            <a:r>
              <a:rPr lang="en-US" sz="2400" dirty="0" smtClean="0">
                <a:latin typeface="+mj-lt"/>
              </a:rPr>
              <a:t>“Paul, a prisoner of Jesus Christ, and Timothy our brother, unto Philemon our dearly beloved, and fellowlabourer… and to the church in thy house” (Phile. 1:1).</a:t>
            </a:r>
          </a:p>
          <a:p>
            <a:r>
              <a:rPr lang="en-US" sz="2400" dirty="0" smtClean="0">
                <a:latin typeface="+mj-lt"/>
              </a:rPr>
              <a:t>Though they were on opposite ends of the cultural spectrum, they were spiritual brothers – “For we are all the children of God by faith in Christ Jesus… There is neither Jew nor Gentile… </a:t>
            </a:r>
            <a:r>
              <a:rPr lang="en-US" sz="2400" b="1" dirty="0" smtClean="0">
                <a:latin typeface="+mj-lt"/>
              </a:rPr>
              <a:t>bond nor free</a:t>
            </a:r>
            <a:r>
              <a:rPr lang="en-US" sz="2400" dirty="0" smtClean="0">
                <a:latin typeface="+mj-lt"/>
              </a:rPr>
              <a:t>… male nor female: for </a:t>
            </a:r>
            <a:r>
              <a:rPr lang="en-US" sz="2400" b="1" u="sng" dirty="0" smtClean="0">
                <a:latin typeface="+mj-lt"/>
              </a:rPr>
              <a:t>ye are all one in Christ Jesus</a:t>
            </a:r>
            <a:r>
              <a:rPr lang="en-US" sz="2400" dirty="0" smtClean="0">
                <a:latin typeface="+mj-lt"/>
              </a:rPr>
              <a:t>” (Gal. 2:26-28).  </a:t>
            </a:r>
            <a:endParaRPr lang="en-US" sz="2400" dirty="0">
              <a:latin typeface="+mj-lt"/>
            </a:endParaRPr>
          </a:p>
        </p:txBody>
      </p:sp>
      <p:pic>
        <p:nvPicPr>
          <p:cNvPr id="3" name="Picture 2" descr="Why Be a Christia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3669" y="-1"/>
            <a:ext cx="4908331" cy="6779335"/>
          </a:xfrm>
          <a:prstGeom prst="rect">
            <a:avLst/>
          </a:prstGeom>
        </p:spPr>
      </p:pic>
    </p:spTree>
    <p:extLst>
      <p:ext uri="{BB962C8B-B14F-4D97-AF65-F5344CB8AC3E}">
        <p14:creationId xmlns:p14="http://schemas.microsoft.com/office/powerpoint/2010/main" val="223597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6979"/>
            <a:ext cx="12044855" cy="6986528"/>
          </a:xfrm>
          <a:prstGeom prst="rect">
            <a:avLst/>
          </a:prstGeom>
          <a:noFill/>
        </p:spPr>
        <p:txBody>
          <a:bodyPr wrap="square" rtlCol="0">
            <a:spAutoFit/>
          </a:bodyPr>
          <a:lstStyle/>
          <a:p>
            <a:r>
              <a:rPr lang="en-US" sz="2400" b="1" dirty="0" smtClean="0">
                <a:latin typeface="+mj-lt"/>
              </a:rPr>
              <a:t>EPHESIANS </a:t>
            </a:r>
            <a:r>
              <a:rPr lang="en-US" sz="2400" dirty="0" smtClean="0">
                <a:latin typeface="+mj-lt"/>
              </a:rPr>
              <a:t>(A.D. 61-63)</a:t>
            </a:r>
          </a:p>
          <a:p>
            <a:r>
              <a:rPr lang="en-US" sz="2400" i="1" dirty="0" smtClean="0">
                <a:latin typeface="+mj-lt"/>
              </a:rPr>
              <a:t>“Theme… It contains the highest church truth… The </a:t>
            </a:r>
          </a:p>
          <a:p>
            <a:r>
              <a:rPr lang="en-US" sz="2400" i="1" dirty="0" smtClean="0">
                <a:latin typeface="+mj-lt"/>
              </a:rPr>
              <a:t>church here is the true church, “His Body,” not the local </a:t>
            </a:r>
          </a:p>
          <a:p>
            <a:r>
              <a:rPr lang="en-US" sz="2400" i="1" dirty="0" smtClean="0">
                <a:latin typeface="+mj-lt"/>
              </a:rPr>
              <a:t>church, as in Philippians, Corinthians, etc… the divisions: </a:t>
            </a:r>
          </a:p>
          <a:p>
            <a:r>
              <a:rPr lang="en-US" sz="2400" i="1" dirty="0" smtClean="0">
                <a:latin typeface="+mj-lt"/>
              </a:rPr>
              <a:t>I.  The apostolic greeting (1:1,2); II. Position; the believer’s</a:t>
            </a:r>
          </a:p>
          <a:p>
            <a:r>
              <a:rPr lang="en-US" sz="2400" i="1" dirty="0" smtClean="0">
                <a:latin typeface="+mj-lt"/>
              </a:rPr>
              <a:t> standing “in Christ” and “in the heavenlies” through pure </a:t>
            </a:r>
          </a:p>
          <a:p>
            <a:r>
              <a:rPr lang="en-US" sz="2400" i="1" dirty="0" smtClean="0">
                <a:latin typeface="+mj-lt"/>
              </a:rPr>
              <a:t>grace (1:3–3:21); III. Walk and service (4:1-5,17); IV. The </a:t>
            </a:r>
          </a:p>
          <a:p>
            <a:r>
              <a:rPr lang="en-US" sz="2400" i="1" dirty="0" smtClean="0">
                <a:latin typeface="+mj-lt"/>
              </a:rPr>
              <a:t>walk and warfare of the Spirit-filled believer (5:18–6:24)” </a:t>
            </a:r>
          </a:p>
          <a:p>
            <a:r>
              <a:rPr lang="en-US" sz="2400" dirty="0" smtClean="0">
                <a:latin typeface="+mj-lt"/>
              </a:rPr>
              <a:t>(Old Scofield, p. 1249).</a:t>
            </a:r>
          </a:p>
          <a:p>
            <a:endParaRPr lang="en-US" sz="800" dirty="0" smtClean="0">
              <a:latin typeface="+mj-lt"/>
            </a:endParaRPr>
          </a:p>
          <a:p>
            <a:r>
              <a:rPr lang="en-US" sz="2400" dirty="0" smtClean="0">
                <a:latin typeface="+mj-lt"/>
              </a:rPr>
              <a:t>“Paul, an apostle of Jesus Christ by the will of God, to the </a:t>
            </a:r>
          </a:p>
          <a:p>
            <a:r>
              <a:rPr lang="en-US" sz="2400" dirty="0" smtClean="0">
                <a:latin typeface="+mj-lt"/>
              </a:rPr>
              <a:t>saints which are at Ephesus, and to the faithful in Christ </a:t>
            </a:r>
          </a:p>
          <a:p>
            <a:r>
              <a:rPr lang="en-US" sz="2400" dirty="0" smtClean="0">
                <a:latin typeface="+mj-lt"/>
              </a:rPr>
              <a:t>Jesus” (Eph. 1:1).</a:t>
            </a:r>
          </a:p>
          <a:p>
            <a:r>
              <a:rPr lang="en-US" sz="2400" dirty="0" smtClean="0">
                <a:latin typeface="+mj-lt"/>
              </a:rPr>
              <a:t>Notice this lofty Epistle [Paul Sadler called it the ‘Alps’ of </a:t>
            </a:r>
          </a:p>
          <a:p>
            <a:r>
              <a:rPr lang="en-US" sz="2400" dirty="0" smtClean="0">
                <a:latin typeface="+mj-lt"/>
              </a:rPr>
              <a:t>Paul’s letters] was not written just to the Ephesian believers but to everyone who is in-Christ. </a:t>
            </a:r>
          </a:p>
          <a:p>
            <a:endParaRPr lang="en-US" sz="800" dirty="0" smtClean="0">
              <a:latin typeface="+mj-lt"/>
            </a:endParaRPr>
          </a:p>
          <a:p>
            <a:r>
              <a:rPr lang="en-US" sz="2400" dirty="0" smtClean="0">
                <a:latin typeface="+mj-lt"/>
              </a:rPr>
              <a:t>“Blessed be the God and Father of our Lord Jesus Christ, who hath blessed us with all spiritual blessings in heavenly places in Christ” (1:3).</a:t>
            </a:r>
          </a:p>
          <a:p>
            <a:r>
              <a:rPr lang="en-US" sz="2400" dirty="0" smtClean="0">
                <a:latin typeface="+mj-lt"/>
              </a:rPr>
              <a:t>Every spiritual blessing the believer receives today emanates from Christ as part of His heavenly ministry as He dispenses His grace to us.  Examples?</a:t>
            </a:r>
          </a:p>
        </p:txBody>
      </p:sp>
      <p:pic>
        <p:nvPicPr>
          <p:cNvPr id="3" name="Picture 2" descr="The Pledge Of Redemption | Echo Of Restoration Truth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5710" y="-1"/>
            <a:ext cx="4866289" cy="4792718"/>
          </a:xfrm>
          <a:prstGeom prst="rect">
            <a:avLst/>
          </a:prstGeom>
        </p:spPr>
      </p:pic>
    </p:spTree>
    <p:extLst>
      <p:ext uri="{BB962C8B-B14F-4D97-AF65-F5344CB8AC3E}">
        <p14:creationId xmlns:p14="http://schemas.microsoft.com/office/powerpoint/2010/main" val="314352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animEffect transition="in" filter="fade">
                                      <p:cBhvr>
                                        <p:cTn id="7" dur="500"/>
                                        <p:tgtEl>
                                          <p:spTgt spid="2">
                                            <p:txEl>
                                              <p:pRg st="10" end="1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1" end="11"/>
                                            </p:txEl>
                                          </p:spTgt>
                                        </p:tgtEl>
                                        <p:attrNameLst>
                                          <p:attrName>style.visibility</p:attrName>
                                        </p:attrNameLst>
                                      </p:cBhvr>
                                      <p:to>
                                        <p:strVal val="visible"/>
                                      </p:to>
                                    </p:set>
                                    <p:animEffect transition="in" filter="fade">
                                      <p:cBhvr>
                                        <p:cTn id="10" dur="500"/>
                                        <p:tgtEl>
                                          <p:spTgt spid="2">
                                            <p:txEl>
                                              <p:pRg st="11" end="1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2" end="12"/>
                                            </p:txEl>
                                          </p:spTgt>
                                        </p:tgtEl>
                                        <p:attrNameLst>
                                          <p:attrName>style.visibility</p:attrName>
                                        </p:attrNameLst>
                                      </p:cBhvr>
                                      <p:to>
                                        <p:strVal val="visible"/>
                                      </p:to>
                                    </p:set>
                                    <p:animEffect transition="in" filter="fade">
                                      <p:cBhvr>
                                        <p:cTn id="13" dur="500"/>
                                        <p:tgtEl>
                                          <p:spTgt spid="2">
                                            <p:txEl>
                                              <p:pRg st="12" end="1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13" end="13"/>
                                            </p:txEl>
                                          </p:spTgt>
                                        </p:tgtEl>
                                        <p:attrNameLst>
                                          <p:attrName>style.visibility</p:attrName>
                                        </p:attrNameLst>
                                      </p:cBhvr>
                                      <p:to>
                                        <p:strVal val="visible"/>
                                      </p:to>
                                    </p:set>
                                    <p:animEffect transition="in" filter="fade">
                                      <p:cBhvr>
                                        <p:cTn id="18" dur="500"/>
                                        <p:tgtEl>
                                          <p:spTgt spid="2">
                                            <p:txEl>
                                              <p:pRg st="13" end="1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14" end="14"/>
                                            </p:txEl>
                                          </p:spTgt>
                                        </p:tgtEl>
                                        <p:attrNameLst>
                                          <p:attrName>style.visibility</p:attrName>
                                        </p:attrNameLst>
                                      </p:cBhvr>
                                      <p:to>
                                        <p:strVal val="visible"/>
                                      </p:to>
                                    </p:set>
                                    <p:animEffect transition="in" filter="fade">
                                      <p:cBhvr>
                                        <p:cTn id="21" dur="500"/>
                                        <p:tgtEl>
                                          <p:spTgt spid="2">
                                            <p:txEl>
                                              <p:pRg st="14" end="1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6" end="16"/>
                                            </p:txEl>
                                          </p:spTgt>
                                        </p:tgtEl>
                                        <p:attrNameLst>
                                          <p:attrName>style.visibility</p:attrName>
                                        </p:attrNameLst>
                                      </p:cBhvr>
                                      <p:to>
                                        <p:strVal val="visible"/>
                                      </p:to>
                                    </p:set>
                                    <p:animEffect transition="in" filter="fade">
                                      <p:cBhvr>
                                        <p:cTn id="26" dur="500"/>
                                        <p:tgtEl>
                                          <p:spTgt spid="2">
                                            <p:txEl>
                                              <p:pRg st="16" end="1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17" end="17"/>
                                            </p:txEl>
                                          </p:spTgt>
                                        </p:tgtEl>
                                        <p:attrNameLst>
                                          <p:attrName>style.visibility</p:attrName>
                                        </p:attrNameLst>
                                      </p:cBhvr>
                                      <p:to>
                                        <p:strVal val="visible"/>
                                      </p:to>
                                    </p:set>
                                    <p:animEffect transition="in" filter="fade">
                                      <p:cBhvr>
                                        <p:cTn id="31"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pitome: Psalm 47 – The King Has Ascend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3" name="TextBox 2"/>
          <p:cNvSpPr txBox="1"/>
          <p:nvPr/>
        </p:nvSpPr>
        <p:spPr>
          <a:xfrm>
            <a:off x="-1" y="0"/>
            <a:ext cx="12192002" cy="6740307"/>
          </a:xfrm>
          <a:prstGeom prst="rect">
            <a:avLst/>
          </a:prstGeom>
          <a:noFill/>
        </p:spPr>
        <p:txBody>
          <a:bodyPr wrap="square" rtlCol="0">
            <a:spAutoFit/>
          </a:bodyPr>
          <a:lstStyle/>
          <a:p>
            <a:pPr marL="342900" indent="-342900">
              <a:buAutoNum type="arabicPeriod"/>
            </a:pPr>
            <a:r>
              <a:rPr lang="en-US" sz="2700" dirty="0" smtClean="0">
                <a:latin typeface="+mj-lt"/>
              </a:rPr>
              <a:t>Christ has </a:t>
            </a:r>
            <a:r>
              <a:rPr lang="en-US" sz="2700" b="1" dirty="0" smtClean="0">
                <a:latin typeface="+mj-lt"/>
              </a:rPr>
              <a:t>‘</a:t>
            </a:r>
            <a:r>
              <a:rPr lang="en-US" sz="2700" b="1" u="sng" dirty="0" smtClean="0">
                <a:latin typeface="+mj-lt"/>
              </a:rPr>
              <a:t>chosen us in Him</a:t>
            </a:r>
            <a:r>
              <a:rPr lang="en-US" sz="2700" b="1" dirty="0" smtClean="0">
                <a:latin typeface="+mj-lt"/>
              </a:rPr>
              <a:t>’ </a:t>
            </a:r>
            <a:r>
              <a:rPr lang="en-US" sz="2700" dirty="0" smtClean="0">
                <a:latin typeface="+mj-lt"/>
              </a:rPr>
              <a:t>in eternity past (1:4) </a:t>
            </a:r>
            <a:r>
              <a:rPr lang="en-US" sz="2700" b="1" dirty="0" smtClean="0">
                <a:latin typeface="+mj-lt"/>
              </a:rPr>
              <a:t>‘</a:t>
            </a:r>
            <a:r>
              <a:rPr lang="en-US" sz="2700" b="1" u="sng" dirty="0" smtClean="0">
                <a:latin typeface="+mj-lt"/>
              </a:rPr>
              <a:t>having predestinated us unto the adoption of children</a:t>
            </a:r>
            <a:r>
              <a:rPr lang="en-US" sz="2700" b="1" dirty="0" smtClean="0">
                <a:latin typeface="+mj-lt"/>
              </a:rPr>
              <a:t>’</a:t>
            </a:r>
            <a:r>
              <a:rPr lang="en-US" sz="2700" dirty="0" smtClean="0">
                <a:latin typeface="+mj-lt"/>
              </a:rPr>
              <a:t>, which is Him bringing everything to pass through His foreknowledge (1:5); </a:t>
            </a:r>
            <a:r>
              <a:rPr lang="en-US" sz="2700" i="1" dirty="0" smtClean="0">
                <a:latin typeface="+mj-lt"/>
              </a:rPr>
              <a:t>Christ knew you would say yes, so He made you His child.</a:t>
            </a:r>
          </a:p>
          <a:p>
            <a:pPr marL="457200" indent="-457200">
              <a:buAutoNum type="arabicPeriod" startAt="2"/>
            </a:pPr>
            <a:r>
              <a:rPr lang="en-US" sz="2700" dirty="0" smtClean="0">
                <a:latin typeface="+mj-lt"/>
              </a:rPr>
              <a:t>His grace [Christ’s unearned favor on us] made us totally </a:t>
            </a:r>
            <a:r>
              <a:rPr lang="en-US" sz="2700" b="1" dirty="0" smtClean="0">
                <a:latin typeface="+mj-lt"/>
              </a:rPr>
              <a:t>‘</a:t>
            </a:r>
            <a:r>
              <a:rPr lang="en-US" sz="2700" b="1" u="sng" dirty="0" smtClean="0">
                <a:latin typeface="+mj-lt"/>
              </a:rPr>
              <a:t>accepted in the beloved</a:t>
            </a:r>
            <a:r>
              <a:rPr lang="en-US" sz="2700" b="1" dirty="0" smtClean="0">
                <a:latin typeface="+mj-lt"/>
              </a:rPr>
              <a:t>’ </a:t>
            </a:r>
            <a:r>
              <a:rPr lang="en-US" sz="2700" dirty="0" smtClean="0">
                <a:latin typeface="+mj-lt"/>
              </a:rPr>
              <a:t>(1:6); </a:t>
            </a:r>
            <a:r>
              <a:rPr lang="en-US" sz="2700" i="1" dirty="0" smtClean="0">
                <a:latin typeface="+mj-lt"/>
              </a:rPr>
              <a:t>we didn’t earn our position as His child, His grace made it possible. </a:t>
            </a:r>
          </a:p>
          <a:p>
            <a:pPr marL="457200" indent="-457200">
              <a:buAutoNum type="arabicPeriod" startAt="3"/>
            </a:pPr>
            <a:r>
              <a:rPr lang="en-US" sz="2700" dirty="0" smtClean="0">
                <a:latin typeface="+mj-lt"/>
              </a:rPr>
              <a:t>By what means? </a:t>
            </a:r>
            <a:r>
              <a:rPr lang="en-US" sz="2700" b="1" dirty="0" smtClean="0">
                <a:latin typeface="+mj-lt"/>
              </a:rPr>
              <a:t>‘… </a:t>
            </a:r>
            <a:r>
              <a:rPr lang="en-US" sz="2700" b="1" u="sng" dirty="0" smtClean="0">
                <a:latin typeface="+mj-lt"/>
              </a:rPr>
              <a:t>through</a:t>
            </a:r>
            <a:r>
              <a:rPr lang="en-US" sz="2700" b="1" dirty="0" smtClean="0">
                <a:latin typeface="+mj-lt"/>
              </a:rPr>
              <a:t> </a:t>
            </a:r>
            <a:r>
              <a:rPr lang="en-US" sz="2700" dirty="0" smtClean="0">
                <a:latin typeface="+mj-lt"/>
              </a:rPr>
              <a:t>[faith in] </a:t>
            </a:r>
            <a:r>
              <a:rPr lang="en-US" sz="2700" b="1" u="sng" dirty="0" smtClean="0">
                <a:latin typeface="+mj-lt"/>
              </a:rPr>
              <a:t>his blood, the forgiveness of sins, according to the riches of his grace</a:t>
            </a:r>
            <a:r>
              <a:rPr lang="en-US" sz="2700" b="1" dirty="0" smtClean="0">
                <a:latin typeface="+mj-lt"/>
              </a:rPr>
              <a:t>’ </a:t>
            </a:r>
            <a:r>
              <a:rPr lang="en-US" sz="2700" dirty="0" smtClean="0">
                <a:latin typeface="+mj-lt"/>
              </a:rPr>
              <a:t>(1:7); </a:t>
            </a:r>
            <a:r>
              <a:rPr lang="en-US" sz="2700" i="1" dirty="0" smtClean="0">
                <a:latin typeface="+mj-lt"/>
              </a:rPr>
              <a:t>we’re saved by simply believing in His finished work.</a:t>
            </a:r>
          </a:p>
          <a:p>
            <a:pPr marL="457200" indent="-457200">
              <a:buAutoNum type="arabicPeriod" startAt="4"/>
            </a:pPr>
            <a:r>
              <a:rPr lang="en-US" sz="2700" dirty="0" smtClean="0">
                <a:latin typeface="+mj-lt"/>
              </a:rPr>
              <a:t>Why does He do this? </a:t>
            </a:r>
            <a:r>
              <a:rPr lang="en-US" sz="2700" b="1" dirty="0" smtClean="0">
                <a:latin typeface="+mj-lt"/>
              </a:rPr>
              <a:t>‘</a:t>
            </a:r>
            <a:r>
              <a:rPr lang="en-US" sz="2700" b="1" u="sng" dirty="0" smtClean="0">
                <a:latin typeface="+mj-lt"/>
              </a:rPr>
              <a:t>he hath abounded toward us in all wisdom </a:t>
            </a:r>
            <a:r>
              <a:rPr lang="en-US" sz="2700" dirty="0" smtClean="0">
                <a:latin typeface="+mj-lt"/>
              </a:rPr>
              <a:t>… </a:t>
            </a:r>
            <a:r>
              <a:rPr lang="en-US" sz="2700" b="1" u="sng" dirty="0" smtClean="0">
                <a:latin typeface="+mj-lt"/>
              </a:rPr>
              <a:t>Having made known unto us the mystery of his will, according to his good pleasure which he</a:t>
            </a:r>
            <a:r>
              <a:rPr lang="en-US" sz="2700" u="sng" dirty="0" smtClean="0">
                <a:latin typeface="+mj-lt"/>
              </a:rPr>
              <a:t> </a:t>
            </a:r>
            <a:r>
              <a:rPr lang="en-US" sz="2700" b="1" u="sng" dirty="0" smtClean="0">
                <a:latin typeface="+mj-lt"/>
              </a:rPr>
              <a:t>hath purposed in himself</a:t>
            </a:r>
            <a:r>
              <a:rPr lang="en-US" sz="2700" b="1" dirty="0" smtClean="0">
                <a:latin typeface="+mj-lt"/>
              </a:rPr>
              <a:t>’ </a:t>
            </a:r>
            <a:r>
              <a:rPr lang="en-US" sz="2700" dirty="0" smtClean="0">
                <a:latin typeface="+mj-lt"/>
              </a:rPr>
              <a:t>(1:8,9); </a:t>
            </a:r>
            <a:r>
              <a:rPr lang="en-US" sz="2700" i="1" dirty="0" smtClean="0">
                <a:latin typeface="+mj-lt"/>
              </a:rPr>
              <a:t>He saved us because of His deepest love for us. </a:t>
            </a:r>
          </a:p>
          <a:p>
            <a:pPr marL="457200" indent="-457200">
              <a:buAutoNum type="arabicPeriod" startAt="5"/>
            </a:pPr>
            <a:r>
              <a:rPr lang="en-US" sz="2700" dirty="0" smtClean="0">
                <a:latin typeface="+mj-lt"/>
              </a:rPr>
              <a:t>His ultimate goal, </a:t>
            </a:r>
            <a:r>
              <a:rPr lang="en-US" sz="2700" b="1" dirty="0" smtClean="0">
                <a:latin typeface="+mj-lt"/>
              </a:rPr>
              <a:t>‘</a:t>
            </a:r>
            <a:r>
              <a:rPr lang="en-US" sz="2700" b="1" u="sng" dirty="0" smtClean="0">
                <a:latin typeface="+mj-lt"/>
              </a:rPr>
              <a:t>That in the dispensation of the fullness of times</a:t>
            </a:r>
            <a:r>
              <a:rPr lang="en-US" sz="2700" b="1" dirty="0" smtClean="0">
                <a:latin typeface="+mj-lt"/>
              </a:rPr>
              <a:t> </a:t>
            </a:r>
            <a:r>
              <a:rPr lang="en-US" sz="2700" dirty="0" smtClean="0">
                <a:latin typeface="+mj-lt"/>
              </a:rPr>
              <a:t>[eternity future] </a:t>
            </a:r>
            <a:r>
              <a:rPr lang="en-US" sz="2700" b="1" dirty="0" smtClean="0">
                <a:latin typeface="+mj-lt"/>
              </a:rPr>
              <a:t>he </a:t>
            </a:r>
            <a:r>
              <a:rPr lang="en-US" sz="2700" b="1" u="sng" dirty="0" smtClean="0">
                <a:latin typeface="+mj-lt"/>
              </a:rPr>
              <a:t>might gather together in one all things in Christ… that we should be the praise of his glory</a:t>
            </a:r>
            <a:r>
              <a:rPr lang="en-US" sz="2700" b="1" dirty="0" smtClean="0">
                <a:latin typeface="+mj-lt"/>
              </a:rPr>
              <a:t>’ </a:t>
            </a:r>
            <a:r>
              <a:rPr lang="en-US" sz="2700" dirty="0" smtClean="0">
                <a:latin typeface="+mj-lt"/>
              </a:rPr>
              <a:t>(1:10-12); </a:t>
            </a:r>
            <a:r>
              <a:rPr lang="en-US" sz="2700" i="1" dirty="0" smtClean="0">
                <a:latin typeface="+mj-lt"/>
              </a:rPr>
              <a:t>what He loves most [YOU], He wants with Him for all eternity. </a:t>
            </a:r>
          </a:p>
          <a:p>
            <a:pPr marL="457200" indent="-457200">
              <a:buAutoNum type="arabicPeriod" startAt="6"/>
            </a:pPr>
            <a:r>
              <a:rPr lang="en-US" sz="2700" dirty="0" smtClean="0">
                <a:latin typeface="+mj-lt"/>
              </a:rPr>
              <a:t>After believing in Christ, </a:t>
            </a:r>
            <a:r>
              <a:rPr lang="en-US" sz="2700" b="1" dirty="0" smtClean="0">
                <a:latin typeface="+mj-lt"/>
              </a:rPr>
              <a:t>‘</a:t>
            </a:r>
            <a:r>
              <a:rPr lang="en-US" sz="2700" b="1" u="sng" dirty="0" smtClean="0">
                <a:latin typeface="+mj-lt"/>
              </a:rPr>
              <a:t>ye were sealed with the Holy Spirit</a:t>
            </a:r>
            <a:r>
              <a:rPr lang="en-US" sz="2700" b="1" dirty="0" smtClean="0">
                <a:latin typeface="+mj-lt"/>
              </a:rPr>
              <a:t>’ </a:t>
            </a:r>
            <a:r>
              <a:rPr lang="en-US" sz="2700" dirty="0" smtClean="0">
                <a:latin typeface="+mj-lt"/>
              </a:rPr>
              <a:t>(1:13); </a:t>
            </a:r>
            <a:r>
              <a:rPr lang="en-US" sz="2700" i="1" dirty="0" smtClean="0">
                <a:latin typeface="+mj-lt"/>
              </a:rPr>
              <a:t>it is permanent.</a:t>
            </a:r>
          </a:p>
          <a:p>
            <a:pPr marL="457200" indent="-457200">
              <a:buAutoNum type="arabicPeriod" startAt="6"/>
            </a:pPr>
            <a:r>
              <a:rPr lang="en-US" sz="2700" dirty="0" smtClean="0">
                <a:latin typeface="+mj-lt"/>
              </a:rPr>
              <a:t>The indwelling of the H.S. is the ‘</a:t>
            </a:r>
            <a:r>
              <a:rPr lang="en-US" sz="2700" u="sng" dirty="0" smtClean="0">
                <a:latin typeface="+mj-lt"/>
              </a:rPr>
              <a:t>earnest</a:t>
            </a:r>
            <a:r>
              <a:rPr lang="en-US" sz="2700" dirty="0" smtClean="0">
                <a:latin typeface="+mj-lt"/>
              </a:rPr>
              <a:t>’ or down payment for heaven (1:14); </a:t>
            </a:r>
          </a:p>
          <a:p>
            <a:r>
              <a:rPr lang="en-US" sz="2700" i="1" dirty="0">
                <a:latin typeface="+mj-lt"/>
              </a:rPr>
              <a:t> </a:t>
            </a:r>
            <a:r>
              <a:rPr lang="en-US" sz="2700" i="1" dirty="0" smtClean="0">
                <a:latin typeface="+mj-lt"/>
              </a:rPr>
              <a:t>      you</a:t>
            </a:r>
            <a:r>
              <a:rPr lang="en-US" sz="2700" dirty="0" smtClean="0">
                <a:latin typeface="+mj-lt"/>
              </a:rPr>
              <a:t> </a:t>
            </a:r>
            <a:r>
              <a:rPr lang="en-US" sz="2700" i="1" dirty="0" smtClean="0">
                <a:latin typeface="+mj-lt"/>
              </a:rPr>
              <a:t>are eternally secure IN-CHRIST.                            </a:t>
            </a:r>
            <a:r>
              <a:rPr lang="en-US" sz="2700" dirty="0" smtClean="0">
                <a:latin typeface="+mj-lt"/>
              </a:rPr>
              <a:t>  </a:t>
            </a:r>
          </a:p>
        </p:txBody>
      </p:sp>
    </p:spTree>
    <p:extLst>
      <p:ext uri="{BB962C8B-B14F-4D97-AF65-F5344CB8AC3E}">
        <p14:creationId xmlns:p14="http://schemas.microsoft.com/office/powerpoint/2010/main" val="247832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031420" cy="6617196"/>
          </a:xfrm>
          <a:prstGeom prst="rect">
            <a:avLst/>
          </a:prstGeom>
          <a:noFill/>
        </p:spPr>
        <p:txBody>
          <a:bodyPr wrap="square" rtlCol="0">
            <a:spAutoFit/>
          </a:bodyPr>
          <a:lstStyle/>
          <a:p>
            <a:r>
              <a:rPr lang="en-US" sz="2400" dirty="0" smtClean="0">
                <a:latin typeface="+mj-lt"/>
              </a:rPr>
              <a:t>The Gentiles were now in God’s focus, but why?</a:t>
            </a:r>
          </a:p>
          <a:p>
            <a:endParaRPr lang="en-US" sz="800" dirty="0" smtClean="0">
              <a:latin typeface="+mj-lt"/>
            </a:endParaRPr>
          </a:p>
          <a:p>
            <a:r>
              <a:rPr lang="en-US" sz="2400" dirty="0" smtClean="0">
                <a:latin typeface="+mj-lt"/>
              </a:rPr>
              <a:t>“For I would not, brethren, that ye should be ignorant of this mystery… </a:t>
            </a:r>
            <a:r>
              <a:rPr lang="en-US" sz="2400" b="1" dirty="0" smtClean="0">
                <a:latin typeface="+mj-lt"/>
              </a:rPr>
              <a:t>that blindness in part is happened to Israel</a:t>
            </a:r>
            <a:r>
              <a:rPr lang="en-US" sz="2400" dirty="0" smtClean="0">
                <a:latin typeface="+mj-lt"/>
              </a:rPr>
              <a:t>, until the fullness of the Gentiles be come in… For as ye [Gentiles] in time past have not believed, yet have now obtained mercy through their [Israel’s] unbelief… ” (11:25,30).</a:t>
            </a:r>
          </a:p>
          <a:p>
            <a:r>
              <a:rPr lang="en-US" sz="2400" dirty="0" smtClean="0">
                <a:latin typeface="+mj-lt"/>
              </a:rPr>
              <a:t>For the 1</a:t>
            </a:r>
            <a:r>
              <a:rPr lang="en-US" sz="2400" baseline="30000" dirty="0" smtClean="0">
                <a:latin typeface="+mj-lt"/>
              </a:rPr>
              <a:t>st</a:t>
            </a:r>
            <a:r>
              <a:rPr lang="en-US" sz="2400" dirty="0" smtClean="0">
                <a:latin typeface="+mj-lt"/>
              </a:rPr>
              <a:t> 2,000 years of history [4,000 B.C.–2,000 B.C.] Gentiles disbelieved God and were set aside (Gen. 3-11).  The next 2,000 years [2,000 B.C.– Christ], He dealt with the Jews (Gen. 12 – Acts 28), and they, too, disbelieved Him by rejecting His Son [Messiah].  God should have disowned both Gentiles &amp; Jews, but do you know what He has done for the past 2,000 years?</a:t>
            </a:r>
          </a:p>
          <a:p>
            <a:endParaRPr lang="en-US" sz="800" dirty="0" smtClean="0">
              <a:latin typeface="+mj-lt"/>
            </a:endParaRPr>
          </a:p>
          <a:p>
            <a:r>
              <a:rPr lang="en-US" sz="2400" dirty="0" smtClean="0">
                <a:latin typeface="+mj-lt"/>
              </a:rPr>
              <a:t>“</a:t>
            </a:r>
            <a:r>
              <a:rPr lang="en-US" sz="2400" b="1" dirty="0" smtClean="0">
                <a:latin typeface="+mj-lt"/>
              </a:rPr>
              <a:t>For God hath concluded them </a:t>
            </a:r>
            <a:r>
              <a:rPr lang="en-US" sz="2400" b="1" u="sng" dirty="0" smtClean="0">
                <a:latin typeface="+mj-lt"/>
              </a:rPr>
              <a:t>all</a:t>
            </a:r>
            <a:r>
              <a:rPr lang="en-US" sz="2400" b="1" dirty="0" smtClean="0">
                <a:latin typeface="+mj-lt"/>
              </a:rPr>
              <a:t> in unbelief, that he might have mercy upon </a:t>
            </a:r>
            <a:r>
              <a:rPr lang="en-US" sz="2400" b="1" u="sng" dirty="0" smtClean="0">
                <a:latin typeface="+mj-lt"/>
              </a:rPr>
              <a:t>all</a:t>
            </a:r>
            <a:r>
              <a:rPr lang="en-US" sz="2400" dirty="0" smtClean="0">
                <a:latin typeface="+mj-lt"/>
              </a:rPr>
              <a:t>” (11:32).  He opened the door to both to be saved during this age of grace.  </a:t>
            </a: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38154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aster break and a reflection on the message of the cros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7359"/>
          </a:xfrm>
          <a:prstGeom prst="rect">
            <a:avLst/>
          </a:prstGeom>
        </p:spPr>
      </p:pic>
      <p:sp>
        <p:nvSpPr>
          <p:cNvPr id="2" name="TextBox 1"/>
          <p:cNvSpPr txBox="1"/>
          <p:nvPr/>
        </p:nvSpPr>
        <p:spPr>
          <a:xfrm>
            <a:off x="1" y="168166"/>
            <a:ext cx="11939752" cy="6432530"/>
          </a:xfrm>
          <a:prstGeom prst="rect">
            <a:avLst/>
          </a:prstGeom>
          <a:noFill/>
        </p:spPr>
        <p:txBody>
          <a:bodyPr wrap="square" rtlCol="0">
            <a:spAutoFit/>
          </a:bodyPr>
          <a:lstStyle/>
          <a:p>
            <a:pPr algn="just"/>
            <a:r>
              <a:rPr lang="en-US" sz="3600" b="1" dirty="0" smtClean="0">
                <a:solidFill>
                  <a:schemeClr val="bg1"/>
                </a:solidFill>
                <a:latin typeface="+mj-lt"/>
              </a:rPr>
              <a:t>How far has Christ brought you?</a:t>
            </a:r>
          </a:p>
          <a:p>
            <a:pPr algn="just"/>
            <a:endParaRPr lang="en-US" sz="800" b="1" dirty="0" smtClean="0">
              <a:solidFill>
                <a:schemeClr val="bg1"/>
              </a:solidFill>
              <a:latin typeface="+mj-lt"/>
            </a:endParaRPr>
          </a:p>
          <a:p>
            <a:pPr algn="just"/>
            <a:r>
              <a:rPr lang="en-US" sz="3600" b="1" dirty="0" smtClean="0">
                <a:solidFill>
                  <a:schemeClr val="bg1"/>
                </a:solidFill>
                <a:latin typeface="+mj-lt"/>
              </a:rPr>
              <a:t>“For by grace are ye saved through faith; and that not of yourselves: it is the gift of God: Not of works, lest any man should boast.  For we are his workmanship, created in Christ Jesus unto good works, which God hath before ordained that we should walk in them.  Wherefore remember, that ye being in time past Gentiles… without Christ, being aliens from the commonwealth of Israel… strangers… having no hope, and without God in this world… </a:t>
            </a:r>
          </a:p>
          <a:p>
            <a:pPr algn="just"/>
            <a:r>
              <a:rPr lang="en-US" sz="3600" b="1" u="sng" dirty="0" smtClean="0">
                <a:solidFill>
                  <a:schemeClr val="bg1"/>
                </a:solidFill>
                <a:latin typeface="+mj-lt"/>
              </a:rPr>
              <a:t>But now in Christ Jesus ye who sometimes were far off are made nigh by the blood of Christ</a:t>
            </a:r>
            <a:r>
              <a:rPr lang="en-US" sz="3600" dirty="0" smtClean="0">
                <a:solidFill>
                  <a:schemeClr val="bg1"/>
                </a:solidFill>
                <a:latin typeface="+mj-lt"/>
              </a:rPr>
              <a:t>” (2:8-13).  </a:t>
            </a:r>
            <a:r>
              <a:rPr lang="en-US" sz="3600" i="1" dirty="0" smtClean="0">
                <a:solidFill>
                  <a:schemeClr val="bg1"/>
                </a:solidFill>
                <a:latin typeface="+mj-lt"/>
              </a:rPr>
              <a:t>Believe it and be saved! </a:t>
            </a:r>
          </a:p>
          <a:p>
            <a:endParaRPr lang="en-US" sz="800" dirty="0">
              <a:solidFill>
                <a:schemeClr val="bg1"/>
              </a:solidFill>
              <a:latin typeface="+mj-lt"/>
            </a:endParaRPr>
          </a:p>
        </p:txBody>
      </p:sp>
    </p:spTree>
    <p:extLst>
      <p:ext uri="{BB962C8B-B14F-4D97-AF65-F5344CB8AC3E}">
        <p14:creationId xmlns:p14="http://schemas.microsoft.com/office/powerpoint/2010/main" val="2451796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987" y="0"/>
            <a:ext cx="5602012" cy="6740307"/>
          </a:xfrm>
          <a:prstGeom prst="rect">
            <a:avLst/>
          </a:prstGeom>
        </p:spPr>
      </p:pic>
      <p:sp>
        <p:nvSpPr>
          <p:cNvPr id="2" name="Rectangle 1"/>
          <p:cNvSpPr/>
          <p:nvPr/>
        </p:nvSpPr>
        <p:spPr>
          <a:xfrm>
            <a:off x="-97" y="-2"/>
            <a:ext cx="6589986" cy="6494085"/>
          </a:xfrm>
          <a:prstGeom prst="rect">
            <a:avLst/>
          </a:prstGeom>
        </p:spPr>
        <p:txBody>
          <a:bodyPr wrap="square">
            <a:spAutoFit/>
          </a:bodyPr>
          <a:lstStyle/>
          <a:p>
            <a:r>
              <a:rPr lang="en-US" sz="2400" b="1" dirty="0" smtClean="0">
                <a:latin typeface="+mj-lt"/>
              </a:rPr>
              <a:t>THE DISPENSATION OF GRACE</a:t>
            </a:r>
          </a:p>
          <a:p>
            <a:r>
              <a:rPr lang="en-US" sz="2400" dirty="0" smtClean="0">
                <a:latin typeface="+mj-lt"/>
              </a:rPr>
              <a:t>“</a:t>
            </a:r>
            <a:r>
              <a:rPr lang="en-US" sz="2400" dirty="0">
                <a:latin typeface="+mj-lt"/>
              </a:rPr>
              <a:t>For this cause I Paul, the prisoner of Jesus Christ for you Gentiles, if ye have heard of </a:t>
            </a:r>
            <a:r>
              <a:rPr lang="en-US" sz="2400" b="1" u="sng" dirty="0">
                <a:latin typeface="+mj-lt"/>
              </a:rPr>
              <a:t>the dispensation of the grace of God which is given me to you-ward</a:t>
            </a:r>
            <a:r>
              <a:rPr lang="en-US" sz="2400" dirty="0">
                <a:latin typeface="+mj-lt"/>
              </a:rPr>
              <a:t>… </a:t>
            </a:r>
          </a:p>
          <a:p>
            <a:r>
              <a:rPr lang="en-US" sz="2400" dirty="0" smtClean="0">
                <a:latin typeface="+mj-lt"/>
              </a:rPr>
              <a:t>Which </a:t>
            </a:r>
            <a:r>
              <a:rPr lang="en-US" sz="2400" dirty="0">
                <a:latin typeface="+mj-lt"/>
              </a:rPr>
              <a:t>in other ages was not made known unto the sons of men, as it is now revealed… by the Spirit.  That the Gentiles should be </a:t>
            </a:r>
            <a:r>
              <a:rPr lang="en-US" sz="2400" dirty="0" err="1">
                <a:latin typeface="+mj-lt"/>
              </a:rPr>
              <a:t>fellowheirs</a:t>
            </a:r>
            <a:r>
              <a:rPr lang="en-US" sz="2400" dirty="0">
                <a:latin typeface="+mj-lt"/>
              </a:rPr>
              <a:t>… and partakers of his promise in Christ by the gospel.  </a:t>
            </a:r>
            <a:endParaRPr lang="en-US" sz="2400" dirty="0" smtClean="0">
              <a:latin typeface="+mj-lt"/>
            </a:endParaRPr>
          </a:p>
          <a:p>
            <a:r>
              <a:rPr lang="en-US" sz="2400" dirty="0" smtClean="0">
                <a:latin typeface="+mj-lt"/>
              </a:rPr>
              <a:t>Whereof </a:t>
            </a:r>
            <a:r>
              <a:rPr lang="en-US" sz="2400" dirty="0">
                <a:latin typeface="+mj-lt"/>
              </a:rPr>
              <a:t>I am made a minister, according to the gift of the grace of God given unto me by the effectual working of his power… </a:t>
            </a:r>
            <a:r>
              <a:rPr lang="en-US" sz="2400" b="1" u="sng" dirty="0">
                <a:latin typeface="+mj-lt"/>
              </a:rPr>
              <a:t>that I should preach among the Gentiles the unsearchable riches of Christ</a:t>
            </a:r>
            <a:r>
              <a:rPr lang="en-US" sz="2400" dirty="0">
                <a:latin typeface="+mj-lt"/>
              </a:rPr>
              <a:t>; And to make all men see what is the fellowship of the mystery, which from the beginning of the world hath been hid in God… that now… </a:t>
            </a:r>
            <a:r>
              <a:rPr lang="en-US" sz="2400" b="1" u="sng" dirty="0">
                <a:latin typeface="+mj-lt"/>
              </a:rPr>
              <a:t>might</a:t>
            </a:r>
            <a:r>
              <a:rPr lang="en-US" sz="2400" u="sng" dirty="0">
                <a:latin typeface="+mj-lt"/>
              </a:rPr>
              <a:t> </a:t>
            </a:r>
            <a:r>
              <a:rPr lang="en-US" sz="2400" b="1" u="sng" dirty="0">
                <a:latin typeface="+mj-lt"/>
              </a:rPr>
              <a:t>be known by the church the manifold wisdom of God</a:t>
            </a:r>
            <a:r>
              <a:rPr lang="en-US" sz="2400" dirty="0">
                <a:latin typeface="+mj-lt"/>
              </a:rPr>
              <a:t>” (3:1-10</a:t>
            </a:r>
            <a:r>
              <a:rPr lang="en-US" sz="2400" dirty="0" smtClean="0">
                <a:latin typeface="+mj-lt"/>
              </a:rPr>
              <a:t>).</a:t>
            </a:r>
          </a:p>
          <a:p>
            <a:endParaRPr lang="en-US" sz="800" dirty="0" smtClean="0">
              <a:latin typeface="+mj-lt"/>
            </a:endParaRPr>
          </a:p>
          <a:p>
            <a:r>
              <a:rPr lang="en-US" sz="2400" dirty="0" smtClean="0">
                <a:latin typeface="+mj-lt"/>
              </a:rPr>
              <a:t>Next time – More Pauline truth. </a:t>
            </a:r>
            <a:endParaRPr lang="en-US" sz="2400" dirty="0">
              <a:latin typeface="+mj-lt"/>
            </a:endParaRPr>
          </a:p>
        </p:txBody>
      </p:sp>
      <p:pic>
        <p:nvPicPr>
          <p:cNvPr id="5" name="Picture 4" descr="Epitome: Isaiah 45 – Every Knee Shall Bow and Tongue Confe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183" y="-1"/>
            <a:ext cx="5601816" cy="6740308"/>
          </a:xfrm>
          <a:prstGeom prst="rect">
            <a:avLst/>
          </a:prstGeom>
        </p:spPr>
      </p:pic>
    </p:spTree>
    <p:extLst>
      <p:ext uri="{BB962C8B-B14F-4D97-AF65-F5344CB8AC3E}">
        <p14:creationId xmlns:p14="http://schemas.microsoft.com/office/powerpoint/2010/main" val="408584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94716"/>
            <a:ext cx="12027050" cy="6740307"/>
          </a:xfrm>
          <a:prstGeom prst="rect">
            <a:avLst/>
          </a:prstGeom>
          <a:noFill/>
        </p:spPr>
        <p:txBody>
          <a:bodyPr wrap="square" rtlCol="0">
            <a:spAutoFit/>
          </a:bodyPr>
          <a:lstStyle/>
          <a:p>
            <a:r>
              <a:rPr lang="en-US" sz="2400" b="1" dirty="0" smtClean="0">
                <a:latin typeface="+mj-lt"/>
              </a:rPr>
              <a:t>GOVERNMENT</a:t>
            </a:r>
          </a:p>
          <a:p>
            <a:r>
              <a:rPr lang="en-US" sz="2400" dirty="0" smtClean="0">
                <a:latin typeface="+mj-lt"/>
              </a:rPr>
              <a:t>“Let every soul be subject unto the higher powers [man].  </a:t>
            </a:r>
          </a:p>
          <a:p>
            <a:r>
              <a:rPr lang="en-US" sz="2400" dirty="0" smtClean="0">
                <a:latin typeface="+mj-lt"/>
              </a:rPr>
              <a:t>For there is no power but of God: the powers that be are </a:t>
            </a:r>
          </a:p>
          <a:p>
            <a:r>
              <a:rPr lang="en-US" sz="2400" dirty="0" smtClean="0">
                <a:latin typeface="+mj-lt"/>
              </a:rPr>
              <a:t>ordained of God.  Whosoever therefore resisted the power, </a:t>
            </a:r>
          </a:p>
          <a:p>
            <a:r>
              <a:rPr lang="en-US" sz="2400" dirty="0" smtClean="0">
                <a:latin typeface="+mj-lt"/>
              </a:rPr>
              <a:t>resisteth the ordinance of God: and they that resist shall </a:t>
            </a:r>
          </a:p>
          <a:p>
            <a:r>
              <a:rPr lang="en-US" sz="2400" dirty="0" smtClean="0">
                <a:latin typeface="+mj-lt"/>
              </a:rPr>
              <a:t>receive to themselves [judgment by the government].  For </a:t>
            </a:r>
          </a:p>
          <a:p>
            <a:r>
              <a:rPr lang="en-US" sz="2400" dirty="0" smtClean="0">
                <a:latin typeface="+mj-lt"/>
              </a:rPr>
              <a:t>rulers are not a terror to good works, but to the devil… do </a:t>
            </a:r>
          </a:p>
          <a:p>
            <a:r>
              <a:rPr lang="en-US" sz="2400" dirty="0" smtClean="0">
                <a:latin typeface="+mj-lt"/>
              </a:rPr>
              <a:t>that which is good, and thou shalt have praise of the same.  </a:t>
            </a:r>
          </a:p>
          <a:p>
            <a:r>
              <a:rPr lang="en-US" sz="2400" dirty="0" smtClean="0">
                <a:latin typeface="+mj-lt"/>
              </a:rPr>
              <a:t>For he is a minister of God to thee for good.  But if thou do </a:t>
            </a:r>
          </a:p>
          <a:p>
            <a:r>
              <a:rPr lang="en-US" sz="2400" dirty="0" smtClean="0">
                <a:latin typeface="+mj-lt"/>
              </a:rPr>
              <a:t>that which is evil, be afraid… Render therefore to all their </a:t>
            </a:r>
          </a:p>
          <a:p>
            <a:r>
              <a:rPr lang="en-US" sz="2400" dirty="0" smtClean="0">
                <a:latin typeface="+mj-lt"/>
              </a:rPr>
              <a:t>dues: tribute to whom tribute is due; custom to whom </a:t>
            </a:r>
          </a:p>
          <a:p>
            <a:r>
              <a:rPr lang="en-US" sz="2400" dirty="0" smtClean="0">
                <a:latin typeface="+mj-lt"/>
              </a:rPr>
              <a:t>custom is due…” (Rom. 13:1-3). </a:t>
            </a:r>
          </a:p>
          <a:p>
            <a:r>
              <a:rPr lang="en-US" sz="2400" dirty="0" smtClean="0">
                <a:latin typeface="+mj-lt"/>
              </a:rPr>
              <a:t>God gave us human government (Gen. 9:5).  Rulers are </a:t>
            </a:r>
          </a:p>
          <a:p>
            <a:r>
              <a:rPr lang="en-US" sz="2400" dirty="0" smtClean="0">
                <a:latin typeface="+mj-lt"/>
              </a:rPr>
              <a:t>given their positions by God [but, elected by us].  Obeying </a:t>
            </a:r>
          </a:p>
          <a:p>
            <a:r>
              <a:rPr lang="en-US" sz="2400" dirty="0" smtClean="0">
                <a:latin typeface="+mj-lt"/>
              </a:rPr>
              <a:t>the law makes one a minister of God; break the law </a:t>
            </a:r>
          </a:p>
          <a:p>
            <a:r>
              <a:rPr lang="en-US" sz="2400" dirty="0" smtClean="0">
                <a:latin typeface="+mj-lt"/>
              </a:rPr>
              <a:t>[disobeying God] and are subject to the punishment of </a:t>
            </a:r>
          </a:p>
          <a:p>
            <a:r>
              <a:rPr lang="en-US" sz="2400" dirty="0" smtClean="0">
                <a:latin typeface="+mj-lt"/>
              </a:rPr>
              <a:t>the law.  We are to pay taxes, customs, etc.  If we don’t like rulers, elect new ones!  Should we pray for them?  Yes, </a:t>
            </a:r>
            <a:r>
              <a:rPr lang="en-US" sz="2400" b="1" dirty="0" smtClean="0">
                <a:latin typeface="+mj-lt"/>
              </a:rPr>
              <a:t>“… </a:t>
            </a:r>
            <a:r>
              <a:rPr lang="en-US" sz="2400" b="1" u="sng" dirty="0" smtClean="0">
                <a:latin typeface="+mj-lt"/>
              </a:rPr>
              <a:t>prayers… for kings</a:t>
            </a:r>
            <a:r>
              <a:rPr lang="en-US" sz="2400" b="1" dirty="0" smtClean="0">
                <a:latin typeface="+mj-lt"/>
              </a:rPr>
              <a:t> </a:t>
            </a:r>
            <a:r>
              <a:rPr lang="en-US" sz="2400" dirty="0" smtClean="0">
                <a:latin typeface="+mj-lt"/>
              </a:rPr>
              <a:t>[leaders], </a:t>
            </a:r>
            <a:r>
              <a:rPr lang="en-US" sz="2400" b="1" u="sng" dirty="0" smtClean="0">
                <a:latin typeface="+mj-lt"/>
              </a:rPr>
              <a:t>and for all that are in authority</a:t>
            </a:r>
            <a:r>
              <a:rPr lang="en-US" sz="2400" b="1" dirty="0" smtClean="0">
                <a:latin typeface="+mj-lt"/>
              </a:rPr>
              <a:t>”</a:t>
            </a:r>
            <a:r>
              <a:rPr lang="en-US" sz="2400" dirty="0" smtClean="0">
                <a:latin typeface="+mj-lt"/>
              </a:rPr>
              <a:t> (1Tim. 2:1,2).    </a:t>
            </a:r>
          </a:p>
        </p:txBody>
      </p:sp>
      <p:pic>
        <p:nvPicPr>
          <p:cNvPr id="3" name="Picture 2" descr="File:United States Capitol west front edit2.jpg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1261" y="0"/>
            <a:ext cx="4790737" cy="5787614"/>
          </a:xfrm>
          <a:prstGeom prst="rect">
            <a:avLst/>
          </a:prstGeom>
        </p:spPr>
      </p:pic>
    </p:spTree>
    <p:extLst>
      <p:ext uri="{BB962C8B-B14F-4D97-AF65-F5344CB8AC3E}">
        <p14:creationId xmlns:p14="http://schemas.microsoft.com/office/powerpoint/2010/main" val="70324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animEffect transition="in" filter="fade">
                                      <p:cBhvr>
                                        <p:cTn id="7" dur="500"/>
                                        <p:tgtEl>
                                          <p:spTgt spid="2">
                                            <p:txEl>
                                              <p:pRg st="12" end="1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3" end="13"/>
                                            </p:txEl>
                                          </p:spTgt>
                                        </p:tgtEl>
                                        <p:attrNameLst>
                                          <p:attrName>style.visibility</p:attrName>
                                        </p:attrNameLst>
                                      </p:cBhvr>
                                      <p:to>
                                        <p:strVal val="visible"/>
                                      </p:to>
                                    </p:set>
                                    <p:animEffect transition="in" filter="fade">
                                      <p:cBhvr>
                                        <p:cTn id="10" dur="500"/>
                                        <p:tgtEl>
                                          <p:spTgt spid="2">
                                            <p:txEl>
                                              <p:pRg st="13" end="1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4" end="14"/>
                                            </p:txEl>
                                          </p:spTgt>
                                        </p:tgtEl>
                                        <p:attrNameLst>
                                          <p:attrName>style.visibility</p:attrName>
                                        </p:attrNameLst>
                                      </p:cBhvr>
                                      <p:to>
                                        <p:strVal val="visible"/>
                                      </p:to>
                                    </p:set>
                                    <p:animEffect transition="in" filter="fade">
                                      <p:cBhvr>
                                        <p:cTn id="13" dur="500"/>
                                        <p:tgtEl>
                                          <p:spTgt spid="2">
                                            <p:txEl>
                                              <p:pRg st="14" end="1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5" end="15"/>
                                            </p:txEl>
                                          </p:spTgt>
                                        </p:tgtEl>
                                        <p:attrNameLst>
                                          <p:attrName>style.visibility</p:attrName>
                                        </p:attrNameLst>
                                      </p:cBhvr>
                                      <p:to>
                                        <p:strVal val="visible"/>
                                      </p:to>
                                    </p:set>
                                    <p:animEffect transition="in" filter="fade">
                                      <p:cBhvr>
                                        <p:cTn id="16" dur="500"/>
                                        <p:tgtEl>
                                          <p:spTgt spid="2">
                                            <p:txEl>
                                              <p:pRg st="15" end="1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16" end="16"/>
                                            </p:txEl>
                                          </p:spTgt>
                                        </p:tgtEl>
                                        <p:attrNameLst>
                                          <p:attrName>style.visibility</p:attrName>
                                        </p:attrNameLst>
                                      </p:cBhvr>
                                      <p:to>
                                        <p:strVal val="visible"/>
                                      </p:to>
                                    </p:set>
                                    <p:animEffect transition="in" filter="fade">
                                      <p:cBhvr>
                                        <p:cTn id="19"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21" y="-73572"/>
            <a:ext cx="7031420" cy="7355860"/>
          </a:xfrm>
          <a:prstGeom prst="rect">
            <a:avLst/>
          </a:prstGeom>
          <a:noFill/>
        </p:spPr>
        <p:txBody>
          <a:bodyPr wrap="square" rtlCol="0">
            <a:spAutoFit/>
          </a:bodyPr>
          <a:lstStyle/>
          <a:p>
            <a:r>
              <a:rPr lang="en-US" sz="2400" dirty="0" smtClean="0">
                <a:latin typeface="+mj-lt"/>
              </a:rPr>
              <a:t>“For whatsoever things were written aforetime [past] were written for our </a:t>
            </a:r>
            <a:r>
              <a:rPr lang="en-US" sz="2400" u="sng" dirty="0" smtClean="0">
                <a:latin typeface="+mj-lt"/>
              </a:rPr>
              <a:t>learning</a:t>
            </a:r>
            <a:r>
              <a:rPr lang="en-US" sz="2400" dirty="0" smtClean="0">
                <a:latin typeface="+mj-lt"/>
              </a:rPr>
              <a:t>, that we through patience and comfort of the scriptures might have hope” (15:4).</a:t>
            </a:r>
          </a:p>
          <a:p>
            <a:r>
              <a:rPr lang="en-US" sz="2400" dirty="0" smtClean="0">
                <a:latin typeface="+mj-lt"/>
              </a:rPr>
              <a:t>Why study the O. T./Gospels?  To understand Israel’s program, which contain trans-dispensational truths.  </a:t>
            </a:r>
          </a:p>
          <a:p>
            <a:endParaRPr lang="en-US" sz="800" dirty="0">
              <a:latin typeface="+mj-lt"/>
            </a:endParaRPr>
          </a:p>
          <a:p>
            <a:r>
              <a:rPr lang="en-US" sz="2400" dirty="0" smtClean="0">
                <a:latin typeface="+mj-lt"/>
              </a:rPr>
              <a:t>“Now the God of patience and consolation grant you to be likeminded one toward another according to Christ Jesus.  That </a:t>
            </a:r>
            <a:r>
              <a:rPr lang="en-US" sz="2400" b="1" dirty="0" smtClean="0">
                <a:latin typeface="+mj-lt"/>
              </a:rPr>
              <a:t>ye may with one mind and one mouth glorify God, even the Father of our Lord Jesus Christ</a:t>
            </a:r>
            <a:r>
              <a:rPr lang="en-US" sz="2400" dirty="0" smtClean="0">
                <a:latin typeface="+mj-lt"/>
              </a:rPr>
              <a:t>” (Rom. 15:5,6).  In glorifying God, we are to be of one accord. </a:t>
            </a:r>
          </a:p>
          <a:p>
            <a:endParaRPr lang="en-US" sz="800" dirty="0" smtClean="0">
              <a:latin typeface="+mj-lt"/>
            </a:endParaRPr>
          </a:p>
          <a:p>
            <a:r>
              <a:rPr lang="en-US" sz="2400" dirty="0" smtClean="0">
                <a:latin typeface="+mj-lt"/>
              </a:rPr>
              <a:t>“Now I say that Jesus Christ was a </a:t>
            </a:r>
            <a:r>
              <a:rPr lang="en-US" sz="2400" b="1" dirty="0" smtClean="0">
                <a:latin typeface="+mj-lt"/>
              </a:rPr>
              <a:t>minister of the circumcision </a:t>
            </a:r>
            <a:r>
              <a:rPr lang="en-US" sz="2400" dirty="0" smtClean="0">
                <a:latin typeface="+mj-lt"/>
              </a:rPr>
              <a:t>[Jews] for the truth of God, </a:t>
            </a:r>
            <a:r>
              <a:rPr lang="en-US" sz="2400" b="1" dirty="0" smtClean="0">
                <a:latin typeface="+mj-lt"/>
              </a:rPr>
              <a:t>to confirm the promises made unto the fathers</a:t>
            </a:r>
            <a:r>
              <a:rPr lang="en-US" sz="2400" dirty="0" smtClean="0">
                <a:latin typeface="+mj-lt"/>
              </a:rPr>
              <a:t>” (15:8).</a:t>
            </a:r>
          </a:p>
          <a:p>
            <a:r>
              <a:rPr lang="en-US" sz="2400" dirty="0" smtClean="0">
                <a:latin typeface="+mj-lt"/>
              </a:rPr>
              <a:t>Christ’s earthly ministry was to the Jews because it was to them that God’s original covenant promises were made.  Christ confirmed them—a King over a kingdom of heaven on earth and Israel as the head</a:t>
            </a:r>
            <a:r>
              <a:rPr lang="en-US" sz="2400" dirty="0">
                <a:latin typeface="+mj-lt"/>
              </a:rPr>
              <a:t> </a:t>
            </a:r>
            <a:r>
              <a:rPr lang="en-US" sz="2400" dirty="0" smtClean="0">
                <a:latin typeface="+mj-lt"/>
              </a:rPr>
              <a:t>nation. </a:t>
            </a:r>
          </a:p>
          <a:p>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150456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3573"/>
            <a:ext cx="6905297" cy="6740307"/>
          </a:xfrm>
          <a:prstGeom prst="rect">
            <a:avLst/>
          </a:prstGeom>
          <a:noFill/>
        </p:spPr>
        <p:txBody>
          <a:bodyPr wrap="square" rtlCol="0">
            <a:spAutoFit/>
          </a:bodyPr>
          <a:lstStyle/>
          <a:p>
            <a:r>
              <a:rPr lang="en-US" sz="2400" dirty="0" smtClean="0">
                <a:latin typeface="+mj-lt"/>
              </a:rPr>
              <a:t>“I commend unto you Phebe, our sister, which is a servant… Greet Priscilla and Aquila my helpers in Christ… greet the church that is in their house…” </a:t>
            </a:r>
          </a:p>
          <a:p>
            <a:r>
              <a:rPr lang="en-US" sz="2400" dirty="0" smtClean="0">
                <a:latin typeface="+mj-lt"/>
              </a:rPr>
              <a:t>(Rom. 16:1-5).</a:t>
            </a:r>
          </a:p>
          <a:p>
            <a:r>
              <a:rPr lang="en-US" sz="2400" dirty="0" smtClean="0">
                <a:latin typeface="+mj-lt"/>
              </a:rPr>
              <a:t>Some believe that Paul was anti-female, but this is a false.  He entrusted the delivery of the very important epistle to the ROMANS to a business woman, Phebe, for whom he had great respect, calling her ‘a servant of man.’  He did tell unruly women to watch their behavior (1Tim. 2:11), as he did unruly men </a:t>
            </a:r>
          </a:p>
          <a:p>
            <a:r>
              <a:rPr lang="en-US" sz="2400" dirty="0" smtClean="0">
                <a:latin typeface="+mj-lt"/>
              </a:rPr>
              <a:t>(1Cor. 5:1,5).</a:t>
            </a:r>
          </a:p>
          <a:p>
            <a:r>
              <a:rPr lang="en-US" sz="2400" dirty="0" smtClean="0">
                <a:latin typeface="+mj-lt"/>
              </a:rPr>
              <a:t>He complemented the young couple, Aquila &amp; Priscilla, and their service to Christ.  He commended those who were having church in their house [</a:t>
            </a:r>
            <a:r>
              <a:rPr lang="en-US" sz="2400" i="1" dirty="0" smtClean="0">
                <a:latin typeface="+mj-lt"/>
              </a:rPr>
              <a:t>we did</a:t>
            </a:r>
            <a:r>
              <a:rPr lang="en-US" sz="2400" dirty="0" smtClean="0">
                <a:latin typeface="+mj-lt"/>
              </a:rPr>
              <a:t>], which today some would frown upon [</a:t>
            </a:r>
            <a:r>
              <a:rPr lang="en-US" sz="2400" i="1" dirty="0" smtClean="0">
                <a:latin typeface="+mj-lt"/>
              </a:rPr>
              <a:t>we wouldn’t</a:t>
            </a:r>
            <a:r>
              <a:rPr lang="en-US" sz="2400" dirty="0" smtClean="0">
                <a:latin typeface="+mj-lt"/>
              </a:rPr>
              <a:t>].  Paul’s goal was to emphasize the truths given him to give to us from Christ, not the place where we meet.</a:t>
            </a:r>
          </a:p>
          <a:p>
            <a:r>
              <a:rPr lang="en-US" sz="2400" dirty="0" smtClean="0">
                <a:latin typeface="+mj-lt"/>
              </a:rPr>
              <a:t>The Body of Christ should be mindful of that.   </a:t>
            </a: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305221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573"/>
            <a:ext cx="6926317" cy="7478970"/>
          </a:xfrm>
          <a:prstGeom prst="rect">
            <a:avLst/>
          </a:prstGeom>
        </p:spPr>
        <p:txBody>
          <a:bodyPr wrap="square">
            <a:spAutoFit/>
          </a:bodyPr>
          <a:lstStyle/>
          <a:p>
            <a:r>
              <a:rPr lang="en-US" sz="2400" b="1" dirty="0" smtClean="0">
                <a:latin typeface="+mj-lt"/>
              </a:rPr>
              <a:t>THE REVELATION OF THE MYSTERY </a:t>
            </a:r>
            <a:r>
              <a:rPr lang="en-US" sz="2400" dirty="0" smtClean="0">
                <a:latin typeface="+mj-lt"/>
              </a:rPr>
              <a:t>(A.D. 57)</a:t>
            </a:r>
          </a:p>
          <a:p>
            <a:r>
              <a:rPr lang="en-US" sz="2400" dirty="0" smtClean="0">
                <a:latin typeface="+mj-lt"/>
              </a:rPr>
              <a:t>“</a:t>
            </a:r>
            <a:r>
              <a:rPr lang="en-US" sz="2400" dirty="0">
                <a:latin typeface="+mj-lt"/>
              </a:rPr>
              <a:t>Now to him that is of power to stablish you according to my gospel, and the preaching of Jesus Christ, according to </a:t>
            </a:r>
            <a:r>
              <a:rPr lang="en-US" sz="2400" b="1" u="sng" dirty="0">
                <a:latin typeface="+mj-lt"/>
              </a:rPr>
              <a:t>the revelation of the mystery, which was kept secret since the world </a:t>
            </a:r>
            <a:r>
              <a:rPr lang="en-US" sz="2400" b="1" u="sng" dirty="0" smtClean="0">
                <a:latin typeface="+mj-lt"/>
              </a:rPr>
              <a:t>began</a:t>
            </a:r>
            <a:r>
              <a:rPr lang="en-US" sz="2400" dirty="0" smtClean="0">
                <a:latin typeface="+mj-lt"/>
              </a:rPr>
              <a:t>, but now is made manifest… made known to all nations for the obedience of faith” (Rom. 16:25,26).</a:t>
            </a:r>
          </a:p>
          <a:p>
            <a:r>
              <a:rPr lang="en-US" sz="2400" dirty="0" smtClean="0">
                <a:latin typeface="+mj-lt"/>
              </a:rPr>
              <a:t>A foundational passage for the Body of Christ:  </a:t>
            </a:r>
            <a:r>
              <a:rPr lang="en-US" sz="2400" b="1" dirty="0" smtClean="0">
                <a:latin typeface="+mj-lt"/>
              </a:rPr>
              <a:t>Christ is establishing believers in Paul’s gospel </a:t>
            </a:r>
            <a:r>
              <a:rPr lang="en-US" sz="2400" dirty="0" smtClean="0">
                <a:latin typeface="+mj-lt"/>
              </a:rPr>
              <a:t>[3-times he calls it </a:t>
            </a:r>
            <a:r>
              <a:rPr lang="en-US" sz="2400" i="1" dirty="0" smtClean="0">
                <a:latin typeface="+mj-lt"/>
              </a:rPr>
              <a:t>my</a:t>
            </a:r>
            <a:r>
              <a:rPr lang="en-US" sz="2400" dirty="0" smtClean="0">
                <a:latin typeface="+mj-lt"/>
              </a:rPr>
              <a:t> gospel];  these truths have been </a:t>
            </a:r>
            <a:r>
              <a:rPr lang="en-US" sz="2400" b="1" dirty="0" smtClean="0">
                <a:latin typeface="+mj-lt"/>
              </a:rPr>
              <a:t>hidden in God until revealed to Paul</a:t>
            </a:r>
            <a:r>
              <a:rPr lang="en-US" sz="2400" dirty="0" smtClean="0">
                <a:latin typeface="+mj-lt"/>
              </a:rPr>
              <a:t>; now revealed, </a:t>
            </a:r>
            <a:r>
              <a:rPr lang="en-US" sz="2400" b="1" dirty="0" smtClean="0">
                <a:latin typeface="+mj-lt"/>
              </a:rPr>
              <a:t>they are to be obeyed by all believers</a:t>
            </a:r>
            <a:r>
              <a:rPr lang="en-US" sz="2400" dirty="0">
                <a:latin typeface="+mj-lt"/>
              </a:rPr>
              <a:t> </a:t>
            </a:r>
            <a:r>
              <a:rPr lang="en-US" sz="2400" dirty="0" smtClean="0">
                <a:latin typeface="+mj-lt"/>
              </a:rPr>
              <a:t>[they supersede the marching orders given of God previously to others, i.e. Israel].</a:t>
            </a:r>
          </a:p>
          <a:p>
            <a:r>
              <a:rPr lang="en-US" sz="2400" dirty="0" smtClean="0">
                <a:latin typeface="+mj-lt"/>
              </a:rPr>
              <a:t>That’s why 14 of 27 Books of the New Testament were written by Paul, and that’s why he could later write –</a:t>
            </a:r>
          </a:p>
          <a:p>
            <a:endParaRPr lang="en-US" sz="800" dirty="0" smtClean="0">
              <a:latin typeface="+mj-lt"/>
            </a:endParaRPr>
          </a:p>
          <a:p>
            <a:r>
              <a:rPr lang="en-US" sz="2400" dirty="0" smtClean="0">
                <a:latin typeface="+mj-lt"/>
              </a:rPr>
              <a:t>“</a:t>
            </a:r>
            <a:r>
              <a:rPr lang="en-US" sz="2400" b="1" u="sng" dirty="0" smtClean="0">
                <a:latin typeface="+mj-lt"/>
              </a:rPr>
              <a:t>Those things, which ye have both learned, and received, and heard, and seen in me, do</a:t>
            </a:r>
            <a:r>
              <a:rPr lang="en-US" sz="2400" dirty="0" smtClean="0">
                <a:latin typeface="+mj-lt"/>
              </a:rPr>
              <a:t>: and the God of peace shall be with you” (Phil. 4:9).      </a:t>
            </a:r>
          </a:p>
          <a:p>
            <a:r>
              <a:rPr lang="en-US" sz="2400" dirty="0" smtClean="0">
                <a:latin typeface="+mj-lt"/>
              </a:rPr>
              <a:t>     </a:t>
            </a:r>
            <a:endParaRPr lang="en-US" sz="2400" dirty="0">
              <a:latin typeface="+mj-lt"/>
            </a:endParaRPr>
          </a:p>
        </p:txBody>
      </p:sp>
      <p:pic>
        <p:nvPicPr>
          <p:cNvPr id="3" name="Picture 2" descr="&lt;strong&gt;apostle-paul&lt;/strong&gt;-in-prison-ed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0"/>
            <a:ext cx="5160580" cy="6666733"/>
          </a:xfrm>
          <a:prstGeom prst="rect">
            <a:avLst/>
          </a:prstGeom>
        </p:spPr>
      </p:pic>
    </p:spTree>
    <p:extLst>
      <p:ext uri="{BB962C8B-B14F-4D97-AF65-F5344CB8AC3E}">
        <p14:creationId xmlns:p14="http://schemas.microsoft.com/office/powerpoint/2010/main" val="173231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1720"/>
            <a:ext cx="7241627" cy="6863417"/>
          </a:xfrm>
          <a:prstGeom prst="rect">
            <a:avLst/>
          </a:prstGeom>
          <a:noFill/>
        </p:spPr>
        <p:txBody>
          <a:bodyPr wrap="square" rtlCol="0">
            <a:spAutoFit/>
          </a:bodyPr>
          <a:lstStyle/>
          <a:p>
            <a:r>
              <a:rPr lang="en-US" sz="2400" b="1" dirty="0" smtClean="0">
                <a:latin typeface="+mj-lt"/>
              </a:rPr>
              <a:t>PAUL’S LAST TRIP TO JERUSALEM </a:t>
            </a:r>
            <a:r>
              <a:rPr lang="en-US" sz="2400" dirty="0" smtClean="0">
                <a:latin typeface="+mj-lt"/>
              </a:rPr>
              <a:t>(A.D. 58)</a:t>
            </a:r>
          </a:p>
          <a:p>
            <a:r>
              <a:rPr lang="en-US" sz="2400" dirty="0" smtClean="0">
                <a:latin typeface="+mj-lt"/>
              </a:rPr>
              <a:t>“And we sailed away from Philippi… </a:t>
            </a:r>
            <a:r>
              <a:rPr lang="en-US" sz="2400" b="1" u="sng" dirty="0" smtClean="0">
                <a:latin typeface="+mj-lt"/>
              </a:rPr>
              <a:t>and came to Troas</a:t>
            </a:r>
            <a:r>
              <a:rPr lang="en-US" sz="2400" dirty="0" smtClean="0">
                <a:latin typeface="+mj-lt"/>
              </a:rPr>
              <a:t>… where we abode 7-days” (Acts 20:6).</a:t>
            </a:r>
          </a:p>
          <a:p>
            <a:r>
              <a:rPr lang="en-US" sz="2400" dirty="0" smtClean="0">
                <a:latin typeface="+mj-lt"/>
              </a:rPr>
              <a:t>Paul left Macedonia for Troas.  As he was preaching late into the night a young man, Eutychus, went to sleep and fell from his 3rd story perch.  Not to worry, Paul raised him back to life (20:7-10).</a:t>
            </a:r>
          </a:p>
          <a:p>
            <a:endParaRPr lang="en-US" sz="800" dirty="0" smtClean="0">
              <a:latin typeface="+mj-lt"/>
            </a:endParaRPr>
          </a:p>
          <a:p>
            <a:r>
              <a:rPr lang="en-US" sz="2400" dirty="0" smtClean="0">
                <a:latin typeface="+mj-lt"/>
              </a:rPr>
              <a:t>“And we sailed thence… </a:t>
            </a:r>
            <a:r>
              <a:rPr lang="en-US" sz="2400" b="1" u="sng" dirty="0" smtClean="0">
                <a:latin typeface="+mj-lt"/>
              </a:rPr>
              <a:t>we came to Miletus</a:t>
            </a:r>
            <a:r>
              <a:rPr lang="en-US" sz="2400" dirty="0" smtClean="0">
                <a:latin typeface="+mj-lt"/>
              </a:rPr>
              <a:t>… sent to Ephesus, and called the elders of the church.  And when they came to him, he said unto them… I have been with you all seasons [3-years]… I kept back nothing that was profitable unto you… I go bound in the spirit to Jerusalem, not knowing the things that shall befall me there… I might finish my course… and the ministry, which I have received… </a:t>
            </a:r>
            <a:r>
              <a:rPr lang="en-US" sz="2400" b="1" u="sng" dirty="0" smtClean="0">
                <a:latin typeface="+mj-lt"/>
              </a:rPr>
              <a:t>the gospel of the grace of God</a:t>
            </a:r>
            <a:r>
              <a:rPr lang="en-US" sz="2400" dirty="0" smtClean="0">
                <a:latin typeface="+mj-lt"/>
              </a:rPr>
              <a:t>… they should see his face no more” (20:15-24).</a:t>
            </a:r>
          </a:p>
          <a:p>
            <a:r>
              <a:rPr lang="en-US" sz="2400" dirty="0" smtClean="0">
                <a:latin typeface="+mj-lt"/>
              </a:rPr>
              <a:t>Near the end of his 3</a:t>
            </a:r>
            <a:r>
              <a:rPr lang="en-US" sz="2400" baseline="30000" dirty="0" smtClean="0">
                <a:latin typeface="+mj-lt"/>
              </a:rPr>
              <a:t>rd</a:t>
            </a:r>
            <a:r>
              <a:rPr lang="en-US" sz="2400" dirty="0" smtClean="0">
                <a:latin typeface="+mj-lt"/>
              </a:rPr>
              <a:t> journey, Paul said good bye to the Ephesian elders—his future unknown.   </a:t>
            </a:r>
            <a:endParaRPr lang="en-US" sz="2400" dirty="0">
              <a:latin typeface="+mj-lt"/>
            </a:endParaRPr>
          </a:p>
        </p:txBody>
      </p:sp>
      <p:pic>
        <p:nvPicPr>
          <p:cNvPr id="3" name="Picture 2" descr="Come and Help | Pam's Perambulatio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1627" y="0"/>
            <a:ext cx="4950373" cy="6858000"/>
          </a:xfrm>
          <a:prstGeom prst="rect">
            <a:avLst/>
          </a:prstGeom>
        </p:spPr>
      </p:pic>
      <p:pic>
        <p:nvPicPr>
          <p:cNvPr id="4" name="Picture 3" descr="File:Acts of the Apostles Chapter 20-2 (Bib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1626" y="0"/>
            <a:ext cx="4950373" cy="690784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1624" y="12461"/>
            <a:ext cx="4950375" cy="6882921"/>
          </a:xfrm>
          <a:prstGeom prst="rect">
            <a:avLst/>
          </a:prstGeom>
        </p:spPr>
      </p:pic>
      <p:sp>
        <p:nvSpPr>
          <p:cNvPr id="8" name="TextBox 7"/>
          <p:cNvSpPr txBox="1"/>
          <p:nvPr/>
        </p:nvSpPr>
        <p:spPr>
          <a:xfrm>
            <a:off x="8455570" y="5087006"/>
            <a:ext cx="2229265" cy="584775"/>
          </a:xfrm>
          <a:prstGeom prst="rect">
            <a:avLst/>
          </a:prstGeom>
          <a:noFill/>
        </p:spPr>
        <p:txBody>
          <a:bodyPr wrap="none" rtlCol="0">
            <a:spAutoFit/>
          </a:bodyPr>
          <a:lstStyle/>
          <a:p>
            <a:r>
              <a:rPr lang="en-US" sz="3200" dirty="0" smtClean="0">
                <a:solidFill>
                  <a:schemeClr val="bg1"/>
                </a:solidFill>
                <a:latin typeface="+mj-lt"/>
              </a:rPr>
              <a:t>Troas (2017)</a:t>
            </a:r>
            <a:endParaRPr lang="en-US" sz="3200" dirty="0">
              <a:solidFill>
                <a:schemeClr val="bg1"/>
              </a:solidFill>
              <a:latin typeface="+mj-lt"/>
            </a:endParaRPr>
          </a:p>
        </p:txBody>
      </p:sp>
      <p:pic>
        <p:nvPicPr>
          <p:cNvPr id="9" name="Picture 8" descr="grace Archives - Page 5 of 6 - Plain Bible Teach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1623" y="12462"/>
            <a:ext cx="4947746" cy="690513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2208" y="-76601"/>
            <a:ext cx="4987161" cy="6994199"/>
          </a:xfrm>
          <a:prstGeom prst="rect">
            <a:avLst/>
          </a:prstGeom>
        </p:spPr>
      </p:pic>
      <p:sp>
        <p:nvSpPr>
          <p:cNvPr id="5" name="TextBox 4"/>
          <p:cNvSpPr txBox="1"/>
          <p:nvPr/>
        </p:nvSpPr>
        <p:spPr>
          <a:xfrm>
            <a:off x="9175531" y="147145"/>
            <a:ext cx="2292487" cy="523220"/>
          </a:xfrm>
          <a:prstGeom prst="rect">
            <a:avLst/>
          </a:prstGeom>
          <a:noFill/>
        </p:spPr>
        <p:txBody>
          <a:bodyPr wrap="none" rtlCol="0">
            <a:spAutoFit/>
          </a:bodyPr>
          <a:lstStyle/>
          <a:p>
            <a:r>
              <a:rPr lang="en-US" sz="2800" dirty="0" smtClean="0">
                <a:solidFill>
                  <a:schemeClr val="bg1"/>
                </a:solidFill>
                <a:latin typeface="+mj-lt"/>
              </a:rPr>
              <a:t>Miletus (2017)</a:t>
            </a:r>
            <a:endParaRPr lang="en-US" sz="2800" dirty="0">
              <a:solidFill>
                <a:schemeClr val="bg1"/>
              </a:solidFill>
              <a:latin typeface="+mj-lt"/>
            </a:endParaRPr>
          </a:p>
        </p:txBody>
      </p:sp>
    </p:spTree>
    <p:extLst>
      <p:ext uri="{BB962C8B-B14F-4D97-AF65-F5344CB8AC3E}">
        <p14:creationId xmlns:p14="http://schemas.microsoft.com/office/powerpoint/2010/main" val="52634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10" y="-73573"/>
            <a:ext cx="6894786" cy="7109639"/>
          </a:xfrm>
          <a:prstGeom prst="rect">
            <a:avLst/>
          </a:prstGeom>
          <a:noFill/>
        </p:spPr>
        <p:txBody>
          <a:bodyPr wrap="square" rtlCol="0">
            <a:spAutoFit/>
          </a:bodyPr>
          <a:lstStyle/>
          <a:p>
            <a:r>
              <a:rPr lang="en-US" sz="2400" b="1" dirty="0" smtClean="0">
                <a:latin typeface="+mj-lt"/>
              </a:rPr>
              <a:t>PAUL GOES TO JERUSALEM</a:t>
            </a:r>
          </a:p>
          <a:p>
            <a:r>
              <a:rPr lang="en-US" sz="2400" dirty="0" smtClean="0">
                <a:latin typeface="+mj-lt"/>
              </a:rPr>
              <a:t>“Then Paul answered… I am ready to die at Jerusalem for the name of the Lord Jesus… we took to our carriages, and went up to Jerusalem” (21:13,14).</a:t>
            </a:r>
          </a:p>
          <a:p>
            <a:r>
              <a:rPr lang="en-US" sz="2400" dirty="0" smtClean="0">
                <a:latin typeface="+mj-lt"/>
              </a:rPr>
              <a:t>What he found was a city full of Jews “all zealous of the law (21:20)… [Paul] stirred up all the people, and laid hands on him… this man teacheth against the [Jews] and the law… polluted this holy place (21:27,</a:t>
            </a:r>
          </a:p>
          <a:p>
            <a:r>
              <a:rPr lang="en-US" sz="2400" dirty="0" smtClean="0">
                <a:latin typeface="+mj-lt"/>
              </a:rPr>
              <a:t>28)… </a:t>
            </a:r>
            <a:r>
              <a:rPr lang="en-US" sz="2400" b="1" u="sng" dirty="0" smtClean="0">
                <a:latin typeface="+mj-lt"/>
              </a:rPr>
              <a:t>went about </a:t>
            </a:r>
            <a:r>
              <a:rPr lang="en-US" sz="2400" b="1" i="1" u="sng" dirty="0" smtClean="0">
                <a:latin typeface="+mj-lt"/>
              </a:rPr>
              <a:t>to </a:t>
            </a:r>
            <a:r>
              <a:rPr lang="en-US" sz="2400" b="1" u="sng" dirty="0" smtClean="0">
                <a:latin typeface="+mj-lt"/>
              </a:rPr>
              <a:t>kill him</a:t>
            </a:r>
            <a:r>
              <a:rPr lang="en-US" sz="2400" b="1" dirty="0" smtClean="0">
                <a:latin typeface="+mj-lt"/>
              </a:rPr>
              <a:t> </a:t>
            </a:r>
            <a:r>
              <a:rPr lang="en-US" sz="2400" dirty="0" smtClean="0">
                <a:latin typeface="+mj-lt"/>
              </a:rPr>
              <a:t>(20:31)… </a:t>
            </a:r>
            <a:r>
              <a:rPr lang="en-US" sz="2400" b="1" u="sng" dirty="0">
                <a:latin typeface="+mj-lt"/>
              </a:rPr>
              <a:t>A</a:t>
            </a:r>
            <a:r>
              <a:rPr lang="en-US" sz="2400" b="1" u="sng" dirty="0" smtClean="0">
                <a:latin typeface="+mj-lt"/>
              </a:rPr>
              <a:t>way with him </a:t>
            </a:r>
          </a:p>
          <a:p>
            <a:r>
              <a:rPr lang="en-US" sz="2400" dirty="0" smtClean="0">
                <a:latin typeface="+mj-lt"/>
              </a:rPr>
              <a:t>(21:36)… </a:t>
            </a:r>
            <a:r>
              <a:rPr lang="en-US" sz="2400" b="1" u="sng" dirty="0" smtClean="0">
                <a:latin typeface="+mj-lt"/>
              </a:rPr>
              <a:t>it is not fit that he should live</a:t>
            </a:r>
            <a:r>
              <a:rPr lang="en-US" sz="2400" dirty="0" smtClean="0">
                <a:latin typeface="+mj-lt"/>
              </a:rPr>
              <a:t>” (22:22).  </a:t>
            </a:r>
          </a:p>
          <a:p>
            <a:r>
              <a:rPr lang="en-US" sz="2400" dirty="0" smtClean="0">
                <a:latin typeface="+mj-lt"/>
              </a:rPr>
              <a:t>About to be killed by the unsaved Jews, Paul received </a:t>
            </a:r>
          </a:p>
          <a:p>
            <a:r>
              <a:rPr lang="en-US" sz="2400" dirty="0" smtClean="0">
                <a:latin typeface="+mj-lt"/>
              </a:rPr>
              <a:t>a vision from Christ, “Make haste, and get thee quickly out of Jerusalem: for they will not receive thy testimony concerning me… </a:t>
            </a:r>
            <a:r>
              <a:rPr lang="en-US" sz="2400" b="1" u="sng" dirty="0" smtClean="0">
                <a:latin typeface="+mj-lt"/>
              </a:rPr>
              <a:t>Depart: for I will send thee far hence unto the Gentiles</a:t>
            </a:r>
            <a:r>
              <a:rPr lang="en-US" sz="2400" dirty="0" smtClean="0">
                <a:latin typeface="+mj-lt"/>
              </a:rPr>
              <a:t>” (20:18,21).</a:t>
            </a:r>
          </a:p>
          <a:p>
            <a:r>
              <a:rPr lang="en-US" sz="2400" dirty="0" smtClean="0">
                <a:latin typeface="+mj-lt"/>
              </a:rPr>
              <a:t>Christ wanted Paul to see for himself that the majority his fellow countrymen would NOT receive their Messiah.  Where would Paul be sent next?</a:t>
            </a:r>
          </a:p>
          <a:p>
            <a:r>
              <a:rPr lang="en-US" sz="2400" dirty="0" smtClean="0">
                <a:latin typeface="+mj-lt"/>
              </a:rPr>
              <a:t>    </a:t>
            </a:r>
            <a:endParaRPr lang="en-US" sz="2400" dirty="0">
              <a:latin typeface="+mj-lt"/>
            </a:endParaRPr>
          </a:p>
        </p:txBody>
      </p:sp>
      <p:pic>
        <p:nvPicPr>
          <p:cNvPr id="5" name="Picture 4" descr="File:Reconstruction model of Ancient Jerusalem in Museum of Davi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5296" y="126123"/>
            <a:ext cx="5177775" cy="6537435"/>
          </a:xfrm>
          <a:prstGeom prst="rect">
            <a:avLst/>
          </a:prstGeom>
          <a:effectLst>
            <a:glow rad="228600">
              <a:schemeClr val="accent3">
                <a:satMod val="175000"/>
                <a:alpha val="40000"/>
              </a:schemeClr>
            </a:glow>
          </a:effec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5295" y="126123"/>
            <a:ext cx="5177775" cy="6537435"/>
          </a:xfrm>
          <a:prstGeom prst="rect">
            <a:avLst/>
          </a:prstGeom>
        </p:spPr>
      </p:pic>
      <p:pic>
        <p:nvPicPr>
          <p:cNvPr id="6" name="Picture 5" descr="Vridar » Was Paul Really Persecuted for Preaching a Crucified Chris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295" y="126123"/>
            <a:ext cx="5177775" cy="6537435"/>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47931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3573"/>
            <a:ext cx="6653048" cy="6863417"/>
          </a:xfrm>
          <a:prstGeom prst="rect">
            <a:avLst/>
          </a:prstGeom>
          <a:noFill/>
        </p:spPr>
        <p:txBody>
          <a:bodyPr wrap="square" rtlCol="0">
            <a:spAutoFit/>
          </a:bodyPr>
          <a:lstStyle/>
          <a:p>
            <a:r>
              <a:rPr lang="en-US" sz="2400" b="1" dirty="0" smtClean="0">
                <a:latin typeface="+mj-lt"/>
              </a:rPr>
              <a:t>PAUL APPEALS TO ROME </a:t>
            </a:r>
            <a:r>
              <a:rPr lang="en-US" sz="2400" dirty="0" smtClean="0">
                <a:latin typeface="+mj-lt"/>
              </a:rPr>
              <a:t>(A.D. 58-60)</a:t>
            </a:r>
          </a:p>
          <a:p>
            <a:r>
              <a:rPr lang="en-US" sz="2400" dirty="0" smtClean="0">
                <a:latin typeface="+mj-lt"/>
              </a:rPr>
              <a:t>“… the Lord stood by him, and said, Be of good cheer, Paul: for as thou hast testified of me in Jerusalem, </a:t>
            </a:r>
            <a:r>
              <a:rPr lang="en-US" sz="2400" b="1" u="sng" dirty="0" smtClean="0">
                <a:latin typeface="+mj-lt"/>
              </a:rPr>
              <a:t>so must thou bear witness also at Rome</a:t>
            </a:r>
            <a:r>
              <a:rPr lang="en-US" sz="2400" dirty="0" smtClean="0">
                <a:latin typeface="+mj-lt"/>
              </a:rPr>
              <a:t>…” (23:11). </a:t>
            </a:r>
          </a:p>
          <a:p>
            <a:r>
              <a:rPr lang="en-US" sz="2400" dirty="0" smtClean="0">
                <a:latin typeface="+mj-lt"/>
              </a:rPr>
              <a:t>Paul appeared before the Roman and Jewish authorities, but getting no satisfaction, he appealed to Rome, “I </a:t>
            </a:r>
            <a:r>
              <a:rPr lang="en-US" sz="2400" dirty="0">
                <a:latin typeface="+mj-lt"/>
              </a:rPr>
              <a:t>appeal unto Caesar… [Festus] unto Caesar shalt thou go” (25:11,12).</a:t>
            </a:r>
          </a:p>
          <a:p>
            <a:r>
              <a:rPr lang="en-US" sz="2400" dirty="0">
                <a:latin typeface="+mj-lt"/>
              </a:rPr>
              <a:t>H</a:t>
            </a:r>
            <a:r>
              <a:rPr lang="en-US" sz="2400" dirty="0" smtClean="0">
                <a:latin typeface="+mj-lt"/>
              </a:rPr>
              <a:t>is interaction with King Agrippa is particularly noteworthy –</a:t>
            </a:r>
          </a:p>
          <a:p>
            <a:endParaRPr lang="en-US" sz="800" dirty="0" smtClean="0">
              <a:latin typeface="+mj-lt"/>
            </a:endParaRPr>
          </a:p>
          <a:p>
            <a:r>
              <a:rPr lang="en-US" sz="2400" dirty="0" smtClean="0">
                <a:latin typeface="+mj-lt"/>
              </a:rPr>
              <a:t>“King Agrippa, believest thou the prophets?  I know that thou believest.  Then Agrippa said unto Paul, </a:t>
            </a:r>
            <a:r>
              <a:rPr lang="en-US" sz="2400" b="1" dirty="0" smtClean="0">
                <a:latin typeface="+mj-lt"/>
              </a:rPr>
              <a:t>Almost thou persuades me to be a Christian</a:t>
            </a:r>
            <a:r>
              <a:rPr lang="en-US" sz="2400" dirty="0" smtClean="0">
                <a:latin typeface="+mj-lt"/>
              </a:rPr>
              <a:t>” (26:27,28).</a:t>
            </a:r>
          </a:p>
          <a:p>
            <a:r>
              <a:rPr lang="en-US" sz="2400" dirty="0" smtClean="0">
                <a:latin typeface="+mj-lt"/>
              </a:rPr>
              <a:t>Almost persuaded?  Enough to escape hell?</a:t>
            </a:r>
          </a:p>
          <a:p>
            <a:r>
              <a:rPr lang="en-US" sz="2400" dirty="0" smtClean="0">
                <a:latin typeface="+mj-lt"/>
              </a:rPr>
              <a:t>Paul next boarded a ship bound for Rome, but being</a:t>
            </a:r>
          </a:p>
          <a:p>
            <a:r>
              <a:rPr lang="en-US" sz="2400" dirty="0">
                <a:latin typeface="+mj-lt"/>
              </a:rPr>
              <a:t>l</a:t>
            </a:r>
            <a:r>
              <a:rPr lang="en-US" sz="2400" dirty="0" smtClean="0">
                <a:latin typeface="+mj-lt"/>
              </a:rPr>
              <a:t>ate in the Fall, they ran into trouble at sea.  </a:t>
            </a:r>
            <a:endParaRPr lang="en-US" sz="2400" dirty="0">
              <a:latin typeface="+mj-lt"/>
            </a:endParaRPr>
          </a:p>
        </p:txBody>
      </p:sp>
      <p:pic>
        <p:nvPicPr>
          <p:cNvPr id="3" name="Picture 2" descr="File:Acts of the Apostles Chapter 25-6 (Bibl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0861" y="-1"/>
            <a:ext cx="5541139" cy="6600498"/>
          </a:xfrm>
          <a:prstGeom prst="rect">
            <a:avLst/>
          </a:prstGeom>
        </p:spPr>
      </p:pic>
      <p:pic>
        <p:nvPicPr>
          <p:cNvPr id="5" name="Picture 4" descr="Pauline's Pirates &amp; Privateers: Tools of the Trade: By Speed of Wi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163" y="105105"/>
            <a:ext cx="5326533" cy="6495392"/>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338797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500"/>
                                        <p:tgtEl>
                                          <p:spTgt spid="2">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4002</TotalTime>
  <Words>3962</Words>
  <Application>Microsoft Office PowerPoint</Application>
  <PresentationFormat>Widescreen</PresentationFormat>
  <Paragraphs>181</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105</cp:revision>
  <dcterms:created xsi:type="dcterms:W3CDTF">2018-10-10T17:25:45Z</dcterms:created>
  <dcterms:modified xsi:type="dcterms:W3CDTF">2019-06-29T15:05:35Z</dcterms:modified>
</cp:coreProperties>
</file>