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77" r:id="rId7"/>
    <p:sldId id="262"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9"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7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C5FD13-CCF2-4DF0-8E19-B7F4AEE4039A}"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279E3-5A2C-4A10-837E-58B891C5F409}" type="slidenum">
              <a:rPr lang="en-US" smtClean="0"/>
              <a:t>‹#›</a:t>
            </a:fld>
            <a:endParaRPr lang="en-US" dirty="0"/>
          </a:p>
        </p:txBody>
      </p:sp>
    </p:spTree>
    <p:extLst>
      <p:ext uri="{BB962C8B-B14F-4D97-AF65-F5344CB8AC3E}">
        <p14:creationId xmlns:p14="http://schemas.microsoft.com/office/powerpoint/2010/main" val="3052494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C5FD13-CCF2-4DF0-8E19-B7F4AEE4039A}"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279E3-5A2C-4A10-837E-58B891C5F409}" type="slidenum">
              <a:rPr lang="en-US" smtClean="0"/>
              <a:t>‹#›</a:t>
            </a:fld>
            <a:endParaRPr lang="en-US" dirty="0"/>
          </a:p>
        </p:txBody>
      </p:sp>
    </p:spTree>
    <p:extLst>
      <p:ext uri="{BB962C8B-B14F-4D97-AF65-F5344CB8AC3E}">
        <p14:creationId xmlns:p14="http://schemas.microsoft.com/office/powerpoint/2010/main" val="126675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C5FD13-CCF2-4DF0-8E19-B7F4AEE4039A}"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279E3-5A2C-4A10-837E-58B891C5F409}" type="slidenum">
              <a:rPr lang="en-US" smtClean="0"/>
              <a:t>‹#›</a:t>
            </a:fld>
            <a:endParaRPr lang="en-US" dirty="0"/>
          </a:p>
        </p:txBody>
      </p:sp>
    </p:spTree>
    <p:extLst>
      <p:ext uri="{BB962C8B-B14F-4D97-AF65-F5344CB8AC3E}">
        <p14:creationId xmlns:p14="http://schemas.microsoft.com/office/powerpoint/2010/main" val="128428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C5FD13-CCF2-4DF0-8E19-B7F4AEE4039A}"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279E3-5A2C-4A10-837E-58B891C5F409}" type="slidenum">
              <a:rPr lang="en-US" smtClean="0"/>
              <a:t>‹#›</a:t>
            </a:fld>
            <a:endParaRPr lang="en-US" dirty="0"/>
          </a:p>
        </p:txBody>
      </p:sp>
    </p:spTree>
    <p:extLst>
      <p:ext uri="{BB962C8B-B14F-4D97-AF65-F5344CB8AC3E}">
        <p14:creationId xmlns:p14="http://schemas.microsoft.com/office/powerpoint/2010/main" val="151291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C5FD13-CCF2-4DF0-8E19-B7F4AEE4039A}"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279E3-5A2C-4A10-837E-58B891C5F409}" type="slidenum">
              <a:rPr lang="en-US" smtClean="0"/>
              <a:t>‹#›</a:t>
            </a:fld>
            <a:endParaRPr lang="en-US" dirty="0"/>
          </a:p>
        </p:txBody>
      </p:sp>
    </p:spTree>
    <p:extLst>
      <p:ext uri="{BB962C8B-B14F-4D97-AF65-F5344CB8AC3E}">
        <p14:creationId xmlns:p14="http://schemas.microsoft.com/office/powerpoint/2010/main" val="1564704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C5FD13-CCF2-4DF0-8E19-B7F4AEE4039A}"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3279E3-5A2C-4A10-837E-58B891C5F409}" type="slidenum">
              <a:rPr lang="en-US" smtClean="0"/>
              <a:t>‹#›</a:t>
            </a:fld>
            <a:endParaRPr lang="en-US" dirty="0"/>
          </a:p>
        </p:txBody>
      </p:sp>
    </p:spTree>
    <p:extLst>
      <p:ext uri="{BB962C8B-B14F-4D97-AF65-F5344CB8AC3E}">
        <p14:creationId xmlns:p14="http://schemas.microsoft.com/office/powerpoint/2010/main" val="311669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C5FD13-CCF2-4DF0-8E19-B7F4AEE4039A}" type="datetimeFigureOut">
              <a:rPr lang="en-US" smtClean="0"/>
              <a:t>7/18/2018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3279E3-5A2C-4A10-837E-58B891C5F409}" type="slidenum">
              <a:rPr lang="en-US" smtClean="0"/>
              <a:t>‹#›</a:t>
            </a:fld>
            <a:endParaRPr lang="en-US" dirty="0"/>
          </a:p>
        </p:txBody>
      </p:sp>
    </p:spTree>
    <p:extLst>
      <p:ext uri="{BB962C8B-B14F-4D97-AF65-F5344CB8AC3E}">
        <p14:creationId xmlns:p14="http://schemas.microsoft.com/office/powerpoint/2010/main" val="142216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C5FD13-CCF2-4DF0-8E19-B7F4AEE4039A}" type="datetimeFigureOut">
              <a:rPr lang="en-US" smtClean="0"/>
              <a:t>7/18/2018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3279E3-5A2C-4A10-837E-58B891C5F409}" type="slidenum">
              <a:rPr lang="en-US" smtClean="0"/>
              <a:t>‹#›</a:t>
            </a:fld>
            <a:endParaRPr lang="en-US" dirty="0"/>
          </a:p>
        </p:txBody>
      </p:sp>
    </p:spTree>
    <p:extLst>
      <p:ext uri="{BB962C8B-B14F-4D97-AF65-F5344CB8AC3E}">
        <p14:creationId xmlns:p14="http://schemas.microsoft.com/office/powerpoint/2010/main" val="61656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5FD13-CCF2-4DF0-8E19-B7F4AEE4039A}" type="datetimeFigureOut">
              <a:rPr lang="en-US" smtClean="0"/>
              <a:t>7/18/2018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3279E3-5A2C-4A10-837E-58B891C5F409}" type="slidenum">
              <a:rPr lang="en-US" smtClean="0"/>
              <a:t>‹#›</a:t>
            </a:fld>
            <a:endParaRPr lang="en-US" dirty="0"/>
          </a:p>
        </p:txBody>
      </p:sp>
    </p:spTree>
    <p:extLst>
      <p:ext uri="{BB962C8B-B14F-4D97-AF65-F5344CB8AC3E}">
        <p14:creationId xmlns:p14="http://schemas.microsoft.com/office/powerpoint/2010/main" val="379014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C5FD13-CCF2-4DF0-8E19-B7F4AEE4039A}"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3279E3-5A2C-4A10-837E-58B891C5F409}" type="slidenum">
              <a:rPr lang="en-US" smtClean="0"/>
              <a:t>‹#›</a:t>
            </a:fld>
            <a:endParaRPr lang="en-US" dirty="0"/>
          </a:p>
        </p:txBody>
      </p:sp>
    </p:spTree>
    <p:extLst>
      <p:ext uri="{BB962C8B-B14F-4D97-AF65-F5344CB8AC3E}">
        <p14:creationId xmlns:p14="http://schemas.microsoft.com/office/powerpoint/2010/main" val="227389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C5FD13-CCF2-4DF0-8E19-B7F4AEE4039A}"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3279E3-5A2C-4A10-837E-58B891C5F409}" type="slidenum">
              <a:rPr lang="en-US" smtClean="0"/>
              <a:t>‹#›</a:t>
            </a:fld>
            <a:endParaRPr lang="en-US" dirty="0"/>
          </a:p>
        </p:txBody>
      </p:sp>
    </p:spTree>
    <p:extLst>
      <p:ext uri="{BB962C8B-B14F-4D97-AF65-F5344CB8AC3E}">
        <p14:creationId xmlns:p14="http://schemas.microsoft.com/office/powerpoint/2010/main" val="169871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5FD13-CCF2-4DF0-8E19-B7F4AEE4039A}" type="datetimeFigureOut">
              <a:rPr lang="en-US" smtClean="0"/>
              <a:t>7/18/2018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279E3-5A2C-4A10-837E-58B891C5F409}" type="slidenum">
              <a:rPr lang="en-US" smtClean="0"/>
              <a:t>‹#›</a:t>
            </a:fld>
            <a:endParaRPr lang="en-US" dirty="0"/>
          </a:p>
        </p:txBody>
      </p:sp>
    </p:spTree>
    <p:extLst>
      <p:ext uri="{BB962C8B-B14F-4D97-AF65-F5344CB8AC3E}">
        <p14:creationId xmlns:p14="http://schemas.microsoft.com/office/powerpoint/2010/main" val="2129894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104326" y="158874"/>
            <a:ext cx="2410274" cy="1200329"/>
          </a:xfrm>
          <a:prstGeom prst="rect">
            <a:avLst/>
          </a:prstGeom>
          <a:noFill/>
        </p:spPr>
        <p:txBody>
          <a:bodyPr wrap="square" rtlCol="0">
            <a:spAutoFit/>
          </a:bodyPr>
          <a:lstStyle/>
          <a:p>
            <a:r>
              <a:rPr lang="en-US" sz="2400" dirty="0">
                <a:latin typeface="+mj-lt"/>
              </a:rPr>
              <a:t>LESSON </a:t>
            </a:r>
            <a:r>
              <a:rPr lang="en-US" sz="2400" dirty="0" smtClean="0">
                <a:latin typeface="+mj-lt"/>
              </a:rPr>
              <a:t>9</a:t>
            </a:r>
            <a:endParaRPr lang="en-US" sz="2400" dirty="0">
              <a:latin typeface="+mj-lt"/>
            </a:endParaRPr>
          </a:p>
          <a:p>
            <a:r>
              <a:rPr lang="en-US" sz="2400" dirty="0">
                <a:latin typeface="+mj-lt"/>
              </a:rPr>
              <a:t>WEEK 9</a:t>
            </a:r>
            <a:r>
              <a:rPr lang="en-US" sz="2400" dirty="0" smtClean="0">
                <a:latin typeface="+mj-lt"/>
              </a:rPr>
              <a:t> </a:t>
            </a:r>
            <a:r>
              <a:rPr lang="en-US" sz="2400" dirty="0">
                <a:latin typeface="+mj-lt"/>
              </a:rPr>
              <a:t>OF </a:t>
            </a:r>
            <a:r>
              <a:rPr lang="en-US" sz="2400" dirty="0" smtClean="0">
                <a:latin typeface="+mj-lt"/>
              </a:rPr>
              <a:t>52</a:t>
            </a:r>
          </a:p>
          <a:p>
            <a:r>
              <a:rPr lang="en-US" sz="2400" dirty="0" smtClean="0">
                <a:latin typeface="+mj-lt"/>
              </a:rPr>
              <a:t>(Num. </a:t>
            </a:r>
            <a:r>
              <a:rPr lang="en-US" sz="2400" smtClean="0">
                <a:latin typeface="+mj-lt"/>
              </a:rPr>
              <a:t>7–22</a:t>
            </a:r>
            <a:r>
              <a:rPr lang="en-US" sz="2400" dirty="0" smtClean="0">
                <a:latin typeface="+mj-lt"/>
              </a:rPr>
              <a:t>)</a:t>
            </a:r>
            <a:endParaRPr lang="en-US" sz="2400" dirty="0">
              <a:latin typeface="+mj-lt"/>
            </a:endParaRPr>
          </a:p>
        </p:txBody>
      </p:sp>
      <p:sp>
        <p:nvSpPr>
          <p:cNvPr id="4" name="TextBox 3"/>
          <p:cNvSpPr txBox="1"/>
          <p:nvPr/>
        </p:nvSpPr>
        <p:spPr>
          <a:xfrm>
            <a:off x="2514600" y="759038"/>
            <a:ext cx="9493494" cy="461665"/>
          </a:xfrm>
          <a:prstGeom prst="rect">
            <a:avLst/>
          </a:prstGeom>
          <a:noFill/>
        </p:spPr>
        <p:txBody>
          <a:bodyPr wrap="square" rtlCol="0">
            <a:spAutoFit/>
          </a:bodyPr>
          <a:lstStyle/>
          <a:p>
            <a:r>
              <a:rPr lang="en-US" sz="2400" dirty="0" smtClean="0">
                <a:latin typeface="+mj-lt"/>
              </a:rPr>
              <a:t>Last time we saw God call Israel to be a holy nation—this time their service. </a:t>
            </a:r>
            <a:endParaRPr lang="en-US" sz="2400" dirty="0">
              <a:latin typeface="+mj-lt"/>
            </a:endParaRPr>
          </a:p>
        </p:txBody>
      </p:sp>
      <p:sp>
        <p:nvSpPr>
          <p:cNvPr id="6" name="TextBox 5"/>
          <p:cNvSpPr txBox="1"/>
          <p:nvPr/>
        </p:nvSpPr>
        <p:spPr>
          <a:xfrm>
            <a:off x="104326" y="1410355"/>
            <a:ext cx="12011474" cy="5262979"/>
          </a:xfrm>
          <a:prstGeom prst="rect">
            <a:avLst/>
          </a:prstGeom>
          <a:noFill/>
        </p:spPr>
        <p:txBody>
          <a:bodyPr wrap="square" rtlCol="0">
            <a:spAutoFit/>
          </a:bodyPr>
          <a:lstStyle/>
          <a:p>
            <a:r>
              <a:rPr lang="en-US" sz="2400" b="1" dirty="0" smtClean="0">
                <a:latin typeface="+mj-lt"/>
              </a:rPr>
              <a:t>TABERNACLE SERVANTS </a:t>
            </a:r>
          </a:p>
          <a:p>
            <a:r>
              <a:rPr lang="en-US" sz="2400" dirty="0" smtClean="0">
                <a:latin typeface="+mj-lt"/>
              </a:rPr>
              <a:t>“And it came to pass on the day that Moses had </a:t>
            </a:r>
          </a:p>
          <a:p>
            <a:r>
              <a:rPr lang="en-US" sz="2400" dirty="0" smtClean="0">
                <a:latin typeface="+mj-lt"/>
              </a:rPr>
              <a:t>fully set up the tabernacle, and had anointed it,</a:t>
            </a:r>
          </a:p>
          <a:p>
            <a:r>
              <a:rPr lang="en-US" sz="2400" dirty="0">
                <a:latin typeface="+mj-lt"/>
              </a:rPr>
              <a:t>a</a:t>
            </a:r>
            <a:r>
              <a:rPr lang="en-US" sz="2400" dirty="0" smtClean="0">
                <a:latin typeface="+mj-lt"/>
              </a:rPr>
              <a:t>nd sanctified it, and all the instruments thereof, </a:t>
            </a:r>
          </a:p>
          <a:p>
            <a:r>
              <a:rPr lang="en-US" sz="2400" dirty="0" smtClean="0">
                <a:latin typeface="+mj-lt"/>
              </a:rPr>
              <a:t>both the alter and all the vessels thereof… that</a:t>
            </a:r>
          </a:p>
          <a:p>
            <a:r>
              <a:rPr lang="en-US" sz="2400" dirty="0">
                <a:latin typeface="+mj-lt"/>
              </a:rPr>
              <a:t>t</a:t>
            </a:r>
            <a:r>
              <a:rPr lang="en-US" sz="2400" dirty="0" smtClean="0">
                <a:latin typeface="+mj-lt"/>
              </a:rPr>
              <a:t>he princes of Israel, heads of the house of their </a:t>
            </a:r>
          </a:p>
          <a:p>
            <a:r>
              <a:rPr lang="en-US" sz="2400" dirty="0" smtClean="0">
                <a:latin typeface="+mj-lt"/>
              </a:rPr>
              <a:t>fathers, who were the princes of the tribes, and </a:t>
            </a:r>
          </a:p>
          <a:p>
            <a:r>
              <a:rPr lang="en-US" sz="2400" dirty="0" smtClean="0">
                <a:latin typeface="+mj-lt"/>
              </a:rPr>
              <a:t>were over them that there numbered, </a:t>
            </a:r>
            <a:r>
              <a:rPr lang="en-US" sz="2400" b="1" dirty="0" smtClean="0">
                <a:latin typeface="+mj-lt"/>
              </a:rPr>
              <a:t>offered</a:t>
            </a:r>
            <a:r>
              <a:rPr lang="en-US" sz="2400" dirty="0" smtClean="0">
                <a:latin typeface="+mj-lt"/>
              </a:rPr>
              <a:t>” </a:t>
            </a:r>
          </a:p>
          <a:p>
            <a:r>
              <a:rPr lang="en-US" sz="2400" dirty="0" smtClean="0">
                <a:latin typeface="+mj-lt"/>
              </a:rPr>
              <a:t>(Num. 7:1,2).</a:t>
            </a:r>
          </a:p>
          <a:p>
            <a:r>
              <a:rPr lang="en-US" sz="2400" dirty="0" smtClean="0">
                <a:latin typeface="+mj-lt"/>
              </a:rPr>
              <a:t>Next the leaders of each of the 12 tribes brought gifts in order to make the tabernacle mobile –</a:t>
            </a:r>
          </a:p>
          <a:p>
            <a:r>
              <a:rPr lang="en-US" sz="2400" dirty="0" smtClean="0">
                <a:latin typeface="+mj-lt"/>
              </a:rPr>
              <a:t>6 covered wagons, 12 oxen (7:3), which were given to the Levites (7:5) for transporting the tabernacle.  However, the sacred objects were not to be placed in the wagons – “But unto the sons of Kohath… the service of the sanctuary belonging unto them was that </a:t>
            </a:r>
            <a:r>
              <a:rPr lang="en-US" sz="2400" b="1" dirty="0" smtClean="0">
                <a:latin typeface="+mj-lt"/>
              </a:rPr>
              <a:t>they should bear upon their shoulders</a:t>
            </a:r>
            <a:r>
              <a:rPr lang="en-US" sz="2400" dirty="0" smtClean="0">
                <a:latin typeface="+mj-lt"/>
              </a:rPr>
              <a:t>” (7:9). </a:t>
            </a:r>
          </a:p>
        </p:txBody>
      </p:sp>
      <p:pic>
        <p:nvPicPr>
          <p:cNvPr id="9" name="Picture 8" descr="Conestoga &lt;strong&gt;wagon&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9558" y="1410354"/>
            <a:ext cx="5712442" cy="3218795"/>
          </a:xfrm>
          <a:prstGeom prst="rect">
            <a:avLst/>
          </a:prstGeom>
        </p:spPr>
      </p:pic>
      <p:pic>
        <p:nvPicPr>
          <p:cNvPr id="7" name="Picture 6" descr="File:Israel Enters the Promised Land 001.jpg - The Work of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975" y="1220703"/>
            <a:ext cx="5838825" cy="3408446"/>
          </a:xfrm>
          <a:prstGeom prst="rect">
            <a:avLst/>
          </a:prstGeom>
        </p:spPr>
      </p:pic>
    </p:spTree>
    <p:extLst>
      <p:ext uri="{BB962C8B-B14F-4D97-AF65-F5344CB8AC3E}">
        <p14:creationId xmlns:p14="http://schemas.microsoft.com/office/powerpoint/2010/main" val="224755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500"/>
                                        <p:tgtEl>
                                          <p:spTgt spid="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fade">
                                      <p:cBhvr>
                                        <p:cTn id="31" dur="500"/>
                                        <p:tgtEl>
                                          <p:spTgt spid="6">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fade">
                                      <p:cBhvr>
                                        <p:cTn id="36" dur="500"/>
                                        <p:tgtEl>
                                          <p:spTgt spid="6">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Effect transition="in" filter="fade">
                                      <p:cBhvr>
                                        <p:cTn id="39" dur="500"/>
                                        <p:tgtEl>
                                          <p:spTgt spid="6">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85725"/>
            <a:ext cx="12020549" cy="6863417"/>
          </a:xfrm>
          <a:prstGeom prst="rect">
            <a:avLst/>
          </a:prstGeom>
          <a:noFill/>
        </p:spPr>
        <p:txBody>
          <a:bodyPr wrap="square" rtlCol="0">
            <a:spAutoFit/>
          </a:bodyPr>
          <a:lstStyle/>
          <a:p>
            <a:r>
              <a:rPr lang="en-US" sz="2400" dirty="0" smtClean="0">
                <a:latin typeface="+mj-lt"/>
              </a:rPr>
              <a:t>“And there went forth a wind from the LORD, and </a:t>
            </a:r>
          </a:p>
          <a:p>
            <a:r>
              <a:rPr lang="en-US" sz="2400" dirty="0" smtClean="0">
                <a:latin typeface="+mj-lt"/>
              </a:rPr>
              <a:t>brought quails from the sea, and let them fall by </a:t>
            </a:r>
          </a:p>
          <a:p>
            <a:r>
              <a:rPr lang="en-US" sz="2400" dirty="0" smtClean="0">
                <a:latin typeface="+mj-lt"/>
              </a:rPr>
              <a:t>the camp… And the people stood up all that day, </a:t>
            </a:r>
          </a:p>
          <a:p>
            <a:r>
              <a:rPr lang="en-US" sz="2400" dirty="0" smtClean="0">
                <a:latin typeface="+mj-lt"/>
              </a:rPr>
              <a:t>and all that night, and all the next day, and they </a:t>
            </a:r>
          </a:p>
          <a:p>
            <a:r>
              <a:rPr lang="en-US" sz="2400" dirty="0" smtClean="0">
                <a:latin typeface="+mj-lt"/>
              </a:rPr>
              <a:t>gathered the quails [</a:t>
            </a:r>
            <a:r>
              <a:rPr lang="en-US" sz="2400" b="1" dirty="0" smtClean="0">
                <a:latin typeface="+mj-lt"/>
              </a:rPr>
              <a:t>60 bushels</a:t>
            </a:r>
            <a:r>
              <a:rPr lang="en-US" sz="2400" dirty="0" smtClean="0">
                <a:latin typeface="+mj-lt"/>
              </a:rPr>
              <a:t>]” (11:31,32).</a:t>
            </a:r>
          </a:p>
          <a:p>
            <a:r>
              <a:rPr lang="en-US" sz="2400" dirty="0" smtClean="0">
                <a:latin typeface="+mj-lt"/>
              </a:rPr>
              <a:t>God provided murmuring Israel meat, but He was </a:t>
            </a:r>
          </a:p>
          <a:p>
            <a:r>
              <a:rPr lang="en-US" sz="2400" dirty="0" smtClean="0">
                <a:latin typeface="+mj-lt"/>
              </a:rPr>
              <a:t>not happy with them.  While gorging themselves,</a:t>
            </a:r>
          </a:p>
          <a:p>
            <a:r>
              <a:rPr lang="en-US" sz="2400" dirty="0" smtClean="0">
                <a:latin typeface="+mj-lt"/>
              </a:rPr>
              <a:t>God </a:t>
            </a:r>
            <a:r>
              <a:rPr lang="en-US" sz="2400" dirty="0">
                <a:latin typeface="+mj-lt"/>
              </a:rPr>
              <a:t>sent a plague </a:t>
            </a:r>
            <a:r>
              <a:rPr lang="en-US" sz="2400" dirty="0" smtClean="0">
                <a:latin typeface="+mj-lt"/>
              </a:rPr>
              <a:t>and many </a:t>
            </a:r>
            <a:r>
              <a:rPr lang="en-US" sz="2400" dirty="0">
                <a:latin typeface="+mj-lt"/>
              </a:rPr>
              <a:t>died, naming the </a:t>
            </a:r>
            <a:r>
              <a:rPr lang="en-US" sz="2400" dirty="0" smtClean="0">
                <a:latin typeface="+mj-lt"/>
              </a:rPr>
              <a:t>site, </a:t>
            </a:r>
          </a:p>
          <a:p>
            <a:r>
              <a:rPr lang="en-US" sz="2400" dirty="0" smtClean="0">
                <a:latin typeface="+mj-lt"/>
              </a:rPr>
              <a:t>‘</a:t>
            </a:r>
            <a:r>
              <a:rPr lang="en-US" sz="2400" dirty="0">
                <a:latin typeface="+mj-lt"/>
              </a:rPr>
              <a:t>graves of craving.’</a:t>
            </a:r>
          </a:p>
          <a:p>
            <a:r>
              <a:rPr lang="en-US" sz="2400" dirty="0" smtClean="0">
                <a:latin typeface="+mj-lt"/>
              </a:rPr>
              <a:t>God had been completely faithful to Israel </a:t>
            </a:r>
          </a:p>
          <a:p>
            <a:r>
              <a:rPr lang="en-US" sz="2400" dirty="0" smtClean="0">
                <a:latin typeface="+mj-lt"/>
              </a:rPr>
              <a:t>throughout the Exodus and wilderness journeys, </a:t>
            </a:r>
          </a:p>
          <a:p>
            <a:r>
              <a:rPr lang="en-US" sz="2400" dirty="0" smtClean="0">
                <a:latin typeface="+mj-lt"/>
              </a:rPr>
              <a:t>and He was not about to let them die of starvation </a:t>
            </a:r>
          </a:p>
          <a:p>
            <a:r>
              <a:rPr lang="en-US" sz="2400" dirty="0" smtClean="0">
                <a:latin typeface="+mj-lt"/>
              </a:rPr>
              <a:t>in the desert.  The people’s physical craving for </a:t>
            </a:r>
          </a:p>
          <a:p>
            <a:r>
              <a:rPr lang="en-US" sz="2400" dirty="0" smtClean="0">
                <a:latin typeface="+mj-lt"/>
              </a:rPr>
              <a:t>food was more important than believing God had </a:t>
            </a:r>
          </a:p>
          <a:p>
            <a:r>
              <a:rPr lang="en-US" sz="2400" dirty="0" smtClean="0">
                <a:latin typeface="+mj-lt"/>
              </a:rPr>
              <a:t>delivered them from bondage and would provide </a:t>
            </a:r>
          </a:p>
          <a:p>
            <a:r>
              <a:rPr lang="en-US" sz="2400" dirty="0" smtClean="0">
                <a:latin typeface="+mj-lt"/>
              </a:rPr>
              <a:t>everything needed for their preservation. </a:t>
            </a:r>
          </a:p>
          <a:p>
            <a:endParaRPr lang="en-US" sz="800" dirty="0" smtClean="0">
              <a:latin typeface="+mj-lt"/>
            </a:endParaRPr>
          </a:p>
          <a:p>
            <a:r>
              <a:rPr lang="en-US" sz="2400" dirty="0" smtClean="0">
                <a:latin typeface="+mj-lt"/>
              </a:rPr>
              <a:t>The Apostle Paul would write of the enemies of Christ – “Whose end is destruction, whose God is their belly… </a:t>
            </a:r>
            <a:r>
              <a:rPr lang="en-US" sz="2400" b="1" u="sng" dirty="0" smtClean="0">
                <a:latin typeface="+mj-lt"/>
              </a:rPr>
              <a:t>who mind earthly things</a:t>
            </a:r>
            <a:r>
              <a:rPr lang="en-US" sz="2400" dirty="0" smtClean="0">
                <a:latin typeface="+mj-lt"/>
              </a:rPr>
              <a:t>” (Phil. 3:19). </a:t>
            </a:r>
            <a:endParaRPr lang="en-US" sz="2400" dirty="0">
              <a:latin typeface="+mj-lt"/>
            </a:endParaRPr>
          </a:p>
        </p:txBody>
      </p:sp>
      <p:pic>
        <p:nvPicPr>
          <p:cNvPr id="3" name="Picture 2" descr="File:Exodus 16 1-15 &lt;strong&gt;God&lt;/strong&gt; provides for His people 001.jp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1" y="1"/>
            <a:ext cx="5676899" cy="6000749"/>
          </a:xfrm>
          <a:prstGeom prst="rect">
            <a:avLst/>
          </a:prstGeom>
        </p:spPr>
      </p:pic>
    </p:spTree>
    <p:extLst>
      <p:ext uri="{BB962C8B-B14F-4D97-AF65-F5344CB8AC3E}">
        <p14:creationId xmlns:p14="http://schemas.microsoft.com/office/powerpoint/2010/main" val="37713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fade">
                                      <p:cBhvr>
                                        <p:cTn id="24" dur="500"/>
                                        <p:tgtEl>
                                          <p:spTgt spid="2">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fade">
                                      <p:cBhvr>
                                        <p:cTn id="27" dur="500"/>
                                        <p:tgtEl>
                                          <p:spTgt spid="2">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2" end="12"/>
                                            </p:txEl>
                                          </p:spTgt>
                                        </p:tgtEl>
                                        <p:attrNameLst>
                                          <p:attrName>style.visibility</p:attrName>
                                        </p:attrNameLst>
                                      </p:cBhvr>
                                      <p:to>
                                        <p:strVal val="visible"/>
                                      </p:to>
                                    </p:set>
                                    <p:animEffect transition="in" filter="fade">
                                      <p:cBhvr>
                                        <p:cTn id="30" dur="500"/>
                                        <p:tgtEl>
                                          <p:spTgt spid="2">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animEffect transition="in" filter="fade">
                                      <p:cBhvr>
                                        <p:cTn id="33" dur="500"/>
                                        <p:tgtEl>
                                          <p:spTgt spid="2">
                                            <p:txEl>
                                              <p:pRg st="13" end="1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4" end="14"/>
                                            </p:txEl>
                                          </p:spTgt>
                                        </p:tgtEl>
                                        <p:attrNameLst>
                                          <p:attrName>style.visibility</p:attrName>
                                        </p:attrNameLst>
                                      </p:cBhvr>
                                      <p:to>
                                        <p:strVal val="visible"/>
                                      </p:to>
                                    </p:set>
                                    <p:animEffect transition="in" filter="fade">
                                      <p:cBhvr>
                                        <p:cTn id="36" dur="500"/>
                                        <p:tgtEl>
                                          <p:spTgt spid="2">
                                            <p:txEl>
                                              <p:pRg st="14" end="1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5" end="15"/>
                                            </p:txEl>
                                          </p:spTgt>
                                        </p:tgtEl>
                                        <p:attrNameLst>
                                          <p:attrName>style.visibility</p:attrName>
                                        </p:attrNameLst>
                                      </p:cBhvr>
                                      <p:to>
                                        <p:strVal val="visible"/>
                                      </p:to>
                                    </p:set>
                                    <p:animEffect transition="in" filter="fade">
                                      <p:cBhvr>
                                        <p:cTn id="39" dur="500"/>
                                        <p:tgtEl>
                                          <p:spTgt spid="2">
                                            <p:txEl>
                                              <p:pRg st="15" end="1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7" end="17"/>
                                            </p:txEl>
                                          </p:spTgt>
                                        </p:tgtEl>
                                        <p:attrNameLst>
                                          <p:attrName>style.visibility</p:attrName>
                                        </p:attrNameLst>
                                      </p:cBhvr>
                                      <p:to>
                                        <p:strVal val="visible"/>
                                      </p:to>
                                    </p:set>
                                    <p:animEffect transition="in" filter="fade">
                                      <p:cBhvr>
                                        <p:cTn id="44"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0"/>
            <a:ext cx="6067425" cy="6740307"/>
          </a:xfrm>
          <a:prstGeom prst="rect">
            <a:avLst/>
          </a:prstGeom>
          <a:noFill/>
        </p:spPr>
        <p:txBody>
          <a:bodyPr wrap="square" rtlCol="0">
            <a:spAutoFit/>
          </a:bodyPr>
          <a:lstStyle/>
          <a:p>
            <a:r>
              <a:rPr lang="en-US" sz="2400" dirty="0" smtClean="0">
                <a:latin typeface="+mj-lt"/>
              </a:rPr>
              <a:t>“And Miriam and Aaron spake against Moses </a:t>
            </a:r>
          </a:p>
          <a:p>
            <a:r>
              <a:rPr lang="en-US" sz="2400" dirty="0" smtClean="0">
                <a:latin typeface="+mj-lt"/>
              </a:rPr>
              <a:t>because of the Ethopian woman whom he had </a:t>
            </a:r>
          </a:p>
          <a:p>
            <a:r>
              <a:rPr lang="en-US" sz="2400" dirty="0" smtClean="0">
                <a:latin typeface="+mj-lt"/>
              </a:rPr>
              <a:t>married… And they said, Hath the LORD indeed </a:t>
            </a:r>
          </a:p>
          <a:p>
            <a:r>
              <a:rPr lang="en-US" sz="2400" dirty="0" smtClean="0">
                <a:latin typeface="+mj-lt"/>
              </a:rPr>
              <a:t>spoken only by Moses? Hath he not spoken also </a:t>
            </a:r>
          </a:p>
          <a:p>
            <a:r>
              <a:rPr lang="en-US" sz="2400" dirty="0" smtClean="0">
                <a:latin typeface="+mj-lt"/>
              </a:rPr>
              <a:t>by us? And the LORD heard it” (12;1,2).</a:t>
            </a:r>
          </a:p>
          <a:p>
            <a:r>
              <a:rPr lang="en-US" sz="2400" dirty="0" smtClean="0">
                <a:latin typeface="+mj-lt"/>
              </a:rPr>
              <a:t>Jealousy reared its ugly head in Moses’ elder </a:t>
            </a:r>
          </a:p>
          <a:p>
            <a:r>
              <a:rPr lang="en-US" sz="2400" dirty="0" smtClean="0">
                <a:latin typeface="+mj-lt"/>
              </a:rPr>
              <a:t>siblings.  They either lost faith in Moses’ leader-</a:t>
            </a:r>
          </a:p>
          <a:p>
            <a:r>
              <a:rPr lang="en-US" sz="2400" dirty="0" smtClean="0">
                <a:latin typeface="+mj-lt"/>
              </a:rPr>
              <a:t>ship skills or blamed it on his marriage to a </a:t>
            </a:r>
          </a:p>
          <a:p>
            <a:r>
              <a:rPr lang="en-US" sz="2400" dirty="0" smtClean="0">
                <a:latin typeface="+mj-lt"/>
              </a:rPr>
              <a:t>Cushite woman, which was not against the rule </a:t>
            </a:r>
          </a:p>
          <a:p>
            <a:r>
              <a:rPr lang="en-US" sz="2400" dirty="0" smtClean="0">
                <a:latin typeface="+mj-lt"/>
              </a:rPr>
              <a:t>of not marrying Canaanite women (Exo. 34:11).  </a:t>
            </a:r>
          </a:p>
          <a:p>
            <a:r>
              <a:rPr lang="en-US" sz="2400" dirty="0" smtClean="0">
                <a:latin typeface="+mj-lt"/>
              </a:rPr>
              <a:t>God’s anger was again kindled and He quickly </a:t>
            </a:r>
          </a:p>
          <a:p>
            <a:r>
              <a:rPr lang="en-US" sz="2400" dirty="0" smtClean="0">
                <a:latin typeface="+mj-lt"/>
              </a:rPr>
              <a:t>settled the matter saying that usually He spoke </a:t>
            </a:r>
          </a:p>
          <a:p>
            <a:r>
              <a:rPr lang="en-US" sz="2400" dirty="0" smtClean="0">
                <a:latin typeface="+mj-lt"/>
              </a:rPr>
              <a:t>through dreams and visions, but </a:t>
            </a:r>
            <a:r>
              <a:rPr lang="en-US" sz="2400" b="1" dirty="0" smtClean="0">
                <a:latin typeface="+mj-lt"/>
              </a:rPr>
              <a:t>with Moses He </a:t>
            </a:r>
          </a:p>
          <a:p>
            <a:r>
              <a:rPr lang="en-US" sz="2400" b="1" dirty="0" smtClean="0">
                <a:latin typeface="+mj-lt"/>
              </a:rPr>
              <a:t>spoke face to face </a:t>
            </a:r>
            <a:r>
              <a:rPr lang="en-US" sz="2400" dirty="0" smtClean="0">
                <a:latin typeface="+mj-lt"/>
              </a:rPr>
              <a:t>(12:5-8) indicating his choice of Moses as Israel’s leader.</a:t>
            </a:r>
            <a:r>
              <a:rPr lang="en-US" sz="2400" dirty="0">
                <a:latin typeface="+mj-lt"/>
              </a:rPr>
              <a:t> </a:t>
            </a:r>
            <a:r>
              <a:rPr lang="en-US" sz="2400" dirty="0" smtClean="0">
                <a:latin typeface="+mj-lt"/>
              </a:rPr>
              <a:t> Miriam’s punishment?  Leprosy (12:10-13), which caused her separation outside the camp for 7-days (12:14,15). </a:t>
            </a:r>
          </a:p>
        </p:txBody>
      </p:sp>
      <p:pic>
        <p:nvPicPr>
          <p:cNvPr id="3" name="Picture 2" descr="Behaalotecha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4100" y="-1"/>
            <a:ext cx="6057901" cy="6740308"/>
          </a:xfrm>
          <a:prstGeom prst="rect">
            <a:avLst/>
          </a:prstGeom>
        </p:spPr>
      </p:pic>
    </p:spTree>
    <p:extLst>
      <p:ext uri="{BB962C8B-B14F-4D97-AF65-F5344CB8AC3E}">
        <p14:creationId xmlns:p14="http://schemas.microsoft.com/office/powerpoint/2010/main" val="256702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fade">
                                      <p:cBhvr>
                                        <p:cTn id="25" dur="500"/>
                                        <p:tgtEl>
                                          <p:spTgt spid="2">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2" end="12"/>
                                            </p:txEl>
                                          </p:spTgt>
                                        </p:tgtEl>
                                        <p:attrNameLst>
                                          <p:attrName>style.visibility</p:attrName>
                                        </p:attrNameLst>
                                      </p:cBhvr>
                                      <p:to>
                                        <p:strVal val="visible"/>
                                      </p:to>
                                    </p:set>
                                    <p:animEffect transition="in" filter="fade">
                                      <p:cBhvr>
                                        <p:cTn id="28" dur="500"/>
                                        <p:tgtEl>
                                          <p:spTgt spid="2">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animEffect transition="in" filter="fade">
                                      <p:cBhvr>
                                        <p:cTn id="31"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990"/>
            <a:ext cx="12192000" cy="6863417"/>
          </a:xfrm>
          <a:prstGeom prst="rect">
            <a:avLst/>
          </a:prstGeom>
          <a:noFill/>
        </p:spPr>
        <p:txBody>
          <a:bodyPr wrap="square" rtlCol="0">
            <a:spAutoFit/>
          </a:bodyPr>
          <a:lstStyle/>
          <a:p>
            <a:r>
              <a:rPr lang="en-US" sz="2400" b="1" dirty="0" smtClean="0">
                <a:latin typeface="+mj-lt"/>
              </a:rPr>
              <a:t>THE 12 SPIES</a:t>
            </a:r>
          </a:p>
          <a:p>
            <a:r>
              <a:rPr lang="en-US" sz="2400" dirty="0" smtClean="0">
                <a:latin typeface="+mj-lt"/>
              </a:rPr>
              <a:t>“And the LORD spake unto Moses, saying, Send </a:t>
            </a:r>
          </a:p>
          <a:p>
            <a:r>
              <a:rPr lang="en-US" sz="2400" dirty="0" smtClean="0">
                <a:latin typeface="+mj-lt"/>
              </a:rPr>
              <a:t>thou men, that </a:t>
            </a:r>
            <a:r>
              <a:rPr lang="en-US" sz="2400" b="1" dirty="0" smtClean="0">
                <a:latin typeface="+mj-lt"/>
              </a:rPr>
              <a:t>they may search the land of </a:t>
            </a:r>
          </a:p>
          <a:p>
            <a:r>
              <a:rPr lang="en-US" sz="2400" b="1" dirty="0" smtClean="0">
                <a:latin typeface="+mj-lt"/>
              </a:rPr>
              <a:t>Canaan</a:t>
            </a:r>
            <a:r>
              <a:rPr lang="en-US" sz="2400" dirty="0" smtClean="0">
                <a:latin typeface="+mj-lt"/>
              </a:rPr>
              <a:t>, which I give unto the children of Israel: </a:t>
            </a:r>
          </a:p>
          <a:p>
            <a:r>
              <a:rPr lang="en-US" sz="2400" dirty="0" smtClean="0">
                <a:latin typeface="+mj-lt"/>
              </a:rPr>
              <a:t>of every tribe of their fathers shall ye send a man, </a:t>
            </a:r>
          </a:p>
          <a:p>
            <a:r>
              <a:rPr lang="en-US" sz="2400" dirty="0" smtClean="0">
                <a:latin typeface="+mj-lt"/>
              </a:rPr>
              <a:t>every one a ruler among them… Of the tribe of </a:t>
            </a:r>
          </a:p>
          <a:p>
            <a:r>
              <a:rPr lang="en-US" sz="2400" dirty="0" smtClean="0">
                <a:latin typeface="+mj-lt"/>
              </a:rPr>
              <a:t>Judah, Caleb… These are the names of the men </a:t>
            </a:r>
          </a:p>
          <a:p>
            <a:r>
              <a:rPr lang="en-US" sz="2400" dirty="0" smtClean="0">
                <a:latin typeface="+mj-lt"/>
              </a:rPr>
              <a:t>which Moses sent to spy out the land.  And Moses </a:t>
            </a:r>
          </a:p>
          <a:p>
            <a:r>
              <a:rPr lang="en-US" sz="2400" dirty="0">
                <a:latin typeface="+mj-lt"/>
              </a:rPr>
              <a:t>c</a:t>
            </a:r>
            <a:r>
              <a:rPr lang="en-US" sz="2400" dirty="0" smtClean="0">
                <a:latin typeface="+mj-lt"/>
              </a:rPr>
              <a:t>alled Joshua” (13:1,6,16).</a:t>
            </a:r>
          </a:p>
          <a:p>
            <a:r>
              <a:rPr lang="en-US" sz="2400" dirty="0" smtClean="0">
                <a:latin typeface="+mj-lt"/>
              </a:rPr>
              <a:t> 12 leaders were selected to spy out the land </a:t>
            </a:r>
          </a:p>
          <a:p>
            <a:r>
              <a:rPr lang="en-US" sz="2400" dirty="0" smtClean="0">
                <a:latin typeface="+mj-lt"/>
              </a:rPr>
              <a:t>promised to them, including Caleb and Joshua.</a:t>
            </a:r>
          </a:p>
          <a:p>
            <a:endParaRPr lang="en-US" sz="800" dirty="0" smtClean="0">
              <a:latin typeface="+mj-lt"/>
            </a:endParaRPr>
          </a:p>
          <a:p>
            <a:r>
              <a:rPr lang="en-US" sz="2400" dirty="0" smtClean="0">
                <a:latin typeface="+mj-lt"/>
              </a:rPr>
              <a:t>“And see the land, what it is, and the people that </a:t>
            </a:r>
          </a:p>
          <a:p>
            <a:r>
              <a:rPr lang="en-US" sz="2400" dirty="0" err="1" smtClean="0">
                <a:latin typeface="+mj-lt"/>
              </a:rPr>
              <a:t>dwelleth</a:t>
            </a:r>
            <a:r>
              <a:rPr lang="en-US" sz="2400" dirty="0" smtClean="0">
                <a:latin typeface="+mj-lt"/>
              </a:rPr>
              <a:t> therein, whether they be strong or </a:t>
            </a:r>
          </a:p>
          <a:p>
            <a:r>
              <a:rPr lang="en-US" sz="2400" dirty="0" smtClean="0">
                <a:latin typeface="+mj-lt"/>
              </a:rPr>
              <a:t>weak, few or many… bring of the fruit of the land.  </a:t>
            </a:r>
          </a:p>
          <a:p>
            <a:r>
              <a:rPr lang="en-US" sz="2400" dirty="0" smtClean="0">
                <a:latin typeface="+mj-lt"/>
              </a:rPr>
              <a:t>Now was the time of the first ripe grapes (13:18-20)… So they went up, and searched the land… and came unto Hebron… where the children of Anak, were… cut down from thence a branch with one cluster of grapes, and they bare it between two upon a staff… </a:t>
            </a:r>
            <a:r>
              <a:rPr lang="en-US" sz="2400" b="1" dirty="0" smtClean="0">
                <a:latin typeface="+mj-lt"/>
              </a:rPr>
              <a:t>returned</a:t>
            </a:r>
            <a:r>
              <a:rPr lang="en-US" sz="2400" b="1" dirty="0">
                <a:latin typeface="+mj-lt"/>
              </a:rPr>
              <a:t> </a:t>
            </a:r>
            <a:r>
              <a:rPr lang="en-US" sz="2400" b="1" dirty="0" smtClean="0">
                <a:latin typeface="+mj-lt"/>
              </a:rPr>
              <a:t>from searching the land after [40] days</a:t>
            </a:r>
            <a:r>
              <a:rPr lang="en-US" sz="2400" dirty="0" smtClean="0">
                <a:latin typeface="+mj-lt"/>
              </a:rPr>
              <a:t>” (13:21-25). </a:t>
            </a:r>
            <a:endParaRPr lang="en-US" sz="2400" dirty="0">
              <a:latin typeface="+mj-lt"/>
            </a:endParaRPr>
          </a:p>
        </p:txBody>
      </p:sp>
      <p:pic>
        <p:nvPicPr>
          <p:cNvPr id="3" name="Picture 2" descr="EL GRAN CIELO: GIGANTES EN LA BIBLIA. LOS ANAKIM"/>
          <p:cNvPicPr>
            <a:picLocks noChangeAspect="1"/>
          </p:cNvPicPr>
          <p:nvPr/>
        </p:nvPicPr>
        <p:blipFill rotWithShape="1">
          <a:blip r:embed="rId2">
            <a:extLst>
              <a:ext uri="{28A0092B-C50C-407E-A947-70E740481C1C}">
                <a14:useLocalDpi xmlns:a14="http://schemas.microsoft.com/office/drawing/2010/main" val="0"/>
              </a:ext>
            </a:extLst>
          </a:blip>
          <a:srcRect b="50138"/>
          <a:stretch/>
        </p:blipFill>
        <p:spPr>
          <a:xfrm>
            <a:off x="6481762" y="18990"/>
            <a:ext cx="5710237" cy="5095876"/>
          </a:xfrm>
          <a:prstGeom prst="rect">
            <a:avLst/>
          </a:prstGeom>
        </p:spPr>
      </p:pic>
      <p:pic>
        <p:nvPicPr>
          <p:cNvPr id="4" name="Picture 3" descr="Trusting our Forerunner Joshua and His Firstfruits ..."/>
          <p:cNvPicPr>
            <a:picLocks noChangeAspect="1"/>
          </p:cNvPicPr>
          <p:nvPr/>
        </p:nvPicPr>
        <p:blipFill rotWithShape="1">
          <a:blip r:embed="rId3">
            <a:extLst>
              <a:ext uri="{28A0092B-C50C-407E-A947-70E740481C1C}">
                <a14:useLocalDpi xmlns:a14="http://schemas.microsoft.com/office/drawing/2010/main" val="0"/>
              </a:ext>
            </a:extLst>
          </a:blip>
          <a:srcRect l="3438" t="4584" r="1667" b="10139"/>
          <a:stretch/>
        </p:blipFill>
        <p:spPr>
          <a:xfrm>
            <a:off x="6481761" y="18990"/>
            <a:ext cx="5710238" cy="5095876"/>
          </a:xfrm>
          <a:prstGeom prst="rect">
            <a:avLst/>
          </a:prstGeom>
        </p:spPr>
      </p:pic>
      <p:pic>
        <p:nvPicPr>
          <p:cNvPr id="9" name="Picture 8" descr="La importancia de escuchar palabras de f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1762" y="0"/>
            <a:ext cx="5710238" cy="5114866"/>
          </a:xfrm>
          <a:prstGeom prst="rect">
            <a:avLst/>
          </a:prstGeom>
        </p:spPr>
      </p:pic>
    </p:spTree>
    <p:extLst>
      <p:ext uri="{BB962C8B-B14F-4D97-AF65-F5344CB8AC3E}">
        <p14:creationId xmlns:p14="http://schemas.microsoft.com/office/powerpoint/2010/main" val="388427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9" end="9"/>
                                            </p:txEl>
                                          </p:spTgt>
                                        </p:tgtEl>
                                        <p:attrNameLst>
                                          <p:attrName>style.visibility</p:attrName>
                                        </p:attrNameLst>
                                      </p:cBhvr>
                                      <p:to>
                                        <p:strVal val="visible"/>
                                      </p:to>
                                    </p:set>
                                    <p:animEffect transition="in" filter="fade">
                                      <p:cBhvr>
                                        <p:cTn id="12" dur="500"/>
                                        <p:tgtEl>
                                          <p:spTgt spid="2">
                                            <p:txEl>
                                              <p:pRg st="9" end="9"/>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animEffect transition="in" filter="fade">
                                      <p:cBhvr>
                                        <p:cTn id="15" dur="500"/>
                                        <p:tgtEl>
                                          <p:spTgt spid="2">
                                            <p:txEl>
                                              <p:pRg st="10" end="1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2" end="12"/>
                                            </p:txEl>
                                          </p:spTgt>
                                        </p:tgtEl>
                                        <p:attrNameLst>
                                          <p:attrName>style.visibility</p:attrName>
                                        </p:attrNameLst>
                                      </p:cBhvr>
                                      <p:to>
                                        <p:strVal val="visible"/>
                                      </p:to>
                                    </p:set>
                                    <p:animEffect transition="in" filter="fade">
                                      <p:cBhvr>
                                        <p:cTn id="20" dur="500"/>
                                        <p:tgtEl>
                                          <p:spTgt spid="2">
                                            <p:txEl>
                                              <p:pRg st="12" end="1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animEffect transition="in" filter="fade">
                                      <p:cBhvr>
                                        <p:cTn id="23" dur="500"/>
                                        <p:tgtEl>
                                          <p:spTgt spid="2">
                                            <p:txEl>
                                              <p:pRg st="13" end="1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4" end="14"/>
                                            </p:txEl>
                                          </p:spTgt>
                                        </p:tgtEl>
                                        <p:attrNameLst>
                                          <p:attrName>style.visibility</p:attrName>
                                        </p:attrNameLst>
                                      </p:cBhvr>
                                      <p:to>
                                        <p:strVal val="visible"/>
                                      </p:to>
                                    </p:set>
                                    <p:animEffect transition="in" filter="fade">
                                      <p:cBhvr>
                                        <p:cTn id="26" dur="500"/>
                                        <p:tgtEl>
                                          <p:spTgt spid="2">
                                            <p:txEl>
                                              <p:pRg st="14" end="1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animEffect transition="in" filter="fade">
                                      <p:cBhvr>
                                        <p:cTn id="29" dur="500"/>
                                        <p:tgtEl>
                                          <p:spTgt spid="2">
                                            <p:txEl>
                                              <p:pRg st="15" end="1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011025" cy="6617196"/>
          </a:xfrm>
          <a:prstGeom prst="rect">
            <a:avLst/>
          </a:prstGeom>
          <a:noFill/>
        </p:spPr>
        <p:txBody>
          <a:bodyPr wrap="square" rtlCol="0">
            <a:spAutoFit/>
          </a:bodyPr>
          <a:lstStyle/>
          <a:p>
            <a:r>
              <a:rPr lang="en-US" sz="2400" dirty="0" smtClean="0">
                <a:latin typeface="+mj-lt"/>
              </a:rPr>
              <a:t>“And they went and came to Moses, and to Aaron, and </a:t>
            </a:r>
          </a:p>
          <a:p>
            <a:r>
              <a:rPr lang="en-US" sz="2400" dirty="0" smtClean="0">
                <a:latin typeface="+mj-lt"/>
              </a:rPr>
              <a:t>to all the congregation of the children of Israel, unto the </a:t>
            </a:r>
          </a:p>
          <a:p>
            <a:r>
              <a:rPr lang="en-US" sz="2400" dirty="0" smtClean="0">
                <a:latin typeface="+mj-lt"/>
              </a:rPr>
              <a:t>wilderness of Paran, to Kadesh; and brought back word </a:t>
            </a:r>
          </a:p>
          <a:p>
            <a:r>
              <a:rPr lang="en-US" sz="2400" dirty="0" smtClean="0">
                <a:latin typeface="+mj-lt"/>
              </a:rPr>
              <a:t>unto them, and unto all the congregation, and shewed </a:t>
            </a:r>
          </a:p>
          <a:p>
            <a:r>
              <a:rPr lang="en-US" sz="2400" dirty="0" smtClean="0">
                <a:latin typeface="+mj-lt"/>
              </a:rPr>
              <a:t>them the fruit of the land… </a:t>
            </a:r>
            <a:r>
              <a:rPr lang="en-US" sz="2400" b="1" dirty="0" smtClean="0">
                <a:latin typeface="+mj-lt"/>
              </a:rPr>
              <a:t>We came unto the land </a:t>
            </a:r>
          </a:p>
          <a:p>
            <a:r>
              <a:rPr lang="en-US" sz="2400" b="1" dirty="0" smtClean="0">
                <a:latin typeface="+mj-lt"/>
              </a:rPr>
              <a:t>whither thou sentest us, and surely it floweth with milk </a:t>
            </a:r>
          </a:p>
          <a:p>
            <a:r>
              <a:rPr lang="en-US" sz="2400" b="1" dirty="0" smtClean="0">
                <a:latin typeface="+mj-lt"/>
              </a:rPr>
              <a:t>and honey; and this is the fruit of it</a:t>
            </a:r>
            <a:r>
              <a:rPr lang="en-US" sz="2400" dirty="0" smtClean="0">
                <a:latin typeface="+mj-lt"/>
              </a:rPr>
              <a:t>” (13:26).</a:t>
            </a:r>
          </a:p>
          <a:p>
            <a:r>
              <a:rPr lang="en-US" sz="2400" dirty="0" smtClean="0">
                <a:latin typeface="+mj-lt"/>
              </a:rPr>
              <a:t>The 12 returned from their spy mission to Cana bearing </a:t>
            </a:r>
          </a:p>
          <a:p>
            <a:r>
              <a:rPr lang="en-US" sz="2400" dirty="0" smtClean="0">
                <a:latin typeface="+mj-lt"/>
              </a:rPr>
              <a:t>evidence that the land was indeed bountiful, but then </a:t>
            </a:r>
          </a:p>
          <a:p>
            <a:r>
              <a:rPr lang="en-US" sz="2400" dirty="0" smtClean="0">
                <a:latin typeface="+mj-lt"/>
              </a:rPr>
              <a:t>the bad news –</a:t>
            </a:r>
          </a:p>
          <a:p>
            <a:endParaRPr lang="en-US" sz="800" dirty="0" smtClean="0">
              <a:latin typeface="+mj-lt"/>
            </a:endParaRPr>
          </a:p>
          <a:p>
            <a:r>
              <a:rPr lang="en-US" sz="2400" dirty="0" smtClean="0">
                <a:latin typeface="+mj-lt"/>
              </a:rPr>
              <a:t>“Nevertheless the people be strong that dwell in the </a:t>
            </a:r>
          </a:p>
          <a:p>
            <a:r>
              <a:rPr lang="en-US" sz="2400" dirty="0" smtClean="0">
                <a:latin typeface="+mj-lt"/>
              </a:rPr>
              <a:t>land, and the cities are walled, and very great; and </a:t>
            </a:r>
          </a:p>
          <a:p>
            <a:r>
              <a:rPr lang="en-US" sz="2400" dirty="0">
                <a:latin typeface="+mj-lt"/>
              </a:rPr>
              <a:t>m</a:t>
            </a:r>
            <a:r>
              <a:rPr lang="en-US" sz="2400" dirty="0" smtClean="0">
                <a:latin typeface="+mj-lt"/>
              </a:rPr>
              <a:t>oreover we saw the children of Anak there… Hittites… </a:t>
            </a:r>
          </a:p>
          <a:p>
            <a:r>
              <a:rPr lang="en-US" sz="2400" dirty="0" err="1" smtClean="0">
                <a:latin typeface="+mj-lt"/>
              </a:rPr>
              <a:t>Jebusites</a:t>
            </a:r>
            <a:r>
              <a:rPr lang="en-US" sz="2400" dirty="0" smtClean="0">
                <a:latin typeface="+mj-lt"/>
              </a:rPr>
              <a:t>… Amorites… Canaanites…” (13:29).  </a:t>
            </a:r>
            <a:endParaRPr lang="en-US" sz="800" dirty="0" smtClean="0">
              <a:latin typeface="+mj-lt"/>
            </a:endParaRPr>
          </a:p>
          <a:p>
            <a:endParaRPr lang="en-US" sz="800" dirty="0">
              <a:latin typeface="+mj-lt"/>
            </a:endParaRPr>
          </a:p>
          <a:p>
            <a:r>
              <a:rPr lang="en-US" sz="2400" dirty="0" smtClean="0">
                <a:latin typeface="+mj-lt"/>
              </a:rPr>
              <a:t>(</a:t>
            </a:r>
            <a:r>
              <a:rPr lang="en-US" sz="2400" i="1" dirty="0" smtClean="0">
                <a:latin typeface="+mj-lt"/>
              </a:rPr>
              <a:t>Where have we seen this before?)  </a:t>
            </a:r>
            <a:r>
              <a:rPr lang="en-US" sz="2400" dirty="0" smtClean="0">
                <a:latin typeface="+mj-lt"/>
              </a:rPr>
              <a:t>“Observe thou that which I command thee this day: behold, </a:t>
            </a:r>
            <a:r>
              <a:rPr lang="en-US" sz="2400" b="1" u="sng" dirty="0" smtClean="0">
                <a:latin typeface="+mj-lt"/>
              </a:rPr>
              <a:t>I</a:t>
            </a:r>
            <a:r>
              <a:rPr lang="en-US" sz="2400" b="1" dirty="0" smtClean="0">
                <a:latin typeface="+mj-lt"/>
              </a:rPr>
              <a:t> </a:t>
            </a:r>
            <a:r>
              <a:rPr lang="en-US" sz="2400" b="1" u="sng" dirty="0" smtClean="0">
                <a:latin typeface="+mj-lt"/>
              </a:rPr>
              <a:t>drive out before thee the Amorite</a:t>
            </a:r>
            <a:r>
              <a:rPr lang="en-US" sz="2400" u="sng" dirty="0" smtClean="0">
                <a:latin typeface="+mj-lt"/>
              </a:rPr>
              <a:t>… </a:t>
            </a:r>
            <a:r>
              <a:rPr lang="en-US" sz="2400" b="1" u="sng" dirty="0" smtClean="0">
                <a:latin typeface="+mj-lt"/>
              </a:rPr>
              <a:t>Canaanite</a:t>
            </a:r>
            <a:r>
              <a:rPr lang="en-US" sz="2400" u="sng" dirty="0" smtClean="0">
                <a:latin typeface="+mj-lt"/>
              </a:rPr>
              <a:t>… </a:t>
            </a:r>
            <a:r>
              <a:rPr lang="en-US" sz="2400" b="1" u="sng" dirty="0" smtClean="0">
                <a:latin typeface="+mj-lt"/>
              </a:rPr>
              <a:t>Hittite</a:t>
            </a:r>
            <a:r>
              <a:rPr lang="en-US" sz="2400" u="sng" dirty="0" smtClean="0">
                <a:latin typeface="+mj-lt"/>
              </a:rPr>
              <a:t>… </a:t>
            </a:r>
            <a:r>
              <a:rPr lang="en-US" sz="2400" b="1" u="sng" dirty="0" smtClean="0">
                <a:latin typeface="+mj-lt"/>
              </a:rPr>
              <a:t>Perizzite</a:t>
            </a:r>
            <a:r>
              <a:rPr lang="en-US" sz="2400" u="sng" dirty="0" smtClean="0">
                <a:latin typeface="+mj-lt"/>
              </a:rPr>
              <a:t>… </a:t>
            </a:r>
            <a:r>
              <a:rPr lang="en-US" sz="2400" b="1" u="sng" dirty="0" smtClean="0">
                <a:latin typeface="+mj-lt"/>
              </a:rPr>
              <a:t>Hivite</a:t>
            </a:r>
            <a:r>
              <a:rPr lang="en-US" sz="2400" u="sng" dirty="0" smtClean="0">
                <a:latin typeface="+mj-lt"/>
              </a:rPr>
              <a:t>… </a:t>
            </a:r>
            <a:r>
              <a:rPr lang="en-US" sz="2400" b="1" u="sng" dirty="0" smtClean="0">
                <a:latin typeface="+mj-lt"/>
              </a:rPr>
              <a:t>Jebusite</a:t>
            </a:r>
            <a:r>
              <a:rPr lang="en-US" sz="2400" dirty="0" smtClean="0">
                <a:latin typeface="+mj-lt"/>
              </a:rPr>
              <a:t>” (Exo. 34:11).</a:t>
            </a:r>
          </a:p>
          <a:p>
            <a:r>
              <a:rPr lang="en-US" sz="2400" dirty="0" smtClean="0">
                <a:latin typeface="+mj-lt"/>
              </a:rPr>
              <a:t>Christ already promised </a:t>
            </a:r>
            <a:r>
              <a:rPr lang="en-US" sz="2400" b="1" i="1" dirty="0" smtClean="0">
                <a:latin typeface="+mj-lt"/>
              </a:rPr>
              <a:t>HE</a:t>
            </a:r>
            <a:r>
              <a:rPr lang="en-US" sz="2400" dirty="0" smtClean="0">
                <a:latin typeface="+mj-lt"/>
              </a:rPr>
              <a:t> would drive out these pagan tribes, but Israel now had lost faith…    </a:t>
            </a:r>
            <a:endParaRPr lang="en-US" sz="2400" dirty="0">
              <a:latin typeface="+mj-lt"/>
            </a:endParaRPr>
          </a:p>
        </p:txBody>
      </p:sp>
      <p:pic>
        <p:nvPicPr>
          <p:cNvPr id="3" name="Picture 2" descr="EL GRAN CIELO: GIGANTES EN LA BIBLIA. LOS ANAKI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575" y="-1"/>
            <a:ext cx="4924425" cy="5229225"/>
          </a:xfrm>
          <a:prstGeom prst="rect">
            <a:avLst/>
          </a:prstGeom>
        </p:spPr>
      </p:pic>
      <p:pic>
        <p:nvPicPr>
          <p:cNvPr id="4" name="Picture 3" descr="English: Open Bible Stories - 14.htm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575" y="1547"/>
            <a:ext cx="4924425" cy="5227677"/>
          </a:xfrm>
          <a:prstGeom prst="rect">
            <a:avLst/>
          </a:prstGeom>
        </p:spPr>
      </p:pic>
    </p:spTree>
    <p:extLst>
      <p:ext uri="{BB962C8B-B14F-4D97-AF65-F5344CB8AC3E}">
        <p14:creationId xmlns:p14="http://schemas.microsoft.com/office/powerpoint/2010/main" val="182193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animEffect transition="in" filter="fade">
                                      <p:cBhvr>
                                        <p:cTn id="23" dur="500"/>
                                        <p:tgtEl>
                                          <p:spTgt spid="2">
                                            <p:txEl>
                                              <p:pRg st="11" end="1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2" end="12"/>
                                            </p:txEl>
                                          </p:spTgt>
                                        </p:tgtEl>
                                        <p:attrNameLst>
                                          <p:attrName>style.visibility</p:attrName>
                                        </p:attrNameLst>
                                      </p:cBhvr>
                                      <p:to>
                                        <p:strVal val="visible"/>
                                      </p:to>
                                    </p:set>
                                    <p:animEffect transition="in" filter="fade">
                                      <p:cBhvr>
                                        <p:cTn id="26" dur="500"/>
                                        <p:tgtEl>
                                          <p:spTgt spid="2">
                                            <p:txEl>
                                              <p:pRg st="12" end="1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animEffect transition="in" filter="fade">
                                      <p:cBhvr>
                                        <p:cTn id="29" dur="500"/>
                                        <p:tgtEl>
                                          <p:spTgt spid="2">
                                            <p:txEl>
                                              <p:pRg st="13" end="1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4" end="14"/>
                                            </p:txEl>
                                          </p:spTgt>
                                        </p:tgtEl>
                                        <p:attrNameLst>
                                          <p:attrName>style.visibility</p:attrName>
                                        </p:attrNameLst>
                                      </p:cBhvr>
                                      <p:to>
                                        <p:strVal val="visible"/>
                                      </p:to>
                                    </p:set>
                                    <p:animEffect transition="in" filter="fade">
                                      <p:cBhvr>
                                        <p:cTn id="32" dur="500"/>
                                        <p:tgtEl>
                                          <p:spTgt spid="2">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6" end="16"/>
                                            </p:txEl>
                                          </p:spTgt>
                                        </p:tgtEl>
                                        <p:attrNameLst>
                                          <p:attrName>style.visibility</p:attrName>
                                        </p:attrNameLst>
                                      </p:cBhvr>
                                      <p:to>
                                        <p:strVal val="visible"/>
                                      </p:to>
                                    </p:set>
                                    <p:animEffect transition="in" filter="fade">
                                      <p:cBhvr>
                                        <p:cTn id="37" dur="500"/>
                                        <p:tgtEl>
                                          <p:spTgt spid="2">
                                            <p:txEl>
                                              <p:pRg st="16" end="1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7" end="17"/>
                                            </p:txEl>
                                          </p:spTgt>
                                        </p:tgtEl>
                                        <p:attrNameLst>
                                          <p:attrName>style.visibility</p:attrName>
                                        </p:attrNameLst>
                                      </p:cBhvr>
                                      <p:to>
                                        <p:strVal val="visible"/>
                                      </p:to>
                                    </p:set>
                                    <p:animEffect transition="in" filter="fade">
                                      <p:cBhvr>
                                        <p:cTn id="42"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619875" cy="6494085"/>
          </a:xfrm>
          <a:prstGeom prst="rect">
            <a:avLst/>
          </a:prstGeom>
          <a:noFill/>
        </p:spPr>
        <p:txBody>
          <a:bodyPr wrap="square" rtlCol="0">
            <a:spAutoFit/>
          </a:bodyPr>
          <a:lstStyle/>
          <a:p>
            <a:r>
              <a:rPr lang="en-US" sz="2400" dirty="0" smtClean="0">
                <a:latin typeface="+mj-lt"/>
              </a:rPr>
              <a:t>… that is, all but two – “And Caleb stilled the people </a:t>
            </a:r>
          </a:p>
          <a:p>
            <a:r>
              <a:rPr lang="en-US" sz="2400" dirty="0" smtClean="0">
                <a:latin typeface="+mj-lt"/>
              </a:rPr>
              <a:t>before Moses, and said, </a:t>
            </a:r>
            <a:r>
              <a:rPr lang="en-US" sz="2400" b="1" dirty="0" smtClean="0">
                <a:latin typeface="+mj-lt"/>
              </a:rPr>
              <a:t>Let us go up at once, and </a:t>
            </a:r>
          </a:p>
          <a:p>
            <a:r>
              <a:rPr lang="en-US" sz="2400" b="1" dirty="0" smtClean="0">
                <a:latin typeface="+mj-lt"/>
              </a:rPr>
              <a:t>possess it: for we are well able to overcome it</a:t>
            </a:r>
            <a:r>
              <a:rPr lang="en-US" sz="2400" dirty="0" smtClean="0">
                <a:latin typeface="+mj-lt"/>
              </a:rPr>
              <a:t>.  But </a:t>
            </a:r>
          </a:p>
          <a:p>
            <a:r>
              <a:rPr lang="en-US" sz="2400" dirty="0" smtClean="0">
                <a:latin typeface="+mj-lt"/>
              </a:rPr>
              <a:t>the men that went up with him said, We be not able </a:t>
            </a:r>
          </a:p>
          <a:p>
            <a:r>
              <a:rPr lang="en-US" sz="2400" dirty="0" smtClean="0">
                <a:latin typeface="+mj-lt"/>
              </a:rPr>
              <a:t>to go up against the people; For they are stronger </a:t>
            </a:r>
          </a:p>
          <a:p>
            <a:r>
              <a:rPr lang="en-US" sz="2400" dirty="0" smtClean="0">
                <a:latin typeface="+mj-lt"/>
              </a:rPr>
              <a:t>than we.  And they brought up an evil report of the </a:t>
            </a:r>
          </a:p>
          <a:p>
            <a:r>
              <a:rPr lang="en-US" sz="2400" dirty="0" smtClean="0">
                <a:latin typeface="+mj-lt"/>
              </a:rPr>
              <a:t>land… men of great stature.  And there </a:t>
            </a:r>
            <a:r>
              <a:rPr lang="en-US" sz="2400" i="1" dirty="0" smtClean="0">
                <a:latin typeface="+mj-lt"/>
              </a:rPr>
              <a:t>we saw the </a:t>
            </a:r>
          </a:p>
          <a:p>
            <a:r>
              <a:rPr lang="en-US" sz="2400" i="1" dirty="0" smtClean="0">
                <a:latin typeface="+mj-lt"/>
              </a:rPr>
              <a:t>giants</a:t>
            </a:r>
            <a:r>
              <a:rPr lang="en-US" sz="2400" dirty="0" smtClean="0">
                <a:latin typeface="+mj-lt"/>
              </a:rPr>
              <a:t>, the sons of Anak… and we were in our own </a:t>
            </a:r>
          </a:p>
          <a:p>
            <a:r>
              <a:rPr lang="en-US" sz="2400" dirty="0" smtClean="0">
                <a:latin typeface="+mj-lt"/>
              </a:rPr>
              <a:t>sight as</a:t>
            </a:r>
            <a:r>
              <a:rPr lang="en-US" sz="2400" i="1" dirty="0" smtClean="0">
                <a:latin typeface="+mj-lt"/>
              </a:rPr>
              <a:t> grasshoppers</a:t>
            </a:r>
            <a:r>
              <a:rPr lang="en-US" sz="2400" dirty="0" smtClean="0">
                <a:latin typeface="+mj-lt"/>
              </a:rPr>
              <a:t>, and so we were in their sight” </a:t>
            </a:r>
          </a:p>
          <a:p>
            <a:r>
              <a:rPr lang="en-US" sz="2400" dirty="0" smtClean="0">
                <a:latin typeface="+mj-lt"/>
              </a:rPr>
              <a:t>(13:30-33).</a:t>
            </a:r>
          </a:p>
          <a:p>
            <a:r>
              <a:rPr lang="en-US" sz="2400" dirty="0" smtClean="0">
                <a:latin typeface="+mj-lt"/>
              </a:rPr>
              <a:t>Caleb &amp; Joshua believed God—the rest doubted </a:t>
            </a:r>
          </a:p>
          <a:p>
            <a:r>
              <a:rPr lang="en-US" sz="2400" dirty="0" smtClean="0">
                <a:latin typeface="+mj-lt"/>
              </a:rPr>
              <a:t>their ability to subdue a land that included giants.  </a:t>
            </a:r>
          </a:p>
          <a:p>
            <a:r>
              <a:rPr lang="en-US" sz="2400" dirty="0" smtClean="0">
                <a:latin typeface="+mj-lt"/>
              </a:rPr>
              <a:t>The reaction of the people?</a:t>
            </a:r>
          </a:p>
          <a:p>
            <a:endParaRPr lang="en-US" sz="800" dirty="0" smtClean="0">
              <a:latin typeface="+mj-lt"/>
            </a:endParaRPr>
          </a:p>
          <a:p>
            <a:r>
              <a:rPr lang="en-US" sz="2400" dirty="0" smtClean="0">
                <a:latin typeface="+mj-lt"/>
              </a:rPr>
              <a:t>“And all the congregation lifted up their voice, and </a:t>
            </a:r>
          </a:p>
          <a:p>
            <a:r>
              <a:rPr lang="en-US" sz="2400" dirty="0" smtClean="0">
                <a:latin typeface="+mj-lt"/>
              </a:rPr>
              <a:t>cried; and </a:t>
            </a:r>
            <a:r>
              <a:rPr lang="en-US" sz="2400" b="1" dirty="0" smtClean="0">
                <a:latin typeface="+mj-lt"/>
              </a:rPr>
              <a:t>the people wept that night</a:t>
            </a:r>
            <a:r>
              <a:rPr lang="en-US" sz="2400" dirty="0" smtClean="0">
                <a:latin typeface="+mj-lt"/>
              </a:rPr>
              <a:t>” (14:1).</a:t>
            </a:r>
          </a:p>
          <a:p>
            <a:r>
              <a:rPr lang="en-US" sz="2400" dirty="0" smtClean="0">
                <a:latin typeface="+mj-lt"/>
              </a:rPr>
              <a:t>They were</a:t>
            </a:r>
            <a:r>
              <a:rPr lang="en-US" sz="2400" i="1" dirty="0" smtClean="0">
                <a:latin typeface="+mj-lt"/>
              </a:rPr>
              <a:t> that </a:t>
            </a:r>
            <a:r>
              <a:rPr lang="en-US" sz="2400" dirty="0" smtClean="0">
                <a:latin typeface="+mj-lt"/>
              </a:rPr>
              <a:t>close to their promised land, but Satan now prevented them from going in!  </a:t>
            </a:r>
            <a:endParaRPr lang="en-US" sz="2400" dirty="0">
              <a:latin typeface="+mj-lt"/>
            </a:endParaRPr>
          </a:p>
        </p:txBody>
      </p:sp>
      <p:pic>
        <p:nvPicPr>
          <p:cNvPr id="3" name="Picture 2" descr="Joshua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225" y="0"/>
            <a:ext cx="5438775" cy="6494085"/>
          </a:xfrm>
          <a:prstGeom prst="rect">
            <a:avLst/>
          </a:prstGeom>
        </p:spPr>
      </p:pic>
      <p:pic>
        <p:nvPicPr>
          <p:cNvPr id="4" name="Picture 3" descr="Word for Today: Overcoming Obstacles"/>
          <p:cNvPicPr>
            <a:picLocks noChangeAspect="1"/>
          </p:cNvPicPr>
          <p:nvPr/>
        </p:nvPicPr>
        <p:blipFill rotWithShape="1">
          <a:blip r:embed="rId3">
            <a:extLst>
              <a:ext uri="{28A0092B-C50C-407E-A947-70E740481C1C}">
                <a14:useLocalDpi xmlns:a14="http://schemas.microsoft.com/office/drawing/2010/main" val="0"/>
              </a:ext>
            </a:extLst>
          </a:blip>
          <a:srcRect b="12296"/>
          <a:stretch/>
        </p:blipFill>
        <p:spPr>
          <a:xfrm>
            <a:off x="6743699" y="1"/>
            <a:ext cx="5448301" cy="6494084"/>
          </a:xfrm>
          <a:prstGeom prst="rect">
            <a:avLst/>
          </a:prstGeom>
        </p:spPr>
      </p:pic>
    </p:spTree>
    <p:extLst>
      <p:ext uri="{BB962C8B-B14F-4D97-AF65-F5344CB8AC3E}">
        <p14:creationId xmlns:p14="http://schemas.microsoft.com/office/powerpoint/2010/main" val="228653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fade">
                                      <p:cBhvr>
                                        <p:cTn id="12" dur="500"/>
                                        <p:tgtEl>
                                          <p:spTgt spid="2">
                                            <p:txEl>
                                              <p:pRg st="10" end="1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animEffect transition="in" filter="fade">
                                      <p:cBhvr>
                                        <p:cTn id="15" dur="500"/>
                                        <p:tgtEl>
                                          <p:spTgt spid="2">
                                            <p:txEl>
                                              <p:pRg st="11" end="1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2" end="12"/>
                                            </p:txEl>
                                          </p:spTgt>
                                        </p:tgtEl>
                                        <p:attrNameLst>
                                          <p:attrName>style.visibility</p:attrName>
                                        </p:attrNameLst>
                                      </p:cBhvr>
                                      <p:to>
                                        <p:strVal val="visible"/>
                                      </p:to>
                                    </p:set>
                                    <p:animEffect transition="in" filter="fade">
                                      <p:cBhvr>
                                        <p:cTn id="18" dur="500"/>
                                        <p:tgtEl>
                                          <p:spTgt spid="2">
                                            <p:txEl>
                                              <p:pRg st="12" end="1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14" end="14"/>
                                            </p:txEl>
                                          </p:spTgt>
                                        </p:tgtEl>
                                        <p:attrNameLst>
                                          <p:attrName>style.visibility</p:attrName>
                                        </p:attrNameLst>
                                      </p:cBhvr>
                                      <p:to>
                                        <p:strVal val="visible"/>
                                      </p:to>
                                    </p:set>
                                    <p:animEffect transition="in" filter="fade">
                                      <p:cBhvr>
                                        <p:cTn id="23" dur="500"/>
                                        <p:tgtEl>
                                          <p:spTgt spid="2">
                                            <p:txEl>
                                              <p:pRg st="14" end="1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5" end="15"/>
                                            </p:txEl>
                                          </p:spTgt>
                                        </p:tgtEl>
                                        <p:attrNameLst>
                                          <p:attrName>style.visibility</p:attrName>
                                        </p:attrNameLst>
                                      </p:cBhvr>
                                      <p:to>
                                        <p:strVal val="visible"/>
                                      </p:to>
                                    </p:set>
                                    <p:animEffect transition="in" filter="fade">
                                      <p:cBhvr>
                                        <p:cTn id="26" dur="500"/>
                                        <p:tgtEl>
                                          <p:spTgt spid="2">
                                            <p:txEl>
                                              <p:pRg st="15" end="1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16" end="16"/>
                                            </p:txEl>
                                          </p:spTgt>
                                        </p:tgtEl>
                                        <p:attrNameLst>
                                          <p:attrName>style.visibility</p:attrName>
                                        </p:attrNameLst>
                                      </p:cBhvr>
                                      <p:to>
                                        <p:strVal val="visible"/>
                                      </p:to>
                                    </p:set>
                                    <p:animEffect transition="in" filter="fade">
                                      <p:cBhvr>
                                        <p:cTn id="31"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7591425" cy="6863417"/>
          </a:xfrm>
          <a:prstGeom prst="rect">
            <a:avLst/>
          </a:prstGeom>
          <a:noFill/>
        </p:spPr>
        <p:txBody>
          <a:bodyPr wrap="square" rtlCol="0">
            <a:spAutoFit/>
          </a:bodyPr>
          <a:lstStyle/>
          <a:p>
            <a:r>
              <a:rPr lang="en-US" sz="2400" dirty="0" smtClean="0">
                <a:latin typeface="+mj-lt"/>
              </a:rPr>
              <a:t>Guess what happened next? – “And all the children of </a:t>
            </a:r>
          </a:p>
          <a:p>
            <a:r>
              <a:rPr lang="en-US" sz="2400" dirty="0" smtClean="0">
                <a:latin typeface="+mj-lt"/>
              </a:rPr>
              <a:t>Israel murmured against Moses and against Aaron… </a:t>
            </a:r>
          </a:p>
          <a:p>
            <a:r>
              <a:rPr lang="en-US" sz="2400" dirty="0" smtClean="0">
                <a:latin typeface="+mj-lt"/>
              </a:rPr>
              <a:t>Would God that we had died in the land of Egypt! Or </a:t>
            </a:r>
          </a:p>
          <a:p>
            <a:r>
              <a:rPr lang="en-US" sz="2400" dirty="0" smtClean="0">
                <a:latin typeface="+mj-lt"/>
              </a:rPr>
              <a:t>would God we had died in the wilderness!... [Why] hath </a:t>
            </a:r>
          </a:p>
          <a:p>
            <a:r>
              <a:rPr lang="en-US" sz="2400" dirty="0" smtClean="0">
                <a:latin typeface="+mj-lt"/>
              </a:rPr>
              <a:t>the LORD brought us into this land, to fall by the sword, </a:t>
            </a:r>
          </a:p>
          <a:p>
            <a:r>
              <a:rPr lang="en-US" sz="2400" dirty="0" smtClean="0">
                <a:latin typeface="+mj-lt"/>
              </a:rPr>
              <a:t>that our wives and our children should be a prey? Were </a:t>
            </a:r>
          </a:p>
          <a:p>
            <a:r>
              <a:rPr lang="en-US" sz="2400" dirty="0" smtClean="0">
                <a:latin typeface="+mj-lt"/>
              </a:rPr>
              <a:t>it not better for us to return into Egypt?... </a:t>
            </a:r>
            <a:r>
              <a:rPr lang="en-US" sz="2400" b="1" u="sng" dirty="0" smtClean="0">
                <a:latin typeface="+mj-lt"/>
              </a:rPr>
              <a:t>Let us make a </a:t>
            </a:r>
          </a:p>
          <a:p>
            <a:r>
              <a:rPr lang="en-US" sz="2400" b="1" u="sng" dirty="0" smtClean="0">
                <a:latin typeface="+mj-lt"/>
              </a:rPr>
              <a:t>captain, and let us return to Egypt</a:t>
            </a:r>
            <a:r>
              <a:rPr lang="en-US" sz="2400" dirty="0" smtClean="0">
                <a:latin typeface="+mj-lt"/>
              </a:rPr>
              <a:t>”</a:t>
            </a:r>
            <a:r>
              <a:rPr lang="en-US" sz="2400" dirty="0">
                <a:latin typeface="+mj-lt"/>
              </a:rPr>
              <a:t> </a:t>
            </a:r>
            <a:r>
              <a:rPr lang="en-US" sz="2400" dirty="0" smtClean="0">
                <a:latin typeface="+mj-lt"/>
              </a:rPr>
              <a:t>(14:2-4).</a:t>
            </a:r>
          </a:p>
          <a:p>
            <a:r>
              <a:rPr lang="en-US" sz="2400" dirty="0" smtClean="0">
                <a:latin typeface="+mj-lt"/>
              </a:rPr>
              <a:t>After all God had done for them they were </a:t>
            </a:r>
            <a:r>
              <a:rPr lang="en-US" sz="2400" b="1" dirty="0" smtClean="0">
                <a:latin typeface="+mj-lt"/>
              </a:rPr>
              <a:t>unholy</a:t>
            </a:r>
            <a:r>
              <a:rPr lang="en-US" sz="2400" dirty="0" smtClean="0">
                <a:latin typeface="+mj-lt"/>
              </a:rPr>
              <a:t> and </a:t>
            </a:r>
          </a:p>
          <a:p>
            <a:r>
              <a:rPr lang="en-US" sz="2400" b="1" dirty="0" smtClean="0">
                <a:latin typeface="+mj-lt"/>
              </a:rPr>
              <a:t>unthankful</a:t>
            </a:r>
            <a:r>
              <a:rPr lang="en-US" sz="2400" dirty="0" smtClean="0">
                <a:latin typeface="+mj-lt"/>
              </a:rPr>
              <a:t> [ironically, exactly what the Bible says of the </a:t>
            </a:r>
          </a:p>
          <a:p>
            <a:r>
              <a:rPr lang="en-US" sz="2400" dirty="0" smtClean="0">
                <a:latin typeface="+mj-lt"/>
              </a:rPr>
              <a:t>majority of the Body of Christ near the end of the </a:t>
            </a:r>
          </a:p>
          <a:p>
            <a:r>
              <a:rPr lang="en-US" sz="2400" dirty="0" smtClean="0">
                <a:latin typeface="+mj-lt"/>
              </a:rPr>
              <a:t>dispensation of grace (2Tim. 3:2)].</a:t>
            </a:r>
          </a:p>
          <a:p>
            <a:endParaRPr lang="en-US" sz="800" dirty="0" smtClean="0">
              <a:latin typeface="+mj-lt"/>
            </a:endParaRPr>
          </a:p>
          <a:p>
            <a:r>
              <a:rPr lang="en-US" sz="2400" dirty="0" smtClean="0">
                <a:latin typeface="+mj-lt"/>
              </a:rPr>
              <a:t>“And Joshua… and Caleb… rent their clothes.  And spake </a:t>
            </a:r>
          </a:p>
          <a:p>
            <a:r>
              <a:rPr lang="en-US" sz="2400" dirty="0" smtClean="0">
                <a:latin typeface="+mj-lt"/>
              </a:rPr>
              <a:t>unto all the company of Israel, saying, The land, which </a:t>
            </a:r>
          </a:p>
          <a:p>
            <a:r>
              <a:rPr lang="en-US" sz="2400" dirty="0" smtClean="0">
                <a:latin typeface="+mj-lt"/>
              </a:rPr>
              <a:t>we pass through to search it, is an exceeding good land.  </a:t>
            </a:r>
          </a:p>
          <a:p>
            <a:r>
              <a:rPr lang="en-US" sz="2400" dirty="0" smtClean="0">
                <a:latin typeface="+mj-lt"/>
              </a:rPr>
              <a:t>If the LORD delight in us, then </a:t>
            </a:r>
            <a:r>
              <a:rPr lang="en-US" sz="2400" b="1" dirty="0" smtClean="0">
                <a:latin typeface="+mj-lt"/>
              </a:rPr>
              <a:t>he will bring us into this </a:t>
            </a:r>
          </a:p>
          <a:p>
            <a:r>
              <a:rPr lang="en-US" sz="2400" b="1" dirty="0" smtClean="0">
                <a:latin typeface="+mj-lt"/>
              </a:rPr>
              <a:t>land</a:t>
            </a:r>
            <a:r>
              <a:rPr lang="en-US" sz="2400" dirty="0" smtClean="0">
                <a:latin typeface="+mj-lt"/>
              </a:rPr>
              <a:t>… Only rebel not ye against the LORD… </a:t>
            </a:r>
            <a:r>
              <a:rPr lang="en-US" sz="2400" i="1" dirty="0" smtClean="0">
                <a:latin typeface="+mj-lt"/>
              </a:rPr>
              <a:t>stone them </a:t>
            </a:r>
          </a:p>
          <a:p>
            <a:r>
              <a:rPr lang="en-US" sz="2400" i="1" dirty="0" smtClean="0">
                <a:latin typeface="+mj-lt"/>
              </a:rPr>
              <a:t>with stones</a:t>
            </a:r>
            <a:r>
              <a:rPr lang="en-US" sz="2400" dirty="0" smtClean="0">
                <a:latin typeface="+mj-lt"/>
              </a:rPr>
              <a:t>” (14:6-10).</a:t>
            </a:r>
          </a:p>
        </p:txBody>
      </p:sp>
      <p:pic>
        <p:nvPicPr>
          <p:cNvPr id="3" name="Picture 2" descr="English: Open Bible Stories - 14.htm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547" y="0"/>
            <a:ext cx="4812453" cy="6638925"/>
          </a:xfrm>
          <a:prstGeom prst="rect">
            <a:avLst/>
          </a:prstGeom>
        </p:spPr>
      </p:pic>
    </p:spTree>
    <p:extLst>
      <p:ext uri="{BB962C8B-B14F-4D97-AF65-F5344CB8AC3E}">
        <p14:creationId xmlns:p14="http://schemas.microsoft.com/office/powerpoint/2010/main" val="20358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animEffect transition="in" filter="fade">
                                      <p:cBhvr>
                                        <p:cTn id="16" dur="500"/>
                                        <p:tgtEl>
                                          <p:spTgt spid="2">
                                            <p:txEl>
                                              <p:pRg st="11" end="1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animEffect transition="in" filter="fade">
                                      <p:cBhvr>
                                        <p:cTn id="21" dur="500"/>
                                        <p:tgtEl>
                                          <p:spTgt spid="2">
                                            <p:txEl>
                                              <p:pRg st="13" end="1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4" end="14"/>
                                            </p:txEl>
                                          </p:spTgt>
                                        </p:tgtEl>
                                        <p:attrNameLst>
                                          <p:attrName>style.visibility</p:attrName>
                                        </p:attrNameLst>
                                      </p:cBhvr>
                                      <p:to>
                                        <p:strVal val="visible"/>
                                      </p:to>
                                    </p:set>
                                    <p:animEffect transition="in" filter="fade">
                                      <p:cBhvr>
                                        <p:cTn id="24" dur="500"/>
                                        <p:tgtEl>
                                          <p:spTgt spid="2">
                                            <p:txEl>
                                              <p:pRg st="14" end="1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animEffect transition="in" filter="fade">
                                      <p:cBhvr>
                                        <p:cTn id="27" dur="500"/>
                                        <p:tgtEl>
                                          <p:spTgt spid="2">
                                            <p:txEl>
                                              <p:pRg st="15" end="1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6" end="16"/>
                                            </p:txEl>
                                          </p:spTgt>
                                        </p:tgtEl>
                                        <p:attrNameLst>
                                          <p:attrName>style.visibility</p:attrName>
                                        </p:attrNameLst>
                                      </p:cBhvr>
                                      <p:to>
                                        <p:strVal val="visible"/>
                                      </p:to>
                                    </p:set>
                                    <p:animEffect transition="in" filter="fade">
                                      <p:cBhvr>
                                        <p:cTn id="30" dur="500"/>
                                        <p:tgtEl>
                                          <p:spTgt spid="2">
                                            <p:txEl>
                                              <p:pRg st="16" end="1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7" end="17"/>
                                            </p:txEl>
                                          </p:spTgt>
                                        </p:tgtEl>
                                        <p:attrNameLst>
                                          <p:attrName>style.visibility</p:attrName>
                                        </p:attrNameLst>
                                      </p:cBhvr>
                                      <p:to>
                                        <p:strVal val="visible"/>
                                      </p:to>
                                    </p:set>
                                    <p:animEffect transition="in" filter="fade">
                                      <p:cBhvr>
                                        <p:cTn id="33" dur="500"/>
                                        <p:tgtEl>
                                          <p:spTgt spid="2">
                                            <p:txEl>
                                              <p:pRg st="17" end="1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8" end="18"/>
                                            </p:txEl>
                                          </p:spTgt>
                                        </p:tgtEl>
                                        <p:attrNameLst>
                                          <p:attrName>style.visibility</p:attrName>
                                        </p:attrNameLst>
                                      </p:cBhvr>
                                      <p:to>
                                        <p:strVal val="visible"/>
                                      </p:to>
                                    </p:set>
                                    <p:animEffect transition="in" filter="fade">
                                      <p:cBhvr>
                                        <p:cTn id="36"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75" y="0"/>
            <a:ext cx="8077200" cy="6863417"/>
          </a:xfrm>
          <a:prstGeom prst="rect">
            <a:avLst/>
          </a:prstGeom>
          <a:noFill/>
        </p:spPr>
        <p:txBody>
          <a:bodyPr wrap="square" rtlCol="0">
            <a:spAutoFit/>
          </a:bodyPr>
          <a:lstStyle/>
          <a:p>
            <a:r>
              <a:rPr lang="en-US" sz="2400" dirty="0" smtClean="0">
                <a:latin typeface="+mj-lt"/>
              </a:rPr>
              <a:t>God’s reaction – “And the LORD said unto Moses, </a:t>
            </a:r>
          </a:p>
          <a:p>
            <a:r>
              <a:rPr lang="en-US" sz="2400" b="1" dirty="0" smtClean="0">
                <a:latin typeface="+mj-lt"/>
              </a:rPr>
              <a:t>How long will this people provoke me? </a:t>
            </a:r>
            <a:r>
              <a:rPr lang="en-US" sz="2400" dirty="0" smtClean="0">
                <a:latin typeface="+mj-lt"/>
              </a:rPr>
              <a:t>And how </a:t>
            </a:r>
          </a:p>
          <a:p>
            <a:r>
              <a:rPr lang="en-US" sz="2400" dirty="0" smtClean="0">
                <a:latin typeface="+mj-lt"/>
              </a:rPr>
              <a:t>long will it be ere they </a:t>
            </a:r>
            <a:r>
              <a:rPr lang="en-US" sz="2400" b="1" dirty="0" smtClean="0">
                <a:latin typeface="+mj-lt"/>
              </a:rPr>
              <a:t>believe me</a:t>
            </a:r>
            <a:r>
              <a:rPr lang="en-US" sz="2400" dirty="0" smtClean="0">
                <a:latin typeface="+mj-lt"/>
              </a:rPr>
              <a:t>, for all the signs </a:t>
            </a:r>
          </a:p>
          <a:p>
            <a:r>
              <a:rPr lang="en-US" sz="2400" dirty="0" smtClean="0">
                <a:latin typeface="+mj-lt"/>
              </a:rPr>
              <a:t>which </a:t>
            </a:r>
            <a:r>
              <a:rPr lang="en-US" sz="2400" b="1" dirty="0" smtClean="0">
                <a:latin typeface="+mj-lt"/>
              </a:rPr>
              <a:t>I have shewed among them</a:t>
            </a:r>
            <a:r>
              <a:rPr lang="en-US" sz="2400" dirty="0" smtClean="0">
                <a:latin typeface="+mj-lt"/>
              </a:rPr>
              <a:t>.  I will smite </a:t>
            </a:r>
          </a:p>
          <a:p>
            <a:r>
              <a:rPr lang="en-US" sz="2400" dirty="0" smtClean="0">
                <a:latin typeface="+mj-lt"/>
              </a:rPr>
              <a:t>them… and disinherit them, and will make of thee </a:t>
            </a:r>
          </a:p>
          <a:p>
            <a:r>
              <a:rPr lang="en-US" sz="2400" dirty="0" smtClean="0">
                <a:latin typeface="+mj-lt"/>
              </a:rPr>
              <a:t>a greater nation and mightier than they” </a:t>
            </a:r>
          </a:p>
          <a:p>
            <a:r>
              <a:rPr lang="en-US" sz="2400" dirty="0" smtClean="0">
                <a:latin typeface="+mj-lt"/>
              </a:rPr>
              <a:t>(14:11,12).</a:t>
            </a:r>
          </a:p>
          <a:p>
            <a:r>
              <a:rPr lang="en-US" sz="2400" dirty="0" smtClean="0">
                <a:latin typeface="+mj-lt"/>
              </a:rPr>
              <a:t>Again, God was ready to start over with a new </a:t>
            </a:r>
          </a:p>
          <a:p>
            <a:r>
              <a:rPr lang="en-US" sz="2400" dirty="0" smtClean="0">
                <a:latin typeface="+mj-lt"/>
              </a:rPr>
              <a:t>nation through Moses, but again Moses intervened</a:t>
            </a:r>
          </a:p>
          <a:p>
            <a:r>
              <a:rPr lang="en-US" sz="2400" dirty="0" smtClean="0">
                <a:latin typeface="+mj-lt"/>
              </a:rPr>
              <a:t>for his rebellious people (14:13-22).  God relented, </a:t>
            </a:r>
          </a:p>
          <a:p>
            <a:r>
              <a:rPr lang="en-US" sz="2400" dirty="0" smtClean="0">
                <a:latin typeface="+mj-lt"/>
              </a:rPr>
              <a:t>but said this –</a:t>
            </a:r>
          </a:p>
          <a:p>
            <a:endParaRPr lang="en-US" sz="800" dirty="0" smtClean="0">
              <a:latin typeface="+mj-lt"/>
            </a:endParaRPr>
          </a:p>
          <a:p>
            <a:r>
              <a:rPr lang="en-US" sz="2400" dirty="0" smtClean="0">
                <a:latin typeface="+mj-lt"/>
              </a:rPr>
              <a:t>“Surely </a:t>
            </a:r>
            <a:r>
              <a:rPr lang="en-US" sz="2400" b="1" u="sng" dirty="0" smtClean="0">
                <a:latin typeface="+mj-lt"/>
              </a:rPr>
              <a:t>they shall not see the land which I </a:t>
            </a:r>
            <a:r>
              <a:rPr lang="en-US" sz="2400" b="1" u="sng" dirty="0" err="1" smtClean="0">
                <a:latin typeface="+mj-lt"/>
              </a:rPr>
              <a:t>sware</a:t>
            </a:r>
            <a:r>
              <a:rPr lang="en-US" sz="2400" b="1" u="sng" dirty="0" smtClean="0">
                <a:latin typeface="+mj-lt"/>
              </a:rPr>
              <a:t> </a:t>
            </a:r>
          </a:p>
          <a:p>
            <a:r>
              <a:rPr lang="en-US" sz="2400" b="1" u="sng" dirty="0" smtClean="0">
                <a:latin typeface="+mj-lt"/>
              </a:rPr>
              <a:t>unto their fathers, neither shall any of them that </a:t>
            </a:r>
          </a:p>
          <a:p>
            <a:r>
              <a:rPr lang="en-US" sz="2400" b="1" u="sng" dirty="0" smtClean="0">
                <a:latin typeface="+mj-lt"/>
              </a:rPr>
              <a:t>provoked me see it</a:t>
            </a:r>
            <a:r>
              <a:rPr lang="en-US" sz="2400" dirty="0" smtClean="0">
                <a:latin typeface="+mj-lt"/>
              </a:rPr>
              <a:t>:  But my servant Caleb… him </a:t>
            </a:r>
          </a:p>
          <a:p>
            <a:r>
              <a:rPr lang="en-US" sz="2400" dirty="0" smtClean="0">
                <a:latin typeface="+mj-lt"/>
              </a:rPr>
              <a:t>will I bring into the land… his seed shall possess </a:t>
            </a:r>
          </a:p>
          <a:p>
            <a:r>
              <a:rPr lang="en-US" sz="2400" dirty="0" smtClean="0">
                <a:latin typeface="+mj-lt"/>
              </a:rPr>
              <a:t>it…” (14:23,24). </a:t>
            </a:r>
          </a:p>
          <a:p>
            <a:r>
              <a:rPr lang="en-US" sz="2400" dirty="0" smtClean="0">
                <a:latin typeface="+mj-lt"/>
              </a:rPr>
              <a:t>At Kadesh-</a:t>
            </a:r>
            <a:r>
              <a:rPr lang="en-US" sz="2400" dirty="0" err="1" smtClean="0">
                <a:latin typeface="+mj-lt"/>
              </a:rPr>
              <a:t>Barnea</a:t>
            </a:r>
            <a:r>
              <a:rPr lang="en-US" sz="2400" dirty="0" smtClean="0">
                <a:latin typeface="+mj-lt"/>
              </a:rPr>
              <a:t>, Israel was just 65-miles [3-4 day </a:t>
            </a:r>
          </a:p>
          <a:p>
            <a:r>
              <a:rPr lang="en-US" sz="2400" dirty="0" smtClean="0">
                <a:latin typeface="+mj-lt"/>
              </a:rPr>
              <a:t>journey] from their promised land. </a:t>
            </a:r>
            <a:endParaRPr lang="en-US" sz="2400" dirty="0">
              <a:latin typeface="+mj-lt"/>
            </a:endParaRPr>
          </a:p>
        </p:txBody>
      </p:sp>
      <p:pic>
        <p:nvPicPr>
          <p:cNvPr id="3" name="Picture 2" descr="Bible Atlas - 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725" y="0"/>
            <a:ext cx="5629275" cy="6638925"/>
          </a:xfrm>
          <a:prstGeom prst="rect">
            <a:avLst/>
          </a:prstGeom>
        </p:spPr>
      </p:pic>
    </p:spTree>
    <p:extLst>
      <p:ext uri="{BB962C8B-B14F-4D97-AF65-F5344CB8AC3E}">
        <p14:creationId xmlns:p14="http://schemas.microsoft.com/office/powerpoint/2010/main" val="264777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0" end="10"/>
                                            </p:txEl>
                                          </p:spTgt>
                                        </p:tgtEl>
                                        <p:attrNameLst>
                                          <p:attrName>style.visibility</p:attrName>
                                        </p:attrNameLst>
                                      </p:cBhvr>
                                      <p:to>
                                        <p:strVal val="visible"/>
                                      </p:to>
                                    </p:set>
                                    <p:animEffect transition="in" filter="fade">
                                      <p:cBhvr>
                                        <p:cTn id="16" dur="500"/>
                                        <p:tgtEl>
                                          <p:spTgt spid="2">
                                            <p:txEl>
                                              <p:pRg st="10" end="1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animEffect transition="in" filter="fade">
                                      <p:cBhvr>
                                        <p:cTn id="21" dur="500"/>
                                        <p:tgtEl>
                                          <p:spTgt spid="2">
                                            <p:txEl>
                                              <p:pRg st="12" end="1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3" end="13"/>
                                            </p:txEl>
                                          </p:spTgt>
                                        </p:tgtEl>
                                        <p:attrNameLst>
                                          <p:attrName>style.visibility</p:attrName>
                                        </p:attrNameLst>
                                      </p:cBhvr>
                                      <p:to>
                                        <p:strVal val="visible"/>
                                      </p:to>
                                    </p:set>
                                    <p:animEffect transition="in" filter="fade">
                                      <p:cBhvr>
                                        <p:cTn id="24" dur="500"/>
                                        <p:tgtEl>
                                          <p:spTgt spid="2">
                                            <p:txEl>
                                              <p:pRg st="13" end="1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animEffect transition="in" filter="fade">
                                      <p:cBhvr>
                                        <p:cTn id="27" dur="500"/>
                                        <p:tgtEl>
                                          <p:spTgt spid="2">
                                            <p:txEl>
                                              <p:pRg st="14" end="1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5" end="15"/>
                                            </p:txEl>
                                          </p:spTgt>
                                        </p:tgtEl>
                                        <p:attrNameLst>
                                          <p:attrName>style.visibility</p:attrName>
                                        </p:attrNameLst>
                                      </p:cBhvr>
                                      <p:to>
                                        <p:strVal val="visible"/>
                                      </p:to>
                                    </p:set>
                                    <p:animEffect transition="in" filter="fade">
                                      <p:cBhvr>
                                        <p:cTn id="30" dur="500"/>
                                        <p:tgtEl>
                                          <p:spTgt spid="2">
                                            <p:txEl>
                                              <p:pRg st="15" end="1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6" end="16"/>
                                            </p:txEl>
                                          </p:spTgt>
                                        </p:tgtEl>
                                        <p:attrNameLst>
                                          <p:attrName>style.visibility</p:attrName>
                                        </p:attrNameLst>
                                      </p:cBhvr>
                                      <p:to>
                                        <p:strVal val="visible"/>
                                      </p:to>
                                    </p:set>
                                    <p:animEffect transition="in" filter="fade">
                                      <p:cBhvr>
                                        <p:cTn id="33" dur="500"/>
                                        <p:tgtEl>
                                          <p:spTgt spid="2">
                                            <p:txEl>
                                              <p:pRg st="16" end="1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7" end="17"/>
                                            </p:txEl>
                                          </p:spTgt>
                                        </p:tgtEl>
                                        <p:attrNameLst>
                                          <p:attrName>style.visibility</p:attrName>
                                        </p:attrNameLst>
                                      </p:cBhvr>
                                      <p:to>
                                        <p:strVal val="visible"/>
                                      </p:to>
                                    </p:set>
                                    <p:animEffect transition="in" filter="fade">
                                      <p:cBhvr>
                                        <p:cTn id="38" dur="500"/>
                                        <p:tgtEl>
                                          <p:spTgt spid="2">
                                            <p:txEl>
                                              <p:pRg st="17" end="1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8" end="18"/>
                                            </p:txEl>
                                          </p:spTgt>
                                        </p:tgtEl>
                                        <p:attrNameLst>
                                          <p:attrName>style.visibility</p:attrName>
                                        </p:attrNameLst>
                                      </p:cBhvr>
                                      <p:to>
                                        <p:strVal val="visible"/>
                                      </p:to>
                                    </p:set>
                                    <p:animEffect transition="in" filter="fade">
                                      <p:cBhvr>
                                        <p:cTn id="41"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75" y="0"/>
            <a:ext cx="5486400" cy="6370975"/>
          </a:xfrm>
          <a:prstGeom prst="rect">
            <a:avLst/>
          </a:prstGeom>
          <a:noFill/>
        </p:spPr>
        <p:txBody>
          <a:bodyPr wrap="square" rtlCol="0">
            <a:spAutoFit/>
          </a:bodyPr>
          <a:lstStyle/>
          <a:p>
            <a:r>
              <a:rPr lang="en-US" sz="2400" dirty="0" smtClean="0">
                <a:latin typeface="+mj-lt"/>
              </a:rPr>
              <a:t>“I have heard the murmurings of the children of Israel… against me.  Say unto them, As truly as I live, saith the LORD, as ye have spoken in mine ears, so will I do to you: Your carcasses shall fall in this wilderness; and all that were numbered of you... from [20] years old and upward, which have murmured against me… </a:t>
            </a:r>
          </a:p>
          <a:p>
            <a:r>
              <a:rPr lang="en-US" sz="2400" dirty="0" smtClean="0">
                <a:latin typeface="+mj-lt"/>
              </a:rPr>
              <a:t>ye shall not come into the land which I </a:t>
            </a:r>
            <a:r>
              <a:rPr lang="en-US" sz="2400" dirty="0" err="1" smtClean="0">
                <a:latin typeface="+mj-lt"/>
              </a:rPr>
              <a:t>sware</a:t>
            </a:r>
            <a:r>
              <a:rPr lang="en-US" sz="2400" dirty="0" smtClean="0">
                <a:latin typeface="+mj-lt"/>
              </a:rPr>
              <a:t> to make you dwell save</a:t>
            </a:r>
            <a:r>
              <a:rPr lang="en-US" sz="2400" b="1" dirty="0" smtClean="0">
                <a:latin typeface="+mj-lt"/>
              </a:rPr>
              <a:t> Caleb</a:t>
            </a:r>
            <a:r>
              <a:rPr lang="en-US" sz="2400" dirty="0" smtClean="0">
                <a:latin typeface="+mj-lt"/>
              </a:rPr>
              <a:t>… and </a:t>
            </a:r>
            <a:r>
              <a:rPr lang="en-US" sz="2400" b="1" dirty="0" smtClean="0">
                <a:latin typeface="+mj-lt"/>
              </a:rPr>
              <a:t>Joshua</a:t>
            </a:r>
            <a:r>
              <a:rPr lang="en-US" sz="2400" dirty="0" smtClean="0">
                <a:latin typeface="+mj-lt"/>
              </a:rPr>
              <a:t>… But </a:t>
            </a:r>
            <a:r>
              <a:rPr lang="en-US" sz="2400" b="1" dirty="0" smtClean="0">
                <a:latin typeface="+mj-lt"/>
              </a:rPr>
              <a:t>the little ones</a:t>
            </a:r>
            <a:r>
              <a:rPr lang="en-US" sz="2400" dirty="0" smtClean="0">
                <a:latin typeface="+mj-lt"/>
              </a:rPr>
              <a:t>, which ye said should be a prey, </a:t>
            </a:r>
            <a:r>
              <a:rPr lang="en-US" sz="2400" b="1" dirty="0" smtClean="0">
                <a:latin typeface="+mj-lt"/>
              </a:rPr>
              <a:t>them will I bring in</a:t>
            </a:r>
            <a:r>
              <a:rPr lang="en-US" sz="2400" dirty="0" smtClean="0">
                <a:latin typeface="+mj-lt"/>
              </a:rPr>
              <a:t>, and </a:t>
            </a:r>
            <a:r>
              <a:rPr lang="en-US" sz="2400" b="1" dirty="0" smtClean="0">
                <a:latin typeface="+mj-lt"/>
              </a:rPr>
              <a:t>they shall know the land which ye have despised… </a:t>
            </a:r>
            <a:r>
              <a:rPr lang="en-US" sz="2400" dirty="0" smtClean="0">
                <a:latin typeface="+mj-lt"/>
              </a:rPr>
              <a:t>your children shall wander in the wilderness [</a:t>
            </a:r>
            <a:r>
              <a:rPr lang="en-US" sz="2400" b="1" dirty="0" smtClean="0">
                <a:latin typeface="+mj-lt"/>
              </a:rPr>
              <a:t>40</a:t>
            </a:r>
            <a:r>
              <a:rPr lang="en-US" sz="2400" dirty="0" smtClean="0">
                <a:latin typeface="+mj-lt"/>
              </a:rPr>
              <a:t>] </a:t>
            </a:r>
            <a:r>
              <a:rPr lang="en-US" sz="2400" b="1" dirty="0" smtClean="0">
                <a:latin typeface="+mj-lt"/>
              </a:rPr>
              <a:t>years</a:t>
            </a:r>
            <a:r>
              <a:rPr lang="en-US" sz="2400" dirty="0" smtClean="0">
                <a:latin typeface="+mj-lt"/>
              </a:rPr>
              <a:t>… in this wilderness they shall be consumed, and </a:t>
            </a:r>
            <a:r>
              <a:rPr lang="en-US" sz="2400" b="1" u="sng" dirty="0" smtClean="0">
                <a:latin typeface="+mj-lt"/>
              </a:rPr>
              <a:t>there they shall die</a:t>
            </a:r>
            <a:r>
              <a:rPr lang="en-US" sz="2400" dirty="0" smtClean="0">
                <a:latin typeface="+mj-lt"/>
              </a:rPr>
              <a:t>” (14:27-35). </a:t>
            </a:r>
          </a:p>
        </p:txBody>
      </p:sp>
      <p:pic>
        <p:nvPicPr>
          <p:cNvPr id="3" name="Picture 2" descr="ABWBiblePeriod6 - ch. 8 the law"/>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0724" y="0"/>
            <a:ext cx="6391276" cy="6370975"/>
          </a:xfrm>
          <a:prstGeom prst="rect">
            <a:avLst/>
          </a:prstGeom>
        </p:spPr>
      </p:pic>
    </p:spTree>
    <p:extLst>
      <p:ext uri="{BB962C8B-B14F-4D97-AF65-F5344CB8AC3E}">
        <p14:creationId xmlns:p14="http://schemas.microsoft.com/office/powerpoint/2010/main" val="3210724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601" y="0"/>
            <a:ext cx="5656449" cy="6740307"/>
          </a:xfrm>
          <a:prstGeom prst="rect">
            <a:avLst/>
          </a:prstGeom>
          <a:noFill/>
        </p:spPr>
        <p:txBody>
          <a:bodyPr wrap="square" rtlCol="0">
            <a:spAutoFit/>
          </a:bodyPr>
          <a:lstStyle/>
          <a:p>
            <a:r>
              <a:rPr lang="en-US" sz="2400" dirty="0" smtClean="0">
                <a:latin typeface="+mj-lt"/>
              </a:rPr>
              <a:t>“And Moses told these sayings unto all the children of Israel: and the people mourned greatly.  And they rose up early in the morning, and got them up into the top of the mountain, saying, Lo, we be here, and will go up into the place which the LORD hath promised: for </a:t>
            </a:r>
            <a:r>
              <a:rPr lang="en-US" sz="2400" i="1" dirty="0" smtClean="0">
                <a:latin typeface="+mj-lt"/>
              </a:rPr>
              <a:t>we have sinned</a:t>
            </a:r>
            <a:r>
              <a:rPr lang="en-US" sz="2400" dirty="0" smtClean="0">
                <a:latin typeface="+mj-lt"/>
              </a:rPr>
              <a:t>.  And Moses said, Wherefore now do ye transgress the commandment of the LORD? … Go not up, for </a:t>
            </a:r>
            <a:r>
              <a:rPr lang="en-US" sz="2400" b="1" dirty="0" smtClean="0">
                <a:latin typeface="+mj-lt"/>
              </a:rPr>
              <a:t>the LORD is not among you</a:t>
            </a:r>
            <a:r>
              <a:rPr lang="en-US" sz="2400" dirty="0" smtClean="0">
                <a:latin typeface="+mj-lt"/>
              </a:rPr>
              <a:t>; that ye be not smitten before your enemies” </a:t>
            </a:r>
          </a:p>
          <a:p>
            <a:r>
              <a:rPr lang="en-US" sz="2400" dirty="0" smtClean="0">
                <a:latin typeface="+mj-lt"/>
              </a:rPr>
              <a:t>(14:39-42).</a:t>
            </a:r>
          </a:p>
          <a:p>
            <a:r>
              <a:rPr lang="en-US" sz="2400" dirty="0" smtClean="0">
                <a:latin typeface="+mj-lt"/>
              </a:rPr>
              <a:t>The Israelites then changed their mind, but it was too late!  They now had two choices:  try to enter into the land without God and be slaughtered by the enemies, or die a slow death over the next 40-years in the wilderness.  What would you choose?  </a:t>
            </a:r>
            <a:endParaRPr lang="en-US" sz="2400" dirty="0">
              <a:latin typeface="+mj-lt"/>
            </a:endParaRPr>
          </a:p>
        </p:txBody>
      </p:sp>
      <p:pic>
        <p:nvPicPr>
          <p:cNvPr id="3" name="Picture 2" descr="The &lt;strong&gt;Promised&lt;/strong&gt; &lt;strong&gt;Land&lt;/strong&gt;, Mose leads his people, Holy Bib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901" y="0"/>
            <a:ext cx="6134099" cy="6515100"/>
          </a:xfrm>
          <a:prstGeom prst="rect">
            <a:avLst/>
          </a:prstGeom>
        </p:spPr>
      </p:pic>
    </p:spTree>
    <p:extLst>
      <p:ext uri="{BB962C8B-B14F-4D97-AF65-F5344CB8AC3E}">
        <p14:creationId xmlns:p14="http://schemas.microsoft.com/office/powerpoint/2010/main" val="383794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449050" cy="6370975"/>
          </a:xfrm>
          <a:prstGeom prst="rect">
            <a:avLst/>
          </a:prstGeom>
          <a:noFill/>
        </p:spPr>
        <p:txBody>
          <a:bodyPr wrap="square" rtlCol="0">
            <a:spAutoFit/>
          </a:bodyPr>
          <a:lstStyle/>
          <a:p>
            <a:r>
              <a:rPr lang="en-US" sz="2400" dirty="0" smtClean="0">
                <a:latin typeface="+mj-lt"/>
              </a:rPr>
              <a:t>Chapters 15-21 compose the 40-years of wilderness </a:t>
            </a:r>
          </a:p>
          <a:p>
            <a:r>
              <a:rPr lang="en-US" sz="2400" dirty="0" smtClean="0">
                <a:latin typeface="+mj-lt"/>
              </a:rPr>
              <a:t>wandering.  Ironically, God still dealt with them as if </a:t>
            </a:r>
          </a:p>
          <a:p>
            <a:r>
              <a:rPr lang="en-US" sz="2400" dirty="0" smtClean="0">
                <a:latin typeface="+mj-lt"/>
              </a:rPr>
              <a:t>they were preparing to go into the promised land </a:t>
            </a:r>
          </a:p>
          <a:p>
            <a:r>
              <a:rPr lang="en-US" sz="2400" dirty="0" smtClean="0">
                <a:latin typeface="+mj-lt"/>
              </a:rPr>
              <a:t>(15:2), perhaps preparing those who </a:t>
            </a:r>
            <a:r>
              <a:rPr lang="en-US" sz="2400" i="1" dirty="0" smtClean="0">
                <a:latin typeface="+mj-lt"/>
              </a:rPr>
              <a:t>would </a:t>
            </a:r>
            <a:r>
              <a:rPr lang="en-US" sz="2400" dirty="0" smtClean="0">
                <a:latin typeface="+mj-lt"/>
              </a:rPr>
              <a:t>be </a:t>
            </a:r>
          </a:p>
          <a:p>
            <a:r>
              <a:rPr lang="en-US" sz="2400" dirty="0" smtClean="0">
                <a:latin typeface="+mj-lt"/>
              </a:rPr>
              <a:t>going in.  Some of the events during that time:  </a:t>
            </a:r>
          </a:p>
          <a:p>
            <a:r>
              <a:rPr lang="en-US" sz="2400" dirty="0" smtClean="0">
                <a:latin typeface="+mj-lt"/>
              </a:rPr>
              <a:t>Aaron’s rod that budded was placed in the ark </a:t>
            </a:r>
          </a:p>
          <a:p>
            <a:r>
              <a:rPr lang="en-US" sz="2400" dirty="0" smtClean="0">
                <a:latin typeface="+mj-lt"/>
              </a:rPr>
              <a:t>(17:10); ashes of a red heifer + water was used for </a:t>
            </a:r>
          </a:p>
          <a:p>
            <a:r>
              <a:rPr lang="en-US" sz="2400" dirty="0" smtClean="0">
                <a:latin typeface="+mj-lt"/>
              </a:rPr>
              <a:t>personal purification (19);  the death of Miriam –</a:t>
            </a:r>
          </a:p>
          <a:p>
            <a:r>
              <a:rPr lang="en-US" sz="2400" dirty="0" smtClean="0">
                <a:latin typeface="+mj-lt"/>
              </a:rPr>
              <a:t>“Then came the children of Israel… in the 1</a:t>
            </a:r>
            <a:r>
              <a:rPr lang="en-US" sz="2400" baseline="30000" dirty="0" smtClean="0">
                <a:latin typeface="+mj-lt"/>
              </a:rPr>
              <a:t>st</a:t>
            </a:r>
            <a:r>
              <a:rPr lang="en-US" sz="2400" dirty="0" smtClean="0">
                <a:latin typeface="+mj-lt"/>
              </a:rPr>
              <a:t> month</a:t>
            </a:r>
          </a:p>
          <a:p>
            <a:r>
              <a:rPr lang="en-US" sz="2400" dirty="0" smtClean="0">
                <a:latin typeface="+mj-lt"/>
              </a:rPr>
              <a:t>[40</a:t>
            </a:r>
            <a:r>
              <a:rPr lang="en-US" sz="2400" baseline="30000" dirty="0" smtClean="0">
                <a:latin typeface="+mj-lt"/>
              </a:rPr>
              <a:t>th</a:t>
            </a:r>
            <a:r>
              <a:rPr lang="en-US" sz="2400" dirty="0" smtClean="0">
                <a:latin typeface="+mj-lt"/>
              </a:rPr>
              <a:t> year] in Kadesh; and Miriam died there, and </a:t>
            </a:r>
          </a:p>
          <a:p>
            <a:r>
              <a:rPr lang="en-US" sz="2400" dirty="0" smtClean="0">
                <a:latin typeface="+mj-lt"/>
              </a:rPr>
              <a:t>was buried there” (20:1).</a:t>
            </a:r>
          </a:p>
          <a:p>
            <a:r>
              <a:rPr lang="en-US" sz="2400" dirty="0" smtClean="0">
                <a:latin typeface="+mj-lt"/>
              </a:rPr>
              <a:t>Miriam’s death marked the beginning of the last</a:t>
            </a:r>
          </a:p>
          <a:p>
            <a:r>
              <a:rPr lang="en-US" sz="2400" dirty="0">
                <a:latin typeface="+mj-lt"/>
              </a:rPr>
              <a:t>y</a:t>
            </a:r>
            <a:r>
              <a:rPr lang="en-US" sz="2400" dirty="0" smtClean="0">
                <a:latin typeface="+mj-lt"/>
              </a:rPr>
              <a:t>ear of Israel’s desert wandering.</a:t>
            </a:r>
          </a:p>
          <a:p>
            <a:r>
              <a:rPr lang="en-US" sz="2400" dirty="0" smtClean="0">
                <a:latin typeface="+mj-lt"/>
              </a:rPr>
              <a:t>Another complaint </a:t>
            </a:r>
            <a:r>
              <a:rPr lang="en-US" sz="2400" dirty="0">
                <a:latin typeface="+mj-lt"/>
              </a:rPr>
              <a:t>of no water (20:2), </a:t>
            </a:r>
            <a:r>
              <a:rPr lang="en-US" sz="2400" dirty="0" smtClean="0">
                <a:latin typeface="+mj-lt"/>
              </a:rPr>
              <a:t>but this time </a:t>
            </a:r>
          </a:p>
          <a:p>
            <a:r>
              <a:rPr lang="en-US" sz="2400" dirty="0" smtClean="0">
                <a:latin typeface="+mj-lt"/>
              </a:rPr>
              <a:t>Moses </a:t>
            </a:r>
            <a:r>
              <a:rPr lang="en-US" sz="2400" dirty="0">
                <a:latin typeface="+mj-lt"/>
              </a:rPr>
              <a:t>disobeyed God and smote the rock instead </a:t>
            </a:r>
            <a:endParaRPr lang="en-US" sz="2400" dirty="0" smtClean="0">
              <a:latin typeface="+mj-lt"/>
            </a:endParaRPr>
          </a:p>
          <a:p>
            <a:r>
              <a:rPr lang="en-US" sz="2400" dirty="0">
                <a:latin typeface="+mj-lt"/>
              </a:rPr>
              <a:t>o</a:t>
            </a:r>
            <a:r>
              <a:rPr lang="en-US" sz="2400" dirty="0" smtClean="0">
                <a:latin typeface="+mj-lt"/>
              </a:rPr>
              <a:t>f speaking </a:t>
            </a:r>
            <a:r>
              <a:rPr lang="en-US" sz="2400" dirty="0">
                <a:latin typeface="+mj-lt"/>
              </a:rPr>
              <a:t>to it (20:8-11</a:t>
            </a:r>
            <a:r>
              <a:rPr lang="en-US" sz="2400" dirty="0" smtClean="0">
                <a:latin typeface="+mj-lt"/>
              </a:rPr>
              <a:t>).  </a:t>
            </a:r>
            <a:r>
              <a:rPr lang="en-US" sz="2400" dirty="0">
                <a:latin typeface="+mj-lt"/>
              </a:rPr>
              <a:t>The LORD </a:t>
            </a:r>
            <a:r>
              <a:rPr lang="en-US" sz="2400" dirty="0" smtClean="0">
                <a:latin typeface="+mj-lt"/>
              </a:rPr>
              <a:t>said </a:t>
            </a:r>
            <a:r>
              <a:rPr lang="en-US" sz="2400" dirty="0">
                <a:latin typeface="+mj-lt"/>
              </a:rPr>
              <a:t>– </a:t>
            </a:r>
            <a:r>
              <a:rPr lang="en-US" sz="2400" dirty="0" smtClean="0">
                <a:latin typeface="+mj-lt"/>
              </a:rPr>
              <a:t>”… </a:t>
            </a:r>
            <a:r>
              <a:rPr lang="en-US" sz="2400" dirty="0">
                <a:latin typeface="+mj-lt"/>
              </a:rPr>
              <a:t>because ye believed me not… </a:t>
            </a:r>
            <a:r>
              <a:rPr lang="en-US" sz="2400" b="1" u="sng" dirty="0">
                <a:latin typeface="+mj-lt"/>
              </a:rPr>
              <a:t>ye shall </a:t>
            </a:r>
            <a:endParaRPr lang="en-US" sz="2400" b="1" u="sng" dirty="0" smtClean="0">
              <a:latin typeface="+mj-lt"/>
            </a:endParaRPr>
          </a:p>
          <a:p>
            <a:r>
              <a:rPr lang="en-US" sz="2400" b="1" u="sng" dirty="0" smtClean="0">
                <a:latin typeface="+mj-lt"/>
              </a:rPr>
              <a:t>not </a:t>
            </a:r>
            <a:r>
              <a:rPr lang="en-US" sz="2400" b="1" u="sng" dirty="0">
                <a:latin typeface="+mj-lt"/>
              </a:rPr>
              <a:t>bring this congregation into the land which I have given them</a:t>
            </a:r>
            <a:r>
              <a:rPr lang="en-US" sz="2400" dirty="0">
                <a:latin typeface="+mj-lt"/>
              </a:rPr>
              <a:t>” (20:8-12; Lk. 12:48</a:t>
            </a:r>
            <a:r>
              <a:rPr lang="en-US" sz="2400" dirty="0" smtClean="0">
                <a:latin typeface="+mj-lt"/>
              </a:rPr>
              <a:t>).   </a:t>
            </a:r>
          </a:p>
        </p:txBody>
      </p:sp>
      <p:pic>
        <p:nvPicPr>
          <p:cNvPr id="8" name="Picture 7" descr="English 1010/1020 - Connection to Of Mice and M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7867" y="-1"/>
            <a:ext cx="5554133" cy="5381625"/>
          </a:xfrm>
          <a:prstGeom prst="rect">
            <a:avLst/>
          </a:prstGeom>
        </p:spPr>
      </p:pic>
      <p:pic>
        <p:nvPicPr>
          <p:cNvPr id="9" name="Picture 8" descr="The Water of Meribah by joshthecartoonguy on Deviant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7867" y="1"/>
            <a:ext cx="5554133" cy="5381624"/>
          </a:xfrm>
          <a:prstGeom prst="rect">
            <a:avLst/>
          </a:prstGeom>
        </p:spPr>
      </p:pic>
    </p:spTree>
    <p:extLst>
      <p:ext uri="{BB962C8B-B14F-4D97-AF65-F5344CB8AC3E}">
        <p14:creationId xmlns:p14="http://schemas.microsoft.com/office/powerpoint/2010/main" val="256186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animEffect transition="in" filter="fade">
                                      <p:cBhvr>
                                        <p:cTn id="7" dur="500"/>
                                        <p:tgtEl>
                                          <p:spTgt spid="2">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2" end="12"/>
                                            </p:txEl>
                                          </p:spTgt>
                                        </p:tgtEl>
                                        <p:attrNameLst>
                                          <p:attrName>style.visibility</p:attrName>
                                        </p:attrNameLst>
                                      </p:cBhvr>
                                      <p:to>
                                        <p:strVal val="visible"/>
                                      </p:to>
                                    </p:set>
                                    <p:animEffect transition="in" filter="fade">
                                      <p:cBhvr>
                                        <p:cTn id="10" dur="500"/>
                                        <p:tgtEl>
                                          <p:spTgt spid="2">
                                            <p:txEl>
                                              <p:pRg st="12" end="1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3" end="13"/>
                                            </p:txEl>
                                          </p:spTgt>
                                        </p:tgtEl>
                                        <p:attrNameLst>
                                          <p:attrName>style.visibility</p:attrName>
                                        </p:attrNameLst>
                                      </p:cBhvr>
                                      <p:to>
                                        <p:strVal val="visible"/>
                                      </p:to>
                                    </p:set>
                                    <p:animEffect transition="in" filter="fade">
                                      <p:cBhvr>
                                        <p:cTn id="20" dur="500"/>
                                        <p:tgtEl>
                                          <p:spTgt spid="2">
                                            <p:txEl>
                                              <p:pRg st="13" end="1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14" end="14"/>
                                            </p:txEl>
                                          </p:spTgt>
                                        </p:tgtEl>
                                        <p:attrNameLst>
                                          <p:attrName>style.visibility</p:attrName>
                                        </p:attrNameLst>
                                      </p:cBhvr>
                                      <p:to>
                                        <p:strVal val="visible"/>
                                      </p:to>
                                    </p:set>
                                    <p:animEffect transition="in" filter="fade">
                                      <p:cBhvr>
                                        <p:cTn id="23" dur="500"/>
                                        <p:tgtEl>
                                          <p:spTgt spid="2">
                                            <p:txEl>
                                              <p:pRg st="14" end="1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5" end="15"/>
                                            </p:txEl>
                                          </p:spTgt>
                                        </p:tgtEl>
                                        <p:attrNameLst>
                                          <p:attrName>style.visibility</p:attrName>
                                        </p:attrNameLst>
                                      </p:cBhvr>
                                      <p:to>
                                        <p:strVal val="visible"/>
                                      </p:to>
                                    </p:set>
                                    <p:animEffect transition="in" filter="fade">
                                      <p:cBhvr>
                                        <p:cTn id="26" dur="500"/>
                                        <p:tgtEl>
                                          <p:spTgt spid="2">
                                            <p:txEl>
                                              <p:pRg st="15" end="1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6" end="16"/>
                                            </p:txEl>
                                          </p:spTgt>
                                        </p:tgtEl>
                                        <p:attrNameLst>
                                          <p:attrName>style.visibility</p:attrName>
                                        </p:attrNameLst>
                                      </p:cBhvr>
                                      <p:to>
                                        <p:strVal val="visible"/>
                                      </p:to>
                                    </p:set>
                                    <p:animEffect transition="in" filter="fade">
                                      <p:cBhvr>
                                        <p:cTn id="29"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1" y="0"/>
            <a:ext cx="5695950" cy="6494085"/>
          </a:xfrm>
          <a:prstGeom prst="rect">
            <a:avLst/>
          </a:prstGeom>
          <a:noFill/>
        </p:spPr>
        <p:txBody>
          <a:bodyPr wrap="square" rtlCol="0">
            <a:spAutoFit/>
          </a:bodyPr>
          <a:lstStyle/>
          <a:p>
            <a:r>
              <a:rPr lang="en-US" sz="2400" dirty="0" smtClean="0">
                <a:latin typeface="+mj-lt"/>
              </a:rPr>
              <a:t>The tribal leaders brought many other gifts to the LORD including:  twelve chargers of silver, twelve silver bowls, twelve golden spoons, twelve bullocks, rams, lambs, etc.  (7:10-88).</a:t>
            </a:r>
          </a:p>
          <a:p>
            <a:r>
              <a:rPr lang="en-US" sz="2400" dirty="0" smtClean="0">
                <a:latin typeface="+mj-lt"/>
              </a:rPr>
              <a:t>Christ seemed please with the outpouring of gifts from the 12 tribes of Israel as He spoke to Moses from the Holy of Holies –</a:t>
            </a:r>
          </a:p>
          <a:p>
            <a:endParaRPr lang="en-US" sz="800" dirty="0" smtClean="0">
              <a:latin typeface="+mj-lt"/>
            </a:endParaRPr>
          </a:p>
          <a:p>
            <a:r>
              <a:rPr lang="en-US" sz="2400" dirty="0" smtClean="0">
                <a:latin typeface="+mj-lt"/>
              </a:rPr>
              <a:t>“And when Moses was gone into the tabernacle of the congregation to speak with him, then he heard the voice of one speaking unto him from </a:t>
            </a:r>
            <a:r>
              <a:rPr lang="en-US" sz="2400" b="1" u="sng" dirty="0" smtClean="0">
                <a:latin typeface="+mj-lt"/>
              </a:rPr>
              <a:t>off the mercy seat that was upon</a:t>
            </a:r>
            <a:r>
              <a:rPr lang="en-US" sz="2400" u="sng" dirty="0" smtClean="0">
                <a:latin typeface="+mj-lt"/>
              </a:rPr>
              <a:t> </a:t>
            </a:r>
            <a:r>
              <a:rPr lang="en-US" sz="2400" b="1" u="sng" dirty="0" smtClean="0">
                <a:latin typeface="+mj-lt"/>
              </a:rPr>
              <a:t>the ark of testimony</a:t>
            </a:r>
            <a:r>
              <a:rPr lang="en-US" sz="2400" dirty="0" smtClean="0">
                <a:latin typeface="+mj-lt"/>
              </a:rPr>
              <a:t>, and from </a:t>
            </a:r>
            <a:r>
              <a:rPr lang="en-US" sz="2400" b="1" u="sng" dirty="0" smtClean="0">
                <a:latin typeface="+mj-lt"/>
              </a:rPr>
              <a:t>between the two cherubims</a:t>
            </a:r>
            <a:r>
              <a:rPr lang="en-US" sz="2400" dirty="0" smtClean="0">
                <a:latin typeface="+mj-lt"/>
              </a:rPr>
              <a:t>: and he spake unto him” (7:89).</a:t>
            </a:r>
          </a:p>
          <a:p>
            <a:r>
              <a:rPr lang="en-US" sz="2400" dirty="0" smtClean="0">
                <a:latin typeface="+mj-lt"/>
              </a:rPr>
              <a:t>Next Christ gave orders for service in the tabernacle. </a:t>
            </a:r>
            <a:endParaRPr lang="en-US" sz="2400" dirty="0">
              <a:latin typeface="+mj-lt"/>
            </a:endParaRPr>
          </a:p>
        </p:txBody>
      </p:sp>
      <p:pic>
        <p:nvPicPr>
          <p:cNvPr id="3" name="Picture 2" descr="CAPTAIN TAREK DREAM: هل تابوت العهد بحوزة الدجال؟ (حقيقة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900" y="-1"/>
            <a:ext cx="5753100" cy="6494085"/>
          </a:xfrm>
          <a:prstGeom prst="rect">
            <a:avLst/>
          </a:prstGeom>
        </p:spPr>
      </p:pic>
    </p:spTree>
    <p:extLst>
      <p:ext uri="{BB962C8B-B14F-4D97-AF65-F5344CB8AC3E}">
        <p14:creationId xmlns:p14="http://schemas.microsoft.com/office/powerpoint/2010/main" val="2812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249" y="0"/>
            <a:ext cx="6191251" cy="6740307"/>
          </a:xfrm>
          <a:prstGeom prst="rect">
            <a:avLst/>
          </a:prstGeom>
        </p:spPr>
        <p:txBody>
          <a:bodyPr wrap="square">
            <a:spAutoFit/>
          </a:bodyPr>
          <a:lstStyle/>
          <a:p>
            <a:r>
              <a:rPr lang="en-US" sz="2400" dirty="0" smtClean="0">
                <a:latin typeface="+mj-lt"/>
              </a:rPr>
              <a:t>“And Moses sent  messengers from Kadesh unto the King of Edom… Let us pass, I pray thee, through thy country… we will go by the king’s highway, we will not turn to the right hand nor to the left, until we have passed thy borders.   And Edom said unto him, </a:t>
            </a:r>
            <a:r>
              <a:rPr lang="en-US" sz="2400" b="1" dirty="0" smtClean="0">
                <a:latin typeface="+mj-lt"/>
              </a:rPr>
              <a:t>Thou shalt not pass by me, lest I come out against thee with the sword</a:t>
            </a:r>
            <a:r>
              <a:rPr lang="en-US" sz="2400" dirty="0" smtClean="0">
                <a:latin typeface="+mj-lt"/>
              </a:rPr>
              <a:t>” (20:14-18).</a:t>
            </a:r>
          </a:p>
          <a:p>
            <a:r>
              <a:rPr lang="en-US" sz="2400" dirty="0" smtClean="0">
                <a:latin typeface="+mj-lt"/>
              </a:rPr>
              <a:t>Anxious to get Israel in position to enter Canaan, Moses asked permission to pass through Edom via an established route, the king’s highway, but was refused.  </a:t>
            </a:r>
            <a:r>
              <a:rPr lang="en-US" sz="2400" i="1" dirty="0" smtClean="0">
                <a:latin typeface="+mj-lt"/>
              </a:rPr>
              <a:t>God never forgave Edom for that sin</a:t>
            </a:r>
            <a:r>
              <a:rPr lang="en-US" sz="2400" dirty="0" smtClean="0">
                <a:latin typeface="+mj-lt"/>
              </a:rPr>
              <a:t>.  As a result, Moses went eastward through Moab.  </a:t>
            </a:r>
          </a:p>
          <a:p>
            <a:r>
              <a:rPr lang="en-US" sz="2400" dirty="0" smtClean="0">
                <a:latin typeface="+mj-lt"/>
              </a:rPr>
              <a:t>Next was the </a:t>
            </a:r>
            <a:r>
              <a:rPr lang="en-US" sz="2400" dirty="0">
                <a:latin typeface="+mj-lt"/>
              </a:rPr>
              <a:t>death of Aaron, but not before going up to Mount </a:t>
            </a:r>
            <a:r>
              <a:rPr lang="en-US" sz="2400" dirty="0" err="1" smtClean="0">
                <a:latin typeface="+mj-lt"/>
              </a:rPr>
              <a:t>Hor</a:t>
            </a:r>
            <a:r>
              <a:rPr lang="en-US" sz="2400" dirty="0">
                <a:latin typeface="+mj-lt"/>
              </a:rPr>
              <a:t>, removing his garment of high priest and giving it to his </a:t>
            </a:r>
            <a:r>
              <a:rPr lang="en-US" sz="2400" dirty="0" smtClean="0">
                <a:latin typeface="+mj-lt"/>
              </a:rPr>
              <a:t>son</a:t>
            </a:r>
            <a:r>
              <a:rPr lang="en-US" sz="2400" dirty="0">
                <a:latin typeface="+mj-lt"/>
              </a:rPr>
              <a:t>, </a:t>
            </a:r>
            <a:r>
              <a:rPr lang="en-US" sz="2400" dirty="0" err="1" smtClean="0">
                <a:latin typeface="+mj-lt"/>
              </a:rPr>
              <a:t>Eleazar</a:t>
            </a:r>
            <a:r>
              <a:rPr lang="en-US" sz="2400" dirty="0" smtClean="0">
                <a:latin typeface="+mj-lt"/>
              </a:rPr>
              <a:t>.  Israel </a:t>
            </a:r>
            <a:r>
              <a:rPr lang="en-US" sz="2400" dirty="0">
                <a:latin typeface="+mj-lt"/>
              </a:rPr>
              <a:t>mourned his death for 30-days (20:23-29). </a:t>
            </a:r>
          </a:p>
        </p:txBody>
      </p:sp>
      <p:pic>
        <p:nvPicPr>
          <p:cNvPr id="6" name="Picture 5" descr="From Fullness to Emptiness | internetmonk.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8912" y="-1"/>
            <a:ext cx="5653088" cy="6740307"/>
          </a:xfrm>
          <a:prstGeom prst="rect">
            <a:avLst/>
          </a:prstGeom>
        </p:spPr>
      </p:pic>
      <p:pic>
        <p:nvPicPr>
          <p:cNvPr id="10" name="Picture 9" descr="&lt;strong&gt;Edom&lt;/strong&gt;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099" y="0"/>
            <a:ext cx="5648326" cy="6740306"/>
          </a:xfrm>
          <a:prstGeom prst="rect">
            <a:avLst/>
          </a:prstGeom>
        </p:spPr>
      </p:pic>
      <p:pic>
        <p:nvPicPr>
          <p:cNvPr id="4" name="Picture 3" descr="Tomb of &lt;strong&gt;Aaron&lt;/strong&gt;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099" y="9524"/>
            <a:ext cx="5657851" cy="6730782"/>
          </a:xfrm>
          <a:prstGeom prst="rect">
            <a:avLst/>
          </a:prstGeom>
        </p:spPr>
      </p:pic>
    </p:spTree>
    <p:extLst>
      <p:ext uri="{BB962C8B-B14F-4D97-AF65-F5344CB8AC3E}">
        <p14:creationId xmlns:p14="http://schemas.microsoft.com/office/powerpoint/2010/main" val="28881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
            <a:ext cx="8677276" cy="6617196"/>
          </a:xfrm>
          <a:prstGeom prst="rect">
            <a:avLst/>
          </a:prstGeom>
          <a:noFill/>
        </p:spPr>
        <p:txBody>
          <a:bodyPr wrap="square" rtlCol="0">
            <a:spAutoFit/>
          </a:bodyPr>
          <a:lstStyle/>
          <a:p>
            <a:r>
              <a:rPr lang="en-US" sz="2400" b="1" dirty="0" smtClean="0">
                <a:latin typeface="+mj-lt"/>
              </a:rPr>
              <a:t>THE BRASS SERPENT</a:t>
            </a:r>
          </a:p>
          <a:p>
            <a:r>
              <a:rPr lang="en-US" sz="2400" dirty="0" smtClean="0">
                <a:latin typeface="+mj-lt"/>
              </a:rPr>
              <a:t>“And the people </a:t>
            </a:r>
            <a:r>
              <a:rPr lang="en-US" sz="2400" dirty="0" err="1" smtClean="0">
                <a:latin typeface="+mj-lt"/>
              </a:rPr>
              <a:t>spake</a:t>
            </a:r>
            <a:r>
              <a:rPr lang="en-US" sz="2400" dirty="0" smtClean="0">
                <a:latin typeface="+mj-lt"/>
              </a:rPr>
              <a:t> against God, and against Moses, Wherefore </a:t>
            </a:r>
          </a:p>
          <a:p>
            <a:r>
              <a:rPr lang="en-US" sz="2400" dirty="0" smtClean="0">
                <a:latin typeface="+mj-lt"/>
              </a:rPr>
              <a:t>have ye brought us up out of Egypt to die in the wilderness?  For there is no bread, neither is there any water; and our soul </a:t>
            </a:r>
            <a:r>
              <a:rPr lang="en-US" sz="2400" dirty="0" err="1" smtClean="0">
                <a:latin typeface="+mj-lt"/>
              </a:rPr>
              <a:t>loatheth</a:t>
            </a:r>
            <a:r>
              <a:rPr lang="en-US" sz="2400" dirty="0" smtClean="0">
                <a:latin typeface="+mj-lt"/>
              </a:rPr>
              <a:t> this light bread [manna].  And the LORD sent fiery serpents among the people, and they bit the people, and much people of Israel died” (21:5,6).</a:t>
            </a:r>
          </a:p>
          <a:p>
            <a:r>
              <a:rPr lang="en-US" sz="2400" dirty="0" smtClean="0">
                <a:latin typeface="+mj-lt"/>
              </a:rPr>
              <a:t>This time when the Israelites murmured, God sent poisonous snakes</a:t>
            </a:r>
          </a:p>
          <a:p>
            <a:r>
              <a:rPr lang="en-US" sz="2400" dirty="0" smtClean="0">
                <a:latin typeface="+mj-lt"/>
              </a:rPr>
              <a:t>to bite and kill them, causing their immediate repentance –</a:t>
            </a:r>
          </a:p>
          <a:p>
            <a:endParaRPr lang="en-US" sz="800" dirty="0" smtClean="0">
              <a:latin typeface="+mj-lt"/>
            </a:endParaRPr>
          </a:p>
          <a:p>
            <a:r>
              <a:rPr lang="en-US" sz="2400" dirty="0" smtClean="0">
                <a:latin typeface="+mj-lt"/>
              </a:rPr>
              <a:t>“… We have sinned… pray unto the LORD that he take away the </a:t>
            </a:r>
          </a:p>
          <a:p>
            <a:r>
              <a:rPr lang="en-US" sz="2400" dirty="0" smtClean="0">
                <a:latin typeface="+mj-lt"/>
              </a:rPr>
              <a:t>serpents from us… And Moses made a serpent of brass, and put it </a:t>
            </a:r>
          </a:p>
          <a:p>
            <a:r>
              <a:rPr lang="en-US" sz="2400" dirty="0" smtClean="0">
                <a:latin typeface="+mj-lt"/>
              </a:rPr>
              <a:t>upon a pole… </a:t>
            </a:r>
            <a:r>
              <a:rPr lang="en-US" sz="2400" b="1" dirty="0" smtClean="0">
                <a:latin typeface="+mj-lt"/>
              </a:rPr>
              <a:t>if a serpent had bitten any man, when he beheld the </a:t>
            </a:r>
          </a:p>
          <a:p>
            <a:r>
              <a:rPr lang="en-US" sz="2400" b="1" dirty="0" smtClean="0">
                <a:latin typeface="+mj-lt"/>
              </a:rPr>
              <a:t>serpent of brass, he lived</a:t>
            </a:r>
            <a:r>
              <a:rPr lang="en-US" sz="2400" dirty="0" smtClean="0">
                <a:latin typeface="+mj-lt"/>
              </a:rPr>
              <a:t>…” (21:7-9).  A foreshadowing of the cross – </a:t>
            </a:r>
          </a:p>
          <a:p>
            <a:r>
              <a:rPr lang="en-US" sz="2400" dirty="0" smtClean="0">
                <a:latin typeface="+mj-lt"/>
              </a:rPr>
              <a:t>“And as Moses lifted up the serpent in the wilderness, even so must </a:t>
            </a:r>
          </a:p>
          <a:p>
            <a:r>
              <a:rPr lang="en-US" sz="2400" b="1" u="sng" dirty="0" smtClean="0">
                <a:latin typeface="+mj-lt"/>
              </a:rPr>
              <a:t>the Son of man be lifted up </a:t>
            </a:r>
            <a:r>
              <a:rPr lang="en-US" sz="2400" dirty="0" smtClean="0">
                <a:latin typeface="+mj-lt"/>
              </a:rPr>
              <a:t>[cross]” (Jn. 3:14).</a:t>
            </a:r>
          </a:p>
          <a:p>
            <a:endParaRPr lang="en-US" sz="800" dirty="0" smtClean="0">
              <a:latin typeface="+mj-lt"/>
            </a:endParaRPr>
          </a:p>
          <a:p>
            <a:r>
              <a:rPr lang="en-US" sz="2400" dirty="0" smtClean="0">
                <a:latin typeface="+mj-lt"/>
              </a:rPr>
              <a:t>Next </a:t>
            </a:r>
            <a:r>
              <a:rPr lang="en-US" sz="2400" dirty="0">
                <a:latin typeface="+mj-lt"/>
              </a:rPr>
              <a:t>time </a:t>
            </a:r>
            <a:r>
              <a:rPr lang="en-US" sz="2400" dirty="0" smtClean="0">
                <a:latin typeface="+mj-lt"/>
              </a:rPr>
              <a:t>– The false prophet Balaam and his talking donkey </a:t>
            </a:r>
          </a:p>
          <a:p>
            <a:r>
              <a:rPr lang="en-US" sz="2400" dirty="0" smtClean="0">
                <a:latin typeface="+mj-lt"/>
              </a:rPr>
              <a:t>(</a:t>
            </a:r>
            <a:r>
              <a:rPr lang="en-US" sz="2400" dirty="0">
                <a:latin typeface="+mj-lt"/>
              </a:rPr>
              <a:t>Num. 23 – Deut. 2).</a:t>
            </a:r>
            <a:r>
              <a:rPr lang="en-US" sz="2400" dirty="0"/>
              <a:t>   </a:t>
            </a:r>
          </a:p>
        </p:txBody>
      </p:sp>
      <p:pic>
        <p:nvPicPr>
          <p:cNvPr id="4" name="Picture 3" descr="File:The &lt;strong&gt;Brazen&lt;/strong&gt; &lt;strong&gt;Serpent&lt;/strong&gt; (crop).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1" y="1"/>
            <a:ext cx="3619499" cy="6540995"/>
          </a:xfrm>
          <a:prstGeom prst="rect">
            <a:avLst/>
          </a:prstGeom>
        </p:spPr>
      </p:pic>
      <p:pic>
        <p:nvPicPr>
          <p:cNvPr id="6" name="Picture 5" descr="&lt;strong&gt;Crucifixion&lt;/strong&gt; Jesus Free Stock Photo - Public Domain Pictures"/>
          <p:cNvPicPr>
            <a:picLocks noChangeAspect="1"/>
          </p:cNvPicPr>
          <p:nvPr/>
        </p:nvPicPr>
        <p:blipFill rotWithShape="1">
          <a:blip r:embed="rId3">
            <a:extLst>
              <a:ext uri="{28A0092B-C50C-407E-A947-70E740481C1C}">
                <a14:useLocalDpi xmlns:a14="http://schemas.microsoft.com/office/drawing/2010/main" val="0"/>
              </a:ext>
            </a:extLst>
          </a:blip>
          <a:srcRect l="14181"/>
          <a:stretch/>
        </p:blipFill>
        <p:spPr>
          <a:xfrm>
            <a:off x="8572501" y="1"/>
            <a:ext cx="3619499" cy="6540995"/>
          </a:xfrm>
          <a:prstGeom prst="rect">
            <a:avLst/>
          </a:prstGeom>
        </p:spPr>
      </p:pic>
    </p:spTree>
    <p:extLst>
      <p:ext uri="{BB962C8B-B14F-4D97-AF65-F5344CB8AC3E}">
        <p14:creationId xmlns:p14="http://schemas.microsoft.com/office/powerpoint/2010/main" val="357575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fade">
                                      <p:cBhvr>
                                        <p:cTn id="40" dur="500"/>
                                        <p:tgtEl>
                                          <p:spTgt spid="3">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fade">
                                      <p:cBhvr>
                                        <p:cTn id="4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75" y="133350"/>
            <a:ext cx="7191375" cy="6617196"/>
          </a:xfrm>
          <a:prstGeom prst="rect">
            <a:avLst/>
          </a:prstGeom>
          <a:noFill/>
        </p:spPr>
        <p:txBody>
          <a:bodyPr wrap="square" rtlCol="0">
            <a:spAutoFit/>
          </a:bodyPr>
          <a:lstStyle/>
          <a:p>
            <a:r>
              <a:rPr lang="en-US" sz="2400" dirty="0" smtClean="0">
                <a:latin typeface="+mj-lt"/>
              </a:rPr>
              <a:t>“And the LORD spake unto Moses, saying, Speak unto </a:t>
            </a:r>
          </a:p>
          <a:p>
            <a:r>
              <a:rPr lang="en-US" sz="2400" dirty="0" smtClean="0">
                <a:latin typeface="+mj-lt"/>
              </a:rPr>
              <a:t>Aaron, and say unto him, when thou lightest the lamps, </a:t>
            </a:r>
          </a:p>
          <a:p>
            <a:r>
              <a:rPr lang="en-US" sz="2400" dirty="0" smtClean="0">
                <a:latin typeface="+mj-lt"/>
              </a:rPr>
              <a:t>the [7] lamps shall give light over against the candle-</a:t>
            </a:r>
          </a:p>
          <a:p>
            <a:r>
              <a:rPr lang="en-US" sz="2400" dirty="0" smtClean="0">
                <a:latin typeface="+mj-lt"/>
              </a:rPr>
              <a:t>stick… And this work of the candlestick was of beaten </a:t>
            </a:r>
          </a:p>
          <a:p>
            <a:r>
              <a:rPr lang="en-US" sz="2400" dirty="0" smtClean="0">
                <a:latin typeface="+mj-lt"/>
              </a:rPr>
              <a:t>gold… according unto the pattern which the LORD had </a:t>
            </a:r>
          </a:p>
          <a:p>
            <a:r>
              <a:rPr lang="en-US" sz="2400" dirty="0" smtClean="0">
                <a:latin typeface="+mj-lt"/>
              </a:rPr>
              <a:t>showed Moses, so he made the candlestick” (8:1).</a:t>
            </a:r>
          </a:p>
          <a:p>
            <a:r>
              <a:rPr lang="en-US" sz="2400" dirty="0" smtClean="0">
                <a:latin typeface="+mj-lt"/>
              </a:rPr>
              <a:t>Because the sanctuary was pitch dark, the priests were </a:t>
            </a:r>
          </a:p>
          <a:p>
            <a:r>
              <a:rPr lang="en-US" sz="2400" dirty="0" smtClean="0">
                <a:latin typeface="+mj-lt"/>
              </a:rPr>
              <a:t>to carry lamps which shed light ahead of them in order </a:t>
            </a:r>
          </a:p>
          <a:p>
            <a:r>
              <a:rPr lang="en-US" sz="2400" dirty="0" smtClean="0">
                <a:latin typeface="+mj-lt"/>
              </a:rPr>
              <a:t>to lead them to the candlestick which provided light for </a:t>
            </a:r>
          </a:p>
          <a:p>
            <a:r>
              <a:rPr lang="en-US" sz="2400" dirty="0" smtClean="0">
                <a:latin typeface="+mj-lt"/>
              </a:rPr>
              <a:t>the enclosed area.</a:t>
            </a:r>
          </a:p>
          <a:p>
            <a:endParaRPr lang="en-US" sz="800" dirty="0" smtClean="0">
              <a:latin typeface="+mj-lt"/>
            </a:endParaRPr>
          </a:p>
          <a:p>
            <a:r>
              <a:rPr lang="en-US" sz="2400" dirty="0" smtClean="0">
                <a:latin typeface="+mj-lt"/>
              </a:rPr>
              <a:t>They didn’t know it at the time, but the candlestick </a:t>
            </a:r>
          </a:p>
          <a:p>
            <a:r>
              <a:rPr lang="en-US" sz="2400" dirty="0" smtClean="0">
                <a:latin typeface="+mj-lt"/>
              </a:rPr>
              <a:t>represented Christ—”As long as I am in the world, </a:t>
            </a:r>
            <a:r>
              <a:rPr lang="en-US" sz="2400" b="1" dirty="0" smtClean="0">
                <a:latin typeface="+mj-lt"/>
              </a:rPr>
              <a:t>I am </a:t>
            </a:r>
          </a:p>
          <a:p>
            <a:r>
              <a:rPr lang="en-US" sz="2400" b="1" dirty="0" smtClean="0">
                <a:latin typeface="+mj-lt"/>
              </a:rPr>
              <a:t>the light of the world</a:t>
            </a:r>
            <a:r>
              <a:rPr lang="en-US" sz="2400" dirty="0" smtClean="0">
                <a:latin typeface="+mj-lt"/>
              </a:rPr>
              <a:t>” (Jn. 9:5).</a:t>
            </a:r>
          </a:p>
          <a:p>
            <a:endParaRPr lang="en-US" sz="800" dirty="0" smtClean="0">
              <a:latin typeface="+mj-lt"/>
            </a:endParaRPr>
          </a:p>
          <a:p>
            <a:r>
              <a:rPr lang="en-US" sz="2400" dirty="0" smtClean="0">
                <a:latin typeface="+mj-lt"/>
              </a:rPr>
              <a:t>Later, Paul wrote – “For ye [Body of Christ] were sometimes darkness, but </a:t>
            </a:r>
            <a:r>
              <a:rPr lang="en-US" sz="2400" b="1" dirty="0" smtClean="0">
                <a:latin typeface="+mj-lt"/>
              </a:rPr>
              <a:t>now ye are light in the Lord</a:t>
            </a:r>
            <a:r>
              <a:rPr lang="en-US" sz="2400" dirty="0" smtClean="0">
                <a:latin typeface="+mj-lt"/>
              </a:rPr>
              <a:t>: walk as </a:t>
            </a:r>
            <a:r>
              <a:rPr lang="en-US" sz="2400" b="1" dirty="0" smtClean="0">
                <a:latin typeface="+mj-lt"/>
              </a:rPr>
              <a:t>children of light</a:t>
            </a:r>
            <a:r>
              <a:rPr lang="en-US" sz="2400" dirty="0" smtClean="0">
                <a:latin typeface="+mj-lt"/>
              </a:rPr>
              <a:t>”</a:t>
            </a:r>
            <a:r>
              <a:rPr lang="en-US" sz="2400" b="1" dirty="0" smtClean="0">
                <a:latin typeface="+mj-lt"/>
              </a:rPr>
              <a:t> </a:t>
            </a:r>
            <a:r>
              <a:rPr lang="en-US" sz="2400" dirty="0" smtClean="0">
                <a:latin typeface="+mj-lt"/>
              </a:rPr>
              <a:t>(Eph. 5:8)… “</a:t>
            </a:r>
            <a:r>
              <a:rPr lang="en-US" sz="2400" b="1" dirty="0" smtClean="0">
                <a:latin typeface="+mj-lt"/>
              </a:rPr>
              <a:t>Ye are the </a:t>
            </a:r>
          </a:p>
          <a:p>
            <a:r>
              <a:rPr lang="en-US" sz="2400" b="1" dirty="0" smtClean="0">
                <a:latin typeface="+mj-lt"/>
              </a:rPr>
              <a:t>children of light</a:t>
            </a:r>
            <a:r>
              <a:rPr lang="en-US" sz="2400" dirty="0" smtClean="0">
                <a:latin typeface="+mj-lt"/>
              </a:rPr>
              <a:t>” (1Thess.5:5).    </a:t>
            </a:r>
            <a:endParaRPr lang="en-US" sz="2400" dirty="0">
              <a:latin typeface="+mj-lt"/>
            </a:endParaRPr>
          </a:p>
        </p:txBody>
      </p:sp>
      <p:pic>
        <p:nvPicPr>
          <p:cNvPr id="4" name="Picture 3" descr="File:The Jewish &lt;strong&gt;tabernacle&lt;/strong&gt; and &lt;strong&gt;priesthood&lt;/strong&gt; (1874 ..."/>
          <p:cNvPicPr>
            <a:picLocks noChangeAspect="1"/>
          </p:cNvPicPr>
          <p:nvPr/>
        </p:nvPicPr>
        <p:blipFill rotWithShape="1">
          <a:blip r:embed="rId2" cstate="print">
            <a:extLst>
              <a:ext uri="{28A0092B-C50C-407E-A947-70E740481C1C}">
                <a14:useLocalDpi xmlns:a14="http://schemas.microsoft.com/office/drawing/2010/main" val="0"/>
              </a:ext>
            </a:extLst>
          </a:blip>
          <a:srcRect t="3334" b="5000"/>
          <a:stretch/>
        </p:blipFill>
        <p:spPr>
          <a:xfrm>
            <a:off x="7219950" y="133350"/>
            <a:ext cx="4972050" cy="6617196"/>
          </a:xfrm>
          <a:prstGeom prst="rect">
            <a:avLst/>
          </a:prstGeom>
        </p:spPr>
      </p:pic>
    </p:spTree>
    <p:extLst>
      <p:ext uri="{BB962C8B-B14F-4D97-AF65-F5344CB8AC3E}">
        <p14:creationId xmlns:p14="http://schemas.microsoft.com/office/powerpoint/2010/main" val="293262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animEffect transition="in" filter="fade">
                                      <p:cBhvr>
                                        <p:cTn id="7" dur="500"/>
                                        <p:tgtEl>
                                          <p:spTgt spid="2">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2" end="12"/>
                                            </p:txEl>
                                          </p:spTgt>
                                        </p:tgtEl>
                                        <p:attrNameLst>
                                          <p:attrName>style.visibility</p:attrName>
                                        </p:attrNameLst>
                                      </p:cBhvr>
                                      <p:to>
                                        <p:strVal val="visible"/>
                                      </p:to>
                                    </p:set>
                                    <p:animEffect transition="in" filter="fade">
                                      <p:cBhvr>
                                        <p:cTn id="10" dur="500"/>
                                        <p:tgtEl>
                                          <p:spTgt spid="2">
                                            <p:txEl>
                                              <p:pRg st="12" end="1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animEffect transition="in" filter="fade">
                                      <p:cBhvr>
                                        <p:cTn id="13" dur="500"/>
                                        <p:tgtEl>
                                          <p:spTgt spid="2">
                                            <p:txEl>
                                              <p:pRg st="13" end="1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5" end="15"/>
                                            </p:txEl>
                                          </p:spTgt>
                                        </p:tgtEl>
                                        <p:attrNameLst>
                                          <p:attrName>style.visibility</p:attrName>
                                        </p:attrNameLst>
                                      </p:cBhvr>
                                      <p:to>
                                        <p:strVal val="visible"/>
                                      </p:to>
                                    </p:set>
                                    <p:animEffect transition="in" filter="fade">
                                      <p:cBhvr>
                                        <p:cTn id="18" dur="500"/>
                                        <p:tgtEl>
                                          <p:spTgt spid="2">
                                            <p:txEl>
                                              <p:pRg st="15" end="1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6" end="16"/>
                                            </p:txEl>
                                          </p:spTgt>
                                        </p:tgtEl>
                                        <p:attrNameLst>
                                          <p:attrName>style.visibility</p:attrName>
                                        </p:attrNameLst>
                                      </p:cBhvr>
                                      <p:to>
                                        <p:strVal val="visible"/>
                                      </p:to>
                                    </p:set>
                                    <p:animEffect transition="in" filter="fade">
                                      <p:cBhvr>
                                        <p:cTn id="21"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5" y="0"/>
            <a:ext cx="8058150" cy="6740307"/>
          </a:xfrm>
          <a:prstGeom prst="rect">
            <a:avLst/>
          </a:prstGeom>
          <a:noFill/>
        </p:spPr>
        <p:txBody>
          <a:bodyPr wrap="square" rtlCol="0">
            <a:spAutoFit/>
          </a:bodyPr>
          <a:lstStyle/>
          <a:p>
            <a:r>
              <a:rPr lang="en-US" sz="2400" b="1" dirty="0" smtClean="0">
                <a:latin typeface="+mj-lt"/>
              </a:rPr>
              <a:t>CLEANSING OF THE LEVITES</a:t>
            </a:r>
          </a:p>
          <a:p>
            <a:r>
              <a:rPr lang="en-US" sz="2400" dirty="0" smtClean="0">
                <a:latin typeface="+mj-lt"/>
              </a:rPr>
              <a:t>“And the LORD spoke unto Moses, saying, Take the Levites from among the children of Israel, and cleanse them.  And thus shalt thou do unto them, to cleanse them: </a:t>
            </a:r>
            <a:r>
              <a:rPr lang="en-US" sz="2400" b="1" dirty="0" smtClean="0">
                <a:latin typeface="+mj-lt"/>
              </a:rPr>
              <a:t>sprinkle water of purifying upon them</a:t>
            </a:r>
            <a:r>
              <a:rPr lang="en-US" sz="2400" dirty="0" smtClean="0">
                <a:latin typeface="+mj-lt"/>
              </a:rPr>
              <a:t>, let them shave [trim] all their flesh [hair], and let them wash their clothes, and so make themselves clean” (8:5,6).</a:t>
            </a:r>
          </a:p>
          <a:p>
            <a:r>
              <a:rPr lang="en-US" sz="2400" dirty="0" smtClean="0">
                <a:latin typeface="+mj-lt"/>
              </a:rPr>
              <a:t>Earlier, Moses washed Aaron and his sons with water (Lev. 8:6), but now this symbolic cleansing was necessary before the whole tribe of Levi could begin their priestly duties and foreshadowed John the Baptist’s ministry in preparing the whole nation of Israel to be </a:t>
            </a:r>
            <a:r>
              <a:rPr lang="en-US" sz="2400" b="1" dirty="0" smtClean="0">
                <a:latin typeface="+mj-lt"/>
              </a:rPr>
              <a:t>‘a kingdom of priests’ </a:t>
            </a:r>
            <a:r>
              <a:rPr lang="en-US" sz="2400" dirty="0" smtClean="0">
                <a:latin typeface="+mj-lt"/>
              </a:rPr>
              <a:t>(Exo. 19:6).  We know at that time Israel rejected Messiah and the earthly kingdom was delayed, but there will come a day yet future in which true spiritual Israel will accept him and they will be cleansed – “For I will take you from among the heathen, and gather you out of all countries, and I will bring you into your own land.  Then will</a:t>
            </a:r>
            <a:r>
              <a:rPr lang="en-US" sz="2400" b="1" dirty="0" smtClean="0">
                <a:latin typeface="+mj-lt"/>
              </a:rPr>
              <a:t> </a:t>
            </a:r>
            <a:r>
              <a:rPr lang="en-US" sz="2400" b="1" u="sng" dirty="0" smtClean="0">
                <a:latin typeface="+mj-lt"/>
              </a:rPr>
              <a:t>I sprinkle clean water upon you</a:t>
            </a:r>
            <a:r>
              <a:rPr lang="en-US" sz="2400" dirty="0" smtClean="0">
                <a:latin typeface="+mj-lt"/>
              </a:rPr>
              <a:t>, and </a:t>
            </a:r>
            <a:r>
              <a:rPr lang="en-US" sz="2400" b="1" u="sng" dirty="0" smtClean="0">
                <a:latin typeface="+mj-lt"/>
              </a:rPr>
              <a:t>ye shall be clean</a:t>
            </a:r>
            <a:r>
              <a:rPr lang="en-US" sz="2400" b="1" dirty="0" smtClean="0">
                <a:latin typeface="+mj-lt"/>
              </a:rPr>
              <a:t> </a:t>
            </a:r>
            <a:r>
              <a:rPr lang="en-US" sz="2400" dirty="0" smtClean="0">
                <a:latin typeface="+mj-lt"/>
              </a:rPr>
              <a:t>from all your filthiness…” (Eze. 36:24,25). </a:t>
            </a:r>
          </a:p>
        </p:txBody>
      </p:sp>
      <p:pic>
        <p:nvPicPr>
          <p:cNvPr id="4" name="Picture 3" descr="Raindrops cutie mark by The-Smiling-Pony on Deviant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375" y="-85725"/>
            <a:ext cx="3943350" cy="6496050"/>
          </a:xfrm>
          <a:prstGeom prst="rect">
            <a:avLst/>
          </a:prstGeom>
        </p:spPr>
      </p:pic>
    </p:spTree>
    <p:extLst>
      <p:ext uri="{BB962C8B-B14F-4D97-AF65-F5344CB8AC3E}">
        <p14:creationId xmlns:p14="http://schemas.microsoft.com/office/powerpoint/2010/main" val="14335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76" y="66675"/>
            <a:ext cx="5124449" cy="6863417"/>
          </a:xfrm>
          <a:prstGeom prst="rect">
            <a:avLst/>
          </a:prstGeom>
          <a:noFill/>
        </p:spPr>
        <p:txBody>
          <a:bodyPr wrap="square" rtlCol="0">
            <a:spAutoFit/>
          </a:bodyPr>
          <a:lstStyle/>
          <a:p>
            <a:r>
              <a:rPr lang="en-US" sz="2400" dirty="0" smtClean="0">
                <a:latin typeface="+mj-lt"/>
              </a:rPr>
              <a:t>“And after that sanctifying went the Levites in to do their service in the tabernacle of the congregation before Aaron, and before his sons: as the LORD commanded Moses concerning the Levites, so did they unto them… from [25] years old and upward they shall go in to wait upon the service of the tabernacle… And from the age of [50] years they shall cease…” (8:22–25).</a:t>
            </a:r>
          </a:p>
          <a:p>
            <a:r>
              <a:rPr lang="en-US" sz="2400" dirty="0" smtClean="0">
                <a:latin typeface="+mj-lt"/>
              </a:rPr>
              <a:t>Those Levites who were responsible for assisting the priests and transporting of the tabernacle were to be between 30-50 years old, but those who served in the capacity of priest could serve between 25-50 years.  They could still participate after 50 but served under the younger men (8:26).</a:t>
            </a:r>
          </a:p>
          <a:p>
            <a:endParaRPr lang="en-US" sz="800" dirty="0" smtClean="0">
              <a:latin typeface="+mj-lt"/>
            </a:endParaRPr>
          </a:p>
        </p:txBody>
      </p:sp>
      <p:pic>
        <p:nvPicPr>
          <p:cNvPr id="5" name="Picture 4" descr="File:The Jewish &lt;strong&gt;tabernacle&lt;/strong&gt; and &lt;strong&gt;priesthood&lt;/strong&gt; (1874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2124" y="0"/>
            <a:ext cx="6619876" cy="6638925"/>
          </a:xfrm>
          <a:prstGeom prst="rect">
            <a:avLst/>
          </a:prstGeom>
        </p:spPr>
      </p:pic>
    </p:spTree>
    <p:extLst>
      <p:ext uri="{BB962C8B-B14F-4D97-AF65-F5344CB8AC3E}">
        <p14:creationId xmlns:p14="http://schemas.microsoft.com/office/powerpoint/2010/main" val="303329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5250"/>
            <a:ext cx="12382499" cy="6863417"/>
          </a:xfrm>
          <a:prstGeom prst="rect">
            <a:avLst/>
          </a:prstGeom>
        </p:spPr>
        <p:txBody>
          <a:bodyPr wrap="square">
            <a:spAutoFit/>
          </a:bodyPr>
          <a:lstStyle/>
          <a:p>
            <a:r>
              <a:rPr lang="en-US" sz="2400" dirty="0">
                <a:latin typeface="+mj-lt"/>
              </a:rPr>
              <a:t>“And it came to pass on the [20</a:t>
            </a:r>
            <a:r>
              <a:rPr lang="en-US" sz="2400" baseline="30000" dirty="0">
                <a:latin typeface="+mj-lt"/>
              </a:rPr>
              <a:t>th</a:t>
            </a:r>
            <a:r>
              <a:rPr lang="en-US" sz="2400" dirty="0">
                <a:latin typeface="+mj-lt"/>
              </a:rPr>
              <a:t>] day of the [2</a:t>
            </a:r>
            <a:r>
              <a:rPr lang="en-US" sz="2400" baseline="30000" dirty="0">
                <a:latin typeface="+mj-lt"/>
              </a:rPr>
              <a:t>nd</a:t>
            </a:r>
            <a:r>
              <a:rPr lang="en-US" sz="2400" dirty="0">
                <a:latin typeface="+mj-lt"/>
              </a:rPr>
              <a:t>] </a:t>
            </a:r>
            <a:r>
              <a:rPr lang="en-US" sz="2400" dirty="0" smtClean="0">
                <a:latin typeface="+mj-lt"/>
              </a:rPr>
              <a:t>month</a:t>
            </a:r>
            <a:r>
              <a:rPr lang="en-US" sz="2400" dirty="0">
                <a:latin typeface="+mj-lt"/>
              </a:rPr>
              <a:t>, </a:t>
            </a:r>
            <a:endParaRPr lang="en-US" sz="2400" dirty="0" smtClean="0">
              <a:latin typeface="+mj-lt"/>
            </a:endParaRPr>
          </a:p>
          <a:p>
            <a:r>
              <a:rPr lang="en-US" sz="2400" dirty="0" smtClean="0">
                <a:latin typeface="+mj-lt"/>
              </a:rPr>
              <a:t>in </a:t>
            </a:r>
            <a:r>
              <a:rPr lang="en-US" sz="2400" dirty="0">
                <a:latin typeface="+mj-lt"/>
              </a:rPr>
              <a:t>the [2</a:t>
            </a:r>
            <a:r>
              <a:rPr lang="en-US" sz="2400" baseline="30000" dirty="0">
                <a:latin typeface="+mj-lt"/>
              </a:rPr>
              <a:t>nd</a:t>
            </a:r>
            <a:r>
              <a:rPr lang="en-US" sz="2400" dirty="0">
                <a:latin typeface="+mj-lt"/>
              </a:rPr>
              <a:t>] year [</a:t>
            </a:r>
            <a:r>
              <a:rPr lang="en-US" sz="2400" i="1" dirty="0">
                <a:latin typeface="+mj-lt"/>
              </a:rPr>
              <a:t>after the Exodus</a:t>
            </a:r>
            <a:r>
              <a:rPr lang="en-US" sz="2400" dirty="0">
                <a:latin typeface="+mj-lt"/>
              </a:rPr>
              <a:t>], that the </a:t>
            </a:r>
            <a:r>
              <a:rPr lang="en-US" sz="2400" dirty="0" smtClean="0">
                <a:latin typeface="+mj-lt"/>
              </a:rPr>
              <a:t>cloud </a:t>
            </a:r>
            <a:r>
              <a:rPr lang="en-US" sz="2400" dirty="0">
                <a:latin typeface="+mj-lt"/>
              </a:rPr>
              <a:t>was </a:t>
            </a:r>
            <a:endParaRPr lang="en-US" sz="2400" dirty="0" smtClean="0">
              <a:latin typeface="+mj-lt"/>
            </a:endParaRPr>
          </a:p>
          <a:p>
            <a:r>
              <a:rPr lang="en-US" sz="2400" dirty="0" smtClean="0">
                <a:latin typeface="+mj-lt"/>
              </a:rPr>
              <a:t>taken </a:t>
            </a:r>
            <a:r>
              <a:rPr lang="en-US" sz="2400" dirty="0">
                <a:latin typeface="+mj-lt"/>
              </a:rPr>
              <a:t>up from off the tabernacle of the </a:t>
            </a:r>
            <a:r>
              <a:rPr lang="en-US" sz="2400" dirty="0" smtClean="0">
                <a:latin typeface="+mj-lt"/>
              </a:rPr>
              <a:t>testimony</a:t>
            </a:r>
            <a:r>
              <a:rPr lang="en-US" sz="2400" dirty="0">
                <a:latin typeface="+mj-lt"/>
              </a:rPr>
              <a:t>.  And </a:t>
            </a:r>
            <a:endParaRPr lang="en-US" sz="2400" dirty="0" smtClean="0">
              <a:latin typeface="+mj-lt"/>
            </a:endParaRPr>
          </a:p>
          <a:p>
            <a:r>
              <a:rPr lang="en-US" sz="2400" dirty="0" smtClean="0">
                <a:latin typeface="+mj-lt"/>
              </a:rPr>
              <a:t>the </a:t>
            </a:r>
            <a:r>
              <a:rPr lang="en-US" sz="2400" dirty="0">
                <a:latin typeface="+mj-lt"/>
              </a:rPr>
              <a:t>children of Israel took their </a:t>
            </a:r>
            <a:r>
              <a:rPr lang="en-US" sz="2400" dirty="0" smtClean="0">
                <a:latin typeface="+mj-lt"/>
              </a:rPr>
              <a:t>journeys </a:t>
            </a:r>
            <a:r>
              <a:rPr lang="en-US" sz="2400" dirty="0">
                <a:latin typeface="+mj-lt"/>
              </a:rPr>
              <a:t>out of the </a:t>
            </a:r>
            <a:endParaRPr lang="en-US" sz="2400" dirty="0" smtClean="0">
              <a:latin typeface="+mj-lt"/>
            </a:endParaRPr>
          </a:p>
          <a:p>
            <a:r>
              <a:rPr lang="en-US" sz="2400" dirty="0" smtClean="0">
                <a:latin typeface="+mj-lt"/>
              </a:rPr>
              <a:t>wilderness </a:t>
            </a:r>
            <a:r>
              <a:rPr lang="en-US" sz="2400" dirty="0">
                <a:latin typeface="+mj-lt"/>
              </a:rPr>
              <a:t>of Sinai; and the </a:t>
            </a:r>
            <a:r>
              <a:rPr lang="en-US" sz="2400" dirty="0" smtClean="0">
                <a:latin typeface="+mj-lt"/>
              </a:rPr>
              <a:t>cloud rested </a:t>
            </a:r>
            <a:r>
              <a:rPr lang="en-US" sz="2400" dirty="0">
                <a:latin typeface="+mj-lt"/>
              </a:rPr>
              <a:t>in the </a:t>
            </a:r>
            <a:endParaRPr lang="en-US" sz="2400" dirty="0" smtClean="0">
              <a:latin typeface="+mj-lt"/>
            </a:endParaRPr>
          </a:p>
          <a:p>
            <a:r>
              <a:rPr lang="en-US" sz="2400" dirty="0" smtClean="0">
                <a:latin typeface="+mj-lt"/>
              </a:rPr>
              <a:t>wilderness </a:t>
            </a:r>
            <a:r>
              <a:rPr lang="en-US" sz="2400" dirty="0">
                <a:latin typeface="+mj-lt"/>
              </a:rPr>
              <a:t>of </a:t>
            </a:r>
            <a:r>
              <a:rPr lang="en-US" sz="2400" dirty="0" err="1">
                <a:latin typeface="+mj-lt"/>
              </a:rPr>
              <a:t>Paran</a:t>
            </a:r>
            <a:r>
              <a:rPr lang="en-US" sz="2400" dirty="0">
                <a:latin typeface="+mj-lt"/>
              </a:rPr>
              <a:t>” (10:11,12).</a:t>
            </a:r>
          </a:p>
          <a:p>
            <a:r>
              <a:rPr lang="en-US" sz="2400" dirty="0" smtClean="0">
                <a:latin typeface="+mj-lt"/>
              </a:rPr>
              <a:t>Almost 15-months after leaving Egypt, with </a:t>
            </a:r>
            <a:r>
              <a:rPr lang="en-US" sz="2400" dirty="0">
                <a:latin typeface="+mj-lt"/>
              </a:rPr>
              <a:t>Christ </a:t>
            </a:r>
            <a:endParaRPr lang="en-US" sz="2400" dirty="0" smtClean="0">
              <a:latin typeface="+mj-lt"/>
            </a:endParaRPr>
          </a:p>
          <a:p>
            <a:r>
              <a:rPr lang="en-US" sz="2400" dirty="0" smtClean="0">
                <a:latin typeface="+mj-lt"/>
              </a:rPr>
              <a:t>leading </a:t>
            </a:r>
            <a:r>
              <a:rPr lang="en-US" sz="2400" dirty="0">
                <a:latin typeface="+mj-lt"/>
              </a:rPr>
              <a:t>them, Israel’s journey to their </a:t>
            </a:r>
            <a:r>
              <a:rPr lang="en-US" sz="2400" dirty="0" smtClean="0">
                <a:latin typeface="+mj-lt"/>
              </a:rPr>
              <a:t>promised land</a:t>
            </a:r>
          </a:p>
          <a:p>
            <a:r>
              <a:rPr lang="en-US" sz="2400" dirty="0" smtClean="0">
                <a:latin typeface="+mj-lt"/>
              </a:rPr>
              <a:t>had </a:t>
            </a:r>
            <a:r>
              <a:rPr lang="en-US" sz="2400" dirty="0">
                <a:latin typeface="+mj-lt"/>
              </a:rPr>
              <a:t>begun.  How long would it take</a:t>
            </a:r>
            <a:r>
              <a:rPr lang="en-US" sz="2400" dirty="0" smtClean="0">
                <a:latin typeface="+mj-lt"/>
              </a:rPr>
              <a:t>?</a:t>
            </a:r>
          </a:p>
          <a:p>
            <a:endParaRPr lang="en-US" sz="800" b="1" dirty="0" smtClean="0">
              <a:latin typeface="+mj-lt"/>
            </a:endParaRPr>
          </a:p>
          <a:p>
            <a:r>
              <a:rPr lang="en-US" sz="2400" b="1" dirty="0" smtClean="0">
                <a:latin typeface="+mj-lt"/>
              </a:rPr>
              <a:t>THE </a:t>
            </a:r>
            <a:r>
              <a:rPr lang="en-US" sz="2400" b="1" dirty="0">
                <a:latin typeface="+mj-lt"/>
              </a:rPr>
              <a:t>GUIDING CLOUD</a:t>
            </a:r>
          </a:p>
          <a:p>
            <a:r>
              <a:rPr lang="en-US" sz="2400" dirty="0">
                <a:latin typeface="+mj-lt"/>
              </a:rPr>
              <a:t>“And on the day that the tabernacle was reared up </a:t>
            </a:r>
            <a:r>
              <a:rPr lang="en-US" sz="2400" dirty="0" smtClean="0">
                <a:latin typeface="+mj-lt"/>
              </a:rPr>
              <a:t>the </a:t>
            </a:r>
          </a:p>
          <a:p>
            <a:r>
              <a:rPr lang="en-US" sz="2400" dirty="0" smtClean="0">
                <a:latin typeface="+mj-lt"/>
              </a:rPr>
              <a:t>cloud </a:t>
            </a:r>
            <a:r>
              <a:rPr lang="en-US" sz="2400" dirty="0">
                <a:latin typeface="+mj-lt"/>
              </a:rPr>
              <a:t>covered the tabernacle… And when the </a:t>
            </a:r>
            <a:r>
              <a:rPr lang="en-US" sz="2400" dirty="0" smtClean="0">
                <a:latin typeface="+mj-lt"/>
              </a:rPr>
              <a:t>cloud </a:t>
            </a:r>
          </a:p>
          <a:p>
            <a:r>
              <a:rPr lang="en-US" sz="2400" dirty="0" smtClean="0">
                <a:latin typeface="+mj-lt"/>
              </a:rPr>
              <a:t>was taken </a:t>
            </a:r>
            <a:r>
              <a:rPr lang="en-US" sz="2400" dirty="0">
                <a:latin typeface="+mj-lt"/>
              </a:rPr>
              <a:t>up from the tabernacle, then after </a:t>
            </a:r>
            <a:r>
              <a:rPr lang="en-US" sz="2400" dirty="0" smtClean="0">
                <a:latin typeface="+mj-lt"/>
              </a:rPr>
              <a:t>that </a:t>
            </a:r>
            <a:r>
              <a:rPr lang="en-US" sz="2400" dirty="0">
                <a:latin typeface="+mj-lt"/>
              </a:rPr>
              <a:t>the </a:t>
            </a:r>
            <a:endParaRPr lang="en-US" sz="2400" dirty="0" smtClean="0">
              <a:latin typeface="+mj-lt"/>
            </a:endParaRPr>
          </a:p>
          <a:p>
            <a:r>
              <a:rPr lang="en-US" sz="2400" dirty="0" smtClean="0">
                <a:latin typeface="+mj-lt"/>
              </a:rPr>
              <a:t>children of </a:t>
            </a:r>
            <a:r>
              <a:rPr lang="en-US" sz="2400" dirty="0">
                <a:latin typeface="+mj-lt"/>
              </a:rPr>
              <a:t>Israel </a:t>
            </a:r>
            <a:r>
              <a:rPr lang="en-US" sz="2400" dirty="0" smtClean="0">
                <a:latin typeface="+mj-lt"/>
              </a:rPr>
              <a:t>journeyed</a:t>
            </a:r>
            <a:r>
              <a:rPr lang="en-US" sz="2400" dirty="0">
                <a:latin typeface="+mj-lt"/>
              </a:rPr>
              <a:t>:  and in the </a:t>
            </a:r>
            <a:r>
              <a:rPr lang="en-US" sz="2400" dirty="0" smtClean="0">
                <a:latin typeface="+mj-lt"/>
              </a:rPr>
              <a:t>place </a:t>
            </a:r>
            <a:r>
              <a:rPr lang="en-US" sz="2400" dirty="0">
                <a:latin typeface="+mj-lt"/>
              </a:rPr>
              <a:t>where </a:t>
            </a:r>
            <a:endParaRPr lang="en-US" sz="2400" dirty="0" smtClean="0">
              <a:latin typeface="+mj-lt"/>
            </a:endParaRPr>
          </a:p>
          <a:p>
            <a:r>
              <a:rPr lang="en-US" sz="2400" dirty="0" smtClean="0">
                <a:latin typeface="+mj-lt"/>
              </a:rPr>
              <a:t>the </a:t>
            </a:r>
            <a:r>
              <a:rPr lang="en-US" sz="2400" dirty="0">
                <a:latin typeface="+mj-lt"/>
              </a:rPr>
              <a:t>cloud </a:t>
            </a:r>
            <a:r>
              <a:rPr lang="en-US" sz="2400" dirty="0" smtClean="0">
                <a:latin typeface="+mj-lt"/>
              </a:rPr>
              <a:t>abode</a:t>
            </a:r>
            <a:r>
              <a:rPr lang="en-US" sz="2400" dirty="0">
                <a:latin typeface="+mj-lt"/>
              </a:rPr>
              <a:t>, there the children of Israel pitched </a:t>
            </a:r>
            <a:endParaRPr lang="en-US" sz="2400" dirty="0" smtClean="0">
              <a:latin typeface="+mj-lt"/>
            </a:endParaRPr>
          </a:p>
          <a:p>
            <a:r>
              <a:rPr lang="en-US" sz="2400" dirty="0" smtClean="0">
                <a:latin typeface="+mj-lt"/>
              </a:rPr>
              <a:t>their </a:t>
            </a:r>
            <a:r>
              <a:rPr lang="en-US" sz="2400" dirty="0">
                <a:latin typeface="+mj-lt"/>
              </a:rPr>
              <a:t>tents” </a:t>
            </a:r>
            <a:r>
              <a:rPr lang="en-US" sz="2400" dirty="0" smtClean="0">
                <a:latin typeface="+mj-lt"/>
              </a:rPr>
              <a:t>(</a:t>
            </a:r>
            <a:r>
              <a:rPr lang="en-US" sz="2400" dirty="0">
                <a:latin typeface="+mj-lt"/>
              </a:rPr>
              <a:t>9:15-17).</a:t>
            </a:r>
          </a:p>
          <a:p>
            <a:r>
              <a:rPr lang="en-US" sz="2400" dirty="0">
                <a:latin typeface="+mj-lt"/>
              </a:rPr>
              <a:t>The operating instructions were clear—when  Christ wanted </a:t>
            </a:r>
            <a:r>
              <a:rPr lang="en-US" sz="2400" dirty="0" smtClean="0">
                <a:latin typeface="+mj-lt"/>
              </a:rPr>
              <a:t>Israel </a:t>
            </a:r>
            <a:r>
              <a:rPr lang="en-US" sz="2400" dirty="0">
                <a:latin typeface="+mj-lt"/>
              </a:rPr>
              <a:t>to move, the cloud moved.  When the cloud </a:t>
            </a:r>
            <a:r>
              <a:rPr lang="en-US" sz="2400" dirty="0" smtClean="0">
                <a:latin typeface="+mj-lt"/>
              </a:rPr>
              <a:t>stopped—they </a:t>
            </a:r>
            <a:r>
              <a:rPr lang="en-US" sz="2400" dirty="0">
                <a:latin typeface="+mj-lt"/>
              </a:rPr>
              <a:t>were to stop, pitch their tents, and set up the tabernacle</a:t>
            </a:r>
            <a:r>
              <a:rPr lang="en-US" sz="2400" dirty="0" smtClean="0">
                <a:latin typeface="+mj-lt"/>
              </a:rPr>
              <a:t>.</a:t>
            </a:r>
            <a:endParaRPr lang="en-US" sz="2400" dirty="0">
              <a:latin typeface="+mj-lt"/>
            </a:endParaRPr>
          </a:p>
        </p:txBody>
      </p:sp>
      <p:pic>
        <p:nvPicPr>
          <p:cNvPr id="3" name="Picture 2" descr="Exodus &lt;strong&gt;Map&lt;/strong&gt;: Crossing the Red Sea and Journey to Mt. Sin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324" y="1"/>
            <a:ext cx="5019675" cy="5762624"/>
          </a:xfrm>
          <a:prstGeom prst="rect">
            <a:avLst/>
          </a:prstGeom>
        </p:spPr>
      </p:pic>
      <p:pic>
        <p:nvPicPr>
          <p:cNvPr id="6" name="Picture 5" descr="&lt;strong&gt;Setting&lt;/strong&gt; &lt;strong&gt;up&lt;/strong&gt; the &lt;strong&gt;Tabernacle&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325" y="7145"/>
            <a:ext cx="5062537" cy="5755480"/>
          </a:xfrm>
          <a:prstGeom prst="rect">
            <a:avLst/>
          </a:prstGeom>
        </p:spPr>
      </p:pic>
    </p:spTree>
    <p:extLst>
      <p:ext uri="{BB962C8B-B14F-4D97-AF65-F5344CB8AC3E}">
        <p14:creationId xmlns:p14="http://schemas.microsoft.com/office/powerpoint/2010/main" val="158158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0" end="10"/>
                                            </p:txEl>
                                          </p:spTgt>
                                        </p:tgtEl>
                                        <p:attrNameLst>
                                          <p:attrName>style.visibility</p:attrName>
                                        </p:attrNameLst>
                                      </p:cBhvr>
                                      <p:to>
                                        <p:strVal val="visible"/>
                                      </p:to>
                                    </p:set>
                                    <p:animEffect transition="in" filter="fade">
                                      <p:cBhvr>
                                        <p:cTn id="18" dur="500"/>
                                        <p:tgtEl>
                                          <p:spTgt spid="2">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fade">
                                      <p:cBhvr>
                                        <p:cTn id="21" dur="500"/>
                                        <p:tgtEl>
                                          <p:spTgt spid="2">
                                            <p:txEl>
                                              <p:pRg st="11" end="1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2" end="12"/>
                                            </p:txEl>
                                          </p:spTgt>
                                        </p:tgtEl>
                                        <p:attrNameLst>
                                          <p:attrName>style.visibility</p:attrName>
                                        </p:attrNameLst>
                                      </p:cBhvr>
                                      <p:to>
                                        <p:strVal val="visible"/>
                                      </p:to>
                                    </p:set>
                                    <p:animEffect transition="in" filter="fade">
                                      <p:cBhvr>
                                        <p:cTn id="24" dur="500"/>
                                        <p:tgtEl>
                                          <p:spTgt spid="2">
                                            <p:txEl>
                                              <p:pRg st="12" end="1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Effect transition="in" filter="fade">
                                      <p:cBhvr>
                                        <p:cTn id="27" dur="500"/>
                                        <p:tgtEl>
                                          <p:spTgt spid="2">
                                            <p:txEl>
                                              <p:pRg st="13" end="1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4" end="14"/>
                                            </p:txEl>
                                          </p:spTgt>
                                        </p:tgtEl>
                                        <p:attrNameLst>
                                          <p:attrName>style.visibility</p:attrName>
                                        </p:attrNameLst>
                                      </p:cBhvr>
                                      <p:to>
                                        <p:strVal val="visible"/>
                                      </p:to>
                                    </p:set>
                                    <p:animEffect transition="in" filter="fade">
                                      <p:cBhvr>
                                        <p:cTn id="30" dur="500"/>
                                        <p:tgtEl>
                                          <p:spTgt spid="2">
                                            <p:txEl>
                                              <p:pRg st="14" end="1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5" end="15"/>
                                            </p:txEl>
                                          </p:spTgt>
                                        </p:tgtEl>
                                        <p:attrNameLst>
                                          <p:attrName>style.visibility</p:attrName>
                                        </p:attrNameLst>
                                      </p:cBhvr>
                                      <p:to>
                                        <p:strVal val="visible"/>
                                      </p:to>
                                    </p:set>
                                    <p:animEffect transition="in" filter="fade">
                                      <p:cBhvr>
                                        <p:cTn id="33" dur="500"/>
                                        <p:tgtEl>
                                          <p:spTgt spid="2">
                                            <p:txEl>
                                              <p:pRg st="15" end="1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6" end="16"/>
                                            </p:txEl>
                                          </p:spTgt>
                                        </p:tgtEl>
                                        <p:attrNameLst>
                                          <p:attrName>style.visibility</p:attrName>
                                        </p:attrNameLst>
                                      </p:cBhvr>
                                      <p:to>
                                        <p:strVal val="visible"/>
                                      </p:to>
                                    </p:set>
                                    <p:animEffect transition="in" filter="fade">
                                      <p:cBhvr>
                                        <p:cTn id="36" dur="500"/>
                                        <p:tgtEl>
                                          <p:spTgt spid="2">
                                            <p:txEl>
                                              <p:pRg st="16" end="1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7" end="17"/>
                                            </p:txEl>
                                          </p:spTgt>
                                        </p:tgtEl>
                                        <p:attrNameLst>
                                          <p:attrName>style.visibility</p:attrName>
                                        </p:attrNameLst>
                                      </p:cBhvr>
                                      <p:to>
                                        <p:strVal val="visible"/>
                                      </p:to>
                                    </p:set>
                                    <p:animEffect transition="in" filter="fade">
                                      <p:cBhvr>
                                        <p:cTn id="41" dur="500"/>
                                        <p:tgtEl>
                                          <p:spTgt spid="2">
                                            <p:txEl>
                                              <p:pRg st="17" end="1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12077699" cy="6986528"/>
          </a:xfrm>
          <a:prstGeom prst="rect">
            <a:avLst/>
          </a:prstGeom>
          <a:noFill/>
        </p:spPr>
        <p:txBody>
          <a:bodyPr wrap="square" rtlCol="0">
            <a:spAutoFit/>
          </a:bodyPr>
          <a:lstStyle/>
          <a:p>
            <a:endParaRPr lang="en-US" sz="800" b="1" dirty="0" smtClean="0">
              <a:latin typeface="+mj-lt"/>
            </a:endParaRPr>
          </a:p>
          <a:p>
            <a:r>
              <a:rPr lang="en-US" sz="2400" b="1" dirty="0" smtClean="0">
                <a:latin typeface="+mj-lt"/>
              </a:rPr>
              <a:t>TRUMPETS</a:t>
            </a:r>
          </a:p>
          <a:p>
            <a:r>
              <a:rPr lang="en-US" sz="2400" dirty="0" smtClean="0">
                <a:latin typeface="+mj-lt"/>
              </a:rPr>
              <a:t>Two silver trumpets were used by the priests to alert the </a:t>
            </a:r>
          </a:p>
          <a:p>
            <a:r>
              <a:rPr lang="en-US" sz="2400" dirty="0" smtClean="0">
                <a:latin typeface="+mj-lt"/>
              </a:rPr>
              <a:t>Israelites when to move.  Two trumpets alerted the whole </a:t>
            </a:r>
          </a:p>
          <a:p>
            <a:r>
              <a:rPr lang="en-US" sz="2400" dirty="0">
                <a:latin typeface="+mj-lt"/>
              </a:rPr>
              <a:t>a</a:t>
            </a:r>
            <a:r>
              <a:rPr lang="en-US" sz="2400" dirty="0" smtClean="0">
                <a:latin typeface="+mj-lt"/>
              </a:rPr>
              <a:t>ssembly to present themselves before the tabernacle [where </a:t>
            </a:r>
          </a:p>
          <a:p>
            <a:r>
              <a:rPr lang="en-US" sz="2400" dirty="0" smtClean="0">
                <a:latin typeface="+mj-lt"/>
              </a:rPr>
              <a:t>Christ was] (10:3).  One trumpet alerted the clan leaders (10:4). </a:t>
            </a:r>
          </a:p>
          <a:p>
            <a:r>
              <a:rPr lang="en-US" sz="2400" dirty="0" smtClean="0">
                <a:latin typeface="+mj-lt"/>
              </a:rPr>
              <a:t>Specific </a:t>
            </a:r>
            <a:r>
              <a:rPr lang="en-US" sz="2400" dirty="0">
                <a:latin typeface="+mj-lt"/>
              </a:rPr>
              <a:t>t</a:t>
            </a:r>
            <a:r>
              <a:rPr lang="en-US" sz="2400" dirty="0" smtClean="0">
                <a:latin typeface="+mj-lt"/>
              </a:rPr>
              <a:t>rumpet blasts alerted the east camp (10:5) to move </a:t>
            </a:r>
          </a:p>
          <a:p>
            <a:r>
              <a:rPr lang="en-US" sz="2400" dirty="0" smtClean="0">
                <a:latin typeface="+mj-lt"/>
              </a:rPr>
              <a:t>first, then the south camp (10:6), etc.  Prophetically, the Feast </a:t>
            </a:r>
          </a:p>
          <a:p>
            <a:r>
              <a:rPr lang="en-US" sz="2400" dirty="0">
                <a:latin typeface="+mj-lt"/>
              </a:rPr>
              <a:t>o</a:t>
            </a:r>
            <a:r>
              <a:rPr lang="en-US" sz="2400" dirty="0" smtClean="0">
                <a:latin typeface="+mj-lt"/>
              </a:rPr>
              <a:t>f Trumpets [October] will be to alert Israel of the 2</a:t>
            </a:r>
            <a:r>
              <a:rPr lang="en-US" sz="2400" baseline="30000" dirty="0" smtClean="0">
                <a:latin typeface="+mj-lt"/>
              </a:rPr>
              <a:t>nd</a:t>
            </a:r>
            <a:r>
              <a:rPr lang="en-US" sz="2400" dirty="0" smtClean="0">
                <a:latin typeface="+mj-lt"/>
              </a:rPr>
              <a:t> coming of</a:t>
            </a:r>
          </a:p>
          <a:p>
            <a:r>
              <a:rPr lang="en-US" sz="2400" dirty="0" smtClean="0">
                <a:latin typeface="+mj-lt"/>
              </a:rPr>
              <a:t>Christ at the end of the tribulation.  Trumpets were also used –</a:t>
            </a:r>
          </a:p>
          <a:p>
            <a:endParaRPr lang="en-US" sz="800" dirty="0">
              <a:latin typeface="+mj-lt"/>
            </a:endParaRPr>
          </a:p>
          <a:p>
            <a:r>
              <a:rPr lang="en-US" sz="2400" dirty="0" smtClean="0">
                <a:latin typeface="+mj-lt"/>
              </a:rPr>
              <a:t>“And </a:t>
            </a:r>
            <a:r>
              <a:rPr lang="en-US" sz="2400" dirty="0">
                <a:latin typeface="+mj-lt"/>
              </a:rPr>
              <a:t>if ye go to war in </a:t>
            </a:r>
            <a:r>
              <a:rPr lang="en-US" sz="2400" dirty="0" smtClean="0">
                <a:latin typeface="+mj-lt"/>
              </a:rPr>
              <a:t>your </a:t>
            </a:r>
            <a:r>
              <a:rPr lang="en-US" sz="2400" dirty="0">
                <a:latin typeface="+mj-lt"/>
              </a:rPr>
              <a:t>land against the enemy </a:t>
            </a:r>
            <a:r>
              <a:rPr lang="en-US" sz="2400" dirty="0" smtClean="0">
                <a:latin typeface="+mj-lt"/>
              </a:rPr>
              <a:t>that </a:t>
            </a:r>
          </a:p>
          <a:p>
            <a:r>
              <a:rPr lang="en-US" sz="2400" dirty="0" err="1" smtClean="0">
                <a:latin typeface="+mj-lt"/>
              </a:rPr>
              <a:t>oppresseth</a:t>
            </a:r>
            <a:r>
              <a:rPr lang="en-US" sz="2400" dirty="0" smtClean="0">
                <a:latin typeface="+mj-lt"/>
              </a:rPr>
              <a:t> you</a:t>
            </a:r>
            <a:r>
              <a:rPr lang="en-US" sz="2400" dirty="0">
                <a:latin typeface="+mj-lt"/>
              </a:rPr>
              <a:t>, then </a:t>
            </a:r>
            <a:r>
              <a:rPr lang="en-US" sz="2400" b="1" dirty="0">
                <a:latin typeface="+mj-lt"/>
              </a:rPr>
              <a:t>ye shall </a:t>
            </a:r>
            <a:r>
              <a:rPr lang="en-US" sz="2400" b="1" dirty="0" smtClean="0">
                <a:latin typeface="+mj-lt"/>
              </a:rPr>
              <a:t>blow </a:t>
            </a:r>
            <a:r>
              <a:rPr lang="en-US" sz="2400" b="1" dirty="0">
                <a:latin typeface="+mj-lt"/>
              </a:rPr>
              <a:t>an alarm with the trumpets</a:t>
            </a:r>
            <a:r>
              <a:rPr lang="en-US" sz="2400" dirty="0">
                <a:latin typeface="+mj-lt"/>
              </a:rPr>
              <a:t>; </a:t>
            </a:r>
            <a:endParaRPr lang="en-US" sz="2400" dirty="0" smtClean="0">
              <a:latin typeface="+mj-lt"/>
            </a:endParaRPr>
          </a:p>
          <a:p>
            <a:r>
              <a:rPr lang="en-US" sz="2400" dirty="0" smtClean="0">
                <a:latin typeface="+mj-lt"/>
              </a:rPr>
              <a:t>and </a:t>
            </a:r>
            <a:r>
              <a:rPr lang="en-US" sz="2400" dirty="0">
                <a:latin typeface="+mj-lt"/>
              </a:rPr>
              <a:t>ye shall be remembered before the LORD your God, and </a:t>
            </a:r>
            <a:r>
              <a:rPr lang="en-US" sz="2400" b="1" dirty="0">
                <a:latin typeface="+mj-lt"/>
              </a:rPr>
              <a:t>ye </a:t>
            </a:r>
            <a:endParaRPr lang="en-US" sz="2400" b="1" dirty="0" smtClean="0">
              <a:latin typeface="+mj-lt"/>
            </a:endParaRPr>
          </a:p>
          <a:p>
            <a:r>
              <a:rPr lang="en-US" sz="2400" b="1" dirty="0" smtClean="0">
                <a:latin typeface="+mj-lt"/>
              </a:rPr>
              <a:t>shall </a:t>
            </a:r>
            <a:r>
              <a:rPr lang="en-US" sz="2400" b="1" dirty="0">
                <a:latin typeface="+mj-lt"/>
              </a:rPr>
              <a:t>be saved from </a:t>
            </a:r>
            <a:r>
              <a:rPr lang="en-US" sz="2400" b="1" dirty="0" smtClean="0">
                <a:latin typeface="+mj-lt"/>
              </a:rPr>
              <a:t>your </a:t>
            </a:r>
            <a:r>
              <a:rPr lang="en-US" sz="2400" b="1" dirty="0">
                <a:latin typeface="+mj-lt"/>
              </a:rPr>
              <a:t>enemies</a:t>
            </a:r>
            <a:r>
              <a:rPr lang="en-US" sz="2400" dirty="0">
                <a:latin typeface="+mj-lt"/>
              </a:rPr>
              <a:t>” (10:9</a:t>
            </a:r>
            <a:r>
              <a:rPr lang="en-US" sz="2400" dirty="0" smtClean="0">
                <a:latin typeface="+mj-lt"/>
              </a:rPr>
              <a:t>).  Trumpets were also </a:t>
            </a:r>
          </a:p>
          <a:p>
            <a:r>
              <a:rPr lang="en-US" sz="2400" dirty="0" smtClean="0">
                <a:latin typeface="+mj-lt"/>
              </a:rPr>
              <a:t>used “… </a:t>
            </a:r>
            <a:r>
              <a:rPr lang="en-US" sz="2400" b="1" dirty="0" smtClean="0">
                <a:latin typeface="+mj-lt"/>
              </a:rPr>
              <a:t>in your solemn days</a:t>
            </a:r>
            <a:r>
              <a:rPr lang="en-US" sz="2400" dirty="0" smtClean="0">
                <a:latin typeface="+mj-lt"/>
              </a:rPr>
              <a:t>… ye shall blow with trumpets… A memorial before your God” (10:10). </a:t>
            </a:r>
          </a:p>
          <a:p>
            <a:r>
              <a:rPr lang="en-US" sz="2400" dirty="0" smtClean="0">
                <a:latin typeface="+mj-lt"/>
              </a:rPr>
              <a:t>When an oppressor of Israel </a:t>
            </a:r>
            <a:r>
              <a:rPr lang="en-US" sz="2400" dirty="0">
                <a:latin typeface="+mj-lt"/>
              </a:rPr>
              <a:t>raised his hand against them, the LORD would lead them into the battle for it was </a:t>
            </a:r>
            <a:r>
              <a:rPr lang="en-US" sz="2400" u="sng" dirty="0">
                <a:latin typeface="+mj-lt"/>
              </a:rPr>
              <a:t>His battle to </a:t>
            </a:r>
            <a:r>
              <a:rPr lang="en-US" sz="2400" u="sng" dirty="0" smtClean="0">
                <a:latin typeface="+mj-lt"/>
              </a:rPr>
              <a:t>win</a:t>
            </a:r>
            <a:r>
              <a:rPr lang="en-US" sz="2400" dirty="0" smtClean="0">
                <a:latin typeface="+mj-lt"/>
              </a:rPr>
              <a:t>.</a:t>
            </a:r>
            <a:r>
              <a:rPr lang="en-US" sz="2400" dirty="0">
                <a:latin typeface="+mj-lt"/>
              </a:rPr>
              <a:t> </a:t>
            </a:r>
            <a:r>
              <a:rPr lang="en-US" sz="2400" dirty="0" smtClean="0">
                <a:latin typeface="+mj-lt"/>
              </a:rPr>
              <a:t> Trumpets were </a:t>
            </a:r>
            <a:r>
              <a:rPr lang="en-US" sz="2400" dirty="0">
                <a:latin typeface="+mj-lt"/>
              </a:rPr>
              <a:t>also used at the beginning of major feast </a:t>
            </a:r>
            <a:r>
              <a:rPr lang="en-US" sz="2400" dirty="0" smtClean="0">
                <a:latin typeface="+mj-lt"/>
              </a:rPr>
              <a:t>days to </a:t>
            </a:r>
            <a:r>
              <a:rPr lang="en-US" sz="2400" dirty="0">
                <a:latin typeface="+mj-lt"/>
              </a:rPr>
              <a:t>celebrate the presence of God on these special occasions.  </a:t>
            </a:r>
          </a:p>
        </p:txBody>
      </p:sp>
      <p:pic>
        <p:nvPicPr>
          <p:cNvPr id="6" name="Picture 5" descr="&lt;strong&gt;Priest&lt;/strong&gt; Blowing &lt;strong&gt;Silver&lt;/strong&gt; &lt;strong&gt;Trumpet&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7675" y="0"/>
            <a:ext cx="4295775" cy="4610100"/>
          </a:xfrm>
          <a:prstGeom prst="rect">
            <a:avLst/>
          </a:prstGeom>
        </p:spPr>
      </p:pic>
      <p:pic>
        <p:nvPicPr>
          <p:cNvPr id="7" name="Picture 6" descr="Gideon's army with torches and &lt;strong&gt;trumpets&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797" y="0"/>
            <a:ext cx="4295777" cy="4610100"/>
          </a:xfrm>
          <a:prstGeom prst="rect">
            <a:avLst/>
          </a:prstGeom>
        </p:spPr>
      </p:pic>
      <p:pic>
        <p:nvPicPr>
          <p:cNvPr id="5" name="Picture 4" descr="El Manuscrito del Mar Muerto - Judaísm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797" y="0"/>
            <a:ext cx="4295778" cy="4638676"/>
          </a:xfrm>
          <a:prstGeom prst="rect">
            <a:avLst/>
          </a:prstGeom>
        </p:spPr>
      </p:pic>
    </p:spTree>
    <p:extLst>
      <p:ext uri="{BB962C8B-B14F-4D97-AF65-F5344CB8AC3E}">
        <p14:creationId xmlns:p14="http://schemas.microsoft.com/office/powerpoint/2010/main" val="310311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fade">
                                      <p:cBhvr>
                                        <p:cTn id="12" dur="500"/>
                                        <p:tgtEl>
                                          <p:spTgt spid="2">
                                            <p:txEl>
                                              <p:pRg st="11" end="1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animEffect transition="in" filter="fade">
                                      <p:cBhvr>
                                        <p:cTn id="15" dur="500"/>
                                        <p:tgtEl>
                                          <p:spTgt spid="2">
                                            <p:txEl>
                                              <p:pRg st="12" end="1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3" end="13"/>
                                            </p:txEl>
                                          </p:spTgt>
                                        </p:tgtEl>
                                        <p:attrNameLst>
                                          <p:attrName>style.visibility</p:attrName>
                                        </p:attrNameLst>
                                      </p:cBhvr>
                                      <p:to>
                                        <p:strVal val="visible"/>
                                      </p:to>
                                    </p:set>
                                    <p:animEffect transition="in" filter="fade">
                                      <p:cBhvr>
                                        <p:cTn id="18" dur="500"/>
                                        <p:tgtEl>
                                          <p:spTgt spid="2">
                                            <p:txEl>
                                              <p:pRg st="13" end="1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4" end="14"/>
                                            </p:txEl>
                                          </p:spTgt>
                                        </p:tgtEl>
                                        <p:attrNameLst>
                                          <p:attrName>style.visibility</p:attrName>
                                        </p:attrNameLst>
                                      </p:cBhvr>
                                      <p:to>
                                        <p:strVal val="visible"/>
                                      </p:to>
                                    </p:set>
                                    <p:animEffect transition="in" filter="fade">
                                      <p:cBhvr>
                                        <p:cTn id="21" dur="500"/>
                                        <p:tgtEl>
                                          <p:spTgt spid="2">
                                            <p:txEl>
                                              <p:pRg st="14" end="1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5" end="15"/>
                                            </p:txEl>
                                          </p:spTgt>
                                        </p:tgtEl>
                                        <p:attrNameLst>
                                          <p:attrName>style.visibility</p:attrName>
                                        </p:attrNameLst>
                                      </p:cBhvr>
                                      <p:to>
                                        <p:strVal val="visible"/>
                                      </p:to>
                                    </p:set>
                                    <p:animEffect transition="in" filter="fade">
                                      <p:cBhvr>
                                        <p:cTn id="24" dur="500"/>
                                        <p:tgtEl>
                                          <p:spTgt spid="2">
                                            <p:txEl>
                                              <p:pRg st="15" end="1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16" end="16"/>
                                            </p:txEl>
                                          </p:spTgt>
                                        </p:tgtEl>
                                        <p:attrNameLst>
                                          <p:attrName>style.visibility</p:attrName>
                                        </p:attrNameLst>
                                      </p:cBhvr>
                                      <p:to>
                                        <p:strVal val="visible"/>
                                      </p:to>
                                    </p:set>
                                    <p:animEffect transition="in" filter="fade">
                                      <p:cBhvr>
                                        <p:cTn id="29" dur="500"/>
                                        <p:tgtEl>
                                          <p:spTgt spid="2">
                                            <p:txEl>
                                              <p:pRg st="16" end="1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410450" cy="6863417"/>
          </a:xfrm>
          <a:prstGeom prst="rect">
            <a:avLst/>
          </a:prstGeom>
          <a:noFill/>
        </p:spPr>
        <p:txBody>
          <a:bodyPr wrap="square" rtlCol="0">
            <a:spAutoFit/>
          </a:bodyPr>
          <a:lstStyle/>
          <a:p>
            <a:r>
              <a:rPr lang="en-US" sz="2400" dirty="0" smtClean="0">
                <a:latin typeface="+mj-lt"/>
              </a:rPr>
              <a:t>“And when the people complained, it displeased the </a:t>
            </a:r>
          </a:p>
          <a:p>
            <a:r>
              <a:rPr lang="en-US" sz="2400" dirty="0" smtClean="0">
                <a:latin typeface="+mj-lt"/>
              </a:rPr>
              <a:t>LORD… and his anger was kindled; and the fire of the </a:t>
            </a:r>
          </a:p>
          <a:p>
            <a:r>
              <a:rPr lang="en-US" sz="2400" dirty="0" smtClean="0">
                <a:latin typeface="+mj-lt"/>
              </a:rPr>
              <a:t>LORD burnt among them, and consumed them that </a:t>
            </a:r>
          </a:p>
          <a:p>
            <a:r>
              <a:rPr lang="en-US" sz="2400" dirty="0" smtClean="0">
                <a:latin typeface="+mj-lt"/>
              </a:rPr>
              <a:t>were in the uttermost parts of the camp” (11:1). </a:t>
            </a:r>
          </a:p>
          <a:p>
            <a:r>
              <a:rPr lang="en-US" sz="2400" dirty="0" smtClean="0">
                <a:latin typeface="+mj-lt"/>
              </a:rPr>
              <a:t>Again, the Israelites murmured and this time they paid </a:t>
            </a:r>
          </a:p>
          <a:p>
            <a:r>
              <a:rPr lang="en-US" sz="2400" dirty="0" smtClean="0">
                <a:latin typeface="+mj-lt"/>
              </a:rPr>
              <a:t>for it as the judgment of God fell on them, which </a:t>
            </a:r>
          </a:p>
          <a:p>
            <a:r>
              <a:rPr lang="en-US" sz="2400" dirty="0" smtClean="0">
                <a:latin typeface="+mj-lt"/>
              </a:rPr>
              <a:t>stopped their complaining, but not for long –  </a:t>
            </a:r>
          </a:p>
          <a:p>
            <a:endParaRPr lang="en-US" sz="800" dirty="0" smtClean="0">
              <a:latin typeface="+mj-lt"/>
            </a:endParaRPr>
          </a:p>
          <a:p>
            <a:r>
              <a:rPr lang="en-US" sz="2400" dirty="0" smtClean="0">
                <a:latin typeface="+mj-lt"/>
              </a:rPr>
              <a:t>“… and the children of Israel also wept again, and said, </a:t>
            </a:r>
          </a:p>
          <a:p>
            <a:r>
              <a:rPr lang="en-US" sz="2400" dirty="0" smtClean="0">
                <a:latin typeface="+mj-lt"/>
              </a:rPr>
              <a:t>Who shall give us flesh to eat?  We remember the fish, </a:t>
            </a:r>
          </a:p>
          <a:p>
            <a:r>
              <a:rPr lang="en-US" sz="2400" dirty="0" smtClean="0">
                <a:latin typeface="+mj-lt"/>
              </a:rPr>
              <a:t>which we did eat in Egypt freely; the cucumbers… </a:t>
            </a:r>
          </a:p>
          <a:p>
            <a:r>
              <a:rPr lang="en-US" sz="2400" dirty="0" smtClean="0">
                <a:latin typeface="+mj-lt"/>
              </a:rPr>
              <a:t>melons… leeks… onions… garlic… there is nothing at all, </a:t>
            </a:r>
          </a:p>
          <a:p>
            <a:r>
              <a:rPr lang="en-US" sz="2400" dirty="0" smtClean="0">
                <a:latin typeface="+mj-lt"/>
              </a:rPr>
              <a:t>beside this manna…” (11:4-6).</a:t>
            </a:r>
          </a:p>
          <a:p>
            <a:r>
              <a:rPr lang="en-US" sz="2400" dirty="0" smtClean="0">
                <a:latin typeface="+mj-lt"/>
              </a:rPr>
              <a:t>Next they complained about eating nothing but manna, </a:t>
            </a:r>
          </a:p>
          <a:p>
            <a:r>
              <a:rPr lang="en-US" sz="2400" dirty="0" smtClean="0">
                <a:latin typeface="+mj-lt"/>
              </a:rPr>
              <a:t>remembering the good food they had enjoyed in Egypt.  Moses asked God why all this trouble came on him – ”… Wherefore hast thou afflicted thy servant… I am not able to bear all this people alone, because it is too heavy on me… kill me, I pray thee… (11:11-15).  Did God kill Moses?   </a:t>
            </a:r>
            <a:endParaRPr lang="en-US" sz="2400" dirty="0">
              <a:latin typeface="+mj-lt"/>
            </a:endParaRPr>
          </a:p>
        </p:txBody>
      </p:sp>
      <p:pic>
        <p:nvPicPr>
          <p:cNvPr id="4" name="Picture 3" descr="무료 사진: 화재, 열, 흥분하기 쉬운, 불꽃, 불길, 핫, 배경 - Pixabay의 무료 이미지 - 1479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376" y="0"/>
            <a:ext cx="5000624" cy="6172200"/>
          </a:xfrm>
          <a:prstGeom prst="rect">
            <a:avLst/>
          </a:prstGeom>
        </p:spPr>
      </p:pic>
    </p:spTree>
    <p:extLst>
      <p:ext uri="{BB962C8B-B14F-4D97-AF65-F5344CB8AC3E}">
        <p14:creationId xmlns:p14="http://schemas.microsoft.com/office/powerpoint/2010/main" val="240597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500"/>
                                        <p:tgtEl>
                                          <p:spTgt spid="2">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fade">
                                      <p:cBhvr>
                                        <p:cTn id="24" dur="500"/>
                                        <p:tgtEl>
                                          <p:spTgt spid="2">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fade">
                                      <p:cBhvr>
                                        <p:cTn id="27" dur="500"/>
                                        <p:tgtEl>
                                          <p:spTgt spid="2">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2" end="12"/>
                                            </p:txEl>
                                          </p:spTgt>
                                        </p:tgtEl>
                                        <p:attrNameLst>
                                          <p:attrName>style.visibility</p:attrName>
                                        </p:attrNameLst>
                                      </p:cBhvr>
                                      <p:to>
                                        <p:strVal val="visible"/>
                                      </p:to>
                                    </p:set>
                                    <p:animEffect transition="in" filter="fade">
                                      <p:cBhvr>
                                        <p:cTn id="30" dur="500"/>
                                        <p:tgtEl>
                                          <p:spTgt spid="2">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animEffect transition="in" filter="fade">
                                      <p:cBhvr>
                                        <p:cTn id="35" dur="500"/>
                                        <p:tgtEl>
                                          <p:spTgt spid="2">
                                            <p:txEl>
                                              <p:pRg st="13" end="1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4" end="14"/>
                                            </p:txEl>
                                          </p:spTgt>
                                        </p:tgtEl>
                                        <p:attrNameLst>
                                          <p:attrName>style.visibility</p:attrName>
                                        </p:attrNameLst>
                                      </p:cBhvr>
                                      <p:to>
                                        <p:strVal val="visible"/>
                                      </p:to>
                                    </p:set>
                                    <p:animEffect transition="in" filter="fade">
                                      <p:cBhvr>
                                        <p:cTn id="38"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5" y="76200"/>
            <a:ext cx="8724900" cy="6863417"/>
          </a:xfrm>
          <a:prstGeom prst="rect">
            <a:avLst/>
          </a:prstGeom>
          <a:noFill/>
        </p:spPr>
        <p:txBody>
          <a:bodyPr wrap="square" rtlCol="0">
            <a:spAutoFit/>
          </a:bodyPr>
          <a:lstStyle/>
          <a:p>
            <a:r>
              <a:rPr lang="en-US" sz="2400" dirty="0" smtClean="0">
                <a:latin typeface="+mj-lt"/>
              </a:rPr>
              <a:t>“And the LORD said unto Moses, Gather unto me [70] </a:t>
            </a:r>
          </a:p>
          <a:p>
            <a:r>
              <a:rPr lang="en-US" sz="2400" dirty="0" smtClean="0">
                <a:latin typeface="+mj-lt"/>
              </a:rPr>
              <a:t>men of the elders of Israel… bring them unto the </a:t>
            </a:r>
          </a:p>
          <a:p>
            <a:r>
              <a:rPr lang="en-US" sz="2400" dirty="0" smtClean="0">
                <a:latin typeface="+mj-lt"/>
              </a:rPr>
              <a:t>tabernacle... and I will come down and talk with thee </a:t>
            </a:r>
          </a:p>
          <a:p>
            <a:r>
              <a:rPr lang="en-US" sz="2400" dirty="0" smtClean="0">
                <a:latin typeface="+mj-lt"/>
              </a:rPr>
              <a:t>there: and </a:t>
            </a:r>
            <a:r>
              <a:rPr lang="en-US" sz="2400" b="1" dirty="0" smtClean="0">
                <a:latin typeface="+mj-lt"/>
              </a:rPr>
              <a:t>I will take of the </a:t>
            </a:r>
            <a:r>
              <a:rPr lang="en-US" sz="2400" dirty="0" smtClean="0">
                <a:latin typeface="+mj-lt"/>
              </a:rPr>
              <a:t>[Holy] </a:t>
            </a:r>
            <a:r>
              <a:rPr lang="en-US" sz="2400" b="1" dirty="0" smtClean="0">
                <a:latin typeface="+mj-lt"/>
              </a:rPr>
              <a:t>spirit which is upon </a:t>
            </a:r>
          </a:p>
          <a:p>
            <a:r>
              <a:rPr lang="en-US" sz="2400" b="1" dirty="0" smtClean="0">
                <a:latin typeface="+mj-lt"/>
              </a:rPr>
              <a:t>thee, and will put it upon them</a:t>
            </a:r>
            <a:r>
              <a:rPr lang="en-US" sz="2400" dirty="0" smtClean="0">
                <a:latin typeface="+mj-lt"/>
              </a:rPr>
              <a:t>; and they shall bear the </a:t>
            </a:r>
          </a:p>
          <a:p>
            <a:r>
              <a:rPr lang="en-US" sz="2400" dirty="0" smtClean="0">
                <a:latin typeface="+mj-lt"/>
              </a:rPr>
              <a:t>burden of the people with, that thou bear it not thyself </a:t>
            </a:r>
          </a:p>
          <a:p>
            <a:r>
              <a:rPr lang="en-US" sz="2400" dirty="0" smtClean="0">
                <a:latin typeface="+mj-lt"/>
              </a:rPr>
              <a:t>alone” (11:16,17).</a:t>
            </a:r>
          </a:p>
          <a:p>
            <a:r>
              <a:rPr lang="en-US" sz="2400" dirty="0" smtClean="0">
                <a:latin typeface="+mj-lt"/>
              </a:rPr>
              <a:t>God understood Moses’ burden and gave him the help </a:t>
            </a:r>
          </a:p>
          <a:p>
            <a:r>
              <a:rPr lang="en-US" sz="2400" dirty="0" smtClean="0">
                <a:latin typeface="+mj-lt"/>
              </a:rPr>
              <a:t>he sorely needed.  To authenticate their calling, God </a:t>
            </a:r>
          </a:p>
          <a:p>
            <a:r>
              <a:rPr lang="en-US" sz="2400" dirty="0" smtClean="0">
                <a:latin typeface="+mj-lt"/>
              </a:rPr>
              <a:t>gave them the H.S. enabling them to prophesy (11:25), </a:t>
            </a:r>
          </a:p>
          <a:p>
            <a:r>
              <a:rPr lang="en-US" sz="2400" dirty="0" smtClean="0">
                <a:latin typeface="+mj-lt"/>
              </a:rPr>
              <a:t>including 2 who were not with the others and to whom </a:t>
            </a:r>
          </a:p>
          <a:p>
            <a:r>
              <a:rPr lang="en-US" sz="2400" dirty="0" smtClean="0">
                <a:latin typeface="+mj-lt"/>
              </a:rPr>
              <a:t>Joshua protested, but Moses set him straight (11:26-29).</a:t>
            </a:r>
          </a:p>
          <a:p>
            <a:endParaRPr lang="en-US" sz="800" dirty="0" smtClean="0">
              <a:latin typeface="+mj-lt"/>
            </a:endParaRPr>
          </a:p>
          <a:p>
            <a:r>
              <a:rPr lang="en-US" sz="2400" dirty="0" smtClean="0">
                <a:latin typeface="+mj-lt"/>
              </a:rPr>
              <a:t>“And say thou unto the people, sanctify yourselves </a:t>
            </a:r>
          </a:p>
          <a:p>
            <a:r>
              <a:rPr lang="en-US" sz="2400" dirty="0" smtClean="0">
                <a:latin typeface="+mj-lt"/>
              </a:rPr>
              <a:t>against to morrow, and </a:t>
            </a:r>
            <a:r>
              <a:rPr lang="en-US" sz="2400" b="1" dirty="0" smtClean="0">
                <a:latin typeface="+mj-lt"/>
              </a:rPr>
              <a:t>ye shall eat flesh</a:t>
            </a:r>
            <a:r>
              <a:rPr lang="en-US" sz="2400" dirty="0" smtClean="0">
                <a:latin typeface="+mj-lt"/>
              </a:rPr>
              <a:t>: for ye have </a:t>
            </a:r>
          </a:p>
          <a:p>
            <a:r>
              <a:rPr lang="en-US" sz="2400" dirty="0" smtClean="0">
                <a:latin typeface="+mj-lt"/>
              </a:rPr>
              <a:t>wept in the ears of the LORD…” (11:18,19).</a:t>
            </a:r>
          </a:p>
          <a:p>
            <a:r>
              <a:rPr lang="en-US" sz="2400" dirty="0" smtClean="0">
                <a:latin typeface="+mj-lt"/>
              </a:rPr>
              <a:t>God would not only provide meat for one or two meals, </a:t>
            </a:r>
          </a:p>
          <a:p>
            <a:r>
              <a:rPr lang="en-US" sz="2400" dirty="0" smtClean="0">
                <a:latin typeface="+mj-lt"/>
              </a:rPr>
              <a:t>He would give them enough to gorge on for a month and </a:t>
            </a:r>
          </a:p>
          <a:p>
            <a:r>
              <a:rPr lang="en-US" sz="2400" dirty="0" smtClean="0">
                <a:latin typeface="+mj-lt"/>
              </a:rPr>
              <a:t>be sick (11:20).  Be careful for what you ask God!    </a:t>
            </a:r>
            <a:endParaRPr lang="en-US" sz="2400" dirty="0">
              <a:latin typeface="+mj-lt"/>
            </a:endParaRPr>
          </a:p>
        </p:txBody>
      </p:sp>
      <p:pic>
        <p:nvPicPr>
          <p:cNvPr id="4" name="Picture 3" descr="Epitome: &lt;strong&gt;Holy Spirit&lt;/strong&gt; in Char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25" y="76200"/>
            <a:ext cx="4981575" cy="6524625"/>
          </a:xfrm>
          <a:prstGeom prst="rect">
            <a:avLst/>
          </a:prstGeom>
        </p:spPr>
      </p:pic>
    </p:spTree>
    <p:extLst>
      <p:ext uri="{BB962C8B-B14F-4D97-AF65-F5344CB8AC3E}">
        <p14:creationId xmlns:p14="http://schemas.microsoft.com/office/powerpoint/2010/main" val="58495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500"/>
                                        <p:tgtEl>
                                          <p:spTgt spid="3">
                                            <p:txEl>
                                              <p:pRg st="11" end="1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3" end="13"/>
                                            </p:txEl>
                                          </p:spTgt>
                                        </p:tgtEl>
                                        <p:attrNameLst>
                                          <p:attrName>style.visibility</p:attrName>
                                        </p:attrNameLst>
                                      </p:cBhvr>
                                      <p:to>
                                        <p:strVal val="visible"/>
                                      </p:to>
                                    </p:set>
                                    <p:animEffect transition="in" filter="fade">
                                      <p:cBhvr>
                                        <p:cTn id="24" dur="500"/>
                                        <p:tgtEl>
                                          <p:spTgt spid="3">
                                            <p:txEl>
                                              <p:pRg st="13" end="1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animEffect transition="in" filter="fade">
                                      <p:cBhvr>
                                        <p:cTn id="27" dur="500"/>
                                        <p:tgtEl>
                                          <p:spTgt spid="3">
                                            <p:txEl>
                                              <p:pRg st="14" end="1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5" end="15"/>
                                            </p:txEl>
                                          </p:spTgt>
                                        </p:tgtEl>
                                        <p:attrNameLst>
                                          <p:attrName>style.visibility</p:attrName>
                                        </p:attrNameLst>
                                      </p:cBhvr>
                                      <p:to>
                                        <p:strVal val="visible"/>
                                      </p:to>
                                    </p:set>
                                    <p:animEffect transition="in" filter="fade">
                                      <p:cBhvr>
                                        <p:cTn id="30" dur="500"/>
                                        <p:tgtEl>
                                          <p:spTgt spid="3">
                                            <p:txEl>
                                              <p:pRg st="15" end="1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animEffect transition="in" filter="fade">
                                      <p:cBhvr>
                                        <p:cTn id="35" dur="500"/>
                                        <p:tgtEl>
                                          <p:spTgt spid="3">
                                            <p:txEl>
                                              <p:pRg st="16" end="1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7" end="17"/>
                                            </p:txEl>
                                          </p:spTgt>
                                        </p:tgtEl>
                                        <p:attrNameLst>
                                          <p:attrName>style.visibility</p:attrName>
                                        </p:attrNameLst>
                                      </p:cBhvr>
                                      <p:to>
                                        <p:strVal val="visible"/>
                                      </p:to>
                                    </p:set>
                                    <p:animEffect transition="in" filter="fade">
                                      <p:cBhvr>
                                        <p:cTn id="38" dur="500"/>
                                        <p:tgtEl>
                                          <p:spTgt spid="3">
                                            <p:txEl>
                                              <p:pRg st="17" end="1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animEffect transition="in" filter="fade">
                                      <p:cBhvr>
                                        <p:cTn id="41"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2278</TotalTime>
  <Words>3889</Words>
  <Application>Microsoft Office PowerPoint</Application>
  <PresentationFormat>Widescreen</PresentationFormat>
  <Paragraphs>273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138</cp:revision>
  <dcterms:created xsi:type="dcterms:W3CDTF">2018-02-07T12:32:18Z</dcterms:created>
  <dcterms:modified xsi:type="dcterms:W3CDTF">2018-07-18T14:06:17Z</dcterms:modified>
</cp:coreProperties>
</file>