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6" r:id="rId19"/>
    <p:sldId id="274"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364910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2942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243145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303657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136335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119937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3393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249582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159092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392304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19DF7C-7CA3-4F2E-ACC8-FF7B8E76EC1A}"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E129C-E754-478F-AA25-6A2A221D1E5C}" type="slidenum">
              <a:rPr lang="en-US" smtClean="0"/>
              <a:t>‹#›</a:t>
            </a:fld>
            <a:endParaRPr lang="en-US" dirty="0"/>
          </a:p>
        </p:txBody>
      </p:sp>
    </p:spTree>
    <p:extLst>
      <p:ext uri="{BB962C8B-B14F-4D97-AF65-F5344CB8AC3E}">
        <p14:creationId xmlns:p14="http://schemas.microsoft.com/office/powerpoint/2010/main" val="83738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9DF7C-7CA3-4F2E-ACC8-FF7B8E76EC1A}"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E129C-E754-478F-AA25-6A2A221D1E5C}" type="slidenum">
              <a:rPr lang="en-US" smtClean="0"/>
              <a:t>‹#›</a:t>
            </a:fld>
            <a:endParaRPr lang="en-US" dirty="0"/>
          </a:p>
        </p:txBody>
      </p:sp>
    </p:spTree>
    <p:extLst>
      <p:ext uri="{BB962C8B-B14F-4D97-AF65-F5344CB8AC3E}">
        <p14:creationId xmlns:p14="http://schemas.microsoft.com/office/powerpoint/2010/main" val="351838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 y="0"/>
            <a:ext cx="2917981" cy="1569660"/>
          </a:xfrm>
          <a:prstGeom prst="rect">
            <a:avLst/>
          </a:prstGeom>
          <a:noFill/>
        </p:spPr>
        <p:txBody>
          <a:bodyPr wrap="square" rtlCol="0">
            <a:spAutoFit/>
          </a:bodyPr>
          <a:lstStyle/>
          <a:p>
            <a:r>
              <a:rPr lang="en-US" sz="2400" dirty="0" smtClean="0">
                <a:latin typeface="+mj-lt"/>
              </a:rPr>
              <a:t>LESSON 43</a:t>
            </a:r>
            <a:endParaRPr lang="en-US" sz="2400" dirty="0">
              <a:latin typeface="+mj-lt"/>
            </a:endParaRPr>
          </a:p>
          <a:p>
            <a:r>
              <a:rPr lang="en-US" sz="2400" dirty="0" smtClean="0">
                <a:latin typeface="+mj-lt"/>
              </a:rPr>
              <a:t>WEEK 43 </a:t>
            </a:r>
            <a:r>
              <a:rPr lang="en-US" sz="2400" dirty="0">
                <a:latin typeface="+mj-lt"/>
              </a:rPr>
              <a:t>OF </a:t>
            </a:r>
            <a:r>
              <a:rPr lang="en-US" sz="2400" dirty="0" smtClean="0">
                <a:latin typeface="+mj-lt"/>
              </a:rPr>
              <a:t>52</a:t>
            </a:r>
          </a:p>
          <a:p>
            <a:r>
              <a:rPr lang="en-US" sz="2400" dirty="0" smtClean="0">
                <a:latin typeface="+mj-lt"/>
              </a:rPr>
              <a:t>(Mt. 18; Jn. 7-10; </a:t>
            </a:r>
          </a:p>
          <a:p>
            <a:r>
              <a:rPr lang="en-US" sz="2400" dirty="0" smtClean="0">
                <a:latin typeface="+mj-lt"/>
              </a:rPr>
              <a:t>Lk. 10,12-17)</a:t>
            </a:r>
            <a:endParaRPr lang="en-US" sz="2400" dirty="0">
              <a:latin typeface="+mj-lt"/>
            </a:endParaRPr>
          </a:p>
        </p:txBody>
      </p:sp>
      <p:sp>
        <p:nvSpPr>
          <p:cNvPr id="4" name="Rectangle 3"/>
          <p:cNvSpPr/>
          <p:nvPr/>
        </p:nvSpPr>
        <p:spPr>
          <a:xfrm>
            <a:off x="2917980" y="707886"/>
            <a:ext cx="4187013" cy="830997"/>
          </a:xfrm>
          <a:prstGeom prst="rect">
            <a:avLst/>
          </a:prstGeom>
        </p:spPr>
        <p:txBody>
          <a:bodyPr wrap="square">
            <a:spAutoFit/>
          </a:bodyPr>
          <a:lstStyle/>
          <a:p>
            <a:r>
              <a:rPr lang="en-US" sz="2400" dirty="0">
                <a:latin typeface="+mj-lt"/>
              </a:rPr>
              <a:t>More of Christ’s earthly ministry to Israel. </a:t>
            </a:r>
          </a:p>
        </p:txBody>
      </p:sp>
      <p:pic>
        <p:nvPicPr>
          <p:cNvPr id="7" name="Picture 6" descr="Beißen Gedanken: Holy Week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925" y="707887"/>
            <a:ext cx="4141076" cy="5878532"/>
          </a:xfrm>
          <a:prstGeom prst="rect">
            <a:avLst/>
          </a:prstGeom>
        </p:spPr>
      </p:pic>
      <p:sp>
        <p:nvSpPr>
          <p:cNvPr id="8" name="TextBox 7"/>
          <p:cNvSpPr txBox="1"/>
          <p:nvPr/>
        </p:nvSpPr>
        <p:spPr>
          <a:xfrm>
            <a:off x="0" y="1569660"/>
            <a:ext cx="8050924" cy="5016758"/>
          </a:xfrm>
          <a:prstGeom prst="rect">
            <a:avLst/>
          </a:prstGeom>
          <a:noFill/>
        </p:spPr>
        <p:txBody>
          <a:bodyPr wrap="square" rtlCol="0">
            <a:spAutoFit/>
          </a:bodyPr>
          <a:lstStyle/>
          <a:p>
            <a:r>
              <a:rPr lang="en-US" sz="2400" dirty="0" smtClean="0">
                <a:latin typeface="+mj-lt"/>
              </a:rPr>
              <a:t>“After these things Jesus walked in Galilee: for he would not walk in Judea, because the Jews sought to kill him” (Jn. 7:1). </a:t>
            </a:r>
          </a:p>
          <a:p>
            <a:r>
              <a:rPr lang="en-US" sz="2400" dirty="0" smtClean="0">
                <a:latin typeface="+mj-lt"/>
              </a:rPr>
              <a:t>It had become public knowledge that the leadership of Israel plotted to kill Jesus so He restricted His ministry to the area around the Galilee.  But, something forced Him to go to Jerusalem, the feast of Tabernacles, a required feast of the Jews.  He waited after the others left for Jerusalem and then secretly went up Himself (7:10).  There, He began to teach, asking and answering questions of those Jews that were there –</a:t>
            </a:r>
          </a:p>
          <a:p>
            <a:endParaRPr lang="en-US" sz="800" dirty="0" smtClean="0">
              <a:latin typeface="+mj-lt"/>
            </a:endParaRPr>
          </a:p>
          <a:p>
            <a:r>
              <a:rPr lang="en-US" sz="2400" dirty="0" smtClean="0">
                <a:latin typeface="+mj-lt"/>
              </a:rPr>
              <a:t>“And the Jews marveled, saying, How knoweth this man letters, having never learned?  Jesus answered them, and said, My doctrine is not mine, but his that sent me” (7:15,16).</a:t>
            </a:r>
          </a:p>
          <a:p>
            <a:r>
              <a:rPr lang="en-US" sz="2400" dirty="0" smtClean="0">
                <a:latin typeface="+mj-lt"/>
              </a:rPr>
              <a:t>Telling them He was the Son of His Father God, they railed…  </a:t>
            </a:r>
            <a:endParaRPr lang="en-US" sz="2400" dirty="0">
              <a:latin typeface="+mj-lt"/>
            </a:endParaRPr>
          </a:p>
        </p:txBody>
      </p:sp>
    </p:spTree>
    <p:extLst>
      <p:ext uri="{BB962C8B-B14F-4D97-AF65-F5344CB8AC3E}">
        <p14:creationId xmlns:p14="http://schemas.microsoft.com/office/powerpoint/2010/main" val="291524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2"/>
            <a:ext cx="7283670" cy="6863417"/>
          </a:xfrm>
          <a:prstGeom prst="rect">
            <a:avLst/>
          </a:prstGeom>
          <a:noFill/>
        </p:spPr>
        <p:txBody>
          <a:bodyPr wrap="square" rtlCol="0">
            <a:spAutoFit/>
          </a:bodyPr>
          <a:lstStyle/>
          <a:p>
            <a:r>
              <a:rPr lang="en-US" sz="2400" b="1" dirty="0" smtClean="0">
                <a:latin typeface="+mj-lt"/>
              </a:rPr>
              <a:t>MARY &amp; MARTHA</a:t>
            </a:r>
          </a:p>
          <a:p>
            <a:r>
              <a:rPr lang="en-US" sz="2400" dirty="0" smtClean="0">
                <a:latin typeface="+mj-lt"/>
              </a:rPr>
              <a:t>“Now it came to pass, as they went, that he entered into a certain village: and a certain woman named Martha received him into her house.  And she had a sister called Mary, which also sat at Jesus’ feet, and heard his word” (10:38,39).</a:t>
            </a:r>
          </a:p>
          <a:p>
            <a:r>
              <a:rPr lang="en-US" sz="2400" dirty="0" smtClean="0">
                <a:latin typeface="+mj-lt"/>
              </a:rPr>
              <a:t>In the village of Bethany, Jesus visited the house and became close friends with these 2-sisters, Martha &amp; Mary.  Martha invited Jesus into her house at which time Mary sat at His feet, a position of submission as a student before her teacher.  This disturbed Martha –</a:t>
            </a:r>
          </a:p>
          <a:p>
            <a:endParaRPr lang="en-US" sz="800" dirty="0" smtClean="0">
              <a:latin typeface="+mj-lt"/>
            </a:endParaRPr>
          </a:p>
          <a:p>
            <a:r>
              <a:rPr lang="en-US" sz="2400" dirty="0" smtClean="0">
                <a:latin typeface="+mj-lt"/>
              </a:rPr>
              <a:t>“But Martha was cumbered about much serving, and came to him, and said, Lord, dost thou not care that my sister hath left me to serve alone? Bid her therefore that she help me” (10:40).</a:t>
            </a:r>
          </a:p>
          <a:p>
            <a:r>
              <a:rPr lang="en-US" sz="2400" dirty="0" smtClean="0">
                <a:latin typeface="+mj-lt"/>
              </a:rPr>
              <a:t>Like Israel, Martha was more concerned for the physical realm, Mary, the spiritual, for which Jesus gently chastened Martha and complimented Mary.      </a:t>
            </a:r>
            <a:endParaRPr lang="en-US" sz="2400" dirty="0">
              <a:latin typeface="+mj-lt"/>
            </a:endParaRPr>
          </a:p>
        </p:txBody>
      </p:sp>
      <p:pic>
        <p:nvPicPr>
          <p:cNvPr id="3" name="Picture 2" descr="&lt;strong&gt;Martha&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669" y="-1"/>
            <a:ext cx="4908331" cy="6779335"/>
          </a:xfrm>
          <a:prstGeom prst="rect">
            <a:avLst/>
          </a:prstGeom>
        </p:spPr>
      </p:pic>
    </p:spTree>
    <p:extLst>
      <p:ext uri="{BB962C8B-B14F-4D97-AF65-F5344CB8AC3E}">
        <p14:creationId xmlns:p14="http://schemas.microsoft.com/office/powerpoint/2010/main" val="10001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 y="-61557"/>
            <a:ext cx="7346733" cy="6863417"/>
          </a:xfrm>
          <a:prstGeom prst="rect">
            <a:avLst/>
          </a:prstGeom>
          <a:noFill/>
        </p:spPr>
        <p:txBody>
          <a:bodyPr wrap="square" rtlCol="0">
            <a:spAutoFit/>
          </a:bodyPr>
          <a:lstStyle/>
          <a:p>
            <a:r>
              <a:rPr lang="en-US" sz="2400" b="1" dirty="0" smtClean="0">
                <a:latin typeface="+mj-lt"/>
              </a:rPr>
              <a:t>CHRIST THE DIVIDER</a:t>
            </a:r>
          </a:p>
          <a:p>
            <a:r>
              <a:rPr lang="en-US" sz="2400" dirty="0" smtClean="0">
                <a:latin typeface="+mj-lt"/>
              </a:rPr>
              <a:t>“I am come to send [figurative] fire on the earth… But I have a baptism to be baptized with; and how am I straitened till it be accomplished!  Suppose ye that I am come to give peace on earth? I tell you, </a:t>
            </a:r>
            <a:r>
              <a:rPr lang="en-US" sz="2400" b="1" dirty="0" smtClean="0">
                <a:latin typeface="+mj-lt"/>
              </a:rPr>
              <a:t>Nay; but rather division</a:t>
            </a:r>
            <a:r>
              <a:rPr lang="en-US" sz="2400" dirty="0" smtClean="0">
                <a:latin typeface="+mj-lt"/>
              </a:rPr>
              <a:t>” (12:49-51).</a:t>
            </a:r>
          </a:p>
          <a:p>
            <a:r>
              <a:rPr lang="en-US" sz="2400" dirty="0" smtClean="0">
                <a:latin typeface="+mj-lt"/>
              </a:rPr>
              <a:t>At Christmas we sing carols of His birth bringing ‘peace </a:t>
            </a:r>
          </a:p>
          <a:p>
            <a:r>
              <a:rPr lang="en-US" sz="2400" dirty="0" smtClean="0">
                <a:latin typeface="+mj-lt"/>
              </a:rPr>
              <a:t>on earth,’ but that’s not what this says—Christ’s ministry did not bring peace between men—it brought DIVISION. His life was like a firestorm of controversy, which would culminate in His baptism [</a:t>
            </a:r>
            <a:r>
              <a:rPr lang="en-US" sz="2400" i="1" dirty="0" smtClean="0">
                <a:latin typeface="+mj-lt"/>
              </a:rPr>
              <a:t>placed</a:t>
            </a:r>
            <a:r>
              <a:rPr lang="en-US" sz="2400" dirty="0" smtClean="0">
                <a:latin typeface="+mj-lt"/>
              </a:rPr>
              <a:t> </a:t>
            </a:r>
            <a:r>
              <a:rPr lang="en-US" sz="2400" i="1" dirty="0" smtClean="0">
                <a:latin typeface="+mj-lt"/>
              </a:rPr>
              <a:t>into, identification with</a:t>
            </a:r>
            <a:r>
              <a:rPr lang="en-US" sz="2400" dirty="0" smtClean="0">
                <a:latin typeface="+mj-lt"/>
              </a:rPr>
              <a:t>] of death.  His ministry began with the baptism of water; it ended with a baptism of death [cross]. </a:t>
            </a:r>
          </a:p>
          <a:p>
            <a:endParaRPr lang="en-US" sz="800" dirty="0" smtClean="0">
              <a:latin typeface="+mj-lt"/>
            </a:endParaRPr>
          </a:p>
          <a:p>
            <a:r>
              <a:rPr lang="en-US" sz="2400" dirty="0" smtClean="0">
                <a:latin typeface="+mj-lt"/>
              </a:rPr>
              <a:t>“… there shall be 5 in one house divided, 3 against 2, and </a:t>
            </a:r>
          </a:p>
          <a:p>
            <a:r>
              <a:rPr lang="en-US" sz="2400" dirty="0" smtClean="0">
                <a:latin typeface="+mj-lt"/>
              </a:rPr>
              <a:t>2 against 3.  The father shall be divided against the son, and the son against the father; the mother against the daughter… daughter against the mother…” (12:52,53). </a:t>
            </a:r>
          </a:p>
          <a:p>
            <a:r>
              <a:rPr lang="en-US" sz="2400" dirty="0" smtClean="0">
                <a:latin typeface="+mj-lt"/>
              </a:rPr>
              <a:t>Christ divided families for or against; He still does.    </a:t>
            </a:r>
          </a:p>
        </p:txBody>
      </p:sp>
      <p:pic>
        <p:nvPicPr>
          <p:cNvPr id="3" name="Picture 2" descr="File:Stations of the Cross, 13, Saint-Jean-Baptiste au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730" y="-1"/>
            <a:ext cx="4845270" cy="6740307"/>
          </a:xfrm>
          <a:prstGeom prst="rect">
            <a:avLst/>
          </a:prstGeom>
        </p:spPr>
      </p:pic>
    </p:spTree>
    <p:extLst>
      <p:ext uri="{BB962C8B-B14F-4D97-AF65-F5344CB8AC3E}">
        <p14:creationId xmlns:p14="http://schemas.microsoft.com/office/powerpoint/2010/main" val="20412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6253655" cy="6863417"/>
          </a:xfrm>
          <a:prstGeom prst="rect">
            <a:avLst/>
          </a:prstGeom>
          <a:noFill/>
        </p:spPr>
        <p:txBody>
          <a:bodyPr wrap="square" rtlCol="0">
            <a:spAutoFit/>
          </a:bodyPr>
          <a:lstStyle/>
          <a:p>
            <a:r>
              <a:rPr lang="en-US" sz="2400" b="1" dirty="0" smtClean="0">
                <a:latin typeface="+mj-lt"/>
              </a:rPr>
              <a:t>REPENTANCE</a:t>
            </a:r>
          </a:p>
          <a:p>
            <a:r>
              <a:rPr lang="en-US" sz="2400" dirty="0" smtClean="0">
                <a:latin typeface="+mj-lt"/>
              </a:rPr>
              <a:t>Israel was in a covenant relationship with God, but they often wandered far from it, so ‘repentance’ [an about face] was their on-going command.  Two examples: Pilate had killed some Galileans and mixed their blood with animal sacrifices (13:1); others had died when a tower fell on and killed them (13:4).  Jesus told the hearers that those killed in these 2-events, either murdered or by accidental death—both died in their sin and unless they had REPENTED [i.e. saved], they would be eternally lost.  </a:t>
            </a:r>
          </a:p>
          <a:p>
            <a:endParaRPr lang="en-US" sz="800" dirty="0" smtClean="0">
              <a:latin typeface="+mj-lt"/>
            </a:endParaRPr>
          </a:p>
          <a:p>
            <a:r>
              <a:rPr lang="en-US" sz="2400" dirty="0" smtClean="0">
                <a:latin typeface="+mj-lt"/>
              </a:rPr>
              <a:t>“I tell you… </a:t>
            </a:r>
            <a:r>
              <a:rPr lang="en-US" sz="2400" b="1" dirty="0" smtClean="0">
                <a:latin typeface="+mj-lt"/>
              </a:rPr>
              <a:t>except </a:t>
            </a:r>
            <a:r>
              <a:rPr lang="en-US" sz="2400" dirty="0" smtClean="0">
                <a:latin typeface="+mj-lt"/>
              </a:rPr>
              <a:t>[all] </a:t>
            </a:r>
            <a:r>
              <a:rPr lang="en-US" sz="2400" b="1" dirty="0" smtClean="0">
                <a:latin typeface="+mj-lt"/>
              </a:rPr>
              <a:t>ye repent, ye shall all likewise perish</a:t>
            </a:r>
            <a:r>
              <a:rPr lang="en-US" sz="2400" dirty="0" smtClean="0">
                <a:latin typeface="+mj-lt"/>
              </a:rPr>
              <a:t>” ((13:5).</a:t>
            </a:r>
          </a:p>
          <a:p>
            <a:r>
              <a:rPr lang="en-US" sz="2400" dirty="0" smtClean="0">
                <a:latin typeface="+mj-lt"/>
              </a:rPr>
              <a:t>We, Gentiles, were never in the same covenant relationship with God, therefore,</a:t>
            </a:r>
            <a:r>
              <a:rPr lang="en-US" sz="2400" i="1" dirty="0" smtClean="0">
                <a:latin typeface="+mj-lt"/>
              </a:rPr>
              <a:t> we </a:t>
            </a:r>
            <a:r>
              <a:rPr lang="en-US" sz="2400" dirty="0" smtClean="0">
                <a:latin typeface="+mj-lt"/>
              </a:rPr>
              <a:t>are not told to REPENT [turn around and come back], but rather… </a:t>
            </a:r>
            <a:r>
              <a:rPr lang="en-US" sz="2400" b="1" i="1" dirty="0" smtClean="0">
                <a:latin typeface="+mj-lt"/>
              </a:rPr>
              <a:t>JUST COME!  </a:t>
            </a:r>
            <a:endParaRPr lang="en-US" sz="2400" b="1" i="1" dirty="0">
              <a:latin typeface="+mj-lt"/>
            </a:endParaRPr>
          </a:p>
        </p:txBody>
      </p:sp>
      <p:pic>
        <p:nvPicPr>
          <p:cNvPr id="3" name="Picture 2" descr="Life's Journey To Perfection: LDS Sharing Time November ..."/>
          <p:cNvPicPr>
            <a:picLocks noChangeAspect="1"/>
          </p:cNvPicPr>
          <p:nvPr/>
        </p:nvPicPr>
        <p:blipFill rotWithShape="1">
          <a:blip r:embed="rId2">
            <a:extLst>
              <a:ext uri="{28A0092B-C50C-407E-A947-70E740481C1C}">
                <a14:useLocalDpi xmlns:a14="http://schemas.microsoft.com/office/drawing/2010/main" val="0"/>
              </a:ext>
            </a:extLst>
          </a:blip>
          <a:srcRect b="3908"/>
          <a:stretch/>
        </p:blipFill>
        <p:spPr>
          <a:xfrm>
            <a:off x="6253655" y="-1"/>
            <a:ext cx="5938345" cy="6779335"/>
          </a:xfrm>
          <a:prstGeom prst="rect">
            <a:avLst/>
          </a:prstGeom>
        </p:spPr>
      </p:pic>
    </p:spTree>
    <p:extLst>
      <p:ext uri="{BB962C8B-B14F-4D97-AF65-F5344CB8AC3E}">
        <p14:creationId xmlns:p14="http://schemas.microsoft.com/office/powerpoint/2010/main" val="28986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4594"/>
            <a:ext cx="7836195" cy="6863417"/>
          </a:xfrm>
          <a:prstGeom prst="rect">
            <a:avLst/>
          </a:prstGeom>
          <a:noFill/>
        </p:spPr>
        <p:txBody>
          <a:bodyPr wrap="square" rtlCol="0">
            <a:spAutoFit/>
          </a:bodyPr>
          <a:lstStyle/>
          <a:p>
            <a:r>
              <a:rPr lang="en-US" sz="2400" b="1" dirty="0" smtClean="0">
                <a:latin typeface="+mj-lt"/>
              </a:rPr>
              <a:t>THE BARREN FIG TREE</a:t>
            </a:r>
          </a:p>
          <a:p>
            <a:r>
              <a:rPr lang="en-US" sz="2400" dirty="0" smtClean="0">
                <a:latin typeface="+mj-lt"/>
              </a:rPr>
              <a:t>“He spake also of this parable; A certain man had a fig tree planted in his vineyard; and he came and sought fruit thereon, and found none… 3 years I come seeking fruit on this fig tree, and find none: cut it down… Lord, let it alone this year also, till I dig about it, and dung it: and if it bear fruit, well: and if not, then after that thou shalt cut it down” (13:6-9).</a:t>
            </a:r>
          </a:p>
          <a:p>
            <a:r>
              <a:rPr lang="en-US" sz="2400" dirty="0" smtClean="0">
                <a:latin typeface="+mj-lt"/>
              </a:rPr>
              <a:t>Spiritual meaning?—for Jesus’ 3-year earthly ministry, He looked for spiritual fruit from Israel, but found none, which justified it being cut down (withdrawing his ministry to Israel).  But, He didn’t.  From the cross He forgave Israel (Lk. 23:34), giving them another chance.  On the upcoming holy day of Pentecost, Peter told them to </a:t>
            </a:r>
            <a:r>
              <a:rPr lang="en-US" sz="2400" b="1" dirty="0" smtClean="0">
                <a:latin typeface="+mj-lt"/>
              </a:rPr>
              <a:t>REPENT</a:t>
            </a:r>
            <a:r>
              <a:rPr lang="en-US" sz="2400" dirty="0" smtClean="0">
                <a:latin typeface="+mj-lt"/>
              </a:rPr>
              <a:t> (Acts 2:38), but only a small number did [3,000 out of 3 million; .1%], so at the end of Acts that lifeless tree </a:t>
            </a:r>
            <a:r>
              <a:rPr lang="en-US" sz="2400" i="1" dirty="0" smtClean="0">
                <a:latin typeface="+mj-lt"/>
              </a:rPr>
              <a:t>was</a:t>
            </a:r>
            <a:r>
              <a:rPr lang="en-US" sz="2400" dirty="0" smtClean="0">
                <a:latin typeface="+mj-lt"/>
              </a:rPr>
              <a:t> cut down (ministry withdrawn) –</a:t>
            </a:r>
          </a:p>
          <a:p>
            <a:endParaRPr lang="en-US" sz="800" dirty="0" smtClean="0">
              <a:latin typeface="+mj-lt"/>
            </a:endParaRPr>
          </a:p>
          <a:p>
            <a:r>
              <a:rPr lang="en-US" sz="2400" dirty="0" smtClean="0">
                <a:latin typeface="+mj-lt"/>
              </a:rPr>
              <a:t>“… the heart of this people [Israel] is waxed gross… their eyes have they closed… </a:t>
            </a:r>
            <a:r>
              <a:rPr lang="en-US" sz="2400" b="1" u="sng" dirty="0" smtClean="0">
                <a:latin typeface="+mj-lt"/>
              </a:rPr>
              <a:t>salvation of God is sent unto the Gentiles</a:t>
            </a:r>
            <a:r>
              <a:rPr lang="en-US" sz="2400" b="1" dirty="0" smtClean="0">
                <a:latin typeface="+mj-lt"/>
              </a:rPr>
              <a:t>, </a:t>
            </a:r>
            <a:r>
              <a:rPr lang="en-US" sz="2400" b="1" u="sng" dirty="0" smtClean="0">
                <a:latin typeface="+mj-lt"/>
              </a:rPr>
              <a:t>and that they will hear it</a:t>
            </a:r>
            <a:r>
              <a:rPr lang="en-US" sz="2400" dirty="0" smtClean="0">
                <a:latin typeface="+mj-lt"/>
              </a:rPr>
              <a:t>” (Acts 28:25-28).  </a:t>
            </a:r>
            <a:endParaRPr lang="en-US" sz="2400" dirty="0">
              <a:latin typeface="+mj-lt"/>
            </a:endParaRPr>
          </a:p>
        </p:txBody>
      </p:sp>
      <p:pic>
        <p:nvPicPr>
          <p:cNvPr id="4" name="Picture 3" descr="Withered &lt;strong&gt;Fig&lt;/strong&gt; &lt;strong&gt;Tree&lt;/strong&gt; Matthew 21 « Advent Bible Stud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377" y="0"/>
            <a:ext cx="4100622" cy="6705600"/>
          </a:xfrm>
          <a:prstGeom prst="rect">
            <a:avLst/>
          </a:prstGeom>
        </p:spPr>
      </p:pic>
    </p:spTree>
    <p:extLst>
      <p:ext uri="{BB962C8B-B14F-4D97-AF65-F5344CB8AC3E}">
        <p14:creationId xmlns:p14="http://schemas.microsoft.com/office/powerpoint/2010/main" val="24748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540"/>
            <a:ext cx="7147034" cy="6617196"/>
          </a:xfrm>
          <a:prstGeom prst="rect">
            <a:avLst/>
          </a:prstGeom>
          <a:noFill/>
        </p:spPr>
        <p:txBody>
          <a:bodyPr wrap="square" rtlCol="0">
            <a:spAutoFit/>
          </a:bodyPr>
          <a:lstStyle/>
          <a:p>
            <a:r>
              <a:rPr lang="en-US" sz="2400" b="1" dirty="0" smtClean="0">
                <a:latin typeface="+mj-lt"/>
              </a:rPr>
              <a:t>HEALED ON THE SABBATH</a:t>
            </a:r>
          </a:p>
          <a:p>
            <a:r>
              <a:rPr lang="en-US" sz="2400" dirty="0" smtClean="0">
                <a:latin typeface="+mj-lt"/>
              </a:rPr>
              <a:t>“And he was teaching in one of the synagogues on the Sabbath… there was a woman which had a spirit of infirmity 18-years, and was bowed together, and could in no wise lift herself up… And he laid his hands on her: and immediately she was made straight, and glorified God” (13:10-13).</a:t>
            </a:r>
          </a:p>
          <a:p>
            <a:r>
              <a:rPr lang="en-US" sz="2400" dirty="0" smtClean="0">
                <a:latin typeface="+mj-lt"/>
              </a:rPr>
              <a:t>Another case of healing on the Sabbath.  Why?</a:t>
            </a:r>
          </a:p>
          <a:p>
            <a:endParaRPr lang="en-US" sz="800" dirty="0" smtClean="0">
              <a:latin typeface="+mj-lt"/>
            </a:endParaRPr>
          </a:p>
          <a:p>
            <a:r>
              <a:rPr lang="en-US" sz="2400" dirty="0" smtClean="0">
                <a:latin typeface="+mj-lt"/>
              </a:rPr>
              <a:t>“For the Son of man is Lord even of the Sabbath day” (Mt. 12:8).</a:t>
            </a:r>
          </a:p>
          <a:p>
            <a:r>
              <a:rPr lang="en-US" sz="2400" dirty="0" smtClean="0">
                <a:latin typeface="+mj-lt"/>
              </a:rPr>
              <a:t>Jesus Christ created the Sabbath for the Jewish people </a:t>
            </a:r>
          </a:p>
          <a:p>
            <a:r>
              <a:rPr lang="en-US" sz="2400" dirty="0" smtClean="0">
                <a:latin typeface="+mj-lt"/>
              </a:rPr>
              <a:t>to have a day’s rest from their labor and to worship Him. The Jewish leaders had reduced the Sabbath to nothing more than a ritual to catch Law breakers – </a:t>
            </a:r>
          </a:p>
          <a:p>
            <a:endParaRPr lang="en-US" sz="800" dirty="0" smtClean="0">
              <a:latin typeface="+mj-lt"/>
            </a:endParaRPr>
          </a:p>
          <a:p>
            <a:r>
              <a:rPr lang="en-US" sz="2400" dirty="0" smtClean="0">
                <a:latin typeface="+mj-lt"/>
              </a:rPr>
              <a:t>“And the ruler of the synagogue answered with indignation, because Jesus healed on the Sabbath day… there are 6-days in which men ought to work… </a:t>
            </a:r>
            <a:endParaRPr lang="en-US" sz="2400" dirty="0">
              <a:latin typeface="+mj-lt"/>
            </a:endParaRPr>
          </a:p>
        </p:txBody>
      </p:sp>
      <p:pic>
        <p:nvPicPr>
          <p:cNvPr id="3" name="Picture 2" descr="A &lt;strong&gt;woman&lt;/strong&gt; &lt;strong&gt;bent&lt;/strong&gt; with infirmity was &lt;strong&gt;healed&lt;/strong&gt; by &lt;strong&gt;Jesus&lt;/strong&gt; Luke 13:11-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035" y="0"/>
            <a:ext cx="5128884" cy="6779334"/>
          </a:xfrm>
          <a:prstGeom prst="rect">
            <a:avLst/>
          </a:prstGeom>
        </p:spPr>
      </p:pic>
    </p:spTree>
    <p:extLst>
      <p:ext uri="{BB962C8B-B14F-4D97-AF65-F5344CB8AC3E}">
        <p14:creationId xmlns:p14="http://schemas.microsoft.com/office/powerpoint/2010/main" val="18873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t;strong&gt;woman&lt;/strong&gt; &lt;strong&gt;bent&lt;/strong&gt; with infirmity was &lt;strong&gt;healed&lt;/strong&gt; by &lt;strong&gt;Jesus&lt;/strong&gt; Luke 13:11-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035" y="0"/>
            <a:ext cx="5128884" cy="6779334"/>
          </a:xfrm>
          <a:prstGeom prst="rect">
            <a:avLst/>
          </a:prstGeom>
        </p:spPr>
      </p:pic>
      <p:sp>
        <p:nvSpPr>
          <p:cNvPr id="3" name="TextBox 2"/>
          <p:cNvSpPr txBox="1"/>
          <p:nvPr/>
        </p:nvSpPr>
        <p:spPr>
          <a:xfrm>
            <a:off x="0" y="-42042"/>
            <a:ext cx="7073462" cy="6863417"/>
          </a:xfrm>
          <a:prstGeom prst="rect">
            <a:avLst/>
          </a:prstGeom>
          <a:noFill/>
        </p:spPr>
        <p:txBody>
          <a:bodyPr wrap="square" rtlCol="0">
            <a:spAutoFit/>
          </a:bodyPr>
          <a:lstStyle/>
          <a:p>
            <a:r>
              <a:rPr lang="en-US" sz="2400" dirty="0" smtClean="0">
                <a:latin typeface="+mj-lt"/>
              </a:rPr>
              <a:t>… an not on </a:t>
            </a:r>
            <a:r>
              <a:rPr lang="en-US" sz="2400" dirty="0">
                <a:latin typeface="+mj-lt"/>
              </a:rPr>
              <a:t>the Sabbath day (13:14)… [Jesus] thou hypocrite, doth not each one of you on the Sabbath loose his ox </a:t>
            </a:r>
            <a:r>
              <a:rPr lang="en-US" sz="2400" dirty="0" smtClean="0">
                <a:latin typeface="+mj-lt"/>
              </a:rPr>
              <a:t>or his donkey from the stall, and lead him away to watering? And ought not this woman, being a daughter of Abraham, whom Satan hath bound, lo, these 18-years be loosed from this bond on the Sabbath day?  And when he had said these things, all his adversaries were ashamed: and all the people rejoiced for all the glorious things that were done by him” (13:15-17).</a:t>
            </a:r>
          </a:p>
          <a:p>
            <a:r>
              <a:rPr lang="en-US" sz="2400" dirty="0" smtClean="0">
                <a:latin typeface="+mj-lt"/>
              </a:rPr>
              <a:t>Finally, they saw their hypocrisy.  They loosed their animals from their stall for a drink of water on the Sabbath, but Jesus wasn’t supposed to loose this poor, afflicted woman from 18-years of bondage by Satan.</a:t>
            </a:r>
          </a:p>
          <a:p>
            <a:endParaRPr lang="en-US" sz="800" dirty="0" smtClean="0">
              <a:latin typeface="+mj-lt"/>
            </a:endParaRPr>
          </a:p>
          <a:p>
            <a:r>
              <a:rPr lang="en-US" sz="2400" b="1" dirty="0" smtClean="0">
                <a:latin typeface="+mj-lt"/>
              </a:rPr>
              <a:t>DO WE KEEP THE SABBATH TODAY? </a:t>
            </a:r>
          </a:p>
          <a:p>
            <a:r>
              <a:rPr lang="en-US" sz="2400" dirty="0" smtClean="0">
                <a:latin typeface="+mj-lt"/>
              </a:rPr>
              <a:t>No.  The only commandment absent from the Pauline epistles.  Why? No need.  We are saved and placed </a:t>
            </a:r>
            <a:r>
              <a:rPr lang="en-US" sz="2400" b="1" dirty="0" smtClean="0">
                <a:latin typeface="+mj-lt"/>
              </a:rPr>
              <a:t>IN-CHRIST</a:t>
            </a:r>
            <a:r>
              <a:rPr lang="en-US" sz="2400" dirty="0" smtClean="0">
                <a:latin typeface="+mj-lt"/>
              </a:rPr>
              <a:t>—</a:t>
            </a:r>
            <a:r>
              <a:rPr lang="en-US" sz="2400" u="sng" dirty="0" smtClean="0">
                <a:latin typeface="+mj-lt"/>
              </a:rPr>
              <a:t>We </a:t>
            </a:r>
            <a:r>
              <a:rPr lang="en-US" sz="2400" i="1" u="sng" dirty="0" smtClean="0">
                <a:latin typeface="+mj-lt"/>
              </a:rPr>
              <a:t>spiritually</a:t>
            </a:r>
            <a:r>
              <a:rPr lang="en-US" sz="2400" u="sng" dirty="0" smtClean="0">
                <a:latin typeface="+mj-lt"/>
              </a:rPr>
              <a:t> rest in-Christ every day</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569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6957848" cy="6863417"/>
          </a:xfrm>
          <a:prstGeom prst="rect">
            <a:avLst/>
          </a:prstGeom>
          <a:noFill/>
        </p:spPr>
        <p:txBody>
          <a:bodyPr wrap="square" rtlCol="0">
            <a:spAutoFit/>
          </a:bodyPr>
          <a:lstStyle/>
          <a:p>
            <a:r>
              <a:rPr lang="en-US" sz="2400" b="1" dirty="0" smtClean="0">
                <a:latin typeface="+mj-lt"/>
              </a:rPr>
              <a:t>THE LOST SHEEP</a:t>
            </a:r>
          </a:p>
          <a:p>
            <a:r>
              <a:rPr lang="en-US" sz="2400" dirty="0" smtClean="0">
                <a:latin typeface="+mj-lt"/>
              </a:rPr>
              <a:t>“Then drew near unto him all the publicans and sinners for to hear him.  And he spake this parable unto them, saying, What man of you, having 100 sheep, if he lose one of them, doth not leave the 99 in the wilderness, and go after that which is lost, until he find it? And when he hath found it, he layeth it on his shoulders, rejoicing” (15:1-4).</a:t>
            </a:r>
          </a:p>
          <a:p>
            <a:r>
              <a:rPr lang="en-US" sz="2400" dirty="0" smtClean="0">
                <a:latin typeface="+mj-lt"/>
              </a:rPr>
              <a:t>Another parable about lost Israel.  The 99 in the wilderness are the self righteous [lost but don’t know they’re lost].  The 1 represents the publicans/sinners who knew they were lost.  Who is the shepherd most concerned with?  The 1 who knows he’s lost and </a:t>
            </a:r>
          </a:p>
          <a:p>
            <a:r>
              <a:rPr lang="en-US" sz="2400" dirty="0" smtClean="0">
                <a:latin typeface="+mj-lt"/>
              </a:rPr>
              <a:t>wants to be found [saved]!</a:t>
            </a:r>
          </a:p>
          <a:p>
            <a:endParaRPr lang="en-US" sz="800" dirty="0" smtClean="0">
              <a:latin typeface="+mj-lt"/>
            </a:endParaRPr>
          </a:p>
          <a:p>
            <a:r>
              <a:rPr lang="en-US" sz="2400" dirty="0" smtClean="0">
                <a:latin typeface="+mj-lt"/>
              </a:rPr>
              <a:t>“I say unto you… joy in the presence of the angels of God over 1 sinner that repenteth, more than over 99 just persons, which need no repentance” (15:10).</a:t>
            </a:r>
          </a:p>
          <a:p>
            <a:r>
              <a:rPr lang="en-US" sz="2400" dirty="0" smtClean="0">
                <a:latin typeface="+mj-lt"/>
              </a:rPr>
              <a:t>Out of 100, would you rather have 1 saved or none?  </a:t>
            </a:r>
            <a:endParaRPr lang="en-US" sz="2400" dirty="0">
              <a:latin typeface="+mj-lt"/>
            </a:endParaRPr>
          </a:p>
        </p:txBody>
      </p:sp>
      <p:pic>
        <p:nvPicPr>
          <p:cNvPr id="3" name="Picture 2" descr="Jesus: The Good Shepherd | Mike's Place on the W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848" y="0"/>
            <a:ext cx="5234151" cy="6656224"/>
          </a:xfrm>
          <a:prstGeom prst="rect">
            <a:avLst/>
          </a:prstGeom>
        </p:spPr>
      </p:pic>
      <p:pic>
        <p:nvPicPr>
          <p:cNvPr id="4" name="Picture 3" descr="File:Champaigne shepherd.jp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847" y="0"/>
            <a:ext cx="5234153" cy="6656224"/>
          </a:xfrm>
          <a:prstGeom prst="rect">
            <a:avLst/>
          </a:prstGeom>
        </p:spPr>
      </p:pic>
    </p:spTree>
    <p:extLst>
      <p:ext uri="{BB962C8B-B14F-4D97-AF65-F5344CB8AC3E}">
        <p14:creationId xmlns:p14="http://schemas.microsoft.com/office/powerpoint/2010/main" val="384703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7104992" cy="6863417"/>
          </a:xfrm>
          <a:prstGeom prst="rect">
            <a:avLst/>
          </a:prstGeom>
          <a:noFill/>
        </p:spPr>
        <p:txBody>
          <a:bodyPr wrap="square" rtlCol="0">
            <a:spAutoFit/>
          </a:bodyPr>
          <a:lstStyle/>
          <a:p>
            <a:r>
              <a:rPr lang="en-US" sz="2400" b="1" dirty="0" smtClean="0">
                <a:latin typeface="+mj-lt"/>
              </a:rPr>
              <a:t>RICH MAN &amp; LAZARUS</a:t>
            </a:r>
          </a:p>
          <a:p>
            <a:r>
              <a:rPr lang="en-US" sz="2400" dirty="0" smtClean="0">
                <a:latin typeface="+mj-lt"/>
              </a:rPr>
              <a:t>A well known Bible story about a rich man and a beggar named Lazarus.  They both died and the scene moved to the after world—Lazarus in the bosom of Abraham and the rich man in hell</a:t>
            </a:r>
            <a:r>
              <a:rPr lang="en-US" sz="2400" dirty="0">
                <a:latin typeface="+mj-lt"/>
              </a:rPr>
              <a:t> </a:t>
            </a:r>
            <a:r>
              <a:rPr lang="en-US" sz="2400" dirty="0" smtClean="0">
                <a:latin typeface="+mj-lt"/>
              </a:rPr>
              <a:t>–</a:t>
            </a:r>
          </a:p>
          <a:p>
            <a:endParaRPr lang="en-US" sz="800" dirty="0" smtClean="0">
              <a:latin typeface="+mj-lt"/>
            </a:endParaRPr>
          </a:p>
          <a:p>
            <a:r>
              <a:rPr lang="en-US" sz="2400" dirty="0" smtClean="0">
                <a:latin typeface="+mj-lt"/>
              </a:rPr>
              <a:t>“And in hell he lifted up his eyes, being in torments, and seeth Abraham afar off, and Lazarus in his bosom.  And he cried and said, Father Abraham, have mercy on me, and send Lazarus, that he may dip the tip of his finger in water, and cool my tongue; for I am tormented in this flame” (16:23,24).</a:t>
            </a:r>
          </a:p>
          <a:p>
            <a:r>
              <a:rPr lang="en-US" sz="2400" dirty="0" smtClean="0">
                <a:latin typeface="+mj-lt"/>
              </a:rPr>
              <a:t>The rich man was in a place of unrelenting torment, he could see Lazarus in a place with no torments [paradise], but he could not get there.  He asked for the smallest act of mercy—he received none.  If he could not be helped, he asked that someone be sent to his family, but the answer was—just as you wouldn’t hear, neither would they. </a:t>
            </a:r>
          </a:p>
        </p:txBody>
      </p:sp>
      <p:pic>
        <p:nvPicPr>
          <p:cNvPr id="5" name="Picture 4" descr="File:GebhardtLazarus.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586" y="0"/>
            <a:ext cx="4992414" cy="6494085"/>
          </a:xfrm>
          <a:prstGeom prst="rect">
            <a:avLst/>
          </a:prstGeom>
        </p:spPr>
      </p:pic>
      <p:pic>
        <p:nvPicPr>
          <p:cNvPr id="3" name="Picture 2" descr="61 - The Parable of the &lt;strong&gt;Rich&lt;/strong&gt; &lt;strong&gt;Man&lt;/strong&gt; and &lt;strong&gt;Lazarus&lt;/strong&gt; on Vim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586" y="1"/>
            <a:ext cx="4992414" cy="6494084"/>
          </a:xfrm>
          <a:prstGeom prst="rect">
            <a:avLst/>
          </a:prstGeom>
        </p:spPr>
      </p:pic>
    </p:spTree>
    <p:extLst>
      <p:ext uri="{BB962C8B-B14F-4D97-AF65-F5344CB8AC3E}">
        <p14:creationId xmlns:p14="http://schemas.microsoft.com/office/powerpoint/2010/main" val="106927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001"/>
            <a:ext cx="12192000" cy="2308324"/>
          </a:xfrm>
          <a:prstGeom prst="rect">
            <a:avLst/>
          </a:prstGeom>
        </p:spPr>
        <p:txBody>
          <a:bodyPr wrap="square">
            <a:spAutoFit/>
          </a:bodyPr>
          <a:lstStyle/>
          <a:p>
            <a:r>
              <a:rPr lang="en-US" sz="2400" b="1" dirty="0">
                <a:latin typeface="+mj-lt"/>
              </a:rPr>
              <a:t>RICH MAN &amp; </a:t>
            </a:r>
            <a:r>
              <a:rPr lang="en-US" sz="2400" b="1" dirty="0" smtClean="0">
                <a:latin typeface="+mj-lt"/>
              </a:rPr>
              <a:t>LAZARUS </a:t>
            </a:r>
            <a:r>
              <a:rPr lang="en-US" sz="2400" dirty="0" smtClean="0">
                <a:latin typeface="+mj-lt"/>
              </a:rPr>
              <a:t>(cont’d)</a:t>
            </a:r>
          </a:p>
          <a:p>
            <a:r>
              <a:rPr lang="en-US" sz="2400" dirty="0" smtClean="0">
                <a:latin typeface="+mj-lt"/>
              </a:rPr>
              <a:t>There are many truths we can learn from this narrative:  there is consciousness after physical</a:t>
            </a:r>
          </a:p>
          <a:p>
            <a:r>
              <a:rPr lang="en-US" sz="2400" dirty="0" smtClean="0">
                <a:latin typeface="+mj-lt"/>
              </a:rPr>
              <a:t>death and we do retain a physical body (16:23); the unsaved feel pain; the saved</a:t>
            </a:r>
            <a:r>
              <a:rPr lang="en-US" sz="2400" dirty="0">
                <a:latin typeface="+mj-lt"/>
              </a:rPr>
              <a:t> </a:t>
            </a:r>
            <a:r>
              <a:rPr lang="en-US" sz="2400" dirty="0" smtClean="0">
                <a:latin typeface="+mj-lt"/>
              </a:rPr>
              <a:t>are comforted (16:24,25); a great gulf exists between the saved &amp; the lost (16:26); there is no escape from hell, and no way to warn loved ones of its reality; each person born has one lifetime to make man’s most important decision, heaven or hell; there are no 2</a:t>
            </a:r>
            <a:r>
              <a:rPr lang="en-US" sz="2400" baseline="30000" dirty="0" smtClean="0">
                <a:latin typeface="+mj-lt"/>
              </a:rPr>
              <a:t>nd</a:t>
            </a:r>
            <a:r>
              <a:rPr lang="en-US" sz="2400" dirty="0" smtClean="0">
                <a:latin typeface="+mj-lt"/>
              </a:rPr>
              <a:t> chances.    </a:t>
            </a:r>
            <a:endParaRPr lang="en-US" sz="2400" dirty="0">
              <a:latin typeface="+mj-lt"/>
            </a:endParaRPr>
          </a:p>
        </p:txBody>
      </p:sp>
      <p:pic>
        <p:nvPicPr>
          <p:cNvPr id="4" name="Picture 3" descr="Do you agree with [the following explanation of] aft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2349795"/>
            <a:ext cx="12002814" cy="4389556"/>
          </a:xfrm>
          <a:prstGeom prst="rect">
            <a:avLst/>
          </a:prstGeom>
        </p:spPr>
      </p:pic>
    </p:spTree>
    <p:extLst>
      <p:ext uri="{BB962C8B-B14F-4D97-AF65-F5344CB8AC3E}">
        <p14:creationId xmlns:p14="http://schemas.microsoft.com/office/powerpoint/2010/main" val="13334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14"/>
            <a:ext cx="7219950" cy="6494085"/>
          </a:xfrm>
          <a:prstGeom prst="rect">
            <a:avLst/>
          </a:prstGeom>
          <a:noFill/>
        </p:spPr>
        <p:txBody>
          <a:bodyPr wrap="square" rtlCol="0">
            <a:spAutoFit/>
          </a:bodyPr>
          <a:lstStyle/>
          <a:p>
            <a:r>
              <a:rPr lang="en-US" sz="2400" b="1" dirty="0" smtClean="0">
                <a:latin typeface="+mj-lt"/>
              </a:rPr>
              <a:t>THE EARTHLY KINGDOM</a:t>
            </a:r>
          </a:p>
          <a:p>
            <a:r>
              <a:rPr lang="en-US" sz="2400" dirty="0" smtClean="0">
                <a:latin typeface="+mj-lt"/>
              </a:rPr>
              <a:t>“And when he was demanded of the Pharisees, when the kingdom of God should come, he answered them and said, The kingdom of God cometh not with observation: Neither shall they say, Lo here! Or, lo there! For behold, the kingdom of God </a:t>
            </a:r>
            <a:r>
              <a:rPr lang="en-US" sz="2400" u="sng" dirty="0" smtClean="0">
                <a:latin typeface="+mj-lt"/>
              </a:rPr>
              <a:t>is within you</a:t>
            </a:r>
            <a:r>
              <a:rPr lang="en-US" sz="2400" dirty="0" smtClean="0">
                <a:latin typeface="+mj-lt"/>
              </a:rPr>
              <a:t>” (17:20,21).</a:t>
            </a:r>
          </a:p>
          <a:p>
            <a:endParaRPr lang="en-US" sz="800" dirty="0" smtClean="0">
              <a:latin typeface="+mj-lt"/>
            </a:endParaRPr>
          </a:p>
          <a:p>
            <a:r>
              <a:rPr lang="en-US" sz="2400" dirty="0" smtClean="0">
                <a:latin typeface="+mj-lt"/>
              </a:rPr>
              <a:t>One of the worst interpretations of the K.J.V. – </a:t>
            </a:r>
          </a:p>
          <a:p>
            <a:r>
              <a:rPr lang="en-US" sz="2400" i="1" dirty="0" smtClean="0">
                <a:latin typeface="+mj-lt"/>
              </a:rPr>
              <a:t>“Gr., </a:t>
            </a:r>
            <a:r>
              <a:rPr lang="en-US" sz="2400" i="1" dirty="0" err="1" smtClean="0">
                <a:latin typeface="+mj-lt"/>
              </a:rPr>
              <a:t>entos</a:t>
            </a:r>
            <a:r>
              <a:rPr lang="en-US" sz="2400" i="1" dirty="0" smtClean="0">
                <a:latin typeface="+mj-lt"/>
              </a:rPr>
              <a:t> = ‘in the midst.’  It could not be said of a self-righteous, Christ rejecting Pharisee, that the kingdom of God, as to its spiritual content, was within him… the kingdom was actually ‘in the midst’ of the Pharisees in the persons of the King and His disciples.  Ultimately the kingdom will come, with outward show” </a:t>
            </a:r>
            <a:r>
              <a:rPr lang="en-US" sz="2400" dirty="0" smtClean="0">
                <a:latin typeface="+mj-lt"/>
              </a:rPr>
              <a:t>(Old Scofield, p. 1100).</a:t>
            </a:r>
          </a:p>
          <a:p>
            <a:r>
              <a:rPr lang="en-US" sz="2400" dirty="0" smtClean="0">
                <a:latin typeface="+mj-lt"/>
              </a:rPr>
              <a:t>The kingdom was in their ‘midst’ had ‘come near’ in the Person of Christ + little flock.  It </a:t>
            </a:r>
            <a:r>
              <a:rPr lang="en-US" sz="2400" i="1" dirty="0" smtClean="0">
                <a:latin typeface="+mj-lt"/>
              </a:rPr>
              <a:t>will</a:t>
            </a:r>
            <a:r>
              <a:rPr lang="en-US" sz="2400" dirty="0" smtClean="0">
                <a:latin typeface="+mj-lt"/>
              </a:rPr>
              <a:t> appear in its fullness and dramatically [outward show] at His 2</a:t>
            </a:r>
            <a:r>
              <a:rPr lang="en-US" sz="2400" baseline="30000" dirty="0" smtClean="0">
                <a:latin typeface="+mj-lt"/>
              </a:rPr>
              <a:t>nd</a:t>
            </a:r>
            <a:r>
              <a:rPr lang="en-US" sz="2400" dirty="0" smtClean="0">
                <a:latin typeface="+mj-lt"/>
              </a:rPr>
              <a:t> coming.   </a:t>
            </a:r>
            <a:endParaRPr lang="en-US" sz="2400" dirty="0">
              <a:latin typeface="+mj-lt"/>
            </a:endParaRPr>
          </a:p>
        </p:txBody>
      </p:sp>
      <p:pic>
        <p:nvPicPr>
          <p:cNvPr id="3" name="Picture 2" descr="Homosexuality in the New Testamen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50" y="0"/>
            <a:ext cx="4972050" cy="6378471"/>
          </a:xfrm>
          <a:prstGeom prst="rect">
            <a:avLst/>
          </a:prstGeom>
        </p:spPr>
      </p:pic>
    </p:spTree>
    <p:extLst>
      <p:ext uri="{BB962C8B-B14F-4D97-AF65-F5344CB8AC3E}">
        <p14:creationId xmlns:p14="http://schemas.microsoft.com/office/powerpoint/2010/main" val="25582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27935" cy="6617196"/>
          </a:xfrm>
          <a:prstGeom prst="rect">
            <a:avLst/>
          </a:prstGeom>
          <a:noFill/>
        </p:spPr>
        <p:txBody>
          <a:bodyPr wrap="none" rtlCol="0">
            <a:spAutoFit/>
          </a:bodyPr>
          <a:lstStyle/>
          <a:p>
            <a:r>
              <a:rPr lang="en-US" sz="2400" dirty="0" smtClean="0">
                <a:latin typeface="+mj-lt"/>
              </a:rPr>
              <a:t>… and called him a devil (7:20).  Back and forth they went until the last day [day 7] of the feast</a:t>
            </a:r>
          </a:p>
          <a:p>
            <a:r>
              <a:rPr lang="en-US" sz="2400" dirty="0">
                <a:latin typeface="+mj-lt"/>
              </a:rPr>
              <a:t>o</a:t>
            </a:r>
            <a:r>
              <a:rPr lang="en-US" sz="2400" dirty="0" smtClean="0">
                <a:latin typeface="+mj-lt"/>
              </a:rPr>
              <a:t>f Tabernacles when a priest ceremoniously carried a pitcher of water through the crowds, and </a:t>
            </a:r>
          </a:p>
          <a:p>
            <a:r>
              <a:rPr lang="en-US" sz="2400" dirty="0" smtClean="0">
                <a:latin typeface="+mj-lt"/>
              </a:rPr>
              <a:t>Jesus spoke –</a:t>
            </a:r>
          </a:p>
          <a:p>
            <a:endParaRPr lang="en-US" sz="800" dirty="0" smtClean="0">
              <a:latin typeface="+mj-lt"/>
            </a:endParaRPr>
          </a:p>
          <a:p>
            <a:r>
              <a:rPr lang="en-US" sz="2400" dirty="0" smtClean="0">
                <a:latin typeface="+mj-lt"/>
              </a:rPr>
              <a:t>“If any man thirst, let him come unto me, and drink.  He that </a:t>
            </a:r>
          </a:p>
          <a:p>
            <a:r>
              <a:rPr lang="en-US" sz="2400" dirty="0" smtClean="0">
                <a:latin typeface="+mj-lt"/>
              </a:rPr>
              <a:t>believeth on me, as the scripture hath said, out of his belly shall</a:t>
            </a:r>
          </a:p>
          <a:p>
            <a:r>
              <a:rPr lang="en-US" sz="2400" dirty="0" smtClean="0">
                <a:latin typeface="+mj-lt"/>
              </a:rPr>
              <a:t>flow rivers of living water </a:t>
            </a:r>
            <a:r>
              <a:rPr lang="en-US" sz="2400" b="1" dirty="0" smtClean="0">
                <a:latin typeface="+mj-lt"/>
              </a:rPr>
              <a:t>(But this spake he of the </a:t>
            </a:r>
            <a:r>
              <a:rPr lang="en-US" sz="2400" dirty="0" smtClean="0">
                <a:latin typeface="+mj-lt"/>
              </a:rPr>
              <a:t>[Holy] </a:t>
            </a:r>
            <a:r>
              <a:rPr lang="en-US" sz="2400" b="1" dirty="0" smtClean="0">
                <a:latin typeface="+mj-lt"/>
              </a:rPr>
              <a:t>Spirit, </a:t>
            </a:r>
          </a:p>
          <a:p>
            <a:r>
              <a:rPr lang="en-US" sz="2400" b="1" dirty="0">
                <a:latin typeface="+mj-lt"/>
              </a:rPr>
              <a:t>w</a:t>
            </a:r>
            <a:r>
              <a:rPr lang="en-US" sz="2400" b="1" dirty="0" smtClean="0">
                <a:latin typeface="+mj-lt"/>
              </a:rPr>
              <a:t>hich they that believe on him should receive: for the Holy </a:t>
            </a:r>
          </a:p>
          <a:p>
            <a:r>
              <a:rPr lang="en-US" sz="2400" b="1" dirty="0" smtClean="0">
                <a:latin typeface="+mj-lt"/>
              </a:rPr>
              <a:t>Spirit was not yet given; because that Jesus was not yet </a:t>
            </a:r>
          </a:p>
          <a:p>
            <a:r>
              <a:rPr lang="en-US" sz="2400" b="1" dirty="0">
                <a:latin typeface="+mj-lt"/>
              </a:rPr>
              <a:t>g</a:t>
            </a:r>
            <a:r>
              <a:rPr lang="en-US" sz="2400" b="1" dirty="0" smtClean="0">
                <a:latin typeface="+mj-lt"/>
              </a:rPr>
              <a:t>lorified </a:t>
            </a:r>
            <a:r>
              <a:rPr lang="en-US" sz="2400" dirty="0" smtClean="0">
                <a:latin typeface="+mj-lt"/>
              </a:rPr>
              <a:t>[resurrected from the dead]</a:t>
            </a:r>
            <a:r>
              <a:rPr lang="en-US" sz="2400" b="1" dirty="0" smtClean="0">
                <a:latin typeface="+mj-lt"/>
              </a:rPr>
              <a:t>)</a:t>
            </a:r>
            <a:r>
              <a:rPr lang="en-US" sz="2400" dirty="0" smtClean="0">
                <a:latin typeface="+mj-lt"/>
              </a:rPr>
              <a:t>” (7:37-39).</a:t>
            </a:r>
          </a:p>
          <a:p>
            <a:r>
              <a:rPr lang="en-US" sz="2400" dirty="0" smtClean="0">
                <a:latin typeface="+mj-lt"/>
              </a:rPr>
              <a:t>The Jews were split: some thought He was the Prophet spoken </a:t>
            </a:r>
          </a:p>
          <a:p>
            <a:r>
              <a:rPr lang="en-US" sz="2400" dirty="0" smtClean="0">
                <a:latin typeface="+mj-lt"/>
              </a:rPr>
              <a:t>of by Moses (Deut. 18:15); others, the Christ [Messiah], but </a:t>
            </a:r>
          </a:p>
          <a:p>
            <a:r>
              <a:rPr lang="en-US" sz="2400" dirty="0" smtClean="0">
                <a:latin typeface="+mj-lt"/>
              </a:rPr>
              <a:t>doubted that He would come out of the Galilee (7:40,41).  As </a:t>
            </a:r>
          </a:p>
          <a:p>
            <a:r>
              <a:rPr lang="en-US" sz="2400" dirty="0" smtClean="0">
                <a:latin typeface="+mj-lt"/>
              </a:rPr>
              <a:t>the seed of David, He would come out of Bethlehem (7:42) –</a:t>
            </a:r>
          </a:p>
          <a:p>
            <a:endParaRPr lang="en-US" sz="800" dirty="0" smtClean="0">
              <a:latin typeface="+mj-lt"/>
            </a:endParaRPr>
          </a:p>
          <a:p>
            <a:r>
              <a:rPr lang="en-US" sz="2400" b="1" dirty="0" smtClean="0">
                <a:latin typeface="+mj-lt"/>
              </a:rPr>
              <a:t>“So there was a division among the people…” </a:t>
            </a:r>
            <a:r>
              <a:rPr lang="en-US" sz="2400" dirty="0" smtClean="0">
                <a:latin typeface="+mj-lt"/>
              </a:rPr>
              <a:t>(7:43).  Not only were the people divided, so were </a:t>
            </a:r>
          </a:p>
          <a:p>
            <a:r>
              <a:rPr lang="en-US" sz="2400" dirty="0" smtClean="0">
                <a:latin typeface="+mj-lt"/>
              </a:rPr>
              <a:t>those who had come to arrest him, “Then came the officers to the chief </a:t>
            </a:r>
            <a:r>
              <a:rPr lang="en-US" sz="2400" dirty="0">
                <a:latin typeface="+mj-lt"/>
              </a:rPr>
              <a:t>p</a:t>
            </a:r>
            <a:r>
              <a:rPr lang="en-US" sz="2400" dirty="0" smtClean="0">
                <a:latin typeface="+mj-lt"/>
              </a:rPr>
              <a:t>riests and Pharisees; </a:t>
            </a:r>
          </a:p>
          <a:p>
            <a:r>
              <a:rPr lang="en-US" sz="2400" dirty="0" smtClean="0">
                <a:latin typeface="+mj-lt"/>
              </a:rPr>
              <a:t>and they said unto them, Why have ye not brought [arrested] him?” (7:45).  Those sent to arrest </a:t>
            </a:r>
          </a:p>
          <a:p>
            <a:r>
              <a:rPr lang="en-US" sz="2400" dirty="0" smtClean="0">
                <a:latin typeface="+mj-lt"/>
              </a:rPr>
              <a:t>Him now wondered if He was the Messiah (7:46)… Nicodemus – </a:t>
            </a:r>
            <a:r>
              <a:rPr lang="en-US" sz="2400" i="1" dirty="0" smtClean="0">
                <a:latin typeface="+mj-lt"/>
              </a:rPr>
              <a:t>He deserves a fair trial </a:t>
            </a:r>
            <a:r>
              <a:rPr lang="en-US" sz="2400" dirty="0" smtClean="0">
                <a:latin typeface="+mj-lt"/>
              </a:rPr>
              <a:t>(7:51).    </a:t>
            </a:r>
            <a:endParaRPr lang="en-US" sz="2400" dirty="0">
              <a:latin typeface="+mj-lt"/>
            </a:endParaRPr>
          </a:p>
        </p:txBody>
      </p:sp>
      <p:pic>
        <p:nvPicPr>
          <p:cNvPr id="4" name="Picture 3" descr="GLOBAL AWARENESS 101 - Let your VOICE be heard and g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629" y="809296"/>
            <a:ext cx="4274372" cy="4225283"/>
          </a:xfrm>
          <a:prstGeom prst="rect">
            <a:avLst/>
          </a:prstGeom>
        </p:spPr>
      </p:pic>
    </p:spTree>
    <p:extLst>
      <p:ext uri="{BB962C8B-B14F-4D97-AF65-F5344CB8AC3E}">
        <p14:creationId xmlns:p14="http://schemas.microsoft.com/office/powerpoint/2010/main" val="3852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7525404" cy="7355860"/>
          </a:xfrm>
          <a:prstGeom prst="rect">
            <a:avLst/>
          </a:prstGeom>
          <a:noFill/>
        </p:spPr>
        <p:txBody>
          <a:bodyPr wrap="square" rtlCol="0">
            <a:spAutoFit/>
          </a:bodyPr>
          <a:lstStyle/>
          <a:p>
            <a:r>
              <a:rPr lang="en-US" sz="2400" b="1" dirty="0" smtClean="0">
                <a:latin typeface="+mj-lt"/>
              </a:rPr>
              <a:t>CHRIST’S 2</a:t>
            </a:r>
            <a:r>
              <a:rPr lang="en-US" sz="2400" b="1" baseline="30000" dirty="0" smtClean="0">
                <a:latin typeface="+mj-lt"/>
              </a:rPr>
              <a:t>ND</a:t>
            </a:r>
            <a:r>
              <a:rPr lang="en-US" sz="2400" b="1" dirty="0" smtClean="0">
                <a:latin typeface="+mj-lt"/>
              </a:rPr>
              <a:t> COMING</a:t>
            </a:r>
          </a:p>
          <a:p>
            <a:r>
              <a:rPr lang="en-US" sz="2400" dirty="0">
                <a:latin typeface="+mj-lt"/>
              </a:rPr>
              <a:t>As undramatic as was His 1</a:t>
            </a:r>
            <a:r>
              <a:rPr lang="en-US" sz="2400" baseline="30000" dirty="0">
                <a:latin typeface="+mj-lt"/>
              </a:rPr>
              <a:t>st</a:t>
            </a:r>
            <a:r>
              <a:rPr lang="en-US" sz="2400" dirty="0">
                <a:latin typeface="+mj-lt"/>
              </a:rPr>
              <a:t> coming, His 2</a:t>
            </a:r>
            <a:r>
              <a:rPr lang="en-US" sz="2400" baseline="30000" dirty="0">
                <a:latin typeface="+mj-lt"/>
              </a:rPr>
              <a:t>nd</a:t>
            </a:r>
            <a:r>
              <a:rPr lang="en-US" sz="2400" dirty="0">
                <a:latin typeface="+mj-lt"/>
              </a:rPr>
              <a:t> coming will be the most dramatic event in the history of </a:t>
            </a:r>
            <a:r>
              <a:rPr lang="en-US" sz="2400" dirty="0" smtClean="0">
                <a:latin typeface="+mj-lt"/>
              </a:rPr>
              <a:t>man.</a:t>
            </a:r>
            <a:endParaRPr lang="en-US" sz="2400" dirty="0">
              <a:latin typeface="+mj-lt"/>
            </a:endParaRPr>
          </a:p>
          <a:p>
            <a:endParaRPr lang="en-US" sz="800" dirty="0" smtClean="0">
              <a:latin typeface="+mj-lt"/>
            </a:endParaRPr>
          </a:p>
          <a:p>
            <a:r>
              <a:rPr lang="en-US" sz="2400" dirty="0" smtClean="0">
                <a:latin typeface="+mj-lt"/>
              </a:rPr>
              <a:t>“For as the lightning, that </a:t>
            </a:r>
            <a:r>
              <a:rPr lang="en-US" sz="2400" dirty="0" err="1" smtClean="0">
                <a:latin typeface="+mj-lt"/>
              </a:rPr>
              <a:t>lighteneth</a:t>
            </a:r>
            <a:r>
              <a:rPr lang="en-US" sz="2400" dirty="0" smtClean="0">
                <a:latin typeface="+mj-lt"/>
              </a:rPr>
              <a:t> out of the one part under heaven, </a:t>
            </a:r>
            <a:r>
              <a:rPr lang="en-US" sz="2400" dirty="0" err="1" smtClean="0">
                <a:latin typeface="+mj-lt"/>
              </a:rPr>
              <a:t>shineth</a:t>
            </a:r>
            <a:r>
              <a:rPr lang="en-US" sz="2400" dirty="0" smtClean="0">
                <a:latin typeface="+mj-lt"/>
              </a:rPr>
              <a:t> unto the other part under heaven; so shall also the Son of man be in his day.  But first must he suffer many things, and be rejected of this generation” (17:24,25).</a:t>
            </a:r>
          </a:p>
          <a:p>
            <a:r>
              <a:rPr lang="en-US" sz="2400" dirty="0" smtClean="0">
                <a:latin typeface="+mj-lt"/>
              </a:rPr>
              <a:t>Between His 1</a:t>
            </a:r>
            <a:r>
              <a:rPr lang="en-US" sz="2400" baseline="30000" dirty="0" smtClean="0">
                <a:latin typeface="+mj-lt"/>
              </a:rPr>
              <a:t>st</a:t>
            </a:r>
            <a:r>
              <a:rPr lang="en-US" sz="2400" dirty="0" smtClean="0">
                <a:latin typeface="+mj-lt"/>
              </a:rPr>
              <a:t> and 2</a:t>
            </a:r>
            <a:r>
              <a:rPr lang="en-US" sz="2400" baseline="30000" dirty="0" smtClean="0">
                <a:latin typeface="+mj-lt"/>
              </a:rPr>
              <a:t>nd</a:t>
            </a:r>
            <a:r>
              <a:rPr lang="en-US" sz="2400" dirty="0" smtClean="0">
                <a:latin typeface="+mj-lt"/>
              </a:rPr>
              <a:t> comings, is the most important event in the history of the universe—the passion of Christ.</a:t>
            </a:r>
          </a:p>
          <a:p>
            <a:endParaRPr lang="en-US" sz="800" dirty="0" smtClean="0">
              <a:latin typeface="+mj-lt"/>
            </a:endParaRPr>
          </a:p>
          <a:p>
            <a:r>
              <a:rPr lang="en-US" sz="2400" dirty="0" smtClean="0">
                <a:latin typeface="+mj-lt"/>
              </a:rPr>
              <a:t>“Whosoever shall seek to save his life shall lose it; and whosoever shall lose his life shall preserve it” (17:33).</a:t>
            </a:r>
          </a:p>
          <a:p>
            <a:r>
              <a:rPr lang="en-US" sz="2400" dirty="0" smtClean="0">
                <a:latin typeface="+mj-lt"/>
              </a:rPr>
              <a:t>Anyone who takes the ‘mark of the beast’ to stay alive during the tribulation, will lose his spiritual, eternal life –</a:t>
            </a:r>
          </a:p>
          <a:p>
            <a:endParaRPr lang="en-US" sz="800" dirty="0" smtClean="0">
              <a:latin typeface="+mj-lt"/>
            </a:endParaRPr>
          </a:p>
          <a:p>
            <a:r>
              <a:rPr lang="en-US" sz="2400" b="1" dirty="0" smtClean="0">
                <a:latin typeface="+mj-lt"/>
              </a:rPr>
              <a:t>“… </a:t>
            </a:r>
            <a:r>
              <a:rPr lang="en-US" sz="2400" b="1" u="sng" dirty="0" smtClean="0">
                <a:latin typeface="+mj-lt"/>
              </a:rPr>
              <a:t>any man worship the beast… receive his mark… shall drink of the wine of the wrath of God… he shall be tormented with fire and brimstone</a:t>
            </a:r>
            <a:r>
              <a:rPr lang="en-US" sz="2400" b="1" dirty="0" smtClean="0">
                <a:latin typeface="+mj-lt"/>
              </a:rPr>
              <a:t>…” </a:t>
            </a:r>
            <a:r>
              <a:rPr lang="en-US" sz="2400" dirty="0" smtClean="0">
                <a:latin typeface="+mj-lt"/>
              </a:rPr>
              <a:t>(Rev. 14:9,10).    </a:t>
            </a:r>
          </a:p>
          <a:p>
            <a:endParaRPr lang="en-US" sz="2400" dirty="0" smtClean="0">
              <a:latin typeface="+mj-lt"/>
            </a:endParaRPr>
          </a:p>
        </p:txBody>
      </p:sp>
      <p:pic>
        <p:nvPicPr>
          <p:cNvPr id="5" name="Picture 4" descr="&lt;strong&gt;Jesus&lt;/strong&gt; &lt;strong&gt;birth&lt;/strong&gt; by highigh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405" y="0"/>
            <a:ext cx="4666594" cy="6474372"/>
          </a:xfrm>
          <a:prstGeom prst="rect">
            <a:avLst/>
          </a:prstGeom>
        </p:spPr>
      </p:pic>
      <p:pic>
        <p:nvPicPr>
          <p:cNvPr id="4" name="Picture 3" descr="&lt;strong&gt;Second&lt;/strong&gt; &lt;strong&gt;Coming&lt;/strong&gt; &lt;strong&gt;Jesus&lt;/strong&gt; 01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404" y="0"/>
            <a:ext cx="4666595" cy="6474372"/>
          </a:xfrm>
          <a:prstGeom prst="rect">
            <a:avLst/>
          </a:prstGeom>
        </p:spPr>
      </p:pic>
      <p:pic>
        <p:nvPicPr>
          <p:cNvPr id="8" name="Picture 7" descr="File:El greco, cristo sulla croce, 1610-1614 ca. 03.JP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405" y="0"/>
            <a:ext cx="4666595" cy="6474372"/>
          </a:xfrm>
          <a:prstGeom prst="rect">
            <a:avLst/>
          </a:prstGeom>
        </p:spPr>
      </p:pic>
      <p:pic>
        <p:nvPicPr>
          <p:cNvPr id="11" name="Picture 10" descr="Economics, Poverty and Crashing the &lt;strong&gt;Beast&lt;/strong&gt;’s Party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403" y="0"/>
            <a:ext cx="4666596" cy="6474372"/>
          </a:xfrm>
          <a:prstGeom prst="rect">
            <a:avLst/>
          </a:prstGeom>
        </p:spPr>
      </p:pic>
    </p:spTree>
    <p:extLst>
      <p:ext uri="{BB962C8B-B14F-4D97-AF65-F5344CB8AC3E}">
        <p14:creationId xmlns:p14="http://schemas.microsoft.com/office/powerpoint/2010/main" val="35973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o am I to judge? – God In All Thing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71747"/>
          </a:xfrm>
          <a:prstGeom prst="rect">
            <a:avLst/>
          </a:prstGeom>
        </p:spPr>
      </p:pic>
      <p:sp>
        <p:nvSpPr>
          <p:cNvPr id="2" name="TextBox 1"/>
          <p:cNvSpPr txBox="1"/>
          <p:nvPr/>
        </p:nvSpPr>
        <p:spPr>
          <a:xfrm>
            <a:off x="1855077" y="662151"/>
            <a:ext cx="8481848" cy="584775"/>
          </a:xfrm>
          <a:prstGeom prst="rect">
            <a:avLst/>
          </a:prstGeom>
          <a:noFill/>
        </p:spPr>
        <p:txBody>
          <a:bodyPr wrap="square" rtlCol="0">
            <a:spAutoFit/>
          </a:bodyPr>
          <a:lstStyle/>
          <a:p>
            <a:pPr algn="ctr"/>
            <a:r>
              <a:rPr lang="en-US" sz="3200" dirty="0" smtClean="0">
                <a:latin typeface="+mj-lt"/>
              </a:rPr>
              <a:t>Next time – The Pharisee and the Publican</a:t>
            </a:r>
            <a:endParaRPr lang="en-US" sz="3200" dirty="0">
              <a:latin typeface="+mj-lt"/>
            </a:endParaRPr>
          </a:p>
        </p:txBody>
      </p:sp>
    </p:spTree>
    <p:extLst>
      <p:ext uri="{BB962C8B-B14F-4D97-AF65-F5344CB8AC3E}">
        <p14:creationId xmlns:p14="http://schemas.microsoft.com/office/powerpoint/2010/main" val="9559132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573384" cy="6863417"/>
          </a:xfrm>
          <a:prstGeom prst="rect">
            <a:avLst/>
          </a:prstGeom>
          <a:noFill/>
        </p:spPr>
        <p:txBody>
          <a:bodyPr wrap="square" rtlCol="0">
            <a:spAutoFit/>
          </a:bodyPr>
          <a:lstStyle/>
          <a:p>
            <a:r>
              <a:rPr lang="en-US" sz="2400" dirty="0" smtClean="0">
                <a:latin typeface="+mj-lt"/>
              </a:rPr>
              <a:t>“And every man went unto his own house” (7:53).</a:t>
            </a:r>
            <a:r>
              <a:rPr lang="en-US" sz="2400" dirty="0">
                <a:latin typeface="+mj-lt"/>
              </a:rPr>
              <a:t> </a:t>
            </a:r>
            <a:r>
              <a:rPr lang="en-US" sz="2400" dirty="0" smtClean="0">
                <a:latin typeface="+mj-lt"/>
              </a:rPr>
              <a:t> The feast had ended and people went home, Jesus to the Mt. </a:t>
            </a:r>
            <a:r>
              <a:rPr lang="en-US" sz="2400" dirty="0">
                <a:latin typeface="+mj-lt"/>
              </a:rPr>
              <a:t>o</a:t>
            </a:r>
            <a:r>
              <a:rPr lang="en-US" sz="2400" dirty="0" smtClean="0">
                <a:latin typeface="+mj-lt"/>
              </a:rPr>
              <a:t>f Olives (8:1), but the next A.M. came back to the temple and began to teach (8:2).  As usual, the Jewish leaders showed up to try to trap Him into something for which they could try Him.  They thought they found it, a woman caught in the act of adultery (8:4), whom the Law said should be stoned (8:5).  </a:t>
            </a:r>
          </a:p>
          <a:p>
            <a:endParaRPr lang="en-US" sz="800" dirty="0">
              <a:latin typeface="+mj-lt"/>
            </a:endParaRPr>
          </a:p>
          <a:p>
            <a:r>
              <a:rPr lang="en-US" sz="2400" dirty="0" smtClean="0">
                <a:latin typeface="+mj-lt"/>
              </a:rPr>
              <a:t>Then Jesus said, </a:t>
            </a:r>
            <a:r>
              <a:rPr lang="en-US" sz="2400" b="1" dirty="0" smtClean="0">
                <a:latin typeface="+mj-lt"/>
              </a:rPr>
              <a:t>“He that is without sin among you, let him first cast a stone at her” </a:t>
            </a:r>
            <a:r>
              <a:rPr lang="en-US" sz="2400" dirty="0" smtClean="0">
                <a:latin typeface="+mj-lt"/>
              </a:rPr>
              <a:t>(8:7).  He turned the tables away from her to them, as they all knew they had sinned, and one by one walked away (8:9), leaving Him alone with the woman.  Notice Jesus didn’t brow beat nor condemn her, </a:t>
            </a:r>
            <a:r>
              <a:rPr lang="en-US" sz="2400" b="1" dirty="0" smtClean="0">
                <a:latin typeface="+mj-lt"/>
              </a:rPr>
              <a:t>“Neither do I condemn thee”</a:t>
            </a:r>
            <a:r>
              <a:rPr lang="en-US" sz="2400" dirty="0" smtClean="0">
                <a:latin typeface="+mj-lt"/>
              </a:rPr>
              <a:t> (8:11a).  His 1</a:t>
            </a:r>
            <a:r>
              <a:rPr lang="en-US" sz="2400" baseline="30000" dirty="0" smtClean="0">
                <a:latin typeface="+mj-lt"/>
              </a:rPr>
              <a:t>st</a:t>
            </a:r>
            <a:r>
              <a:rPr lang="en-US" sz="2400" dirty="0" smtClean="0">
                <a:latin typeface="+mj-lt"/>
              </a:rPr>
              <a:t> coming was not to decide one’s eternal judgment, but to save and to heal.  The accusers had all left and without 2-witnesses she could not be tried, so Jesus’ only admonishment was – </a:t>
            </a:r>
          </a:p>
          <a:p>
            <a:endParaRPr lang="en-US" sz="800" dirty="0">
              <a:latin typeface="+mj-lt"/>
            </a:endParaRPr>
          </a:p>
          <a:p>
            <a:r>
              <a:rPr lang="en-US" sz="2400" b="1" dirty="0" smtClean="0">
                <a:latin typeface="+mj-lt"/>
              </a:rPr>
              <a:t>“… go, and sin </a:t>
            </a:r>
            <a:r>
              <a:rPr lang="en-US" sz="2400" dirty="0" smtClean="0">
                <a:latin typeface="+mj-lt"/>
              </a:rPr>
              <a:t>[commit adultery] </a:t>
            </a:r>
            <a:r>
              <a:rPr lang="en-US" sz="2400" b="1" dirty="0" smtClean="0">
                <a:latin typeface="+mj-lt"/>
              </a:rPr>
              <a:t>no more” </a:t>
            </a:r>
            <a:r>
              <a:rPr lang="en-US" sz="2400" dirty="0" smtClean="0">
                <a:latin typeface="+mj-lt"/>
              </a:rPr>
              <a:t>(8:11b).     </a:t>
            </a:r>
            <a:endParaRPr lang="en-US" sz="2400" dirty="0">
              <a:latin typeface="+mj-lt"/>
            </a:endParaRPr>
          </a:p>
        </p:txBody>
      </p:sp>
      <p:pic>
        <p:nvPicPr>
          <p:cNvPr id="3" name="Picture 2" descr="Reformation Week 2015 — David Lose on The Pharisee, the ..."/>
          <p:cNvPicPr>
            <a:picLocks noChangeAspect="1"/>
          </p:cNvPicPr>
          <p:nvPr/>
        </p:nvPicPr>
        <p:blipFill rotWithShape="1">
          <a:blip r:embed="rId2">
            <a:extLst>
              <a:ext uri="{28A0092B-C50C-407E-A947-70E740481C1C}">
                <a14:useLocalDpi xmlns:a14="http://schemas.microsoft.com/office/drawing/2010/main" val="0"/>
              </a:ext>
            </a:extLst>
          </a:blip>
          <a:srcRect t="3356"/>
          <a:stretch/>
        </p:blipFill>
        <p:spPr>
          <a:xfrm>
            <a:off x="7573386" y="0"/>
            <a:ext cx="4618614" cy="6494085"/>
          </a:xfrm>
          <a:prstGeom prst="rect">
            <a:avLst/>
          </a:prstGeom>
        </p:spPr>
      </p:pic>
    </p:spTree>
    <p:extLst>
      <p:ext uri="{BB962C8B-B14F-4D97-AF65-F5344CB8AC3E}">
        <p14:creationId xmlns:p14="http://schemas.microsoft.com/office/powerpoint/2010/main" val="6381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713233" cy="6740307"/>
          </a:xfrm>
          <a:prstGeom prst="rect">
            <a:avLst/>
          </a:prstGeom>
          <a:noFill/>
        </p:spPr>
        <p:txBody>
          <a:bodyPr wrap="square" rtlCol="0">
            <a:spAutoFit/>
          </a:bodyPr>
          <a:lstStyle/>
          <a:p>
            <a:r>
              <a:rPr lang="en-US" sz="2400" b="1" dirty="0" smtClean="0">
                <a:latin typeface="+mj-lt"/>
              </a:rPr>
              <a:t>LIGHT OF THE WORLD</a:t>
            </a:r>
          </a:p>
          <a:p>
            <a:r>
              <a:rPr lang="en-US" sz="2400" dirty="0" smtClean="0">
                <a:latin typeface="+mj-lt"/>
              </a:rPr>
              <a:t>“Then spake Jesus again unto them, saying, I am the light of the world: he that followeth me shall not walk in darkness, but shall have the light of life” (8:12).</a:t>
            </a:r>
          </a:p>
          <a:p>
            <a:r>
              <a:rPr lang="en-US" sz="2400" dirty="0" smtClean="0">
                <a:latin typeface="+mj-lt"/>
              </a:rPr>
              <a:t>After the feast of Tabernacles, Jesus again taught in the temple, telling the leaders that He was </a:t>
            </a:r>
            <a:r>
              <a:rPr lang="en-US" sz="2400" b="1" dirty="0" smtClean="0">
                <a:latin typeface="+mj-lt"/>
              </a:rPr>
              <a:t>THE LIGHT</a:t>
            </a:r>
            <a:r>
              <a:rPr lang="en-US" sz="2400" dirty="0" smtClean="0">
                <a:latin typeface="+mj-lt"/>
              </a:rPr>
              <a:t>, a common theme in the Book of John – “He [John the Baptist] was not that </a:t>
            </a:r>
            <a:r>
              <a:rPr lang="en-US" sz="2400" b="1" dirty="0" smtClean="0">
                <a:latin typeface="+mj-lt"/>
              </a:rPr>
              <a:t>Light</a:t>
            </a:r>
            <a:r>
              <a:rPr lang="en-US" sz="2400" dirty="0" smtClean="0">
                <a:latin typeface="+mj-lt"/>
              </a:rPr>
              <a:t>, but was sent to witness of that </a:t>
            </a:r>
            <a:r>
              <a:rPr lang="en-US" sz="2400" b="1" dirty="0" smtClean="0">
                <a:latin typeface="+mj-lt"/>
              </a:rPr>
              <a:t>Light</a:t>
            </a:r>
            <a:r>
              <a:rPr lang="en-US" sz="2400" dirty="0" smtClean="0">
                <a:latin typeface="+mj-lt"/>
              </a:rPr>
              <a:t>… [Christ] was the true </a:t>
            </a:r>
            <a:r>
              <a:rPr lang="en-US" sz="2400" b="1" dirty="0" smtClean="0">
                <a:latin typeface="+mj-lt"/>
              </a:rPr>
              <a:t>Light</a:t>
            </a:r>
            <a:r>
              <a:rPr lang="en-US" sz="2400" dirty="0" smtClean="0">
                <a:latin typeface="+mj-lt"/>
              </a:rPr>
              <a:t>, which lighteth every man that cometh into the world” (Jn. 1:8,9), but the world had rejected </a:t>
            </a:r>
            <a:r>
              <a:rPr lang="en-US" sz="2400" b="1" dirty="0" smtClean="0">
                <a:latin typeface="+mj-lt"/>
              </a:rPr>
              <a:t>THE LIGHT </a:t>
            </a:r>
            <a:r>
              <a:rPr lang="en-US" sz="2400" dirty="0" smtClean="0">
                <a:latin typeface="+mj-lt"/>
              </a:rPr>
              <a:t>(1:10), as now did Israel (1:11).</a:t>
            </a:r>
          </a:p>
          <a:p>
            <a:r>
              <a:rPr lang="en-US" sz="2400" dirty="0" smtClean="0">
                <a:latin typeface="+mj-lt"/>
              </a:rPr>
              <a:t>Again, He said He was sent of the Father (8:18), and the crowd asked, where was His father.  He told them they were not of His Father (8:19), which infuriated them further.  When He told them, “</a:t>
            </a:r>
            <a:r>
              <a:rPr lang="en-US" sz="2400" b="1" dirty="0" smtClean="0">
                <a:latin typeface="+mj-lt"/>
              </a:rPr>
              <a:t>Before Abraham, was, I am</a:t>
            </a:r>
            <a:r>
              <a:rPr lang="en-US" sz="2400" dirty="0" smtClean="0">
                <a:latin typeface="+mj-lt"/>
              </a:rPr>
              <a:t> (8:58)… Then took they up stones to cast at him: but Jesus hid himself, and went out of the temple…” (8:59).</a:t>
            </a:r>
          </a:p>
          <a:p>
            <a:r>
              <a:rPr lang="en-US" sz="2400" dirty="0" smtClean="0">
                <a:latin typeface="+mj-lt"/>
              </a:rPr>
              <a:t>He escaped death again, because it was not yet His time.   </a:t>
            </a:r>
            <a:endParaRPr lang="en-US" sz="2400" dirty="0">
              <a:latin typeface="+mj-lt"/>
            </a:endParaRPr>
          </a:p>
        </p:txBody>
      </p:sp>
      <p:pic>
        <p:nvPicPr>
          <p:cNvPr id="3" name="Picture 2" descr="&lt;strong&gt;Jesus&lt;/strong&gt; &lt;strong&gt;Light&lt;/strong&gt; of the World 14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233" y="-1"/>
            <a:ext cx="4478766" cy="6740308"/>
          </a:xfrm>
          <a:prstGeom prst="rect">
            <a:avLst/>
          </a:prstGeom>
        </p:spPr>
      </p:pic>
    </p:spTree>
    <p:extLst>
      <p:ext uri="{BB962C8B-B14F-4D97-AF65-F5344CB8AC3E}">
        <p14:creationId xmlns:p14="http://schemas.microsoft.com/office/powerpoint/2010/main" val="41674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412019" cy="6740307"/>
          </a:xfrm>
          <a:prstGeom prst="rect">
            <a:avLst/>
          </a:prstGeom>
          <a:noFill/>
        </p:spPr>
        <p:txBody>
          <a:bodyPr wrap="square" rtlCol="0">
            <a:spAutoFit/>
          </a:bodyPr>
          <a:lstStyle/>
          <a:p>
            <a:r>
              <a:rPr lang="en-US" sz="2400" b="1" dirty="0" smtClean="0">
                <a:latin typeface="+mj-lt"/>
              </a:rPr>
              <a:t>THE BLIND MAN HEALED</a:t>
            </a:r>
          </a:p>
          <a:p>
            <a:r>
              <a:rPr lang="en-US" sz="2400" dirty="0" smtClean="0">
                <a:latin typeface="+mj-lt"/>
              </a:rPr>
              <a:t>“And as Jesus passed by, he saw a man which was blind from his birth” (Jn. 9:1).</a:t>
            </a:r>
          </a:p>
          <a:p>
            <a:r>
              <a:rPr lang="en-US" sz="2400" dirty="0" smtClean="0">
                <a:latin typeface="+mj-lt"/>
              </a:rPr>
              <a:t>This is the 6</a:t>
            </a:r>
            <a:r>
              <a:rPr lang="en-US" sz="2400" baseline="30000" dirty="0" smtClean="0">
                <a:latin typeface="+mj-lt"/>
              </a:rPr>
              <a:t>th</a:t>
            </a:r>
            <a:r>
              <a:rPr lang="en-US" sz="2400" dirty="0" smtClean="0">
                <a:latin typeface="+mj-lt"/>
              </a:rPr>
              <a:t> miracle of John and it involved 2-kinds of blindness:  physical &amp; spiritual.  The 12 asked Jesus what sin had caused his blindness, his or his parents (9:2), and the Master answered, </a:t>
            </a:r>
            <a:r>
              <a:rPr lang="en-US" sz="2400" i="1" dirty="0" smtClean="0">
                <a:latin typeface="+mj-lt"/>
              </a:rPr>
              <a:t>neither</a:t>
            </a:r>
            <a:r>
              <a:rPr lang="en-US" sz="2400" dirty="0" smtClean="0">
                <a:latin typeface="+mj-lt"/>
              </a:rPr>
              <a:t> (9:3), meaning that disease and afflictions came after Adam’s sin and was part of the fallen world, therefore no one sin necessarily brings forth a particular illness or disease.  Jesus went on to say that it was not a particular sin that made this man blind, but that through his blindness God’s glory would be shone when Jesus healed him (9:3,4).</a:t>
            </a:r>
          </a:p>
          <a:p>
            <a:r>
              <a:rPr lang="en-US" sz="2400" dirty="0" smtClean="0">
                <a:latin typeface="+mj-lt"/>
              </a:rPr>
              <a:t>This blind man was physically healed because of his faith, </a:t>
            </a:r>
          </a:p>
          <a:p>
            <a:r>
              <a:rPr lang="en-US" sz="2400" b="1" dirty="0" smtClean="0">
                <a:latin typeface="+mj-lt"/>
              </a:rPr>
              <a:t>“I</a:t>
            </a:r>
            <a:r>
              <a:rPr lang="en-US" sz="2400" dirty="0" smtClean="0">
                <a:latin typeface="+mj-lt"/>
              </a:rPr>
              <a:t> </a:t>
            </a:r>
            <a:r>
              <a:rPr lang="en-US" sz="2400" b="1" dirty="0" smtClean="0">
                <a:latin typeface="+mj-lt"/>
              </a:rPr>
              <a:t>was blind, now I see</a:t>
            </a:r>
            <a:r>
              <a:rPr lang="en-US" sz="2400" b="1" dirty="0">
                <a:latin typeface="+mj-lt"/>
              </a:rPr>
              <a:t> </a:t>
            </a:r>
            <a:r>
              <a:rPr lang="en-US" sz="2400" dirty="0" smtClean="0">
                <a:latin typeface="+mj-lt"/>
              </a:rPr>
              <a:t>(9:25)… </a:t>
            </a:r>
            <a:r>
              <a:rPr lang="en-US" sz="2400" b="1" dirty="0" smtClean="0">
                <a:latin typeface="+mj-lt"/>
              </a:rPr>
              <a:t>I believe, and he worshipped him”</a:t>
            </a:r>
            <a:r>
              <a:rPr lang="en-US" sz="2400" dirty="0" smtClean="0">
                <a:latin typeface="+mj-lt"/>
              </a:rPr>
              <a:t> (9:38).  The Pharisees were worse than the blind man; they thought they could see, were in fact [spiritually] blind, and their sin still with them [unsaved] (9:41).   </a:t>
            </a:r>
            <a:endParaRPr lang="en-US" sz="2400" dirty="0">
              <a:latin typeface="+mj-lt"/>
            </a:endParaRPr>
          </a:p>
        </p:txBody>
      </p:sp>
      <p:pic>
        <p:nvPicPr>
          <p:cNvPr id="4" name="Picture 3" descr="Aloha Friday Message, March 24, 2017 – Fourth Friday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019" y="-1"/>
            <a:ext cx="4779981" cy="6740307"/>
          </a:xfrm>
          <a:prstGeom prst="rect">
            <a:avLst/>
          </a:prstGeom>
        </p:spPr>
      </p:pic>
    </p:spTree>
    <p:extLst>
      <p:ext uri="{BB962C8B-B14F-4D97-AF65-F5344CB8AC3E}">
        <p14:creationId xmlns:p14="http://schemas.microsoft.com/office/powerpoint/2010/main" val="8236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6771084"/>
          </a:xfrm>
          <a:prstGeom prst="rect">
            <a:avLst/>
          </a:prstGeom>
          <a:noFill/>
        </p:spPr>
        <p:txBody>
          <a:bodyPr wrap="square" rtlCol="0">
            <a:spAutoFit/>
          </a:bodyPr>
          <a:lstStyle/>
          <a:p>
            <a:r>
              <a:rPr lang="en-US" sz="2400" b="1" dirty="0" smtClean="0">
                <a:latin typeface="+mj-lt"/>
              </a:rPr>
              <a:t>THE GOOD SHEPHERD</a:t>
            </a:r>
          </a:p>
          <a:p>
            <a:r>
              <a:rPr lang="en-US" sz="2400" dirty="0" smtClean="0">
                <a:latin typeface="+mj-lt"/>
              </a:rPr>
              <a:t>Not only was Christ the ‘light of the world,’ and the </a:t>
            </a:r>
          </a:p>
          <a:p>
            <a:r>
              <a:rPr lang="en-US" sz="2400" dirty="0" smtClean="0">
                <a:latin typeface="+mj-lt"/>
              </a:rPr>
              <a:t>‘bread of life’, He was also the ‘Good Shepherd.’  In this </a:t>
            </a:r>
          </a:p>
          <a:p>
            <a:r>
              <a:rPr lang="en-US" sz="2400" dirty="0" smtClean="0">
                <a:latin typeface="+mj-lt"/>
              </a:rPr>
              <a:t>passage, Jesus provided much dispensational truth </a:t>
            </a:r>
          </a:p>
          <a:p>
            <a:r>
              <a:rPr lang="en-US" sz="2400" dirty="0" smtClean="0">
                <a:latin typeface="+mj-lt"/>
              </a:rPr>
              <a:t>about His earthly ministry to Israel –</a:t>
            </a:r>
          </a:p>
          <a:p>
            <a:endParaRPr lang="en-US" sz="800" dirty="0" smtClean="0">
              <a:latin typeface="+mj-lt"/>
            </a:endParaRPr>
          </a:p>
          <a:p>
            <a:r>
              <a:rPr lang="en-US" sz="2400" dirty="0" smtClean="0">
                <a:latin typeface="+mj-lt"/>
              </a:rPr>
              <a:t>“… I say unto you, He that entereth not by the door into </a:t>
            </a:r>
          </a:p>
          <a:p>
            <a:r>
              <a:rPr lang="en-US" sz="2400" dirty="0" smtClean="0">
                <a:latin typeface="+mj-lt"/>
              </a:rPr>
              <a:t>the sheepfold, but climbeth up some other way, the </a:t>
            </a:r>
          </a:p>
          <a:p>
            <a:r>
              <a:rPr lang="en-US" sz="2400" dirty="0" smtClean="0">
                <a:latin typeface="+mj-lt"/>
              </a:rPr>
              <a:t>same is a thief and a robber.  But he that entereth in by </a:t>
            </a:r>
          </a:p>
          <a:p>
            <a:r>
              <a:rPr lang="en-US" sz="2400" dirty="0" smtClean="0">
                <a:latin typeface="+mj-lt"/>
              </a:rPr>
              <a:t>the door is the shepherd of the sheep” (10:1,2).  </a:t>
            </a:r>
          </a:p>
          <a:p>
            <a:r>
              <a:rPr lang="en-US" sz="2400" dirty="0" smtClean="0">
                <a:latin typeface="+mj-lt"/>
              </a:rPr>
              <a:t>Satan tried to get into the sheepfold to steal the sheep </a:t>
            </a:r>
          </a:p>
          <a:p>
            <a:r>
              <a:rPr lang="en-US" sz="2400" dirty="0" smtClean="0">
                <a:latin typeface="+mj-lt"/>
              </a:rPr>
              <a:t>any way he could, but there was only 1 proper way to </a:t>
            </a:r>
          </a:p>
          <a:p>
            <a:r>
              <a:rPr lang="en-US" sz="2400" dirty="0" smtClean="0">
                <a:latin typeface="+mj-lt"/>
              </a:rPr>
              <a:t>enter the</a:t>
            </a:r>
            <a:r>
              <a:rPr lang="en-US" sz="2400" i="1" dirty="0" smtClean="0">
                <a:latin typeface="+mj-lt"/>
              </a:rPr>
              <a:t> kingdom</a:t>
            </a:r>
            <a:r>
              <a:rPr lang="en-US" sz="2400" dirty="0" smtClean="0">
                <a:latin typeface="+mj-lt"/>
              </a:rPr>
              <a:t>, the door—there was only 1-way to </a:t>
            </a:r>
          </a:p>
          <a:p>
            <a:r>
              <a:rPr lang="en-US" sz="2400" dirty="0" smtClean="0">
                <a:latin typeface="+mj-lt"/>
              </a:rPr>
              <a:t>be saved—through Christ, </a:t>
            </a:r>
            <a:r>
              <a:rPr lang="en-US" sz="2400" b="1" dirty="0" smtClean="0">
                <a:latin typeface="+mj-lt"/>
              </a:rPr>
              <a:t>“I am the door of the sheep” </a:t>
            </a:r>
          </a:p>
          <a:p>
            <a:r>
              <a:rPr lang="en-US" sz="2400" dirty="0" smtClean="0">
                <a:latin typeface="+mj-lt"/>
              </a:rPr>
              <a:t>(10:7).  A devoted shepherd was one who would do anything to protect his sheep—Christ was that Shepherd— </a:t>
            </a:r>
            <a:r>
              <a:rPr lang="en-US" sz="2400" b="1" dirty="0" smtClean="0">
                <a:latin typeface="+mj-lt"/>
              </a:rPr>
              <a:t>“I am the good shepherd: the good shepherd giveth his life for the sheep” </a:t>
            </a:r>
            <a:r>
              <a:rPr lang="en-US" sz="2400" dirty="0" smtClean="0">
                <a:latin typeface="+mj-lt"/>
              </a:rPr>
              <a:t>(10:11).  The Father had sent His Son with a plan – </a:t>
            </a:r>
            <a:r>
              <a:rPr lang="en-US" sz="2400" b="1" dirty="0" smtClean="0">
                <a:latin typeface="+mj-lt"/>
              </a:rPr>
              <a:t>“… I lay down my life, that I might take it up again.  No man taketh it from me… I have the power to lay it down… to take it up again” </a:t>
            </a:r>
            <a:r>
              <a:rPr lang="en-US" sz="2400" dirty="0" smtClean="0">
                <a:latin typeface="+mj-lt"/>
              </a:rPr>
              <a:t>(10:17,18).  That, He did.    </a:t>
            </a:r>
          </a:p>
          <a:p>
            <a:endParaRPr lang="en-US" dirty="0"/>
          </a:p>
        </p:txBody>
      </p:sp>
      <p:pic>
        <p:nvPicPr>
          <p:cNvPr id="3" name="Picture 2" descr="The Rapture and the Door - Prayer of Salvation 2011-2025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014" y="-1"/>
            <a:ext cx="5065985" cy="4887311"/>
          </a:xfrm>
          <a:prstGeom prst="rect">
            <a:avLst/>
          </a:prstGeom>
        </p:spPr>
      </p:pic>
    </p:spTree>
    <p:extLst>
      <p:ext uri="{BB962C8B-B14F-4D97-AF65-F5344CB8AC3E}">
        <p14:creationId xmlns:p14="http://schemas.microsoft.com/office/powerpoint/2010/main" val="13556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fade">
                                      <p:cBhvr>
                                        <p:cTn id="33"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873766" cy="6863417"/>
          </a:xfrm>
          <a:prstGeom prst="rect">
            <a:avLst/>
          </a:prstGeom>
          <a:noFill/>
        </p:spPr>
        <p:txBody>
          <a:bodyPr wrap="square" rtlCol="0">
            <a:spAutoFit/>
          </a:bodyPr>
          <a:lstStyle/>
          <a:p>
            <a:r>
              <a:rPr lang="en-US" sz="2400" b="1" dirty="0" smtClean="0">
                <a:latin typeface="+mj-lt"/>
              </a:rPr>
              <a:t>NOT MY SHEEP</a:t>
            </a:r>
          </a:p>
          <a:p>
            <a:r>
              <a:rPr lang="en-US" sz="2400" dirty="0" smtClean="0">
                <a:latin typeface="+mj-lt"/>
              </a:rPr>
              <a:t>“And it was at Jerusalem the feast of the dedication, and it was winter.  And Jesus walked in Solomon’s porch.  There came the Jews round about him, and said unto him… If thou be the Christ, tell us plainly” (10:22-24).</a:t>
            </a:r>
          </a:p>
          <a:p>
            <a:r>
              <a:rPr lang="en-US" sz="2400" dirty="0" smtClean="0">
                <a:latin typeface="+mj-lt"/>
              </a:rPr>
              <a:t>During the festival of lights [Hanukah], the Jews persisted in showing their ignorance.  His response?</a:t>
            </a:r>
          </a:p>
          <a:p>
            <a:endParaRPr lang="en-US" sz="800" dirty="0" smtClean="0">
              <a:latin typeface="+mj-lt"/>
            </a:endParaRPr>
          </a:p>
          <a:p>
            <a:r>
              <a:rPr lang="en-US" sz="2400" dirty="0" smtClean="0">
                <a:latin typeface="+mj-lt"/>
              </a:rPr>
              <a:t>“… I told you, and ye believed not: the works that I do in my Father’s name, they bear witness of me.  But ye believe not, because</a:t>
            </a:r>
            <a:r>
              <a:rPr lang="en-US" sz="2400" b="1" dirty="0" smtClean="0">
                <a:latin typeface="+mj-lt"/>
              </a:rPr>
              <a:t> </a:t>
            </a:r>
            <a:r>
              <a:rPr lang="en-US" sz="2400" b="1" u="sng" dirty="0" smtClean="0">
                <a:latin typeface="+mj-lt"/>
              </a:rPr>
              <a:t>ye are not my sheep</a:t>
            </a:r>
            <a:r>
              <a:rPr lang="en-US" sz="2400" dirty="0" smtClean="0">
                <a:latin typeface="+mj-lt"/>
              </a:rPr>
              <a:t>… </a:t>
            </a:r>
            <a:r>
              <a:rPr lang="en-US" sz="2400" b="1" u="sng" dirty="0" smtClean="0">
                <a:latin typeface="+mj-lt"/>
              </a:rPr>
              <a:t>My sheep hear my voice, and I know them, and they follow me</a:t>
            </a:r>
            <a:r>
              <a:rPr lang="en-US" sz="2400" dirty="0" smtClean="0">
                <a:latin typeface="+mj-lt"/>
              </a:rPr>
              <a:t>:</a:t>
            </a:r>
          </a:p>
          <a:p>
            <a:r>
              <a:rPr lang="en-US" sz="2400" dirty="0" smtClean="0">
                <a:latin typeface="+mj-lt"/>
              </a:rPr>
              <a:t>And I give to them eternal life; and they shall never perish, (1) </a:t>
            </a:r>
            <a:r>
              <a:rPr lang="en-US" sz="2400" b="1" dirty="0" smtClean="0">
                <a:latin typeface="+mj-lt"/>
              </a:rPr>
              <a:t>neither shall any man pluck them out of my hand</a:t>
            </a:r>
            <a:r>
              <a:rPr lang="en-US" sz="2400" dirty="0" smtClean="0">
                <a:latin typeface="+mj-lt"/>
              </a:rPr>
              <a:t>… (2) </a:t>
            </a:r>
            <a:r>
              <a:rPr lang="en-US" sz="2400" i="1" dirty="0" smtClean="0">
                <a:latin typeface="+mj-lt"/>
              </a:rPr>
              <a:t>I and my father are one</a:t>
            </a:r>
            <a:r>
              <a:rPr lang="en-US" sz="2400" dirty="0" smtClean="0">
                <a:latin typeface="+mj-lt"/>
              </a:rPr>
              <a:t>” (10:25-30).</a:t>
            </a:r>
          </a:p>
          <a:p>
            <a:pPr marL="457200" indent="-457200">
              <a:buAutoNum type="arabicPeriod"/>
            </a:pPr>
            <a:r>
              <a:rPr lang="en-US" sz="2400" dirty="0" smtClean="0">
                <a:latin typeface="+mj-lt"/>
              </a:rPr>
              <a:t>A strong verse for Israel’s [Jews] eternal security</a:t>
            </a:r>
          </a:p>
          <a:p>
            <a:pPr marL="457200" indent="-457200">
              <a:buAutoNum type="arabicPeriod"/>
            </a:pPr>
            <a:r>
              <a:rPr lang="en-US" sz="2400" dirty="0" smtClean="0">
                <a:latin typeface="+mj-lt"/>
              </a:rPr>
              <a:t>A strong verse to refute the J.W.’s/others who deny</a:t>
            </a:r>
          </a:p>
          <a:p>
            <a:r>
              <a:rPr lang="en-US" sz="2400" dirty="0" smtClean="0">
                <a:latin typeface="+mj-lt"/>
              </a:rPr>
              <a:t>His deity.     </a:t>
            </a:r>
            <a:endParaRPr lang="en-US" sz="2400" dirty="0">
              <a:latin typeface="+mj-lt"/>
            </a:endParaRPr>
          </a:p>
        </p:txBody>
      </p:sp>
      <p:pic>
        <p:nvPicPr>
          <p:cNvPr id="3" name="Picture 2" descr="Daily Catholic Mass Readings: Daily Catholic Mass Reading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767" y="-1"/>
            <a:ext cx="5312805" cy="6494085"/>
          </a:xfrm>
          <a:prstGeom prst="rect">
            <a:avLst/>
          </a:prstGeom>
        </p:spPr>
      </p:pic>
    </p:spTree>
    <p:extLst>
      <p:ext uri="{BB962C8B-B14F-4D97-AF65-F5344CB8AC3E}">
        <p14:creationId xmlns:p14="http://schemas.microsoft.com/office/powerpoint/2010/main" val="29573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17"/>
            <a:ext cx="8513380" cy="6863417"/>
          </a:xfrm>
          <a:prstGeom prst="rect">
            <a:avLst/>
          </a:prstGeom>
          <a:noFill/>
        </p:spPr>
        <p:txBody>
          <a:bodyPr wrap="square" rtlCol="0">
            <a:spAutoFit/>
          </a:bodyPr>
          <a:lstStyle/>
          <a:p>
            <a:r>
              <a:rPr lang="en-US" sz="2400" b="1" dirty="0" smtClean="0">
                <a:latin typeface="+mj-lt"/>
              </a:rPr>
              <a:t>70 SENT ONES</a:t>
            </a:r>
          </a:p>
          <a:p>
            <a:r>
              <a:rPr lang="en-US" sz="2400" dirty="0" smtClean="0">
                <a:latin typeface="+mj-lt"/>
              </a:rPr>
              <a:t>“After these things the Lord appointed other </a:t>
            </a:r>
            <a:r>
              <a:rPr lang="en-US" sz="2400" b="1" dirty="0" smtClean="0">
                <a:latin typeface="+mj-lt"/>
              </a:rPr>
              <a:t>70 </a:t>
            </a:r>
            <a:r>
              <a:rPr lang="en-US" sz="2400" dirty="0" smtClean="0">
                <a:latin typeface="+mj-lt"/>
              </a:rPr>
              <a:t>also, and sent them 2 by 2 before his face into every city and place, whither he himself would come” (Lk. 10:1).</a:t>
            </a:r>
          </a:p>
          <a:p>
            <a:r>
              <a:rPr lang="en-US" sz="2400" dirty="0" smtClean="0">
                <a:latin typeface="+mj-lt"/>
              </a:rPr>
              <a:t>Just as </a:t>
            </a:r>
            <a:r>
              <a:rPr lang="en-US" sz="2400" b="1" dirty="0" smtClean="0">
                <a:latin typeface="+mj-lt"/>
              </a:rPr>
              <a:t>12</a:t>
            </a:r>
            <a:r>
              <a:rPr lang="en-US" sz="2400" dirty="0" smtClean="0">
                <a:latin typeface="+mj-lt"/>
              </a:rPr>
              <a:t> was Israel’s number so was</a:t>
            </a:r>
            <a:r>
              <a:rPr lang="en-US" sz="2400" b="1" dirty="0" smtClean="0">
                <a:latin typeface="+mj-lt"/>
              </a:rPr>
              <a:t> 70</a:t>
            </a:r>
            <a:r>
              <a:rPr lang="en-US" sz="2400" dirty="0" smtClean="0">
                <a:latin typeface="+mj-lt"/>
              </a:rPr>
              <a:t>:  the number of the family of Jacob who were initially in Egypt (Exo. 1:5); number of elders chosen by Moses in the wilderness (Exo. 24:1); years of Babylonian</a:t>
            </a:r>
          </a:p>
          <a:p>
            <a:r>
              <a:rPr lang="en-US" sz="2400" dirty="0">
                <a:latin typeface="+mj-lt"/>
              </a:rPr>
              <a:t>c</a:t>
            </a:r>
            <a:r>
              <a:rPr lang="en-US" sz="2400" dirty="0" smtClean="0">
                <a:latin typeface="+mj-lt"/>
              </a:rPr>
              <a:t>aptivity (Jer. 25:11); 70 weeks of years [490 yrs.] (Dan. 9:24); Sanhedrin; scholars who translated the Septuagint.  </a:t>
            </a:r>
          </a:p>
          <a:p>
            <a:endParaRPr lang="en-US" sz="800" dirty="0" smtClean="0">
              <a:latin typeface="+mj-lt"/>
            </a:endParaRPr>
          </a:p>
          <a:p>
            <a:r>
              <a:rPr lang="en-US" sz="2400" dirty="0" smtClean="0">
                <a:latin typeface="+mj-lt"/>
              </a:rPr>
              <a:t>“Go your ways: behold, I send you forth as lambs among wolves.  Carry neither purse, nor script, nor shoes: and salute no man by the way… heal the sick, and say unto them, </a:t>
            </a:r>
            <a:r>
              <a:rPr lang="en-US" sz="2400" b="1" dirty="0" smtClean="0">
                <a:latin typeface="+mj-lt"/>
              </a:rPr>
              <a:t>The kingdom of God is come nigh unto you</a:t>
            </a:r>
            <a:r>
              <a:rPr lang="en-US" sz="2400" dirty="0" smtClean="0">
                <a:latin typeface="+mj-lt"/>
              </a:rPr>
              <a:t>… they receive you not…” (10:3-11).</a:t>
            </a:r>
          </a:p>
          <a:p>
            <a:r>
              <a:rPr lang="en-US" sz="2400" dirty="0" smtClean="0">
                <a:latin typeface="+mj-lt"/>
              </a:rPr>
              <a:t>Take nothing, God will supply your need, preach the kingdom, if they won’t receive you shake the dust off your shoes and move on –</a:t>
            </a:r>
          </a:p>
          <a:p>
            <a:endParaRPr lang="en-US" sz="800" dirty="0" smtClean="0">
              <a:latin typeface="+mj-lt"/>
            </a:endParaRPr>
          </a:p>
          <a:p>
            <a:r>
              <a:rPr lang="en-US" sz="2400" dirty="0" smtClean="0">
                <a:latin typeface="+mj-lt"/>
              </a:rPr>
              <a:t>“But I say unto you, that it shall be more tolerable in that day for Sodom, than for that city” (10:12).   </a:t>
            </a:r>
            <a:endParaRPr lang="en-US" sz="2400" dirty="0">
              <a:latin typeface="+mj-lt"/>
            </a:endParaRPr>
          </a:p>
        </p:txBody>
      </p:sp>
      <p:pic>
        <p:nvPicPr>
          <p:cNvPr id="4" name="Picture 3" descr="Beatitude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3380" y="0"/>
            <a:ext cx="3678621" cy="6684579"/>
          </a:xfrm>
          <a:prstGeom prst="rect">
            <a:avLst/>
          </a:prstGeom>
        </p:spPr>
      </p:pic>
    </p:spTree>
    <p:extLst>
      <p:ext uri="{BB962C8B-B14F-4D97-AF65-F5344CB8AC3E}">
        <p14:creationId xmlns:p14="http://schemas.microsoft.com/office/powerpoint/2010/main" val="8029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29"/>
            <a:ext cx="7114889" cy="6494085"/>
          </a:xfrm>
          <a:prstGeom prst="rect">
            <a:avLst/>
          </a:prstGeom>
          <a:noFill/>
        </p:spPr>
        <p:txBody>
          <a:bodyPr wrap="square" rtlCol="0">
            <a:spAutoFit/>
          </a:bodyPr>
          <a:lstStyle/>
          <a:p>
            <a:r>
              <a:rPr lang="en-US" sz="2400" b="1" dirty="0" smtClean="0">
                <a:latin typeface="+mj-lt"/>
              </a:rPr>
              <a:t>THE GOOD SAMARITAN</a:t>
            </a:r>
          </a:p>
          <a:p>
            <a:r>
              <a:rPr lang="en-US" sz="2400" dirty="0" smtClean="0">
                <a:latin typeface="+mj-lt"/>
              </a:rPr>
              <a:t>“… A certain man went down from Jerusalem to Jericho, and fell among thieves, which stripped him of his raiment, and wounded him, and departed, leaving him half dead…” (10:30).</a:t>
            </a:r>
          </a:p>
          <a:p>
            <a:r>
              <a:rPr lang="en-US" sz="2400" dirty="0" smtClean="0">
                <a:latin typeface="+mj-lt"/>
              </a:rPr>
              <a:t>Jesus told a parable about a Jew who had been attacked, robbed, and left for dead on the Jericho road.  A priest and Levite passed by but offered no assistance to one of their own (10:31,32).  Then a Samaritan came, stopped, offered assistance by dressing his wound and then took him to a nearby place of public lodging –</a:t>
            </a:r>
          </a:p>
          <a:p>
            <a:endParaRPr lang="en-US" sz="800" dirty="0" smtClean="0">
              <a:latin typeface="+mj-lt"/>
            </a:endParaRPr>
          </a:p>
          <a:p>
            <a:r>
              <a:rPr lang="en-US" sz="2400" dirty="0" smtClean="0">
                <a:latin typeface="+mj-lt"/>
              </a:rPr>
              <a:t>“… and set him on his beast, and brought him to an inn [Gr. </a:t>
            </a:r>
            <a:r>
              <a:rPr lang="en-US" sz="2400" i="1" dirty="0" smtClean="0">
                <a:latin typeface="+mj-lt"/>
              </a:rPr>
              <a:t>pandocheon</a:t>
            </a:r>
            <a:r>
              <a:rPr lang="en-US" sz="2400" dirty="0" smtClean="0">
                <a:latin typeface="+mj-lt"/>
              </a:rPr>
              <a:t>] (10:34), where he left him telling the innkeeper that he would pay for any further expenses. </a:t>
            </a:r>
          </a:p>
          <a:p>
            <a:r>
              <a:rPr lang="en-US" sz="2400" dirty="0" smtClean="0">
                <a:latin typeface="+mj-lt"/>
              </a:rPr>
              <a:t>Christ told this story because Samaritans hated Jews, but this man overcame his prejudice with good, which Christ commended for his mercy and compassion (10:36,37).       </a:t>
            </a:r>
            <a:endParaRPr lang="en-US" sz="2400" dirty="0">
              <a:latin typeface="+mj-lt"/>
            </a:endParaRPr>
          </a:p>
        </p:txBody>
      </p:sp>
      <p:pic>
        <p:nvPicPr>
          <p:cNvPr id="3" name="Picture 2" descr="File:&lt;strong&gt;The Good Samaritan&lt;/strong&gt;.jpg - The Work of God's Children"/>
          <p:cNvPicPr>
            <a:picLocks noChangeAspect="1"/>
          </p:cNvPicPr>
          <p:nvPr/>
        </p:nvPicPr>
        <p:blipFill rotWithShape="1">
          <a:blip r:embed="rId2" cstate="print">
            <a:extLst>
              <a:ext uri="{28A0092B-C50C-407E-A947-70E740481C1C}">
                <a14:useLocalDpi xmlns:a14="http://schemas.microsoft.com/office/drawing/2010/main" val="0"/>
              </a:ext>
            </a:extLst>
          </a:blip>
          <a:srcRect t="10208"/>
          <a:stretch/>
        </p:blipFill>
        <p:spPr>
          <a:xfrm>
            <a:off x="7114889" y="0"/>
            <a:ext cx="5077112" cy="64205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4888" y="0"/>
            <a:ext cx="5077111" cy="6420512"/>
          </a:xfrm>
          <a:prstGeom prst="rect">
            <a:avLst/>
          </a:prstGeom>
        </p:spPr>
      </p:pic>
      <p:sp>
        <p:nvSpPr>
          <p:cNvPr id="5" name="TextBox 4"/>
          <p:cNvSpPr txBox="1"/>
          <p:nvPr/>
        </p:nvSpPr>
        <p:spPr>
          <a:xfrm>
            <a:off x="7504386" y="126124"/>
            <a:ext cx="3036537" cy="523220"/>
          </a:xfrm>
          <a:prstGeom prst="rect">
            <a:avLst/>
          </a:prstGeom>
          <a:noFill/>
        </p:spPr>
        <p:txBody>
          <a:bodyPr wrap="none" rtlCol="0">
            <a:spAutoFit/>
          </a:bodyPr>
          <a:lstStyle/>
          <a:p>
            <a:r>
              <a:rPr lang="en-US" sz="2800" dirty="0" smtClean="0">
                <a:latin typeface="+mj-lt"/>
              </a:rPr>
              <a:t>Jericho Road (2018)</a:t>
            </a:r>
            <a:endParaRPr lang="en-US" sz="2800" dirty="0">
              <a:latin typeface="+mj-lt"/>
            </a:endParaRPr>
          </a:p>
        </p:txBody>
      </p:sp>
    </p:spTree>
    <p:extLst>
      <p:ext uri="{BB962C8B-B14F-4D97-AF65-F5344CB8AC3E}">
        <p14:creationId xmlns:p14="http://schemas.microsoft.com/office/powerpoint/2010/main" val="31486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6819</TotalTime>
  <Words>3954</Words>
  <Application>Microsoft Office PowerPoint</Application>
  <PresentationFormat>Widescreen</PresentationFormat>
  <Paragraphs>155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99</cp:revision>
  <dcterms:created xsi:type="dcterms:W3CDTF">2018-09-04T19:04:44Z</dcterms:created>
  <dcterms:modified xsi:type="dcterms:W3CDTF">2019-06-28T17:20:01Z</dcterms:modified>
</cp:coreProperties>
</file>