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0"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13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5-15T13:35:26.350"/>
    </inkml:context>
    <inkml:brush xml:id="br0">
      <inkml:brushProperty name="width" value="0.05292" units="cm"/>
      <inkml:brushProperty name="height" value="0.05292" units="cm"/>
      <inkml:brushProperty name="color" value="#FF0000"/>
    </inkml:brush>
  </inkml:definitions>
  <inkml:trace contextRef="#ctx0" brushRef="#br0">27919 9843 0,'-21'0'359,"-1"0"-265,-20 0-78,0-22-16,21 22 15,-1 0 1,1 0 15,0 0 0,0 0-31,0 0 16,-22-21 0,22 21 15,0 0-15,21-21-1,-21 21 16,0 0-15,0 0 0,-1 0-1,-20 0 1,21 0 0,0-21-1,0 21 1,-1 0 78,-20 0-79,21 0 1,0 0 31,-64 0 171,43 0-202,-1 0-16,22 0 78,0 0-62,0-21 15,-21 0-15,20 21-1,1 0 110,0 0-109,-21-22-16,21 22 31,-1 0-15,22-21 15,-21 21-15,21-21-1,-42 21 1,0 0 0,42-21-1,-22 21 1,1 0 15,21-21 0,-21 21-31,0 0 32,21-21-17,-21 21 1,0-22 93,-1 22 79,-20 0-188,0 0 172,21 0-157,-1 0 32,1 0 0,0 0-31,0 0-1,0 0 1,0 0-1,-1 0 1,1 0 0,21-21 156,-21 21 203,0 0-344,0 0 0,0-21-15,-1 21-16,-41 0 31,21-21-31,20 21 78,1 0-78,0 0 16,0 0-16,-21 0 31,20-21-15,1 21-1,-21 0 1,21 0-1,0 0 79,-1 0-94,1 0 16,0 0 15,0 0-15,0 21 77,21 0-77,-21-21 0,21 21 124,0 0-108,0 1 14,0-1-30,0 0 0,0 0 15,0 21 63,0-20-79,0-1 110,0 0-109,0 0 15,0 0 47,-22 0-62,22 1 0,0-1 15,0 0 0,0 0 0,0 0-15,0 0 0,0 1-1,0-1 16,0 0 48,0 0-64,0 0 1,22 0 31,-1-21-16,0 0 47,21 0-78,-21 0 16,1 0-16,-1 0 15,0 0 1,0 0 109,0 22-125,0-22 16,1 0 62,-22 21-63,0 0-15,21-21 16,21 21 0,-42 0-1,21-21 63,0 0-78,1 21 16,41 1 0,-42-22-1,0 0 79,1 0-78,-1 0-1,0 0 1,0 0-1,0 0-15,0 0 16,1 0 62,-1 0-62,0 0-1,21 0 142,-21 0-48,1 0-93,-1 0-16,0 0 15,0 0 1,21 0 140,-20 0-156,-1 0 16,0 0-1,0 0 110,21 0-109,-20 0 0,-22 21-1,42-21 235,-21 0-234,21 0-16,-20 0 16,-1 0-1,0 0 79,21 0-94,1 0 16,20 0-16,-42 0 15,0 0 141,1 0-156,-1 0 125,0 0-125,0 0 32,0 0-32,22 0 109,-1 0-109,-21 0 16,21 0-1,-20 0 188,-1 0-203,21 0 16,-21 0 0,-21 21-1,21-21 95,1 0-110,-1 0 156,0 0-140,21 0 155,-21 0-155,1 0 0,-1 0-1,0 0 95,21 0-110,-21 0 15,1 0 95,-1 0-79,0 0 250,-21-21-281,21 21 16,0 0-1,0-21 157,1 21-31,-22-22-141,21 1 16,0 21 15,-21-21 78,0 0-93,21 21-16,0-21 15,-21 0 95,21 21-79,-21-22 94,22 22-94,-22-21-15,-22 0 218,22 0-171,0 0-48,0 0 17,-21 21-17,21-22 32,-21 22 0,21-21-31,-21 0 109,0 21-110,21-21 1,-21 21 156,-1-21-32,22 0-124,-42 21 828,21 0-829,0 0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FA18F0-FAB9-4D25-8AB8-20E69DD86B71}"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5EB20-E816-4468-8693-733F60F604AF}" type="slidenum">
              <a:rPr lang="en-US" smtClean="0"/>
              <a:t>‹#›</a:t>
            </a:fld>
            <a:endParaRPr lang="en-US" dirty="0"/>
          </a:p>
        </p:txBody>
      </p:sp>
    </p:spTree>
    <p:extLst>
      <p:ext uri="{BB962C8B-B14F-4D97-AF65-F5344CB8AC3E}">
        <p14:creationId xmlns:p14="http://schemas.microsoft.com/office/powerpoint/2010/main" val="303661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A18F0-FAB9-4D25-8AB8-20E69DD86B71}"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5EB20-E816-4468-8693-733F60F604AF}" type="slidenum">
              <a:rPr lang="en-US" smtClean="0"/>
              <a:t>‹#›</a:t>
            </a:fld>
            <a:endParaRPr lang="en-US" dirty="0"/>
          </a:p>
        </p:txBody>
      </p:sp>
    </p:spTree>
    <p:extLst>
      <p:ext uri="{BB962C8B-B14F-4D97-AF65-F5344CB8AC3E}">
        <p14:creationId xmlns:p14="http://schemas.microsoft.com/office/powerpoint/2010/main" val="297425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A18F0-FAB9-4D25-8AB8-20E69DD86B71}"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5EB20-E816-4468-8693-733F60F604AF}" type="slidenum">
              <a:rPr lang="en-US" smtClean="0"/>
              <a:t>‹#›</a:t>
            </a:fld>
            <a:endParaRPr lang="en-US" dirty="0"/>
          </a:p>
        </p:txBody>
      </p:sp>
    </p:spTree>
    <p:extLst>
      <p:ext uri="{BB962C8B-B14F-4D97-AF65-F5344CB8AC3E}">
        <p14:creationId xmlns:p14="http://schemas.microsoft.com/office/powerpoint/2010/main" val="485511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A18F0-FAB9-4D25-8AB8-20E69DD86B71}"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5EB20-E816-4468-8693-733F60F604AF}" type="slidenum">
              <a:rPr lang="en-US" smtClean="0"/>
              <a:t>‹#›</a:t>
            </a:fld>
            <a:endParaRPr lang="en-US" dirty="0"/>
          </a:p>
        </p:txBody>
      </p:sp>
    </p:spTree>
    <p:extLst>
      <p:ext uri="{BB962C8B-B14F-4D97-AF65-F5344CB8AC3E}">
        <p14:creationId xmlns:p14="http://schemas.microsoft.com/office/powerpoint/2010/main" val="322206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FA18F0-FAB9-4D25-8AB8-20E69DD86B71}"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5EB20-E816-4468-8693-733F60F604AF}" type="slidenum">
              <a:rPr lang="en-US" smtClean="0"/>
              <a:t>‹#›</a:t>
            </a:fld>
            <a:endParaRPr lang="en-US" dirty="0"/>
          </a:p>
        </p:txBody>
      </p:sp>
    </p:spTree>
    <p:extLst>
      <p:ext uri="{BB962C8B-B14F-4D97-AF65-F5344CB8AC3E}">
        <p14:creationId xmlns:p14="http://schemas.microsoft.com/office/powerpoint/2010/main" val="3695053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FA18F0-FAB9-4D25-8AB8-20E69DD86B71}"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C5EB20-E816-4468-8693-733F60F604AF}" type="slidenum">
              <a:rPr lang="en-US" smtClean="0"/>
              <a:t>‹#›</a:t>
            </a:fld>
            <a:endParaRPr lang="en-US" dirty="0"/>
          </a:p>
        </p:txBody>
      </p:sp>
    </p:spTree>
    <p:extLst>
      <p:ext uri="{BB962C8B-B14F-4D97-AF65-F5344CB8AC3E}">
        <p14:creationId xmlns:p14="http://schemas.microsoft.com/office/powerpoint/2010/main" val="3161262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FA18F0-FAB9-4D25-8AB8-20E69DD86B71}" type="datetimeFigureOut">
              <a:rPr lang="en-US" smtClean="0"/>
              <a:t>7/19/2018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C5EB20-E816-4468-8693-733F60F604AF}" type="slidenum">
              <a:rPr lang="en-US" smtClean="0"/>
              <a:t>‹#›</a:t>
            </a:fld>
            <a:endParaRPr lang="en-US" dirty="0"/>
          </a:p>
        </p:txBody>
      </p:sp>
    </p:spTree>
    <p:extLst>
      <p:ext uri="{BB962C8B-B14F-4D97-AF65-F5344CB8AC3E}">
        <p14:creationId xmlns:p14="http://schemas.microsoft.com/office/powerpoint/2010/main" val="286177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FA18F0-FAB9-4D25-8AB8-20E69DD86B71}" type="datetimeFigureOut">
              <a:rPr lang="en-US" smtClean="0"/>
              <a:t>7/19/2018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C5EB20-E816-4468-8693-733F60F604AF}" type="slidenum">
              <a:rPr lang="en-US" smtClean="0"/>
              <a:t>‹#›</a:t>
            </a:fld>
            <a:endParaRPr lang="en-US" dirty="0"/>
          </a:p>
        </p:txBody>
      </p:sp>
    </p:spTree>
    <p:extLst>
      <p:ext uri="{BB962C8B-B14F-4D97-AF65-F5344CB8AC3E}">
        <p14:creationId xmlns:p14="http://schemas.microsoft.com/office/powerpoint/2010/main" val="425769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18F0-FAB9-4D25-8AB8-20E69DD86B71}" type="datetimeFigureOut">
              <a:rPr lang="en-US" smtClean="0"/>
              <a:t>7/19/2018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C5EB20-E816-4468-8693-733F60F604AF}" type="slidenum">
              <a:rPr lang="en-US" smtClean="0"/>
              <a:t>‹#›</a:t>
            </a:fld>
            <a:endParaRPr lang="en-US" dirty="0"/>
          </a:p>
        </p:txBody>
      </p:sp>
    </p:spTree>
    <p:extLst>
      <p:ext uri="{BB962C8B-B14F-4D97-AF65-F5344CB8AC3E}">
        <p14:creationId xmlns:p14="http://schemas.microsoft.com/office/powerpoint/2010/main" val="77377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FA18F0-FAB9-4D25-8AB8-20E69DD86B71}"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C5EB20-E816-4468-8693-733F60F604AF}" type="slidenum">
              <a:rPr lang="en-US" smtClean="0"/>
              <a:t>‹#›</a:t>
            </a:fld>
            <a:endParaRPr lang="en-US" dirty="0"/>
          </a:p>
        </p:txBody>
      </p:sp>
    </p:spTree>
    <p:extLst>
      <p:ext uri="{BB962C8B-B14F-4D97-AF65-F5344CB8AC3E}">
        <p14:creationId xmlns:p14="http://schemas.microsoft.com/office/powerpoint/2010/main" val="360171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FA18F0-FAB9-4D25-8AB8-20E69DD86B71}"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C5EB20-E816-4468-8693-733F60F604AF}" type="slidenum">
              <a:rPr lang="en-US" smtClean="0"/>
              <a:t>‹#›</a:t>
            </a:fld>
            <a:endParaRPr lang="en-US" dirty="0"/>
          </a:p>
        </p:txBody>
      </p:sp>
    </p:spTree>
    <p:extLst>
      <p:ext uri="{BB962C8B-B14F-4D97-AF65-F5344CB8AC3E}">
        <p14:creationId xmlns:p14="http://schemas.microsoft.com/office/powerpoint/2010/main" val="257469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A18F0-FAB9-4D25-8AB8-20E69DD86B71}" type="datetimeFigureOut">
              <a:rPr lang="en-US" smtClean="0"/>
              <a:t>7/19/2018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5EB20-E816-4468-8693-733F60F604AF}" type="slidenum">
              <a:rPr lang="en-US" smtClean="0"/>
              <a:t>‹#›</a:t>
            </a:fld>
            <a:endParaRPr lang="en-US" dirty="0"/>
          </a:p>
        </p:txBody>
      </p:sp>
    </p:spTree>
    <p:extLst>
      <p:ext uri="{BB962C8B-B14F-4D97-AF65-F5344CB8AC3E}">
        <p14:creationId xmlns:p14="http://schemas.microsoft.com/office/powerpoint/2010/main" val="2926150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20.emf"/><Relationship Id="rId4" Type="http://schemas.openxmlformats.org/officeDocument/2006/relationships/customXml" Target="../ink/ink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66676" y="0"/>
            <a:ext cx="2487456" cy="1200329"/>
          </a:xfrm>
          <a:prstGeom prst="rect">
            <a:avLst/>
          </a:prstGeom>
          <a:noFill/>
        </p:spPr>
        <p:txBody>
          <a:bodyPr wrap="square" rtlCol="0">
            <a:spAutoFit/>
          </a:bodyPr>
          <a:lstStyle/>
          <a:p>
            <a:r>
              <a:rPr lang="en-US" sz="2400" dirty="0">
                <a:latin typeface="+mj-lt"/>
              </a:rPr>
              <a:t>LESSON </a:t>
            </a:r>
            <a:r>
              <a:rPr lang="en-US" sz="2400" dirty="0" smtClean="0">
                <a:latin typeface="+mj-lt"/>
              </a:rPr>
              <a:t>22</a:t>
            </a:r>
            <a:endParaRPr lang="en-US" sz="2400" dirty="0">
              <a:latin typeface="+mj-lt"/>
            </a:endParaRPr>
          </a:p>
          <a:p>
            <a:r>
              <a:rPr lang="en-US" sz="2400" dirty="0">
                <a:latin typeface="+mj-lt"/>
              </a:rPr>
              <a:t>WEEK </a:t>
            </a:r>
            <a:r>
              <a:rPr lang="en-US" sz="2400" dirty="0" smtClean="0">
                <a:latin typeface="+mj-lt"/>
              </a:rPr>
              <a:t>22 </a:t>
            </a:r>
            <a:r>
              <a:rPr lang="en-US" sz="2400" dirty="0">
                <a:latin typeface="+mj-lt"/>
              </a:rPr>
              <a:t>OF </a:t>
            </a:r>
            <a:r>
              <a:rPr lang="en-US" sz="2400" dirty="0" smtClean="0">
                <a:latin typeface="+mj-lt"/>
              </a:rPr>
              <a:t>52</a:t>
            </a:r>
          </a:p>
          <a:p>
            <a:r>
              <a:rPr lang="en-US" sz="2400" dirty="0" smtClean="0">
                <a:latin typeface="+mj-lt"/>
              </a:rPr>
              <a:t>(1Kg.1-4; Prov.1-3)</a:t>
            </a:r>
            <a:endParaRPr lang="en-US" sz="2400" dirty="0">
              <a:latin typeface="+mj-lt"/>
            </a:endParaRPr>
          </a:p>
        </p:txBody>
      </p:sp>
      <p:sp>
        <p:nvSpPr>
          <p:cNvPr id="4" name="Rectangle 3"/>
          <p:cNvSpPr/>
          <p:nvPr/>
        </p:nvSpPr>
        <p:spPr>
          <a:xfrm>
            <a:off x="2917983" y="707886"/>
            <a:ext cx="9207342" cy="830997"/>
          </a:xfrm>
          <a:prstGeom prst="rect">
            <a:avLst/>
          </a:prstGeom>
        </p:spPr>
        <p:txBody>
          <a:bodyPr wrap="square">
            <a:spAutoFit/>
          </a:bodyPr>
          <a:lstStyle/>
          <a:p>
            <a:r>
              <a:rPr lang="en-US" sz="2400" dirty="0" smtClean="0">
                <a:latin typeface="+mj-lt"/>
              </a:rPr>
              <a:t>Last time we saw the zenith of David’s kingdom on earth; this time his death, and his son Solomon follows him on the throne.</a:t>
            </a:r>
          </a:p>
        </p:txBody>
      </p:sp>
      <p:sp>
        <p:nvSpPr>
          <p:cNvPr id="6" name="TextBox 5"/>
          <p:cNvSpPr txBox="1"/>
          <p:nvPr/>
        </p:nvSpPr>
        <p:spPr>
          <a:xfrm>
            <a:off x="3171825" y="1644818"/>
            <a:ext cx="3486149" cy="4524315"/>
          </a:xfrm>
          <a:prstGeom prst="rect">
            <a:avLst/>
          </a:prstGeom>
          <a:noFill/>
        </p:spPr>
        <p:txBody>
          <a:bodyPr wrap="square" rtlCol="0">
            <a:spAutoFit/>
          </a:bodyPr>
          <a:lstStyle/>
          <a:p>
            <a:r>
              <a:rPr lang="en-US" sz="2400" dirty="0" smtClean="0">
                <a:latin typeface="+mj-lt"/>
              </a:rPr>
              <a:t>This group of praise psalms exalt the God of Israel for who He is and all that He has done for them—</a:t>
            </a:r>
          </a:p>
          <a:p>
            <a:endParaRPr lang="en-US" sz="800" dirty="0" smtClean="0">
              <a:latin typeface="+mj-lt"/>
            </a:endParaRPr>
          </a:p>
          <a:p>
            <a:r>
              <a:rPr lang="en-US" sz="2400" dirty="0" smtClean="0">
                <a:latin typeface="+mj-lt"/>
              </a:rPr>
              <a:t>“Praise ye the LORD…” (Psa. 111:1).</a:t>
            </a:r>
          </a:p>
          <a:p>
            <a:endParaRPr lang="en-US" sz="800" dirty="0" smtClean="0">
              <a:latin typeface="+mj-lt"/>
            </a:endParaRPr>
          </a:p>
          <a:p>
            <a:r>
              <a:rPr lang="en-US" sz="2400" dirty="0" smtClean="0">
                <a:latin typeface="+mj-lt"/>
              </a:rPr>
              <a:t>“Praise ye the LORD…” (Psa. 112:1).</a:t>
            </a:r>
          </a:p>
          <a:p>
            <a:endParaRPr lang="en-US" sz="800" dirty="0" smtClean="0">
              <a:latin typeface="+mj-lt"/>
            </a:endParaRPr>
          </a:p>
          <a:p>
            <a:r>
              <a:rPr lang="en-US" sz="2400" dirty="0" smtClean="0">
                <a:latin typeface="+mj-lt"/>
              </a:rPr>
              <a:t>“Praise ye the LORD…” (Psa. 113:1). </a:t>
            </a:r>
            <a:endParaRPr lang="en-US" sz="2400" dirty="0">
              <a:latin typeface="+mj-lt"/>
            </a:endParaRPr>
          </a:p>
        </p:txBody>
      </p:sp>
      <p:pic>
        <p:nvPicPr>
          <p:cNvPr id="7" name="Picture 6" descr="&lt;strong&gt;PRAISE YE THE LORD&lt;/strong&gt;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3774" y="1644818"/>
            <a:ext cx="4781551" cy="2489031"/>
          </a:xfrm>
          <a:prstGeom prst="rect">
            <a:avLst/>
          </a:prstGeom>
        </p:spPr>
      </p:pic>
      <p:pic>
        <p:nvPicPr>
          <p:cNvPr id="9" name="Picture 8" descr="Hallelujah! | Sunshine's Reflections Blo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774" y="4299823"/>
            <a:ext cx="4848225" cy="2371725"/>
          </a:xfrm>
          <a:prstGeom prst="rect">
            <a:avLst/>
          </a:prstGeom>
        </p:spPr>
      </p:pic>
      <p:pic>
        <p:nvPicPr>
          <p:cNvPr id="10" name="Picture 9" descr="WOMEN TAKING A STAND: June 200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38883"/>
            <a:ext cx="2486025" cy="4828177"/>
          </a:xfrm>
          <a:prstGeom prst="rect">
            <a:avLst/>
          </a:prstGeom>
        </p:spPr>
      </p:pic>
    </p:spTree>
    <p:extLst>
      <p:ext uri="{BB962C8B-B14F-4D97-AF65-F5344CB8AC3E}">
        <p14:creationId xmlns:p14="http://schemas.microsoft.com/office/powerpoint/2010/main" val="310390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500"/>
                                        <p:tgtEl>
                                          <p:spTgt spid="6">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fade">
                                      <p:cBhvr>
                                        <p:cTn id="16" dur="500"/>
                                        <p:tgtEl>
                                          <p:spTgt spid="6">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6675"/>
            <a:ext cx="11763375" cy="6755696"/>
          </a:xfrm>
          <a:prstGeom prst="rect">
            <a:avLst/>
          </a:prstGeom>
          <a:noFill/>
        </p:spPr>
        <p:txBody>
          <a:bodyPr wrap="square" rtlCol="0">
            <a:spAutoFit/>
          </a:bodyPr>
          <a:lstStyle/>
          <a:p>
            <a:r>
              <a:rPr lang="en-US" sz="2400" dirty="0" smtClean="0">
                <a:latin typeface="+mj-lt"/>
              </a:rPr>
              <a:t>Coups and Satan’s attempt to interrupt the Davidic </a:t>
            </a:r>
          </a:p>
          <a:p>
            <a:r>
              <a:rPr lang="en-US" sz="2400" dirty="0" smtClean="0">
                <a:latin typeface="+mj-lt"/>
              </a:rPr>
              <a:t>Covenant caused David to write this series of Psalms –</a:t>
            </a:r>
          </a:p>
          <a:p>
            <a:endParaRPr lang="en-US" sz="800" dirty="0" smtClean="0">
              <a:latin typeface="+mj-lt"/>
            </a:endParaRPr>
          </a:p>
          <a:p>
            <a:r>
              <a:rPr lang="en-US" sz="2400" dirty="0" smtClean="0">
                <a:latin typeface="+mj-lt"/>
              </a:rPr>
              <a:t>“Fret not thyself because of evil-doers, neither be thou </a:t>
            </a:r>
          </a:p>
          <a:p>
            <a:r>
              <a:rPr lang="en-US" sz="2400" dirty="0" smtClean="0">
                <a:latin typeface="+mj-lt"/>
              </a:rPr>
              <a:t>envious against the workers of iniquity” (Psa. 37:1).</a:t>
            </a:r>
          </a:p>
          <a:p>
            <a:r>
              <a:rPr lang="en-US" sz="2400" dirty="0" smtClean="0">
                <a:latin typeface="+mj-lt"/>
              </a:rPr>
              <a:t>This one seems to be written directly to Solomon </a:t>
            </a:r>
          </a:p>
          <a:p>
            <a:r>
              <a:rPr lang="en-US" sz="2400" dirty="0" smtClean="0">
                <a:latin typeface="+mj-lt"/>
              </a:rPr>
              <a:t>concerning those who would try to dethrone him.  </a:t>
            </a:r>
          </a:p>
          <a:p>
            <a:endParaRPr lang="en-US" sz="800" dirty="0" smtClean="0">
              <a:latin typeface="+mj-lt"/>
            </a:endParaRPr>
          </a:p>
          <a:p>
            <a:r>
              <a:rPr lang="en-US" sz="2400" dirty="0" smtClean="0">
                <a:latin typeface="+mj-lt"/>
              </a:rPr>
              <a:t>“Now also when I am old and grey-headed, O God,</a:t>
            </a:r>
          </a:p>
          <a:p>
            <a:r>
              <a:rPr lang="en-US" sz="2400" dirty="0">
                <a:latin typeface="+mj-lt"/>
              </a:rPr>
              <a:t>f</a:t>
            </a:r>
            <a:r>
              <a:rPr lang="en-US" sz="2400" dirty="0" smtClean="0">
                <a:latin typeface="+mj-lt"/>
              </a:rPr>
              <a:t>orsake me not; </a:t>
            </a:r>
            <a:r>
              <a:rPr lang="en-US" sz="2400" b="1" u="sng" dirty="0" smtClean="0">
                <a:latin typeface="+mj-lt"/>
              </a:rPr>
              <a:t>until I have shewed thy strength unto</a:t>
            </a:r>
          </a:p>
          <a:p>
            <a:r>
              <a:rPr lang="en-US" sz="2400" b="1" u="sng" dirty="0">
                <a:latin typeface="+mj-lt"/>
              </a:rPr>
              <a:t>t</a:t>
            </a:r>
            <a:r>
              <a:rPr lang="en-US" sz="2400" b="1" u="sng" dirty="0" smtClean="0">
                <a:latin typeface="+mj-lt"/>
              </a:rPr>
              <a:t>his generation, and thy power to every one that is</a:t>
            </a:r>
          </a:p>
          <a:p>
            <a:r>
              <a:rPr lang="en-US" sz="2400" b="1" u="sng" dirty="0">
                <a:latin typeface="+mj-lt"/>
              </a:rPr>
              <a:t>t</a:t>
            </a:r>
            <a:r>
              <a:rPr lang="en-US" sz="2400" b="1" u="sng" dirty="0" smtClean="0">
                <a:latin typeface="+mj-lt"/>
              </a:rPr>
              <a:t>o come</a:t>
            </a:r>
            <a:r>
              <a:rPr lang="en-US" sz="2400" dirty="0" smtClean="0">
                <a:latin typeface="+mj-lt"/>
              </a:rPr>
              <a:t>” (71:18).</a:t>
            </a:r>
          </a:p>
          <a:p>
            <a:r>
              <a:rPr lang="en-US" sz="2400" dirty="0" smtClean="0">
                <a:latin typeface="+mj-lt"/>
              </a:rPr>
              <a:t>David, old and gray, hoped he had done enough to </a:t>
            </a:r>
            <a:endParaRPr lang="en-US" sz="2400" dirty="0" smtClean="0">
              <a:latin typeface="+mj-lt"/>
            </a:endParaRPr>
          </a:p>
          <a:p>
            <a:r>
              <a:rPr lang="en-US" sz="2400" dirty="0" smtClean="0">
                <a:latin typeface="+mj-lt"/>
              </a:rPr>
              <a:t>show </a:t>
            </a:r>
            <a:r>
              <a:rPr lang="en-US" sz="2400" dirty="0" smtClean="0">
                <a:latin typeface="+mj-lt"/>
              </a:rPr>
              <a:t>his and the next generation the power of God.  </a:t>
            </a:r>
            <a:endParaRPr lang="en-US" sz="2400" dirty="0" smtClean="0">
              <a:latin typeface="+mj-lt"/>
            </a:endParaRPr>
          </a:p>
          <a:p>
            <a:r>
              <a:rPr lang="en-US" sz="2400" i="1" dirty="0" smtClean="0">
                <a:latin typeface="+mj-lt"/>
              </a:rPr>
              <a:t>Have </a:t>
            </a:r>
            <a:r>
              <a:rPr lang="en-US" sz="2400" i="1" dirty="0" smtClean="0">
                <a:latin typeface="+mj-lt"/>
              </a:rPr>
              <a:t>we done the same for our generation/next?  </a:t>
            </a:r>
            <a:r>
              <a:rPr lang="en-US" sz="2400" dirty="0" smtClean="0">
                <a:latin typeface="+mj-lt"/>
              </a:rPr>
              <a:t>“For the preaching of the cross is to them that perish foolishness, </a:t>
            </a:r>
            <a:r>
              <a:rPr lang="en-US" sz="2400" b="1" u="sng" dirty="0" smtClean="0">
                <a:latin typeface="+mj-lt"/>
              </a:rPr>
              <a:t>but unto us which are saved it is the power of God</a:t>
            </a:r>
            <a:r>
              <a:rPr lang="en-US" sz="2400" dirty="0" smtClean="0">
                <a:latin typeface="+mj-lt"/>
              </a:rPr>
              <a:t>” (1Cor. 1:18). </a:t>
            </a:r>
          </a:p>
          <a:p>
            <a:endParaRPr lang="en-US" sz="900" dirty="0" smtClean="0">
              <a:latin typeface="+mj-lt"/>
            </a:endParaRPr>
          </a:p>
          <a:p>
            <a:r>
              <a:rPr lang="en-US" sz="2400" dirty="0" smtClean="0">
                <a:latin typeface="+mj-lt"/>
              </a:rPr>
              <a:t>“For the LORD will not cast off his people, neither will he forsake his </a:t>
            </a:r>
            <a:r>
              <a:rPr lang="en-US" sz="2400" dirty="0" smtClean="0">
                <a:latin typeface="+mj-lt"/>
              </a:rPr>
              <a:t>inheritance” </a:t>
            </a:r>
            <a:r>
              <a:rPr lang="en-US" sz="2400" dirty="0" smtClean="0">
                <a:latin typeface="+mj-lt"/>
              </a:rPr>
              <a:t>(94:14).</a:t>
            </a:r>
          </a:p>
          <a:p>
            <a:r>
              <a:rPr lang="en-US" sz="2400" dirty="0" smtClean="0">
                <a:latin typeface="+mj-lt"/>
              </a:rPr>
              <a:t>Though written to Israel, God has made the same promises to the Body of Christ today –</a:t>
            </a:r>
          </a:p>
          <a:p>
            <a:r>
              <a:rPr lang="en-US" sz="2400" b="1" dirty="0" smtClean="0">
                <a:latin typeface="+mj-lt"/>
              </a:rPr>
              <a:t>“</a:t>
            </a:r>
            <a:r>
              <a:rPr lang="en-US" sz="2400" b="1" u="sng" dirty="0" smtClean="0">
                <a:latin typeface="+mj-lt"/>
              </a:rPr>
              <a:t>And hath raised us up together, and made us sit in heavenly places in Christ Jesus</a:t>
            </a:r>
            <a:r>
              <a:rPr lang="en-US" sz="2400" b="1" dirty="0" smtClean="0">
                <a:latin typeface="+mj-lt"/>
              </a:rPr>
              <a:t>” </a:t>
            </a:r>
            <a:r>
              <a:rPr lang="en-US" sz="2400" dirty="0" smtClean="0">
                <a:latin typeface="+mj-lt"/>
              </a:rPr>
              <a:t>(Eph. 2:6). </a:t>
            </a:r>
            <a:endParaRPr lang="en-US" sz="2400" dirty="0">
              <a:latin typeface="+mj-lt"/>
            </a:endParaRPr>
          </a:p>
        </p:txBody>
      </p:sp>
      <p:pic>
        <p:nvPicPr>
          <p:cNvPr id="6" name="Picture 5" descr="&lt;strong&gt;Psalm&lt;/strong&gt; &lt;strong&gt;37&lt;/strong&gt;:1 | Ginger Harrington"/>
          <p:cNvPicPr>
            <a:picLocks noChangeAspect="1"/>
          </p:cNvPicPr>
          <p:nvPr/>
        </p:nvPicPr>
        <p:blipFill rotWithShape="1">
          <a:blip r:embed="rId2" cstate="print">
            <a:extLst>
              <a:ext uri="{28A0092B-C50C-407E-A947-70E740481C1C}">
                <a14:useLocalDpi xmlns:a14="http://schemas.microsoft.com/office/drawing/2010/main" val="0"/>
              </a:ext>
            </a:extLst>
          </a:blip>
          <a:srcRect b="13611"/>
          <a:stretch/>
        </p:blipFill>
        <p:spPr>
          <a:xfrm>
            <a:off x="7048500" y="1"/>
            <a:ext cx="5143500" cy="4505324"/>
          </a:xfrm>
          <a:prstGeom prst="rect">
            <a:avLst/>
          </a:prstGeom>
        </p:spPr>
      </p:pic>
      <p:pic>
        <p:nvPicPr>
          <p:cNvPr id="8" name="Picture 7" descr="We ask how can God allow suffering to happen. He doesn’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0" y="1"/>
            <a:ext cx="5143500" cy="4505323"/>
          </a:xfrm>
          <a:prstGeom prst="rect">
            <a:avLst/>
          </a:prstGeom>
        </p:spPr>
      </p:pic>
    </p:spTree>
    <p:extLst>
      <p:ext uri="{BB962C8B-B14F-4D97-AF65-F5344CB8AC3E}">
        <p14:creationId xmlns:p14="http://schemas.microsoft.com/office/powerpoint/2010/main" val="226544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Effect transition="in" filter="fade">
                                      <p:cBhvr>
                                        <p:cTn id="45" dur="500"/>
                                        <p:tgtEl>
                                          <p:spTgt spid="3">
                                            <p:txEl>
                                              <p:pRg st="13" end="1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4" end="14"/>
                                            </p:txEl>
                                          </p:spTgt>
                                        </p:tgtEl>
                                        <p:attrNameLst>
                                          <p:attrName>style.visibility</p:attrName>
                                        </p:attrNameLst>
                                      </p:cBhvr>
                                      <p:to>
                                        <p:strVal val="visible"/>
                                      </p:to>
                                    </p:set>
                                    <p:animEffect transition="in" filter="fade">
                                      <p:cBhvr>
                                        <p:cTn id="48" dur="500"/>
                                        <p:tgtEl>
                                          <p:spTgt spid="3">
                                            <p:txEl>
                                              <p:pRg st="14" end="1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6" end="16"/>
                                            </p:txEl>
                                          </p:spTgt>
                                        </p:tgtEl>
                                        <p:attrNameLst>
                                          <p:attrName>style.visibility</p:attrName>
                                        </p:attrNameLst>
                                      </p:cBhvr>
                                      <p:to>
                                        <p:strVal val="visible"/>
                                      </p:to>
                                    </p:set>
                                    <p:animEffect transition="in" filter="fade">
                                      <p:cBhvr>
                                        <p:cTn id="53" dur="500"/>
                                        <p:tgtEl>
                                          <p:spTgt spid="3">
                                            <p:txEl>
                                              <p:pRg st="16" end="1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17" end="17"/>
                                            </p:txEl>
                                          </p:spTgt>
                                        </p:tgtEl>
                                        <p:attrNameLst>
                                          <p:attrName>style.visibility</p:attrName>
                                        </p:attrNameLst>
                                      </p:cBhvr>
                                      <p:to>
                                        <p:strVal val="visible"/>
                                      </p:to>
                                    </p:set>
                                    <p:animEffect transition="in" filter="fade">
                                      <p:cBhvr>
                                        <p:cTn id="58" dur="500"/>
                                        <p:tgtEl>
                                          <p:spTgt spid="3">
                                            <p:txEl>
                                              <p:pRg st="17" end="1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18" end="18"/>
                                            </p:txEl>
                                          </p:spTgt>
                                        </p:tgtEl>
                                        <p:attrNameLst>
                                          <p:attrName>style.visibility</p:attrName>
                                        </p:attrNameLst>
                                      </p:cBhvr>
                                      <p:to>
                                        <p:strVal val="visible"/>
                                      </p:to>
                                    </p:set>
                                    <p:animEffect transition="in" filter="fade">
                                      <p:cBhvr>
                                        <p:cTn id="63"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076949" cy="6617196"/>
          </a:xfrm>
          <a:prstGeom prst="rect">
            <a:avLst/>
          </a:prstGeom>
          <a:noFill/>
        </p:spPr>
        <p:txBody>
          <a:bodyPr wrap="square" rtlCol="0">
            <a:spAutoFit/>
          </a:bodyPr>
          <a:lstStyle/>
          <a:p>
            <a:r>
              <a:rPr lang="en-US" sz="2400" dirty="0" smtClean="0">
                <a:latin typeface="+mj-lt"/>
              </a:rPr>
              <a:t>What does this verse have to do with B.D.T.L.B. and G.B.F.?</a:t>
            </a:r>
          </a:p>
          <a:p>
            <a:endParaRPr lang="en-US" sz="800" dirty="0" smtClean="0">
              <a:latin typeface="+mj-lt"/>
            </a:endParaRPr>
          </a:p>
          <a:p>
            <a:r>
              <a:rPr lang="en-US" sz="2400" dirty="0" smtClean="0">
                <a:latin typeface="+mj-lt"/>
              </a:rPr>
              <a:t>It is a pledge we ask the children to recite at the opening of each day of V.B.S.</a:t>
            </a:r>
          </a:p>
          <a:p>
            <a:endParaRPr lang="en-US" sz="800" dirty="0" smtClean="0">
              <a:latin typeface="+mj-lt"/>
            </a:endParaRPr>
          </a:p>
          <a:p>
            <a:r>
              <a:rPr lang="en-US" sz="2400" dirty="0" smtClean="0">
                <a:latin typeface="+mj-lt"/>
              </a:rPr>
              <a:t>Can you think of any thing more important to teach our children during that very important week of July 15-19?  </a:t>
            </a:r>
          </a:p>
          <a:p>
            <a:endParaRPr lang="en-US" sz="800" dirty="0" smtClean="0">
              <a:latin typeface="+mj-lt"/>
            </a:endParaRPr>
          </a:p>
          <a:p>
            <a:r>
              <a:rPr lang="en-US" sz="2400" dirty="0" smtClean="0">
                <a:latin typeface="+mj-lt"/>
              </a:rPr>
              <a:t>Do you have a job that week?  If not… </a:t>
            </a:r>
            <a:r>
              <a:rPr lang="en-US" sz="2400" i="1" dirty="0" smtClean="0">
                <a:latin typeface="+mj-lt"/>
              </a:rPr>
              <a:t>may I ask why not</a:t>
            </a:r>
            <a:r>
              <a:rPr lang="en-US" sz="2400" dirty="0" smtClean="0">
                <a:latin typeface="+mj-lt"/>
              </a:rPr>
              <a:t>?  </a:t>
            </a:r>
            <a:r>
              <a:rPr lang="en-US" sz="2400" dirty="0">
                <a:latin typeface="+mj-lt"/>
              </a:rPr>
              <a:t>W</a:t>
            </a:r>
            <a:r>
              <a:rPr lang="en-US" sz="2400" dirty="0" smtClean="0">
                <a:latin typeface="+mj-lt"/>
              </a:rPr>
              <a:t>hat ever excuse you use will not be accepted – </a:t>
            </a:r>
          </a:p>
          <a:p>
            <a:endParaRPr lang="en-US" sz="800" i="1" dirty="0" smtClean="0">
              <a:latin typeface="+mj-lt"/>
            </a:endParaRPr>
          </a:p>
          <a:p>
            <a:r>
              <a:rPr lang="en-US" sz="2400" i="1" dirty="0" smtClean="0">
                <a:latin typeface="+mj-lt"/>
              </a:rPr>
              <a:t>“… so that they are without excuse” </a:t>
            </a:r>
            <a:r>
              <a:rPr lang="en-US" sz="2400" dirty="0" smtClean="0">
                <a:latin typeface="+mj-lt"/>
              </a:rPr>
              <a:t>(Rom. 1:20). </a:t>
            </a:r>
          </a:p>
          <a:p>
            <a:endParaRPr lang="en-US" sz="800" dirty="0" smtClean="0">
              <a:latin typeface="+mj-lt"/>
            </a:endParaRPr>
          </a:p>
          <a:p>
            <a:r>
              <a:rPr lang="en-US" sz="2400" dirty="0" smtClean="0">
                <a:latin typeface="+mj-lt"/>
              </a:rPr>
              <a:t>“Thy word is a lamp unto my feet, and a light unto my path” (119:105).</a:t>
            </a:r>
          </a:p>
          <a:p>
            <a:r>
              <a:rPr lang="en-US" sz="2400" dirty="0">
                <a:latin typeface="+mj-lt"/>
              </a:rPr>
              <a:t>The only way to light a dark spiritual world </a:t>
            </a:r>
            <a:r>
              <a:rPr lang="en-US" sz="2400" dirty="0" smtClean="0">
                <a:latin typeface="+mj-lt"/>
              </a:rPr>
              <a:t>is for the believer to share the </a:t>
            </a:r>
            <a:r>
              <a:rPr lang="en-US" sz="2400" dirty="0">
                <a:latin typeface="+mj-lt"/>
              </a:rPr>
              <a:t>Word of </a:t>
            </a:r>
            <a:r>
              <a:rPr lang="en-US" sz="2400" dirty="0" smtClean="0">
                <a:latin typeface="+mj-lt"/>
              </a:rPr>
              <a:t>God</a:t>
            </a:r>
            <a:r>
              <a:rPr lang="en-US" sz="2400" dirty="0">
                <a:latin typeface="+mj-lt"/>
              </a:rPr>
              <a:t> </a:t>
            </a:r>
            <a:r>
              <a:rPr lang="en-US" sz="2400" dirty="0" smtClean="0">
                <a:latin typeface="+mj-lt"/>
              </a:rPr>
              <a:t>with others.</a:t>
            </a:r>
            <a:endParaRPr lang="en-US" sz="2400" dirty="0">
              <a:latin typeface="+mj-lt"/>
            </a:endParaRPr>
          </a:p>
        </p:txBody>
      </p:sp>
      <p:pic>
        <p:nvPicPr>
          <p:cNvPr id="3" name="Picture 2" descr="GIRL TALK: HIDDEN POW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175" y="0"/>
            <a:ext cx="5838825" cy="3095625"/>
          </a:xfrm>
          <a:prstGeom prst="rect">
            <a:avLst/>
          </a:prstGeom>
        </p:spPr>
      </p:pic>
      <p:pic>
        <p:nvPicPr>
          <p:cNvPr id="4" name="Picture 3" descr="A Lamp To My Feet, &lt;strong&gt;Psalm 119:105&lt;/strong&gt;-112 on Vime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0" y="3248025"/>
            <a:ext cx="5905500" cy="3369171"/>
          </a:xfrm>
          <a:prstGeom prst="rect">
            <a:avLst/>
          </a:prstGeom>
        </p:spPr>
      </p:pic>
    </p:spTree>
    <p:extLst>
      <p:ext uri="{BB962C8B-B14F-4D97-AF65-F5344CB8AC3E}">
        <p14:creationId xmlns:p14="http://schemas.microsoft.com/office/powerpoint/2010/main" val="210150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5250"/>
            <a:ext cx="6800850" cy="6617196"/>
          </a:xfrm>
          <a:prstGeom prst="rect">
            <a:avLst/>
          </a:prstGeom>
          <a:noFill/>
        </p:spPr>
        <p:txBody>
          <a:bodyPr wrap="square" rtlCol="0">
            <a:spAutoFit/>
          </a:bodyPr>
          <a:lstStyle/>
          <a:p>
            <a:r>
              <a:rPr lang="en-US" sz="2400" b="1" dirty="0" smtClean="0">
                <a:latin typeface="+mj-lt"/>
              </a:rPr>
              <a:t>A PEACE TREATY WITH EGYPT</a:t>
            </a:r>
          </a:p>
          <a:p>
            <a:r>
              <a:rPr lang="en-US" sz="2400" dirty="0" smtClean="0">
                <a:latin typeface="+mj-lt"/>
              </a:rPr>
              <a:t>“And Solomon made affinity with Pharaoh king of Egypt, and took Pharaoh’s daughter, and brought her into the city of David, until he had made an end of building his own house, and the house of the LORD, and the wall of Jerusalem round about” (1Kg. 3:1).</a:t>
            </a:r>
          </a:p>
          <a:p>
            <a:r>
              <a:rPr lang="en-US" sz="2400" dirty="0" smtClean="0">
                <a:latin typeface="+mj-lt"/>
              </a:rPr>
              <a:t>In order to achieve the peace that God had promised</a:t>
            </a:r>
          </a:p>
          <a:p>
            <a:r>
              <a:rPr lang="en-US" sz="2400" dirty="0" smtClean="0">
                <a:latin typeface="+mj-lt"/>
              </a:rPr>
              <a:t>Israel, he made a peace treaty with Egypt and secured</a:t>
            </a:r>
          </a:p>
          <a:p>
            <a:r>
              <a:rPr lang="en-US" sz="2400" dirty="0">
                <a:latin typeface="+mj-lt"/>
              </a:rPr>
              <a:t>i</a:t>
            </a:r>
            <a:r>
              <a:rPr lang="en-US" sz="2400" dirty="0" smtClean="0">
                <a:latin typeface="+mj-lt"/>
              </a:rPr>
              <a:t>t by taking Pharaoh’s daughter as his wife.  Good idea?</a:t>
            </a:r>
          </a:p>
          <a:p>
            <a:r>
              <a:rPr lang="en-US" sz="2400" dirty="0" smtClean="0">
                <a:latin typeface="+mj-lt"/>
              </a:rPr>
              <a:t>Hebrews were </a:t>
            </a:r>
            <a:r>
              <a:rPr lang="en-US" sz="2400" u="sng" dirty="0" smtClean="0">
                <a:latin typeface="+mj-lt"/>
              </a:rPr>
              <a:t>not</a:t>
            </a:r>
            <a:r>
              <a:rPr lang="en-US" sz="2400" dirty="0" smtClean="0">
                <a:latin typeface="+mj-lt"/>
              </a:rPr>
              <a:t> to marry outside their faith.  It is apparent that Solomon did so for political reasons. </a:t>
            </a:r>
            <a:r>
              <a:rPr lang="en-US" sz="2400" dirty="0">
                <a:latin typeface="+mj-lt"/>
              </a:rPr>
              <a:t> </a:t>
            </a:r>
            <a:r>
              <a:rPr lang="en-US" sz="2400" dirty="0" smtClean="0">
                <a:latin typeface="+mj-lt"/>
              </a:rPr>
              <a:t>He brought his new bride to Jerusalem while he was busy with several building projects.</a:t>
            </a:r>
          </a:p>
          <a:p>
            <a:endParaRPr lang="en-US" sz="800" dirty="0" smtClean="0">
              <a:latin typeface="+mj-lt"/>
            </a:endParaRPr>
          </a:p>
          <a:p>
            <a:r>
              <a:rPr lang="en-US" sz="2400" dirty="0" smtClean="0">
                <a:latin typeface="+mj-lt"/>
              </a:rPr>
              <a:t>“And Solomon loved the LORD, walking in his statutes of David his father…” (3:3:a).</a:t>
            </a:r>
          </a:p>
          <a:p>
            <a:endParaRPr lang="en-US" sz="800" dirty="0" smtClean="0">
              <a:latin typeface="+mj-lt"/>
            </a:endParaRPr>
          </a:p>
          <a:p>
            <a:r>
              <a:rPr lang="en-US" sz="2400" dirty="0" smtClean="0">
                <a:latin typeface="+mj-lt"/>
              </a:rPr>
              <a:t>Solomon began O.K., but can he sustain it?</a:t>
            </a:r>
          </a:p>
        </p:txBody>
      </p:sp>
      <p:pic>
        <p:nvPicPr>
          <p:cNvPr id="3" name="Picture 2" descr="&lt;strong&gt;Pharaoh's&lt;/strong&gt; &lt;strong&gt;daughter&lt;/strong&gt; (wife of &lt;strong&gt;Solomon&lt;/strong&gt;)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0850" y="-2"/>
            <a:ext cx="5391150" cy="6521947"/>
          </a:xfrm>
          <a:prstGeom prst="rect">
            <a:avLst/>
          </a:prstGeom>
        </p:spPr>
      </p:pic>
      <p:pic>
        <p:nvPicPr>
          <p:cNvPr id="6" name="Picture 5" descr="bearsenglishpage2011-2012 - &lt;strong&gt;King&lt;/strong&gt; &lt;strong&gt;Solomon&lt;/strong&gt;, Keleah Molly an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850" y="47624"/>
            <a:ext cx="5391150" cy="6474321"/>
          </a:xfrm>
          <a:prstGeom prst="rect">
            <a:avLst/>
          </a:prstGeom>
        </p:spPr>
      </p:pic>
      <p:pic>
        <p:nvPicPr>
          <p:cNvPr id="4" name="Picture 3" descr="Tville1 - adonijah israel nw"/>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0850" y="-3"/>
            <a:ext cx="5391150" cy="6521945"/>
          </a:xfrm>
          <a:prstGeom prst="rect">
            <a:avLst/>
          </a:prstGeom>
        </p:spPr>
      </p:pic>
    </p:spTree>
    <p:extLst>
      <p:ext uri="{BB962C8B-B14F-4D97-AF65-F5344CB8AC3E}">
        <p14:creationId xmlns:p14="http://schemas.microsoft.com/office/powerpoint/2010/main" val="278705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6829425" cy="6494085"/>
          </a:xfrm>
          <a:prstGeom prst="rect">
            <a:avLst/>
          </a:prstGeom>
          <a:noFill/>
        </p:spPr>
        <p:txBody>
          <a:bodyPr wrap="square" rtlCol="0">
            <a:spAutoFit/>
          </a:bodyPr>
          <a:lstStyle/>
          <a:p>
            <a:r>
              <a:rPr lang="en-US" sz="2400" b="1" dirty="0" smtClean="0">
                <a:latin typeface="+mj-lt"/>
              </a:rPr>
              <a:t>HIGH PLACES</a:t>
            </a:r>
          </a:p>
          <a:p>
            <a:r>
              <a:rPr lang="en-US" sz="2400" dirty="0" smtClean="0">
                <a:latin typeface="+mj-lt"/>
              </a:rPr>
              <a:t>“Only the people sacrificed in high place</a:t>
            </a:r>
            <a:r>
              <a:rPr lang="en-US" sz="2400" u="sng" dirty="0" smtClean="0">
                <a:latin typeface="+mj-lt"/>
              </a:rPr>
              <a:t>s</a:t>
            </a:r>
            <a:r>
              <a:rPr lang="en-US" sz="2400" dirty="0" smtClean="0">
                <a:latin typeface="+mj-lt"/>
              </a:rPr>
              <a:t>, because there was no house [temple] built unto the name of the LORD, unto those days… </a:t>
            </a:r>
            <a:r>
              <a:rPr lang="en-US" sz="2400" b="1" u="sng" dirty="0" smtClean="0">
                <a:latin typeface="+mj-lt"/>
              </a:rPr>
              <a:t>he</a:t>
            </a:r>
            <a:r>
              <a:rPr lang="en-US" sz="2400" dirty="0" smtClean="0">
                <a:latin typeface="+mj-lt"/>
              </a:rPr>
              <a:t> [Solomon] </a:t>
            </a:r>
            <a:r>
              <a:rPr lang="en-US" sz="2400" b="1" u="sng" dirty="0" smtClean="0">
                <a:latin typeface="+mj-lt"/>
              </a:rPr>
              <a:t>sacrificed and burnt incense in high places</a:t>
            </a:r>
            <a:r>
              <a:rPr lang="en-US" sz="2400" dirty="0" smtClean="0">
                <a:latin typeface="+mj-lt"/>
              </a:rPr>
              <a:t>” (3:2,3b).</a:t>
            </a:r>
          </a:p>
          <a:p>
            <a:r>
              <a:rPr lang="en-US" sz="2400" dirty="0" smtClean="0">
                <a:latin typeface="+mj-lt"/>
              </a:rPr>
              <a:t>From the time of the tower of Babel, pagans had worshipped in</a:t>
            </a:r>
            <a:r>
              <a:rPr lang="en-US" sz="2400" dirty="0">
                <a:latin typeface="+mj-lt"/>
              </a:rPr>
              <a:t> </a:t>
            </a:r>
            <a:r>
              <a:rPr lang="en-US" sz="2400" dirty="0" smtClean="0">
                <a:latin typeface="+mj-lt"/>
              </a:rPr>
              <a:t>‘high places’ in order to get closer to their gods.  The Canaanites had practiced the same and had even influenced the Israelites to do also during the time of the Judges.  The Law forbid any worship outside the tabernacle (Lev. 17:3,4), but in this one case it was accepted because after being separated from the ark it had been moved to Gibeon after the destruction of Shiloh by the Philistines – </a:t>
            </a:r>
          </a:p>
          <a:p>
            <a:endParaRPr lang="en-US" sz="800" dirty="0" smtClean="0">
              <a:latin typeface="+mj-lt"/>
            </a:endParaRPr>
          </a:p>
          <a:p>
            <a:r>
              <a:rPr lang="en-US" sz="2400" dirty="0" smtClean="0">
                <a:latin typeface="+mj-lt"/>
              </a:rPr>
              <a:t>“</a:t>
            </a:r>
            <a:r>
              <a:rPr lang="en-US" sz="2400" b="1" u="sng" dirty="0" smtClean="0">
                <a:latin typeface="+mj-lt"/>
              </a:rPr>
              <a:t>And the king went to Gibeon to sacrifice there</a:t>
            </a:r>
            <a:r>
              <a:rPr lang="en-US" sz="2400" dirty="0" smtClean="0">
                <a:latin typeface="+mj-lt"/>
              </a:rPr>
              <a:t>; for that was the great high place: [1,000] burnt offerings</a:t>
            </a:r>
          </a:p>
          <a:p>
            <a:r>
              <a:rPr lang="en-US" sz="2400" dirty="0" smtClean="0">
                <a:latin typeface="+mj-lt"/>
              </a:rPr>
              <a:t>did Solomon offer upon that altar” (3:4). </a:t>
            </a:r>
            <a:endParaRPr lang="en-US" sz="2400" dirty="0">
              <a:latin typeface="+mj-lt"/>
            </a:endParaRPr>
          </a:p>
        </p:txBody>
      </p:sp>
      <p:pic>
        <p:nvPicPr>
          <p:cNvPr id="4" name="Picture 3" descr="&lt;strong&gt;Babel&lt;/strong&gt; vs the PC | CarolAnnB - Insight, Philosophy, Socia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424" y="0"/>
            <a:ext cx="5362576" cy="6427410"/>
          </a:xfrm>
          <a:prstGeom prst="rect">
            <a:avLst/>
          </a:prstGeom>
        </p:spPr>
      </p:pic>
      <p:pic>
        <p:nvPicPr>
          <p:cNvPr id="5" name="Picture 4" descr="&lt;strong&gt;Gibeon&lt;/strong&gt;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792" y="0"/>
            <a:ext cx="5362576" cy="6334125"/>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9238140" y="3518565"/>
              <a:ext cx="831240" cy="282240"/>
            </p14:xfrm>
          </p:contentPart>
        </mc:Choice>
        <mc:Fallback xmlns="">
          <p:pic>
            <p:nvPicPr>
              <p:cNvPr id="6" name="Ink 5"/>
              <p:cNvPicPr/>
              <p:nvPr/>
            </p:nvPicPr>
            <p:blipFill>
              <a:blip r:embed="rId5"/>
              <a:stretch>
                <a:fillRect/>
              </a:stretch>
            </p:blipFill>
            <p:spPr>
              <a:xfrm>
                <a:off x="9228780" y="3509205"/>
                <a:ext cx="849960" cy="300960"/>
              </a:xfrm>
              <a:prstGeom prst="rect">
                <a:avLst/>
              </a:prstGeom>
            </p:spPr>
          </p:pic>
        </mc:Fallback>
      </mc:AlternateContent>
      <p:pic>
        <p:nvPicPr>
          <p:cNvPr id="7" name="Picture 6" descr="O contorno da sombra: Arqueólogos teriam encontrado o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1586" y="13305"/>
            <a:ext cx="5364782" cy="6334124"/>
          </a:xfrm>
          <a:prstGeom prst="rect">
            <a:avLst/>
          </a:prstGeom>
        </p:spPr>
      </p:pic>
      <p:sp>
        <p:nvSpPr>
          <p:cNvPr id="8" name="TextBox 7"/>
          <p:cNvSpPr txBox="1"/>
          <p:nvPr/>
        </p:nvSpPr>
        <p:spPr>
          <a:xfrm>
            <a:off x="7151152" y="154249"/>
            <a:ext cx="5005216" cy="830997"/>
          </a:xfrm>
          <a:prstGeom prst="rect">
            <a:avLst/>
          </a:prstGeom>
          <a:noFill/>
        </p:spPr>
        <p:txBody>
          <a:bodyPr wrap="none" rtlCol="0">
            <a:spAutoFit/>
          </a:bodyPr>
          <a:lstStyle/>
          <a:p>
            <a:pPr algn="ctr"/>
            <a:r>
              <a:rPr lang="en-US" sz="2400" dirty="0" smtClean="0">
                <a:solidFill>
                  <a:schemeClr val="bg1"/>
                </a:solidFill>
                <a:latin typeface="+mj-lt"/>
              </a:rPr>
              <a:t>‘High place’ at Gibeon, site of the </a:t>
            </a:r>
          </a:p>
          <a:p>
            <a:pPr algn="ctr"/>
            <a:r>
              <a:rPr lang="en-US" sz="2400" dirty="0" smtClean="0">
                <a:solidFill>
                  <a:schemeClr val="bg1"/>
                </a:solidFill>
                <a:latin typeface="+mj-lt"/>
              </a:rPr>
              <a:t>tabernacle, 5-miles north of Jerusalem</a:t>
            </a:r>
            <a:endParaRPr lang="en-US" sz="2400" dirty="0">
              <a:solidFill>
                <a:schemeClr val="bg1"/>
              </a:solidFill>
              <a:latin typeface="+mj-lt"/>
            </a:endParaRPr>
          </a:p>
        </p:txBody>
      </p:sp>
    </p:spTree>
    <p:extLst>
      <p:ext uri="{BB962C8B-B14F-4D97-AF65-F5344CB8AC3E}">
        <p14:creationId xmlns:p14="http://schemas.microsoft.com/office/powerpoint/2010/main" val="327994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353925" cy="6863417"/>
          </a:xfrm>
          <a:prstGeom prst="rect">
            <a:avLst/>
          </a:prstGeom>
          <a:noFill/>
        </p:spPr>
        <p:txBody>
          <a:bodyPr wrap="square" rtlCol="0">
            <a:spAutoFit/>
          </a:bodyPr>
          <a:lstStyle/>
          <a:p>
            <a:r>
              <a:rPr lang="en-US" sz="2400" dirty="0">
                <a:latin typeface="+mj-lt"/>
              </a:rPr>
              <a:t>Why did Solomon go to a ‘high place’ to offer sacrifices to </a:t>
            </a:r>
            <a:endParaRPr lang="en-US" sz="2400" dirty="0" smtClean="0">
              <a:latin typeface="+mj-lt"/>
            </a:endParaRPr>
          </a:p>
          <a:p>
            <a:r>
              <a:rPr lang="en-US" sz="2400" dirty="0" smtClean="0">
                <a:latin typeface="+mj-lt"/>
              </a:rPr>
              <a:t>God</a:t>
            </a:r>
            <a:r>
              <a:rPr lang="en-US" sz="2400" dirty="0">
                <a:latin typeface="+mj-lt"/>
              </a:rPr>
              <a:t>, when his father David had brought the Ark of the </a:t>
            </a:r>
            <a:endParaRPr lang="en-US" sz="2400" dirty="0" smtClean="0">
              <a:latin typeface="+mj-lt"/>
            </a:endParaRPr>
          </a:p>
          <a:p>
            <a:r>
              <a:rPr lang="en-US" sz="2400" dirty="0" smtClean="0">
                <a:latin typeface="+mj-lt"/>
              </a:rPr>
              <a:t>Covenant </a:t>
            </a:r>
            <a:r>
              <a:rPr lang="en-US" sz="2400" dirty="0">
                <a:latin typeface="+mj-lt"/>
              </a:rPr>
              <a:t>to </a:t>
            </a:r>
            <a:r>
              <a:rPr lang="en-US" sz="2400" dirty="0" smtClean="0">
                <a:latin typeface="+mj-lt"/>
              </a:rPr>
              <a:t>Jerusalem and then bought the ‘</a:t>
            </a:r>
            <a:r>
              <a:rPr lang="en-US" sz="2400" dirty="0" err="1" smtClean="0">
                <a:latin typeface="+mj-lt"/>
              </a:rPr>
              <a:t>threshingfloor</a:t>
            </a:r>
            <a:r>
              <a:rPr lang="en-US" sz="2400" dirty="0" smtClean="0">
                <a:latin typeface="+mj-lt"/>
              </a:rPr>
              <a:t>’ </a:t>
            </a:r>
          </a:p>
          <a:p>
            <a:r>
              <a:rPr lang="en-US" sz="2400" dirty="0" smtClean="0">
                <a:latin typeface="+mj-lt"/>
              </a:rPr>
              <a:t>[site of the future temple] where he worshipped?</a:t>
            </a:r>
          </a:p>
          <a:p>
            <a:endParaRPr lang="en-US" sz="800" dirty="0" smtClean="0">
              <a:latin typeface="+mj-lt"/>
            </a:endParaRPr>
          </a:p>
          <a:p>
            <a:r>
              <a:rPr lang="en-US" sz="2400" dirty="0" smtClean="0">
                <a:latin typeface="+mj-lt"/>
              </a:rPr>
              <a:t>“And David built there an altar unto the LORD, and offered </a:t>
            </a:r>
          </a:p>
          <a:p>
            <a:r>
              <a:rPr lang="en-US" sz="2400" dirty="0" smtClean="0">
                <a:latin typeface="+mj-lt"/>
              </a:rPr>
              <a:t>burnt-offerings and peace-offerings, and called upon the </a:t>
            </a:r>
          </a:p>
          <a:p>
            <a:r>
              <a:rPr lang="en-US" sz="2400" dirty="0" smtClean="0">
                <a:latin typeface="+mj-lt"/>
              </a:rPr>
              <a:t>LORD; and he answered him from heaven by fire upon the </a:t>
            </a:r>
          </a:p>
          <a:p>
            <a:r>
              <a:rPr lang="en-US" sz="2400" dirty="0" smtClean="0">
                <a:latin typeface="+mj-lt"/>
              </a:rPr>
              <a:t>altar of burnt-offering.  And the LORD commanded the </a:t>
            </a:r>
          </a:p>
          <a:p>
            <a:r>
              <a:rPr lang="en-US" sz="2400" dirty="0" smtClean="0">
                <a:latin typeface="+mj-lt"/>
              </a:rPr>
              <a:t>angel; and he put his sword again into the sheath thereof.  </a:t>
            </a:r>
          </a:p>
          <a:p>
            <a:r>
              <a:rPr lang="en-US" sz="2400" dirty="0" smtClean="0">
                <a:latin typeface="+mj-lt"/>
              </a:rPr>
              <a:t>At that time when David saw the LORD had answered him </a:t>
            </a:r>
          </a:p>
          <a:p>
            <a:r>
              <a:rPr lang="en-US" sz="2400" dirty="0" smtClean="0">
                <a:latin typeface="+mj-lt"/>
              </a:rPr>
              <a:t>in the threshing floor of Ornan the Jebusite, then he </a:t>
            </a:r>
            <a:endParaRPr lang="en-US" sz="2400" dirty="0" smtClean="0">
              <a:latin typeface="+mj-lt"/>
            </a:endParaRPr>
          </a:p>
          <a:p>
            <a:r>
              <a:rPr lang="en-US" sz="2400" dirty="0" smtClean="0">
                <a:latin typeface="+mj-lt"/>
              </a:rPr>
              <a:t>sacrificed </a:t>
            </a:r>
            <a:r>
              <a:rPr lang="en-US" sz="2400" dirty="0" smtClean="0">
                <a:latin typeface="+mj-lt"/>
              </a:rPr>
              <a:t>there.</a:t>
            </a:r>
            <a:r>
              <a:rPr lang="en-US" sz="800" dirty="0">
                <a:latin typeface="+mj-lt"/>
              </a:rPr>
              <a:t> </a:t>
            </a:r>
            <a:r>
              <a:rPr lang="en-US" sz="800" dirty="0" smtClean="0">
                <a:latin typeface="+mj-lt"/>
              </a:rPr>
              <a:t>   </a:t>
            </a:r>
            <a:r>
              <a:rPr lang="en-US" sz="2400" dirty="0" smtClean="0">
                <a:latin typeface="+mj-lt"/>
              </a:rPr>
              <a:t>For the tabernacle of the LORD, which </a:t>
            </a:r>
            <a:endParaRPr lang="en-US" sz="2400" dirty="0" smtClean="0">
              <a:latin typeface="+mj-lt"/>
            </a:endParaRPr>
          </a:p>
          <a:p>
            <a:r>
              <a:rPr lang="en-US" sz="2400" dirty="0" smtClean="0">
                <a:latin typeface="+mj-lt"/>
              </a:rPr>
              <a:t>Moses </a:t>
            </a:r>
            <a:r>
              <a:rPr lang="en-US" sz="2400" dirty="0" smtClean="0">
                <a:latin typeface="+mj-lt"/>
              </a:rPr>
              <a:t>made in the wilderness, and altar of the </a:t>
            </a:r>
            <a:r>
              <a:rPr lang="en-US" sz="2400" dirty="0" smtClean="0">
                <a:latin typeface="+mj-lt"/>
              </a:rPr>
              <a:t>burnt-</a:t>
            </a:r>
          </a:p>
          <a:p>
            <a:r>
              <a:rPr lang="en-US" sz="2400" dirty="0" smtClean="0">
                <a:latin typeface="+mj-lt"/>
              </a:rPr>
              <a:t>offering</a:t>
            </a:r>
            <a:r>
              <a:rPr lang="en-US" sz="2400" dirty="0" smtClean="0">
                <a:latin typeface="+mj-lt"/>
              </a:rPr>
              <a:t>, were at that season in the high place at Gibeon.  </a:t>
            </a:r>
            <a:endParaRPr lang="en-US" sz="2400" dirty="0" smtClean="0">
              <a:latin typeface="+mj-lt"/>
            </a:endParaRPr>
          </a:p>
          <a:p>
            <a:r>
              <a:rPr lang="en-US" sz="2400" dirty="0" smtClean="0">
                <a:latin typeface="+mj-lt"/>
              </a:rPr>
              <a:t>But </a:t>
            </a:r>
            <a:r>
              <a:rPr lang="en-US" sz="2400" dirty="0" smtClean="0">
                <a:latin typeface="+mj-lt"/>
              </a:rPr>
              <a:t>David could not go before it to enquire of God: </a:t>
            </a:r>
            <a:r>
              <a:rPr lang="en-US" sz="2400" b="1" u="sng" dirty="0" smtClean="0">
                <a:latin typeface="+mj-lt"/>
              </a:rPr>
              <a:t>for </a:t>
            </a:r>
            <a:r>
              <a:rPr lang="en-US" sz="2400" b="1" u="sng" dirty="0" smtClean="0">
                <a:latin typeface="+mj-lt"/>
              </a:rPr>
              <a:t>he</a:t>
            </a:r>
          </a:p>
          <a:p>
            <a:r>
              <a:rPr lang="en-US" sz="2400" b="1" u="sng" dirty="0" smtClean="0">
                <a:latin typeface="+mj-lt"/>
              </a:rPr>
              <a:t>was </a:t>
            </a:r>
            <a:r>
              <a:rPr lang="en-US" sz="2400" b="1" u="sng" dirty="0" smtClean="0">
                <a:latin typeface="+mj-lt"/>
              </a:rPr>
              <a:t>afraid because of the sword of the angel of the LORD</a:t>
            </a:r>
            <a:r>
              <a:rPr lang="en-US" sz="2400" dirty="0" smtClean="0">
                <a:latin typeface="+mj-lt"/>
              </a:rPr>
              <a:t>” (1Chron. 21:29,30).</a:t>
            </a:r>
          </a:p>
          <a:p>
            <a:r>
              <a:rPr lang="en-US" sz="2400" dirty="0" smtClean="0">
                <a:latin typeface="+mj-lt"/>
              </a:rPr>
              <a:t>David made this site his regular place of worship just north of the city walls, no longer going to the tabernacle in Gibeon, which he perceived by the angel’s sword not to do.  </a:t>
            </a:r>
            <a:endParaRPr lang="en-US" sz="2400" dirty="0">
              <a:latin typeface="+mj-lt"/>
            </a:endParaRPr>
          </a:p>
        </p:txBody>
      </p:sp>
      <p:pic>
        <p:nvPicPr>
          <p:cNvPr id="6" name="Picture 5" descr="File:&lt;strong&gt;King&lt;/strong&gt;-&lt;strong&gt;David&lt;/strong&gt;-purchasing-the-&lt;strong&gt;threshing-floor&lt;/strong&gt;-001.jp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1"/>
            <a:ext cx="4571999" cy="5610224"/>
          </a:xfrm>
          <a:prstGeom prst="rect">
            <a:avLst/>
          </a:prstGeom>
        </p:spPr>
      </p:pic>
    </p:spTree>
    <p:extLst>
      <p:ext uri="{BB962C8B-B14F-4D97-AF65-F5344CB8AC3E}">
        <p14:creationId xmlns:p14="http://schemas.microsoft.com/office/powerpoint/2010/main" val="397913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fade">
                                      <p:cBhvr>
                                        <p:cTn id="19" dur="500"/>
                                        <p:tgtEl>
                                          <p:spTgt spid="2">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animEffect transition="in" filter="fade">
                                      <p:cBhvr>
                                        <p:cTn id="25" dur="500"/>
                                        <p:tgtEl>
                                          <p:spTgt spid="2">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2" end="12"/>
                                            </p:txEl>
                                          </p:spTgt>
                                        </p:tgtEl>
                                        <p:attrNameLst>
                                          <p:attrName>style.visibility</p:attrName>
                                        </p:attrNameLst>
                                      </p:cBhvr>
                                      <p:to>
                                        <p:strVal val="visible"/>
                                      </p:to>
                                    </p:set>
                                    <p:animEffect transition="in" filter="fade">
                                      <p:cBhvr>
                                        <p:cTn id="28" dur="500"/>
                                        <p:tgtEl>
                                          <p:spTgt spid="2">
                                            <p:txEl>
                                              <p:pRg st="12" end="1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animEffect transition="in" filter="fade">
                                      <p:cBhvr>
                                        <p:cTn id="31" dur="500"/>
                                        <p:tgtEl>
                                          <p:spTgt spid="2">
                                            <p:txEl>
                                              <p:pRg st="13" end="1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4" end="14"/>
                                            </p:txEl>
                                          </p:spTgt>
                                        </p:tgtEl>
                                        <p:attrNameLst>
                                          <p:attrName>style.visibility</p:attrName>
                                        </p:attrNameLst>
                                      </p:cBhvr>
                                      <p:to>
                                        <p:strVal val="visible"/>
                                      </p:to>
                                    </p:set>
                                    <p:animEffect transition="in" filter="fade">
                                      <p:cBhvr>
                                        <p:cTn id="34" dur="500"/>
                                        <p:tgtEl>
                                          <p:spTgt spid="2">
                                            <p:txEl>
                                              <p:pRg st="14" end="1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5" end="15"/>
                                            </p:txEl>
                                          </p:spTgt>
                                        </p:tgtEl>
                                        <p:attrNameLst>
                                          <p:attrName>style.visibility</p:attrName>
                                        </p:attrNameLst>
                                      </p:cBhvr>
                                      <p:to>
                                        <p:strVal val="visible"/>
                                      </p:to>
                                    </p:set>
                                    <p:animEffect transition="in" filter="fade">
                                      <p:cBhvr>
                                        <p:cTn id="37" dur="500"/>
                                        <p:tgtEl>
                                          <p:spTgt spid="2">
                                            <p:txEl>
                                              <p:pRg st="15" end="1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6" end="16"/>
                                            </p:txEl>
                                          </p:spTgt>
                                        </p:tgtEl>
                                        <p:attrNameLst>
                                          <p:attrName>style.visibility</p:attrName>
                                        </p:attrNameLst>
                                      </p:cBhvr>
                                      <p:to>
                                        <p:strVal val="visible"/>
                                      </p:to>
                                    </p:set>
                                    <p:animEffect transition="in" filter="fade">
                                      <p:cBhvr>
                                        <p:cTn id="40" dur="500"/>
                                        <p:tgtEl>
                                          <p:spTgt spid="2">
                                            <p:txEl>
                                              <p:pRg st="16" end="1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17" end="17"/>
                                            </p:txEl>
                                          </p:spTgt>
                                        </p:tgtEl>
                                        <p:attrNameLst>
                                          <p:attrName>style.visibility</p:attrName>
                                        </p:attrNameLst>
                                      </p:cBhvr>
                                      <p:to>
                                        <p:strVal val="visible"/>
                                      </p:to>
                                    </p:set>
                                    <p:animEffect transition="in" filter="fade">
                                      <p:cBhvr>
                                        <p:cTn id="45"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ligione - Gesù e la tentazione nel deserto (Figlio Di Di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TextBox 2"/>
          <p:cNvSpPr txBox="1"/>
          <p:nvPr/>
        </p:nvSpPr>
        <p:spPr>
          <a:xfrm>
            <a:off x="0" y="0"/>
            <a:ext cx="12272077" cy="5693866"/>
          </a:xfrm>
          <a:prstGeom prst="rect">
            <a:avLst/>
          </a:prstGeom>
          <a:noFill/>
        </p:spPr>
        <p:txBody>
          <a:bodyPr wrap="none" rtlCol="0">
            <a:spAutoFit/>
          </a:bodyPr>
          <a:lstStyle/>
          <a:p>
            <a:r>
              <a:rPr lang="en-US" sz="2800" b="1" dirty="0" smtClean="0">
                <a:solidFill>
                  <a:schemeClr val="bg1"/>
                </a:solidFill>
                <a:latin typeface="+mj-lt"/>
              </a:rPr>
              <a:t>SOLOMON’S PRAYER FOR WISDOM</a:t>
            </a:r>
          </a:p>
          <a:p>
            <a:r>
              <a:rPr lang="en-US" sz="2800" dirty="0" smtClean="0">
                <a:solidFill>
                  <a:schemeClr val="bg1"/>
                </a:solidFill>
                <a:latin typeface="+mj-lt"/>
              </a:rPr>
              <a:t>In Gibeon the LORD appeared to Solomon in a dream by night: and God said, Ask </a:t>
            </a:r>
          </a:p>
          <a:p>
            <a:r>
              <a:rPr lang="en-US" sz="2800" dirty="0" smtClean="0">
                <a:solidFill>
                  <a:schemeClr val="bg1"/>
                </a:solidFill>
                <a:latin typeface="+mj-lt"/>
              </a:rPr>
              <a:t>what I shall give thee.  And Solomon said, Thou hast shewed unto thy servant David </a:t>
            </a:r>
          </a:p>
          <a:p>
            <a:r>
              <a:rPr lang="en-US" sz="2800" dirty="0" smtClean="0">
                <a:solidFill>
                  <a:schemeClr val="bg1"/>
                </a:solidFill>
                <a:latin typeface="+mj-lt"/>
              </a:rPr>
              <a:t>my father great mercy, according as he walked before thee in truth, and in </a:t>
            </a:r>
          </a:p>
          <a:p>
            <a:r>
              <a:rPr lang="en-US" sz="2800" dirty="0" smtClean="0">
                <a:solidFill>
                  <a:schemeClr val="bg1"/>
                </a:solidFill>
                <a:latin typeface="+mj-lt"/>
              </a:rPr>
              <a:t>righteousness, and in uprightness of heart with thee; and thou hast given him a son </a:t>
            </a:r>
          </a:p>
          <a:p>
            <a:r>
              <a:rPr lang="en-US" sz="2800" dirty="0" smtClean="0">
                <a:solidFill>
                  <a:schemeClr val="bg1"/>
                </a:solidFill>
                <a:latin typeface="+mj-lt"/>
              </a:rPr>
              <a:t>to sit on his throne… And now O LORD my God… I am but a little child: I know not </a:t>
            </a:r>
          </a:p>
          <a:p>
            <a:r>
              <a:rPr lang="en-US" sz="2800" dirty="0" smtClean="0">
                <a:solidFill>
                  <a:schemeClr val="bg1"/>
                </a:solidFill>
                <a:latin typeface="+mj-lt"/>
              </a:rPr>
              <a:t>how to go out or come in… Give therefore thy servant an understanding heart to </a:t>
            </a:r>
          </a:p>
          <a:p>
            <a:r>
              <a:rPr lang="en-US" sz="2800" dirty="0" smtClean="0">
                <a:solidFill>
                  <a:schemeClr val="bg1"/>
                </a:solidFill>
                <a:latin typeface="+mj-lt"/>
              </a:rPr>
              <a:t>judge thy people, that I may discern between good and bad… And the speech </a:t>
            </a:r>
          </a:p>
          <a:p>
            <a:r>
              <a:rPr lang="en-US" sz="2800" dirty="0" smtClean="0">
                <a:solidFill>
                  <a:schemeClr val="bg1"/>
                </a:solidFill>
                <a:latin typeface="+mj-lt"/>
              </a:rPr>
              <a:t>pleased the LORD, that Solomon had asked this thing… And God said unto him, </a:t>
            </a:r>
          </a:p>
          <a:p>
            <a:r>
              <a:rPr lang="en-US" sz="2800" dirty="0" smtClean="0">
                <a:solidFill>
                  <a:schemeClr val="bg1"/>
                </a:solidFill>
                <a:latin typeface="+mj-lt"/>
              </a:rPr>
              <a:t>because thou hast asked this thing, and hast not asked for thyself long life… riches… </a:t>
            </a:r>
          </a:p>
          <a:p>
            <a:r>
              <a:rPr lang="en-US" sz="2800" dirty="0" smtClean="0">
                <a:solidFill>
                  <a:schemeClr val="bg1"/>
                </a:solidFill>
                <a:latin typeface="+mj-lt"/>
              </a:rPr>
              <a:t>lo, </a:t>
            </a:r>
            <a:r>
              <a:rPr lang="en-US" sz="2800" b="1" u="sng" dirty="0" smtClean="0">
                <a:solidFill>
                  <a:schemeClr val="bg1"/>
                </a:solidFill>
                <a:latin typeface="+mj-lt"/>
              </a:rPr>
              <a:t>I have given thee a wise and understanding heart</a:t>
            </a:r>
            <a:r>
              <a:rPr lang="en-US" sz="2800" dirty="0" smtClean="0">
                <a:solidFill>
                  <a:schemeClr val="bg1"/>
                </a:solidFill>
                <a:latin typeface="+mj-lt"/>
              </a:rPr>
              <a:t>: so that there was none like </a:t>
            </a:r>
          </a:p>
          <a:p>
            <a:r>
              <a:rPr lang="en-US" sz="2800" dirty="0" smtClean="0">
                <a:solidFill>
                  <a:schemeClr val="bg1"/>
                </a:solidFill>
                <a:latin typeface="+mj-lt"/>
              </a:rPr>
              <a:t>thee before thee, neither after thee shall any arise like unto thee.  And I have also </a:t>
            </a:r>
          </a:p>
          <a:p>
            <a:r>
              <a:rPr lang="en-US" sz="2800" dirty="0" smtClean="0">
                <a:solidFill>
                  <a:schemeClr val="bg1"/>
                </a:solidFill>
                <a:latin typeface="+mj-lt"/>
              </a:rPr>
              <a:t>given thee… both riches, and </a:t>
            </a:r>
            <a:r>
              <a:rPr lang="en-US" sz="2800" dirty="0" err="1" smtClean="0">
                <a:solidFill>
                  <a:schemeClr val="bg1"/>
                </a:solidFill>
                <a:latin typeface="+mj-lt"/>
              </a:rPr>
              <a:t>honour</a:t>
            </a:r>
            <a:r>
              <a:rPr lang="en-US" sz="2800" dirty="0" smtClean="0">
                <a:solidFill>
                  <a:schemeClr val="bg1"/>
                </a:solidFill>
                <a:latin typeface="+mj-lt"/>
              </a:rPr>
              <a:t>… lengthen thy days” (3:5-13). </a:t>
            </a:r>
            <a:endParaRPr lang="en-US" sz="2800" dirty="0">
              <a:solidFill>
                <a:schemeClr val="bg1"/>
              </a:solidFill>
              <a:latin typeface="+mj-lt"/>
            </a:endParaRPr>
          </a:p>
        </p:txBody>
      </p:sp>
    </p:spTree>
    <p:extLst>
      <p:ext uri="{BB962C8B-B14F-4D97-AF65-F5344CB8AC3E}">
        <p14:creationId xmlns:p14="http://schemas.microsoft.com/office/powerpoint/2010/main" val="246612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210300" cy="6494085"/>
          </a:xfrm>
          <a:prstGeom prst="rect">
            <a:avLst/>
          </a:prstGeom>
          <a:noFill/>
        </p:spPr>
        <p:txBody>
          <a:bodyPr wrap="square" rtlCol="0">
            <a:spAutoFit/>
          </a:bodyPr>
          <a:lstStyle/>
          <a:p>
            <a:r>
              <a:rPr lang="en-US" sz="2400" dirty="0" smtClean="0">
                <a:latin typeface="+mj-lt"/>
              </a:rPr>
              <a:t>“And Solomon awoke; and behold, it was a dream.  And he came to Jerusalem, and stood before the ark of the covenant of the LORD, and offered up burnt-offerings, and peace-offerings, and made a feast to all his servants” (3:15).</a:t>
            </a:r>
          </a:p>
          <a:p>
            <a:r>
              <a:rPr lang="en-US" sz="2400" u="sng" dirty="0" smtClean="0">
                <a:latin typeface="+mj-lt"/>
              </a:rPr>
              <a:t>Solomon’s first act of discernment was to restrict his offerings to God in Jerusalem as did his father</a:t>
            </a:r>
            <a:r>
              <a:rPr lang="en-US" sz="2400" dirty="0" smtClean="0">
                <a:latin typeface="+mj-lt"/>
              </a:rPr>
              <a:t>.</a:t>
            </a:r>
          </a:p>
          <a:p>
            <a:endParaRPr lang="en-US" sz="800" b="1" dirty="0" smtClean="0">
              <a:latin typeface="+mj-lt"/>
            </a:endParaRPr>
          </a:p>
          <a:p>
            <a:r>
              <a:rPr lang="en-US" sz="2400" b="1" dirty="0" smtClean="0">
                <a:latin typeface="+mj-lt"/>
              </a:rPr>
              <a:t>THE WISDOM OF SOLOMON</a:t>
            </a:r>
          </a:p>
          <a:p>
            <a:r>
              <a:rPr lang="en-US" sz="2400" dirty="0" smtClean="0">
                <a:latin typeface="+mj-lt"/>
              </a:rPr>
              <a:t>“Then came there two women, that were harlots, unto the king, and stood before him.  And the one woman said, O my lord, I and this woman dwell in one house; and I was delivered of a child with her in the house.  And it came to pass the third day after that I was delivered, that this woman was delivered also… And this woman’s child died in the night; because she overlaid it…” (3:16-19).</a:t>
            </a:r>
            <a:r>
              <a:rPr lang="en-US" sz="2400" b="1" dirty="0" smtClean="0">
                <a:latin typeface="+mj-lt"/>
              </a:rPr>
              <a:t> </a:t>
            </a:r>
            <a:endParaRPr lang="en-US" sz="2400" b="1" dirty="0">
              <a:latin typeface="+mj-lt"/>
            </a:endParaRPr>
          </a:p>
        </p:txBody>
      </p:sp>
      <p:pic>
        <p:nvPicPr>
          <p:cNvPr id="3" name="Picture 2" descr="Paul W. Manuel: The &lt;strong&gt;Ark&lt;/strong&gt; of the Covena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1957" y="-2"/>
            <a:ext cx="5720044" cy="6124755"/>
          </a:xfrm>
          <a:prstGeom prst="rect">
            <a:avLst/>
          </a:prstGeom>
        </p:spPr>
      </p:pic>
      <p:pic>
        <p:nvPicPr>
          <p:cNvPr id="5" name="Picture 4" descr="La sabiduría de Salomón - NEOATIERR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957" y="0"/>
            <a:ext cx="5720043" cy="6124754"/>
          </a:xfrm>
          <a:prstGeom prst="rect">
            <a:avLst/>
          </a:prstGeom>
        </p:spPr>
      </p:pic>
    </p:spTree>
    <p:extLst>
      <p:ext uri="{BB962C8B-B14F-4D97-AF65-F5344CB8AC3E}">
        <p14:creationId xmlns:p14="http://schemas.microsoft.com/office/powerpoint/2010/main" val="377146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153152" cy="6494085"/>
          </a:xfrm>
          <a:prstGeom prst="rect">
            <a:avLst/>
          </a:prstGeom>
          <a:noFill/>
        </p:spPr>
        <p:txBody>
          <a:bodyPr wrap="square" rtlCol="0">
            <a:spAutoFit/>
          </a:bodyPr>
          <a:lstStyle/>
          <a:p>
            <a:r>
              <a:rPr lang="en-US" sz="2400" dirty="0" smtClean="0">
                <a:latin typeface="+mj-lt"/>
              </a:rPr>
              <a:t>“And she arose at midnight, and took my son from beside me… and laid it in her bosom, and laid her dead child in my bosom.  And when I rose in the morning to give my child suck, behold, it was dead… it was not my son, which I did bear.  And the other woman said, Nay; but the living is my son, and the dead is thy son…. Thus they </a:t>
            </a:r>
            <a:r>
              <a:rPr lang="en-US" sz="2400" dirty="0" err="1" smtClean="0">
                <a:latin typeface="+mj-lt"/>
              </a:rPr>
              <a:t>spake</a:t>
            </a:r>
            <a:r>
              <a:rPr lang="en-US" sz="2400" dirty="0" smtClean="0">
                <a:latin typeface="+mj-lt"/>
              </a:rPr>
              <a:t> before the king” (3:20-22).</a:t>
            </a:r>
          </a:p>
          <a:p>
            <a:r>
              <a:rPr lang="en-US" sz="2400" dirty="0" smtClean="0">
                <a:latin typeface="+mj-lt"/>
              </a:rPr>
              <a:t>How would Solomon settle this difficult case?</a:t>
            </a:r>
          </a:p>
          <a:p>
            <a:endParaRPr lang="en-US" sz="800" dirty="0" smtClean="0">
              <a:latin typeface="+mj-lt"/>
            </a:endParaRPr>
          </a:p>
          <a:p>
            <a:r>
              <a:rPr lang="en-US" sz="2400" dirty="0" smtClean="0">
                <a:latin typeface="+mj-lt"/>
              </a:rPr>
              <a:t>“And the king said, Bring me a sword… Divide the living child in two, and give half to the one, and half to the other… </a:t>
            </a:r>
            <a:r>
              <a:rPr lang="en-US" sz="2400" b="1" u="sng" dirty="0" smtClean="0">
                <a:latin typeface="+mj-lt"/>
              </a:rPr>
              <a:t>O my lord, give her the living child</a:t>
            </a:r>
            <a:r>
              <a:rPr lang="en-US" sz="2400" dirty="0" smtClean="0">
                <a:latin typeface="+mj-lt"/>
              </a:rPr>
              <a:t>… Then the king answered and said, </a:t>
            </a:r>
            <a:r>
              <a:rPr lang="en-US" sz="2400" b="1" u="sng" dirty="0" smtClean="0">
                <a:latin typeface="+mj-lt"/>
              </a:rPr>
              <a:t>Give her the living child</a:t>
            </a:r>
            <a:r>
              <a:rPr lang="en-US" sz="2400" u="sng" dirty="0" smtClean="0">
                <a:latin typeface="+mj-lt"/>
              </a:rPr>
              <a:t>… </a:t>
            </a:r>
            <a:r>
              <a:rPr lang="en-US" sz="2400" b="1" u="sng" dirty="0" smtClean="0">
                <a:latin typeface="+mj-lt"/>
              </a:rPr>
              <a:t>she is the mother thereof</a:t>
            </a:r>
            <a:r>
              <a:rPr lang="en-US" sz="2400" dirty="0" smtClean="0">
                <a:latin typeface="+mj-lt"/>
              </a:rPr>
              <a:t>… All Israel saw the wisdom of God in him” </a:t>
            </a:r>
            <a:endParaRPr lang="en-US" sz="2400" dirty="0" smtClean="0">
              <a:latin typeface="+mj-lt"/>
            </a:endParaRPr>
          </a:p>
          <a:p>
            <a:r>
              <a:rPr lang="en-US" sz="2400" dirty="0" smtClean="0">
                <a:latin typeface="+mj-lt"/>
              </a:rPr>
              <a:t>(</a:t>
            </a:r>
            <a:r>
              <a:rPr lang="en-US" sz="2400" dirty="0" smtClean="0">
                <a:latin typeface="+mj-lt"/>
              </a:rPr>
              <a:t>3:24-27).</a:t>
            </a:r>
          </a:p>
          <a:p>
            <a:r>
              <a:rPr lang="en-US" sz="2400" dirty="0" smtClean="0">
                <a:latin typeface="+mj-lt"/>
              </a:rPr>
              <a:t>Solomon had truly been gifted in God’s wisdom.</a:t>
            </a:r>
          </a:p>
        </p:txBody>
      </p:sp>
      <p:pic>
        <p:nvPicPr>
          <p:cNvPr id="3" name="Picture 2" descr="La sabiduría de Salomón - NEOATIER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1957" y="0"/>
            <a:ext cx="5720043" cy="6124754"/>
          </a:xfrm>
          <a:prstGeom prst="rect">
            <a:avLst/>
          </a:prstGeom>
        </p:spPr>
      </p:pic>
    </p:spTree>
    <p:extLst>
      <p:ext uri="{BB962C8B-B14F-4D97-AF65-F5344CB8AC3E}">
        <p14:creationId xmlns:p14="http://schemas.microsoft.com/office/powerpoint/2010/main" val="95831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uthority of Jesus questioned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6175" y="100012"/>
            <a:ext cx="4695824" cy="6421934"/>
          </a:xfrm>
          <a:prstGeom prst="rect">
            <a:avLst/>
          </a:prstGeom>
        </p:spPr>
      </p:pic>
      <p:pic>
        <p:nvPicPr>
          <p:cNvPr id="4" name="Picture 3" descr="geography - In Deuteronomy 3:27 Why should Moses Mos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175" y="50006"/>
            <a:ext cx="4695825" cy="6471940"/>
          </a:xfrm>
          <a:prstGeom prst="rect">
            <a:avLst/>
          </a:prstGeom>
        </p:spPr>
      </p:pic>
      <p:sp>
        <p:nvSpPr>
          <p:cNvPr id="5" name="TextBox 4"/>
          <p:cNvSpPr txBox="1"/>
          <p:nvPr/>
        </p:nvSpPr>
        <p:spPr>
          <a:xfrm>
            <a:off x="-10336" y="-95250"/>
            <a:ext cx="7506511" cy="6617196"/>
          </a:xfrm>
          <a:prstGeom prst="rect">
            <a:avLst/>
          </a:prstGeom>
          <a:noFill/>
        </p:spPr>
        <p:txBody>
          <a:bodyPr wrap="square" rtlCol="0">
            <a:spAutoFit/>
          </a:bodyPr>
          <a:lstStyle/>
          <a:p>
            <a:r>
              <a:rPr lang="en-US" sz="2400" b="1" dirty="0" smtClean="0">
                <a:latin typeface="+mj-lt"/>
              </a:rPr>
              <a:t>DELEGATION OF AUTHORITY</a:t>
            </a:r>
          </a:p>
          <a:p>
            <a:r>
              <a:rPr lang="en-US" sz="2400" dirty="0" smtClean="0">
                <a:latin typeface="+mj-lt"/>
              </a:rPr>
              <a:t>Solomon showed his wisdom as an administrator over the</a:t>
            </a:r>
          </a:p>
          <a:p>
            <a:r>
              <a:rPr lang="en-US" sz="2400" dirty="0" smtClean="0">
                <a:latin typeface="+mj-lt"/>
              </a:rPr>
              <a:t>operation of his vast kingdom –</a:t>
            </a:r>
          </a:p>
          <a:p>
            <a:endParaRPr lang="en-US" sz="800" dirty="0" smtClean="0">
              <a:latin typeface="+mj-lt"/>
            </a:endParaRPr>
          </a:p>
          <a:p>
            <a:r>
              <a:rPr lang="en-US" sz="2400" dirty="0" smtClean="0">
                <a:latin typeface="+mj-lt"/>
              </a:rPr>
              <a:t>“So king Solomon was king over all Israel.  And these were </a:t>
            </a:r>
          </a:p>
          <a:p>
            <a:r>
              <a:rPr lang="en-US" sz="2400" dirty="0" smtClean="0">
                <a:latin typeface="+mj-lt"/>
              </a:rPr>
              <a:t>the princes which he had…” (4:1).  </a:t>
            </a:r>
          </a:p>
          <a:p>
            <a:r>
              <a:rPr lang="en-US" sz="2400" dirty="0" smtClean="0">
                <a:latin typeface="+mj-lt"/>
              </a:rPr>
              <a:t>Solomon appointed [11] top officials over his government:  priests, scribes, recorders of daily events, commanders of </a:t>
            </a:r>
          </a:p>
          <a:p>
            <a:r>
              <a:rPr lang="en-US" sz="2400" dirty="0" smtClean="0">
                <a:latin typeface="+mj-lt"/>
              </a:rPr>
              <a:t>the army, etc. (4:2-6).  Next he chose [12] officials to provide </a:t>
            </a:r>
            <a:r>
              <a:rPr lang="en-US" sz="2400" dirty="0" smtClean="0">
                <a:latin typeface="+mj-lt"/>
              </a:rPr>
              <a:t>the </a:t>
            </a:r>
            <a:r>
              <a:rPr lang="en-US" sz="2400" dirty="0" smtClean="0">
                <a:latin typeface="+mj-lt"/>
              </a:rPr>
              <a:t>requirements for the royal household (4:7-18).</a:t>
            </a:r>
          </a:p>
          <a:p>
            <a:endParaRPr lang="en-US" sz="800" b="1" dirty="0" smtClean="0">
              <a:latin typeface="+mj-lt"/>
            </a:endParaRPr>
          </a:p>
          <a:p>
            <a:r>
              <a:rPr lang="en-US" sz="2400" b="1" dirty="0" smtClean="0">
                <a:latin typeface="+mj-lt"/>
              </a:rPr>
              <a:t>ISRAEL’S PROSPERITY</a:t>
            </a:r>
          </a:p>
          <a:p>
            <a:r>
              <a:rPr lang="en-US" sz="2400" dirty="0" smtClean="0">
                <a:latin typeface="+mj-lt"/>
              </a:rPr>
              <a:t>“Judah and Israel were many, as the sand which is by the </a:t>
            </a:r>
          </a:p>
          <a:p>
            <a:r>
              <a:rPr lang="en-US" sz="2400" dirty="0" smtClean="0">
                <a:latin typeface="+mj-lt"/>
              </a:rPr>
              <a:t>sea in multitude, eating and drinking, and making merry”</a:t>
            </a:r>
          </a:p>
          <a:p>
            <a:r>
              <a:rPr lang="en-US" sz="2400" dirty="0" smtClean="0">
                <a:latin typeface="+mj-lt"/>
              </a:rPr>
              <a:t>(4:20)… and Solomon gathered [1,400] chariots and [12,000] horsemen… the king made silver and gold at Jerusalem as plenteous as stones…“ (2Chron. 1:14,15).</a:t>
            </a:r>
          </a:p>
          <a:p>
            <a:r>
              <a:rPr lang="en-US" sz="2400" dirty="0" smtClean="0">
                <a:latin typeface="+mj-lt"/>
              </a:rPr>
              <a:t>Solomon was quickly becoming the wealthiest king on earth.     </a:t>
            </a:r>
            <a:endParaRPr lang="en-US" sz="2400" dirty="0">
              <a:latin typeface="+mj-lt"/>
            </a:endParaRPr>
          </a:p>
        </p:txBody>
      </p:sp>
    </p:spTree>
    <p:extLst>
      <p:ext uri="{BB962C8B-B14F-4D97-AF65-F5344CB8AC3E}">
        <p14:creationId xmlns:p14="http://schemas.microsoft.com/office/powerpoint/2010/main" val="54369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fade">
                                      <p:cBhvr>
                                        <p:cTn id="20" dur="500"/>
                                        <p:tgtEl>
                                          <p:spTgt spid="5">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Effect transition="in" filter="fade">
                                      <p:cBhvr>
                                        <p:cTn id="23" dur="500"/>
                                        <p:tgtEl>
                                          <p:spTgt spid="5">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9" end="9"/>
                                            </p:txEl>
                                          </p:spTgt>
                                        </p:tgtEl>
                                        <p:attrNameLst>
                                          <p:attrName>style.visibility</p:attrName>
                                        </p:attrNameLst>
                                      </p:cBhvr>
                                      <p:to>
                                        <p:strVal val="visible"/>
                                      </p:to>
                                    </p:set>
                                    <p:animEffect transition="in" filter="fade">
                                      <p:cBhvr>
                                        <p:cTn id="28" dur="500"/>
                                        <p:tgtEl>
                                          <p:spTgt spid="5">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animEffect transition="in" filter="fade">
                                      <p:cBhvr>
                                        <p:cTn id="31" dur="500"/>
                                        <p:tgtEl>
                                          <p:spTgt spid="5">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11" end="11"/>
                                            </p:txEl>
                                          </p:spTgt>
                                        </p:tgtEl>
                                        <p:attrNameLst>
                                          <p:attrName>style.visibility</p:attrName>
                                        </p:attrNameLst>
                                      </p:cBhvr>
                                      <p:to>
                                        <p:strVal val="visible"/>
                                      </p:to>
                                    </p:set>
                                    <p:animEffect transition="in" filter="fade">
                                      <p:cBhvr>
                                        <p:cTn id="34" dur="500"/>
                                        <p:tgtEl>
                                          <p:spTgt spid="5">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fade">
                                      <p:cBhvr>
                                        <p:cTn id="37" dur="500"/>
                                        <p:tgtEl>
                                          <p:spTgt spid="5">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3" end="13"/>
                                            </p:txEl>
                                          </p:spTgt>
                                        </p:tgtEl>
                                        <p:attrNameLst>
                                          <p:attrName>style.visibility</p:attrName>
                                        </p:attrNameLst>
                                      </p:cBhvr>
                                      <p:to>
                                        <p:strVal val="visible"/>
                                      </p:to>
                                    </p:set>
                                    <p:animEffect transition="in" filter="fade">
                                      <p:cBhvr>
                                        <p:cTn id="42"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5857875" cy="6617196"/>
          </a:xfrm>
          <a:prstGeom prst="rect">
            <a:avLst/>
          </a:prstGeom>
          <a:noFill/>
        </p:spPr>
        <p:txBody>
          <a:bodyPr wrap="square" rtlCol="0">
            <a:spAutoFit/>
          </a:bodyPr>
          <a:lstStyle/>
          <a:p>
            <a:r>
              <a:rPr lang="en-US" sz="2400" b="1" dirty="0" smtClean="0">
                <a:latin typeface="+mj-lt"/>
              </a:rPr>
              <a:t>A PSALM OF SOLOMON</a:t>
            </a:r>
          </a:p>
          <a:p>
            <a:r>
              <a:rPr lang="en-US" sz="2400" dirty="0" smtClean="0">
                <a:latin typeface="+mj-lt"/>
              </a:rPr>
              <a:t>“… thy righteousness unto the </a:t>
            </a:r>
            <a:r>
              <a:rPr lang="en-US" sz="2400" b="1" dirty="0" smtClean="0">
                <a:latin typeface="+mj-lt"/>
              </a:rPr>
              <a:t>king’s son</a:t>
            </a:r>
            <a:r>
              <a:rPr lang="en-US" sz="2400" dirty="0" smtClean="0">
                <a:latin typeface="+mj-lt"/>
              </a:rPr>
              <a:t>… bring </a:t>
            </a:r>
            <a:r>
              <a:rPr lang="en-US" sz="2400" b="1" dirty="0" smtClean="0">
                <a:latin typeface="+mj-lt"/>
              </a:rPr>
              <a:t>peace</a:t>
            </a:r>
            <a:r>
              <a:rPr lang="en-US" sz="2400" dirty="0" smtClean="0">
                <a:latin typeface="+mj-lt"/>
              </a:rPr>
              <a:t> to the people… he shall </a:t>
            </a:r>
            <a:r>
              <a:rPr lang="en-US" sz="2400" b="1" dirty="0" smtClean="0">
                <a:latin typeface="+mj-lt"/>
              </a:rPr>
              <a:t>save</a:t>
            </a:r>
            <a:r>
              <a:rPr lang="en-US" sz="2400" dirty="0" smtClean="0">
                <a:latin typeface="+mj-lt"/>
              </a:rPr>
              <a:t>… and shall break in pieces the </a:t>
            </a:r>
            <a:r>
              <a:rPr lang="en-US" sz="2400" b="1" dirty="0" smtClean="0">
                <a:latin typeface="+mj-lt"/>
              </a:rPr>
              <a:t>oppressor</a:t>
            </a:r>
            <a:r>
              <a:rPr lang="en-US" sz="2400" dirty="0" smtClean="0">
                <a:latin typeface="+mj-lt"/>
              </a:rPr>
              <a:t>… In his days the </a:t>
            </a:r>
            <a:r>
              <a:rPr lang="en-US" sz="2400" b="1" dirty="0" smtClean="0">
                <a:latin typeface="+mj-lt"/>
              </a:rPr>
              <a:t>righteous</a:t>
            </a:r>
            <a:r>
              <a:rPr lang="en-US" sz="2400" dirty="0" smtClean="0">
                <a:latin typeface="+mj-lt"/>
              </a:rPr>
              <a:t> flourish... Kings shall </a:t>
            </a:r>
            <a:r>
              <a:rPr lang="en-US" sz="2400" b="1" dirty="0" smtClean="0">
                <a:latin typeface="+mj-lt"/>
              </a:rPr>
              <a:t>bring presents</a:t>
            </a:r>
            <a:r>
              <a:rPr lang="en-US" sz="2400" dirty="0" smtClean="0">
                <a:latin typeface="+mj-lt"/>
              </a:rPr>
              <a:t>… all kings shall </a:t>
            </a:r>
            <a:r>
              <a:rPr lang="en-US" sz="2400" b="1" dirty="0" smtClean="0">
                <a:latin typeface="+mj-lt"/>
              </a:rPr>
              <a:t>bow</a:t>
            </a:r>
            <a:r>
              <a:rPr lang="en-US" sz="2400" dirty="0" smtClean="0">
                <a:latin typeface="+mj-lt"/>
              </a:rPr>
              <a:t> before him: all nations </a:t>
            </a:r>
            <a:r>
              <a:rPr lang="en-US" sz="2400" b="1" dirty="0" smtClean="0">
                <a:latin typeface="+mj-lt"/>
              </a:rPr>
              <a:t>serve</a:t>
            </a:r>
            <a:r>
              <a:rPr lang="en-US" sz="2400" dirty="0" smtClean="0">
                <a:latin typeface="+mj-lt"/>
              </a:rPr>
              <a:t> him” (Psa. 72).</a:t>
            </a:r>
          </a:p>
          <a:p>
            <a:r>
              <a:rPr lang="en-US" sz="2400" dirty="0" smtClean="0">
                <a:latin typeface="+mj-lt"/>
              </a:rPr>
              <a:t>As Solomon triumphantly began to reign over </a:t>
            </a:r>
            <a:r>
              <a:rPr lang="en-US" sz="2400" i="1" dirty="0" smtClean="0">
                <a:latin typeface="+mj-lt"/>
              </a:rPr>
              <a:t>his </a:t>
            </a:r>
            <a:r>
              <a:rPr lang="en-US" sz="2400" dirty="0" smtClean="0">
                <a:latin typeface="+mj-lt"/>
              </a:rPr>
              <a:t>kingdom</a:t>
            </a:r>
            <a:r>
              <a:rPr lang="en-US" sz="2400" dirty="0" smtClean="0">
                <a:latin typeface="+mj-lt"/>
              </a:rPr>
              <a:t>, this psalm anticipates Christ’s rule over the </a:t>
            </a:r>
            <a:r>
              <a:rPr lang="en-US" sz="2400" i="1" dirty="0" smtClean="0">
                <a:latin typeface="+mj-lt"/>
              </a:rPr>
              <a:t>His</a:t>
            </a:r>
            <a:r>
              <a:rPr lang="en-US" sz="2400" dirty="0" smtClean="0">
                <a:latin typeface="+mj-lt"/>
              </a:rPr>
              <a:t> kingdom, which will also include a marriage –</a:t>
            </a:r>
          </a:p>
          <a:p>
            <a:endParaRPr lang="en-US" sz="800" b="1" dirty="0" smtClean="0">
              <a:latin typeface="+mj-lt"/>
            </a:endParaRPr>
          </a:p>
          <a:p>
            <a:r>
              <a:rPr lang="en-US" sz="2400" b="1" dirty="0" smtClean="0">
                <a:latin typeface="+mj-lt"/>
              </a:rPr>
              <a:t>THE SONG OF SOLOMON</a:t>
            </a:r>
          </a:p>
          <a:p>
            <a:r>
              <a:rPr lang="en-US" sz="2400" dirty="0" smtClean="0">
                <a:latin typeface="+mj-lt"/>
              </a:rPr>
              <a:t>Written by Solomon, this book is God’s authority on love and marriage, but also a spiritual marriage, i.e. Christ + Israel, as they enter the earthly kingdom as husband and wife and live happily ever after </a:t>
            </a:r>
            <a:r>
              <a:rPr lang="en-US" sz="2400" i="1" dirty="0" smtClean="0">
                <a:latin typeface="+mj-lt"/>
              </a:rPr>
              <a:t>eternally</a:t>
            </a:r>
            <a:r>
              <a:rPr lang="en-US" sz="2400" dirty="0" smtClean="0">
                <a:latin typeface="+mj-lt"/>
              </a:rPr>
              <a:t>!</a:t>
            </a:r>
          </a:p>
          <a:p>
            <a:endParaRPr lang="en-US" sz="800" dirty="0" smtClean="0">
              <a:latin typeface="+mj-lt"/>
            </a:endParaRPr>
          </a:p>
        </p:txBody>
      </p:sp>
      <p:pic>
        <p:nvPicPr>
          <p:cNvPr id="3" name="Picture 2" descr="&lt;strong&gt;Millennium&lt;/strong&gt; | Mike's Place on the We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875" y="-1"/>
            <a:ext cx="6334125" cy="6550521"/>
          </a:xfrm>
          <a:prstGeom prst="rect">
            <a:avLst/>
          </a:prstGeom>
        </p:spPr>
      </p:pic>
      <p:pic>
        <p:nvPicPr>
          <p:cNvPr id="5" name="Picture 4" descr="Book of Love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876" y="0"/>
            <a:ext cx="6334124" cy="6550520"/>
          </a:xfrm>
          <a:prstGeom prst="rect">
            <a:avLst/>
          </a:prstGeom>
        </p:spPr>
      </p:pic>
    </p:spTree>
    <p:extLst>
      <p:ext uri="{BB962C8B-B14F-4D97-AF65-F5344CB8AC3E}">
        <p14:creationId xmlns:p14="http://schemas.microsoft.com/office/powerpoint/2010/main" val="179962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25" y="-76200"/>
            <a:ext cx="7839075" cy="6740307"/>
          </a:xfrm>
          <a:prstGeom prst="rect">
            <a:avLst/>
          </a:prstGeom>
          <a:noFill/>
        </p:spPr>
        <p:txBody>
          <a:bodyPr wrap="square" rtlCol="0">
            <a:spAutoFit/>
          </a:bodyPr>
          <a:lstStyle/>
          <a:p>
            <a:r>
              <a:rPr lang="en-US" sz="2400" b="1" dirty="0" smtClean="0">
                <a:latin typeface="+mj-lt"/>
              </a:rPr>
              <a:t>JESUS LEADS THE SINGING</a:t>
            </a:r>
          </a:p>
          <a:p>
            <a:r>
              <a:rPr lang="en-US" sz="2400" dirty="0" smtClean="0">
                <a:latin typeface="+mj-lt"/>
              </a:rPr>
              <a:t>It was customary for Jews to begin the Passover with singing </a:t>
            </a:r>
          </a:p>
          <a:p>
            <a:r>
              <a:rPr lang="en-US" sz="2400" dirty="0" smtClean="0">
                <a:latin typeface="+mj-lt"/>
              </a:rPr>
              <a:t>(Psa. 113, </a:t>
            </a:r>
            <a:r>
              <a:rPr lang="en-US" sz="2400" i="1" dirty="0" smtClean="0">
                <a:latin typeface="+mj-lt"/>
              </a:rPr>
              <a:t>Praise ye the LORD</a:t>
            </a:r>
            <a:r>
              <a:rPr lang="en-US" sz="2400" dirty="0" smtClean="0">
                <a:latin typeface="+mj-lt"/>
              </a:rPr>
              <a:t>) and to finish the meal with </a:t>
            </a:r>
          </a:p>
          <a:p>
            <a:r>
              <a:rPr lang="en-US" sz="2400" dirty="0" smtClean="0">
                <a:latin typeface="+mj-lt"/>
              </a:rPr>
              <a:t>singing –</a:t>
            </a:r>
          </a:p>
          <a:p>
            <a:endParaRPr lang="en-US" sz="800" dirty="0" smtClean="0">
              <a:latin typeface="+mj-lt"/>
            </a:endParaRPr>
          </a:p>
          <a:p>
            <a:r>
              <a:rPr lang="en-US" sz="2400" dirty="0" smtClean="0">
                <a:latin typeface="+mj-lt"/>
              </a:rPr>
              <a:t>“</a:t>
            </a:r>
            <a:r>
              <a:rPr lang="en-US" sz="2400" dirty="0">
                <a:latin typeface="+mj-lt"/>
              </a:rPr>
              <a:t>And when they had sung an hymn, they went out into </a:t>
            </a:r>
            <a:r>
              <a:rPr lang="en-US" sz="2400" dirty="0" smtClean="0">
                <a:latin typeface="+mj-lt"/>
              </a:rPr>
              <a:t>the </a:t>
            </a:r>
          </a:p>
          <a:p>
            <a:r>
              <a:rPr lang="en-US" sz="2400" dirty="0" smtClean="0">
                <a:latin typeface="+mj-lt"/>
              </a:rPr>
              <a:t>mount </a:t>
            </a:r>
            <a:r>
              <a:rPr lang="en-US" sz="2400" dirty="0">
                <a:latin typeface="+mj-lt"/>
              </a:rPr>
              <a:t>of Olives” (Mk. 14:26</a:t>
            </a:r>
            <a:r>
              <a:rPr lang="en-US" sz="2400" dirty="0" smtClean="0">
                <a:latin typeface="+mj-lt"/>
              </a:rPr>
              <a:t>).</a:t>
            </a:r>
          </a:p>
          <a:p>
            <a:r>
              <a:rPr lang="en-US" sz="2400" dirty="0" smtClean="0">
                <a:latin typeface="+mj-lt"/>
              </a:rPr>
              <a:t>In the Upper Room following the Passover meal and the  </a:t>
            </a:r>
          </a:p>
          <a:p>
            <a:r>
              <a:rPr lang="en-US" sz="2400" dirty="0" smtClean="0">
                <a:latin typeface="+mj-lt"/>
              </a:rPr>
              <a:t>Lord’s Supper, </a:t>
            </a:r>
            <a:r>
              <a:rPr lang="en-US" sz="2400" dirty="0">
                <a:latin typeface="+mj-lt"/>
              </a:rPr>
              <a:t>d</a:t>
            </a:r>
            <a:r>
              <a:rPr lang="en-US" sz="2400" dirty="0" smtClean="0">
                <a:latin typeface="+mj-lt"/>
              </a:rPr>
              <a:t>o you know what song Jesus and the 11 sang?</a:t>
            </a:r>
          </a:p>
          <a:p>
            <a:endParaRPr lang="en-US" sz="800" dirty="0" smtClean="0">
              <a:latin typeface="+mj-lt"/>
            </a:endParaRPr>
          </a:p>
          <a:p>
            <a:r>
              <a:rPr lang="en-US" sz="2400" dirty="0" smtClean="0">
                <a:latin typeface="+mj-lt"/>
              </a:rPr>
              <a:t>“</a:t>
            </a:r>
            <a:r>
              <a:rPr lang="en-US" sz="2400" b="1" u="sng" dirty="0" smtClean="0">
                <a:latin typeface="+mj-lt"/>
              </a:rPr>
              <a:t>I shall not die, but live</a:t>
            </a:r>
            <a:r>
              <a:rPr lang="en-US" sz="2400" dirty="0" smtClean="0">
                <a:latin typeface="+mj-lt"/>
              </a:rPr>
              <a:t>, and declare the works of the LORD.  </a:t>
            </a:r>
          </a:p>
          <a:p>
            <a:r>
              <a:rPr lang="en-US" sz="2400" dirty="0" smtClean="0">
                <a:latin typeface="+mj-lt"/>
              </a:rPr>
              <a:t>The LORD hath chastened me sore: </a:t>
            </a:r>
            <a:r>
              <a:rPr lang="en-US" sz="2400" b="1" u="sng" dirty="0" smtClean="0">
                <a:latin typeface="+mj-lt"/>
              </a:rPr>
              <a:t>but he hath not given me</a:t>
            </a:r>
          </a:p>
          <a:p>
            <a:r>
              <a:rPr lang="en-US" sz="2400" b="1" u="sng" dirty="0" smtClean="0">
                <a:latin typeface="+mj-lt"/>
              </a:rPr>
              <a:t>over unto death</a:t>
            </a:r>
            <a:r>
              <a:rPr lang="en-US" sz="2400" dirty="0" smtClean="0">
                <a:latin typeface="+mj-lt"/>
              </a:rPr>
              <a:t>” (118:16,17).</a:t>
            </a:r>
          </a:p>
          <a:p>
            <a:r>
              <a:rPr lang="en-US" sz="2400" dirty="0" smtClean="0">
                <a:latin typeface="+mj-lt"/>
              </a:rPr>
              <a:t>The apostles were oblivious to what He was about to do. </a:t>
            </a:r>
          </a:p>
          <a:p>
            <a:endParaRPr lang="en-US" sz="800" dirty="0" smtClean="0">
              <a:latin typeface="+mj-lt"/>
            </a:endParaRPr>
          </a:p>
          <a:p>
            <a:r>
              <a:rPr lang="en-US" sz="2400" dirty="0" smtClean="0">
                <a:latin typeface="+mj-lt"/>
              </a:rPr>
              <a:t>“</a:t>
            </a:r>
            <a:r>
              <a:rPr lang="en-US" sz="2400" b="1" u="sng" dirty="0" smtClean="0">
                <a:latin typeface="+mj-lt"/>
              </a:rPr>
              <a:t>The stone which the builders refuses is become the head </a:t>
            </a:r>
            <a:r>
              <a:rPr lang="en-US" sz="2400" b="1" u="sng" dirty="0" smtClean="0">
                <a:latin typeface="+mj-lt"/>
              </a:rPr>
              <a:t>stone of </a:t>
            </a:r>
            <a:r>
              <a:rPr lang="en-US" sz="2400" b="1" u="sng" dirty="0" smtClean="0">
                <a:latin typeface="+mj-lt"/>
              </a:rPr>
              <a:t>the corner</a:t>
            </a:r>
            <a:r>
              <a:rPr lang="en-US" sz="2400" dirty="0" smtClean="0">
                <a:latin typeface="+mj-lt"/>
              </a:rPr>
              <a:t>.  This is the LORD’s doing; it is marvelous in our </a:t>
            </a:r>
            <a:r>
              <a:rPr lang="en-US" sz="2400" dirty="0" smtClean="0">
                <a:latin typeface="+mj-lt"/>
              </a:rPr>
              <a:t>eyes</a:t>
            </a:r>
            <a:r>
              <a:rPr lang="en-US" sz="2400" dirty="0" smtClean="0">
                <a:latin typeface="+mj-lt"/>
              </a:rPr>
              <a:t>” (118:22,23).</a:t>
            </a:r>
          </a:p>
          <a:p>
            <a:r>
              <a:rPr lang="en-US" sz="2400" dirty="0" smtClean="0">
                <a:latin typeface="+mj-lt"/>
              </a:rPr>
              <a:t>Though rejected then, Christ will become the Capstone of the kingdom during His millennial reign.    </a:t>
            </a:r>
            <a:endParaRPr lang="en-US" sz="2400" dirty="0">
              <a:latin typeface="+mj-lt"/>
            </a:endParaRPr>
          </a:p>
        </p:txBody>
      </p:sp>
      <p:pic>
        <p:nvPicPr>
          <p:cNvPr id="6" name="Picture 5" descr="&lt;strong&gt;Jesus&lt;/strong&gt; prays for his discipl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551" y="0"/>
            <a:ext cx="4362450" cy="6664107"/>
          </a:xfrm>
          <a:prstGeom prst="rect">
            <a:avLst/>
          </a:prstGeom>
        </p:spPr>
      </p:pic>
    </p:spTree>
    <p:extLst>
      <p:ext uri="{BB962C8B-B14F-4D97-AF65-F5344CB8AC3E}">
        <p14:creationId xmlns:p14="http://schemas.microsoft.com/office/powerpoint/2010/main" val="116536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fade">
                                      <p:cBhvr>
                                        <p:cTn id="10" dur="500"/>
                                        <p:tgtEl>
                                          <p:spTgt spid="4">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animEffect transition="in" filter="fade">
                                      <p:cBhvr>
                                        <p:cTn id="15" dur="500"/>
                                        <p:tgtEl>
                                          <p:spTgt spid="4">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8" end="8"/>
                                            </p:txEl>
                                          </p:spTgt>
                                        </p:tgtEl>
                                        <p:attrNameLst>
                                          <p:attrName>style.visibility</p:attrName>
                                        </p:attrNameLst>
                                      </p:cBhvr>
                                      <p:to>
                                        <p:strVal val="visible"/>
                                      </p:to>
                                    </p:set>
                                    <p:animEffect transition="in" filter="fade">
                                      <p:cBhvr>
                                        <p:cTn id="18" dur="500"/>
                                        <p:tgtEl>
                                          <p:spTgt spid="4">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animEffect transition="in" filter="fade">
                                      <p:cBhvr>
                                        <p:cTn id="23" dur="500"/>
                                        <p:tgtEl>
                                          <p:spTgt spid="4">
                                            <p:txEl>
                                              <p:pRg st="10" end="1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11" end="11"/>
                                            </p:txEl>
                                          </p:spTgt>
                                        </p:tgtEl>
                                        <p:attrNameLst>
                                          <p:attrName>style.visibility</p:attrName>
                                        </p:attrNameLst>
                                      </p:cBhvr>
                                      <p:to>
                                        <p:strVal val="visible"/>
                                      </p:to>
                                    </p:set>
                                    <p:animEffect transition="in" filter="fade">
                                      <p:cBhvr>
                                        <p:cTn id="26" dur="500"/>
                                        <p:tgtEl>
                                          <p:spTgt spid="4">
                                            <p:txEl>
                                              <p:pRg st="11" end="1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animEffect transition="in" filter="fade">
                                      <p:cBhvr>
                                        <p:cTn id="29" dur="500"/>
                                        <p:tgtEl>
                                          <p:spTgt spid="4">
                                            <p:txEl>
                                              <p:pRg st="12" end="1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13" end="13"/>
                                            </p:txEl>
                                          </p:spTgt>
                                        </p:tgtEl>
                                        <p:attrNameLst>
                                          <p:attrName>style.visibility</p:attrName>
                                        </p:attrNameLst>
                                      </p:cBhvr>
                                      <p:to>
                                        <p:strVal val="visible"/>
                                      </p:to>
                                    </p:set>
                                    <p:animEffect transition="in" filter="fade">
                                      <p:cBhvr>
                                        <p:cTn id="34" dur="500"/>
                                        <p:tgtEl>
                                          <p:spTgt spid="4">
                                            <p:txEl>
                                              <p:pRg st="13" end="1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15" end="15"/>
                                            </p:txEl>
                                          </p:spTgt>
                                        </p:tgtEl>
                                        <p:attrNameLst>
                                          <p:attrName>style.visibility</p:attrName>
                                        </p:attrNameLst>
                                      </p:cBhvr>
                                      <p:to>
                                        <p:strVal val="visible"/>
                                      </p:to>
                                    </p:set>
                                    <p:animEffect transition="in" filter="fade">
                                      <p:cBhvr>
                                        <p:cTn id="39" dur="500"/>
                                        <p:tgtEl>
                                          <p:spTgt spid="4">
                                            <p:txEl>
                                              <p:pRg st="15" end="1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16" end="16"/>
                                            </p:txEl>
                                          </p:spTgt>
                                        </p:tgtEl>
                                        <p:attrNameLst>
                                          <p:attrName>style.visibility</p:attrName>
                                        </p:attrNameLst>
                                      </p:cBhvr>
                                      <p:to>
                                        <p:strVal val="visible"/>
                                      </p:to>
                                    </p:set>
                                    <p:animEffect transition="in" filter="fade">
                                      <p:cBhvr>
                                        <p:cTn id="44" dur="5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Evolution of Self: &lt;strong&gt;Song&lt;/strong&gt; of &lt;strong&gt;Songs&lt;/strong&gt;: My Belov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7674" y="-3"/>
            <a:ext cx="4124325" cy="6541488"/>
          </a:xfrm>
          <a:prstGeom prst="rect">
            <a:avLst/>
          </a:prstGeom>
        </p:spPr>
      </p:pic>
      <p:sp>
        <p:nvSpPr>
          <p:cNvPr id="3" name="TextBox 2"/>
          <p:cNvSpPr txBox="1"/>
          <p:nvPr/>
        </p:nvSpPr>
        <p:spPr>
          <a:xfrm>
            <a:off x="-1" y="-75711"/>
            <a:ext cx="8067675" cy="6617196"/>
          </a:xfrm>
          <a:prstGeom prst="rect">
            <a:avLst/>
          </a:prstGeom>
          <a:noFill/>
        </p:spPr>
        <p:txBody>
          <a:bodyPr wrap="square" rtlCol="0">
            <a:spAutoFit/>
          </a:bodyPr>
          <a:lstStyle/>
          <a:p>
            <a:r>
              <a:rPr lang="en-US" sz="2400" b="1" dirty="0" smtClean="0">
                <a:latin typeface="+mj-lt"/>
              </a:rPr>
              <a:t>THE SONG WRITER</a:t>
            </a:r>
          </a:p>
          <a:p>
            <a:r>
              <a:rPr lang="en-US" sz="2400" dirty="0" smtClean="0">
                <a:latin typeface="+mj-lt"/>
              </a:rPr>
              <a:t>Solomon, who reigned 40 years [971-931 B.C.] was a prolific song writer, 1,005 songs (1Kg. 4:32), and this is one—a love song, consists of 4-parts:</a:t>
            </a:r>
          </a:p>
          <a:p>
            <a:endParaRPr lang="en-US" sz="800" dirty="0" smtClean="0">
              <a:latin typeface="+mj-lt"/>
            </a:endParaRPr>
          </a:p>
          <a:p>
            <a:r>
              <a:rPr lang="en-US" sz="2400" u="sng" dirty="0" smtClean="0">
                <a:latin typeface="+mj-lt"/>
              </a:rPr>
              <a:t>Courtship</a:t>
            </a:r>
            <a:r>
              <a:rPr lang="en-US" sz="2400" dirty="0" smtClean="0">
                <a:latin typeface="+mj-lt"/>
              </a:rPr>
              <a:t> (1:2-3:5) – </a:t>
            </a:r>
            <a:r>
              <a:rPr lang="en-US" sz="2400" dirty="0">
                <a:latin typeface="+mj-lt"/>
              </a:rPr>
              <a:t>“Let him kiss me with the kisses </a:t>
            </a:r>
            <a:r>
              <a:rPr lang="en-US" sz="2400" dirty="0" smtClean="0">
                <a:latin typeface="+mj-lt"/>
              </a:rPr>
              <a:t>of </a:t>
            </a:r>
            <a:r>
              <a:rPr lang="en-US" sz="2400" dirty="0">
                <a:latin typeface="+mj-lt"/>
              </a:rPr>
              <a:t>his mouth: for </a:t>
            </a:r>
            <a:r>
              <a:rPr lang="en-US" sz="2400" dirty="0" smtClean="0">
                <a:latin typeface="+mj-lt"/>
              </a:rPr>
              <a:t>thy love </a:t>
            </a:r>
            <a:r>
              <a:rPr lang="en-US" sz="2400" dirty="0">
                <a:latin typeface="+mj-lt"/>
              </a:rPr>
              <a:t>is better than wine</a:t>
            </a:r>
            <a:r>
              <a:rPr lang="en-US" sz="2400" dirty="0" smtClean="0">
                <a:latin typeface="+mj-lt"/>
              </a:rPr>
              <a:t>…” </a:t>
            </a:r>
            <a:r>
              <a:rPr lang="en-US" sz="2400" dirty="0">
                <a:latin typeface="+mj-lt"/>
              </a:rPr>
              <a:t>(</a:t>
            </a:r>
            <a:r>
              <a:rPr lang="en-US" sz="2400" dirty="0" smtClean="0">
                <a:latin typeface="+mj-lt"/>
              </a:rPr>
              <a:t>1:2).  </a:t>
            </a:r>
            <a:endParaRPr lang="en-US" sz="2400" dirty="0">
              <a:latin typeface="+mj-lt"/>
            </a:endParaRPr>
          </a:p>
          <a:p>
            <a:r>
              <a:rPr lang="en-US" sz="2400" u="sng" dirty="0" smtClean="0">
                <a:latin typeface="+mj-lt"/>
              </a:rPr>
              <a:t>Wedding procession</a:t>
            </a:r>
            <a:r>
              <a:rPr lang="en-US" sz="2400" dirty="0" smtClean="0">
                <a:latin typeface="+mj-lt"/>
              </a:rPr>
              <a:t> (3:6-5:2) – “I sleep, but my heart </a:t>
            </a:r>
            <a:r>
              <a:rPr lang="en-US" sz="2400" dirty="0" err="1" smtClean="0">
                <a:latin typeface="+mj-lt"/>
              </a:rPr>
              <a:t>waketh</a:t>
            </a:r>
            <a:r>
              <a:rPr lang="en-US" sz="2400" dirty="0" smtClean="0">
                <a:latin typeface="+mj-lt"/>
              </a:rPr>
              <a:t>:  </a:t>
            </a:r>
          </a:p>
          <a:p>
            <a:r>
              <a:rPr lang="en-US" sz="2400" dirty="0" smtClean="0">
                <a:latin typeface="+mj-lt"/>
              </a:rPr>
              <a:t>It is the voice of my beloved” (5:2). </a:t>
            </a:r>
          </a:p>
          <a:p>
            <a:r>
              <a:rPr lang="en-US" sz="2400" u="sng" dirty="0" smtClean="0">
                <a:latin typeface="+mj-lt"/>
              </a:rPr>
              <a:t>Mature love</a:t>
            </a:r>
            <a:r>
              <a:rPr lang="en-US" sz="2400" dirty="0" smtClean="0">
                <a:latin typeface="+mj-lt"/>
              </a:rPr>
              <a:t> (5:2-8:4) –</a:t>
            </a:r>
            <a:r>
              <a:rPr lang="en-US" sz="2400" dirty="0">
                <a:latin typeface="+mj-lt"/>
              </a:rPr>
              <a:t> </a:t>
            </a:r>
            <a:r>
              <a:rPr lang="en-US" sz="2400" dirty="0" smtClean="0">
                <a:latin typeface="+mj-lt"/>
              </a:rPr>
              <a:t>“I am my beloved’s, and his desire is toward me” (7:10).</a:t>
            </a:r>
          </a:p>
          <a:p>
            <a:r>
              <a:rPr lang="en-US" sz="2400" u="sng" dirty="0">
                <a:latin typeface="+mj-lt"/>
              </a:rPr>
              <a:t>T</a:t>
            </a:r>
            <a:r>
              <a:rPr lang="en-US" sz="2400" u="sng" dirty="0" smtClean="0">
                <a:latin typeface="+mj-lt"/>
              </a:rPr>
              <a:t>heir life together</a:t>
            </a:r>
            <a:r>
              <a:rPr lang="en-US" sz="2400" dirty="0" smtClean="0">
                <a:latin typeface="+mj-lt"/>
              </a:rPr>
              <a:t> (8:5-14) – “Many waters cannot quench love, neither can the floods drown it…” (8:7). </a:t>
            </a:r>
          </a:p>
          <a:p>
            <a:r>
              <a:rPr lang="en-US" sz="2400" dirty="0" smtClean="0">
                <a:latin typeface="+mj-lt"/>
              </a:rPr>
              <a:t>The Song of Solomon is God’s endorsement of the various aspects of love within the marriage bond – </a:t>
            </a:r>
          </a:p>
          <a:p>
            <a:endParaRPr lang="en-US" sz="800" dirty="0" smtClean="0">
              <a:latin typeface="+mj-lt"/>
            </a:endParaRPr>
          </a:p>
          <a:p>
            <a:r>
              <a:rPr lang="en-US" sz="2400" i="1" dirty="0" smtClean="0">
                <a:latin typeface="+mj-lt"/>
              </a:rPr>
              <a:t>“Marriage is a sacred institution, the basis for human society, and should be held in high honor among all men” </a:t>
            </a:r>
            <a:r>
              <a:rPr lang="en-US" sz="2400" dirty="0" smtClean="0">
                <a:latin typeface="+mj-lt"/>
              </a:rPr>
              <a:t>(How this</a:t>
            </a:r>
          </a:p>
          <a:p>
            <a:r>
              <a:rPr lang="en-US" sz="2400" dirty="0">
                <a:latin typeface="+mj-lt"/>
              </a:rPr>
              <a:t>p</a:t>
            </a:r>
            <a:r>
              <a:rPr lang="en-US" sz="2400" dirty="0" smtClean="0">
                <a:latin typeface="+mj-lt"/>
              </a:rPr>
              <a:t>astor begins every marriage ceremony).</a:t>
            </a:r>
            <a:endParaRPr lang="en-US" sz="2400" dirty="0">
              <a:latin typeface="+mj-lt"/>
            </a:endParaRPr>
          </a:p>
        </p:txBody>
      </p:sp>
    </p:spTree>
    <p:extLst>
      <p:ext uri="{BB962C8B-B14F-4D97-AF65-F5344CB8AC3E}">
        <p14:creationId xmlns:p14="http://schemas.microsoft.com/office/powerpoint/2010/main" val="385666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66675"/>
            <a:ext cx="7562850" cy="6617196"/>
          </a:xfrm>
          <a:prstGeom prst="rect">
            <a:avLst/>
          </a:prstGeom>
          <a:noFill/>
        </p:spPr>
        <p:txBody>
          <a:bodyPr wrap="square" rtlCol="0">
            <a:spAutoFit/>
          </a:bodyPr>
          <a:lstStyle/>
          <a:p>
            <a:r>
              <a:rPr lang="en-US" sz="2400" b="1" dirty="0" smtClean="0">
                <a:latin typeface="+mj-lt"/>
              </a:rPr>
              <a:t>THE PROVERBS</a:t>
            </a:r>
          </a:p>
          <a:p>
            <a:r>
              <a:rPr lang="en-US" sz="2400" dirty="0" smtClean="0">
                <a:latin typeface="+mj-lt"/>
              </a:rPr>
              <a:t>“And he [Solomon] </a:t>
            </a:r>
            <a:r>
              <a:rPr lang="en-US" sz="2400" dirty="0" err="1" smtClean="0">
                <a:latin typeface="+mj-lt"/>
              </a:rPr>
              <a:t>spake</a:t>
            </a:r>
            <a:r>
              <a:rPr lang="en-US" sz="2400" dirty="0" smtClean="0">
                <a:latin typeface="+mj-lt"/>
              </a:rPr>
              <a:t> [3,000] proverbs… (2Kg. 4:32).</a:t>
            </a:r>
          </a:p>
          <a:p>
            <a:r>
              <a:rPr lang="en-US" sz="2400" dirty="0" smtClean="0">
                <a:latin typeface="+mj-lt"/>
              </a:rPr>
              <a:t>Not only was Solomon a prolific song writer, but even greater in his writing of God-given ‘wise sayings’ in how to live many aspects of life.  Though written to Israel, they are timeless in many of their applications to life in general.</a:t>
            </a:r>
          </a:p>
          <a:p>
            <a:endParaRPr lang="en-US" sz="800" dirty="0" smtClean="0">
              <a:latin typeface="+mj-lt"/>
            </a:endParaRPr>
          </a:p>
          <a:p>
            <a:r>
              <a:rPr lang="en-US" sz="2400" dirty="0" smtClean="0">
                <a:latin typeface="+mj-lt"/>
              </a:rPr>
              <a:t>“The proverbs of Solomon the son of David, king of Israel.  </a:t>
            </a:r>
          </a:p>
          <a:p>
            <a:r>
              <a:rPr lang="en-US" sz="2400" dirty="0" smtClean="0">
                <a:latin typeface="+mj-lt"/>
              </a:rPr>
              <a:t>To know wisdom and instruction; to perceive the words of understanding.  To receive the instruction of wisdom, justice, and judgment, and equity… </a:t>
            </a:r>
            <a:r>
              <a:rPr lang="en-US" sz="2400" b="1" u="sng" dirty="0" smtClean="0">
                <a:latin typeface="+mj-lt"/>
              </a:rPr>
              <a:t>A wise man will hear</a:t>
            </a:r>
            <a:r>
              <a:rPr lang="en-US" sz="2400" u="sng" dirty="0" smtClean="0">
                <a:latin typeface="+mj-lt"/>
              </a:rPr>
              <a:t>, </a:t>
            </a:r>
            <a:r>
              <a:rPr lang="en-US" sz="2400" b="1" u="sng" dirty="0" smtClean="0">
                <a:latin typeface="+mj-lt"/>
              </a:rPr>
              <a:t>and will increase in learning; and a man of understanding shall attain unto wise counsels </a:t>
            </a:r>
            <a:r>
              <a:rPr lang="en-US" sz="2400" dirty="0" smtClean="0">
                <a:latin typeface="+mj-lt"/>
              </a:rPr>
              <a:t>(1:1-5)… </a:t>
            </a:r>
            <a:r>
              <a:rPr lang="en-US" sz="2400" b="1" u="sng" dirty="0" smtClean="0">
                <a:latin typeface="+mj-lt"/>
              </a:rPr>
              <a:t>Trust in the LORD with all thine heart; and lean not unto thine own understanding</a:t>
            </a:r>
            <a:r>
              <a:rPr lang="en-US" sz="2400" dirty="0" smtClean="0">
                <a:latin typeface="+mj-lt"/>
              </a:rPr>
              <a:t>” (3:5).</a:t>
            </a:r>
          </a:p>
          <a:p>
            <a:r>
              <a:rPr lang="en-US" sz="2400" dirty="0" smtClean="0">
                <a:latin typeface="+mj-lt"/>
              </a:rPr>
              <a:t>Want to be wise?  Listen to God and godly, wise people around you.</a:t>
            </a:r>
          </a:p>
          <a:p>
            <a:endParaRPr lang="en-US" sz="800" dirty="0" smtClean="0">
              <a:latin typeface="+mj-lt"/>
            </a:endParaRPr>
          </a:p>
          <a:p>
            <a:r>
              <a:rPr lang="en-US" sz="2400" dirty="0" smtClean="0">
                <a:latin typeface="+mj-lt"/>
              </a:rPr>
              <a:t>Next time – More wisdom from God</a:t>
            </a:r>
          </a:p>
        </p:txBody>
      </p:sp>
      <p:pic>
        <p:nvPicPr>
          <p:cNvPr id="5" name="Picture 4" descr="mcsclassnet - Room 10 Term 2 We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2851" y="-1"/>
            <a:ext cx="4629149" cy="6550522"/>
          </a:xfrm>
          <a:prstGeom prst="rect">
            <a:avLst/>
          </a:prstGeom>
        </p:spPr>
      </p:pic>
    </p:spTree>
    <p:extLst>
      <p:ext uri="{BB962C8B-B14F-4D97-AF65-F5344CB8AC3E}">
        <p14:creationId xmlns:p14="http://schemas.microsoft.com/office/powerpoint/2010/main" val="406146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5725"/>
            <a:ext cx="6353175" cy="6740307"/>
          </a:xfrm>
          <a:prstGeom prst="rect">
            <a:avLst/>
          </a:prstGeom>
          <a:noFill/>
        </p:spPr>
        <p:txBody>
          <a:bodyPr wrap="square" rtlCol="0">
            <a:spAutoFit/>
          </a:bodyPr>
          <a:lstStyle/>
          <a:p>
            <a:r>
              <a:rPr lang="en-US" sz="2400" b="1" dirty="0" smtClean="0">
                <a:latin typeface="+mj-lt"/>
              </a:rPr>
              <a:t>DAVID’S OLD AGE</a:t>
            </a:r>
          </a:p>
          <a:p>
            <a:r>
              <a:rPr lang="en-US" sz="2400" dirty="0" smtClean="0">
                <a:latin typeface="+mj-lt"/>
              </a:rPr>
              <a:t>“Now king David was old and stricken in years; and </a:t>
            </a:r>
          </a:p>
          <a:p>
            <a:r>
              <a:rPr lang="en-US" sz="2400" dirty="0" smtClean="0">
                <a:latin typeface="+mj-lt"/>
              </a:rPr>
              <a:t>they covered him with clothes, but he got no heat.  Wherefore his servants said unto him, Let there be sought for my lord the king a young virgin: and let her stand before the king, and let her cherish him, and let her lie in thy bosom, that my lord the king may get heat… So they sought for a fair damsel… </a:t>
            </a:r>
            <a:r>
              <a:rPr lang="en-US" sz="2400" dirty="0" smtClean="0">
                <a:latin typeface="+mj-lt"/>
              </a:rPr>
              <a:t>and </a:t>
            </a:r>
            <a:r>
              <a:rPr lang="en-US" sz="2400" dirty="0" smtClean="0">
                <a:latin typeface="+mj-lt"/>
              </a:rPr>
              <a:t>brought her to the king.  And the damsel was very fair, and cherished the king, and ministered to him: </a:t>
            </a:r>
            <a:r>
              <a:rPr lang="en-US" sz="2400" u="sng" dirty="0" smtClean="0">
                <a:latin typeface="+mj-lt"/>
              </a:rPr>
              <a:t>but the king knew her not</a:t>
            </a:r>
            <a:r>
              <a:rPr lang="en-US" sz="2400" dirty="0" smtClean="0">
                <a:latin typeface="+mj-lt"/>
              </a:rPr>
              <a:t>” (1Kg. 1:1-4).</a:t>
            </a:r>
          </a:p>
          <a:p>
            <a:r>
              <a:rPr lang="en-US" sz="2400" dirty="0" smtClean="0">
                <a:latin typeface="+mj-lt"/>
              </a:rPr>
              <a:t>King David, 70, weak and in poor health, was provided a damsel [Abishag</a:t>
            </a:r>
            <a:r>
              <a:rPr lang="en-US" sz="2400" dirty="0">
                <a:latin typeface="+mj-lt"/>
              </a:rPr>
              <a:t>]</a:t>
            </a:r>
            <a:r>
              <a:rPr lang="en-US" sz="2400" dirty="0" smtClean="0">
                <a:latin typeface="+mj-lt"/>
              </a:rPr>
              <a:t> to help maintain his body temperature, which was consistent with the medical customs and practices of the day.  Sensing his impending death, another of his sons attempted a coup.  </a:t>
            </a:r>
            <a:endParaRPr lang="en-US" sz="2400" dirty="0">
              <a:latin typeface="+mj-lt"/>
            </a:endParaRPr>
          </a:p>
        </p:txBody>
      </p:sp>
      <p:pic>
        <p:nvPicPr>
          <p:cNvPr id="2" name="Picture 1" descr="File:Andalusische Schule 004 Der greise David und Abischag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3175" y="0"/>
            <a:ext cx="5838826" cy="6654582"/>
          </a:xfrm>
          <a:prstGeom prst="rect">
            <a:avLst/>
          </a:prstGeom>
        </p:spPr>
      </p:pic>
    </p:spTree>
    <p:extLst>
      <p:ext uri="{BB962C8B-B14F-4D97-AF65-F5344CB8AC3E}">
        <p14:creationId xmlns:p14="http://schemas.microsoft.com/office/powerpoint/2010/main" val="212506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5991225" cy="6617196"/>
          </a:xfrm>
          <a:prstGeom prst="rect">
            <a:avLst/>
          </a:prstGeom>
          <a:noFill/>
        </p:spPr>
        <p:txBody>
          <a:bodyPr wrap="square" rtlCol="0">
            <a:spAutoFit/>
          </a:bodyPr>
          <a:lstStyle/>
          <a:p>
            <a:r>
              <a:rPr lang="en-US" sz="2400" dirty="0" smtClean="0">
                <a:latin typeface="+mj-lt"/>
              </a:rPr>
              <a:t>“Then [son] </a:t>
            </a:r>
            <a:r>
              <a:rPr lang="en-US" sz="2400" dirty="0" err="1" smtClean="0">
                <a:latin typeface="+mj-lt"/>
              </a:rPr>
              <a:t>Adonijah</a:t>
            </a:r>
            <a:r>
              <a:rPr lang="en-US" sz="2400" dirty="0" smtClean="0">
                <a:latin typeface="+mj-lt"/>
              </a:rPr>
              <a:t>… exalted himself, saying, </a:t>
            </a:r>
          </a:p>
          <a:p>
            <a:r>
              <a:rPr lang="en-US" sz="2400" b="1" u="sng" dirty="0" smtClean="0">
                <a:latin typeface="+mj-lt"/>
              </a:rPr>
              <a:t>I</a:t>
            </a:r>
            <a:r>
              <a:rPr lang="en-US" sz="2400" u="sng" dirty="0" smtClean="0">
                <a:latin typeface="+mj-lt"/>
              </a:rPr>
              <a:t> </a:t>
            </a:r>
            <a:r>
              <a:rPr lang="en-US" sz="2400" b="1" u="sng" dirty="0" smtClean="0">
                <a:latin typeface="+mj-lt"/>
              </a:rPr>
              <a:t>will be king</a:t>
            </a:r>
            <a:r>
              <a:rPr lang="en-US" sz="2400" dirty="0" smtClean="0">
                <a:latin typeface="+mj-lt"/>
              </a:rPr>
              <a:t>: and he prepared him chariots and horsemen…” (1:5).</a:t>
            </a:r>
          </a:p>
          <a:p>
            <a:r>
              <a:rPr lang="en-US" sz="2400" dirty="0" smtClean="0">
                <a:latin typeface="+mj-lt"/>
              </a:rPr>
              <a:t>Adonijah was the 4</a:t>
            </a:r>
            <a:r>
              <a:rPr lang="en-US" sz="2400" baseline="30000" dirty="0" smtClean="0">
                <a:latin typeface="+mj-lt"/>
              </a:rPr>
              <a:t>th</a:t>
            </a:r>
            <a:r>
              <a:rPr lang="en-US" sz="2400" dirty="0" smtClean="0">
                <a:latin typeface="+mj-lt"/>
              </a:rPr>
              <a:t> son of David (2Sam. 3:4),</a:t>
            </a:r>
          </a:p>
          <a:p>
            <a:r>
              <a:rPr lang="en-US" sz="2400" dirty="0">
                <a:latin typeface="+mj-lt"/>
              </a:rPr>
              <a:t>s</a:t>
            </a:r>
            <a:r>
              <a:rPr lang="en-US" sz="2400" dirty="0" smtClean="0">
                <a:latin typeface="+mj-lt"/>
              </a:rPr>
              <a:t>poiled and self centered, the eldest living at that time after the death of Absalom.  He enlisted the help of Joab, David’s commander –</a:t>
            </a:r>
          </a:p>
          <a:p>
            <a:endParaRPr lang="en-US" sz="800" dirty="0" smtClean="0">
              <a:latin typeface="+mj-lt"/>
            </a:endParaRPr>
          </a:p>
          <a:p>
            <a:r>
              <a:rPr lang="en-US" sz="2400" dirty="0" smtClean="0">
                <a:latin typeface="+mj-lt"/>
              </a:rPr>
              <a:t>“And he conferred with Joab… and with Abiathar the priest; and they following Adonijah helped him” (1:7).</a:t>
            </a:r>
          </a:p>
          <a:p>
            <a:r>
              <a:rPr lang="en-US" sz="2400" dirty="0" smtClean="0">
                <a:latin typeface="+mj-lt"/>
              </a:rPr>
              <a:t>Adonijah threw a banquet in order to enlist others to follow him, but he didn’t invite his father, Nathan the prophet, nor his younger brother Solomon who had already been </a:t>
            </a:r>
            <a:endParaRPr lang="en-US" sz="2400" dirty="0" smtClean="0">
              <a:latin typeface="+mj-lt"/>
            </a:endParaRPr>
          </a:p>
          <a:p>
            <a:r>
              <a:rPr lang="en-US" sz="2400" dirty="0" smtClean="0">
                <a:latin typeface="+mj-lt"/>
              </a:rPr>
              <a:t>chosen </a:t>
            </a:r>
            <a:r>
              <a:rPr lang="en-US" sz="2400" dirty="0" smtClean="0">
                <a:latin typeface="+mj-lt"/>
              </a:rPr>
              <a:t>to follow David on the throne </a:t>
            </a:r>
            <a:endParaRPr lang="en-US" sz="2400" dirty="0" smtClean="0">
              <a:latin typeface="+mj-lt"/>
            </a:endParaRPr>
          </a:p>
          <a:p>
            <a:r>
              <a:rPr lang="en-US" sz="2400" dirty="0" smtClean="0">
                <a:latin typeface="+mj-lt"/>
              </a:rPr>
              <a:t>(</a:t>
            </a:r>
            <a:r>
              <a:rPr lang="en-US" sz="2400" dirty="0" smtClean="0">
                <a:latin typeface="+mj-lt"/>
              </a:rPr>
              <a:t>1:10,11).</a:t>
            </a:r>
          </a:p>
          <a:p>
            <a:endParaRPr lang="en-US" sz="800" dirty="0" smtClean="0">
              <a:latin typeface="+mj-lt"/>
            </a:endParaRPr>
          </a:p>
          <a:p>
            <a:r>
              <a:rPr lang="en-US" sz="2400" dirty="0" smtClean="0">
                <a:latin typeface="+mj-lt"/>
              </a:rPr>
              <a:t>Now what?  </a:t>
            </a:r>
            <a:endParaRPr lang="en-US" sz="2400" dirty="0">
              <a:latin typeface="+mj-lt"/>
            </a:endParaRPr>
          </a:p>
        </p:txBody>
      </p:sp>
      <p:pic>
        <p:nvPicPr>
          <p:cNvPr id="3" name="Picture 2" descr="&lt;strong&gt;ADONIJAH&lt;/strong&gt; 1 KINGS 1-2 on Vime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1224" y="0"/>
            <a:ext cx="6200775" cy="6617196"/>
          </a:xfrm>
          <a:prstGeom prst="rect">
            <a:avLst/>
          </a:prstGeom>
        </p:spPr>
      </p:pic>
    </p:spTree>
    <p:extLst>
      <p:ext uri="{BB962C8B-B14F-4D97-AF65-F5344CB8AC3E}">
        <p14:creationId xmlns:p14="http://schemas.microsoft.com/office/powerpoint/2010/main" val="348711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5725"/>
            <a:ext cx="6419850" cy="6494085"/>
          </a:xfrm>
          <a:prstGeom prst="rect">
            <a:avLst/>
          </a:prstGeom>
          <a:noFill/>
        </p:spPr>
        <p:txBody>
          <a:bodyPr wrap="square" rtlCol="0">
            <a:spAutoFit/>
          </a:bodyPr>
          <a:lstStyle/>
          <a:p>
            <a:r>
              <a:rPr lang="en-US" sz="2400" b="1" dirty="0" smtClean="0">
                <a:latin typeface="+mj-lt"/>
              </a:rPr>
              <a:t>DAVID INFORMED</a:t>
            </a:r>
          </a:p>
          <a:p>
            <a:r>
              <a:rPr lang="en-US" sz="2400" dirty="0" smtClean="0">
                <a:latin typeface="+mj-lt"/>
              </a:rPr>
              <a:t>“And Bath-sheba went in unto the king into the chamber: and the king was very old… And Bath-sheba bowed, and did obeisance unto the king.  And the king said, What wouldest thou? (1:15,16).</a:t>
            </a:r>
          </a:p>
          <a:p>
            <a:r>
              <a:rPr lang="en-US" sz="2400" dirty="0" smtClean="0">
                <a:latin typeface="+mj-lt"/>
              </a:rPr>
              <a:t>Bath-sheba spoke with David about the matter.</a:t>
            </a:r>
          </a:p>
          <a:p>
            <a:endParaRPr lang="en-US" sz="800" dirty="0" smtClean="0">
              <a:latin typeface="+mj-lt"/>
            </a:endParaRPr>
          </a:p>
          <a:p>
            <a:r>
              <a:rPr lang="en-US" sz="2400" dirty="0" smtClean="0">
                <a:latin typeface="+mj-lt"/>
              </a:rPr>
              <a:t>“And she said unto him, My lord, thou swarest by the LORD thy God… saying, Assuredly Solomon thy son shall reign after me, and he shall sit upon my throne.  And now, behold, </a:t>
            </a:r>
            <a:r>
              <a:rPr lang="en-US" sz="2400" b="1" u="sng" dirty="0" smtClean="0">
                <a:latin typeface="+mj-lt"/>
              </a:rPr>
              <a:t>Adonijah reigneth</a:t>
            </a:r>
            <a:r>
              <a:rPr lang="en-US" sz="2400" dirty="0" smtClean="0">
                <a:latin typeface="+mj-lt"/>
              </a:rPr>
              <a:t>; and now, my lord the king, thou knowest it not… And thou, my lord, O king, the eyes of all Israel are upon thee, that thou shouldest tell them who shall sit on the throne of my lord the king after him” (1:17-20).</a:t>
            </a:r>
          </a:p>
          <a:p>
            <a:r>
              <a:rPr lang="en-US" sz="2400" dirty="0" smtClean="0">
                <a:latin typeface="+mj-lt"/>
              </a:rPr>
              <a:t>After Bath-sheba informed David of the coup, Nathan requested an audience with the king. </a:t>
            </a:r>
            <a:endParaRPr lang="en-US" sz="2400" dirty="0">
              <a:latin typeface="+mj-lt"/>
            </a:endParaRPr>
          </a:p>
        </p:txBody>
      </p:sp>
      <p:pic>
        <p:nvPicPr>
          <p:cNvPr id="4" name="Picture 3" descr="File:First Book of Kings Chapter 1-4 (Bible Illustration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851" y="-1"/>
            <a:ext cx="5772149" cy="6408361"/>
          </a:xfrm>
          <a:prstGeom prst="rect">
            <a:avLst/>
          </a:prstGeom>
        </p:spPr>
      </p:pic>
    </p:spTree>
    <p:extLst>
      <p:ext uri="{BB962C8B-B14F-4D97-AF65-F5344CB8AC3E}">
        <p14:creationId xmlns:p14="http://schemas.microsoft.com/office/powerpoint/2010/main" val="144930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 y="0"/>
            <a:ext cx="6515100" cy="6632585"/>
          </a:xfrm>
          <a:prstGeom prst="rect">
            <a:avLst/>
          </a:prstGeom>
          <a:noFill/>
        </p:spPr>
        <p:txBody>
          <a:bodyPr wrap="square" rtlCol="0">
            <a:spAutoFit/>
          </a:bodyPr>
          <a:lstStyle/>
          <a:p>
            <a:r>
              <a:rPr lang="en-US" sz="2400" dirty="0" smtClean="0">
                <a:latin typeface="+mj-lt"/>
              </a:rPr>
              <a:t>“And, lo, while she yet talked with the king, Nathan </a:t>
            </a:r>
          </a:p>
          <a:p>
            <a:r>
              <a:rPr lang="en-US" sz="2400" dirty="0" smtClean="0">
                <a:latin typeface="+mj-lt"/>
              </a:rPr>
              <a:t>the prophet also came in” (1:22).</a:t>
            </a:r>
          </a:p>
          <a:p>
            <a:r>
              <a:rPr lang="en-US" sz="2400" dirty="0" smtClean="0">
                <a:latin typeface="+mj-lt"/>
              </a:rPr>
              <a:t>Nathan asked David the same question – </a:t>
            </a:r>
            <a:r>
              <a:rPr lang="en-US" sz="2400" i="1" dirty="0" smtClean="0">
                <a:latin typeface="+mj-lt"/>
              </a:rPr>
              <a:t>Who have </a:t>
            </a:r>
          </a:p>
          <a:p>
            <a:r>
              <a:rPr lang="en-US" sz="2400" i="1" dirty="0" smtClean="0">
                <a:latin typeface="+mj-lt"/>
              </a:rPr>
              <a:t>you chosen to be king after you? </a:t>
            </a:r>
          </a:p>
          <a:p>
            <a:endParaRPr lang="en-US" sz="800" dirty="0" smtClean="0">
              <a:latin typeface="+mj-lt"/>
            </a:endParaRPr>
          </a:p>
          <a:p>
            <a:r>
              <a:rPr lang="en-US" sz="2400" dirty="0" smtClean="0">
                <a:latin typeface="+mj-lt"/>
              </a:rPr>
              <a:t>“Then king David answered and said, Call me</a:t>
            </a:r>
          </a:p>
          <a:p>
            <a:r>
              <a:rPr lang="en-US" sz="2400" dirty="0" smtClean="0">
                <a:latin typeface="+mj-lt"/>
              </a:rPr>
              <a:t>Bath-sheba.  And she came into the king’s presence, </a:t>
            </a:r>
            <a:r>
              <a:rPr lang="en-US" sz="2400" dirty="0" smtClean="0">
                <a:latin typeface="+mj-lt"/>
              </a:rPr>
              <a:t>and </a:t>
            </a:r>
            <a:r>
              <a:rPr lang="en-US" sz="2400" dirty="0" smtClean="0">
                <a:latin typeface="+mj-lt"/>
              </a:rPr>
              <a:t>stood before the king… As the LORD liveth, that </a:t>
            </a:r>
            <a:r>
              <a:rPr lang="en-US" sz="2400" dirty="0" smtClean="0">
                <a:latin typeface="+mj-lt"/>
              </a:rPr>
              <a:t>that </a:t>
            </a:r>
            <a:r>
              <a:rPr lang="en-US" sz="2400" dirty="0" smtClean="0">
                <a:latin typeface="+mj-lt"/>
              </a:rPr>
              <a:t>redeemed my soul out of all distress, even as I </a:t>
            </a:r>
            <a:r>
              <a:rPr lang="en-US" sz="2400" dirty="0" err="1" smtClean="0">
                <a:latin typeface="+mj-lt"/>
              </a:rPr>
              <a:t>sware</a:t>
            </a:r>
            <a:r>
              <a:rPr lang="en-US" sz="2400" dirty="0" smtClean="0">
                <a:latin typeface="+mj-lt"/>
              </a:rPr>
              <a:t>  </a:t>
            </a:r>
            <a:r>
              <a:rPr lang="en-US" sz="2400" dirty="0" smtClean="0">
                <a:latin typeface="+mj-lt"/>
              </a:rPr>
              <a:t>unto thee by the LORD God of Israel, saying, </a:t>
            </a:r>
            <a:r>
              <a:rPr lang="en-US" sz="2400" dirty="0" smtClean="0">
                <a:latin typeface="+mj-lt"/>
              </a:rPr>
              <a:t>Assuredly </a:t>
            </a:r>
            <a:r>
              <a:rPr lang="en-US" sz="2400" b="1" u="sng" dirty="0" smtClean="0">
                <a:latin typeface="+mj-lt"/>
              </a:rPr>
              <a:t>Solomon thy son shall reign after me, </a:t>
            </a:r>
            <a:r>
              <a:rPr lang="en-US" sz="2400" b="1" u="sng" dirty="0" smtClean="0">
                <a:latin typeface="+mj-lt"/>
              </a:rPr>
              <a:t>and he </a:t>
            </a:r>
            <a:r>
              <a:rPr lang="en-US" sz="2400" b="1" u="sng" dirty="0" smtClean="0">
                <a:latin typeface="+mj-lt"/>
              </a:rPr>
              <a:t>shall sit upon my throne in my stead</a:t>
            </a:r>
            <a:r>
              <a:rPr lang="en-US" sz="2400" dirty="0" smtClean="0">
                <a:latin typeface="+mj-lt"/>
              </a:rPr>
              <a:t>…” (1:28-30). </a:t>
            </a:r>
          </a:p>
          <a:p>
            <a:r>
              <a:rPr lang="en-US" sz="2400" dirty="0" smtClean="0">
                <a:latin typeface="+mj-lt"/>
              </a:rPr>
              <a:t>David reiterated his choice and quickly had Solomon </a:t>
            </a:r>
            <a:r>
              <a:rPr lang="en-US" sz="2400" dirty="0" smtClean="0">
                <a:latin typeface="+mj-lt"/>
              </a:rPr>
              <a:t>anointed </a:t>
            </a:r>
            <a:r>
              <a:rPr lang="en-US" sz="2400" dirty="0" smtClean="0">
                <a:latin typeface="+mj-lt"/>
              </a:rPr>
              <a:t>the next king of Israel –</a:t>
            </a:r>
          </a:p>
          <a:p>
            <a:endParaRPr lang="en-US" sz="900" dirty="0" smtClean="0">
              <a:latin typeface="+mj-lt"/>
            </a:endParaRPr>
          </a:p>
          <a:p>
            <a:r>
              <a:rPr lang="en-US" sz="2400" dirty="0" smtClean="0">
                <a:latin typeface="+mj-lt"/>
              </a:rPr>
              <a:t>“And Zadok the priest took an horn of oil out of the </a:t>
            </a:r>
          </a:p>
          <a:p>
            <a:r>
              <a:rPr lang="en-US" sz="2400" dirty="0" smtClean="0">
                <a:latin typeface="+mj-lt"/>
              </a:rPr>
              <a:t>tabernacle, and </a:t>
            </a:r>
            <a:r>
              <a:rPr lang="en-US" sz="2400" b="1" u="sng" dirty="0" smtClean="0">
                <a:latin typeface="+mj-lt"/>
              </a:rPr>
              <a:t>anointed Solomon</a:t>
            </a:r>
            <a:r>
              <a:rPr lang="en-US" sz="2400" dirty="0" smtClean="0">
                <a:latin typeface="+mj-lt"/>
              </a:rPr>
              <a:t>… and the people</a:t>
            </a:r>
          </a:p>
          <a:p>
            <a:r>
              <a:rPr lang="en-US" sz="2400" dirty="0" smtClean="0">
                <a:latin typeface="+mj-lt"/>
              </a:rPr>
              <a:t>… rejoiced with great joy…” (1:39,40).  </a:t>
            </a:r>
            <a:endParaRPr lang="en-US" sz="2400" dirty="0">
              <a:latin typeface="+mj-lt"/>
            </a:endParaRPr>
          </a:p>
        </p:txBody>
      </p:sp>
      <p:pic>
        <p:nvPicPr>
          <p:cNvPr id="3" name="Picture 2" descr="Portal:Bible/Featured chapter/1 Kings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450" y="-1"/>
            <a:ext cx="5543549" cy="6632586"/>
          </a:xfrm>
          <a:prstGeom prst="rect">
            <a:avLst/>
          </a:prstGeom>
        </p:spPr>
      </p:pic>
    </p:spTree>
    <p:extLst>
      <p:ext uri="{BB962C8B-B14F-4D97-AF65-F5344CB8AC3E}">
        <p14:creationId xmlns:p14="http://schemas.microsoft.com/office/powerpoint/2010/main" val="233261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fade">
                                      <p:cBhvr>
                                        <p:cTn id="23" dur="500"/>
                                        <p:tgtEl>
                                          <p:spTgt spid="2">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500"/>
                                        <p:tgtEl>
                                          <p:spTgt spid="2">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fade">
                                      <p:cBhvr>
                                        <p:cTn id="31" dur="500"/>
                                        <p:tgtEl>
                                          <p:spTgt spid="2">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1" end="11"/>
                                            </p:txEl>
                                          </p:spTgt>
                                        </p:tgtEl>
                                        <p:attrNameLst>
                                          <p:attrName>style.visibility</p:attrName>
                                        </p:attrNameLst>
                                      </p:cBhvr>
                                      <p:to>
                                        <p:strVal val="visible"/>
                                      </p:to>
                                    </p:set>
                                    <p:animEffect transition="in" filter="fade">
                                      <p:cBhvr>
                                        <p:cTn id="34"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66675"/>
            <a:ext cx="5915024" cy="6494085"/>
          </a:xfrm>
          <a:prstGeom prst="rect">
            <a:avLst/>
          </a:prstGeom>
          <a:noFill/>
        </p:spPr>
        <p:txBody>
          <a:bodyPr wrap="square" rtlCol="0">
            <a:spAutoFit/>
          </a:bodyPr>
          <a:lstStyle/>
          <a:p>
            <a:r>
              <a:rPr lang="en-US" sz="2400" b="1" dirty="0" smtClean="0">
                <a:latin typeface="+mj-lt"/>
              </a:rPr>
              <a:t>ADONIJAH’S RETREAT</a:t>
            </a:r>
            <a:endParaRPr lang="en-US" sz="800" dirty="0" smtClean="0">
              <a:latin typeface="+mj-lt"/>
            </a:endParaRPr>
          </a:p>
          <a:p>
            <a:r>
              <a:rPr lang="en-US" sz="2400" dirty="0" smtClean="0">
                <a:latin typeface="+mj-lt"/>
              </a:rPr>
              <a:t>“And all the guests that were with Adonijah </a:t>
            </a:r>
          </a:p>
          <a:p>
            <a:r>
              <a:rPr lang="en-US" sz="2400" dirty="0" smtClean="0">
                <a:latin typeface="+mj-lt"/>
              </a:rPr>
              <a:t>were afraid, and rose up, and went every man his way.  And Adonijah feared because of Solomon, and arose, and went… And it was told Solomon, saying, Behold, Adonijah feareth king Solomon… And Solomon said, if he will shew himself a worthy man, there shall not an hair of him fall to the earth; </a:t>
            </a:r>
            <a:r>
              <a:rPr lang="en-US" sz="2400" b="1" u="sng" dirty="0" smtClean="0">
                <a:latin typeface="+mj-lt"/>
              </a:rPr>
              <a:t>but if wickedness shall be found in him, he shall die</a:t>
            </a:r>
            <a:r>
              <a:rPr lang="en-US" sz="2400" dirty="0" smtClean="0">
                <a:latin typeface="+mj-lt"/>
              </a:rPr>
              <a:t>” (1:49-52).</a:t>
            </a:r>
          </a:p>
          <a:p>
            <a:r>
              <a:rPr lang="en-US" sz="2400" dirty="0" smtClean="0">
                <a:latin typeface="+mj-lt"/>
              </a:rPr>
              <a:t>Normally newly installed kings would slay those who were in competition for their throne, but Solomon showed mercy and allowed </a:t>
            </a:r>
            <a:r>
              <a:rPr lang="en-US" sz="2400" dirty="0" err="1" smtClean="0">
                <a:latin typeface="+mj-lt"/>
              </a:rPr>
              <a:t>Adonijah</a:t>
            </a:r>
            <a:r>
              <a:rPr lang="en-US" sz="2400" dirty="0" smtClean="0">
                <a:latin typeface="+mj-lt"/>
              </a:rPr>
              <a:t> </a:t>
            </a:r>
            <a:r>
              <a:rPr lang="en-US" sz="2400" dirty="0" smtClean="0">
                <a:latin typeface="+mj-lt"/>
              </a:rPr>
              <a:t>to </a:t>
            </a:r>
            <a:r>
              <a:rPr lang="en-US" sz="2400" dirty="0" smtClean="0">
                <a:latin typeface="+mj-lt"/>
              </a:rPr>
              <a:t>live as long as he promised that he would be </a:t>
            </a:r>
            <a:r>
              <a:rPr lang="en-US" sz="2400" dirty="0" smtClean="0">
                <a:latin typeface="+mj-lt"/>
              </a:rPr>
              <a:t>a </a:t>
            </a:r>
            <a:r>
              <a:rPr lang="en-US" sz="2400" dirty="0" smtClean="0">
                <a:latin typeface="+mj-lt"/>
              </a:rPr>
              <a:t>loyal </a:t>
            </a:r>
            <a:r>
              <a:rPr lang="en-US" sz="2400" dirty="0" smtClean="0">
                <a:latin typeface="+mj-lt"/>
              </a:rPr>
              <a:t>supporter of </a:t>
            </a:r>
            <a:r>
              <a:rPr lang="en-US" sz="2400" dirty="0" smtClean="0">
                <a:latin typeface="+mj-lt"/>
              </a:rPr>
              <a:t>his half-brother.  </a:t>
            </a:r>
            <a:endParaRPr lang="en-US" sz="800" dirty="0" smtClean="0">
              <a:latin typeface="+mj-lt"/>
            </a:endParaRPr>
          </a:p>
          <a:p>
            <a:endParaRPr lang="en-US" sz="800" dirty="0">
              <a:latin typeface="+mj-lt"/>
            </a:endParaRPr>
          </a:p>
          <a:p>
            <a:r>
              <a:rPr lang="en-US" sz="2400" dirty="0" smtClean="0">
                <a:latin typeface="+mj-lt"/>
              </a:rPr>
              <a:t>That promise would soon be put to the test. </a:t>
            </a:r>
            <a:endParaRPr lang="en-US" sz="2400" dirty="0">
              <a:latin typeface="+mj-lt"/>
            </a:endParaRPr>
          </a:p>
        </p:txBody>
      </p:sp>
      <p:pic>
        <p:nvPicPr>
          <p:cNvPr id="4" name="Picture 3" descr="Articles Archives - Page 41 of 97 - Plain Bible Teach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5026" y="0"/>
            <a:ext cx="6381750" cy="6427410"/>
          </a:xfrm>
          <a:prstGeom prst="rect">
            <a:avLst/>
          </a:prstGeom>
        </p:spPr>
      </p:pic>
    </p:spTree>
    <p:extLst>
      <p:ext uri="{BB962C8B-B14F-4D97-AF65-F5344CB8AC3E}">
        <p14:creationId xmlns:p14="http://schemas.microsoft.com/office/powerpoint/2010/main" val="301951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68961"/>
            <a:ext cx="6838950" cy="6494085"/>
          </a:xfrm>
          <a:prstGeom prst="rect">
            <a:avLst/>
          </a:prstGeom>
          <a:noFill/>
        </p:spPr>
        <p:txBody>
          <a:bodyPr wrap="square" rtlCol="0">
            <a:spAutoFit/>
          </a:bodyPr>
          <a:lstStyle/>
          <a:p>
            <a:r>
              <a:rPr lang="en-US" sz="2400" b="1" dirty="0" smtClean="0">
                <a:latin typeface="+mj-lt"/>
              </a:rPr>
              <a:t>THE CHARGE TO SOLOMON</a:t>
            </a:r>
            <a:endParaRPr lang="en-US" sz="2400" dirty="0" smtClean="0">
              <a:latin typeface="+mj-lt"/>
            </a:endParaRPr>
          </a:p>
          <a:p>
            <a:r>
              <a:rPr lang="en-US" sz="2400" dirty="0" smtClean="0">
                <a:latin typeface="+mj-lt"/>
              </a:rPr>
              <a:t>“Now the days of David drew nigh that he should die; </a:t>
            </a:r>
          </a:p>
          <a:p>
            <a:r>
              <a:rPr lang="en-US" sz="2400" dirty="0" smtClean="0">
                <a:latin typeface="+mj-lt"/>
              </a:rPr>
              <a:t>and he charged Solomon his son, saying, I go the way </a:t>
            </a:r>
          </a:p>
          <a:p>
            <a:r>
              <a:rPr lang="en-US" sz="2400" dirty="0" smtClean="0">
                <a:latin typeface="+mj-lt"/>
              </a:rPr>
              <a:t>of all the earth: be thou strong therefore, and shew </a:t>
            </a:r>
          </a:p>
          <a:p>
            <a:r>
              <a:rPr lang="en-US" sz="2400" dirty="0" smtClean="0">
                <a:latin typeface="+mj-lt"/>
              </a:rPr>
              <a:t>thyself a man.  </a:t>
            </a:r>
            <a:r>
              <a:rPr lang="en-US" sz="2400" b="1" u="sng" dirty="0" smtClean="0">
                <a:latin typeface="+mj-lt"/>
              </a:rPr>
              <a:t>And keep the charge of the LORD thy </a:t>
            </a:r>
          </a:p>
          <a:p>
            <a:r>
              <a:rPr lang="en-US" sz="2400" b="1" u="sng" dirty="0" smtClean="0">
                <a:latin typeface="+mj-lt"/>
              </a:rPr>
              <a:t>God, to walk in his ways, to keep his statutes, and his </a:t>
            </a:r>
          </a:p>
          <a:p>
            <a:r>
              <a:rPr lang="en-US" sz="2400" b="1" u="sng" dirty="0" smtClean="0">
                <a:latin typeface="+mj-lt"/>
              </a:rPr>
              <a:t>Commandments… as it is written in the law of Moses</a:t>
            </a:r>
            <a:r>
              <a:rPr lang="en-US" sz="2400" b="1" dirty="0" smtClean="0">
                <a:latin typeface="+mj-lt"/>
              </a:rPr>
              <a:t>…</a:t>
            </a:r>
            <a:r>
              <a:rPr lang="en-US" sz="2400" b="1" u="sng" dirty="0" smtClean="0">
                <a:latin typeface="+mj-lt"/>
              </a:rPr>
              <a:t> </a:t>
            </a:r>
          </a:p>
          <a:p>
            <a:r>
              <a:rPr lang="en-US" sz="2400" dirty="0" smtClean="0">
                <a:latin typeface="+mj-lt"/>
              </a:rPr>
              <a:t>That the LORD may continue his word which he spake </a:t>
            </a:r>
          </a:p>
          <a:p>
            <a:r>
              <a:rPr lang="en-US" sz="2400" dirty="0" smtClean="0">
                <a:latin typeface="+mj-lt"/>
              </a:rPr>
              <a:t>concerning me… there shall not fail thee a man on the </a:t>
            </a:r>
          </a:p>
          <a:p>
            <a:r>
              <a:rPr lang="en-US" sz="2400" dirty="0" smtClean="0">
                <a:latin typeface="+mj-lt"/>
              </a:rPr>
              <a:t>throne of Israel [Davidic Covenant]” (2:1-4).</a:t>
            </a:r>
          </a:p>
          <a:p>
            <a:r>
              <a:rPr lang="en-US" sz="2400" dirty="0" smtClean="0">
                <a:latin typeface="+mj-lt"/>
              </a:rPr>
              <a:t>David told Solomon to trust God and keep the Law and </a:t>
            </a:r>
            <a:r>
              <a:rPr lang="en-US" sz="2400" dirty="0" smtClean="0">
                <a:latin typeface="+mj-lt"/>
              </a:rPr>
              <a:t>he </a:t>
            </a:r>
            <a:r>
              <a:rPr lang="en-US" sz="2400" dirty="0" smtClean="0">
                <a:latin typeface="+mj-lt"/>
              </a:rPr>
              <a:t>will have a long reign on the throne of Israel.   </a:t>
            </a:r>
          </a:p>
          <a:p>
            <a:endParaRPr lang="en-US" sz="800" b="1" dirty="0" smtClean="0">
              <a:latin typeface="+mj-lt"/>
            </a:endParaRPr>
          </a:p>
          <a:p>
            <a:r>
              <a:rPr lang="en-US" sz="2400" b="1" dirty="0" smtClean="0">
                <a:latin typeface="+mj-lt"/>
              </a:rPr>
              <a:t>THE DEATH OF DAVID</a:t>
            </a:r>
          </a:p>
          <a:p>
            <a:r>
              <a:rPr lang="en-US" sz="2400" dirty="0" smtClean="0">
                <a:latin typeface="+mj-lt"/>
              </a:rPr>
              <a:t>“So David slept with his fathers, and was buried in the </a:t>
            </a:r>
          </a:p>
          <a:p>
            <a:r>
              <a:rPr lang="en-US" sz="2400" dirty="0" smtClean="0">
                <a:latin typeface="+mj-lt"/>
              </a:rPr>
              <a:t>city of David… reigned over Israel [40] years… </a:t>
            </a:r>
            <a:r>
              <a:rPr lang="en-US" sz="2400" b="1" u="sng" dirty="0" smtClean="0">
                <a:latin typeface="+mj-lt"/>
              </a:rPr>
              <a:t>Then sat Solomon upon the throne of David his father; and his kingdom was established greatly</a:t>
            </a:r>
            <a:r>
              <a:rPr lang="en-US" sz="2400" dirty="0" smtClean="0">
                <a:latin typeface="+mj-lt"/>
              </a:rPr>
              <a:t>” (2:10-12).  </a:t>
            </a:r>
            <a:endParaRPr lang="en-US" sz="2400" dirty="0">
              <a:latin typeface="+mj-lt"/>
            </a:endParaRPr>
          </a:p>
        </p:txBody>
      </p:sp>
      <p:pic>
        <p:nvPicPr>
          <p:cNvPr id="5" name="Picture 4" descr="File:Bol &lt;strong&gt;David&lt;/strong&gt;'s dying charge to Solomon.jpg - Wikimedi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5151" y="0"/>
            <a:ext cx="5276850" cy="6425123"/>
          </a:xfrm>
          <a:prstGeom prst="rect">
            <a:avLst/>
          </a:prstGeom>
        </p:spPr>
      </p:pic>
      <p:pic>
        <p:nvPicPr>
          <p:cNvPr id="7" name="Picture 6" descr="Tville1 - adonijah israel n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152" y="1"/>
            <a:ext cx="5276850" cy="6425122"/>
          </a:xfrm>
          <a:prstGeom prst="rect">
            <a:avLst/>
          </a:prstGeom>
        </p:spPr>
      </p:pic>
    </p:spTree>
    <p:extLst>
      <p:ext uri="{BB962C8B-B14F-4D97-AF65-F5344CB8AC3E}">
        <p14:creationId xmlns:p14="http://schemas.microsoft.com/office/powerpoint/2010/main" val="370575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500"/>
                                        <p:tgtEl>
                                          <p:spTgt spid="3">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2" end="12"/>
                                            </p:txEl>
                                          </p:spTgt>
                                        </p:tgtEl>
                                        <p:attrNameLst>
                                          <p:attrName>style.visibility</p:attrName>
                                        </p:attrNameLst>
                                      </p:cBhvr>
                                      <p:to>
                                        <p:strVal val="visible"/>
                                      </p:to>
                                    </p:set>
                                    <p:animEffect transition="in" filter="fade">
                                      <p:cBhvr>
                                        <p:cTn id="12" dur="500"/>
                                        <p:tgtEl>
                                          <p:spTgt spid="3">
                                            <p:txEl>
                                              <p:pRg st="12" end="1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animEffect transition="in" filter="fade">
                                      <p:cBhvr>
                                        <p:cTn id="15" dur="500"/>
                                        <p:tgtEl>
                                          <p:spTgt spid="3">
                                            <p:txEl>
                                              <p:pRg st="13" end="1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4" end="14"/>
                                            </p:txEl>
                                          </p:spTgt>
                                        </p:tgtEl>
                                        <p:attrNameLst>
                                          <p:attrName>style.visibility</p:attrName>
                                        </p:attrNameLst>
                                      </p:cBhvr>
                                      <p:to>
                                        <p:strVal val="visible"/>
                                      </p:to>
                                    </p:set>
                                    <p:animEffect transition="in" filter="fade">
                                      <p:cBhvr>
                                        <p:cTn id="18" dur="500"/>
                                        <p:tgtEl>
                                          <p:spTgt spid="3">
                                            <p:txEl>
                                              <p:pRg st="14" end="1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7762876" cy="6986528"/>
          </a:xfrm>
          <a:prstGeom prst="rect">
            <a:avLst/>
          </a:prstGeom>
          <a:noFill/>
        </p:spPr>
        <p:txBody>
          <a:bodyPr wrap="square" rtlCol="0">
            <a:spAutoFit/>
          </a:bodyPr>
          <a:lstStyle/>
          <a:p>
            <a:r>
              <a:rPr lang="en-US" sz="2400" b="1" dirty="0" smtClean="0">
                <a:latin typeface="+mj-lt"/>
              </a:rPr>
              <a:t>ADONIJAH EXECUTED</a:t>
            </a:r>
          </a:p>
          <a:p>
            <a:r>
              <a:rPr lang="en-US" sz="2400" dirty="0" smtClean="0">
                <a:latin typeface="+mj-lt"/>
              </a:rPr>
              <a:t>Solomon had shown mercy to his half-brother, but </a:t>
            </a:r>
          </a:p>
          <a:p>
            <a:r>
              <a:rPr lang="en-US" sz="2400" dirty="0" smtClean="0">
                <a:latin typeface="+mj-lt"/>
              </a:rPr>
              <a:t>would have no part of a scheme to make David’s virgin </a:t>
            </a:r>
          </a:p>
          <a:p>
            <a:r>
              <a:rPr lang="en-US" sz="2400" dirty="0" smtClean="0">
                <a:latin typeface="+mj-lt"/>
              </a:rPr>
              <a:t>nursemaid, </a:t>
            </a:r>
            <a:r>
              <a:rPr lang="en-US" sz="2400" dirty="0" err="1" smtClean="0">
                <a:latin typeface="+mj-lt"/>
              </a:rPr>
              <a:t>Abishag</a:t>
            </a:r>
            <a:r>
              <a:rPr lang="en-US" sz="2400" dirty="0" smtClean="0">
                <a:latin typeface="+mj-lt"/>
              </a:rPr>
              <a:t>, his wife (2:13-17) still having hope</a:t>
            </a:r>
          </a:p>
          <a:p>
            <a:r>
              <a:rPr lang="en-US" sz="2400" dirty="0" smtClean="0">
                <a:latin typeface="+mj-lt"/>
              </a:rPr>
              <a:t>of taking Solomon’s throne.  It did not succeed and </a:t>
            </a:r>
          </a:p>
          <a:p>
            <a:r>
              <a:rPr lang="en-US" sz="2400" dirty="0" smtClean="0">
                <a:latin typeface="+mj-lt"/>
              </a:rPr>
              <a:t>Solomon had him executed (2:24,25).  Solomon knew </a:t>
            </a:r>
          </a:p>
          <a:p>
            <a:r>
              <a:rPr lang="en-US" sz="2400" dirty="0" smtClean="0">
                <a:latin typeface="+mj-lt"/>
              </a:rPr>
              <a:t>that God had placed him on the throne of Israel and to </a:t>
            </a:r>
          </a:p>
          <a:p>
            <a:r>
              <a:rPr lang="en-US" sz="2400" dirty="0" smtClean="0">
                <a:latin typeface="+mj-lt"/>
              </a:rPr>
              <a:t>secure his position it would become necessary to </a:t>
            </a:r>
            <a:r>
              <a:rPr lang="en-US" sz="2400" dirty="0" smtClean="0">
                <a:latin typeface="+mj-lt"/>
              </a:rPr>
              <a:t>purge </a:t>
            </a:r>
            <a:r>
              <a:rPr lang="en-US" sz="2400" dirty="0" smtClean="0">
                <a:latin typeface="+mj-lt"/>
              </a:rPr>
              <a:t>those who would try to </a:t>
            </a:r>
            <a:r>
              <a:rPr lang="en-US" sz="2400" dirty="0">
                <a:latin typeface="+mj-lt"/>
              </a:rPr>
              <a:t>t</a:t>
            </a:r>
            <a:r>
              <a:rPr lang="en-US" sz="2400" dirty="0" smtClean="0">
                <a:latin typeface="+mj-lt"/>
              </a:rPr>
              <a:t>ake it from him. </a:t>
            </a:r>
          </a:p>
          <a:p>
            <a:endParaRPr lang="en-US" sz="800" b="1" dirty="0" smtClean="0">
              <a:latin typeface="+mj-lt"/>
            </a:endParaRPr>
          </a:p>
          <a:p>
            <a:r>
              <a:rPr lang="en-US" sz="2400" b="1" dirty="0" smtClean="0">
                <a:latin typeface="+mj-lt"/>
              </a:rPr>
              <a:t>JOAB EXECUTED</a:t>
            </a:r>
          </a:p>
          <a:p>
            <a:r>
              <a:rPr lang="en-US" sz="2400" dirty="0" smtClean="0">
                <a:latin typeface="+mj-lt"/>
              </a:rPr>
              <a:t>Because Joab had sided with Adonijah, he was caught</a:t>
            </a:r>
          </a:p>
          <a:p>
            <a:r>
              <a:rPr lang="en-US" sz="2400" dirty="0">
                <a:latin typeface="+mj-lt"/>
              </a:rPr>
              <a:t>a</a:t>
            </a:r>
            <a:r>
              <a:rPr lang="en-US" sz="2400" dirty="0" smtClean="0">
                <a:latin typeface="+mj-lt"/>
              </a:rPr>
              <a:t>nd executed (2:28-34).</a:t>
            </a:r>
          </a:p>
          <a:p>
            <a:endParaRPr lang="en-US" sz="800" b="1" dirty="0" smtClean="0">
              <a:latin typeface="+mj-lt"/>
            </a:endParaRPr>
          </a:p>
          <a:p>
            <a:r>
              <a:rPr lang="en-US" sz="2400" b="1" dirty="0" smtClean="0">
                <a:latin typeface="+mj-lt"/>
              </a:rPr>
              <a:t>SHIMEI </a:t>
            </a:r>
            <a:r>
              <a:rPr lang="en-US" sz="2400" b="1" dirty="0">
                <a:latin typeface="+mj-lt"/>
              </a:rPr>
              <a:t>EXECUTED</a:t>
            </a:r>
          </a:p>
          <a:p>
            <a:r>
              <a:rPr lang="en-US" sz="2400" dirty="0" smtClean="0">
                <a:latin typeface="+mj-lt"/>
              </a:rPr>
              <a:t>A Levite, </a:t>
            </a:r>
            <a:r>
              <a:rPr lang="en-US" sz="2400" dirty="0" err="1" smtClean="0">
                <a:latin typeface="+mj-lt"/>
              </a:rPr>
              <a:t>Shimei</a:t>
            </a:r>
            <a:r>
              <a:rPr lang="en-US" sz="2400" dirty="0" smtClean="0">
                <a:latin typeface="+mj-lt"/>
              </a:rPr>
              <a:t> </a:t>
            </a:r>
            <a:r>
              <a:rPr lang="en-US" sz="2400" dirty="0">
                <a:latin typeface="+mj-lt"/>
              </a:rPr>
              <a:t>had conspired with </a:t>
            </a:r>
            <a:r>
              <a:rPr lang="en-US" sz="2400" dirty="0" smtClean="0">
                <a:latin typeface="+mj-lt"/>
              </a:rPr>
              <a:t>Absalom and he</a:t>
            </a:r>
            <a:r>
              <a:rPr lang="en-US" sz="2400" dirty="0">
                <a:latin typeface="+mj-lt"/>
              </a:rPr>
              <a:t>, </a:t>
            </a:r>
            <a:endParaRPr lang="en-US" sz="2400" dirty="0" smtClean="0">
              <a:latin typeface="+mj-lt"/>
            </a:endParaRPr>
          </a:p>
          <a:p>
            <a:r>
              <a:rPr lang="en-US" sz="2400" dirty="0" smtClean="0">
                <a:latin typeface="+mj-lt"/>
              </a:rPr>
              <a:t>too</a:t>
            </a:r>
            <a:r>
              <a:rPr lang="en-US" sz="2400" dirty="0">
                <a:latin typeface="+mj-lt"/>
              </a:rPr>
              <a:t>, </a:t>
            </a:r>
            <a:r>
              <a:rPr lang="en-US" sz="2400" dirty="0" smtClean="0">
                <a:latin typeface="+mj-lt"/>
              </a:rPr>
              <a:t>was caught and executed </a:t>
            </a:r>
            <a:r>
              <a:rPr lang="en-US" sz="2400" dirty="0">
                <a:latin typeface="+mj-lt"/>
              </a:rPr>
              <a:t>(2:46</a:t>
            </a:r>
            <a:r>
              <a:rPr lang="en-US" sz="2400" dirty="0" smtClean="0">
                <a:latin typeface="+mj-lt"/>
              </a:rPr>
              <a:t>) – </a:t>
            </a:r>
            <a:r>
              <a:rPr lang="en-US" sz="2400" b="1" dirty="0" smtClean="0">
                <a:latin typeface="+mj-lt"/>
              </a:rPr>
              <a:t>“</a:t>
            </a:r>
            <a:r>
              <a:rPr lang="en-US" sz="2400" b="1" u="sng" dirty="0">
                <a:latin typeface="+mj-lt"/>
              </a:rPr>
              <a:t>And </a:t>
            </a:r>
            <a:r>
              <a:rPr lang="en-US" sz="2400" b="1" u="sng" dirty="0" smtClean="0">
                <a:latin typeface="+mj-lt"/>
              </a:rPr>
              <a:t>king</a:t>
            </a:r>
          </a:p>
          <a:p>
            <a:r>
              <a:rPr lang="en-US" sz="2400" b="1" u="sng" dirty="0" smtClean="0">
                <a:latin typeface="+mj-lt"/>
              </a:rPr>
              <a:t>Solomon </a:t>
            </a:r>
            <a:r>
              <a:rPr lang="en-US" sz="2400" b="1" u="sng" dirty="0" smtClean="0">
                <a:latin typeface="+mj-lt"/>
              </a:rPr>
              <a:t>shall </a:t>
            </a:r>
            <a:r>
              <a:rPr lang="en-US" sz="2400" b="1" u="sng" dirty="0">
                <a:latin typeface="+mj-lt"/>
              </a:rPr>
              <a:t>be blessed, and the throne of David </a:t>
            </a:r>
            <a:r>
              <a:rPr lang="en-US" sz="2400" b="1" u="sng" dirty="0" smtClean="0">
                <a:latin typeface="+mj-lt"/>
              </a:rPr>
              <a:t>shall</a:t>
            </a:r>
          </a:p>
          <a:p>
            <a:r>
              <a:rPr lang="en-US" sz="2400" b="1" u="sng" dirty="0" smtClean="0">
                <a:latin typeface="+mj-lt"/>
              </a:rPr>
              <a:t>be </a:t>
            </a:r>
            <a:r>
              <a:rPr lang="en-US" sz="2400" b="1" u="sng" dirty="0">
                <a:latin typeface="+mj-lt"/>
              </a:rPr>
              <a:t>established for </a:t>
            </a:r>
            <a:r>
              <a:rPr lang="en-US" sz="2400" b="1" u="sng" dirty="0" smtClean="0">
                <a:latin typeface="+mj-lt"/>
              </a:rPr>
              <a:t>ever</a:t>
            </a:r>
            <a:r>
              <a:rPr lang="en-US" sz="2400" b="1" dirty="0" smtClean="0">
                <a:latin typeface="+mj-lt"/>
              </a:rPr>
              <a:t>… </a:t>
            </a:r>
            <a:r>
              <a:rPr lang="en-US" sz="2400" b="1" u="sng" dirty="0" smtClean="0">
                <a:latin typeface="+mj-lt"/>
              </a:rPr>
              <a:t>The kingdom was </a:t>
            </a:r>
            <a:r>
              <a:rPr lang="en-US" sz="2400" b="1" u="sng" dirty="0" smtClean="0">
                <a:latin typeface="+mj-lt"/>
              </a:rPr>
              <a:t>established</a:t>
            </a:r>
          </a:p>
          <a:p>
            <a:r>
              <a:rPr lang="en-US" sz="2400" b="1" u="sng" dirty="0" smtClean="0">
                <a:latin typeface="+mj-lt"/>
              </a:rPr>
              <a:t>in </a:t>
            </a:r>
            <a:r>
              <a:rPr lang="en-US" sz="2400" b="1" u="sng" dirty="0" smtClean="0">
                <a:latin typeface="+mj-lt"/>
              </a:rPr>
              <a:t>the hand of Solomon</a:t>
            </a:r>
            <a:r>
              <a:rPr lang="en-US" sz="2400" b="1" dirty="0" smtClean="0">
                <a:latin typeface="+mj-lt"/>
              </a:rPr>
              <a:t>” </a:t>
            </a:r>
            <a:r>
              <a:rPr lang="en-US" sz="2400" dirty="0">
                <a:latin typeface="+mj-lt"/>
              </a:rPr>
              <a:t>(2:45). </a:t>
            </a:r>
          </a:p>
        </p:txBody>
      </p:sp>
      <p:pic>
        <p:nvPicPr>
          <p:cNvPr id="4" name="Picture 3" descr="Tville1 - adonijah israel n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152" y="1"/>
            <a:ext cx="5276850" cy="6425122"/>
          </a:xfrm>
          <a:prstGeom prst="rect">
            <a:avLst/>
          </a:prstGeom>
        </p:spPr>
      </p:pic>
    </p:spTree>
    <p:extLst>
      <p:ext uri="{BB962C8B-B14F-4D97-AF65-F5344CB8AC3E}">
        <p14:creationId xmlns:p14="http://schemas.microsoft.com/office/powerpoint/2010/main" val="282408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500"/>
                                        <p:tgtEl>
                                          <p:spTgt spid="2">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0" end="10"/>
                                            </p:txEl>
                                          </p:spTgt>
                                        </p:tgtEl>
                                        <p:attrNameLst>
                                          <p:attrName>style.visibility</p:attrName>
                                        </p:attrNameLst>
                                      </p:cBhvr>
                                      <p:to>
                                        <p:strVal val="visible"/>
                                      </p:to>
                                    </p:set>
                                    <p:animEffect transition="in" filter="fade">
                                      <p:cBhvr>
                                        <p:cTn id="10" dur="500"/>
                                        <p:tgtEl>
                                          <p:spTgt spid="2">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1" end="11"/>
                                            </p:txEl>
                                          </p:spTgt>
                                        </p:tgtEl>
                                        <p:attrNameLst>
                                          <p:attrName>style.visibility</p:attrName>
                                        </p:attrNameLst>
                                      </p:cBhvr>
                                      <p:to>
                                        <p:strVal val="visible"/>
                                      </p:to>
                                    </p:set>
                                    <p:animEffect transition="in" filter="fade">
                                      <p:cBhvr>
                                        <p:cTn id="13" dur="500"/>
                                        <p:tgtEl>
                                          <p:spTgt spid="2">
                                            <p:txEl>
                                              <p:pRg st="11" end="1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13" end="13"/>
                                            </p:txEl>
                                          </p:spTgt>
                                        </p:tgtEl>
                                        <p:attrNameLst>
                                          <p:attrName>style.visibility</p:attrName>
                                        </p:attrNameLst>
                                      </p:cBhvr>
                                      <p:to>
                                        <p:strVal val="visible"/>
                                      </p:to>
                                    </p:set>
                                    <p:animEffect transition="in" filter="fade">
                                      <p:cBhvr>
                                        <p:cTn id="18" dur="500"/>
                                        <p:tgtEl>
                                          <p:spTgt spid="2">
                                            <p:txEl>
                                              <p:pRg st="13" end="1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4" end="14"/>
                                            </p:txEl>
                                          </p:spTgt>
                                        </p:tgtEl>
                                        <p:attrNameLst>
                                          <p:attrName>style.visibility</p:attrName>
                                        </p:attrNameLst>
                                      </p:cBhvr>
                                      <p:to>
                                        <p:strVal val="visible"/>
                                      </p:to>
                                    </p:set>
                                    <p:animEffect transition="in" filter="fade">
                                      <p:cBhvr>
                                        <p:cTn id="21" dur="500"/>
                                        <p:tgtEl>
                                          <p:spTgt spid="2">
                                            <p:txEl>
                                              <p:pRg st="14" end="1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5" end="15"/>
                                            </p:txEl>
                                          </p:spTgt>
                                        </p:tgtEl>
                                        <p:attrNameLst>
                                          <p:attrName>style.visibility</p:attrName>
                                        </p:attrNameLst>
                                      </p:cBhvr>
                                      <p:to>
                                        <p:strVal val="visible"/>
                                      </p:to>
                                    </p:set>
                                    <p:animEffect transition="in" filter="fade">
                                      <p:cBhvr>
                                        <p:cTn id="24" dur="500"/>
                                        <p:tgtEl>
                                          <p:spTgt spid="2">
                                            <p:txEl>
                                              <p:pRg st="15" end="1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6" end="16"/>
                                            </p:txEl>
                                          </p:spTgt>
                                        </p:tgtEl>
                                        <p:attrNameLst>
                                          <p:attrName>style.visibility</p:attrName>
                                        </p:attrNameLst>
                                      </p:cBhvr>
                                      <p:to>
                                        <p:strVal val="visible"/>
                                      </p:to>
                                    </p:set>
                                    <p:animEffect transition="in" filter="fade">
                                      <p:cBhvr>
                                        <p:cTn id="27" dur="500"/>
                                        <p:tgtEl>
                                          <p:spTgt spid="2">
                                            <p:txEl>
                                              <p:pRg st="16" end="1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7" end="17"/>
                                            </p:txEl>
                                          </p:spTgt>
                                        </p:tgtEl>
                                        <p:attrNameLst>
                                          <p:attrName>style.visibility</p:attrName>
                                        </p:attrNameLst>
                                      </p:cBhvr>
                                      <p:to>
                                        <p:strVal val="visible"/>
                                      </p:to>
                                    </p:set>
                                    <p:animEffect transition="in" filter="fade">
                                      <p:cBhvr>
                                        <p:cTn id="30" dur="500"/>
                                        <p:tgtEl>
                                          <p:spTgt spid="2">
                                            <p:txEl>
                                              <p:pRg st="17" end="1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8" end="18"/>
                                            </p:txEl>
                                          </p:spTgt>
                                        </p:tgtEl>
                                        <p:attrNameLst>
                                          <p:attrName>style.visibility</p:attrName>
                                        </p:attrNameLst>
                                      </p:cBhvr>
                                      <p:to>
                                        <p:strVal val="visible"/>
                                      </p:to>
                                    </p:set>
                                    <p:animEffect transition="in" filter="fade">
                                      <p:cBhvr>
                                        <p:cTn id="33"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2504</TotalTime>
  <Words>3558</Words>
  <Application>Microsoft Office PowerPoint</Application>
  <PresentationFormat>Widescreen</PresentationFormat>
  <Paragraphs>234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114</cp:revision>
  <dcterms:created xsi:type="dcterms:W3CDTF">2018-05-14T11:13:36Z</dcterms:created>
  <dcterms:modified xsi:type="dcterms:W3CDTF">2018-07-19T18:38:02Z</dcterms:modified>
</cp:coreProperties>
</file>