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5"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00" d="100"/>
          <a:sy n="100" d="100"/>
        </p:scale>
        <p:origin x="7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9CE6B8-AC3B-4412-8011-2F63F8903067}"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D2CDCC-34B0-4204-852F-21EA949F3DDD}" type="slidenum">
              <a:rPr lang="en-US" smtClean="0"/>
              <a:t>‹#›</a:t>
            </a:fld>
            <a:endParaRPr lang="en-US" dirty="0"/>
          </a:p>
        </p:txBody>
      </p:sp>
    </p:spTree>
    <p:extLst>
      <p:ext uri="{BB962C8B-B14F-4D97-AF65-F5344CB8AC3E}">
        <p14:creationId xmlns:p14="http://schemas.microsoft.com/office/powerpoint/2010/main" val="1805765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9CE6B8-AC3B-4412-8011-2F63F8903067}"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D2CDCC-34B0-4204-852F-21EA949F3DDD}" type="slidenum">
              <a:rPr lang="en-US" smtClean="0"/>
              <a:t>‹#›</a:t>
            </a:fld>
            <a:endParaRPr lang="en-US" dirty="0"/>
          </a:p>
        </p:txBody>
      </p:sp>
    </p:spTree>
    <p:extLst>
      <p:ext uri="{BB962C8B-B14F-4D97-AF65-F5344CB8AC3E}">
        <p14:creationId xmlns:p14="http://schemas.microsoft.com/office/powerpoint/2010/main" val="1073908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9CE6B8-AC3B-4412-8011-2F63F8903067}"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D2CDCC-34B0-4204-852F-21EA949F3DDD}" type="slidenum">
              <a:rPr lang="en-US" smtClean="0"/>
              <a:t>‹#›</a:t>
            </a:fld>
            <a:endParaRPr lang="en-US" dirty="0"/>
          </a:p>
        </p:txBody>
      </p:sp>
    </p:spTree>
    <p:extLst>
      <p:ext uri="{BB962C8B-B14F-4D97-AF65-F5344CB8AC3E}">
        <p14:creationId xmlns:p14="http://schemas.microsoft.com/office/powerpoint/2010/main" val="1170800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9CE6B8-AC3B-4412-8011-2F63F8903067}"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D2CDCC-34B0-4204-852F-21EA949F3DDD}" type="slidenum">
              <a:rPr lang="en-US" smtClean="0"/>
              <a:t>‹#›</a:t>
            </a:fld>
            <a:endParaRPr lang="en-US" dirty="0"/>
          </a:p>
        </p:txBody>
      </p:sp>
    </p:spTree>
    <p:extLst>
      <p:ext uri="{BB962C8B-B14F-4D97-AF65-F5344CB8AC3E}">
        <p14:creationId xmlns:p14="http://schemas.microsoft.com/office/powerpoint/2010/main" val="373421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9CE6B8-AC3B-4412-8011-2F63F8903067}"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D2CDCC-34B0-4204-852F-21EA949F3DDD}" type="slidenum">
              <a:rPr lang="en-US" smtClean="0"/>
              <a:t>‹#›</a:t>
            </a:fld>
            <a:endParaRPr lang="en-US" dirty="0"/>
          </a:p>
        </p:txBody>
      </p:sp>
    </p:spTree>
    <p:extLst>
      <p:ext uri="{BB962C8B-B14F-4D97-AF65-F5344CB8AC3E}">
        <p14:creationId xmlns:p14="http://schemas.microsoft.com/office/powerpoint/2010/main" val="4027620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9CE6B8-AC3B-4412-8011-2F63F8903067}" type="datetimeFigureOut">
              <a:rPr lang="en-US" smtClean="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D2CDCC-34B0-4204-852F-21EA949F3DDD}" type="slidenum">
              <a:rPr lang="en-US" smtClean="0"/>
              <a:t>‹#›</a:t>
            </a:fld>
            <a:endParaRPr lang="en-US" dirty="0"/>
          </a:p>
        </p:txBody>
      </p:sp>
    </p:spTree>
    <p:extLst>
      <p:ext uri="{BB962C8B-B14F-4D97-AF65-F5344CB8AC3E}">
        <p14:creationId xmlns:p14="http://schemas.microsoft.com/office/powerpoint/2010/main" val="1730668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9CE6B8-AC3B-4412-8011-2F63F8903067}" type="datetimeFigureOut">
              <a:rPr lang="en-US" smtClean="0"/>
              <a:t>7/19/2018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D2CDCC-34B0-4204-852F-21EA949F3DDD}" type="slidenum">
              <a:rPr lang="en-US" smtClean="0"/>
              <a:t>‹#›</a:t>
            </a:fld>
            <a:endParaRPr lang="en-US" dirty="0"/>
          </a:p>
        </p:txBody>
      </p:sp>
    </p:spTree>
    <p:extLst>
      <p:ext uri="{BB962C8B-B14F-4D97-AF65-F5344CB8AC3E}">
        <p14:creationId xmlns:p14="http://schemas.microsoft.com/office/powerpoint/2010/main" val="196744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9CE6B8-AC3B-4412-8011-2F63F8903067}" type="datetimeFigureOut">
              <a:rPr lang="en-US" smtClean="0"/>
              <a:t>7/19/2018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D2CDCC-34B0-4204-852F-21EA949F3DDD}" type="slidenum">
              <a:rPr lang="en-US" smtClean="0"/>
              <a:t>‹#›</a:t>
            </a:fld>
            <a:endParaRPr lang="en-US" dirty="0"/>
          </a:p>
        </p:txBody>
      </p:sp>
    </p:spTree>
    <p:extLst>
      <p:ext uri="{BB962C8B-B14F-4D97-AF65-F5344CB8AC3E}">
        <p14:creationId xmlns:p14="http://schemas.microsoft.com/office/powerpoint/2010/main" val="2224410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CE6B8-AC3B-4412-8011-2F63F8903067}" type="datetimeFigureOut">
              <a:rPr lang="en-US" smtClean="0"/>
              <a:t>7/19/2018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D2CDCC-34B0-4204-852F-21EA949F3DDD}" type="slidenum">
              <a:rPr lang="en-US" smtClean="0"/>
              <a:t>‹#›</a:t>
            </a:fld>
            <a:endParaRPr lang="en-US" dirty="0"/>
          </a:p>
        </p:txBody>
      </p:sp>
    </p:spTree>
    <p:extLst>
      <p:ext uri="{BB962C8B-B14F-4D97-AF65-F5344CB8AC3E}">
        <p14:creationId xmlns:p14="http://schemas.microsoft.com/office/powerpoint/2010/main" val="61889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9CE6B8-AC3B-4412-8011-2F63F8903067}" type="datetimeFigureOut">
              <a:rPr lang="en-US" smtClean="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D2CDCC-34B0-4204-852F-21EA949F3DDD}" type="slidenum">
              <a:rPr lang="en-US" smtClean="0"/>
              <a:t>‹#›</a:t>
            </a:fld>
            <a:endParaRPr lang="en-US" dirty="0"/>
          </a:p>
        </p:txBody>
      </p:sp>
    </p:spTree>
    <p:extLst>
      <p:ext uri="{BB962C8B-B14F-4D97-AF65-F5344CB8AC3E}">
        <p14:creationId xmlns:p14="http://schemas.microsoft.com/office/powerpoint/2010/main" val="4209808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9CE6B8-AC3B-4412-8011-2F63F8903067}" type="datetimeFigureOut">
              <a:rPr lang="en-US" smtClean="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D2CDCC-34B0-4204-852F-21EA949F3DDD}" type="slidenum">
              <a:rPr lang="en-US" smtClean="0"/>
              <a:t>‹#›</a:t>
            </a:fld>
            <a:endParaRPr lang="en-US" dirty="0"/>
          </a:p>
        </p:txBody>
      </p:sp>
    </p:spTree>
    <p:extLst>
      <p:ext uri="{BB962C8B-B14F-4D97-AF65-F5344CB8AC3E}">
        <p14:creationId xmlns:p14="http://schemas.microsoft.com/office/powerpoint/2010/main" val="3661798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CE6B8-AC3B-4412-8011-2F63F8903067}" type="datetimeFigureOut">
              <a:rPr lang="en-US" smtClean="0"/>
              <a:t>7/19/2018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2CDCC-34B0-4204-852F-21EA949F3DDD}" type="slidenum">
              <a:rPr lang="en-US" smtClean="0"/>
              <a:t>‹#›</a:t>
            </a:fld>
            <a:endParaRPr lang="en-US" dirty="0"/>
          </a:p>
        </p:txBody>
      </p:sp>
    </p:spTree>
    <p:extLst>
      <p:ext uri="{BB962C8B-B14F-4D97-AF65-F5344CB8AC3E}">
        <p14:creationId xmlns:p14="http://schemas.microsoft.com/office/powerpoint/2010/main" val="3239643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gif"/><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 Id="rId4" Type="http://schemas.openxmlformats.org/officeDocument/2006/relationships/image" Target="../media/image36.gif"/></Relationships>
</file>

<file path=ppt/slides/_rels/slide2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TextBox 3"/>
          <p:cNvSpPr txBox="1"/>
          <p:nvPr/>
        </p:nvSpPr>
        <p:spPr>
          <a:xfrm>
            <a:off x="114301" y="707886"/>
            <a:ext cx="2487456" cy="1200329"/>
          </a:xfrm>
          <a:prstGeom prst="rect">
            <a:avLst/>
          </a:prstGeom>
          <a:noFill/>
        </p:spPr>
        <p:txBody>
          <a:bodyPr wrap="square" rtlCol="0">
            <a:spAutoFit/>
          </a:bodyPr>
          <a:lstStyle/>
          <a:p>
            <a:r>
              <a:rPr lang="en-US" sz="2400" dirty="0">
                <a:latin typeface="+mj-lt"/>
              </a:rPr>
              <a:t>LESSON </a:t>
            </a:r>
            <a:r>
              <a:rPr lang="en-US" sz="2400" dirty="0" smtClean="0">
                <a:latin typeface="+mj-lt"/>
              </a:rPr>
              <a:t>23</a:t>
            </a:r>
            <a:endParaRPr lang="en-US" sz="2400" dirty="0">
              <a:latin typeface="+mj-lt"/>
            </a:endParaRPr>
          </a:p>
          <a:p>
            <a:r>
              <a:rPr lang="en-US" sz="2400" dirty="0">
                <a:latin typeface="+mj-lt"/>
              </a:rPr>
              <a:t>WEEK </a:t>
            </a:r>
            <a:r>
              <a:rPr lang="en-US" sz="2400" dirty="0" smtClean="0">
                <a:latin typeface="+mj-lt"/>
              </a:rPr>
              <a:t>23 </a:t>
            </a:r>
            <a:r>
              <a:rPr lang="en-US" sz="2400" dirty="0">
                <a:latin typeface="+mj-lt"/>
              </a:rPr>
              <a:t>OF </a:t>
            </a:r>
            <a:r>
              <a:rPr lang="en-US" sz="2400" dirty="0" smtClean="0">
                <a:latin typeface="+mj-lt"/>
              </a:rPr>
              <a:t>52</a:t>
            </a:r>
          </a:p>
          <a:p>
            <a:r>
              <a:rPr lang="en-US" sz="2400" dirty="0" smtClean="0">
                <a:latin typeface="+mj-lt"/>
              </a:rPr>
              <a:t>(Prov.4-24)</a:t>
            </a:r>
            <a:endParaRPr lang="en-US" sz="2400" dirty="0">
              <a:latin typeface="+mj-lt"/>
            </a:endParaRPr>
          </a:p>
        </p:txBody>
      </p:sp>
      <p:sp>
        <p:nvSpPr>
          <p:cNvPr id="5" name="Rectangle 4"/>
          <p:cNvSpPr/>
          <p:nvPr/>
        </p:nvSpPr>
        <p:spPr>
          <a:xfrm>
            <a:off x="2917983" y="707886"/>
            <a:ext cx="9207342" cy="1200329"/>
          </a:xfrm>
          <a:prstGeom prst="rect">
            <a:avLst/>
          </a:prstGeom>
        </p:spPr>
        <p:txBody>
          <a:bodyPr wrap="square">
            <a:spAutoFit/>
          </a:bodyPr>
          <a:lstStyle/>
          <a:p>
            <a:r>
              <a:rPr lang="en-US" sz="2400" dirty="0" smtClean="0">
                <a:latin typeface="+mj-lt"/>
              </a:rPr>
              <a:t>Last time we saw Solomon take David’s throne and begin a 40-year reign.  He was a prolific song writer [Song of Solomon] as well as more than</a:t>
            </a:r>
          </a:p>
          <a:p>
            <a:r>
              <a:rPr lang="en-US" sz="2400" dirty="0" smtClean="0">
                <a:latin typeface="+mj-lt"/>
              </a:rPr>
              <a:t>3,000 wisdom sayings called proverbs.</a:t>
            </a:r>
          </a:p>
        </p:txBody>
      </p:sp>
      <p:sp>
        <p:nvSpPr>
          <p:cNvPr id="8" name="TextBox 7"/>
          <p:cNvSpPr txBox="1"/>
          <p:nvPr/>
        </p:nvSpPr>
        <p:spPr>
          <a:xfrm>
            <a:off x="114300" y="2047876"/>
            <a:ext cx="11915775" cy="4278094"/>
          </a:xfrm>
          <a:prstGeom prst="rect">
            <a:avLst/>
          </a:prstGeom>
          <a:noFill/>
        </p:spPr>
        <p:txBody>
          <a:bodyPr wrap="square" rtlCol="0">
            <a:spAutoFit/>
          </a:bodyPr>
          <a:lstStyle/>
          <a:p>
            <a:r>
              <a:rPr lang="en-US" sz="2400" dirty="0" smtClean="0">
                <a:latin typeface="+mj-lt"/>
              </a:rPr>
              <a:t>God said to Solomon – “ </a:t>
            </a:r>
            <a:r>
              <a:rPr lang="en-US" sz="2400" b="1" u="sng" dirty="0">
                <a:latin typeface="+mj-lt"/>
              </a:rPr>
              <a:t>I have given thee a wise and understanding heart</a:t>
            </a:r>
            <a:r>
              <a:rPr lang="en-US" sz="2400" dirty="0">
                <a:latin typeface="+mj-lt"/>
              </a:rPr>
              <a:t>: so that there was none like </a:t>
            </a:r>
            <a:r>
              <a:rPr lang="en-US" sz="2400" dirty="0" smtClean="0">
                <a:latin typeface="+mj-lt"/>
              </a:rPr>
              <a:t>thee </a:t>
            </a:r>
            <a:r>
              <a:rPr lang="en-US" sz="2400" dirty="0">
                <a:latin typeface="+mj-lt"/>
              </a:rPr>
              <a:t>before thee, neither after thee shall any arise like unto </a:t>
            </a:r>
            <a:r>
              <a:rPr lang="en-US" sz="2400" dirty="0" smtClean="0">
                <a:latin typeface="+mj-lt"/>
              </a:rPr>
              <a:t>thee” </a:t>
            </a:r>
            <a:r>
              <a:rPr lang="en-US" sz="2400" dirty="0">
                <a:latin typeface="+mj-lt"/>
              </a:rPr>
              <a:t>(</a:t>
            </a:r>
            <a:r>
              <a:rPr lang="en-US" sz="2400" dirty="0" smtClean="0">
                <a:latin typeface="+mj-lt"/>
              </a:rPr>
              <a:t>3:12).</a:t>
            </a:r>
          </a:p>
          <a:p>
            <a:endParaRPr lang="en-US" sz="800" dirty="0" smtClean="0">
              <a:latin typeface="+mj-lt"/>
            </a:endParaRPr>
          </a:p>
          <a:p>
            <a:r>
              <a:rPr lang="en-US" sz="2400" dirty="0" smtClean="0">
                <a:latin typeface="+mj-lt"/>
              </a:rPr>
              <a:t>“My</a:t>
            </a:r>
            <a:r>
              <a:rPr lang="en-US" sz="2400" b="1" dirty="0" smtClean="0">
                <a:latin typeface="+mj-lt"/>
              </a:rPr>
              <a:t> son </a:t>
            </a:r>
            <a:r>
              <a:rPr lang="en-US" sz="2400" dirty="0" smtClean="0">
                <a:latin typeface="+mj-lt"/>
              </a:rPr>
              <a:t>[Solomon], if sinners entice thee, consent thou </a:t>
            </a:r>
          </a:p>
          <a:p>
            <a:r>
              <a:rPr lang="en-US" sz="2400" dirty="0" smtClean="0">
                <a:latin typeface="+mj-lt"/>
              </a:rPr>
              <a:t>not… (1:10)… My </a:t>
            </a:r>
            <a:r>
              <a:rPr lang="en-US" sz="2400" b="1" dirty="0" smtClean="0">
                <a:latin typeface="+mj-lt"/>
              </a:rPr>
              <a:t>son</a:t>
            </a:r>
            <a:r>
              <a:rPr lang="en-US" sz="2400" dirty="0" smtClean="0">
                <a:latin typeface="+mj-lt"/>
              </a:rPr>
              <a:t>… (2:1)… My </a:t>
            </a:r>
            <a:r>
              <a:rPr lang="en-US" sz="2400" b="1" dirty="0" smtClean="0">
                <a:latin typeface="+mj-lt"/>
              </a:rPr>
              <a:t>son</a:t>
            </a:r>
            <a:r>
              <a:rPr lang="en-US" sz="2400" dirty="0" smtClean="0">
                <a:latin typeface="+mj-lt"/>
              </a:rPr>
              <a:t>… (3:1)… Hear, ye </a:t>
            </a:r>
          </a:p>
          <a:p>
            <a:r>
              <a:rPr lang="en-US" sz="2400" b="1" dirty="0" smtClean="0">
                <a:latin typeface="+mj-lt"/>
              </a:rPr>
              <a:t>children</a:t>
            </a:r>
            <a:r>
              <a:rPr lang="en-US" sz="2400" dirty="0" smtClean="0">
                <a:latin typeface="+mj-lt"/>
              </a:rPr>
              <a:t>, the instruction of a father, and attend to know </a:t>
            </a:r>
          </a:p>
          <a:p>
            <a:r>
              <a:rPr lang="en-US" sz="2400" dirty="0" smtClean="0">
                <a:latin typeface="+mj-lt"/>
              </a:rPr>
              <a:t>understanding (4:1)… For </a:t>
            </a:r>
            <a:r>
              <a:rPr lang="en-US" sz="2400" b="1" dirty="0" smtClean="0">
                <a:latin typeface="+mj-lt"/>
              </a:rPr>
              <a:t>I was my father’s son</a:t>
            </a:r>
            <a:r>
              <a:rPr lang="en-US" sz="2400" dirty="0" smtClean="0">
                <a:latin typeface="+mj-lt"/>
              </a:rPr>
              <a:t>, tender </a:t>
            </a:r>
          </a:p>
          <a:p>
            <a:r>
              <a:rPr lang="en-US" sz="2400" dirty="0" smtClean="0">
                <a:latin typeface="+mj-lt"/>
              </a:rPr>
              <a:t>and only beloved in the </a:t>
            </a:r>
            <a:r>
              <a:rPr lang="en-US" sz="2400" b="1" dirty="0" smtClean="0">
                <a:latin typeface="+mj-lt"/>
              </a:rPr>
              <a:t>sight of my mother</a:t>
            </a:r>
            <a:r>
              <a:rPr lang="en-US" sz="2400" dirty="0" smtClean="0">
                <a:latin typeface="+mj-lt"/>
              </a:rPr>
              <a:t>” (4:3).</a:t>
            </a:r>
          </a:p>
          <a:p>
            <a:r>
              <a:rPr lang="en-US" sz="2400" dirty="0">
                <a:latin typeface="+mj-lt"/>
              </a:rPr>
              <a:t>As a young king, Solomon began to write those things </a:t>
            </a:r>
          </a:p>
          <a:p>
            <a:r>
              <a:rPr lang="en-US" sz="2400" dirty="0">
                <a:latin typeface="+mj-lt"/>
              </a:rPr>
              <a:t>which his father David and mother Bath-sheba had </a:t>
            </a:r>
          </a:p>
          <a:p>
            <a:r>
              <a:rPr lang="en-US" sz="2400" dirty="0">
                <a:latin typeface="+mj-lt"/>
              </a:rPr>
              <a:t>taught </a:t>
            </a:r>
            <a:r>
              <a:rPr lang="en-US" sz="2400" dirty="0" smtClean="0">
                <a:latin typeface="+mj-lt"/>
              </a:rPr>
              <a:t>him and his siblings.</a:t>
            </a:r>
            <a:r>
              <a:rPr lang="en-US" sz="2400" dirty="0">
                <a:latin typeface="+mj-lt"/>
              </a:rPr>
              <a:t> </a:t>
            </a:r>
            <a:r>
              <a:rPr lang="en-US" sz="2400" dirty="0" smtClean="0">
                <a:latin typeface="+mj-lt"/>
              </a:rPr>
              <a:t> </a:t>
            </a:r>
          </a:p>
          <a:p>
            <a:r>
              <a:rPr lang="en-US" sz="2400" i="1" dirty="0" smtClean="0">
                <a:latin typeface="+mj-lt"/>
              </a:rPr>
              <a:t>Are we sharing our wisdom with children today?</a:t>
            </a:r>
            <a:endParaRPr lang="en-US" sz="2400" i="1" dirty="0">
              <a:latin typeface="+mj-lt"/>
            </a:endParaRPr>
          </a:p>
        </p:txBody>
      </p:sp>
      <p:pic>
        <p:nvPicPr>
          <p:cNvPr id="9" name="Picture 8" descr="Tville1 - adonijah israel nw"/>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248" y="2914650"/>
            <a:ext cx="4857752" cy="3550981"/>
          </a:xfrm>
          <a:prstGeom prst="rect">
            <a:avLst/>
          </a:prstGeom>
        </p:spPr>
      </p:pic>
    </p:spTree>
    <p:extLst>
      <p:ext uri="{BB962C8B-B14F-4D97-AF65-F5344CB8AC3E}">
        <p14:creationId xmlns:p14="http://schemas.microsoft.com/office/powerpoint/2010/main" val="339193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500"/>
                                        <p:tgtEl>
                                          <p:spTgt spid="8">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fade">
                                      <p:cBhvr>
                                        <p:cTn id="26" dur="500"/>
                                        <p:tgtEl>
                                          <p:spTgt spid="8">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fade">
                                      <p:cBhvr>
                                        <p:cTn id="29" dur="500"/>
                                        <p:tgtEl>
                                          <p:spTgt spid="8">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xEl>
                                              <p:pRg st="7" end="7"/>
                                            </p:txEl>
                                          </p:spTgt>
                                        </p:tgtEl>
                                        <p:attrNameLst>
                                          <p:attrName>style.visibility</p:attrName>
                                        </p:attrNameLst>
                                      </p:cBhvr>
                                      <p:to>
                                        <p:strVal val="visible"/>
                                      </p:to>
                                    </p:set>
                                    <p:animEffect transition="in" filter="fade">
                                      <p:cBhvr>
                                        <p:cTn id="34" dur="500"/>
                                        <p:tgtEl>
                                          <p:spTgt spid="8">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fade">
                                      <p:cBhvr>
                                        <p:cTn id="37" dur="500"/>
                                        <p:tgtEl>
                                          <p:spTgt spid="8">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8">
                                            <p:txEl>
                                              <p:pRg st="9" end="9"/>
                                            </p:txEl>
                                          </p:spTgt>
                                        </p:tgtEl>
                                        <p:attrNameLst>
                                          <p:attrName>style.visibility</p:attrName>
                                        </p:attrNameLst>
                                      </p:cBhvr>
                                      <p:to>
                                        <p:strVal val="visible"/>
                                      </p:to>
                                    </p:set>
                                    <p:animEffect transition="in" filter="fade">
                                      <p:cBhvr>
                                        <p:cTn id="40" dur="500"/>
                                        <p:tgtEl>
                                          <p:spTgt spid="8">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
                                            <p:txEl>
                                              <p:pRg st="10" end="10"/>
                                            </p:txEl>
                                          </p:spTgt>
                                        </p:tgtEl>
                                        <p:attrNameLst>
                                          <p:attrName>style.visibility</p:attrName>
                                        </p:attrNameLst>
                                      </p:cBhvr>
                                      <p:to>
                                        <p:strVal val="visible"/>
                                      </p:to>
                                    </p:set>
                                    <p:animEffect transition="in" filter="fade">
                                      <p:cBhvr>
                                        <p:cTn id="45"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nside Words R.P.C. - More Info. About Janet and Inside Word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5701" y="-1"/>
            <a:ext cx="4252912" cy="4304567"/>
          </a:xfrm>
          <a:prstGeom prst="rect">
            <a:avLst/>
          </a:prstGeom>
        </p:spPr>
      </p:pic>
      <p:sp>
        <p:nvSpPr>
          <p:cNvPr id="2" name="TextBox 1"/>
          <p:cNvSpPr txBox="1"/>
          <p:nvPr/>
        </p:nvSpPr>
        <p:spPr>
          <a:xfrm>
            <a:off x="1" y="-62008"/>
            <a:ext cx="7439026" cy="6740307"/>
          </a:xfrm>
          <a:prstGeom prst="rect">
            <a:avLst/>
          </a:prstGeom>
          <a:noFill/>
        </p:spPr>
        <p:txBody>
          <a:bodyPr wrap="square" rtlCol="0">
            <a:spAutoFit/>
          </a:bodyPr>
          <a:lstStyle/>
          <a:p>
            <a:r>
              <a:rPr lang="en-US" sz="2400" dirty="0" smtClean="0">
                <a:latin typeface="+mj-lt"/>
              </a:rPr>
              <a:t>“Whoso loveth instruction loveth knowledge: but he that hateth [correction] is [dull minded]” (12:1).</a:t>
            </a:r>
          </a:p>
          <a:p>
            <a:r>
              <a:rPr lang="en-US" sz="2400" dirty="0" smtClean="0">
                <a:latin typeface="+mj-lt"/>
              </a:rPr>
              <a:t>Want a recipe for certain failure?  Refuse to be taught by someone who knows…</a:t>
            </a:r>
          </a:p>
          <a:p>
            <a:endParaRPr lang="en-US" sz="800" dirty="0" smtClean="0">
              <a:latin typeface="+mj-lt"/>
            </a:endParaRPr>
          </a:p>
          <a:p>
            <a:r>
              <a:rPr lang="en-US" sz="2400" dirty="0" smtClean="0">
                <a:latin typeface="+mj-lt"/>
              </a:rPr>
              <a:t>… and, refuses to be corrected when someone who knows tries to show you a better way.  If you do, then you are </a:t>
            </a:r>
            <a:r>
              <a:rPr lang="en-US" sz="2400" b="1" u="sng" dirty="0" smtClean="0">
                <a:latin typeface="+mj-lt"/>
              </a:rPr>
              <a:t>dull-minded</a:t>
            </a:r>
            <a:r>
              <a:rPr lang="en-US" sz="2400" dirty="0" smtClean="0">
                <a:latin typeface="+mj-lt"/>
              </a:rPr>
              <a:t> and have no one to blame for your failures, but you.</a:t>
            </a:r>
          </a:p>
          <a:p>
            <a:endParaRPr lang="en-US" sz="800" dirty="0" smtClean="0">
              <a:latin typeface="+mj-lt"/>
            </a:endParaRPr>
          </a:p>
          <a:p>
            <a:r>
              <a:rPr lang="en-US" sz="2400" dirty="0" smtClean="0">
                <a:latin typeface="+mj-lt"/>
              </a:rPr>
              <a:t>“There is that speaketh like the piercings of a sword…” (12:18a). </a:t>
            </a:r>
          </a:p>
          <a:p>
            <a:r>
              <a:rPr lang="en-US" sz="2400" dirty="0" smtClean="0">
                <a:latin typeface="+mj-lt"/>
              </a:rPr>
              <a:t>A military drill sergeant has to be speak harshly to teach the new recruit discipline, but in other realms it can pierce like a sword –</a:t>
            </a:r>
          </a:p>
          <a:p>
            <a:endParaRPr lang="en-US" sz="800" dirty="0" smtClean="0">
              <a:latin typeface="+mj-lt"/>
            </a:endParaRPr>
          </a:p>
          <a:p>
            <a:r>
              <a:rPr lang="en-US" sz="2400" dirty="0" smtClean="0">
                <a:latin typeface="+mj-lt"/>
              </a:rPr>
              <a:t>“Even so the tongue is a little member, and boasteth great things… how great a matter a little fire kindleth! … </a:t>
            </a:r>
            <a:r>
              <a:rPr lang="en-US" sz="2400" b="1" u="sng" dirty="0" smtClean="0">
                <a:latin typeface="+mj-lt"/>
              </a:rPr>
              <a:t>But the tongue can no man tame; it is an unruly evil, full of deadly poison</a:t>
            </a:r>
            <a:r>
              <a:rPr lang="en-US" sz="2400" dirty="0" smtClean="0">
                <a:latin typeface="+mj-lt"/>
              </a:rPr>
              <a:t>” (Jas. 3:5-8).   </a:t>
            </a:r>
            <a:endParaRPr lang="en-US" sz="2400" dirty="0">
              <a:latin typeface="+mj-lt"/>
            </a:endParaRPr>
          </a:p>
        </p:txBody>
      </p:sp>
      <p:pic>
        <p:nvPicPr>
          <p:cNvPr id="3" name="Picture 2" descr="Frente a la Incompetencia Social... - Sandra Villapalos . co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5701" y="0"/>
            <a:ext cx="4533900" cy="6678299"/>
          </a:xfrm>
          <a:prstGeom prst="rect">
            <a:avLst/>
          </a:prstGeom>
        </p:spPr>
      </p:pic>
      <p:pic>
        <p:nvPicPr>
          <p:cNvPr id="4" name="Picture 3" descr="Discovering the Truth – Happy Realisation!!! – The Chaotic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1900" y="-2"/>
            <a:ext cx="4610100" cy="6709303"/>
          </a:xfrm>
          <a:prstGeom prst="rect">
            <a:avLst/>
          </a:prstGeom>
        </p:spPr>
      </p:pic>
    </p:spTree>
    <p:extLst>
      <p:ext uri="{BB962C8B-B14F-4D97-AF65-F5344CB8AC3E}">
        <p14:creationId xmlns:p14="http://schemas.microsoft.com/office/powerpoint/2010/main" val="273399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6419851" cy="6863417"/>
          </a:xfrm>
          <a:prstGeom prst="rect">
            <a:avLst/>
          </a:prstGeom>
          <a:noFill/>
        </p:spPr>
        <p:txBody>
          <a:bodyPr wrap="square" rtlCol="0">
            <a:spAutoFit/>
          </a:bodyPr>
          <a:lstStyle/>
          <a:p>
            <a:r>
              <a:rPr lang="en-US" sz="2400" dirty="0" smtClean="0">
                <a:latin typeface="+mj-lt"/>
              </a:rPr>
              <a:t>“</a:t>
            </a:r>
            <a:r>
              <a:rPr lang="en-US" sz="2400" dirty="0">
                <a:latin typeface="+mj-lt"/>
              </a:rPr>
              <a:t>There is that speaketh like the piercings of a sword: but the tongue of the wise is </a:t>
            </a:r>
            <a:r>
              <a:rPr lang="en-US" sz="2400" dirty="0" smtClean="0">
                <a:latin typeface="+mj-lt"/>
              </a:rPr>
              <a:t>health” (12:18).</a:t>
            </a:r>
          </a:p>
          <a:p>
            <a:r>
              <a:rPr lang="en-US" sz="2400" dirty="0" smtClean="0">
                <a:latin typeface="+mj-lt"/>
              </a:rPr>
              <a:t>The person with wisdom does not use words like a sword that can cut, but rather words that will cure.</a:t>
            </a:r>
          </a:p>
          <a:p>
            <a:endParaRPr lang="en-US" sz="800" dirty="0" smtClean="0">
              <a:latin typeface="+mj-lt"/>
            </a:endParaRPr>
          </a:p>
          <a:p>
            <a:r>
              <a:rPr lang="en-US" sz="2400" dirty="0" smtClean="0">
                <a:latin typeface="+mj-lt"/>
              </a:rPr>
              <a:t>“There is a way which seemeth right unto a man, but the end thereof are the ways of death” (14:12).</a:t>
            </a:r>
          </a:p>
          <a:p>
            <a:r>
              <a:rPr lang="en-US" sz="2400" dirty="0" smtClean="0">
                <a:latin typeface="+mj-lt"/>
              </a:rPr>
              <a:t>This principle is further developed in the N.T. where Paul tells us we are born sinners (Rom. 5:12) and that, “… </a:t>
            </a:r>
            <a:r>
              <a:rPr lang="en-US" sz="2400" b="1" u="sng" dirty="0" smtClean="0">
                <a:latin typeface="+mj-lt"/>
              </a:rPr>
              <a:t>in time past ye walked according to the prince of the power of the air, the spirit that now worketh in the children of disobedience</a:t>
            </a:r>
            <a:r>
              <a:rPr lang="en-US" sz="2400" dirty="0" smtClean="0">
                <a:latin typeface="+mj-lt"/>
              </a:rPr>
              <a:t>” </a:t>
            </a:r>
            <a:endParaRPr lang="en-US" sz="2400" dirty="0" smtClean="0">
              <a:latin typeface="+mj-lt"/>
            </a:endParaRPr>
          </a:p>
          <a:p>
            <a:r>
              <a:rPr lang="en-US" sz="2400" dirty="0" smtClean="0">
                <a:latin typeface="+mj-lt"/>
              </a:rPr>
              <a:t>(</a:t>
            </a:r>
            <a:r>
              <a:rPr lang="en-US" sz="2400" dirty="0" smtClean="0">
                <a:latin typeface="+mj-lt"/>
              </a:rPr>
              <a:t>Eph. 2:2).</a:t>
            </a:r>
          </a:p>
          <a:p>
            <a:r>
              <a:rPr lang="en-US" sz="2400" dirty="0" smtClean="0">
                <a:latin typeface="+mj-lt"/>
              </a:rPr>
              <a:t>Before our salvation, we</a:t>
            </a:r>
            <a:r>
              <a:rPr lang="en-US" sz="2400" i="1" dirty="0" smtClean="0">
                <a:latin typeface="+mj-lt"/>
              </a:rPr>
              <a:t> thought</a:t>
            </a:r>
            <a:r>
              <a:rPr lang="en-US" sz="2400" dirty="0">
                <a:latin typeface="+mj-lt"/>
              </a:rPr>
              <a:t> </a:t>
            </a:r>
            <a:r>
              <a:rPr lang="en-US" sz="2400" dirty="0" smtClean="0">
                <a:latin typeface="+mj-lt"/>
              </a:rPr>
              <a:t>what we were doing was right, </a:t>
            </a:r>
            <a:r>
              <a:rPr lang="en-US" sz="2400" i="1" u="sng" dirty="0" smtClean="0">
                <a:latin typeface="+mj-lt"/>
              </a:rPr>
              <a:t>but we were wrong</a:t>
            </a:r>
            <a:r>
              <a:rPr lang="en-US" sz="2400" dirty="0" smtClean="0">
                <a:latin typeface="+mj-lt"/>
              </a:rPr>
              <a:t>.  Had we not heeded Christ’s call we would have died a 2</a:t>
            </a:r>
            <a:r>
              <a:rPr lang="en-US" sz="2400" baseline="30000" dirty="0" smtClean="0">
                <a:latin typeface="+mj-lt"/>
              </a:rPr>
              <a:t>nd</a:t>
            </a:r>
            <a:r>
              <a:rPr lang="en-US" sz="2400" dirty="0" smtClean="0">
                <a:latin typeface="+mj-lt"/>
              </a:rPr>
              <a:t> spiritual, eternal death (Rev. 20:14). </a:t>
            </a:r>
          </a:p>
        </p:txBody>
      </p:sp>
      <p:pic>
        <p:nvPicPr>
          <p:cNvPr id="3" name="Picture 2" descr="Things We Forget: 1123: A &lt;strong&gt;kind&lt;/strong&gt; &lt;strong&gt;word&lt;/strong&gt; can change someone's ..."/>
          <p:cNvPicPr>
            <a:picLocks noChangeAspect="1"/>
          </p:cNvPicPr>
          <p:nvPr/>
        </p:nvPicPr>
        <p:blipFill rotWithShape="1">
          <a:blip r:embed="rId2">
            <a:extLst>
              <a:ext uri="{28A0092B-C50C-407E-A947-70E740481C1C}">
                <a14:useLocalDpi xmlns:a14="http://schemas.microsoft.com/office/drawing/2010/main" val="0"/>
              </a:ext>
            </a:extLst>
          </a:blip>
          <a:srcRect l="1000" t="417" r="859" b="5139"/>
          <a:stretch/>
        </p:blipFill>
        <p:spPr>
          <a:xfrm>
            <a:off x="6638925" y="-1"/>
            <a:ext cx="5553075" cy="6753225"/>
          </a:xfrm>
          <a:prstGeom prst="rect">
            <a:avLst/>
          </a:prstGeom>
        </p:spPr>
      </p:pic>
    </p:spTree>
    <p:extLst>
      <p:ext uri="{BB962C8B-B14F-4D97-AF65-F5344CB8AC3E}">
        <p14:creationId xmlns:p14="http://schemas.microsoft.com/office/powerpoint/2010/main" val="201389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1"/>
            <a:ext cx="6067425" cy="6863417"/>
          </a:xfrm>
          <a:prstGeom prst="rect">
            <a:avLst/>
          </a:prstGeom>
          <a:noFill/>
        </p:spPr>
        <p:txBody>
          <a:bodyPr wrap="square" rtlCol="0">
            <a:spAutoFit/>
          </a:bodyPr>
          <a:lstStyle/>
          <a:p>
            <a:r>
              <a:rPr lang="en-US" sz="2400" b="1" dirty="0" smtClean="0">
                <a:latin typeface="+mj-lt"/>
              </a:rPr>
              <a:t>TRAINING AND DISCIPLINE OF CHILDREN</a:t>
            </a:r>
          </a:p>
          <a:p>
            <a:r>
              <a:rPr lang="en-US" sz="2400" dirty="0" smtClean="0">
                <a:latin typeface="+mj-lt"/>
              </a:rPr>
              <a:t>“Train up a child in the way he should go: and when he is old, he will not depart from it” (22:6).</a:t>
            </a:r>
          </a:p>
          <a:p>
            <a:r>
              <a:rPr lang="en-US" sz="2400" dirty="0" smtClean="0">
                <a:latin typeface="+mj-lt"/>
              </a:rPr>
              <a:t>Whether parents</a:t>
            </a:r>
            <a:r>
              <a:rPr lang="en-US" sz="2400" i="1" dirty="0" smtClean="0">
                <a:latin typeface="+mj-lt"/>
              </a:rPr>
              <a:t> should </a:t>
            </a:r>
            <a:r>
              <a:rPr lang="en-US" sz="2400" dirty="0" smtClean="0">
                <a:latin typeface="+mj-lt"/>
              </a:rPr>
              <a:t>discipline their children is what modernism asks, but the Bible is clear in that it is not only necessary but mandatory. Many in the modern age believe parents should </a:t>
            </a:r>
            <a:r>
              <a:rPr lang="en-US" sz="2400" i="1" dirty="0" smtClean="0">
                <a:latin typeface="+mj-lt"/>
              </a:rPr>
              <a:t>reason</a:t>
            </a:r>
            <a:r>
              <a:rPr lang="en-US" sz="2400" dirty="0" smtClean="0">
                <a:latin typeface="+mj-lt"/>
              </a:rPr>
              <a:t> with the child in question, but again, the Bible teaches otherwise –</a:t>
            </a:r>
            <a:endParaRPr lang="en-US" sz="2400" dirty="0">
              <a:latin typeface="+mj-lt"/>
            </a:endParaRPr>
          </a:p>
          <a:p>
            <a:endParaRPr lang="en-US" sz="800" dirty="0" smtClean="0">
              <a:latin typeface="+mj-lt"/>
            </a:endParaRPr>
          </a:p>
          <a:p>
            <a:r>
              <a:rPr lang="en-US" sz="2400" dirty="0" smtClean="0">
                <a:latin typeface="+mj-lt"/>
              </a:rPr>
              <a:t>“He </a:t>
            </a:r>
            <a:r>
              <a:rPr lang="en-US" sz="2400" dirty="0">
                <a:latin typeface="+mj-lt"/>
              </a:rPr>
              <a:t>that spareth his rod hateth his son: </a:t>
            </a:r>
            <a:r>
              <a:rPr lang="en-US" sz="2400" dirty="0" smtClean="0">
                <a:latin typeface="+mj-lt"/>
              </a:rPr>
              <a:t>but he </a:t>
            </a:r>
            <a:r>
              <a:rPr lang="en-US" sz="2400" dirty="0">
                <a:latin typeface="+mj-lt"/>
              </a:rPr>
              <a:t>that loveth him chasteneth him </a:t>
            </a:r>
            <a:r>
              <a:rPr lang="en-US" sz="2400" dirty="0" smtClean="0">
                <a:latin typeface="+mj-lt"/>
              </a:rPr>
              <a:t>[promptly] </a:t>
            </a:r>
            <a:r>
              <a:rPr lang="en-US" sz="2400" dirty="0">
                <a:latin typeface="+mj-lt"/>
              </a:rPr>
              <a:t>(13:24</a:t>
            </a:r>
            <a:r>
              <a:rPr lang="en-US" sz="2400" dirty="0" smtClean="0">
                <a:latin typeface="+mj-lt"/>
              </a:rPr>
              <a:t>) … Chasten thy son while there is hope, and let not thy soul spare for his crying” (19:18).</a:t>
            </a:r>
          </a:p>
          <a:p>
            <a:r>
              <a:rPr lang="en-US" sz="2400" dirty="0" smtClean="0">
                <a:latin typeface="+mj-lt"/>
              </a:rPr>
              <a:t>Choose one:  #1. temporary pain; #2. life-long anguish.  Better to have the child shed a few tears now, than before officers of the law later.</a:t>
            </a:r>
          </a:p>
        </p:txBody>
      </p:sp>
      <p:pic>
        <p:nvPicPr>
          <p:cNvPr id="3" name="Picture 2" descr="VASUKI MAHAL KALYANA MANDAPAM .... வாசுகி மஹால் உங்களை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2236" y="19049"/>
            <a:ext cx="5789762" cy="6768167"/>
          </a:xfrm>
          <a:prstGeom prst="rect">
            <a:avLst/>
          </a:prstGeom>
        </p:spPr>
      </p:pic>
      <p:pic>
        <p:nvPicPr>
          <p:cNvPr id="4" name="Picture 3" descr="Mothering Times: Do you scold your &lt;strong&gt;child&lt;/strong&gt; in publ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7426" y="19049"/>
            <a:ext cx="6124558" cy="6677026"/>
          </a:xfrm>
          <a:prstGeom prst="rect">
            <a:avLst/>
          </a:prstGeom>
        </p:spPr>
      </p:pic>
      <p:pic>
        <p:nvPicPr>
          <p:cNvPr id="6" name="Picture 5" descr="faithparent: Parenting: Separa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2675" y="0"/>
            <a:ext cx="6029325" cy="6768168"/>
          </a:xfrm>
          <a:prstGeom prst="rect">
            <a:avLst/>
          </a:prstGeom>
        </p:spPr>
      </p:pic>
      <p:pic>
        <p:nvPicPr>
          <p:cNvPr id="5" name="Picture 4" descr="Things We Forget"/>
          <p:cNvPicPr>
            <a:picLocks noChangeAspect="1"/>
          </p:cNvPicPr>
          <p:nvPr/>
        </p:nvPicPr>
        <p:blipFill rotWithShape="1">
          <a:blip r:embed="rId5">
            <a:extLst>
              <a:ext uri="{28A0092B-C50C-407E-A947-70E740481C1C}">
                <a14:useLocalDpi xmlns:a14="http://schemas.microsoft.com/office/drawing/2010/main" val="0"/>
              </a:ext>
            </a:extLst>
          </a:blip>
          <a:srcRect b="5833"/>
          <a:stretch/>
        </p:blipFill>
        <p:spPr>
          <a:xfrm>
            <a:off x="6115042" y="-9524"/>
            <a:ext cx="6029325" cy="6787216"/>
          </a:xfrm>
          <a:prstGeom prst="rect">
            <a:avLst/>
          </a:prstGeom>
        </p:spPr>
      </p:pic>
    </p:spTree>
    <p:extLst>
      <p:ext uri="{BB962C8B-B14F-4D97-AF65-F5344CB8AC3E}">
        <p14:creationId xmlns:p14="http://schemas.microsoft.com/office/powerpoint/2010/main" val="215296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12334874" cy="6617196"/>
          </a:xfrm>
          <a:prstGeom prst="rect">
            <a:avLst/>
          </a:prstGeom>
          <a:noFill/>
        </p:spPr>
        <p:txBody>
          <a:bodyPr wrap="square" rtlCol="0">
            <a:spAutoFit/>
          </a:bodyPr>
          <a:lstStyle/>
          <a:p>
            <a:r>
              <a:rPr lang="en-US" sz="2400" dirty="0" smtClean="0">
                <a:latin typeface="+mj-lt"/>
              </a:rPr>
              <a:t>“The eyes of the LORD are in every place, </a:t>
            </a:r>
          </a:p>
          <a:p>
            <a:r>
              <a:rPr lang="en-US" sz="2400" b="1" u="sng" dirty="0">
                <a:latin typeface="+mj-lt"/>
              </a:rPr>
              <a:t>b</a:t>
            </a:r>
            <a:r>
              <a:rPr lang="en-US" sz="2400" b="1" u="sng" dirty="0" smtClean="0">
                <a:latin typeface="+mj-lt"/>
              </a:rPr>
              <a:t>eholding the evil and the good</a:t>
            </a:r>
            <a:r>
              <a:rPr lang="en-US" sz="2400" dirty="0" smtClean="0">
                <a:latin typeface="+mj-lt"/>
              </a:rPr>
              <a:t>” (15:3).</a:t>
            </a:r>
          </a:p>
          <a:p>
            <a:r>
              <a:rPr lang="en-US" sz="2400" dirty="0" smtClean="0">
                <a:latin typeface="+mj-lt"/>
              </a:rPr>
              <a:t>God is omniscient and omnipresent, knowing </a:t>
            </a:r>
          </a:p>
          <a:p>
            <a:r>
              <a:rPr lang="en-US" sz="2400" dirty="0" smtClean="0">
                <a:latin typeface="+mj-lt"/>
              </a:rPr>
              <a:t>all that man does—for that reason, he sent His </a:t>
            </a:r>
          </a:p>
          <a:p>
            <a:r>
              <a:rPr lang="en-US" sz="2400" dirty="0" smtClean="0">
                <a:latin typeface="+mj-lt"/>
              </a:rPr>
              <a:t>Son to comfort the righteous and convict the lost.</a:t>
            </a:r>
          </a:p>
          <a:p>
            <a:endParaRPr lang="en-US" sz="800" dirty="0" smtClean="0">
              <a:latin typeface="+mj-lt"/>
            </a:endParaRPr>
          </a:p>
          <a:p>
            <a:r>
              <a:rPr lang="en-US" sz="2400" dirty="0" smtClean="0">
                <a:latin typeface="+mj-lt"/>
              </a:rPr>
              <a:t>“The </a:t>
            </a:r>
            <a:r>
              <a:rPr lang="en-US" sz="2400" b="1" u="sng" dirty="0" smtClean="0">
                <a:latin typeface="+mj-lt"/>
              </a:rPr>
              <a:t>sacrifice of the wicked is an abomination </a:t>
            </a:r>
          </a:p>
          <a:p>
            <a:r>
              <a:rPr lang="en-US" sz="2400" dirty="0" smtClean="0">
                <a:latin typeface="+mj-lt"/>
              </a:rPr>
              <a:t>unto the LORD: but </a:t>
            </a:r>
            <a:r>
              <a:rPr lang="en-US" sz="2400" b="1" u="sng" dirty="0" smtClean="0">
                <a:latin typeface="+mj-lt"/>
              </a:rPr>
              <a:t>the prayer of the upright is </a:t>
            </a:r>
          </a:p>
          <a:p>
            <a:r>
              <a:rPr lang="en-US" sz="2400" b="1" u="sng" dirty="0" smtClean="0">
                <a:latin typeface="+mj-lt"/>
              </a:rPr>
              <a:t>his delight</a:t>
            </a:r>
            <a:r>
              <a:rPr lang="en-US" sz="2400" dirty="0" smtClean="0">
                <a:latin typeface="+mj-lt"/>
              </a:rPr>
              <a:t>” (15:8).</a:t>
            </a:r>
          </a:p>
          <a:p>
            <a:r>
              <a:rPr lang="en-US" sz="2400" dirty="0" smtClean="0">
                <a:latin typeface="+mj-lt"/>
              </a:rPr>
              <a:t>God wants the unsaved to know that whatever </a:t>
            </a:r>
          </a:p>
          <a:p>
            <a:r>
              <a:rPr lang="en-US" sz="2400" dirty="0">
                <a:latin typeface="+mj-lt"/>
              </a:rPr>
              <a:t>t</a:t>
            </a:r>
            <a:r>
              <a:rPr lang="en-US" sz="2400" dirty="0" smtClean="0">
                <a:latin typeface="+mj-lt"/>
              </a:rPr>
              <a:t>hey </a:t>
            </a:r>
            <a:r>
              <a:rPr lang="en-US" sz="2400" i="1" dirty="0" smtClean="0">
                <a:latin typeface="+mj-lt"/>
              </a:rPr>
              <a:t>think</a:t>
            </a:r>
            <a:r>
              <a:rPr lang="en-US" sz="2400" dirty="0" smtClean="0">
                <a:latin typeface="+mj-lt"/>
              </a:rPr>
              <a:t> they are sacrificing to Him, will not be </a:t>
            </a:r>
          </a:p>
          <a:p>
            <a:r>
              <a:rPr lang="en-US" sz="2400" dirty="0" smtClean="0">
                <a:latin typeface="+mj-lt"/>
              </a:rPr>
              <a:t>accepted, “Without faith it is </a:t>
            </a:r>
            <a:r>
              <a:rPr lang="en-US" sz="2400" u="sng" dirty="0" smtClean="0">
                <a:latin typeface="+mj-lt"/>
              </a:rPr>
              <a:t>impossible</a:t>
            </a:r>
            <a:r>
              <a:rPr lang="en-US" sz="2400" dirty="0" smtClean="0">
                <a:latin typeface="+mj-lt"/>
              </a:rPr>
              <a:t> to please </a:t>
            </a:r>
          </a:p>
          <a:p>
            <a:r>
              <a:rPr lang="en-US" sz="2400" dirty="0" smtClean="0">
                <a:latin typeface="+mj-lt"/>
              </a:rPr>
              <a:t>him” (Heb. 11:6).  </a:t>
            </a:r>
          </a:p>
          <a:p>
            <a:r>
              <a:rPr lang="en-US" sz="2400" dirty="0" smtClean="0">
                <a:latin typeface="+mj-lt"/>
              </a:rPr>
              <a:t>For the saved, something as small as a righteous </a:t>
            </a:r>
          </a:p>
          <a:p>
            <a:r>
              <a:rPr lang="en-US" sz="2400" dirty="0" smtClean="0">
                <a:latin typeface="+mj-lt"/>
              </a:rPr>
              <a:t>prayer will please the LORD.   </a:t>
            </a:r>
          </a:p>
          <a:p>
            <a:endParaRPr lang="en-US" sz="800" dirty="0" smtClean="0">
              <a:latin typeface="+mj-lt"/>
            </a:endParaRPr>
          </a:p>
          <a:p>
            <a:r>
              <a:rPr lang="en-US" sz="2400" dirty="0" smtClean="0">
                <a:latin typeface="+mj-lt"/>
              </a:rPr>
              <a:t>“Hell and destruction are before the LORD: how </a:t>
            </a:r>
            <a:endParaRPr lang="en-US" sz="2400" dirty="0" smtClean="0">
              <a:latin typeface="+mj-lt"/>
            </a:endParaRPr>
          </a:p>
          <a:p>
            <a:r>
              <a:rPr lang="en-US" sz="2400" dirty="0" smtClean="0">
                <a:latin typeface="+mj-lt"/>
              </a:rPr>
              <a:t>much </a:t>
            </a:r>
            <a:r>
              <a:rPr lang="en-US" sz="2400" dirty="0" smtClean="0">
                <a:latin typeface="+mj-lt"/>
              </a:rPr>
              <a:t>more then the hearts of the children of men?” (15:11).  </a:t>
            </a:r>
            <a:endParaRPr lang="en-US" sz="2400" dirty="0" smtClean="0">
              <a:latin typeface="+mj-lt"/>
            </a:endParaRPr>
          </a:p>
          <a:p>
            <a:r>
              <a:rPr lang="en-US" sz="2400" dirty="0" smtClean="0">
                <a:latin typeface="+mj-lt"/>
              </a:rPr>
              <a:t>If </a:t>
            </a:r>
            <a:r>
              <a:rPr lang="en-US" sz="2400" dirty="0" smtClean="0">
                <a:latin typeface="+mj-lt"/>
              </a:rPr>
              <a:t>God can see into hell, he can surely see into the hearts of man (Jer. 17:9,10).</a:t>
            </a:r>
            <a:endParaRPr lang="en-US" sz="2400" dirty="0">
              <a:latin typeface="+mj-lt"/>
            </a:endParaRPr>
          </a:p>
        </p:txBody>
      </p:sp>
      <p:pic>
        <p:nvPicPr>
          <p:cNvPr id="3" name="Picture 2" descr="The Diversity of &lt;strong&gt;God&lt;/strong&gt; | Glass Overflow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1275" y="-1"/>
            <a:ext cx="5800725" cy="5648326"/>
          </a:xfrm>
          <a:prstGeom prst="rect">
            <a:avLst/>
          </a:prstGeom>
        </p:spPr>
      </p:pic>
    </p:spTree>
    <p:extLst>
      <p:ext uri="{BB962C8B-B14F-4D97-AF65-F5344CB8AC3E}">
        <p14:creationId xmlns:p14="http://schemas.microsoft.com/office/powerpoint/2010/main" val="403447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7" end="7"/>
                                            </p:txEl>
                                          </p:spTgt>
                                        </p:tgtEl>
                                        <p:attrNameLst>
                                          <p:attrName>style.visibility</p:attrName>
                                        </p:attrNameLst>
                                      </p:cBhvr>
                                      <p:to>
                                        <p:strVal val="visible"/>
                                      </p:to>
                                    </p:set>
                                    <p:animEffect transition="in" filter="fade">
                                      <p:cBhvr>
                                        <p:cTn id="10" dur="500"/>
                                        <p:tgtEl>
                                          <p:spTgt spid="2">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animEffect transition="in" filter="fade">
                                      <p:cBhvr>
                                        <p:cTn id="13" dur="500"/>
                                        <p:tgtEl>
                                          <p:spTgt spid="2">
                                            <p:txEl>
                                              <p:pRg st="8" end="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9" end="9"/>
                                            </p:txEl>
                                          </p:spTgt>
                                        </p:tgtEl>
                                        <p:attrNameLst>
                                          <p:attrName>style.visibility</p:attrName>
                                        </p:attrNameLst>
                                      </p:cBhvr>
                                      <p:to>
                                        <p:strVal val="visible"/>
                                      </p:to>
                                    </p:set>
                                    <p:animEffect transition="in" filter="fade">
                                      <p:cBhvr>
                                        <p:cTn id="18" dur="500"/>
                                        <p:tgtEl>
                                          <p:spTgt spid="2">
                                            <p:txEl>
                                              <p:pRg st="9" end="9"/>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animEffect transition="in" filter="fade">
                                      <p:cBhvr>
                                        <p:cTn id="21" dur="500"/>
                                        <p:tgtEl>
                                          <p:spTgt spid="2">
                                            <p:txEl>
                                              <p:pRg st="10" end="1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1" end="11"/>
                                            </p:txEl>
                                          </p:spTgt>
                                        </p:tgtEl>
                                        <p:attrNameLst>
                                          <p:attrName>style.visibility</p:attrName>
                                        </p:attrNameLst>
                                      </p:cBhvr>
                                      <p:to>
                                        <p:strVal val="visible"/>
                                      </p:to>
                                    </p:set>
                                    <p:animEffect transition="in" filter="fade">
                                      <p:cBhvr>
                                        <p:cTn id="24" dur="500"/>
                                        <p:tgtEl>
                                          <p:spTgt spid="2">
                                            <p:txEl>
                                              <p:pRg st="11" end="1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animEffect transition="in" filter="fade">
                                      <p:cBhvr>
                                        <p:cTn id="27" dur="500"/>
                                        <p:tgtEl>
                                          <p:spTgt spid="2">
                                            <p:txEl>
                                              <p:pRg st="12" end="1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3" end="13"/>
                                            </p:txEl>
                                          </p:spTgt>
                                        </p:tgtEl>
                                        <p:attrNameLst>
                                          <p:attrName>style.visibility</p:attrName>
                                        </p:attrNameLst>
                                      </p:cBhvr>
                                      <p:to>
                                        <p:strVal val="visible"/>
                                      </p:to>
                                    </p:set>
                                    <p:animEffect transition="in" filter="fade">
                                      <p:cBhvr>
                                        <p:cTn id="32" dur="500"/>
                                        <p:tgtEl>
                                          <p:spTgt spid="2">
                                            <p:txEl>
                                              <p:pRg st="13" end="1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animEffect transition="in" filter="fade">
                                      <p:cBhvr>
                                        <p:cTn id="35" dur="500"/>
                                        <p:tgtEl>
                                          <p:spTgt spid="2">
                                            <p:txEl>
                                              <p:pRg st="14" end="1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16" end="16"/>
                                            </p:txEl>
                                          </p:spTgt>
                                        </p:tgtEl>
                                        <p:attrNameLst>
                                          <p:attrName>style.visibility</p:attrName>
                                        </p:attrNameLst>
                                      </p:cBhvr>
                                      <p:to>
                                        <p:strVal val="visible"/>
                                      </p:to>
                                    </p:set>
                                    <p:animEffect transition="in" filter="fade">
                                      <p:cBhvr>
                                        <p:cTn id="40" dur="500"/>
                                        <p:tgtEl>
                                          <p:spTgt spid="2">
                                            <p:txEl>
                                              <p:pRg st="16" end="16"/>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17" end="17"/>
                                            </p:txEl>
                                          </p:spTgt>
                                        </p:tgtEl>
                                        <p:attrNameLst>
                                          <p:attrName>style.visibility</p:attrName>
                                        </p:attrNameLst>
                                      </p:cBhvr>
                                      <p:to>
                                        <p:strVal val="visible"/>
                                      </p:to>
                                    </p:set>
                                    <p:animEffect transition="in" filter="fade">
                                      <p:cBhvr>
                                        <p:cTn id="43" dur="500"/>
                                        <p:tgtEl>
                                          <p:spTgt spid="2">
                                            <p:txEl>
                                              <p:pRg st="17" end="1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xEl>
                                              <p:pRg st="18" end="18"/>
                                            </p:txEl>
                                          </p:spTgt>
                                        </p:tgtEl>
                                        <p:attrNameLst>
                                          <p:attrName>style.visibility</p:attrName>
                                        </p:attrNameLst>
                                      </p:cBhvr>
                                      <p:to>
                                        <p:strVal val="visible"/>
                                      </p:to>
                                    </p:set>
                                    <p:animEffect transition="in" filter="fade">
                                      <p:cBhvr>
                                        <p:cTn id="48"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6867525" cy="6494085"/>
          </a:xfrm>
          <a:prstGeom prst="rect">
            <a:avLst/>
          </a:prstGeom>
          <a:noFill/>
        </p:spPr>
        <p:txBody>
          <a:bodyPr wrap="square" rtlCol="0">
            <a:spAutoFit/>
          </a:bodyPr>
          <a:lstStyle/>
          <a:p>
            <a:r>
              <a:rPr lang="en-US" sz="2400" dirty="0" smtClean="0">
                <a:latin typeface="+mj-lt"/>
              </a:rPr>
              <a:t>“The glory of young men is in their </a:t>
            </a:r>
            <a:r>
              <a:rPr lang="en-US" sz="2400" u="sng" dirty="0" smtClean="0">
                <a:latin typeface="+mj-lt"/>
              </a:rPr>
              <a:t>strength</a:t>
            </a:r>
            <a:r>
              <a:rPr lang="en-US" sz="2400" dirty="0" smtClean="0">
                <a:latin typeface="+mj-lt"/>
              </a:rPr>
              <a:t>…” </a:t>
            </a:r>
          </a:p>
          <a:p>
            <a:r>
              <a:rPr lang="en-US" sz="2400" dirty="0" smtClean="0">
                <a:latin typeface="+mj-lt"/>
              </a:rPr>
              <a:t>(20:29a).</a:t>
            </a:r>
          </a:p>
          <a:p>
            <a:r>
              <a:rPr lang="en-US" sz="2400" dirty="0" smtClean="0">
                <a:latin typeface="+mj-lt"/>
              </a:rPr>
              <a:t>God recognizes the various stations of man’s life.  </a:t>
            </a:r>
          </a:p>
          <a:p>
            <a:r>
              <a:rPr lang="en-US" sz="2400" dirty="0" smtClean="0">
                <a:latin typeface="+mj-lt"/>
              </a:rPr>
              <a:t>People will usually accomplish more physically when </a:t>
            </a:r>
          </a:p>
          <a:p>
            <a:r>
              <a:rPr lang="en-US" sz="2400" dirty="0" smtClean="0">
                <a:latin typeface="+mj-lt"/>
              </a:rPr>
              <a:t>they are young.  However, God also recognizes the </a:t>
            </a:r>
          </a:p>
          <a:p>
            <a:r>
              <a:rPr lang="en-US" sz="2400" dirty="0" smtClean="0">
                <a:latin typeface="+mj-lt"/>
              </a:rPr>
              <a:t>importance of old age –</a:t>
            </a:r>
          </a:p>
          <a:p>
            <a:endParaRPr lang="en-US" sz="800" dirty="0" smtClean="0">
              <a:latin typeface="+mj-lt"/>
            </a:endParaRPr>
          </a:p>
          <a:p>
            <a:r>
              <a:rPr lang="en-US" sz="2400" dirty="0" smtClean="0">
                <a:latin typeface="+mj-lt"/>
              </a:rPr>
              <a:t>“… the beauty of old men is the </a:t>
            </a:r>
            <a:r>
              <a:rPr lang="en-US" sz="2400" b="1" u="sng" dirty="0" smtClean="0">
                <a:latin typeface="+mj-lt"/>
              </a:rPr>
              <a:t>grey head</a:t>
            </a:r>
            <a:r>
              <a:rPr lang="en-US" sz="2400" dirty="0" smtClean="0">
                <a:latin typeface="+mj-lt"/>
              </a:rPr>
              <a:t>” (20:29)… </a:t>
            </a:r>
          </a:p>
          <a:p>
            <a:r>
              <a:rPr lang="en-US" sz="2400" dirty="0" smtClean="0">
                <a:latin typeface="+mj-lt"/>
              </a:rPr>
              <a:t>“A [silver-haired] head is a </a:t>
            </a:r>
            <a:r>
              <a:rPr lang="en-US" sz="2400" b="1" u="sng" dirty="0" smtClean="0">
                <a:latin typeface="+mj-lt"/>
              </a:rPr>
              <a:t>crown of glory</a:t>
            </a:r>
            <a:r>
              <a:rPr lang="en-US" sz="2400" dirty="0" smtClean="0">
                <a:latin typeface="+mj-lt"/>
              </a:rPr>
              <a:t>… </a:t>
            </a:r>
            <a:r>
              <a:rPr lang="en-US" sz="2400" i="1" dirty="0" smtClean="0">
                <a:latin typeface="+mj-lt"/>
              </a:rPr>
              <a:t>if </a:t>
            </a:r>
            <a:r>
              <a:rPr lang="en-US" sz="2400" i="1" dirty="0" smtClean="0">
                <a:latin typeface="+mj-lt"/>
              </a:rPr>
              <a:t>it be found in the way of righteousness</a:t>
            </a:r>
            <a:r>
              <a:rPr lang="en-US" sz="2400" dirty="0" smtClean="0">
                <a:latin typeface="+mj-lt"/>
              </a:rPr>
              <a:t>” (16:31).</a:t>
            </a:r>
          </a:p>
          <a:p>
            <a:r>
              <a:rPr lang="en-US" sz="2400" dirty="0" smtClean="0">
                <a:latin typeface="+mj-lt"/>
              </a:rPr>
              <a:t>God wants us to accomplish much when we’re young, </a:t>
            </a:r>
          </a:p>
          <a:p>
            <a:r>
              <a:rPr lang="en-US" sz="2400" dirty="0" smtClean="0">
                <a:latin typeface="+mj-lt"/>
              </a:rPr>
              <a:t>physically strong and vibrant, but there is something</a:t>
            </a:r>
          </a:p>
          <a:p>
            <a:r>
              <a:rPr lang="en-US" sz="2400" dirty="0">
                <a:latin typeface="+mj-lt"/>
              </a:rPr>
              <a:t>t</a:t>
            </a:r>
            <a:r>
              <a:rPr lang="en-US" sz="2400" dirty="0" smtClean="0">
                <a:latin typeface="+mj-lt"/>
              </a:rPr>
              <a:t>o look forward to in the future.  We shouldn’t look </a:t>
            </a:r>
          </a:p>
          <a:p>
            <a:r>
              <a:rPr lang="en-US" sz="2400" dirty="0" smtClean="0">
                <a:latin typeface="+mj-lt"/>
              </a:rPr>
              <a:t>forward to growing old just to still be alive, but rather </a:t>
            </a:r>
          </a:p>
          <a:p>
            <a:r>
              <a:rPr lang="en-US" sz="2400" dirty="0" smtClean="0">
                <a:latin typeface="+mj-lt"/>
              </a:rPr>
              <a:t>it should be the ‘</a:t>
            </a:r>
            <a:r>
              <a:rPr lang="en-US" sz="2400" b="1" u="sng" dirty="0" smtClean="0">
                <a:latin typeface="+mj-lt"/>
              </a:rPr>
              <a:t>crown of glory</a:t>
            </a:r>
            <a:r>
              <a:rPr lang="en-US" sz="2400" dirty="0" smtClean="0">
                <a:latin typeface="+mj-lt"/>
              </a:rPr>
              <a:t>’ in our life with Christ.  </a:t>
            </a:r>
          </a:p>
          <a:p>
            <a:r>
              <a:rPr lang="en-US" sz="2400" dirty="0" smtClean="0">
                <a:latin typeface="+mj-lt"/>
              </a:rPr>
              <a:t>We should have more to offer then, than at any other </a:t>
            </a:r>
          </a:p>
          <a:p>
            <a:r>
              <a:rPr lang="en-US" sz="2400" dirty="0" smtClean="0">
                <a:latin typeface="+mj-lt"/>
              </a:rPr>
              <a:t>time in our life.  An old un-saved person has no more to offer God than a young un-saved person.  </a:t>
            </a:r>
          </a:p>
        </p:txBody>
      </p:sp>
      <p:pic>
        <p:nvPicPr>
          <p:cNvPr id="4" name="Picture 3" descr="Mariusz Pudzianowski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7525" y="-3"/>
            <a:ext cx="5324474" cy="6494087"/>
          </a:xfrm>
          <a:prstGeom prst="rect">
            <a:avLst/>
          </a:prstGeom>
        </p:spPr>
      </p:pic>
      <p:pic>
        <p:nvPicPr>
          <p:cNvPr id="3" name="Picture 2" descr="Confirmado: Tenemos Gandalf para ‘El Hobbit’ | Centro Muj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7525" y="0"/>
            <a:ext cx="5324475" cy="6494083"/>
          </a:xfrm>
          <a:prstGeom prst="rect">
            <a:avLst/>
          </a:prstGeom>
        </p:spPr>
      </p:pic>
      <p:pic>
        <p:nvPicPr>
          <p:cNvPr id="5" name="Picture 4" descr="File:Vicomte &lt;strong&gt;crown&lt;/strong&gt;.png - Wikimedia Comm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0137" y="-104775"/>
            <a:ext cx="2981325" cy="1295400"/>
          </a:xfrm>
          <a:prstGeom prst="rect">
            <a:avLst/>
          </a:prstGeom>
        </p:spPr>
      </p:pic>
    </p:spTree>
    <p:extLst>
      <p:ext uri="{BB962C8B-B14F-4D97-AF65-F5344CB8AC3E}">
        <p14:creationId xmlns:p14="http://schemas.microsoft.com/office/powerpoint/2010/main" val="94940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500"/>
                                        <p:tgtEl>
                                          <p:spTgt spid="2">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fade">
                                      <p:cBhvr>
                                        <p:cTn id="24" dur="500"/>
                                        <p:tgtEl>
                                          <p:spTgt spid="2">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fade">
                                      <p:cBhvr>
                                        <p:cTn id="40" dur="500"/>
                                        <p:tgtEl>
                                          <p:spTgt spid="2">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Effect transition="in" filter="fade">
                                      <p:cBhvr>
                                        <p:cTn id="43" dur="500"/>
                                        <p:tgtEl>
                                          <p:spTgt spid="2">
                                            <p:txEl>
                                              <p:pRg st="10" end="1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
                                            <p:txEl>
                                              <p:pRg st="11" end="11"/>
                                            </p:txEl>
                                          </p:spTgt>
                                        </p:tgtEl>
                                        <p:attrNameLst>
                                          <p:attrName>style.visibility</p:attrName>
                                        </p:attrNameLst>
                                      </p:cBhvr>
                                      <p:to>
                                        <p:strVal val="visible"/>
                                      </p:to>
                                    </p:set>
                                    <p:animEffect transition="in" filter="fade">
                                      <p:cBhvr>
                                        <p:cTn id="46" dur="500"/>
                                        <p:tgtEl>
                                          <p:spTgt spid="2">
                                            <p:txEl>
                                              <p:pRg st="11" end="11"/>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
                                            <p:txEl>
                                              <p:pRg st="12" end="12"/>
                                            </p:txEl>
                                          </p:spTgt>
                                        </p:tgtEl>
                                        <p:attrNameLst>
                                          <p:attrName>style.visibility</p:attrName>
                                        </p:attrNameLst>
                                      </p:cBhvr>
                                      <p:to>
                                        <p:strVal val="visible"/>
                                      </p:to>
                                    </p:set>
                                    <p:animEffect transition="in" filter="fade">
                                      <p:cBhvr>
                                        <p:cTn id="49" dur="500"/>
                                        <p:tgtEl>
                                          <p:spTgt spid="2">
                                            <p:txEl>
                                              <p:pRg st="12" end="12"/>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
                                            <p:txEl>
                                              <p:pRg st="13" end="13"/>
                                            </p:txEl>
                                          </p:spTgt>
                                        </p:tgtEl>
                                        <p:attrNameLst>
                                          <p:attrName>style.visibility</p:attrName>
                                        </p:attrNameLst>
                                      </p:cBhvr>
                                      <p:to>
                                        <p:strVal val="visible"/>
                                      </p:to>
                                    </p:set>
                                    <p:animEffect transition="in" filter="fade">
                                      <p:cBhvr>
                                        <p:cTn id="52" dur="500"/>
                                        <p:tgtEl>
                                          <p:spTgt spid="2">
                                            <p:txEl>
                                              <p:pRg st="13" end="13"/>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2">
                                            <p:txEl>
                                              <p:pRg st="14" end="14"/>
                                            </p:txEl>
                                          </p:spTgt>
                                        </p:tgtEl>
                                        <p:attrNameLst>
                                          <p:attrName>style.visibility</p:attrName>
                                        </p:attrNameLst>
                                      </p:cBhvr>
                                      <p:to>
                                        <p:strVal val="visible"/>
                                      </p:to>
                                    </p:set>
                                    <p:animEffect transition="in" filter="fade">
                                      <p:cBhvr>
                                        <p:cTn id="55" dur="500"/>
                                        <p:tgtEl>
                                          <p:spTgt spid="2">
                                            <p:txEl>
                                              <p:pRg st="14" end="14"/>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2">
                                            <p:txEl>
                                              <p:pRg st="15" end="15"/>
                                            </p:txEl>
                                          </p:spTgt>
                                        </p:tgtEl>
                                        <p:attrNameLst>
                                          <p:attrName>style.visibility</p:attrName>
                                        </p:attrNameLst>
                                      </p:cBhvr>
                                      <p:to>
                                        <p:strVal val="visible"/>
                                      </p:to>
                                    </p:set>
                                    <p:animEffect transition="in" filter="fade">
                                      <p:cBhvr>
                                        <p:cTn id="58"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674" y="0"/>
            <a:ext cx="12125326" cy="6617196"/>
          </a:xfrm>
          <a:prstGeom prst="rect">
            <a:avLst/>
          </a:prstGeom>
          <a:noFill/>
        </p:spPr>
        <p:txBody>
          <a:bodyPr wrap="square" rtlCol="0">
            <a:spAutoFit/>
          </a:bodyPr>
          <a:lstStyle/>
          <a:p>
            <a:r>
              <a:rPr lang="en-US" sz="2400" dirty="0" smtClean="0">
                <a:latin typeface="+mj-lt"/>
              </a:rPr>
              <a:t>“An </a:t>
            </a:r>
            <a:r>
              <a:rPr lang="en-US" sz="2400" b="1" dirty="0" smtClean="0">
                <a:latin typeface="+mj-lt"/>
              </a:rPr>
              <a:t>high look</a:t>
            </a:r>
            <a:r>
              <a:rPr lang="en-US" sz="2400" dirty="0" smtClean="0">
                <a:latin typeface="+mj-lt"/>
              </a:rPr>
              <a:t>, and a </a:t>
            </a:r>
            <a:r>
              <a:rPr lang="en-US" sz="2400" b="1" dirty="0" smtClean="0">
                <a:latin typeface="+mj-lt"/>
              </a:rPr>
              <a:t>proud heart</a:t>
            </a:r>
            <a:r>
              <a:rPr lang="en-US" sz="2400" dirty="0" smtClean="0">
                <a:latin typeface="+mj-lt"/>
              </a:rPr>
              <a:t>, and the [</a:t>
            </a:r>
            <a:r>
              <a:rPr lang="en-US" sz="2400" b="1" dirty="0" smtClean="0">
                <a:latin typeface="+mj-lt"/>
              </a:rPr>
              <a:t>celebration, hymn</a:t>
            </a:r>
            <a:r>
              <a:rPr lang="en-US" sz="2400" dirty="0" smtClean="0">
                <a:latin typeface="+mj-lt"/>
              </a:rPr>
              <a:t>] </a:t>
            </a:r>
            <a:r>
              <a:rPr lang="en-US" sz="2400" b="1" dirty="0" smtClean="0">
                <a:latin typeface="+mj-lt"/>
              </a:rPr>
              <a:t>of the wicked, is sin</a:t>
            </a:r>
            <a:r>
              <a:rPr lang="en-US" sz="2400" dirty="0" smtClean="0">
                <a:latin typeface="+mj-lt"/>
              </a:rPr>
              <a:t>” (21:4).</a:t>
            </a:r>
          </a:p>
          <a:p>
            <a:r>
              <a:rPr lang="en-US" sz="2400" dirty="0" smtClean="0">
                <a:latin typeface="+mj-lt"/>
              </a:rPr>
              <a:t>The greatest sin of the flesh is ‘pride’ (1Jn. 2:16), because it </a:t>
            </a:r>
          </a:p>
          <a:p>
            <a:r>
              <a:rPr lang="en-US" sz="2400" dirty="0">
                <a:latin typeface="+mj-lt"/>
              </a:rPr>
              <a:t>k</a:t>
            </a:r>
            <a:r>
              <a:rPr lang="en-US" sz="2400" dirty="0" smtClean="0">
                <a:latin typeface="+mj-lt"/>
              </a:rPr>
              <a:t>eeps unsaved man content and fulfilled within himself.  He </a:t>
            </a:r>
          </a:p>
          <a:p>
            <a:r>
              <a:rPr lang="en-US" sz="2400" dirty="0" smtClean="0">
                <a:latin typeface="+mj-lt"/>
              </a:rPr>
              <a:t>looks at God with disdain because he doesn’t believe God has </a:t>
            </a:r>
          </a:p>
          <a:p>
            <a:r>
              <a:rPr lang="en-US" sz="2400" dirty="0" smtClean="0">
                <a:latin typeface="+mj-lt"/>
              </a:rPr>
              <a:t>anything to offer him that he doesn’t already have.  In fact, he </a:t>
            </a:r>
          </a:p>
          <a:p>
            <a:r>
              <a:rPr lang="en-US" sz="2400" dirty="0" smtClean="0">
                <a:latin typeface="+mj-lt"/>
              </a:rPr>
              <a:t>celebrates [sings of] his pride [sin].  A prideful, full of himself </a:t>
            </a:r>
          </a:p>
          <a:p>
            <a:r>
              <a:rPr lang="en-US" sz="2400" dirty="0" smtClean="0">
                <a:latin typeface="+mj-lt"/>
              </a:rPr>
              <a:t>unsaved man cannot see his true standing before God because </a:t>
            </a:r>
          </a:p>
          <a:p>
            <a:r>
              <a:rPr lang="en-US" sz="2400" dirty="0" smtClean="0">
                <a:latin typeface="+mj-lt"/>
              </a:rPr>
              <a:t>of pride which blinds him  – </a:t>
            </a:r>
          </a:p>
          <a:p>
            <a:endParaRPr lang="en-US" sz="800" dirty="0" smtClean="0">
              <a:latin typeface="+mj-lt"/>
            </a:endParaRPr>
          </a:p>
          <a:p>
            <a:r>
              <a:rPr lang="en-US" sz="2400" dirty="0" smtClean="0">
                <a:latin typeface="+mj-lt"/>
              </a:rPr>
              <a:t>“But if our gospel be hid, it is hid to them that are lost.  In whom </a:t>
            </a:r>
          </a:p>
          <a:p>
            <a:r>
              <a:rPr lang="en-US" sz="2400" b="1" u="sng" dirty="0" smtClean="0">
                <a:latin typeface="+mj-lt"/>
              </a:rPr>
              <a:t>the god of this world</a:t>
            </a:r>
            <a:r>
              <a:rPr lang="en-US" sz="2400" b="1" dirty="0" smtClean="0">
                <a:latin typeface="+mj-lt"/>
              </a:rPr>
              <a:t> </a:t>
            </a:r>
            <a:r>
              <a:rPr lang="en-US" sz="2400" dirty="0" smtClean="0">
                <a:latin typeface="+mj-lt"/>
              </a:rPr>
              <a:t>[Satan] </a:t>
            </a:r>
            <a:r>
              <a:rPr lang="en-US" sz="2400" b="1" u="sng" dirty="0" smtClean="0">
                <a:latin typeface="+mj-lt"/>
              </a:rPr>
              <a:t>hath blinded the minds of them that</a:t>
            </a:r>
          </a:p>
          <a:p>
            <a:r>
              <a:rPr lang="en-US" sz="2400" b="1" u="sng" dirty="0" smtClean="0">
                <a:latin typeface="+mj-lt"/>
              </a:rPr>
              <a:t>believe not</a:t>
            </a:r>
            <a:r>
              <a:rPr lang="en-US" sz="2400" dirty="0" smtClean="0">
                <a:latin typeface="+mj-lt"/>
              </a:rPr>
              <a:t>…” (2Cor. 4:3,4).  </a:t>
            </a:r>
          </a:p>
          <a:p>
            <a:r>
              <a:rPr lang="en-US" sz="2400" dirty="0" smtClean="0">
                <a:latin typeface="+mj-lt"/>
              </a:rPr>
              <a:t>Maintaining that prideful thinking will ultimately [physical death] </a:t>
            </a:r>
          </a:p>
          <a:p>
            <a:r>
              <a:rPr lang="en-US" sz="2400" dirty="0" smtClean="0">
                <a:latin typeface="+mj-lt"/>
              </a:rPr>
              <a:t>lead to the 2</a:t>
            </a:r>
            <a:r>
              <a:rPr lang="en-US" sz="2400" baseline="30000" dirty="0" smtClean="0">
                <a:latin typeface="+mj-lt"/>
              </a:rPr>
              <a:t>nd</a:t>
            </a:r>
            <a:r>
              <a:rPr lang="en-US" sz="2400" dirty="0" smtClean="0">
                <a:latin typeface="+mj-lt"/>
              </a:rPr>
              <a:t> eternal death and a fall from any chance of God’s </a:t>
            </a:r>
          </a:p>
          <a:p>
            <a:r>
              <a:rPr lang="en-US" sz="2400" dirty="0" smtClean="0">
                <a:latin typeface="+mj-lt"/>
              </a:rPr>
              <a:t>grace – “</a:t>
            </a:r>
            <a:r>
              <a:rPr lang="en-US" sz="2400" b="1" u="sng" dirty="0">
                <a:latin typeface="+mj-lt"/>
              </a:rPr>
              <a:t>Pride goeth before destruction</a:t>
            </a:r>
            <a:r>
              <a:rPr lang="en-US" sz="2400" u="sng" dirty="0">
                <a:latin typeface="+mj-lt"/>
              </a:rPr>
              <a:t>, </a:t>
            </a:r>
            <a:r>
              <a:rPr lang="en-US" sz="2400" b="1" u="sng" dirty="0">
                <a:latin typeface="+mj-lt"/>
              </a:rPr>
              <a:t>and</a:t>
            </a:r>
            <a:r>
              <a:rPr lang="en-US" sz="2400" u="sng" dirty="0">
                <a:latin typeface="+mj-lt"/>
              </a:rPr>
              <a:t> </a:t>
            </a:r>
            <a:r>
              <a:rPr lang="en-US" sz="2400" b="1" u="sng" dirty="0">
                <a:latin typeface="+mj-lt"/>
              </a:rPr>
              <a:t>an haughty spirit </a:t>
            </a:r>
            <a:endParaRPr lang="en-US" sz="2400" b="1" u="sng" dirty="0" smtClean="0">
              <a:latin typeface="+mj-lt"/>
            </a:endParaRPr>
          </a:p>
          <a:p>
            <a:r>
              <a:rPr lang="en-US" sz="2400" b="1" u="sng" dirty="0" smtClean="0">
                <a:latin typeface="+mj-lt"/>
              </a:rPr>
              <a:t>before </a:t>
            </a:r>
            <a:r>
              <a:rPr lang="en-US" sz="2400" b="1" u="sng" dirty="0">
                <a:latin typeface="+mj-lt"/>
              </a:rPr>
              <a:t>a fall</a:t>
            </a:r>
            <a:r>
              <a:rPr lang="en-US" sz="2400" dirty="0">
                <a:latin typeface="+mj-lt"/>
              </a:rPr>
              <a:t>” (16:18</a:t>
            </a:r>
            <a:r>
              <a:rPr lang="en-US" sz="2400" dirty="0" smtClean="0">
                <a:latin typeface="+mj-lt"/>
              </a:rPr>
              <a:t>).</a:t>
            </a:r>
          </a:p>
          <a:p>
            <a:r>
              <a:rPr lang="en-US" sz="2400" dirty="0" smtClean="0">
                <a:latin typeface="+mj-lt"/>
              </a:rPr>
              <a:t>The only remedy?  Let God’s conviction to allow – </a:t>
            </a:r>
          </a:p>
          <a:p>
            <a:endParaRPr lang="en-US" sz="800" dirty="0" smtClean="0">
              <a:latin typeface="+mj-lt"/>
            </a:endParaRPr>
          </a:p>
          <a:p>
            <a:r>
              <a:rPr lang="en-US" sz="2400" dirty="0" smtClean="0">
                <a:latin typeface="+mj-lt"/>
              </a:rPr>
              <a:t>“… </a:t>
            </a:r>
            <a:r>
              <a:rPr lang="en-US" sz="2400" b="1" u="sng" dirty="0" smtClean="0">
                <a:latin typeface="+mj-lt"/>
              </a:rPr>
              <a:t>the light of the glorious gospel of</a:t>
            </a:r>
            <a:r>
              <a:rPr lang="en-US" sz="2400" u="sng" dirty="0" smtClean="0">
                <a:latin typeface="+mj-lt"/>
              </a:rPr>
              <a:t> </a:t>
            </a:r>
            <a:r>
              <a:rPr lang="en-US" sz="2400" b="1" u="sng" dirty="0" smtClean="0">
                <a:latin typeface="+mj-lt"/>
              </a:rPr>
              <a:t>Christ</a:t>
            </a:r>
            <a:r>
              <a:rPr lang="en-US" sz="2400" dirty="0" smtClean="0">
                <a:latin typeface="+mj-lt"/>
              </a:rPr>
              <a:t>…” to shine into our dark, prideful heart and humble us. </a:t>
            </a:r>
            <a:endParaRPr lang="en-US" sz="2400" dirty="0">
              <a:latin typeface="+mj-lt"/>
            </a:endParaRPr>
          </a:p>
        </p:txBody>
      </p:sp>
      <p:pic>
        <p:nvPicPr>
          <p:cNvPr id="4" name="Picture 3" descr="In Harmony - By Their Strange Fruit"/>
          <p:cNvPicPr>
            <a:picLocks noChangeAspect="1"/>
          </p:cNvPicPr>
          <p:nvPr/>
        </p:nvPicPr>
        <p:blipFill rotWithShape="1">
          <a:blip r:embed="rId2">
            <a:extLst>
              <a:ext uri="{28A0092B-C50C-407E-A947-70E740481C1C}">
                <a14:useLocalDpi xmlns:a14="http://schemas.microsoft.com/office/drawing/2010/main" val="0"/>
              </a:ext>
            </a:extLst>
          </a:blip>
          <a:srcRect t="2581" b="10325"/>
          <a:stretch/>
        </p:blipFill>
        <p:spPr>
          <a:xfrm>
            <a:off x="8315325" y="600074"/>
            <a:ext cx="3671887" cy="5286376"/>
          </a:xfrm>
          <a:prstGeom prst="rect">
            <a:avLst/>
          </a:prstGeom>
        </p:spPr>
      </p:pic>
    </p:spTree>
    <p:extLst>
      <p:ext uri="{BB962C8B-B14F-4D97-AF65-F5344CB8AC3E}">
        <p14:creationId xmlns:p14="http://schemas.microsoft.com/office/powerpoint/2010/main" val="221784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500"/>
                                        <p:tgtEl>
                                          <p:spTgt spid="3">
                                            <p:txEl>
                                              <p:pRg st="12" end="12"/>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fade">
                                      <p:cBhvr>
                                        <p:cTn id="52" dur="500"/>
                                        <p:tgtEl>
                                          <p:spTgt spid="3">
                                            <p:txEl>
                                              <p:pRg st="13" end="13"/>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Effect transition="in" filter="fade">
                                      <p:cBhvr>
                                        <p:cTn id="55" dur="500"/>
                                        <p:tgtEl>
                                          <p:spTgt spid="3">
                                            <p:txEl>
                                              <p:pRg st="14" end="14"/>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3">
                                            <p:txEl>
                                              <p:pRg st="15" end="15"/>
                                            </p:txEl>
                                          </p:spTgt>
                                        </p:tgtEl>
                                        <p:attrNameLst>
                                          <p:attrName>style.visibility</p:attrName>
                                        </p:attrNameLst>
                                      </p:cBhvr>
                                      <p:to>
                                        <p:strVal val="visible"/>
                                      </p:to>
                                    </p:set>
                                    <p:animEffect transition="in" filter="fade">
                                      <p:cBhvr>
                                        <p:cTn id="58" dur="500"/>
                                        <p:tgtEl>
                                          <p:spTgt spid="3">
                                            <p:txEl>
                                              <p:pRg st="15" end="1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
                                            <p:txEl>
                                              <p:pRg st="16" end="16"/>
                                            </p:txEl>
                                          </p:spTgt>
                                        </p:tgtEl>
                                        <p:attrNameLst>
                                          <p:attrName>style.visibility</p:attrName>
                                        </p:attrNameLst>
                                      </p:cBhvr>
                                      <p:to>
                                        <p:strVal val="visible"/>
                                      </p:to>
                                    </p:set>
                                    <p:animEffect transition="in" filter="fade">
                                      <p:cBhvr>
                                        <p:cTn id="63" dur="500"/>
                                        <p:tgtEl>
                                          <p:spTgt spid="3">
                                            <p:txEl>
                                              <p:pRg st="16" end="1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
                                            <p:txEl>
                                              <p:pRg st="18" end="18"/>
                                            </p:txEl>
                                          </p:spTgt>
                                        </p:tgtEl>
                                        <p:attrNameLst>
                                          <p:attrName>style.visibility</p:attrName>
                                        </p:attrNameLst>
                                      </p:cBhvr>
                                      <p:to>
                                        <p:strVal val="visible"/>
                                      </p:to>
                                    </p:set>
                                    <p:animEffect transition="in" filter="fade">
                                      <p:cBhvr>
                                        <p:cTn id="68"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7" y="0"/>
            <a:ext cx="6977064" cy="6494085"/>
          </a:xfrm>
          <a:prstGeom prst="rect">
            <a:avLst/>
          </a:prstGeom>
          <a:noFill/>
        </p:spPr>
        <p:txBody>
          <a:bodyPr wrap="square" rtlCol="0">
            <a:spAutoFit/>
          </a:bodyPr>
          <a:lstStyle/>
          <a:p>
            <a:r>
              <a:rPr lang="en-US" sz="2400" dirty="0" smtClean="0">
                <a:latin typeface="+mj-lt"/>
              </a:rPr>
              <a:t>“The king’s heart is in the hand of the LORD, as the rivers of water: he turneth it whithersoever he will” (21:1).</a:t>
            </a:r>
          </a:p>
          <a:p>
            <a:r>
              <a:rPr lang="en-US" sz="2400" dirty="0" smtClean="0">
                <a:latin typeface="+mj-lt"/>
              </a:rPr>
              <a:t>Not only David and Solomon, but all kings [leaders] of nations are in the hand of God.  That’s why we can understand that though some were the enemies of Israel [Egypt, Babylonia, Persia, et. </a:t>
            </a:r>
            <a:r>
              <a:rPr lang="en-US" sz="2400" dirty="0">
                <a:latin typeface="+mj-lt"/>
              </a:rPr>
              <a:t>a</a:t>
            </a:r>
            <a:r>
              <a:rPr lang="en-US" sz="2400" dirty="0" smtClean="0">
                <a:latin typeface="+mj-lt"/>
              </a:rPr>
              <a:t>l.], God directed their actions like a farmer does when he digs irrigation ditches for his fields—he hardened Pharaoh’s heart </a:t>
            </a:r>
            <a:r>
              <a:rPr lang="en-US" sz="2400" i="1" dirty="0" smtClean="0">
                <a:latin typeface="+mj-lt"/>
              </a:rPr>
              <a:t>until</a:t>
            </a:r>
            <a:r>
              <a:rPr lang="en-US" sz="2400" dirty="0" smtClean="0">
                <a:latin typeface="+mj-lt"/>
              </a:rPr>
              <a:t> the Passover; he directed Nebuchadnezzar to destroy Jerusalem, but </a:t>
            </a:r>
            <a:r>
              <a:rPr lang="en-US" sz="2400" i="1" dirty="0" smtClean="0">
                <a:latin typeface="+mj-lt"/>
              </a:rPr>
              <a:t>later</a:t>
            </a:r>
            <a:r>
              <a:rPr lang="en-US" sz="2400" dirty="0" smtClean="0">
                <a:latin typeface="+mj-lt"/>
              </a:rPr>
              <a:t> saved him; allowed Cyrus to keep </a:t>
            </a:r>
            <a:r>
              <a:rPr lang="en-US" sz="2400" dirty="0" smtClean="0">
                <a:latin typeface="+mj-lt"/>
              </a:rPr>
              <a:t>the </a:t>
            </a:r>
            <a:r>
              <a:rPr lang="en-US" sz="2400" dirty="0" smtClean="0">
                <a:latin typeface="+mj-lt"/>
              </a:rPr>
              <a:t>Israelites in captivity </a:t>
            </a:r>
            <a:r>
              <a:rPr lang="en-US" sz="2400" i="1" dirty="0" smtClean="0">
                <a:latin typeface="+mj-lt"/>
              </a:rPr>
              <a:t>until</a:t>
            </a:r>
            <a:r>
              <a:rPr lang="en-US" sz="2400" dirty="0" smtClean="0">
                <a:latin typeface="+mj-lt"/>
              </a:rPr>
              <a:t> the 70 years were up</a:t>
            </a:r>
            <a:r>
              <a:rPr lang="en-US" sz="2400" dirty="0">
                <a:latin typeface="+mj-lt"/>
              </a:rPr>
              <a:t> </a:t>
            </a:r>
            <a:r>
              <a:rPr lang="en-US" sz="2400" dirty="0" smtClean="0">
                <a:latin typeface="+mj-lt"/>
              </a:rPr>
              <a:t>and then allowed them to return home.</a:t>
            </a:r>
          </a:p>
          <a:p>
            <a:endParaRPr lang="en-US" sz="800" dirty="0" smtClean="0">
              <a:latin typeface="+mj-lt"/>
            </a:endParaRPr>
          </a:p>
          <a:p>
            <a:r>
              <a:rPr lang="en-US" sz="2400" dirty="0" smtClean="0">
                <a:latin typeface="+mj-lt"/>
              </a:rPr>
              <a:t>“There is no wisdom nor understanding nor counsel against the LORD” (21:30).</a:t>
            </a:r>
          </a:p>
          <a:p>
            <a:r>
              <a:rPr lang="en-US" sz="2400" dirty="0" smtClean="0">
                <a:latin typeface="+mj-lt"/>
              </a:rPr>
              <a:t>Though Satan tries [short term] to thwart God’s plans, his actions will prove folly in the end.  </a:t>
            </a:r>
          </a:p>
        </p:txBody>
      </p:sp>
      <p:pic>
        <p:nvPicPr>
          <p:cNvPr id="3" name="Picture 2" descr="hishumanities9 - Mayan Civiliza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624" y="-1"/>
            <a:ext cx="4810125" cy="6494085"/>
          </a:xfrm>
          <a:prstGeom prst="rect">
            <a:avLst/>
          </a:prstGeom>
        </p:spPr>
      </p:pic>
      <p:pic>
        <p:nvPicPr>
          <p:cNvPr id="5" name="Picture 4" descr="Ensuring That Work Gets Done on the Clock Saves Money i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6624" y="0"/>
            <a:ext cx="4916490" cy="6494084"/>
          </a:xfrm>
          <a:prstGeom prst="rect">
            <a:avLst/>
          </a:prstGeom>
        </p:spPr>
      </p:pic>
    </p:spTree>
    <p:extLst>
      <p:ext uri="{BB962C8B-B14F-4D97-AF65-F5344CB8AC3E}">
        <p14:creationId xmlns:p14="http://schemas.microsoft.com/office/powerpoint/2010/main" val="195132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51" y="0"/>
            <a:ext cx="4848224" cy="6124754"/>
          </a:xfrm>
          <a:prstGeom prst="rect">
            <a:avLst/>
          </a:prstGeom>
          <a:noFill/>
        </p:spPr>
        <p:txBody>
          <a:bodyPr wrap="square" rtlCol="0">
            <a:spAutoFit/>
          </a:bodyPr>
          <a:lstStyle/>
          <a:p>
            <a:r>
              <a:rPr lang="en-US" sz="2400" dirty="0" smtClean="0">
                <a:latin typeface="+mj-lt"/>
              </a:rPr>
              <a:t>“He that hath a bountiful [good] eye shall be blessed; for he giveth of his bread to the poor” (22:9).</a:t>
            </a:r>
          </a:p>
          <a:p>
            <a:r>
              <a:rPr lang="en-US" sz="2400" dirty="0" smtClean="0">
                <a:latin typeface="+mj-lt"/>
              </a:rPr>
              <a:t>A Hebraism – A ‘good eye’ was someone who was generous and shared what he had.  An ‘evil eye’ was a skin flint who wouldn’t share.  </a:t>
            </a:r>
          </a:p>
          <a:p>
            <a:r>
              <a:rPr lang="en-US" sz="2400" dirty="0" smtClean="0">
                <a:latin typeface="+mj-lt"/>
              </a:rPr>
              <a:t>Through Paul, Christ instructs us to – </a:t>
            </a:r>
            <a:endParaRPr lang="en-US" sz="800" dirty="0" smtClean="0">
              <a:latin typeface="+mj-lt"/>
            </a:endParaRPr>
          </a:p>
          <a:p>
            <a:endParaRPr lang="en-US" sz="800" dirty="0" smtClean="0">
              <a:latin typeface="+mj-lt"/>
            </a:endParaRPr>
          </a:p>
          <a:p>
            <a:r>
              <a:rPr lang="en-US" sz="2400" dirty="0" smtClean="0">
                <a:latin typeface="+mj-lt"/>
              </a:rPr>
              <a:t>“Charge them that are rich in this world, that they be not [skin flint], nor trust in uncertain riches, but in the living God, who giveth us richly all things to </a:t>
            </a:r>
            <a:r>
              <a:rPr lang="en-US" sz="2400" dirty="0" smtClean="0">
                <a:latin typeface="+mj-lt"/>
              </a:rPr>
              <a:t>enjoy; </a:t>
            </a:r>
            <a:r>
              <a:rPr lang="en-US" sz="2400" u="sng" dirty="0" smtClean="0">
                <a:latin typeface="+mj-lt"/>
              </a:rPr>
              <a:t>That </a:t>
            </a:r>
            <a:r>
              <a:rPr lang="en-US" sz="2400" u="sng" dirty="0" smtClean="0">
                <a:latin typeface="+mj-lt"/>
              </a:rPr>
              <a:t>they do good, that they be rich in good works, ready to distribute </a:t>
            </a:r>
            <a:r>
              <a:rPr lang="en-US" sz="2400" dirty="0" smtClean="0">
                <a:latin typeface="+mj-lt"/>
              </a:rPr>
              <a:t>[to help those less fortunate]…” </a:t>
            </a:r>
            <a:r>
              <a:rPr lang="en-US" sz="2400" dirty="0" smtClean="0">
                <a:latin typeface="+mj-lt"/>
              </a:rPr>
              <a:t>(</a:t>
            </a:r>
            <a:r>
              <a:rPr lang="en-US" sz="2400" dirty="0" smtClean="0">
                <a:latin typeface="+mj-lt"/>
              </a:rPr>
              <a:t>1Tim. 6:17,18). </a:t>
            </a:r>
          </a:p>
        </p:txBody>
      </p:sp>
      <p:pic>
        <p:nvPicPr>
          <p:cNvPr id="3" name="Picture 2" descr="Image courtesy of Jezebel.c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6850" y="-1"/>
            <a:ext cx="6915150" cy="6648451"/>
          </a:xfrm>
          <a:prstGeom prst="rect">
            <a:avLst/>
          </a:prstGeom>
        </p:spPr>
      </p:pic>
    </p:spTree>
    <p:extLst>
      <p:ext uri="{BB962C8B-B14F-4D97-AF65-F5344CB8AC3E}">
        <p14:creationId xmlns:p14="http://schemas.microsoft.com/office/powerpoint/2010/main" val="383781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6675"/>
            <a:ext cx="6029325" cy="6494085"/>
          </a:xfrm>
          <a:prstGeom prst="rect">
            <a:avLst/>
          </a:prstGeom>
          <a:noFill/>
        </p:spPr>
        <p:txBody>
          <a:bodyPr wrap="square" rtlCol="0">
            <a:spAutoFit/>
          </a:bodyPr>
          <a:lstStyle/>
          <a:p>
            <a:r>
              <a:rPr lang="en-US" sz="2400" b="1" dirty="0" smtClean="0">
                <a:latin typeface="+mj-lt"/>
              </a:rPr>
              <a:t>FOOLS</a:t>
            </a:r>
          </a:p>
          <a:p>
            <a:r>
              <a:rPr lang="en-US" sz="2400" dirty="0" smtClean="0">
                <a:latin typeface="+mj-lt"/>
              </a:rPr>
              <a:t>One cannot begin to learn the things of God without a healthy </a:t>
            </a:r>
            <a:r>
              <a:rPr lang="en-US" sz="2400" u="sng" dirty="0" smtClean="0">
                <a:latin typeface="+mj-lt"/>
              </a:rPr>
              <a:t>reverence</a:t>
            </a:r>
            <a:r>
              <a:rPr lang="en-US" sz="2400" dirty="0" smtClean="0">
                <a:latin typeface="+mj-lt"/>
              </a:rPr>
              <a:t> [trusting, obeying, serving, etc.] for Him.  One who doesn’t is a FOOL, because they despise wisdom and instruction</a:t>
            </a:r>
            <a:r>
              <a:rPr lang="en-US" sz="2400" dirty="0">
                <a:latin typeface="+mj-lt"/>
              </a:rPr>
              <a:t> </a:t>
            </a:r>
            <a:r>
              <a:rPr lang="en-US" sz="2400" dirty="0" smtClean="0">
                <a:latin typeface="+mj-lt"/>
              </a:rPr>
              <a:t>–  </a:t>
            </a:r>
          </a:p>
          <a:p>
            <a:endParaRPr lang="en-US" sz="800" dirty="0" smtClean="0">
              <a:latin typeface="+mj-lt"/>
            </a:endParaRPr>
          </a:p>
          <a:p>
            <a:r>
              <a:rPr lang="en-US" sz="2400" dirty="0" smtClean="0">
                <a:latin typeface="+mj-lt"/>
              </a:rPr>
              <a:t>“</a:t>
            </a:r>
            <a:r>
              <a:rPr lang="en-US" sz="2400" dirty="0">
                <a:latin typeface="+mj-lt"/>
              </a:rPr>
              <a:t>The </a:t>
            </a:r>
            <a:r>
              <a:rPr lang="en-US" sz="2400" dirty="0" smtClean="0">
                <a:latin typeface="+mj-lt"/>
              </a:rPr>
              <a:t>fear [reverence] </a:t>
            </a:r>
            <a:r>
              <a:rPr lang="en-US" sz="2400" dirty="0">
                <a:latin typeface="+mj-lt"/>
              </a:rPr>
              <a:t>of the LORD is the beginning of knowledge: but </a:t>
            </a:r>
            <a:r>
              <a:rPr lang="en-US" sz="2400" b="1" u="sng" dirty="0">
                <a:latin typeface="+mj-lt"/>
              </a:rPr>
              <a:t>fools despise wisdom and instruction</a:t>
            </a:r>
            <a:r>
              <a:rPr lang="en-US" sz="2400" dirty="0">
                <a:latin typeface="+mj-lt"/>
              </a:rPr>
              <a:t>” (1:7).</a:t>
            </a:r>
          </a:p>
          <a:p>
            <a:r>
              <a:rPr lang="en-US" sz="2400" dirty="0" smtClean="0">
                <a:latin typeface="+mj-lt"/>
              </a:rPr>
              <a:t>Fool(s), foolish, foolishly(ness)  is a common theme in PROVERBS, mentioned 100 times in all its forms, coming from 3-Hebrew words:  </a:t>
            </a:r>
          </a:p>
          <a:p>
            <a:pPr marL="457200" indent="-457200">
              <a:buAutoNum type="arabicPeriod"/>
            </a:pPr>
            <a:r>
              <a:rPr lang="en-US" sz="2400" dirty="0" smtClean="0">
                <a:latin typeface="+mj-lt"/>
              </a:rPr>
              <a:t>Thickheaded/stubborn – “Understanding is a wellspring of life unto him that hath it: but </a:t>
            </a:r>
            <a:r>
              <a:rPr lang="en-US" sz="2400" b="1" u="sng" dirty="0" smtClean="0">
                <a:latin typeface="+mj-lt"/>
              </a:rPr>
              <a:t>the instruction of fools is folly</a:t>
            </a:r>
            <a:r>
              <a:rPr lang="en-US" sz="2400" dirty="0" smtClean="0">
                <a:latin typeface="+mj-lt"/>
              </a:rPr>
              <a:t>” (16:22). </a:t>
            </a:r>
          </a:p>
          <a:p>
            <a:r>
              <a:rPr lang="en-US" sz="2400" dirty="0" smtClean="0">
                <a:latin typeface="+mj-lt"/>
              </a:rPr>
              <a:t>This fool arrogantly rejects information thinking that he knows all he needs to know.  </a:t>
            </a:r>
          </a:p>
        </p:txBody>
      </p:sp>
      <p:pic>
        <p:nvPicPr>
          <p:cNvPr id="3" name="Picture 2" descr="L'Aeroplano di Biscotto: primo di aprile"/>
          <p:cNvPicPr>
            <a:picLocks noChangeAspect="1"/>
          </p:cNvPicPr>
          <p:nvPr/>
        </p:nvPicPr>
        <p:blipFill rotWithShape="1">
          <a:blip r:embed="rId2">
            <a:extLst>
              <a:ext uri="{28A0092B-C50C-407E-A947-70E740481C1C}">
                <a14:useLocalDpi xmlns:a14="http://schemas.microsoft.com/office/drawing/2010/main" val="0"/>
              </a:ext>
            </a:extLst>
          </a:blip>
          <a:srcRect l="1439" t="17170" r="2633" b="2794"/>
          <a:stretch/>
        </p:blipFill>
        <p:spPr>
          <a:xfrm>
            <a:off x="6029325" y="0"/>
            <a:ext cx="6076950" cy="58318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7094948" y="5831860"/>
            <a:ext cx="4117153" cy="461665"/>
          </a:xfrm>
          <a:prstGeom prst="rect">
            <a:avLst/>
          </a:prstGeom>
          <a:noFill/>
        </p:spPr>
        <p:txBody>
          <a:bodyPr wrap="none" rtlCol="0">
            <a:spAutoFit/>
          </a:bodyPr>
          <a:lstStyle/>
          <a:p>
            <a:r>
              <a:rPr lang="en-US" sz="2400" i="1" dirty="0" smtClean="0"/>
              <a:t>BEWARE OF MAN-EATING FISH!</a:t>
            </a:r>
            <a:endParaRPr lang="en-US" sz="2400" i="1" dirty="0"/>
          </a:p>
        </p:txBody>
      </p:sp>
    </p:spTree>
    <p:extLst>
      <p:ext uri="{BB962C8B-B14F-4D97-AF65-F5344CB8AC3E}">
        <p14:creationId xmlns:p14="http://schemas.microsoft.com/office/powerpoint/2010/main" val="218563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199" y="0"/>
            <a:ext cx="7343776" cy="6494085"/>
          </a:xfrm>
          <a:prstGeom prst="rect">
            <a:avLst/>
          </a:prstGeom>
        </p:spPr>
        <p:txBody>
          <a:bodyPr wrap="square">
            <a:spAutoFit/>
          </a:bodyPr>
          <a:lstStyle/>
          <a:p>
            <a:pPr marL="457200" indent="-457200">
              <a:buAutoNum type="arabicPeriod" startAt="2"/>
            </a:pPr>
            <a:r>
              <a:rPr lang="en-US" sz="2400" dirty="0" smtClean="0">
                <a:latin typeface="+mj-lt"/>
              </a:rPr>
              <a:t>Mentally dull/shallow </a:t>
            </a:r>
            <a:r>
              <a:rPr lang="en-US" sz="2400" dirty="0">
                <a:latin typeface="+mj-lt"/>
              </a:rPr>
              <a:t>– “Wisdom is too high </a:t>
            </a:r>
            <a:r>
              <a:rPr lang="en-US" sz="2400" dirty="0" smtClean="0">
                <a:latin typeface="+mj-lt"/>
              </a:rPr>
              <a:t>for a </a:t>
            </a:r>
          </a:p>
          <a:p>
            <a:r>
              <a:rPr lang="en-US" sz="2400" dirty="0">
                <a:latin typeface="+mj-lt"/>
              </a:rPr>
              <a:t> </a:t>
            </a:r>
            <a:r>
              <a:rPr lang="en-US" sz="2400" dirty="0" smtClean="0">
                <a:latin typeface="+mj-lt"/>
              </a:rPr>
              <a:t>     fool</a:t>
            </a:r>
            <a:r>
              <a:rPr lang="en-US" sz="2400" dirty="0">
                <a:latin typeface="+mj-lt"/>
              </a:rPr>
              <a:t>: he </a:t>
            </a:r>
            <a:r>
              <a:rPr lang="en-US" sz="2400" dirty="0" err="1">
                <a:latin typeface="+mj-lt"/>
              </a:rPr>
              <a:t>openeth</a:t>
            </a:r>
            <a:r>
              <a:rPr lang="en-US" sz="2400" dirty="0">
                <a:latin typeface="+mj-lt"/>
              </a:rPr>
              <a:t> not his mouth in the gate</a:t>
            </a:r>
            <a:r>
              <a:rPr lang="en-US" sz="2400" dirty="0" smtClean="0">
                <a:latin typeface="+mj-lt"/>
              </a:rPr>
              <a:t>” (</a:t>
            </a:r>
            <a:r>
              <a:rPr lang="en-US" sz="2400" dirty="0">
                <a:latin typeface="+mj-lt"/>
              </a:rPr>
              <a:t>24:7</a:t>
            </a:r>
            <a:r>
              <a:rPr lang="en-US" sz="2400" dirty="0" smtClean="0">
                <a:latin typeface="+mj-lt"/>
              </a:rPr>
              <a:t>).  </a:t>
            </a:r>
          </a:p>
          <a:p>
            <a:r>
              <a:rPr lang="en-US" sz="2400" dirty="0" smtClean="0">
                <a:latin typeface="+mj-lt"/>
              </a:rPr>
              <a:t>This fool can’t comprehend deeper things, therefore when he appeared in the gate where legal matters were tended to, he kept quiet.  This prompted a popular saying – </a:t>
            </a:r>
          </a:p>
          <a:p>
            <a:endParaRPr lang="en-US" sz="800" dirty="0" smtClean="0">
              <a:latin typeface="+mj-lt"/>
            </a:endParaRPr>
          </a:p>
          <a:p>
            <a:r>
              <a:rPr lang="en-US" sz="2400" dirty="0" smtClean="0">
                <a:latin typeface="+mj-lt"/>
              </a:rPr>
              <a:t>“He who represents [lawyers] himself has a fool for a client” – Abraham Lincoln.</a:t>
            </a:r>
          </a:p>
          <a:p>
            <a:endParaRPr lang="en-US" sz="800" dirty="0" smtClean="0">
              <a:latin typeface="+mj-lt"/>
            </a:endParaRPr>
          </a:p>
          <a:p>
            <a:r>
              <a:rPr lang="en-US" sz="2400" dirty="0" smtClean="0">
                <a:latin typeface="+mj-lt"/>
              </a:rPr>
              <a:t>“It is better to remain silent and be thought a fool, than to open your mouth and remove all doubt,” attributed to both Lincoln and Mark Twain, but based on a proverb –</a:t>
            </a:r>
          </a:p>
          <a:p>
            <a:endParaRPr lang="en-US" sz="800" dirty="0" smtClean="0">
              <a:latin typeface="+mj-lt"/>
            </a:endParaRPr>
          </a:p>
          <a:p>
            <a:r>
              <a:rPr lang="en-US" sz="2400" dirty="0" smtClean="0">
                <a:latin typeface="+mj-lt"/>
              </a:rPr>
              <a:t>“Even a fool, when he </a:t>
            </a:r>
            <a:r>
              <a:rPr lang="en-US" sz="2400" dirty="0" err="1" smtClean="0">
                <a:latin typeface="+mj-lt"/>
              </a:rPr>
              <a:t>holdeth</a:t>
            </a:r>
            <a:r>
              <a:rPr lang="en-US" sz="2400" dirty="0" smtClean="0">
                <a:latin typeface="+mj-lt"/>
              </a:rPr>
              <a:t> his peace, is counted wise; and he that </a:t>
            </a:r>
            <a:r>
              <a:rPr lang="en-US" sz="2400" dirty="0" err="1" smtClean="0">
                <a:latin typeface="+mj-lt"/>
              </a:rPr>
              <a:t>shutteth</a:t>
            </a:r>
            <a:r>
              <a:rPr lang="en-US" sz="2400" dirty="0" smtClean="0">
                <a:latin typeface="+mj-lt"/>
              </a:rPr>
              <a:t> his lips is esteemed a man of understanding” (17:28).</a:t>
            </a:r>
          </a:p>
          <a:p>
            <a:r>
              <a:rPr lang="en-US" sz="2400" dirty="0" smtClean="0">
                <a:latin typeface="+mj-lt"/>
              </a:rPr>
              <a:t>Point? Sometimes you will look smarter when you choose to be quiet than to open your mouth and show your stupidity.  Another Mark Twain saying –  </a:t>
            </a:r>
          </a:p>
          <a:p>
            <a:endParaRPr lang="en-US" sz="800" dirty="0" smtClean="0">
              <a:latin typeface="+mj-lt"/>
            </a:endParaRPr>
          </a:p>
        </p:txBody>
      </p:sp>
      <p:pic>
        <p:nvPicPr>
          <p:cNvPr id="3" name="Picture 2" descr="File:Abraham &lt;strong&gt;Lincoln&lt;/strong&gt; small.png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9975" y="1"/>
            <a:ext cx="4772025" cy="6381750"/>
          </a:xfrm>
          <a:prstGeom prst="rect">
            <a:avLst/>
          </a:prstGeom>
        </p:spPr>
      </p:pic>
      <p:pic>
        <p:nvPicPr>
          <p:cNvPr id="6" name="Picture 5" descr="Censorship and the Abolition Thereof | SUNDAY(MORNIN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8575" y="0"/>
            <a:ext cx="4543425" cy="6381751"/>
          </a:xfrm>
          <a:prstGeom prst="rect">
            <a:avLst/>
          </a:prstGeom>
        </p:spPr>
      </p:pic>
      <p:pic>
        <p:nvPicPr>
          <p:cNvPr id="7" name="Picture 6" descr="Clipart - Never argue with stupid peop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9383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500"/>
                                        <p:tgtEl>
                                          <p:spTgt spid="2">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6400801" cy="6494085"/>
          </a:xfrm>
          <a:prstGeom prst="rect">
            <a:avLst/>
          </a:prstGeom>
          <a:noFill/>
        </p:spPr>
        <p:txBody>
          <a:bodyPr wrap="square" rtlCol="0">
            <a:spAutoFit/>
          </a:bodyPr>
          <a:lstStyle/>
          <a:p>
            <a:r>
              <a:rPr lang="en-US" sz="2400" dirty="0" smtClean="0">
                <a:latin typeface="+mj-lt"/>
              </a:rPr>
              <a:t>“He taught me also, and said unto me, Let thine heart retain my words: keep my commandments and live.  Get wisdom, get understanding: forget it not; neither decline from the words of my mouth… </a:t>
            </a:r>
            <a:r>
              <a:rPr lang="en-US" sz="2400" b="1" u="sng" dirty="0" smtClean="0">
                <a:latin typeface="+mj-lt"/>
              </a:rPr>
              <a:t>Wisdom is the principal thing: therefore get wisdom: and with all thy getting get understanding</a:t>
            </a:r>
            <a:r>
              <a:rPr lang="en-US" sz="2400" dirty="0" smtClean="0">
                <a:latin typeface="+mj-lt"/>
              </a:rPr>
              <a:t>” (4:4-7).</a:t>
            </a:r>
          </a:p>
          <a:p>
            <a:r>
              <a:rPr lang="en-US" sz="2400" dirty="0" smtClean="0">
                <a:latin typeface="+mj-lt"/>
              </a:rPr>
              <a:t>Solomon was quoting his parents and in turn teaching his children, as Hebrew Scriptures dictated –</a:t>
            </a:r>
          </a:p>
          <a:p>
            <a:endParaRPr lang="en-US" sz="800" dirty="0" smtClean="0">
              <a:latin typeface="+mj-lt"/>
            </a:endParaRPr>
          </a:p>
          <a:p>
            <a:r>
              <a:rPr lang="en-US" sz="2400" dirty="0" smtClean="0">
                <a:latin typeface="+mj-lt"/>
              </a:rPr>
              <a:t>“That thou mightiest fear the LORD thy God, to keep all his statues and his commandments, which I command </a:t>
            </a:r>
            <a:r>
              <a:rPr lang="en-US" sz="2400" b="1" dirty="0" smtClean="0">
                <a:latin typeface="+mj-lt"/>
              </a:rPr>
              <a:t>thee</a:t>
            </a:r>
            <a:r>
              <a:rPr lang="en-US" sz="2400" dirty="0" smtClean="0">
                <a:latin typeface="+mj-lt"/>
              </a:rPr>
              <a:t>, and </a:t>
            </a:r>
            <a:r>
              <a:rPr lang="en-US" sz="2400" b="1" dirty="0" smtClean="0">
                <a:latin typeface="+mj-lt"/>
              </a:rPr>
              <a:t>thy son</a:t>
            </a:r>
            <a:r>
              <a:rPr lang="en-US" sz="2400" dirty="0" smtClean="0">
                <a:latin typeface="+mj-lt"/>
              </a:rPr>
              <a:t>, and thy </a:t>
            </a:r>
            <a:r>
              <a:rPr lang="en-US" sz="2400" b="1" dirty="0" smtClean="0">
                <a:latin typeface="+mj-lt"/>
              </a:rPr>
              <a:t>son’s son</a:t>
            </a:r>
            <a:r>
              <a:rPr lang="en-US" sz="2400" dirty="0" smtClean="0">
                <a:latin typeface="+mj-lt"/>
              </a:rPr>
              <a:t>, all the days of thy life…” (Deut. 6:2).</a:t>
            </a:r>
          </a:p>
          <a:p>
            <a:r>
              <a:rPr lang="en-US" sz="2400" dirty="0" smtClean="0">
                <a:latin typeface="+mj-lt"/>
              </a:rPr>
              <a:t>The greatest gift you can give your children and grandchildren [all children] is to pass along the wisdom that God has given to you.   </a:t>
            </a:r>
          </a:p>
        </p:txBody>
      </p:sp>
      <p:pic>
        <p:nvPicPr>
          <p:cNvPr id="3" name="Picture 2" descr="WISDOMnoun [synonym]&lt;strong&gt;wisdom&lt;/strong&gt;, discretion, wise, sagacity ..."/>
          <p:cNvPicPr>
            <a:picLocks noChangeAspect="1"/>
          </p:cNvPicPr>
          <p:nvPr/>
        </p:nvPicPr>
        <p:blipFill rotWithShape="1">
          <a:blip r:embed="rId2">
            <a:extLst>
              <a:ext uri="{28A0092B-C50C-407E-A947-70E740481C1C}">
                <a14:useLocalDpi xmlns:a14="http://schemas.microsoft.com/office/drawing/2010/main" val="0"/>
              </a:ext>
            </a:extLst>
          </a:blip>
          <a:srcRect l="9050" t="1650" r="6950" b="30650"/>
          <a:stretch/>
        </p:blipFill>
        <p:spPr>
          <a:xfrm>
            <a:off x="6400801" y="-1"/>
            <a:ext cx="5791200" cy="6494085"/>
          </a:xfrm>
          <a:prstGeom prst="rect">
            <a:avLst/>
          </a:prstGeom>
        </p:spPr>
      </p:pic>
    </p:spTree>
    <p:extLst>
      <p:ext uri="{BB962C8B-B14F-4D97-AF65-F5344CB8AC3E}">
        <p14:creationId xmlns:p14="http://schemas.microsoft.com/office/powerpoint/2010/main" val="310321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7248525" cy="6370975"/>
          </a:xfrm>
          <a:prstGeom prst="rect">
            <a:avLst/>
          </a:prstGeom>
          <a:noFill/>
        </p:spPr>
        <p:txBody>
          <a:bodyPr wrap="square" rtlCol="0">
            <a:spAutoFit/>
          </a:bodyPr>
          <a:lstStyle/>
          <a:p>
            <a:r>
              <a:rPr lang="en-US" sz="2400" dirty="0">
                <a:latin typeface="+mj-lt"/>
              </a:rPr>
              <a:t>3. </a:t>
            </a:r>
            <a:r>
              <a:rPr lang="en-US" sz="2400" dirty="0" smtClean="0">
                <a:latin typeface="+mj-lt"/>
              </a:rPr>
              <a:t>Silly/simpleton </a:t>
            </a:r>
            <a:r>
              <a:rPr lang="en-US" sz="2400" dirty="0">
                <a:latin typeface="+mj-lt"/>
              </a:rPr>
              <a:t>– “He that </a:t>
            </a:r>
            <a:r>
              <a:rPr lang="en-US" sz="2400" dirty="0" err="1">
                <a:latin typeface="+mj-lt"/>
              </a:rPr>
              <a:t>begetheth</a:t>
            </a:r>
            <a:r>
              <a:rPr lang="en-US" sz="2400" dirty="0">
                <a:latin typeface="+mj-lt"/>
              </a:rPr>
              <a:t> a fool doeth it </a:t>
            </a:r>
            <a:r>
              <a:rPr lang="en-US" sz="2400" dirty="0" smtClean="0">
                <a:latin typeface="+mj-lt"/>
              </a:rPr>
              <a:t>to</a:t>
            </a:r>
          </a:p>
          <a:p>
            <a:r>
              <a:rPr lang="en-US" sz="2400" dirty="0">
                <a:latin typeface="+mj-lt"/>
              </a:rPr>
              <a:t> </a:t>
            </a:r>
            <a:r>
              <a:rPr lang="en-US" sz="2400" dirty="0" smtClean="0">
                <a:latin typeface="+mj-lt"/>
              </a:rPr>
              <a:t>   his sorrow</a:t>
            </a:r>
            <a:r>
              <a:rPr lang="en-US" sz="2400" dirty="0">
                <a:latin typeface="+mj-lt"/>
              </a:rPr>
              <a:t>: and the father of a fool hath no joy</a:t>
            </a:r>
            <a:r>
              <a:rPr lang="en-US" sz="2400" dirty="0" smtClean="0">
                <a:latin typeface="+mj-lt"/>
              </a:rPr>
              <a:t>”</a:t>
            </a:r>
          </a:p>
          <a:p>
            <a:r>
              <a:rPr lang="en-US" sz="2400" dirty="0" smtClean="0">
                <a:latin typeface="+mj-lt"/>
              </a:rPr>
              <a:t>    (</a:t>
            </a:r>
            <a:r>
              <a:rPr lang="en-US" sz="2400" dirty="0">
                <a:latin typeface="+mj-lt"/>
              </a:rPr>
              <a:t>17:21).</a:t>
            </a:r>
          </a:p>
          <a:p>
            <a:r>
              <a:rPr lang="en-US" sz="2400" dirty="0" smtClean="0">
                <a:latin typeface="+mj-lt"/>
              </a:rPr>
              <a:t>The court jester or </a:t>
            </a:r>
            <a:r>
              <a:rPr lang="en-US" sz="2400" dirty="0">
                <a:latin typeface="+mj-lt"/>
              </a:rPr>
              <a:t>class clown is a fool who brings shame to his parents and his silliness makes him look </a:t>
            </a:r>
            <a:r>
              <a:rPr lang="en-US" sz="2400" dirty="0" smtClean="0">
                <a:latin typeface="+mj-lt"/>
              </a:rPr>
              <a:t>childish.</a:t>
            </a:r>
          </a:p>
          <a:p>
            <a:endParaRPr lang="en-US" sz="800" dirty="0" smtClean="0">
              <a:latin typeface="+mj-lt"/>
            </a:endParaRPr>
          </a:p>
          <a:p>
            <a:r>
              <a:rPr lang="en-US" sz="2400" dirty="0" smtClean="0">
                <a:latin typeface="+mj-lt"/>
              </a:rPr>
              <a:t>“For ye suffer fools gladly, seeing ye yourselves are wise” (2Cor. 11:19).</a:t>
            </a:r>
          </a:p>
          <a:p>
            <a:r>
              <a:rPr lang="en-US" sz="2400" dirty="0" smtClean="0">
                <a:latin typeface="+mj-lt"/>
              </a:rPr>
              <a:t>Sarcastically, Paul called the Corinthians foolish because they listened to the false teachers instead of him.     </a:t>
            </a:r>
          </a:p>
          <a:p>
            <a:endParaRPr lang="en-US" sz="800" dirty="0" smtClean="0">
              <a:latin typeface="+mj-lt"/>
            </a:endParaRPr>
          </a:p>
          <a:p>
            <a:r>
              <a:rPr lang="en-US" sz="2400" dirty="0" smtClean="0">
                <a:latin typeface="+mj-lt"/>
              </a:rPr>
              <a:t>“</a:t>
            </a:r>
            <a:r>
              <a:rPr lang="en-US" sz="2400" b="1" u="sng" dirty="0" smtClean="0">
                <a:latin typeface="+mj-lt"/>
              </a:rPr>
              <a:t>Be not thou envious against evil men</a:t>
            </a:r>
            <a:r>
              <a:rPr lang="en-US" sz="2400" dirty="0" smtClean="0">
                <a:latin typeface="+mj-lt"/>
              </a:rPr>
              <a:t>, neither desire to be with them.  For their heart </a:t>
            </a:r>
            <a:r>
              <a:rPr lang="en-US" sz="2400" dirty="0" err="1" smtClean="0">
                <a:latin typeface="+mj-lt"/>
              </a:rPr>
              <a:t>studieth</a:t>
            </a:r>
            <a:r>
              <a:rPr lang="en-US" sz="2400" dirty="0" smtClean="0">
                <a:latin typeface="+mj-lt"/>
              </a:rPr>
              <a:t> destruction, and their lips talk of mischief” (24:1,2).</a:t>
            </a:r>
          </a:p>
          <a:p>
            <a:r>
              <a:rPr lang="en-US" sz="2400" dirty="0" smtClean="0">
                <a:latin typeface="+mj-lt"/>
              </a:rPr>
              <a:t>Don’t </a:t>
            </a:r>
            <a:r>
              <a:rPr lang="en-US" sz="2400" i="1" dirty="0" smtClean="0">
                <a:latin typeface="+mj-lt"/>
              </a:rPr>
              <a:t>ever</a:t>
            </a:r>
            <a:r>
              <a:rPr lang="en-US" sz="2400" dirty="0" smtClean="0">
                <a:latin typeface="+mj-lt"/>
              </a:rPr>
              <a:t> want to be like an unbeliever and his godless world system because a guilty verdict awaits him at the great white throne judgment (Rev. 20:11-15).</a:t>
            </a:r>
          </a:p>
          <a:p>
            <a:endParaRPr lang="en-US" sz="800" dirty="0" smtClean="0">
              <a:latin typeface="+mj-lt"/>
            </a:endParaRPr>
          </a:p>
          <a:p>
            <a:r>
              <a:rPr lang="en-US" sz="2400" dirty="0" smtClean="0">
                <a:latin typeface="+mj-lt"/>
              </a:rPr>
              <a:t>Next time – Solomon prepares to build the temple  </a:t>
            </a:r>
            <a:endParaRPr lang="en-US" sz="2400" dirty="0">
              <a:latin typeface="+mj-lt"/>
            </a:endParaRPr>
          </a:p>
        </p:txBody>
      </p:sp>
      <p:pic>
        <p:nvPicPr>
          <p:cNvPr id="4" name="Picture 3" descr="I got yentzed by a lorry driver last night | LFGS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9974" y="0"/>
            <a:ext cx="4772025" cy="6381751"/>
          </a:xfrm>
          <a:prstGeom prst="rect">
            <a:avLst/>
          </a:prstGeom>
        </p:spPr>
      </p:pic>
      <p:pic>
        <p:nvPicPr>
          <p:cNvPr id="5" name="Picture 4" descr="Blog do Israel Batista: Paulo, o escritor de cart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9973" y="10776"/>
            <a:ext cx="4772026" cy="6370975"/>
          </a:xfrm>
          <a:prstGeom prst="rect">
            <a:avLst/>
          </a:prstGeom>
        </p:spPr>
      </p:pic>
      <p:pic>
        <p:nvPicPr>
          <p:cNvPr id="2" name="Picture 1" descr="Former Bank Officials from JPMorgan Chase / Bank of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9971" y="10776"/>
            <a:ext cx="4772028" cy="6360199"/>
          </a:xfrm>
          <a:prstGeom prst="rect">
            <a:avLst/>
          </a:prstGeom>
        </p:spPr>
      </p:pic>
    </p:spTree>
    <p:extLst>
      <p:ext uri="{BB962C8B-B14F-4D97-AF65-F5344CB8AC3E}">
        <p14:creationId xmlns:p14="http://schemas.microsoft.com/office/powerpoint/2010/main" val="290475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psClasses - Period A King &lt;strong&gt;Solomon&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105555432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5762626" cy="6617196"/>
          </a:xfrm>
          <a:prstGeom prst="rect">
            <a:avLst/>
          </a:prstGeom>
          <a:noFill/>
        </p:spPr>
        <p:txBody>
          <a:bodyPr wrap="square" rtlCol="0">
            <a:spAutoFit/>
          </a:bodyPr>
          <a:lstStyle/>
          <a:p>
            <a:r>
              <a:rPr lang="en-US" sz="2400" dirty="0" smtClean="0">
                <a:latin typeface="+mj-lt"/>
              </a:rPr>
              <a:t>“And, ye fathers, provoke not your children to wrath: but </a:t>
            </a:r>
            <a:r>
              <a:rPr lang="en-US" sz="2400" u="sng" dirty="0" smtClean="0">
                <a:latin typeface="+mj-lt"/>
              </a:rPr>
              <a:t>bring them up in the nurture and admonition of the Lord</a:t>
            </a:r>
            <a:r>
              <a:rPr lang="en-US" sz="2400" dirty="0" smtClean="0">
                <a:latin typeface="+mj-lt"/>
              </a:rPr>
              <a:t>” (Eph. 6:4).</a:t>
            </a:r>
          </a:p>
          <a:p>
            <a:r>
              <a:rPr lang="en-US" sz="2400" dirty="0" smtClean="0">
                <a:latin typeface="+mj-lt"/>
              </a:rPr>
              <a:t>Don’t wait until they’re grown to start teaching your children, because they are likely to resist it [‘wrath’—</a:t>
            </a:r>
            <a:r>
              <a:rPr lang="en-US" sz="2400" i="1" dirty="0" smtClean="0">
                <a:latin typeface="+mj-lt"/>
              </a:rPr>
              <a:t>don’t tell me what to do!].  </a:t>
            </a:r>
            <a:endParaRPr lang="en-US" sz="800" i="1" dirty="0" smtClean="0">
              <a:latin typeface="+mj-lt"/>
            </a:endParaRPr>
          </a:p>
          <a:p>
            <a:endParaRPr lang="en-US" sz="800" dirty="0" smtClean="0">
              <a:latin typeface="+mj-lt"/>
            </a:endParaRPr>
          </a:p>
          <a:p>
            <a:r>
              <a:rPr lang="en-US" sz="2400" dirty="0" smtClean="0">
                <a:latin typeface="+mj-lt"/>
              </a:rPr>
              <a:t>Begin early and often and you will have the best chance to make a godly connection with them.  Likely hearing his father David tell him to seek wisdom and understanding is what caused Solomon to ask God for it.  </a:t>
            </a:r>
          </a:p>
          <a:p>
            <a:endParaRPr lang="en-US" sz="800" dirty="0" smtClean="0">
              <a:latin typeface="+mj-lt"/>
            </a:endParaRPr>
          </a:p>
          <a:p>
            <a:r>
              <a:rPr lang="en-US" sz="2400" dirty="0" smtClean="0">
                <a:latin typeface="+mj-lt"/>
              </a:rPr>
              <a:t>“Give therefore thy servant an </a:t>
            </a:r>
            <a:r>
              <a:rPr lang="en-US" sz="2400" b="1" u="sng" dirty="0" smtClean="0">
                <a:latin typeface="+mj-lt"/>
              </a:rPr>
              <a:t>understanding</a:t>
            </a:r>
            <a:r>
              <a:rPr lang="en-US" sz="2400" dirty="0" smtClean="0">
                <a:latin typeface="+mj-lt"/>
              </a:rPr>
              <a:t> </a:t>
            </a:r>
            <a:r>
              <a:rPr lang="en-US" sz="2400" b="1" u="sng" dirty="0" smtClean="0">
                <a:latin typeface="+mj-lt"/>
              </a:rPr>
              <a:t>heart</a:t>
            </a:r>
            <a:r>
              <a:rPr lang="en-US" sz="2400" dirty="0" smtClean="0">
                <a:latin typeface="+mj-lt"/>
              </a:rPr>
              <a:t>…</a:t>
            </a:r>
            <a:r>
              <a:rPr lang="en-US" sz="2400" dirty="0">
                <a:latin typeface="+mj-lt"/>
              </a:rPr>
              <a:t> </a:t>
            </a:r>
            <a:r>
              <a:rPr lang="en-US" sz="2400" b="1" u="sng" dirty="0" smtClean="0">
                <a:latin typeface="+mj-lt"/>
              </a:rPr>
              <a:t>that I may discern between good and bad</a:t>
            </a:r>
            <a:r>
              <a:rPr lang="en-US" sz="2400" dirty="0" smtClean="0">
                <a:latin typeface="+mj-lt"/>
              </a:rPr>
              <a:t>…” (1Kg. 3:9).</a:t>
            </a:r>
          </a:p>
          <a:p>
            <a:r>
              <a:rPr lang="en-US" sz="2400" dirty="0" smtClean="0">
                <a:latin typeface="+mj-lt"/>
              </a:rPr>
              <a:t>We don’t have to be the king of Israel to want the same thing for ourselves and all children.   </a:t>
            </a:r>
            <a:endParaRPr lang="en-US" sz="2400" dirty="0">
              <a:latin typeface="+mj-lt"/>
            </a:endParaRPr>
          </a:p>
        </p:txBody>
      </p:sp>
      <p:pic>
        <p:nvPicPr>
          <p:cNvPr id="4" name="Picture 3" descr="Book Of Mormon Family | Book Of Mormon Family | Flick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2626" y="0"/>
            <a:ext cx="6429374" cy="6617196"/>
          </a:xfrm>
          <a:prstGeom prst="rect">
            <a:avLst/>
          </a:prstGeom>
        </p:spPr>
      </p:pic>
    </p:spTree>
    <p:extLst>
      <p:ext uri="{BB962C8B-B14F-4D97-AF65-F5344CB8AC3E}">
        <p14:creationId xmlns:p14="http://schemas.microsoft.com/office/powerpoint/2010/main" val="232579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ge 4 – Passage Idea | Biblical Preach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7575" y="-1"/>
            <a:ext cx="4924424" cy="5895975"/>
          </a:xfrm>
          <a:prstGeom prst="rect">
            <a:avLst/>
          </a:prstGeom>
        </p:spPr>
      </p:pic>
      <p:sp>
        <p:nvSpPr>
          <p:cNvPr id="3" name="TextBox 2"/>
          <p:cNvSpPr txBox="1"/>
          <p:nvPr/>
        </p:nvSpPr>
        <p:spPr>
          <a:xfrm>
            <a:off x="71525" y="0"/>
            <a:ext cx="9615400" cy="6494085"/>
          </a:xfrm>
          <a:prstGeom prst="rect">
            <a:avLst/>
          </a:prstGeom>
          <a:noFill/>
        </p:spPr>
        <p:txBody>
          <a:bodyPr wrap="square" rtlCol="0">
            <a:spAutoFit/>
          </a:bodyPr>
          <a:lstStyle/>
          <a:p>
            <a:r>
              <a:rPr lang="en-US" sz="2400" dirty="0" smtClean="0">
                <a:latin typeface="+mj-lt"/>
              </a:rPr>
              <a:t>Notice the things that wisdom can bring in one’s life –</a:t>
            </a:r>
          </a:p>
          <a:p>
            <a:endParaRPr lang="en-US" sz="800" dirty="0" smtClean="0">
              <a:latin typeface="+mj-lt"/>
            </a:endParaRPr>
          </a:p>
          <a:p>
            <a:r>
              <a:rPr lang="en-US" sz="2400" dirty="0" smtClean="0">
                <a:latin typeface="+mj-lt"/>
              </a:rPr>
              <a:t>“… honour… grace… glory… (4:8,9).  I have taught thee </a:t>
            </a:r>
          </a:p>
          <a:p>
            <a:r>
              <a:rPr lang="en-US" sz="2400" dirty="0" smtClean="0">
                <a:latin typeface="+mj-lt"/>
              </a:rPr>
              <a:t>in the way of wisdom; I have led thee in right paths” </a:t>
            </a:r>
          </a:p>
          <a:p>
            <a:r>
              <a:rPr lang="en-US" sz="2400" dirty="0" smtClean="0">
                <a:latin typeface="+mj-lt"/>
              </a:rPr>
              <a:t>(4:11). </a:t>
            </a:r>
          </a:p>
          <a:p>
            <a:r>
              <a:rPr lang="en-US" sz="2400" dirty="0" smtClean="0">
                <a:latin typeface="+mj-lt"/>
              </a:rPr>
              <a:t>The opposite –</a:t>
            </a:r>
          </a:p>
          <a:p>
            <a:endParaRPr lang="en-US" sz="800" dirty="0" smtClean="0">
              <a:latin typeface="+mj-lt"/>
            </a:endParaRPr>
          </a:p>
          <a:p>
            <a:r>
              <a:rPr lang="en-US" sz="2400" dirty="0" smtClean="0">
                <a:latin typeface="+mj-lt"/>
              </a:rPr>
              <a:t>“Enter not into the path of the wicked, and go not in </a:t>
            </a:r>
          </a:p>
          <a:p>
            <a:r>
              <a:rPr lang="en-US" sz="2400" dirty="0" smtClean="0">
                <a:latin typeface="+mj-lt"/>
              </a:rPr>
              <a:t>the way of </a:t>
            </a:r>
            <a:r>
              <a:rPr lang="en-US" sz="2400" b="1" u="sng" dirty="0" smtClean="0">
                <a:latin typeface="+mj-lt"/>
              </a:rPr>
              <a:t>evil men</a:t>
            </a:r>
            <a:r>
              <a:rPr lang="en-US" sz="2400" dirty="0" smtClean="0">
                <a:latin typeface="+mj-lt"/>
              </a:rPr>
              <a:t>.  Avoid it, pass not by it, turn from </a:t>
            </a:r>
          </a:p>
          <a:p>
            <a:r>
              <a:rPr lang="en-US" sz="2400" dirty="0" smtClean="0">
                <a:latin typeface="+mj-lt"/>
              </a:rPr>
              <a:t>it, and pass away” (4:14,15).</a:t>
            </a:r>
          </a:p>
          <a:p>
            <a:r>
              <a:rPr lang="en-US" sz="2400" dirty="0" smtClean="0">
                <a:latin typeface="+mj-lt"/>
              </a:rPr>
              <a:t>Better to preach wisdom to the young, than have to </a:t>
            </a:r>
          </a:p>
          <a:p>
            <a:r>
              <a:rPr lang="en-US" sz="2400" dirty="0" smtClean="0">
                <a:latin typeface="+mj-lt"/>
              </a:rPr>
              <a:t>deal with the consequences when they are old.</a:t>
            </a:r>
          </a:p>
          <a:p>
            <a:endParaRPr lang="en-US" sz="800" dirty="0" smtClean="0">
              <a:latin typeface="+mj-lt"/>
            </a:endParaRPr>
          </a:p>
          <a:p>
            <a:r>
              <a:rPr lang="en-US" sz="2400" dirty="0" smtClean="0">
                <a:latin typeface="+mj-lt"/>
              </a:rPr>
              <a:t>Solomon’s teaching included ‘</a:t>
            </a:r>
            <a:r>
              <a:rPr lang="en-US" sz="2400" b="1" u="sng" dirty="0" smtClean="0">
                <a:latin typeface="+mj-lt"/>
              </a:rPr>
              <a:t>strange women</a:t>
            </a:r>
            <a:r>
              <a:rPr lang="en-US" sz="2400" dirty="0" smtClean="0">
                <a:latin typeface="+mj-lt"/>
              </a:rPr>
              <a:t>’ –</a:t>
            </a:r>
          </a:p>
          <a:p>
            <a:endParaRPr lang="en-US" sz="800" dirty="0" smtClean="0">
              <a:latin typeface="+mj-lt"/>
            </a:endParaRPr>
          </a:p>
          <a:p>
            <a:r>
              <a:rPr lang="en-US" sz="2400" dirty="0" smtClean="0">
                <a:latin typeface="+mj-lt"/>
              </a:rPr>
              <a:t>“For the lips of a strange woman drop as an honeycomb, </a:t>
            </a:r>
          </a:p>
          <a:p>
            <a:r>
              <a:rPr lang="en-US" sz="2400" dirty="0" smtClean="0">
                <a:latin typeface="+mj-lt"/>
              </a:rPr>
              <a:t>and her mouth is smoother than oil: But her end is bitter </a:t>
            </a:r>
          </a:p>
          <a:p>
            <a:r>
              <a:rPr lang="en-US" sz="2400" dirty="0" smtClean="0">
                <a:latin typeface="+mj-lt"/>
              </a:rPr>
              <a:t>as wormwood, sharp as a two-edged sword. Her feet go </a:t>
            </a:r>
            <a:endParaRPr lang="en-US" sz="2400" dirty="0" smtClean="0">
              <a:latin typeface="+mj-lt"/>
            </a:endParaRPr>
          </a:p>
          <a:p>
            <a:r>
              <a:rPr lang="en-US" sz="2400" dirty="0" smtClean="0">
                <a:latin typeface="+mj-lt"/>
              </a:rPr>
              <a:t>down </a:t>
            </a:r>
            <a:r>
              <a:rPr lang="en-US" sz="2400" dirty="0" smtClean="0">
                <a:latin typeface="+mj-lt"/>
              </a:rPr>
              <a:t>to death; her steps take hold on hell… Remove thy </a:t>
            </a:r>
            <a:endParaRPr lang="en-US" sz="2400" dirty="0" smtClean="0">
              <a:latin typeface="+mj-lt"/>
            </a:endParaRPr>
          </a:p>
          <a:p>
            <a:r>
              <a:rPr lang="en-US" sz="2400" dirty="0" smtClean="0">
                <a:latin typeface="+mj-lt"/>
              </a:rPr>
              <a:t>way </a:t>
            </a:r>
            <a:r>
              <a:rPr lang="en-US" sz="2400" dirty="0" smtClean="0">
                <a:latin typeface="+mj-lt"/>
              </a:rPr>
              <a:t>far from her house: Lest thou give thine honour unto others…” (5:3-9).   </a:t>
            </a:r>
            <a:endParaRPr lang="en-US" sz="2400" dirty="0">
              <a:latin typeface="+mj-lt"/>
            </a:endParaRPr>
          </a:p>
        </p:txBody>
      </p:sp>
      <p:pic>
        <p:nvPicPr>
          <p:cNvPr id="7" name="Picture 6" descr="English 1 2009-2010 - The WitchSorcere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7575" y="0"/>
            <a:ext cx="4924425" cy="5895974"/>
          </a:xfrm>
          <a:prstGeom prst="rect">
            <a:avLst/>
          </a:prstGeom>
        </p:spPr>
      </p:pic>
    </p:spTree>
    <p:extLst>
      <p:ext uri="{BB962C8B-B14F-4D97-AF65-F5344CB8AC3E}">
        <p14:creationId xmlns:p14="http://schemas.microsoft.com/office/powerpoint/2010/main" val="109103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fade">
                                      <p:cBhvr>
                                        <p:cTn id="42" dur="500"/>
                                        <p:tgtEl>
                                          <p:spTgt spid="3">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5" end="15"/>
                                            </p:txEl>
                                          </p:spTgt>
                                        </p:tgtEl>
                                        <p:attrNameLst>
                                          <p:attrName>style.visibility</p:attrName>
                                        </p:attrNameLst>
                                      </p:cBhvr>
                                      <p:to>
                                        <p:strVal val="visible"/>
                                      </p:to>
                                    </p:set>
                                    <p:animEffect transition="in" filter="fade">
                                      <p:cBhvr>
                                        <p:cTn id="52" dur="500"/>
                                        <p:tgtEl>
                                          <p:spTgt spid="3">
                                            <p:txEl>
                                              <p:pRg st="15" end="15"/>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animEffect transition="in" filter="fade">
                                      <p:cBhvr>
                                        <p:cTn id="55" dur="500"/>
                                        <p:tgtEl>
                                          <p:spTgt spid="3">
                                            <p:txEl>
                                              <p:pRg st="16" end="16"/>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3">
                                            <p:txEl>
                                              <p:pRg st="17" end="17"/>
                                            </p:txEl>
                                          </p:spTgt>
                                        </p:tgtEl>
                                        <p:attrNameLst>
                                          <p:attrName>style.visibility</p:attrName>
                                        </p:attrNameLst>
                                      </p:cBhvr>
                                      <p:to>
                                        <p:strVal val="visible"/>
                                      </p:to>
                                    </p:set>
                                    <p:animEffect transition="in" filter="fade">
                                      <p:cBhvr>
                                        <p:cTn id="58" dur="500"/>
                                        <p:tgtEl>
                                          <p:spTgt spid="3">
                                            <p:txEl>
                                              <p:pRg st="17" end="17"/>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3">
                                            <p:txEl>
                                              <p:pRg st="18" end="18"/>
                                            </p:txEl>
                                          </p:spTgt>
                                        </p:tgtEl>
                                        <p:attrNameLst>
                                          <p:attrName>style.visibility</p:attrName>
                                        </p:attrNameLst>
                                      </p:cBhvr>
                                      <p:to>
                                        <p:strVal val="visible"/>
                                      </p:to>
                                    </p:set>
                                    <p:animEffect transition="in" filter="fade">
                                      <p:cBhvr>
                                        <p:cTn id="61" dur="500"/>
                                        <p:tgtEl>
                                          <p:spTgt spid="3">
                                            <p:txEl>
                                              <p:pRg st="18" end="18"/>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3">
                                            <p:txEl>
                                              <p:pRg st="19" end="19"/>
                                            </p:txEl>
                                          </p:spTgt>
                                        </p:tgtEl>
                                        <p:attrNameLst>
                                          <p:attrName>style.visibility</p:attrName>
                                        </p:attrNameLst>
                                      </p:cBhvr>
                                      <p:to>
                                        <p:strVal val="visible"/>
                                      </p:to>
                                    </p:set>
                                    <p:animEffect transition="in" filter="fade">
                                      <p:cBhvr>
                                        <p:cTn id="64" dur="5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76" y="1656"/>
            <a:ext cx="5019674" cy="6494085"/>
          </a:xfrm>
          <a:prstGeom prst="rect">
            <a:avLst/>
          </a:prstGeom>
          <a:noFill/>
        </p:spPr>
        <p:txBody>
          <a:bodyPr wrap="square" rtlCol="0">
            <a:spAutoFit/>
          </a:bodyPr>
          <a:lstStyle/>
          <a:p>
            <a:r>
              <a:rPr lang="en-US" sz="2400" dirty="0" smtClean="0">
                <a:latin typeface="+mj-lt"/>
              </a:rPr>
              <a:t>“For the ways of man are before the eyes of the LORD, and he pondereth all his goings.  </a:t>
            </a:r>
            <a:r>
              <a:rPr lang="en-US" sz="2400" b="1" u="sng" dirty="0" smtClean="0">
                <a:latin typeface="+mj-lt"/>
              </a:rPr>
              <a:t>His own iniquities shall take the wicked himself, and he shall be holden with the cords of his sins</a:t>
            </a:r>
            <a:r>
              <a:rPr lang="en-US" sz="2400" dirty="0" smtClean="0">
                <a:latin typeface="+mj-lt"/>
              </a:rPr>
              <a:t>.  He shall die without instruction; and in the greatness of his folly he shall go astray” (5:21-23).</a:t>
            </a:r>
          </a:p>
          <a:p>
            <a:r>
              <a:rPr lang="en-US" sz="2400" dirty="0" smtClean="0">
                <a:latin typeface="+mj-lt"/>
              </a:rPr>
              <a:t>God knows all and sees all—nothing escapes His scrutiny.  When man rejects God and the wisdom of His teachings he becomes bound by sin and his life is surely on the way of destruction.  </a:t>
            </a:r>
          </a:p>
          <a:p>
            <a:r>
              <a:rPr lang="en-US" sz="2400" dirty="0" smtClean="0">
                <a:latin typeface="+mj-lt"/>
              </a:rPr>
              <a:t>God calls this sinful lifestyle “folly” which is used 21 times in PROVERBS.  </a:t>
            </a:r>
          </a:p>
          <a:p>
            <a:endParaRPr lang="en-US" sz="800" dirty="0" smtClean="0">
              <a:latin typeface="+mj-lt"/>
            </a:endParaRPr>
          </a:p>
          <a:p>
            <a:r>
              <a:rPr lang="en-US" sz="2400" dirty="0" smtClean="0">
                <a:latin typeface="+mj-lt"/>
              </a:rPr>
              <a:t>To ignore God and yield to sin is folly.   </a:t>
            </a:r>
            <a:endParaRPr lang="en-US" sz="2400" dirty="0">
              <a:latin typeface="+mj-lt"/>
            </a:endParaRPr>
          </a:p>
        </p:txBody>
      </p:sp>
      <p:pic>
        <p:nvPicPr>
          <p:cNvPr id="4" name="Picture 3" descr="Free vector graphic: Pig, &lt;strong&gt;Tied&lt;/strong&gt; &lt;strong&gt;Up&lt;/strong&gt;, Piggy, Piglet, &lt;strong&gt;Rope&lt;/strong&g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6350" y="60567"/>
            <a:ext cx="6981825" cy="6435174"/>
          </a:xfrm>
          <a:prstGeom prst="rect">
            <a:avLst/>
          </a:prstGeom>
        </p:spPr>
      </p:pic>
    </p:spTree>
    <p:extLst>
      <p:ext uri="{BB962C8B-B14F-4D97-AF65-F5344CB8AC3E}">
        <p14:creationId xmlns:p14="http://schemas.microsoft.com/office/powerpoint/2010/main" val="103716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76200"/>
            <a:ext cx="7671643" cy="6740307"/>
          </a:xfrm>
          <a:prstGeom prst="rect">
            <a:avLst/>
          </a:prstGeom>
          <a:noFill/>
        </p:spPr>
        <p:txBody>
          <a:bodyPr wrap="square" rtlCol="0">
            <a:spAutoFit/>
          </a:bodyPr>
          <a:lstStyle/>
          <a:p>
            <a:r>
              <a:rPr lang="en-US" sz="2400" b="1" dirty="0" smtClean="0">
                <a:latin typeface="+mj-lt"/>
              </a:rPr>
              <a:t>FOOLISH FINANCES</a:t>
            </a:r>
          </a:p>
          <a:p>
            <a:r>
              <a:rPr lang="en-US" sz="2400" dirty="0" smtClean="0">
                <a:latin typeface="+mj-lt"/>
              </a:rPr>
              <a:t>“My son, if thou be surety for thy friend, if thou hast stricken </a:t>
            </a:r>
          </a:p>
          <a:p>
            <a:r>
              <a:rPr lang="en-US" sz="2400" dirty="0" smtClean="0">
                <a:latin typeface="+mj-lt"/>
              </a:rPr>
              <a:t>thy hand with a stranger.  Thou art snared with the words of </a:t>
            </a:r>
          </a:p>
          <a:p>
            <a:r>
              <a:rPr lang="en-US" sz="2400" dirty="0" smtClean="0">
                <a:latin typeface="+mj-lt"/>
              </a:rPr>
              <a:t>thy mouth… Do this now, my son, and deliver thyself… go </a:t>
            </a:r>
          </a:p>
          <a:p>
            <a:r>
              <a:rPr lang="en-US" sz="2400" dirty="0" smtClean="0">
                <a:latin typeface="+mj-lt"/>
              </a:rPr>
              <a:t>humble thyself… give not sleep to thine eyes… deliver thyself</a:t>
            </a:r>
          </a:p>
          <a:p>
            <a:r>
              <a:rPr lang="en-US" sz="2400" dirty="0" smtClean="0">
                <a:latin typeface="+mj-lt"/>
              </a:rPr>
              <a:t>… as a bird from the hand of the fowler” (6:1-5).</a:t>
            </a:r>
          </a:p>
          <a:p>
            <a:r>
              <a:rPr lang="en-US" sz="2400" dirty="0" smtClean="0">
                <a:latin typeface="+mj-lt"/>
              </a:rPr>
              <a:t>It is folly to get oneself into a bad financial situation with </a:t>
            </a:r>
          </a:p>
          <a:p>
            <a:r>
              <a:rPr lang="en-US" sz="2400" dirty="0" smtClean="0">
                <a:latin typeface="+mj-lt"/>
              </a:rPr>
              <a:t>either a friend or distant relative, e.g. co-sign a note with a </a:t>
            </a:r>
          </a:p>
          <a:p>
            <a:r>
              <a:rPr lang="en-US" sz="2400" dirty="0" smtClean="0">
                <a:latin typeface="+mj-lt"/>
              </a:rPr>
              <a:t>high interest rate when it is likely you may be stuck holding </a:t>
            </a:r>
          </a:p>
          <a:p>
            <a:r>
              <a:rPr lang="en-US" sz="2400" dirty="0" smtClean="0">
                <a:latin typeface="+mj-lt"/>
              </a:rPr>
              <a:t>the bag.  What to do?</a:t>
            </a:r>
          </a:p>
          <a:p>
            <a:endParaRPr lang="en-US" sz="800" b="1" i="1" dirty="0" smtClean="0">
              <a:latin typeface="+mj-lt"/>
            </a:endParaRPr>
          </a:p>
          <a:p>
            <a:r>
              <a:rPr lang="en-US" sz="2400" b="1" i="1" dirty="0" smtClean="0">
                <a:latin typeface="+mj-lt"/>
              </a:rPr>
              <a:t>GET OUT OF IT AS SOON AS POSSIBLE!!! </a:t>
            </a:r>
          </a:p>
          <a:p>
            <a:endParaRPr lang="en-US" sz="800" dirty="0" smtClean="0">
              <a:latin typeface="+mj-lt"/>
            </a:endParaRPr>
          </a:p>
          <a:p>
            <a:r>
              <a:rPr lang="en-US" sz="2400" dirty="0" smtClean="0">
                <a:latin typeface="+mj-lt"/>
              </a:rPr>
              <a:t>Be very cautious when either lending or borrowing money, </a:t>
            </a:r>
          </a:p>
          <a:p>
            <a:r>
              <a:rPr lang="en-US" sz="2400" dirty="0" smtClean="0">
                <a:latin typeface="+mj-lt"/>
              </a:rPr>
              <a:t>especially when high interest rates apply, and even more so when you can’t afford to lose the money.  Still good advice today from Shakespeare’s </a:t>
            </a:r>
            <a:r>
              <a:rPr lang="en-US" sz="2400" i="1" dirty="0" smtClean="0">
                <a:latin typeface="+mj-lt"/>
              </a:rPr>
              <a:t>Hamlet</a:t>
            </a:r>
            <a:r>
              <a:rPr lang="en-US" sz="2400" dirty="0" smtClean="0">
                <a:latin typeface="+mj-lt"/>
              </a:rPr>
              <a:t>, 1602 – </a:t>
            </a:r>
          </a:p>
          <a:p>
            <a:endParaRPr lang="en-US" sz="800" dirty="0" smtClean="0">
              <a:latin typeface="+mj-lt"/>
            </a:endParaRPr>
          </a:p>
          <a:p>
            <a:r>
              <a:rPr lang="en-US" sz="2400" i="1" dirty="0" smtClean="0">
                <a:latin typeface="+mj-lt"/>
              </a:rPr>
              <a:t>“Neither a borrower nor a lender be, for loan oft loses both itself and a friend.” </a:t>
            </a:r>
          </a:p>
        </p:txBody>
      </p:sp>
      <p:pic>
        <p:nvPicPr>
          <p:cNvPr id="5" name="Picture 4" descr="When Do You Need to Formalize Contracts with You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7150" y="109536"/>
            <a:ext cx="4376736" cy="5862639"/>
          </a:xfrm>
          <a:prstGeom prst="rect">
            <a:avLst/>
          </a:prstGeom>
        </p:spPr>
      </p:pic>
      <p:pic>
        <p:nvPicPr>
          <p:cNvPr id="4" name="Picture 3" descr="WOMEN TAKING A STAND: CAUTION: danger ahea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1642" y="109537"/>
            <a:ext cx="4382244" cy="5862638"/>
          </a:xfrm>
          <a:prstGeom prst="rect">
            <a:avLst/>
          </a:prstGeom>
        </p:spPr>
      </p:pic>
    </p:spTree>
    <p:extLst>
      <p:ext uri="{BB962C8B-B14F-4D97-AF65-F5344CB8AC3E}">
        <p14:creationId xmlns:p14="http://schemas.microsoft.com/office/powerpoint/2010/main" val="51588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7" end="7"/>
                                            </p:txEl>
                                          </p:spTgt>
                                        </p:tgtEl>
                                        <p:attrNameLst>
                                          <p:attrName>style.visibility</p:attrName>
                                        </p:attrNameLst>
                                      </p:cBhvr>
                                      <p:to>
                                        <p:strVal val="visible"/>
                                      </p:to>
                                    </p:set>
                                    <p:animEffect transition="in" filter="fade">
                                      <p:cBhvr>
                                        <p:cTn id="10" dur="500"/>
                                        <p:tgtEl>
                                          <p:spTgt spid="2">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animEffect transition="in" filter="fade">
                                      <p:cBhvr>
                                        <p:cTn id="13" dur="500"/>
                                        <p:tgtEl>
                                          <p:spTgt spid="2">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9" end="9"/>
                                            </p:txEl>
                                          </p:spTgt>
                                        </p:tgtEl>
                                        <p:attrNameLst>
                                          <p:attrName>style.visibility</p:attrName>
                                        </p:attrNameLst>
                                      </p:cBhvr>
                                      <p:to>
                                        <p:strVal val="visible"/>
                                      </p:to>
                                    </p:set>
                                    <p:animEffect transition="in" filter="fade">
                                      <p:cBhvr>
                                        <p:cTn id="16" dur="500"/>
                                        <p:tgtEl>
                                          <p:spTgt spid="2">
                                            <p:txEl>
                                              <p:pRg st="9" end="9"/>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
                                            <p:txEl>
                                              <p:pRg st="11" end="11"/>
                                            </p:txEl>
                                          </p:spTgt>
                                        </p:tgtEl>
                                        <p:attrNameLst>
                                          <p:attrName>style.visibility</p:attrName>
                                        </p:attrNameLst>
                                      </p:cBhvr>
                                      <p:to>
                                        <p:strVal val="visible"/>
                                      </p:to>
                                    </p:set>
                                    <p:anim calcmode="lin" valueType="num">
                                      <p:cBhvr>
                                        <p:cTn id="26" dur="500" fill="hold"/>
                                        <p:tgtEl>
                                          <p:spTgt spid="2">
                                            <p:txEl>
                                              <p:pRg st="11" end="11"/>
                                            </p:txEl>
                                          </p:spTgt>
                                        </p:tgtEl>
                                        <p:attrNameLst>
                                          <p:attrName>ppt_w</p:attrName>
                                        </p:attrNameLst>
                                      </p:cBhvr>
                                      <p:tavLst>
                                        <p:tav tm="0">
                                          <p:val>
                                            <p:fltVal val="0"/>
                                          </p:val>
                                        </p:tav>
                                        <p:tav tm="100000">
                                          <p:val>
                                            <p:strVal val="#ppt_w"/>
                                          </p:val>
                                        </p:tav>
                                      </p:tavLst>
                                    </p:anim>
                                    <p:anim calcmode="lin" valueType="num">
                                      <p:cBhvr>
                                        <p:cTn id="27" dur="500" fill="hold"/>
                                        <p:tgtEl>
                                          <p:spTgt spid="2">
                                            <p:txEl>
                                              <p:pRg st="11" end="11"/>
                                            </p:txEl>
                                          </p:spTgt>
                                        </p:tgtEl>
                                        <p:attrNameLst>
                                          <p:attrName>ppt_h</p:attrName>
                                        </p:attrNameLst>
                                      </p:cBhvr>
                                      <p:tavLst>
                                        <p:tav tm="0">
                                          <p:val>
                                            <p:fltVal val="0"/>
                                          </p:val>
                                        </p:tav>
                                        <p:tav tm="100000">
                                          <p:val>
                                            <p:strVal val="#ppt_h"/>
                                          </p:val>
                                        </p:tav>
                                      </p:tavLst>
                                    </p:anim>
                                    <p:animEffect transition="in" filter="fade">
                                      <p:cBhvr>
                                        <p:cTn id="28" dur="500"/>
                                        <p:tgtEl>
                                          <p:spTgt spid="2">
                                            <p:txEl>
                                              <p:pRg st="11" end="1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animEffect transition="in" filter="fade">
                                      <p:cBhvr>
                                        <p:cTn id="33" dur="500"/>
                                        <p:tgtEl>
                                          <p:spTgt spid="2">
                                            <p:txEl>
                                              <p:pRg st="13" end="1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14" end="14"/>
                                            </p:txEl>
                                          </p:spTgt>
                                        </p:tgtEl>
                                        <p:attrNameLst>
                                          <p:attrName>style.visibility</p:attrName>
                                        </p:attrNameLst>
                                      </p:cBhvr>
                                      <p:to>
                                        <p:strVal val="visible"/>
                                      </p:to>
                                    </p:set>
                                    <p:animEffect transition="in" filter="fade">
                                      <p:cBhvr>
                                        <p:cTn id="36" dur="500"/>
                                        <p:tgtEl>
                                          <p:spTgt spid="2">
                                            <p:txEl>
                                              <p:pRg st="14" end="1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16" end="16"/>
                                            </p:txEl>
                                          </p:spTgt>
                                        </p:tgtEl>
                                        <p:attrNameLst>
                                          <p:attrName>style.visibility</p:attrName>
                                        </p:attrNameLst>
                                      </p:cBhvr>
                                      <p:to>
                                        <p:strVal val="visible"/>
                                      </p:to>
                                    </p:set>
                                    <p:animEffect transition="in" filter="fade">
                                      <p:cBhvr>
                                        <p:cTn id="41"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5905500" cy="6617196"/>
          </a:xfrm>
          <a:prstGeom prst="rect">
            <a:avLst/>
          </a:prstGeom>
          <a:noFill/>
        </p:spPr>
        <p:txBody>
          <a:bodyPr wrap="square" rtlCol="0">
            <a:spAutoFit/>
          </a:bodyPr>
          <a:lstStyle/>
          <a:p>
            <a:r>
              <a:rPr lang="en-US" sz="2400" dirty="0" smtClean="0">
                <a:latin typeface="+mj-lt"/>
              </a:rPr>
              <a:t>“The fear of the LORD is to hate evil: pride, and arrogancy, and the evil way, and the forward mouth, do I hate” (8:13).</a:t>
            </a:r>
          </a:p>
          <a:p>
            <a:r>
              <a:rPr lang="en-US" sz="2400" dirty="0" smtClean="0">
                <a:latin typeface="+mj-lt"/>
              </a:rPr>
              <a:t>This proverb tells us that wisdom is making the right moral choices.  God hates evil, therefore</a:t>
            </a:r>
          </a:p>
          <a:p>
            <a:r>
              <a:rPr lang="en-US" sz="2400" dirty="0" smtClean="0">
                <a:latin typeface="+mj-lt"/>
              </a:rPr>
              <a:t>we should hate evil as well.  These can be manifested in a prideful, arrogant attitude, which usually begins with the things that we utter from our mouth.</a:t>
            </a:r>
          </a:p>
          <a:p>
            <a:endParaRPr lang="en-US" sz="800" dirty="0" smtClean="0">
              <a:latin typeface="+mj-lt"/>
            </a:endParaRPr>
          </a:p>
          <a:p>
            <a:r>
              <a:rPr lang="en-US" sz="2400" dirty="0" smtClean="0">
                <a:latin typeface="+mj-lt"/>
              </a:rPr>
              <a:t>“The proverbs of Solomon.  A wise son maketh a glad father: but a foolish son is the heaviness of his mother” (10:1).  </a:t>
            </a:r>
          </a:p>
          <a:p>
            <a:endParaRPr lang="en-US" sz="800" dirty="0" smtClean="0">
              <a:latin typeface="+mj-lt"/>
            </a:endParaRPr>
          </a:p>
          <a:p>
            <a:r>
              <a:rPr lang="en-US" sz="2400" dirty="0" smtClean="0">
                <a:latin typeface="+mj-lt"/>
              </a:rPr>
              <a:t>C.I</a:t>
            </a:r>
            <a:r>
              <a:rPr lang="en-US" sz="2400" dirty="0" smtClean="0">
                <a:latin typeface="+mj-lt"/>
              </a:rPr>
              <a:t>. Scofield – </a:t>
            </a:r>
            <a:r>
              <a:rPr lang="en-US" sz="2400" i="1" dirty="0" smtClean="0">
                <a:latin typeface="+mj-lt"/>
              </a:rPr>
              <a:t>“A fool in Scripture is never a mentally deficient person, but rather one arrogant and self-sufficient; </a:t>
            </a:r>
            <a:r>
              <a:rPr lang="en-US" sz="2400" i="1" u="sng" dirty="0" smtClean="0">
                <a:latin typeface="+mj-lt"/>
              </a:rPr>
              <a:t>one who orders his life as if there were no God</a:t>
            </a:r>
            <a:r>
              <a:rPr lang="en-US" sz="2400" i="1" dirty="0" smtClean="0">
                <a:latin typeface="+mj-lt"/>
              </a:rPr>
              <a:t>” </a:t>
            </a:r>
            <a:r>
              <a:rPr lang="en-US" sz="2400" dirty="0" smtClean="0">
                <a:latin typeface="+mj-lt"/>
              </a:rPr>
              <a:t>(Old Scofield, p</a:t>
            </a:r>
            <a:r>
              <a:rPr lang="en-US" sz="2400" dirty="0" smtClean="0">
                <a:latin typeface="+mj-lt"/>
              </a:rPr>
              <a:t>. 678).   </a:t>
            </a:r>
            <a:endParaRPr lang="en-US" sz="2400" dirty="0">
              <a:latin typeface="+mj-lt"/>
            </a:endParaRPr>
          </a:p>
        </p:txBody>
      </p:sp>
      <p:pic>
        <p:nvPicPr>
          <p:cNvPr id="3" name="Picture 2" descr="TEFYL - consign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4625" y="133349"/>
            <a:ext cx="5400675" cy="6360736"/>
          </a:xfrm>
          <a:prstGeom prst="rect">
            <a:avLst/>
          </a:prstGeom>
        </p:spPr>
      </p:pic>
      <p:sp>
        <p:nvSpPr>
          <p:cNvPr id="4" name="TextBox 3"/>
          <p:cNvSpPr txBox="1"/>
          <p:nvPr/>
        </p:nvSpPr>
        <p:spPr>
          <a:xfrm>
            <a:off x="10258425" y="2028825"/>
            <a:ext cx="1090042" cy="1569660"/>
          </a:xfrm>
          <a:prstGeom prst="rect">
            <a:avLst/>
          </a:prstGeom>
          <a:noFill/>
        </p:spPr>
        <p:txBody>
          <a:bodyPr wrap="none" rtlCol="0">
            <a:spAutoFit/>
          </a:bodyPr>
          <a:lstStyle/>
          <a:p>
            <a:pPr algn="ctr"/>
            <a:r>
              <a:rPr lang="en-US" sz="2400" b="1" dirty="0" smtClean="0">
                <a:latin typeface="+mj-lt"/>
              </a:rPr>
              <a:t>WATCH</a:t>
            </a:r>
          </a:p>
          <a:p>
            <a:pPr algn="ctr"/>
            <a:r>
              <a:rPr lang="en-US" sz="2400" b="1" dirty="0" smtClean="0">
                <a:latin typeface="+mj-lt"/>
              </a:rPr>
              <a:t>WHAT </a:t>
            </a:r>
          </a:p>
          <a:p>
            <a:pPr algn="ctr"/>
            <a:r>
              <a:rPr lang="en-US" sz="2400" b="1" dirty="0" smtClean="0">
                <a:latin typeface="+mj-lt"/>
              </a:rPr>
              <a:t>YOU</a:t>
            </a:r>
          </a:p>
          <a:p>
            <a:pPr algn="ctr"/>
            <a:r>
              <a:rPr lang="en-US" sz="2400" b="1" dirty="0" smtClean="0">
                <a:latin typeface="+mj-lt"/>
              </a:rPr>
              <a:t>SAY!</a:t>
            </a:r>
            <a:endParaRPr lang="en-US" sz="2400" b="1" dirty="0">
              <a:latin typeface="+mj-lt"/>
            </a:endParaRPr>
          </a:p>
        </p:txBody>
      </p:sp>
    </p:spTree>
    <p:extLst>
      <p:ext uri="{BB962C8B-B14F-4D97-AF65-F5344CB8AC3E}">
        <p14:creationId xmlns:p14="http://schemas.microsoft.com/office/powerpoint/2010/main" val="171679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85725"/>
            <a:ext cx="5486400" cy="6617196"/>
          </a:xfrm>
          <a:prstGeom prst="rect">
            <a:avLst/>
          </a:prstGeom>
          <a:noFill/>
        </p:spPr>
        <p:txBody>
          <a:bodyPr wrap="square" rtlCol="0">
            <a:spAutoFit/>
          </a:bodyPr>
          <a:lstStyle/>
          <a:p>
            <a:r>
              <a:rPr lang="en-US" sz="2400" b="1" dirty="0" smtClean="0">
                <a:latin typeface="+mj-lt"/>
              </a:rPr>
              <a:t>WORK ETHIC</a:t>
            </a:r>
          </a:p>
          <a:p>
            <a:r>
              <a:rPr lang="en-US" sz="2400" dirty="0" smtClean="0">
                <a:latin typeface="+mj-lt"/>
              </a:rPr>
              <a:t>“He becometh poor that dealeth with a slack hand: but the hand of the diligent maketh rich” (10:4).</a:t>
            </a:r>
          </a:p>
          <a:p>
            <a:r>
              <a:rPr lang="en-US" sz="2400" dirty="0" smtClean="0">
                <a:latin typeface="+mj-lt"/>
              </a:rPr>
              <a:t>A lazy person will often become poor whereas a hard worker will usually be rewarded for his productivity.  An ant is a good example – </a:t>
            </a:r>
          </a:p>
          <a:p>
            <a:endParaRPr lang="en-US" sz="800" dirty="0">
              <a:latin typeface="+mj-lt"/>
            </a:endParaRPr>
          </a:p>
          <a:p>
            <a:r>
              <a:rPr lang="en-US" sz="2400" dirty="0" smtClean="0">
                <a:latin typeface="+mj-lt"/>
              </a:rPr>
              <a:t>“Go to the ant, thou sluggard; consider her ways, and be wise… provideth her meat in the summer, and gathereth her food in the harvest” (6:6,8).</a:t>
            </a:r>
          </a:p>
          <a:p>
            <a:r>
              <a:rPr lang="en-US" sz="2400" dirty="0" smtClean="0">
                <a:latin typeface="+mj-lt"/>
              </a:rPr>
              <a:t>Another example of laziness can be one who sleeps excessively –</a:t>
            </a:r>
          </a:p>
          <a:p>
            <a:endParaRPr lang="en-US" sz="800" dirty="0" smtClean="0">
              <a:latin typeface="+mj-lt"/>
            </a:endParaRPr>
          </a:p>
          <a:p>
            <a:r>
              <a:rPr lang="en-US" sz="2400" dirty="0" smtClean="0">
                <a:latin typeface="+mj-lt"/>
              </a:rPr>
              <a:t>“How long wilt thou sleep, O sluggard? When wilt thou arise out of thy sleep?  (6:9).    </a:t>
            </a:r>
            <a:endParaRPr lang="en-US" sz="2400" dirty="0">
              <a:latin typeface="+mj-lt"/>
            </a:endParaRPr>
          </a:p>
        </p:txBody>
      </p:sp>
      <p:pic>
        <p:nvPicPr>
          <p:cNvPr id="4" name="Picture 3" descr="“Riposino” dopo pranzo: aumenta il picco dei trigliceridi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1" y="-2"/>
            <a:ext cx="6505574" cy="7010401"/>
          </a:xfrm>
          <a:prstGeom prst="rect">
            <a:avLst/>
          </a:prstGeom>
        </p:spPr>
      </p:pic>
      <p:pic>
        <p:nvPicPr>
          <p:cNvPr id="5" name="Picture 4" descr="Specialized on laziness - Mapping Ignora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1" y="0"/>
            <a:ext cx="6705599" cy="6531471"/>
          </a:xfrm>
          <a:prstGeom prst="rect">
            <a:avLst/>
          </a:prstGeom>
        </p:spPr>
      </p:pic>
      <p:pic>
        <p:nvPicPr>
          <p:cNvPr id="8" name="Picture 7" descr="&quot;&lt;strong&gt;Lazy&lt;/strong&gt;&quot; speech - mike's web lo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1" y="0"/>
            <a:ext cx="6705599" cy="6531471"/>
          </a:xfrm>
          <a:prstGeom prst="rect">
            <a:avLst/>
          </a:prstGeom>
        </p:spPr>
      </p:pic>
    </p:spTree>
    <p:extLst>
      <p:ext uri="{BB962C8B-B14F-4D97-AF65-F5344CB8AC3E}">
        <p14:creationId xmlns:p14="http://schemas.microsoft.com/office/powerpoint/2010/main" val="31904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5943599" cy="6494085"/>
          </a:xfrm>
          <a:prstGeom prst="rect">
            <a:avLst/>
          </a:prstGeom>
          <a:noFill/>
        </p:spPr>
        <p:txBody>
          <a:bodyPr wrap="square" rtlCol="0">
            <a:spAutoFit/>
          </a:bodyPr>
          <a:lstStyle/>
          <a:p>
            <a:r>
              <a:rPr lang="en-US" sz="2400" dirty="0" smtClean="0">
                <a:latin typeface="+mj-lt"/>
              </a:rPr>
              <a:t>The Apostle Paul had much to say about the work </a:t>
            </a:r>
            <a:r>
              <a:rPr lang="en-US" sz="2400" dirty="0" smtClean="0">
                <a:latin typeface="+mj-lt"/>
              </a:rPr>
              <a:t>ethic </a:t>
            </a:r>
            <a:r>
              <a:rPr lang="en-US" sz="2400" dirty="0" smtClean="0">
                <a:latin typeface="+mj-lt"/>
              </a:rPr>
              <a:t>–</a:t>
            </a:r>
          </a:p>
          <a:p>
            <a:endParaRPr lang="en-US" sz="800" dirty="0" smtClean="0">
              <a:latin typeface="+mj-lt"/>
            </a:endParaRPr>
          </a:p>
          <a:p>
            <a:r>
              <a:rPr lang="en-US" sz="2400" dirty="0" smtClean="0">
                <a:latin typeface="+mj-lt"/>
              </a:rPr>
              <a:t>“… to work with your hands, as we commanded you” (1Thess. 4:11).</a:t>
            </a:r>
          </a:p>
          <a:p>
            <a:r>
              <a:rPr lang="en-US" sz="2400" dirty="0" smtClean="0">
                <a:latin typeface="+mj-lt"/>
              </a:rPr>
              <a:t>When believers failed to respond, he wrote –</a:t>
            </a:r>
          </a:p>
          <a:p>
            <a:endParaRPr lang="en-US" sz="800" dirty="0" smtClean="0">
              <a:latin typeface="+mj-lt"/>
            </a:endParaRPr>
          </a:p>
          <a:p>
            <a:r>
              <a:rPr lang="en-US" sz="2400" dirty="0" smtClean="0">
                <a:latin typeface="+mj-lt"/>
              </a:rPr>
              <a:t>“For even when we were with you, this we commanded you, </a:t>
            </a:r>
            <a:r>
              <a:rPr lang="en-US" sz="2400" b="1" u="sng" dirty="0" smtClean="0">
                <a:latin typeface="+mj-lt"/>
              </a:rPr>
              <a:t>that if any not work, neither should he eat</a:t>
            </a:r>
            <a:r>
              <a:rPr lang="en-US" sz="2400" dirty="0" smtClean="0">
                <a:latin typeface="+mj-lt"/>
              </a:rPr>
              <a:t>” </a:t>
            </a:r>
            <a:r>
              <a:rPr lang="en-US" sz="2400" dirty="0" smtClean="0">
                <a:latin typeface="+mj-lt"/>
              </a:rPr>
              <a:t>(</a:t>
            </a:r>
            <a:r>
              <a:rPr lang="en-US" sz="2400" dirty="0" smtClean="0">
                <a:latin typeface="+mj-lt"/>
              </a:rPr>
              <a:t>2Thess. 3:10).</a:t>
            </a:r>
          </a:p>
          <a:p>
            <a:r>
              <a:rPr lang="en-US" sz="2400" dirty="0" smtClean="0">
                <a:latin typeface="+mj-lt"/>
              </a:rPr>
              <a:t>There is another, perhaps even more important reason to possess a good work ethic and that is you will be rewarded in heaven by Christ –</a:t>
            </a:r>
          </a:p>
          <a:p>
            <a:endParaRPr lang="en-US" sz="800" dirty="0" smtClean="0">
              <a:latin typeface="+mj-lt"/>
            </a:endParaRPr>
          </a:p>
          <a:p>
            <a:r>
              <a:rPr lang="en-US" sz="2400" dirty="0" smtClean="0">
                <a:latin typeface="+mj-lt"/>
              </a:rPr>
              <a:t>“Let him that stole steal no more: but rather </a:t>
            </a:r>
            <a:r>
              <a:rPr lang="en-US" sz="2400" b="1" u="sng" dirty="0" smtClean="0">
                <a:latin typeface="+mj-lt"/>
              </a:rPr>
              <a:t>let him labour, working with his hands the thing that is good</a:t>
            </a:r>
            <a:r>
              <a:rPr lang="en-US" sz="2400" dirty="0" smtClean="0">
                <a:latin typeface="+mj-lt"/>
              </a:rPr>
              <a:t>…” (Eph. 4:28).</a:t>
            </a:r>
          </a:p>
          <a:p>
            <a:endParaRPr lang="en-US" sz="800" dirty="0" smtClean="0">
              <a:latin typeface="+mj-lt"/>
            </a:endParaRPr>
          </a:p>
          <a:p>
            <a:r>
              <a:rPr lang="en-US" sz="2400" dirty="0" smtClean="0">
                <a:latin typeface="+mj-lt"/>
              </a:rPr>
              <a:t>Work </a:t>
            </a:r>
            <a:r>
              <a:rPr lang="en-US" sz="2400" dirty="0" smtClean="0">
                <a:latin typeface="+mj-lt"/>
              </a:rPr>
              <a:t>is a </a:t>
            </a:r>
            <a:r>
              <a:rPr lang="en-US" sz="2400" i="1" dirty="0" smtClean="0">
                <a:latin typeface="+mj-lt"/>
              </a:rPr>
              <a:t>good work!  Keep it up!  </a:t>
            </a:r>
            <a:endParaRPr lang="en-US" sz="2400" i="1" dirty="0">
              <a:latin typeface="+mj-lt"/>
            </a:endParaRPr>
          </a:p>
        </p:txBody>
      </p:sp>
      <p:pic>
        <p:nvPicPr>
          <p:cNvPr id="3" name="Picture 2" descr="Diet Justice: Hurdles 4,5 &amp; 6- The Blogosphere is Fickl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4576" y="-1"/>
            <a:ext cx="6134100" cy="6370975"/>
          </a:xfrm>
          <a:prstGeom prst="rect">
            <a:avLst/>
          </a:prstGeom>
        </p:spPr>
      </p:pic>
    </p:spTree>
    <p:extLst>
      <p:ext uri="{BB962C8B-B14F-4D97-AF65-F5344CB8AC3E}">
        <p14:creationId xmlns:p14="http://schemas.microsoft.com/office/powerpoint/2010/main" val="247484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4282</TotalTime>
  <Words>3232</Words>
  <Application>Microsoft Office PowerPoint</Application>
  <PresentationFormat>Widescreen</PresentationFormat>
  <Paragraphs>217</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116</cp:revision>
  <dcterms:created xsi:type="dcterms:W3CDTF">2018-05-21T11:08:10Z</dcterms:created>
  <dcterms:modified xsi:type="dcterms:W3CDTF">2018-07-19T19:20:21Z</dcterms:modified>
</cp:coreProperties>
</file>