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3" r:id="rId5"/>
    <p:sldId id="264" r:id="rId6"/>
    <p:sldId id="268" r:id="rId7"/>
    <p:sldId id="265" r:id="rId8"/>
    <p:sldId id="269" r:id="rId9"/>
    <p:sldId id="266" r:id="rId10"/>
    <p:sldId id="267" r:id="rId11"/>
    <p:sldId id="270" r:id="rId12"/>
    <p:sldId id="271" r:id="rId13"/>
    <p:sldId id="272" r:id="rId14"/>
    <p:sldId id="273" r:id="rId15"/>
    <p:sldId id="274" r:id="rId16"/>
    <p:sldId id="275" r:id="rId17"/>
    <p:sldId id="276" r:id="rId18"/>
    <p:sldId id="279" r:id="rId19"/>
    <p:sldId id="28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30T16:19:42.061"/>
    </inkml:context>
    <inkml:brush xml:id="br0">
      <inkml:brushProperty name="width" value="0.05292" units="cm"/>
      <inkml:brushProperty name="height" value="0.05292" units="cm"/>
      <inkml:brushProperty name="color" value="#FF0000"/>
    </inkml:brush>
  </inkml:definitions>
  <inkml:trace contextRef="#ctx0" brushRef="#br0">27919 7493 0,'-64'0'641,"22"0"-641,-22 0 0,64-21 15,-21 21 1,0-21 15,0 21-15,0 0-1,21-21 17,-21 21-17,-1 0 1,1 0 0,-21-22-1,0 1 1,20 21-1,1 0-15,0 0 32,21-21-32,-42 21 31,21 0-15,-1 0-1,-20 0 1,21 0-16,-21-21 15,-1 0-15,22 21 16,-21 0 0,-1-43-1,1 43 1,21 0 0,0 0-1,-22 0 1,1 0-1,0 0-15,-1 0 16,22 0-16,0 0 0,0 0 16,-21 0-1,20-21 1,1 21 0,-21 0-1,0-21-15,-1 21 31,1 0-31,-22 0 0,1-21 16,-64 21 0,42 0-1,22 0 1,42 0 0,-1 0 30,-20 0-30,21 0 15,21-21-31,-21 21 16,0 0 359,-1 0-375,22 21 16,-21 0-1,0-21 1,0 21-1,0-21 17,21 21-17,-21-21-15,-1 0 16,22 22 15,-21-22 16,0 0-31,-21 0-16,-1 21 15,22-21 1,0 0 31,0 0-32,0 0 1,0 0 0,-1 0-1,1 0 1,0 0 0,-42 0-1,20 0 1,22 21-1,0-21 1,0 0 78,0 0-63,21 21-15,-22-21-1,1 21 48,0 0-63,21 1 0,-21 20 31,21-21-15,0 21-1,0-20 1,-21 20 0,21-21-1,0 0 1,0 0-1,0 1 1,0-1 0,0 0-1,0 0 1,0 43 0,0-43-1,0 0 16,0 0-31,-21-21 16,21 21 62,0 0-62,-22-21-1,22 22 298,0-1-282,0 0-31,0 0 31,0 0-15,0 0 0,0 1-1,0-1 1,0 21 0,-21 0-1,21-20 1,0-1-1,0 0 64,43 0-79,-22-21 15,21 21 1,-21-21-16,0 43 15,1-43 17,-22 21-17,21-21 1,0 21 0,0 0-1,0-21 16,-21 21-15,21-21-16,1 0 16,-1 0-1,21 21 1,-21-21 0,0 22-1,1-1 1,-1-21-16,0 0 31,0 0-31,0 0 16,22 0-1,-22 0 1,21 0 0,-21 0-1,0 0 1,43 0-1,21 0 1,-64 0-16,21-21 16,-21 21 46,43 0-62,-1 0 0,1 0 16,-22 0-16,43 0 15,-64 0 1,21 0 0,-21 0-1,1 0 79,-1 0-94,0 0 422,0 0-406,0 0-1,0 0 1,1 0-1,-1 0 1,21 0 31,0 0-31,-20 0-16,20 21 15,0-21 1,-21 0-1,1 0-15,-1 0 47,0 0-31,21 0 0,1 0-1,-22 0 1,0 0-1,21 0 1,-21 0-16,1 0 16,-1 0 46,0 0-46,0 0-1,0 0 79,0 0-94,1 0 16,-1 0 593,42 0-609,-42 0 16,22 0-1,-22 0 1,21 0 15,-21 0-15,22 0 0,-1-21-1,22 21 1,20 0-1,1 0 1,-85-22 62,21 22-62,0 0-1,-21-21 32,21 0 281,1 0-312,-1 0-16,21-22 16,-42 1-1,21 21 17,0 0-17,22 0 1,-1-1-1,0 22 1,-20-21-16,-1 0 16,-21 0-1,0 0 1,0 0 0,-43-1-1,22 1 1,21 0 249,0 0-249,0 0-16,0 0 31,0-1-31,0 1 32,0 0-32,0 0 31,0 0 16,0 0-16,0-1-15,0 1-1,0 0 16,0 0 32,0 0-47,0 0 15,0-1 0,0 1 94,-21 21-125,21-21 16,-21 21 109,21-21-110,-21 21-15,21-21 141,-21 21-125,-1 0-1,1 0-15,21-21 16,0-1 109,-21 22-110,21-21 1,-21 21 0,0 0 343,0-21-343,-1 21 93,-20-21 250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9-02T21:26:08.265"/>
    </inkml:context>
    <inkml:brush xml:id="br0">
      <inkml:brushProperty name="width" value="0.05292" units="cm"/>
      <inkml:brushProperty name="height" value="0.05292" units="cm"/>
      <inkml:brushProperty name="color" value="#FF0000"/>
    </inkml:brush>
  </inkml:definitions>
  <inkml:trace contextRef="#ctx0" brushRef="#br0">32343 15642 0,'0'21'375,"-43"1"-359,1-1-16,-85-21 15,0 42 1,21-21-1,-21-21 1,0 21 0,64 1-1,-1-22 1,43 0 0,-43 0-16,43 0 15,-21 21 1,0-21-1,-1 0 1,1 21 0,-43-21-1,43 0 1,21 0 0,0 21-1,-22-21 1,-63 0-1,1 21 1,62-21 0,1 0-1,0 0 1,-43 0 15,43 0-31,-1 0 16,-41 0-16,20 0 0,1 0 15,-22 0 1,0 0 0,22 0-1,20-21 1,1 21 0,-21-21-1,-1 21 1,22-21-1,-1 0 1,1-1 0,21 1-1,0 21 17,0 0 311,-22 43-343,22-43 16,-64 42 0,1 0-1,41 1 1,1-22-1,0 0 1,-1 0 0,22 0-1,-21 0 1,42 1 0,-21-22-1,0 0 1,21 21-16,-22-21 0,22 21 15,-21 0 1,21 0 0,0 0-1,-21 22 1,0 20 0,-43 43-1,64-42 1,-42 41-1,42-41 1,-21 21 0,0 20-1,0 1 1,-1 0 0,1 0-1,21-85-15,0 43 16,-21-43-1,21 0-15,0 0 16,0 21 0,0-20-1,64 20 17,-1-21-17,-63 0 188,21 0-171,22 43-17,41-22 1,22 1-1,-21-22 1,-43 21 0,0 22-1,1-22 1,-22-21 0,21 0-1,1 0 1,20-21-1,-21 22 1,-20 20 0,-1-21 15,0-21-15,42 0-1,43 0 1,-21 0-1,-22 0 1,-41 0 0,20 0-1,-21 0 1,64 0 0,-22 0-16,1 0 15,-1 0-15,1 0 16,-22 0-16,-42-21 15,21 21 1,22 0 47,62 0-48,1-21-15,0 21 16,63-21-1,-84 21 1,-43 0 0,1 0-1,-1 0 17,64-22-17,-43 1-15,22 0 16,0 21-16,63-21 0,-21 0 15,148-43 1,-169 1 0,-64 63-1,1-21 32,62 21-31,-20 0-16,148-43 15,-170 22 1,-63 0 0,0 0 15,22 21 391,-22-21-407,21 21-15,0-22 16,42 1 0,-41 0-1,20 21 1,-21-21 0,21 0-1,-20 0 1,62-1-1,-20 1-15,-43 0 16,42 0 0,-41 0-1,-1 21 17,0 0-32,-21-21 31,21 21 47,0-22-62,-21 1-1,0 0 1,21 21-1,1 0 1,-22-21 0,21 21-1,0 0 1,-21-21 0,21 0-1,-21-1-15,21 1 16,0 0 15,-21 0-15,0 0-1,0 0 17,0-1-17,0 1-15,0 0 31,0 0-15,0-21 0,0 20-1,0 1 1,0 0 0,0 0-1,0 0 1,0 0-1,0-1 1,0 1 0,0 0-1,0-21 1,0 21 0,0-1-1,0 1 1,0 0-1,0 0 17,-21 21-17,21-21 1,0 0 0,0-22-1,0 22 1,0-21-1,0 21 1,-21 21 0,21-22-1,0 1 1,-21 0 0,21 0-1,-21 0-15,0 0 16,-1-22-16,1 22 15,0 21 1,21-21 0,0 0 62,0 0-78,0-1 15,0-20 439,0 0-454,-21 21 15,21-22 1,0 1-1,-21 21 1,0 21 0,-1-21-1,1-22 1,0 43 0,21-21 109,-21 21 0,-21 0-110,20 0 1,1 0-1,0-21 1,0 21 0,0 0-1,-22 0 1,22 0 0,21-21-1,-21 21-15,0 0 31,0 0-15,0 0 15,-1 0-15,1 0 0,0 0-1,21-21 1,-21 21-16,0 0 109,0 0-93,-1 0 31,22-22-16,-21 22 0,0 0-15,0 0-1,0 0 1,0-21 0,-1 21-1,1 0 1,0 0 15,0 0 0,0 0 1,0 0-32,-1 0 15,1 0 17,0 0-17,0 0 16,0 0-15,0 0 0,-1 0 15,1 0-15,0 0-1,0 0 1,0 0 328,21 21-313,-21-21-16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1756461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58072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107534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59987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376016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322799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290726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191471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308652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369062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810370-E12A-4503-A090-09AC12A29DC3}"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2ADC6-172B-496B-AFEC-368576136E61}" type="slidenum">
              <a:rPr lang="en-US" smtClean="0"/>
              <a:t>‹#›</a:t>
            </a:fld>
            <a:endParaRPr lang="en-US" dirty="0"/>
          </a:p>
        </p:txBody>
      </p:sp>
    </p:spTree>
    <p:extLst>
      <p:ext uri="{BB962C8B-B14F-4D97-AF65-F5344CB8AC3E}">
        <p14:creationId xmlns:p14="http://schemas.microsoft.com/office/powerpoint/2010/main" val="22542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0370-E12A-4503-A090-09AC12A29DC3}"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2ADC6-172B-496B-AFEC-368576136E61}" type="slidenum">
              <a:rPr lang="en-US" smtClean="0"/>
              <a:t>‹#›</a:t>
            </a:fld>
            <a:endParaRPr lang="en-US" dirty="0"/>
          </a:p>
        </p:txBody>
      </p:sp>
    </p:spTree>
    <p:extLst>
      <p:ext uri="{BB962C8B-B14F-4D97-AF65-F5344CB8AC3E}">
        <p14:creationId xmlns:p14="http://schemas.microsoft.com/office/powerpoint/2010/main" val="395135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283" y="338552"/>
            <a:ext cx="2784633" cy="1200329"/>
          </a:xfrm>
          <a:prstGeom prst="rect">
            <a:avLst/>
          </a:prstGeom>
          <a:noFill/>
        </p:spPr>
        <p:txBody>
          <a:bodyPr wrap="square" rtlCol="0">
            <a:spAutoFit/>
          </a:bodyPr>
          <a:lstStyle/>
          <a:p>
            <a:r>
              <a:rPr lang="en-US" sz="2400" dirty="0" smtClean="0">
                <a:latin typeface="+mj-lt"/>
              </a:rPr>
              <a:t>LESSON 35</a:t>
            </a:r>
            <a:endParaRPr lang="en-US" sz="2400" dirty="0">
              <a:latin typeface="+mj-lt"/>
            </a:endParaRPr>
          </a:p>
          <a:p>
            <a:r>
              <a:rPr lang="en-US" sz="2400" dirty="0" smtClean="0">
                <a:latin typeface="+mj-lt"/>
              </a:rPr>
              <a:t>WEEK 35 </a:t>
            </a:r>
            <a:r>
              <a:rPr lang="en-US" sz="2400" dirty="0">
                <a:latin typeface="+mj-lt"/>
              </a:rPr>
              <a:t>OF </a:t>
            </a:r>
            <a:r>
              <a:rPr lang="en-US" sz="2400" dirty="0" smtClean="0">
                <a:latin typeface="+mj-lt"/>
              </a:rPr>
              <a:t>52</a:t>
            </a:r>
          </a:p>
          <a:p>
            <a:r>
              <a:rPr lang="en-US" sz="2400" dirty="0" smtClean="0">
                <a:latin typeface="+mj-lt"/>
              </a:rPr>
              <a:t>(</a:t>
            </a:r>
            <a:r>
              <a:rPr lang="en-US" sz="2400" smtClean="0">
                <a:latin typeface="+mj-lt"/>
              </a:rPr>
              <a:t>Ezek. 1-22</a:t>
            </a:r>
            <a:r>
              <a:rPr lang="en-US" sz="2400" dirty="0" smtClean="0">
                <a:latin typeface="+mj-lt"/>
              </a:rPr>
              <a:t>)</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Last time we saw Jeremiah’s lamentation over the destruction of Jerusalem and the captivity of its people; this time the prophet Ezekiel.</a:t>
            </a:r>
          </a:p>
        </p:txBody>
      </p:sp>
      <p:pic>
        <p:nvPicPr>
          <p:cNvPr id="9" name="Picture 8" descr="C. I. &lt;strong&gt;Scofield&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6236" y="1538884"/>
            <a:ext cx="5125764" cy="4893645"/>
          </a:xfrm>
          <a:prstGeom prst="rect">
            <a:avLst/>
          </a:prstGeom>
        </p:spPr>
      </p:pic>
      <p:pic>
        <p:nvPicPr>
          <p:cNvPr id="10" name="Picture 9" descr="&lt;strong&gt;Babylonian&lt;/strong&gt; captivity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518" y="1538882"/>
            <a:ext cx="5125763" cy="4893647"/>
          </a:xfrm>
          <a:prstGeom prst="rect">
            <a:avLst/>
          </a:prstGeom>
        </p:spPr>
      </p:pic>
      <p:sp>
        <p:nvSpPr>
          <p:cNvPr id="11" name="Rectangle 10"/>
          <p:cNvSpPr/>
          <p:nvPr/>
        </p:nvSpPr>
        <p:spPr>
          <a:xfrm>
            <a:off x="0" y="1538882"/>
            <a:ext cx="7066235" cy="4893647"/>
          </a:xfrm>
          <a:prstGeom prst="rect">
            <a:avLst/>
          </a:prstGeom>
        </p:spPr>
        <p:txBody>
          <a:bodyPr wrap="square">
            <a:spAutoFit/>
          </a:bodyPr>
          <a:lstStyle/>
          <a:p>
            <a:r>
              <a:rPr lang="en-US" sz="2400" dirty="0" smtClean="0">
                <a:latin typeface="+mj-lt"/>
              </a:rPr>
              <a:t>“</a:t>
            </a:r>
            <a:r>
              <a:rPr lang="en-US" sz="2400" i="1" dirty="0" smtClean="0">
                <a:latin typeface="+mj-lt"/>
              </a:rPr>
              <a:t>Ezekiel was carried away to Babylon… (2Kg. 24:11-16).  Like Daniel… </a:t>
            </a:r>
            <a:r>
              <a:rPr lang="en-US" sz="2400" b="1" i="1" dirty="0" smtClean="0">
                <a:latin typeface="+mj-lt"/>
              </a:rPr>
              <a:t>he prophesied out of the land </a:t>
            </a:r>
            <a:r>
              <a:rPr lang="en-US" sz="2400" dirty="0" smtClean="0">
                <a:latin typeface="+mj-lt"/>
              </a:rPr>
              <a:t>[Babylon], </a:t>
            </a:r>
            <a:r>
              <a:rPr lang="en-US" sz="2400" i="1" dirty="0" smtClean="0">
                <a:latin typeface="+mj-lt"/>
              </a:rPr>
              <a:t>and his prophecy </a:t>
            </a:r>
            <a:r>
              <a:rPr lang="en-US" sz="2400" dirty="0" smtClean="0">
                <a:latin typeface="+mj-lt"/>
              </a:rPr>
              <a:t>[also] </a:t>
            </a:r>
            <a:r>
              <a:rPr lang="en-US" sz="2400" i="1" dirty="0" smtClean="0">
                <a:latin typeface="+mj-lt"/>
              </a:rPr>
              <a:t>follows the method of symbol and vision.  Unlike the pre-exilic prophets, whose ministry was primarily to either Judah or the 10-tribe kingdom </a:t>
            </a:r>
            <a:r>
              <a:rPr lang="en-US" sz="2400" dirty="0" smtClean="0">
                <a:latin typeface="+mj-lt"/>
              </a:rPr>
              <a:t>[Israel], </a:t>
            </a:r>
            <a:r>
              <a:rPr lang="en-US" sz="2400" i="1" dirty="0" smtClean="0">
                <a:latin typeface="+mj-lt"/>
              </a:rPr>
              <a:t>Ezekiel is the voice of Jehovah </a:t>
            </a:r>
            <a:r>
              <a:rPr lang="en-US" sz="2400" dirty="0" smtClean="0">
                <a:latin typeface="+mj-lt"/>
              </a:rPr>
              <a:t>[Christ] </a:t>
            </a:r>
            <a:r>
              <a:rPr lang="en-US" sz="2400" i="1" dirty="0" smtClean="0">
                <a:latin typeface="+mj-lt"/>
              </a:rPr>
              <a:t>to the ‘</a:t>
            </a:r>
            <a:r>
              <a:rPr lang="en-US" sz="2400" b="1" i="1" dirty="0" smtClean="0">
                <a:latin typeface="+mj-lt"/>
              </a:rPr>
              <a:t>whole house of Israel</a:t>
            </a:r>
            <a:r>
              <a:rPr lang="en-US" sz="2400" i="1" dirty="0" smtClean="0">
                <a:latin typeface="+mj-lt"/>
              </a:rPr>
              <a:t>.’  Speaking broadly, the purpose of his ministry is to keep before the generation born in exile the national sins which had brought Israel so low (Ezek. 14:23); to sustain the faith of the exiles </a:t>
            </a:r>
          </a:p>
          <a:p>
            <a:r>
              <a:rPr lang="en-US" sz="2400" i="1" dirty="0" smtClean="0">
                <a:latin typeface="+mj-lt"/>
              </a:rPr>
              <a:t>by predictions of national restoration…  The events recorded in Ezekiel cover a period of 21 years” </a:t>
            </a:r>
          </a:p>
          <a:p>
            <a:r>
              <a:rPr lang="en-US" sz="2400" dirty="0" smtClean="0">
                <a:latin typeface="+mj-lt"/>
              </a:rPr>
              <a:t>(Old Scofield, p. 840). </a:t>
            </a:r>
          </a:p>
        </p:txBody>
      </p:sp>
    </p:spTree>
    <p:extLst>
      <p:ext uri="{BB962C8B-B14F-4D97-AF65-F5344CB8AC3E}">
        <p14:creationId xmlns:p14="http://schemas.microsoft.com/office/powerpoint/2010/main" val="34372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6285186" cy="6370975"/>
          </a:xfrm>
          <a:prstGeom prst="rect">
            <a:avLst/>
          </a:prstGeom>
          <a:noFill/>
        </p:spPr>
        <p:txBody>
          <a:bodyPr wrap="square" rtlCol="0">
            <a:spAutoFit/>
          </a:bodyPr>
          <a:lstStyle/>
          <a:p>
            <a:r>
              <a:rPr lang="en-US" sz="2400" dirty="0" smtClean="0">
                <a:latin typeface="+mj-lt"/>
              </a:rPr>
              <a:t>“And the word of the LORD came unto me saying, Son of man, what is that proverb that ye have in the land of Israel, saying, The days are prolonged, and every vision faileth?  Tell them… Thus saith the LORD God; I will make this proverb to cease, and they shall no more use it as a proverb in Israel; but say unto them, </a:t>
            </a:r>
            <a:r>
              <a:rPr lang="en-US" sz="2400" b="1" dirty="0" smtClean="0">
                <a:latin typeface="+mj-lt"/>
              </a:rPr>
              <a:t>The days are at hand</a:t>
            </a:r>
            <a:r>
              <a:rPr lang="en-US" sz="2400" dirty="0" smtClean="0">
                <a:latin typeface="+mj-lt"/>
              </a:rPr>
              <a:t>… there shall no more any vain vision nor flattering divination within the house of Israel… </a:t>
            </a:r>
            <a:r>
              <a:rPr lang="en-US" sz="2400" b="1" dirty="0" smtClean="0">
                <a:latin typeface="+mj-lt"/>
              </a:rPr>
              <a:t>it shall be no more prolonged</a:t>
            </a:r>
            <a:r>
              <a:rPr lang="en-US" sz="2400" dirty="0" smtClean="0">
                <a:latin typeface="+mj-lt"/>
              </a:rPr>
              <a:t>” (12:21-25).</a:t>
            </a:r>
          </a:p>
          <a:p>
            <a:r>
              <a:rPr lang="en-US" sz="2400" dirty="0" smtClean="0">
                <a:latin typeface="+mj-lt"/>
              </a:rPr>
              <a:t>There was a saying (proverb) going around Jerusalem that because the city had not been destroyed yet, the prophet’s visions had failed— were meaningless, and God wasn’t going to do it.</a:t>
            </a:r>
          </a:p>
          <a:p>
            <a:r>
              <a:rPr lang="en-US" sz="2400" dirty="0" smtClean="0">
                <a:latin typeface="+mj-lt"/>
              </a:rPr>
              <a:t>God told Ezekiel that He would stop the rumor, once-and-for-all, by bringing His judgment upon the city, and He did.   </a:t>
            </a:r>
            <a:endParaRPr lang="en-US" sz="2400" dirty="0">
              <a:latin typeface="+mj-lt"/>
            </a:endParaRPr>
          </a:p>
        </p:txBody>
      </p:sp>
      <p:pic>
        <p:nvPicPr>
          <p:cNvPr id="3" name="Picture 2" descr="The End Times Passover: A Warning to Oppressors Who (thin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629" y="-1"/>
            <a:ext cx="5772371" cy="6494086"/>
          </a:xfrm>
          <a:prstGeom prst="rect">
            <a:avLst/>
          </a:prstGeom>
        </p:spPr>
      </p:pic>
    </p:spTree>
    <p:extLst>
      <p:ext uri="{BB962C8B-B14F-4D97-AF65-F5344CB8AC3E}">
        <p14:creationId xmlns:p14="http://schemas.microsoft.com/office/powerpoint/2010/main" val="184378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683063" cy="6370975"/>
          </a:xfrm>
          <a:prstGeom prst="rect">
            <a:avLst/>
          </a:prstGeom>
          <a:noFill/>
        </p:spPr>
        <p:txBody>
          <a:bodyPr wrap="square" rtlCol="0">
            <a:spAutoFit/>
          </a:bodyPr>
          <a:lstStyle/>
          <a:p>
            <a:r>
              <a:rPr lang="en-US" sz="2400" b="1" dirty="0" smtClean="0">
                <a:latin typeface="+mj-lt"/>
              </a:rPr>
              <a:t>IDOLS IN THEIR HEARTS</a:t>
            </a:r>
          </a:p>
          <a:p>
            <a:r>
              <a:rPr lang="en-US" sz="2400" dirty="0" smtClean="0">
                <a:latin typeface="+mj-lt"/>
              </a:rPr>
              <a:t>“Then came certain of the elders of Israel unto me, and sat before me, And the word of the LORD came unto me saying, Son of man, </a:t>
            </a:r>
            <a:r>
              <a:rPr lang="en-US" sz="2400" b="1" dirty="0" smtClean="0">
                <a:latin typeface="+mj-lt"/>
              </a:rPr>
              <a:t>these men have set up their idols in their heart</a:t>
            </a:r>
            <a:r>
              <a:rPr lang="en-US" sz="2400" dirty="0" smtClean="0">
                <a:latin typeface="+mj-lt"/>
              </a:rPr>
              <a:t>, and put the stumblingblock of their iniquity before their face: should I be enquired of at all by them?  Speak to them, and say unto them… </a:t>
            </a:r>
            <a:r>
              <a:rPr lang="en-US" sz="2400" b="1" dirty="0" smtClean="0">
                <a:latin typeface="+mj-lt"/>
              </a:rPr>
              <a:t>Every man of the house of Israel that setteth up his idols in his heart</a:t>
            </a:r>
            <a:r>
              <a:rPr lang="en-US" sz="2400" dirty="0" smtClean="0">
                <a:latin typeface="+mj-lt"/>
              </a:rPr>
              <a:t>… turn yourselves from your idols; and turn away your faces from all your abominations…” (14:1-6).</a:t>
            </a:r>
          </a:p>
          <a:p>
            <a:r>
              <a:rPr lang="en-US" sz="2400" dirty="0" smtClean="0">
                <a:latin typeface="+mj-lt"/>
              </a:rPr>
              <a:t>Some elders of Israel came to Ezekiel’s house [in Babylon] to enquire something, but God let him know that they still harbored an idolatrous heart.  Though they no longer worshiped a statue, their heart was bent toward it, rather than toward the God of Israel.  What should Ezekiel do?   </a:t>
            </a:r>
          </a:p>
          <a:p>
            <a:r>
              <a:rPr lang="en-US" sz="2400" dirty="0" smtClean="0">
                <a:latin typeface="+mj-lt"/>
              </a:rPr>
              <a:t>Ezekiel asked God whether he should even converse with them since they were wolves in sheep’s clothing, but God said to tell them, </a:t>
            </a:r>
            <a:r>
              <a:rPr lang="en-US" sz="2400" i="1" u="sng" dirty="0" smtClean="0">
                <a:latin typeface="+mj-lt"/>
              </a:rPr>
              <a:t>GET RIGHT WITH GOD</a:t>
            </a:r>
            <a:r>
              <a:rPr lang="en-US" sz="2400" i="1" dirty="0" smtClean="0">
                <a:latin typeface="+mj-lt"/>
              </a:rPr>
              <a:t>!</a:t>
            </a:r>
            <a:r>
              <a:rPr lang="en-US" sz="2400" i="1" u="sng" dirty="0" smtClean="0">
                <a:latin typeface="+mj-lt"/>
              </a:rPr>
              <a:t> </a:t>
            </a:r>
            <a:endParaRPr lang="en-US" sz="2400" i="1" u="sng" dirty="0">
              <a:latin typeface="+mj-lt"/>
            </a:endParaRPr>
          </a:p>
        </p:txBody>
      </p:sp>
      <p:pic>
        <p:nvPicPr>
          <p:cNvPr id="4" name="Picture 3" descr="Va'etchanan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062" y="86840"/>
            <a:ext cx="4435364" cy="6284135"/>
          </a:xfrm>
          <a:prstGeom prst="rect">
            <a:avLst/>
          </a:prstGeom>
        </p:spPr>
      </p:pic>
      <p:pic>
        <p:nvPicPr>
          <p:cNvPr id="6" name="Picture 5" descr="Jesse's Café Américain: Gold Daily and Silver Weekl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062" y="-1"/>
            <a:ext cx="4508938" cy="6370975"/>
          </a:xfrm>
          <a:prstGeom prst="rect">
            <a:avLst/>
          </a:prstGeom>
        </p:spPr>
      </p:pic>
    </p:spTree>
    <p:extLst>
      <p:ext uri="{BB962C8B-B14F-4D97-AF65-F5344CB8AC3E}">
        <p14:creationId xmlns:p14="http://schemas.microsoft.com/office/powerpoint/2010/main" val="21610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 y="0"/>
            <a:ext cx="6232631" cy="6247864"/>
          </a:xfrm>
          <a:prstGeom prst="rect">
            <a:avLst/>
          </a:prstGeom>
          <a:noFill/>
        </p:spPr>
        <p:txBody>
          <a:bodyPr wrap="square" rtlCol="0">
            <a:spAutoFit/>
          </a:bodyPr>
          <a:lstStyle/>
          <a:p>
            <a:r>
              <a:rPr lang="en-US" sz="2400" b="1" dirty="0" smtClean="0">
                <a:latin typeface="+mj-lt"/>
              </a:rPr>
              <a:t>A HYPOTHETICAL</a:t>
            </a:r>
          </a:p>
          <a:p>
            <a:r>
              <a:rPr lang="en-US" sz="2400" dirty="0" smtClean="0">
                <a:latin typeface="+mj-lt"/>
              </a:rPr>
              <a:t>“Son of man, when the land sineth against me by trespassing grievously, then will I stretch out mine hand upon it…” (14:12,13).</a:t>
            </a:r>
          </a:p>
          <a:p>
            <a:r>
              <a:rPr lang="en-US" sz="2400" dirty="0" smtClean="0">
                <a:latin typeface="+mj-lt"/>
              </a:rPr>
              <a:t>Previously, God stated that He would punish the land of Israel with a variety of judgments:  famine &amp; disease, slaughter by the invading army, destruction of the city, and wild beasts, etc.  </a:t>
            </a:r>
          </a:p>
          <a:p>
            <a:endParaRPr lang="en-US" sz="800" dirty="0">
              <a:latin typeface="+mj-lt"/>
            </a:endParaRPr>
          </a:p>
          <a:p>
            <a:r>
              <a:rPr lang="en-US" sz="2400" dirty="0" smtClean="0">
                <a:latin typeface="+mj-lt"/>
              </a:rPr>
              <a:t>Here, God adds a hypothetical.</a:t>
            </a:r>
          </a:p>
          <a:p>
            <a:endParaRPr lang="en-US" sz="800" dirty="0" smtClean="0">
              <a:latin typeface="+mj-lt"/>
            </a:endParaRPr>
          </a:p>
          <a:p>
            <a:r>
              <a:rPr lang="en-US" sz="2400" dirty="0" smtClean="0">
                <a:latin typeface="+mj-lt"/>
              </a:rPr>
              <a:t>What if God placed 3 of the most godly men in the Bible in the land that had been stained with the sin of idolatry, would they have made a difference?</a:t>
            </a:r>
          </a:p>
          <a:p>
            <a:endParaRPr lang="en-US" sz="800" dirty="0" smtClean="0">
              <a:latin typeface="+mj-lt"/>
            </a:endParaRPr>
          </a:p>
          <a:p>
            <a:r>
              <a:rPr lang="en-US" sz="2400" dirty="0" smtClean="0">
                <a:latin typeface="+mj-lt"/>
              </a:rPr>
              <a:t>Like, Noah, Daniel, and Job.  </a:t>
            </a:r>
          </a:p>
          <a:p>
            <a:endParaRPr lang="en-US" sz="800" dirty="0">
              <a:latin typeface="+mj-lt"/>
            </a:endParaRPr>
          </a:p>
          <a:p>
            <a:r>
              <a:rPr lang="en-US" sz="2400" dirty="0" smtClean="0">
                <a:latin typeface="+mj-lt"/>
              </a:rPr>
              <a:t>Would they have made any difference? </a:t>
            </a:r>
          </a:p>
          <a:p>
            <a:endParaRPr lang="en-US" sz="800" dirty="0" smtClean="0">
              <a:latin typeface="+mj-lt"/>
            </a:endParaRPr>
          </a:p>
        </p:txBody>
      </p:sp>
      <p:pic>
        <p:nvPicPr>
          <p:cNvPr id="3" name="Picture 2" descr="EDRDG620SUMG2 - Wilhelm Chapt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634" y="87860"/>
            <a:ext cx="5863459" cy="6323450"/>
          </a:xfrm>
          <a:prstGeom prst="rect">
            <a:avLst/>
          </a:prstGeom>
        </p:spPr>
      </p:pic>
      <p:pic>
        <p:nvPicPr>
          <p:cNvPr id="4" name="Picture 3" descr="Remote Working: &lt;strong&gt;Yes, No&lt;/strong&gt; Or Maybe? | THE SMALL BUSINESS BLO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2634" y="0"/>
            <a:ext cx="5946341" cy="6411310"/>
          </a:xfrm>
          <a:prstGeom prst="rect">
            <a:avLst/>
          </a:prstGeom>
        </p:spPr>
      </p:pic>
    </p:spTree>
    <p:extLst>
      <p:ext uri="{BB962C8B-B14F-4D97-AF65-F5344CB8AC3E}">
        <p14:creationId xmlns:p14="http://schemas.microsoft.com/office/powerpoint/2010/main" val="205665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andom thoughts on random things | Turn the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153" y="178250"/>
            <a:ext cx="6957848" cy="6453778"/>
          </a:xfrm>
          <a:prstGeom prst="rect">
            <a:avLst/>
          </a:prstGeom>
        </p:spPr>
      </p:pic>
      <p:sp>
        <p:nvSpPr>
          <p:cNvPr id="4" name="Rectangle 3"/>
          <p:cNvSpPr/>
          <p:nvPr/>
        </p:nvSpPr>
        <p:spPr>
          <a:xfrm>
            <a:off x="0" y="0"/>
            <a:ext cx="5087007" cy="6494085"/>
          </a:xfrm>
          <a:prstGeom prst="rect">
            <a:avLst/>
          </a:prstGeom>
        </p:spPr>
        <p:txBody>
          <a:bodyPr wrap="square">
            <a:spAutoFit/>
          </a:bodyPr>
          <a:lstStyle/>
          <a:p>
            <a:r>
              <a:rPr lang="en-US" sz="2400" dirty="0">
                <a:latin typeface="+mj-lt"/>
              </a:rPr>
              <a:t>“Though Noah, Daniel, and Job, were in it… </a:t>
            </a:r>
            <a:r>
              <a:rPr lang="en-US" sz="2400" b="1" dirty="0">
                <a:latin typeface="+mj-lt"/>
              </a:rPr>
              <a:t>they shall deliver neither son or daughter; they shall but deliver their own souls by their righteousness</a:t>
            </a:r>
            <a:r>
              <a:rPr lang="en-US" sz="2400" dirty="0">
                <a:latin typeface="+mj-lt"/>
              </a:rPr>
              <a:t>” (14:20</a:t>
            </a:r>
            <a:r>
              <a:rPr lang="en-US" sz="2400" dirty="0" smtClean="0">
                <a:latin typeface="+mj-lt"/>
              </a:rPr>
              <a:t>).</a:t>
            </a:r>
          </a:p>
          <a:p>
            <a:r>
              <a:rPr lang="en-US" sz="2400" dirty="0" smtClean="0">
                <a:latin typeface="+mj-lt"/>
              </a:rPr>
              <a:t>Israel had hardened their heart so much against God, at that time, that not even the prophets could dissuade them from apostasy.  That same spiritual</a:t>
            </a:r>
          </a:p>
          <a:p>
            <a:r>
              <a:rPr lang="en-US" sz="2400" dirty="0">
                <a:latin typeface="+mj-lt"/>
              </a:rPr>
              <a:t>h</a:t>
            </a:r>
            <a:r>
              <a:rPr lang="en-US" sz="2400" dirty="0" smtClean="0">
                <a:latin typeface="+mj-lt"/>
              </a:rPr>
              <a:t>ardness will get much worse during the last part of the tribulation –</a:t>
            </a:r>
          </a:p>
          <a:p>
            <a:endParaRPr lang="en-US" sz="800" dirty="0" smtClean="0">
              <a:latin typeface="+mj-lt"/>
            </a:endParaRPr>
          </a:p>
          <a:p>
            <a:r>
              <a:rPr lang="en-US" sz="2400" dirty="0" smtClean="0">
                <a:latin typeface="+mj-lt"/>
              </a:rPr>
              <a:t>“And </a:t>
            </a:r>
            <a:r>
              <a:rPr lang="en-US" sz="2400" b="1" dirty="0" smtClean="0">
                <a:latin typeface="+mj-lt"/>
              </a:rPr>
              <a:t>the rest of the men </a:t>
            </a:r>
            <a:r>
              <a:rPr lang="en-US" sz="2400" dirty="0" smtClean="0">
                <a:latin typeface="+mj-lt"/>
              </a:rPr>
              <a:t>which were not killed by these plagues yet </a:t>
            </a:r>
            <a:r>
              <a:rPr lang="en-US" sz="2400" i="1" dirty="0" smtClean="0">
                <a:latin typeface="+mj-lt"/>
              </a:rPr>
              <a:t>repented</a:t>
            </a:r>
            <a:r>
              <a:rPr lang="en-US" sz="2400" dirty="0" smtClean="0">
                <a:latin typeface="+mj-lt"/>
              </a:rPr>
              <a:t> </a:t>
            </a:r>
            <a:r>
              <a:rPr lang="en-US" sz="2400" i="1" dirty="0" smtClean="0">
                <a:latin typeface="+mj-lt"/>
              </a:rPr>
              <a:t>not of the works of their hands</a:t>
            </a:r>
            <a:r>
              <a:rPr lang="en-US" sz="2400" dirty="0" smtClean="0">
                <a:latin typeface="+mj-lt"/>
              </a:rPr>
              <a:t>, that they should not worship devils, and idols of gold… which neither can see, nor hear, nor walk” (Rev. 9:20).  </a:t>
            </a:r>
            <a:endParaRPr lang="en-US" sz="2400" dirty="0">
              <a:latin typeface="+mj-lt"/>
            </a:endParaRPr>
          </a:p>
        </p:txBody>
      </p:sp>
    </p:spTree>
    <p:extLst>
      <p:ext uri="{BB962C8B-B14F-4D97-AF65-F5344CB8AC3E}">
        <p14:creationId xmlns:p14="http://schemas.microsoft.com/office/powerpoint/2010/main" val="5558233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866179" cy="6740307"/>
          </a:xfrm>
          <a:prstGeom prst="rect">
            <a:avLst/>
          </a:prstGeom>
          <a:noFill/>
        </p:spPr>
        <p:txBody>
          <a:bodyPr wrap="square" rtlCol="0">
            <a:spAutoFit/>
          </a:bodyPr>
          <a:lstStyle/>
          <a:p>
            <a:r>
              <a:rPr lang="en-US" sz="2400" b="1" dirty="0" smtClean="0">
                <a:latin typeface="+mj-lt"/>
              </a:rPr>
              <a:t>VISION OF THE BURNING VINE</a:t>
            </a:r>
          </a:p>
          <a:p>
            <a:r>
              <a:rPr lang="en-US" sz="2400" dirty="0" smtClean="0">
                <a:latin typeface="+mj-lt"/>
              </a:rPr>
              <a:t>Next God asked Ezekiel a question – How is the wood </a:t>
            </a:r>
          </a:p>
          <a:p>
            <a:r>
              <a:rPr lang="en-US" sz="2400" dirty="0" smtClean="0">
                <a:latin typeface="+mj-lt"/>
              </a:rPr>
              <a:t>of a vine better than the wood of a tree in the forest? </a:t>
            </a:r>
          </a:p>
          <a:p>
            <a:r>
              <a:rPr lang="en-US" sz="2400" dirty="0" smtClean="0">
                <a:latin typeface="+mj-lt"/>
              </a:rPr>
              <a:t>(15:1-8).</a:t>
            </a:r>
          </a:p>
          <a:p>
            <a:endParaRPr lang="en-US" sz="800" dirty="0" smtClean="0">
              <a:latin typeface="+mj-lt"/>
            </a:endParaRPr>
          </a:p>
          <a:p>
            <a:r>
              <a:rPr lang="en-US" sz="2400" dirty="0" smtClean="0">
                <a:latin typeface="+mj-lt"/>
              </a:rPr>
              <a:t>Answer – it’s able to bear fruit</a:t>
            </a:r>
          </a:p>
          <a:p>
            <a:endParaRPr lang="en-US" sz="800" dirty="0" smtClean="0">
              <a:latin typeface="+mj-lt"/>
            </a:endParaRPr>
          </a:p>
          <a:p>
            <a:r>
              <a:rPr lang="en-US" sz="2400" dirty="0" smtClean="0">
                <a:latin typeface="+mj-lt"/>
              </a:rPr>
              <a:t>God asked Ezekiel another question – If it can’t bear </a:t>
            </a:r>
          </a:p>
          <a:p>
            <a:r>
              <a:rPr lang="en-US" sz="2400" dirty="0" smtClean="0">
                <a:latin typeface="+mj-lt"/>
              </a:rPr>
              <a:t>fruit, if it’s a withered or dead vine, is it as good as the </a:t>
            </a:r>
          </a:p>
          <a:p>
            <a:r>
              <a:rPr lang="en-US" sz="2400" dirty="0" smtClean="0">
                <a:latin typeface="+mj-lt"/>
              </a:rPr>
              <a:t>wood of a tree in the forest?</a:t>
            </a:r>
          </a:p>
          <a:p>
            <a:endParaRPr lang="en-US" sz="800" dirty="0" smtClean="0">
              <a:latin typeface="+mj-lt"/>
            </a:endParaRPr>
          </a:p>
          <a:p>
            <a:r>
              <a:rPr lang="en-US" sz="2400" dirty="0" smtClean="0">
                <a:latin typeface="+mj-lt"/>
              </a:rPr>
              <a:t>Answer – of course not!</a:t>
            </a:r>
          </a:p>
          <a:p>
            <a:endParaRPr lang="en-US" sz="800" dirty="0" smtClean="0">
              <a:latin typeface="+mj-lt"/>
            </a:endParaRPr>
          </a:p>
          <a:p>
            <a:r>
              <a:rPr lang="en-US" sz="2400" dirty="0" smtClean="0">
                <a:latin typeface="+mj-lt"/>
              </a:rPr>
              <a:t>God asked Ezekiel yet another question – If that dead,</a:t>
            </a:r>
          </a:p>
          <a:p>
            <a:r>
              <a:rPr lang="en-US" sz="2400" dirty="0">
                <a:latin typeface="+mj-lt"/>
              </a:rPr>
              <a:t>w</a:t>
            </a:r>
            <a:r>
              <a:rPr lang="en-US" sz="2400" dirty="0" smtClean="0">
                <a:latin typeface="+mj-lt"/>
              </a:rPr>
              <a:t>ithered vine went through a fire, would it be more </a:t>
            </a:r>
          </a:p>
          <a:p>
            <a:r>
              <a:rPr lang="en-US" sz="2400" dirty="0">
                <a:latin typeface="+mj-lt"/>
              </a:rPr>
              <a:t>o</a:t>
            </a:r>
            <a:r>
              <a:rPr lang="en-US" sz="2400" dirty="0" smtClean="0">
                <a:latin typeface="+mj-lt"/>
              </a:rPr>
              <a:t>r less valuable?</a:t>
            </a:r>
          </a:p>
          <a:p>
            <a:endParaRPr lang="en-US" sz="800" dirty="0" smtClean="0">
              <a:latin typeface="+mj-lt"/>
            </a:endParaRPr>
          </a:p>
          <a:p>
            <a:r>
              <a:rPr lang="en-US" sz="2400" dirty="0" smtClean="0">
                <a:latin typeface="+mj-lt"/>
              </a:rPr>
              <a:t>Answer – LESS!!!  </a:t>
            </a:r>
            <a:r>
              <a:rPr lang="en-US" sz="2400" i="1" dirty="0" smtClean="0">
                <a:latin typeface="+mj-lt"/>
              </a:rPr>
              <a:t>His p</a:t>
            </a:r>
            <a:r>
              <a:rPr lang="en-US" sz="2400" i="1" dirty="0" smtClean="0">
                <a:latin typeface="+mj-lt"/>
              </a:rPr>
              <a:t>oint</a:t>
            </a:r>
            <a:r>
              <a:rPr lang="en-US" sz="2400" i="1" dirty="0" smtClean="0">
                <a:latin typeface="+mj-lt"/>
              </a:rPr>
              <a:t>?</a:t>
            </a:r>
          </a:p>
          <a:p>
            <a:endParaRPr lang="en-US" sz="800" dirty="0" smtClean="0">
              <a:latin typeface="+mj-lt"/>
            </a:endParaRPr>
          </a:p>
          <a:p>
            <a:r>
              <a:rPr lang="en-US" sz="2400" dirty="0" smtClean="0">
                <a:latin typeface="+mj-lt"/>
              </a:rPr>
              <a:t>The illustration is about Judah—she had stopped bearing spiritual fruit; she was withered and dead spiritually, and now she would be consumed by the fire of God’s wrath because she was of no use to Him.  </a:t>
            </a:r>
          </a:p>
        </p:txBody>
      </p:sp>
      <p:pic>
        <p:nvPicPr>
          <p:cNvPr id="4" name="Picture 3" descr="lo spazio di lilla: L'uncinetto a filet ed il grappolo 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4" y="0"/>
            <a:ext cx="5360276" cy="4141076"/>
          </a:xfrm>
          <a:prstGeom prst="rect">
            <a:avLst/>
          </a:prstGeom>
        </p:spPr>
      </p:pic>
      <p:pic>
        <p:nvPicPr>
          <p:cNvPr id="5" name="Picture 4" descr="&lt;strong&gt;Dead&lt;/strong&gt; &lt;strong&gt;Vines&lt;/strong&gt; | University Park, Nottingham, UK | Brian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724" y="-1"/>
            <a:ext cx="5360276" cy="4729655"/>
          </a:xfrm>
          <a:prstGeom prst="rect">
            <a:avLst/>
          </a:prstGeom>
        </p:spPr>
      </p:pic>
      <p:pic>
        <p:nvPicPr>
          <p:cNvPr id="7" name="Picture 6" descr="product recommendation - Movie picturing the &lt;strong&gt;destruction&lt;/strong&g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1724" y="0"/>
            <a:ext cx="5360276" cy="5486400"/>
          </a:xfrm>
          <a:prstGeom prst="rect">
            <a:avLst/>
          </a:prstGeom>
        </p:spPr>
      </p:pic>
    </p:spTree>
    <p:extLst>
      <p:ext uri="{BB962C8B-B14F-4D97-AF65-F5344CB8AC3E}">
        <p14:creationId xmlns:p14="http://schemas.microsoft.com/office/powerpoint/2010/main" val="33352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11" end="11"/>
                                            </p:txEl>
                                          </p:spTgt>
                                        </p:tgtEl>
                                        <p:attrNameLst>
                                          <p:attrName>style.visibility</p:attrName>
                                        </p:attrNameLst>
                                      </p:cBhvr>
                                      <p:to>
                                        <p:strVal val="visible"/>
                                      </p:to>
                                    </p:set>
                                    <p:animEffect transition="in" filter="fade">
                                      <p:cBhvr>
                                        <p:cTn id="28" dur="500"/>
                                        <p:tgtEl>
                                          <p:spTgt spid="2">
                                            <p:txEl>
                                              <p:pRg st="11" end="1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fade">
                                      <p:cBhvr>
                                        <p:cTn id="33" dur="500"/>
                                        <p:tgtEl>
                                          <p:spTgt spid="2">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4" end="14"/>
                                            </p:txEl>
                                          </p:spTgt>
                                        </p:tgtEl>
                                        <p:attrNameLst>
                                          <p:attrName>style.visibility</p:attrName>
                                        </p:attrNameLst>
                                      </p:cBhvr>
                                      <p:to>
                                        <p:strVal val="visible"/>
                                      </p:to>
                                    </p:set>
                                    <p:animEffect transition="in" filter="fade">
                                      <p:cBhvr>
                                        <p:cTn id="36" dur="500"/>
                                        <p:tgtEl>
                                          <p:spTgt spid="2">
                                            <p:txEl>
                                              <p:pRg st="14" end="1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animEffect transition="in" filter="fade">
                                      <p:cBhvr>
                                        <p:cTn id="39" dur="500"/>
                                        <p:tgtEl>
                                          <p:spTgt spid="2">
                                            <p:txEl>
                                              <p:pRg st="15" end="1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7" end="17"/>
                                            </p:txEl>
                                          </p:spTgt>
                                        </p:tgtEl>
                                        <p:attrNameLst>
                                          <p:attrName>style.visibility</p:attrName>
                                        </p:attrNameLst>
                                      </p:cBhvr>
                                      <p:to>
                                        <p:strVal val="visible"/>
                                      </p:to>
                                    </p:set>
                                    <p:animEffect transition="in" filter="fade">
                                      <p:cBhvr>
                                        <p:cTn id="44" dur="500"/>
                                        <p:tgtEl>
                                          <p:spTgt spid="2">
                                            <p:txEl>
                                              <p:pRg st="17" end="1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9" end="19"/>
                                            </p:txEl>
                                          </p:spTgt>
                                        </p:tgtEl>
                                        <p:attrNameLst>
                                          <p:attrName>style.visibility</p:attrName>
                                        </p:attrNameLst>
                                      </p:cBhvr>
                                      <p:to>
                                        <p:strVal val="visible"/>
                                      </p:to>
                                    </p:set>
                                    <p:animEffect transition="in" filter="fade">
                                      <p:cBhvr>
                                        <p:cTn id="5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18427" cy="6617196"/>
          </a:xfrm>
          <a:prstGeom prst="rect">
            <a:avLst/>
          </a:prstGeom>
          <a:noFill/>
        </p:spPr>
        <p:txBody>
          <a:bodyPr wrap="square" rtlCol="0">
            <a:spAutoFit/>
          </a:bodyPr>
          <a:lstStyle/>
          <a:p>
            <a:r>
              <a:rPr lang="en-US" sz="2400" b="1" dirty="0" smtClean="0">
                <a:latin typeface="+mj-lt"/>
              </a:rPr>
              <a:t>THE PROVERB OF SOUR GRAPES</a:t>
            </a:r>
          </a:p>
          <a:p>
            <a:r>
              <a:rPr lang="en-US" sz="2400" dirty="0" smtClean="0">
                <a:latin typeface="+mj-lt"/>
              </a:rPr>
              <a:t>“The word of the LORD came unto me again, saying, What </a:t>
            </a:r>
          </a:p>
          <a:p>
            <a:r>
              <a:rPr lang="en-US" sz="2400" dirty="0" smtClean="0">
                <a:latin typeface="+mj-lt"/>
              </a:rPr>
              <a:t>mean ye, that ye use this proverb concerning the land of </a:t>
            </a:r>
          </a:p>
          <a:p>
            <a:r>
              <a:rPr lang="en-US" sz="2400" dirty="0" smtClean="0">
                <a:latin typeface="+mj-lt"/>
              </a:rPr>
              <a:t>Israel, saying, </a:t>
            </a:r>
            <a:r>
              <a:rPr lang="en-US" sz="2400" b="1" dirty="0" smtClean="0">
                <a:latin typeface="+mj-lt"/>
              </a:rPr>
              <a:t>The fathers have eaten sour grapes, and the </a:t>
            </a:r>
          </a:p>
          <a:p>
            <a:r>
              <a:rPr lang="en-US" sz="2400" b="1" dirty="0" smtClean="0">
                <a:latin typeface="+mj-lt"/>
              </a:rPr>
              <a:t>children’s teeth are set on edge?  </a:t>
            </a:r>
            <a:r>
              <a:rPr lang="en-US" sz="2400" dirty="0" smtClean="0">
                <a:latin typeface="+mj-lt"/>
              </a:rPr>
              <a:t>As I live, saith the LORD </a:t>
            </a:r>
          </a:p>
          <a:p>
            <a:r>
              <a:rPr lang="en-US" sz="2400" dirty="0" smtClean="0">
                <a:latin typeface="+mj-lt"/>
              </a:rPr>
              <a:t>God, ye shall not have occasion any more to use this proverb </a:t>
            </a:r>
          </a:p>
          <a:p>
            <a:r>
              <a:rPr lang="en-US" sz="2400" dirty="0" smtClean="0">
                <a:latin typeface="+mj-lt"/>
              </a:rPr>
              <a:t>in Israel” (18:1-3).</a:t>
            </a:r>
          </a:p>
          <a:p>
            <a:r>
              <a:rPr lang="en-US" sz="2400" dirty="0" smtClean="0">
                <a:latin typeface="+mj-lt"/>
              </a:rPr>
              <a:t>Another saying going around Jerusalem at that time implied </a:t>
            </a:r>
          </a:p>
          <a:p>
            <a:r>
              <a:rPr lang="en-US" sz="2400" dirty="0" smtClean="0">
                <a:latin typeface="+mj-lt"/>
              </a:rPr>
              <a:t>that God’s judgment was unfair because the fathers [adults]</a:t>
            </a:r>
          </a:p>
          <a:p>
            <a:r>
              <a:rPr lang="en-US" sz="2400" dirty="0">
                <a:latin typeface="+mj-lt"/>
              </a:rPr>
              <a:t>h</a:t>
            </a:r>
            <a:r>
              <a:rPr lang="en-US" sz="2400" dirty="0" smtClean="0">
                <a:latin typeface="+mj-lt"/>
              </a:rPr>
              <a:t>ad been pagan worshipers, but innocent children were </a:t>
            </a:r>
          </a:p>
          <a:p>
            <a:r>
              <a:rPr lang="en-US" sz="2400" dirty="0" smtClean="0">
                <a:latin typeface="+mj-lt"/>
              </a:rPr>
              <a:t>being punished unjustly along with their idolatrous parents –</a:t>
            </a:r>
          </a:p>
          <a:p>
            <a:endParaRPr lang="en-US" sz="800" dirty="0">
              <a:latin typeface="+mj-lt"/>
            </a:endParaRPr>
          </a:p>
          <a:p>
            <a:r>
              <a:rPr lang="en-US" sz="2400" dirty="0" smtClean="0">
                <a:latin typeface="+mj-lt"/>
              </a:rPr>
              <a:t>”Yet ye say, </a:t>
            </a:r>
            <a:r>
              <a:rPr lang="en-US" sz="2400" b="1" u="sng" dirty="0" smtClean="0">
                <a:latin typeface="+mj-lt"/>
              </a:rPr>
              <a:t>The way of the LORD is not equal</a:t>
            </a:r>
            <a:r>
              <a:rPr lang="en-US" sz="2400" b="1" dirty="0" smtClean="0">
                <a:latin typeface="+mj-lt"/>
              </a:rPr>
              <a:t> </a:t>
            </a:r>
            <a:r>
              <a:rPr lang="en-US" sz="2400" dirty="0" smtClean="0">
                <a:latin typeface="+mj-lt"/>
              </a:rPr>
              <a:t>[unfair]” (18:25).</a:t>
            </a:r>
          </a:p>
          <a:p>
            <a:endParaRPr lang="en-US" sz="800" dirty="0" smtClean="0">
              <a:latin typeface="+mj-lt"/>
            </a:endParaRPr>
          </a:p>
          <a:p>
            <a:r>
              <a:rPr lang="en-US" sz="2400" dirty="0" smtClean="0">
                <a:latin typeface="+mj-lt"/>
              </a:rPr>
              <a:t>This thinking, in part, had stemmed from the Law – “Thou shalt not bow down thyself to them, nor serve them: for I the LORD am a jealous God, </a:t>
            </a:r>
            <a:r>
              <a:rPr lang="en-US" sz="2400" i="1" dirty="0" smtClean="0">
                <a:latin typeface="+mj-lt"/>
              </a:rPr>
              <a:t>visiting the iniquity of the fathers upon the children unto the 3</a:t>
            </a:r>
            <a:r>
              <a:rPr lang="en-US" sz="2400" i="1" baseline="30000" dirty="0" smtClean="0">
                <a:latin typeface="+mj-lt"/>
              </a:rPr>
              <a:t>rd</a:t>
            </a:r>
            <a:r>
              <a:rPr lang="en-US" sz="2400" i="1" dirty="0" smtClean="0">
                <a:latin typeface="+mj-lt"/>
              </a:rPr>
              <a:t> and 4</a:t>
            </a:r>
            <a:r>
              <a:rPr lang="en-US" sz="2400" i="1" baseline="30000" dirty="0" smtClean="0">
                <a:latin typeface="+mj-lt"/>
              </a:rPr>
              <a:t>th</a:t>
            </a:r>
            <a:r>
              <a:rPr lang="en-US" sz="2400" i="1" dirty="0" smtClean="0">
                <a:latin typeface="+mj-lt"/>
              </a:rPr>
              <a:t> generation of them that hate me</a:t>
            </a:r>
            <a:r>
              <a:rPr lang="en-US" sz="2400" dirty="0" smtClean="0">
                <a:latin typeface="+mj-lt"/>
              </a:rPr>
              <a:t>” (Exo. 20:5).  But, the Jews had misunderstood what God meant.  </a:t>
            </a:r>
            <a:r>
              <a:rPr lang="en-US" sz="2400" dirty="0">
                <a:latin typeface="+mj-lt"/>
              </a:rPr>
              <a:t>A sinful act on the </a:t>
            </a:r>
            <a:r>
              <a:rPr lang="en-US" sz="2400" dirty="0" smtClean="0">
                <a:latin typeface="+mj-lt"/>
              </a:rPr>
              <a:t>part </a:t>
            </a:r>
            <a:r>
              <a:rPr lang="en-US" sz="2400" dirty="0">
                <a:latin typeface="+mj-lt"/>
              </a:rPr>
              <a:t>of the parents [idolatry] would likely carry over for several generations and such was the perfect example of Israel at that </a:t>
            </a:r>
            <a:r>
              <a:rPr lang="en-US" sz="2400" dirty="0" smtClean="0">
                <a:latin typeface="+mj-lt"/>
              </a:rPr>
              <a:t>time…</a:t>
            </a:r>
            <a:endParaRPr lang="en-US" sz="2400" dirty="0">
              <a:latin typeface="+mj-lt"/>
            </a:endParaRPr>
          </a:p>
        </p:txBody>
      </p:sp>
      <p:pic>
        <p:nvPicPr>
          <p:cNvPr id="3" name="Picture 2" descr="Sunflowers At Home: &lt;strong&gt;Sour Grape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685" y="0"/>
            <a:ext cx="4524315" cy="4624552"/>
          </a:xfrm>
          <a:prstGeom prst="rect">
            <a:avLst/>
          </a:prstGeom>
        </p:spPr>
      </p:pic>
    </p:spTree>
    <p:extLst>
      <p:ext uri="{BB962C8B-B14F-4D97-AF65-F5344CB8AC3E}">
        <p14:creationId xmlns:p14="http://schemas.microsoft.com/office/powerpoint/2010/main" val="242056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500"/>
                                        <p:tgtEl>
                                          <p:spTgt spid="2">
                                            <p:txEl>
                                              <p:pRg st="12" end="1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animEffect transition="in" filter="fade">
                                      <p:cBhvr>
                                        <p:cTn id="31"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7367752" cy="6247864"/>
          </a:xfrm>
          <a:prstGeom prst="rect">
            <a:avLst/>
          </a:prstGeom>
          <a:noFill/>
        </p:spPr>
        <p:txBody>
          <a:bodyPr wrap="square" rtlCol="0">
            <a:spAutoFit/>
          </a:bodyPr>
          <a:lstStyle/>
          <a:p>
            <a:r>
              <a:rPr lang="en-US" sz="2400" dirty="0" smtClean="0">
                <a:latin typeface="+mj-lt"/>
              </a:rPr>
              <a:t>… The majority of Jewish parents had become idol worshippers and their children continued to do the same. Therefore, both were guilty before God!  </a:t>
            </a:r>
          </a:p>
          <a:p>
            <a:r>
              <a:rPr lang="en-US" sz="2400" dirty="0" smtClean="0">
                <a:latin typeface="+mj-lt"/>
              </a:rPr>
              <a:t>God was angered that He was being accused of unfairness by the constant repeating of this false proverb.  He said He would put a stop it, but how?</a:t>
            </a:r>
          </a:p>
          <a:p>
            <a:endParaRPr lang="en-US" sz="800" dirty="0" smtClean="0">
              <a:latin typeface="+mj-lt"/>
            </a:endParaRPr>
          </a:p>
          <a:p>
            <a:r>
              <a:rPr lang="en-US" sz="2400" dirty="0" smtClean="0">
                <a:latin typeface="+mj-lt"/>
              </a:rPr>
              <a:t>He would judge each person individually—man, woman, or child –</a:t>
            </a:r>
          </a:p>
          <a:p>
            <a:endParaRPr lang="en-US" sz="800" dirty="0" smtClean="0">
              <a:latin typeface="+mj-lt"/>
            </a:endParaRPr>
          </a:p>
          <a:p>
            <a:r>
              <a:rPr lang="en-US" sz="2400" dirty="0" smtClean="0">
                <a:latin typeface="+mj-lt"/>
              </a:rPr>
              <a:t>“Behold, all souls are mine; as the soul of the father, so also the soul of the son is mine: that soul that sinneth, it shall die. But if a man be just, and do that which is lawful and right… hath walked in my statues, and hath kept my judgments… </a:t>
            </a:r>
            <a:r>
              <a:rPr lang="en-US" sz="2400" b="1" dirty="0" smtClean="0">
                <a:latin typeface="+mj-lt"/>
              </a:rPr>
              <a:t>he shall surely live</a:t>
            </a:r>
            <a:r>
              <a:rPr lang="en-US" sz="2400" dirty="0" smtClean="0">
                <a:latin typeface="+mj-lt"/>
              </a:rPr>
              <a:t>” (18:4,9).</a:t>
            </a:r>
          </a:p>
          <a:p>
            <a:r>
              <a:rPr lang="en-US" sz="2400" dirty="0" smtClean="0">
                <a:latin typeface="+mj-lt"/>
              </a:rPr>
              <a:t>This was not the </a:t>
            </a:r>
            <a:r>
              <a:rPr lang="en-US" sz="2400" i="1" dirty="0" smtClean="0">
                <a:latin typeface="+mj-lt"/>
              </a:rPr>
              <a:t>individual</a:t>
            </a:r>
            <a:r>
              <a:rPr lang="en-US" sz="2400" dirty="0" smtClean="0">
                <a:latin typeface="+mj-lt"/>
              </a:rPr>
              <a:t> personal judgment that will determine one’s place in eternity, but rather a judgment on those who practiced idol worship, or not.  </a:t>
            </a:r>
            <a:endParaRPr lang="en-US" sz="2400" dirty="0">
              <a:latin typeface="+mj-lt"/>
            </a:endParaRPr>
          </a:p>
        </p:txBody>
      </p:sp>
      <p:pic>
        <p:nvPicPr>
          <p:cNvPr id="3" name="Picture 2" descr="The End Times Passover: A Warning to Oppressors Who (thin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324" y="-1"/>
            <a:ext cx="4750676" cy="6247865"/>
          </a:xfrm>
          <a:prstGeom prst="rect">
            <a:avLst/>
          </a:prstGeom>
        </p:spPr>
      </p:pic>
    </p:spTree>
    <p:extLst>
      <p:ext uri="{BB962C8B-B14F-4D97-AF65-F5344CB8AC3E}">
        <p14:creationId xmlns:p14="http://schemas.microsoft.com/office/powerpoint/2010/main" val="224782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1245"/>
            <a:ext cx="7273159" cy="6863417"/>
          </a:xfrm>
          <a:prstGeom prst="rect">
            <a:avLst/>
          </a:prstGeom>
          <a:noFill/>
        </p:spPr>
        <p:txBody>
          <a:bodyPr wrap="square" rtlCol="0">
            <a:spAutoFit/>
          </a:bodyPr>
          <a:lstStyle/>
          <a:p>
            <a:r>
              <a:rPr lang="en-US" sz="2400" b="1" dirty="0" smtClean="0">
                <a:latin typeface="+mj-lt"/>
              </a:rPr>
              <a:t>LAMENT FOR THE KINGS</a:t>
            </a:r>
          </a:p>
          <a:p>
            <a:r>
              <a:rPr lang="en-US" sz="2400" dirty="0" smtClean="0">
                <a:latin typeface="+mj-lt"/>
              </a:rPr>
              <a:t>“Moreover take thou up a lamentation for the [kings] of Israel” (19:1-14).</a:t>
            </a:r>
          </a:p>
          <a:p>
            <a:r>
              <a:rPr lang="en-US" sz="2400" dirty="0" smtClean="0">
                <a:latin typeface="+mj-lt"/>
              </a:rPr>
              <a:t>This was Ezekiel’s lament [mourning or grief] for the last kings of Judah written in 594 B.C. (7 years later, in 587 B.C., Jerusalem would fall to the Babylonians).</a:t>
            </a:r>
          </a:p>
          <a:p>
            <a:endParaRPr lang="en-US" sz="800" dirty="0" smtClean="0">
              <a:latin typeface="+mj-lt"/>
            </a:endParaRPr>
          </a:p>
          <a:p>
            <a:r>
              <a:rPr lang="en-US" sz="2400" dirty="0" smtClean="0">
                <a:latin typeface="+mj-lt"/>
              </a:rPr>
              <a:t>King </a:t>
            </a:r>
            <a:r>
              <a:rPr lang="en-US" sz="2400" dirty="0" err="1" smtClean="0">
                <a:latin typeface="+mj-lt"/>
              </a:rPr>
              <a:t>Jehoahaz</a:t>
            </a:r>
            <a:r>
              <a:rPr lang="en-US" sz="2400" dirty="0" smtClean="0">
                <a:latin typeface="+mj-lt"/>
              </a:rPr>
              <a:t> was the people’s choice to become king after the assassination of his father king Josiah, but served only 3-months until captured and taken to Egypt where he died (2Kg. 23:33,34).  Pharaoh </a:t>
            </a:r>
            <a:r>
              <a:rPr lang="en-US" sz="2400" dirty="0" err="1" smtClean="0">
                <a:latin typeface="+mj-lt"/>
              </a:rPr>
              <a:t>Neco</a:t>
            </a:r>
            <a:r>
              <a:rPr lang="en-US" sz="2400" dirty="0" smtClean="0">
                <a:latin typeface="+mj-lt"/>
              </a:rPr>
              <a:t> placed his brother, </a:t>
            </a:r>
            <a:r>
              <a:rPr lang="en-US" sz="2400" dirty="0" err="1" smtClean="0">
                <a:latin typeface="+mj-lt"/>
              </a:rPr>
              <a:t>Jehoiakim</a:t>
            </a:r>
            <a:r>
              <a:rPr lang="en-US" sz="2400" dirty="0" smtClean="0">
                <a:latin typeface="+mj-lt"/>
              </a:rPr>
              <a:t>, on the throne and ruled 10 years, and was replaced by his son </a:t>
            </a:r>
            <a:r>
              <a:rPr lang="en-US" sz="2400" dirty="0" err="1" smtClean="0">
                <a:latin typeface="+mj-lt"/>
              </a:rPr>
              <a:t>Jehoiachin</a:t>
            </a:r>
            <a:r>
              <a:rPr lang="en-US" sz="2400" dirty="0">
                <a:latin typeface="+mj-lt"/>
              </a:rPr>
              <a:t> </a:t>
            </a:r>
            <a:r>
              <a:rPr lang="en-US" sz="2400" dirty="0" smtClean="0">
                <a:latin typeface="+mj-lt"/>
              </a:rPr>
              <a:t>(19:5) serve 3-mo., until he was deported to Babylon.  Zedekiah</a:t>
            </a:r>
            <a:r>
              <a:rPr lang="en-US" sz="2400" dirty="0">
                <a:latin typeface="+mj-lt"/>
              </a:rPr>
              <a:t>, the last king of Judah, </a:t>
            </a:r>
            <a:r>
              <a:rPr lang="en-US" sz="2400" dirty="0" smtClean="0">
                <a:latin typeface="+mj-lt"/>
              </a:rPr>
              <a:t>was a puppet king by Nebuchadnezzar and </a:t>
            </a:r>
            <a:r>
              <a:rPr lang="en-US" sz="2400" dirty="0">
                <a:latin typeface="+mj-lt"/>
              </a:rPr>
              <a:t>the last to sit on </a:t>
            </a:r>
            <a:r>
              <a:rPr lang="en-US" sz="2400" dirty="0" smtClean="0">
                <a:latin typeface="+mj-lt"/>
              </a:rPr>
              <a:t>David’s throne </a:t>
            </a:r>
            <a:r>
              <a:rPr lang="en-US" sz="2400" dirty="0">
                <a:latin typeface="+mj-lt"/>
              </a:rPr>
              <a:t>until the return of Messiah.  </a:t>
            </a:r>
            <a:r>
              <a:rPr lang="en-US" sz="2400" u="sng" dirty="0">
                <a:latin typeface="+mj-lt"/>
              </a:rPr>
              <a:t>This </a:t>
            </a:r>
            <a:r>
              <a:rPr lang="en-US" sz="2400" u="sng" dirty="0" smtClean="0">
                <a:latin typeface="+mj-lt"/>
              </a:rPr>
              <a:t>lament was for the end </a:t>
            </a:r>
            <a:r>
              <a:rPr lang="en-US" sz="2400" u="sng" dirty="0">
                <a:latin typeface="+mj-lt"/>
              </a:rPr>
              <a:t>of </a:t>
            </a:r>
            <a:r>
              <a:rPr lang="en-US" sz="2400" u="sng" dirty="0" smtClean="0">
                <a:latin typeface="+mj-lt"/>
              </a:rPr>
              <a:t>the ruling kings of Israel.  Israel </a:t>
            </a:r>
            <a:r>
              <a:rPr lang="en-US" sz="2400" u="sng" dirty="0">
                <a:latin typeface="+mj-lt"/>
              </a:rPr>
              <a:t>was the mother of her many kings, but sadly their disobedience brought it to an </a:t>
            </a:r>
            <a:r>
              <a:rPr lang="en-US" sz="2400" u="sng" dirty="0" smtClean="0">
                <a:latin typeface="+mj-lt"/>
              </a:rPr>
              <a:t>end</a:t>
            </a:r>
            <a:r>
              <a:rPr lang="en-US" sz="2400" u="sng" dirty="0">
                <a:latin typeface="+mj-lt"/>
              </a:rPr>
              <a:t> </a:t>
            </a:r>
            <a:r>
              <a:rPr lang="en-US" sz="2400" u="sng" dirty="0" smtClean="0">
                <a:latin typeface="+mj-lt"/>
              </a:rPr>
              <a:t>until Messiah returns</a:t>
            </a:r>
            <a:r>
              <a:rPr lang="en-US" sz="2400" dirty="0" smtClean="0">
                <a:latin typeface="+mj-lt"/>
              </a:rPr>
              <a:t>.</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6" y="94593"/>
            <a:ext cx="5114924" cy="6348247"/>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0386000" y="5631120"/>
              <a:ext cx="1707120" cy="815760"/>
            </p14:xfrm>
          </p:contentPart>
        </mc:Choice>
        <mc:Fallback xmlns="">
          <p:pic>
            <p:nvPicPr>
              <p:cNvPr id="9" name="Ink 8"/>
              <p:cNvPicPr/>
              <p:nvPr/>
            </p:nvPicPr>
            <p:blipFill>
              <a:blip r:embed="rId4"/>
              <a:stretch>
                <a:fillRect/>
              </a:stretch>
            </p:blipFill>
            <p:spPr>
              <a:xfrm>
                <a:off x="10376640" y="5621760"/>
                <a:ext cx="1725840" cy="834480"/>
              </a:xfrm>
              <a:prstGeom prst="rect">
                <a:avLst/>
              </a:prstGeom>
            </p:spPr>
          </p:pic>
        </mc:Fallback>
      </mc:AlternateContent>
    </p:spTree>
    <p:extLst>
      <p:ext uri="{BB962C8B-B14F-4D97-AF65-F5344CB8AC3E}">
        <p14:creationId xmlns:p14="http://schemas.microsoft.com/office/powerpoint/2010/main" val="320854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ndom Studies in &lt;strong&gt;Ezekiel&lt;/strong&gt;, Part 1 | Mike's Place on the Web"/>
          <p:cNvPicPr>
            <a:picLocks noChangeAspect="1"/>
          </p:cNvPicPr>
          <p:nvPr/>
        </p:nvPicPr>
        <p:blipFill rotWithShape="1">
          <a:blip r:embed="rId2" cstate="print">
            <a:extLst>
              <a:ext uri="{28A0092B-C50C-407E-A947-70E740481C1C}">
                <a14:useLocalDpi xmlns:a14="http://schemas.microsoft.com/office/drawing/2010/main" val="0"/>
              </a:ext>
            </a:extLst>
          </a:blip>
          <a:srcRect t="16304" r="42716"/>
          <a:stretch/>
        </p:blipFill>
        <p:spPr>
          <a:xfrm>
            <a:off x="7262648" y="0"/>
            <a:ext cx="4929352" cy="6415844"/>
          </a:xfrm>
          <a:prstGeom prst="rect">
            <a:avLst/>
          </a:prstGeom>
        </p:spPr>
      </p:pic>
      <p:sp>
        <p:nvSpPr>
          <p:cNvPr id="6" name="TextBox 5"/>
          <p:cNvSpPr txBox="1"/>
          <p:nvPr/>
        </p:nvSpPr>
        <p:spPr>
          <a:xfrm>
            <a:off x="0" y="-78241"/>
            <a:ext cx="7262648" cy="6494085"/>
          </a:xfrm>
          <a:prstGeom prst="rect">
            <a:avLst/>
          </a:prstGeom>
          <a:noFill/>
        </p:spPr>
        <p:txBody>
          <a:bodyPr wrap="square" rtlCol="0">
            <a:spAutoFit/>
          </a:bodyPr>
          <a:lstStyle/>
          <a:p>
            <a:r>
              <a:rPr lang="en-US" sz="2400" b="1" dirty="0" smtClean="0">
                <a:latin typeface="+mj-lt"/>
              </a:rPr>
              <a:t>THE SIGHING PROPHET</a:t>
            </a:r>
          </a:p>
          <a:p>
            <a:r>
              <a:rPr lang="en-US" sz="2400" dirty="0" smtClean="0">
                <a:latin typeface="+mj-lt"/>
              </a:rPr>
              <a:t>“And the word of the LORD came unto me, saying, Son of man, set thy face toward Jerusalem, and drop </a:t>
            </a:r>
            <a:r>
              <a:rPr lang="en-US" sz="2400" b="1" dirty="0" smtClean="0">
                <a:latin typeface="+mj-lt"/>
              </a:rPr>
              <a:t>thy word toward the holy places, and prophesy against the land of Israel</a:t>
            </a:r>
            <a:r>
              <a:rPr lang="en-US" sz="2400" dirty="0" smtClean="0">
                <a:latin typeface="+mj-lt"/>
              </a:rPr>
              <a:t>.  And say to the land of Israel, Thus </a:t>
            </a:r>
            <a:r>
              <a:rPr lang="en-US" sz="2400" dirty="0" err="1" smtClean="0">
                <a:latin typeface="+mj-lt"/>
              </a:rPr>
              <a:t>saith</a:t>
            </a:r>
            <a:r>
              <a:rPr lang="en-US" sz="2400" dirty="0" smtClean="0">
                <a:latin typeface="+mj-lt"/>
              </a:rPr>
              <a:t> the LORD; Behold, I am against thee, and will draw forth my sword out of its </a:t>
            </a:r>
            <a:r>
              <a:rPr lang="en-US" sz="2400" dirty="0" err="1" smtClean="0">
                <a:latin typeface="+mj-lt"/>
              </a:rPr>
              <a:t>shealth</a:t>
            </a:r>
            <a:r>
              <a:rPr lang="en-US" sz="2400" dirty="0" smtClean="0">
                <a:latin typeface="+mj-lt"/>
              </a:rPr>
              <a:t>, and will cut off from thee the righteous and the wicked” (21:1,2).</a:t>
            </a:r>
          </a:p>
          <a:p>
            <a:r>
              <a:rPr lang="en-US" sz="2400" dirty="0" smtClean="0">
                <a:latin typeface="+mj-lt"/>
              </a:rPr>
              <a:t>Now in Babylon captivity, God wants the Jews to know why they are there—their apostasy, which caused God’s wrath to be directed against their land &amp; holy places –</a:t>
            </a:r>
          </a:p>
          <a:p>
            <a:endParaRPr lang="en-US" sz="800" dirty="0" smtClean="0">
              <a:latin typeface="+mj-lt"/>
            </a:endParaRPr>
          </a:p>
          <a:p>
            <a:r>
              <a:rPr lang="en-US" sz="2400" dirty="0" smtClean="0">
                <a:latin typeface="+mj-lt"/>
              </a:rPr>
              <a:t>“Sigh therefore, thou son of man… with bitterness sigh before their eyes… Wherefore sighest thou?... Every heart shall melt, and all hands shall be feeble… knees shall be weak…” (21:6,7).  </a:t>
            </a:r>
          </a:p>
          <a:p>
            <a:r>
              <a:rPr lang="en-US" sz="2400" dirty="0" smtClean="0">
                <a:latin typeface="+mj-lt"/>
              </a:rPr>
              <a:t>Ezekiel’s grief represented Israel’s pain of seeing their beloved land &amp; holy places being destroyed. </a:t>
            </a:r>
          </a:p>
        </p:txBody>
      </p:sp>
    </p:spTree>
    <p:extLst>
      <p:ext uri="{BB962C8B-B14F-4D97-AF65-F5344CB8AC3E}">
        <p14:creationId xmlns:p14="http://schemas.microsoft.com/office/powerpoint/2010/main" val="213386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3573"/>
            <a:ext cx="12286594" cy="6740307"/>
          </a:xfrm>
          <a:prstGeom prst="rect">
            <a:avLst/>
          </a:prstGeom>
          <a:noFill/>
        </p:spPr>
        <p:txBody>
          <a:bodyPr wrap="square" rtlCol="0">
            <a:spAutoFit/>
          </a:bodyPr>
          <a:lstStyle/>
          <a:p>
            <a:r>
              <a:rPr lang="en-US" sz="2400" b="1" dirty="0" smtClean="0">
                <a:latin typeface="+mj-lt"/>
              </a:rPr>
              <a:t>NO KING UNTIL MESSIAH</a:t>
            </a:r>
          </a:p>
          <a:p>
            <a:r>
              <a:rPr lang="en-US" sz="2400" dirty="0" smtClean="0">
                <a:latin typeface="+mj-lt"/>
              </a:rPr>
              <a:t>“Thus saith the LORD God; Remove the diadem, and take </a:t>
            </a:r>
          </a:p>
          <a:p>
            <a:r>
              <a:rPr lang="en-US" sz="2400" dirty="0" smtClean="0">
                <a:latin typeface="+mj-lt"/>
              </a:rPr>
              <a:t>off the crown… exalt him that is low, and abase him that </a:t>
            </a:r>
          </a:p>
          <a:p>
            <a:r>
              <a:rPr lang="en-US" sz="2400" dirty="0" smtClean="0">
                <a:latin typeface="+mj-lt"/>
              </a:rPr>
              <a:t>is high.  I will overturn… it: and </a:t>
            </a:r>
            <a:r>
              <a:rPr lang="en-US" sz="2400" b="1" dirty="0" smtClean="0">
                <a:latin typeface="+mj-lt"/>
              </a:rPr>
              <a:t>it shall be no more until he</a:t>
            </a:r>
          </a:p>
          <a:p>
            <a:r>
              <a:rPr lang="en-US" sz="2400" b="1" dirty="0" smtClean="0">
                <a:latin typeface="+mj-lt"/>
              </a:rPr>
              <a:t> come whose right it is; and I will give it him</a:t>
            </a:r>
            <a:r>
              <a:rPr lang="en-US" sz="2400" dirty="0" smtClean="0">
                <a:latin typeface="+mj-lt"/>
              </a:rPr>
              <a:t>” (21:26,27).</a:t>
            </a:r>
          </a:p>
          <a:p>
            <a:r>
              <a:rPr lang="en-US" sz="2400" dirty="0" smtClean="0">
                <a:latin typeface="+mj-lt"/>
              </a:rPr>
              <a:t>King Zedekiah was the last king of Judah and because he</a:t>
            </a:r>
          </a:p>
          <a:p>
            <a:r>
              <a:rPr lang="en-US" sz="2400" dirty="0">
                <a:latin typeface="+mj-lt"/>
              </a:rPr>
              <a:t>t</a:t>
            </a:r>
            <a:r>
              <a:rPr lang="en-US" sz="2400" dirty="0" smtClean="0">
                <a:latin typeface="+mj-lt"/>
              </a:rPr>
              <a:t>ried to thwart God’s plan for Babylon to conquer Judah, </a:t>
            </a:r>
          </a:p>
          <a:p>
            <a:r>
              <a:rPr lang="en-US" sz="2400" dirty="0" smtClean="0">
                <a:latin typeface="+mj-lt"/>
              </a:rPr>
              <a:t>he was deposed, his royalty stripped [crown removed] </a:t>
            </a:r>
          </a:p>
          <a:p>
            <a:r>
              <a:rPr lang="en-US" sz="2400" dirty="0" smtClean="0">
                <a:latin typeface="+mj-lt"/>
              </a:rPr>
              <a:t>and the poor residents</a:t>
            </a:r>
            <a:r>
              <a:rPr lang="en-US" sz="2400" dirty="0">
                <a:latin typeface="+mj-lt"/>
              </a:rPr>
              <a:t> </a:t>
            </a:r>
            <a:r>
              <a:rPr lang="en-US" sz="2400" dirty="0" smtClean="0">
                <a:latin typeface="+mj-lt"/>
              </a:rPr>
              <a:t>would replace him in the land.  </a:t>
            </a:r>
          </a:p>
          <a:p>
            <a:r>
              <a:rPr lang="en-US" sz="2400" dirty="0" smtClean="0">
                <a:latin typeface="+mj-lt"/>
              </a:rPr>
              <a:t>He was brought as low as possible when he was blinded </a:t>
            </a:r>
          </a:p>
          <a:p>
            <a:r>
              <a:rPr lang="en-US" sz="2400" dirty="0" smtClean="0">
                <a:latin typeface="+mj-lt"/>
              </a:rPr>
              <a:t>and taken into captivity.  </a:t>
            </a:r>
            <a:r>
              <a:rPr lang="en-US" sz="2400" u="sng" dirty="0" smtClean="0">
                <a:latin typeface="+mj-lt"/>
              </a:rPr>
              <a:t>There would be no more kings</a:t>
            </a:r>
          </a:p>
          <a:p>
            <a:r>
              <a:rPr lang="en-US" sz="2400" u="sng" dirty="0">
                <a:latin typeface="+mj-lt"/>
              </a:rPr>
              <a:t>o</a:t>
            </a:r>
            <a:r>
              <a:rPr lang="en-US" sz="2400" u="sng" dirty="0" smtClean="0">
                <a:latin typeface="+mj-lt"/>
              </a:rPr>
              <a:t>f Israel or Judah until</a:t>
            </a:r>
            <a:r>
              <a:rPr lang="en-US" sz="2400" dirty="0" smtClean="0">
                <a:latin typeface="+mj-lt"/>
              </a:rPr>
              <a:t>… the KING of kings returns to the </a:t>
            </a:r>
          </a:p>
          <a:p>
            <a:r>
              <a:rPr lang="en-US" sz="2400" dirty="0" smtClean="0">
                <a:latin typeface="+mj-lt"/>
              </a:rPr>
              <a:t>earth in a blaze of glory!  In eternity past, Christ was </a:t>
            </a:r>
          </a:p>
          <a:p>
            <a:r>
              <a:rPr lang="en-US" sz="2400" dirty="0" smtClean="0">
                <a:latin typeface="+mj-lt"/>
              </a:rPr>
              <a:t>chosen to be God’s rightful King over the earthly kingdom.</a:t>
            </a:r>
          </a:p>
          <a:p>
            <a:r>
              <a:rPr lang="en-US" sz="2400" dirty="0" smtClean="0">
                <a:latin typeface="+mj-lt"/>
              </a:rPr>
              <a:t>The Israelites had demanded a king (1Sam. 8:5) and </a:t>
            </a:r>
          </a:p>
          <a:p>
            <a:r>
              <a:rPr lang="en-US" sz="2400" dirty="0" smtClean="0">
                <a:latin typeface="+mj-lt"/>
              </a:rPr>
              <a:t>Samuel told them they would be sorry (1Sam. 8:11-18), </a:t>
            </a:r>
          </a:p>
          <a:p>
            <a:r>
              <a:rPr lang="en-US" sz="2400" dirty="0" smtClean="0">
                <a:latin typeface="+mj-lt"/>
              </a:rPr>
              <a:t>and they were.  </a:t>
            </a:r>
          </a:p>
          <a:p>
            <a:r>
              <a:rPr lang="en-US" sz="2400" dirty="0" smtClean="0">
                <a:latin typeface="+mj-lt"/>
              </a:rPr>
              <a:t>God, will finally, give the nation their ‘rightful’ </a:t>
            </a:r>
            <a:r>
              <a:rPr lang="en-US" sz="2400" dirty="0" smtClean="0">
                <a:latin typeface="+mj-lt"/>
              </a:rPr>
              <a:t>King</a:t>
            </a:r>
            <a:r>
              <a:rPr lang="en-US" sz="2400" dirty="0" smtClean="0">
                <a:latin typeface="+mj-lt"/>
              </a:rPr>
              <a:t>!   </a:t>
            </a:r>
            <a:endParaRPr lang="en-US" sz="2400" dirty="0">
              <a:latin typeface="+mj-lt"/>
            </a:endParaRPr>
          </a:p>
        </p:txBody>
      </p:sp>
      <p:pic>
        <p:nvPicPr>
          <p:cNvPr id="5" name="Picture 4" descr="Random Studies in &lt;strong&gt;Ezekiel&lt;/strong&gt;, Part 1 | Mike's Place on the Web"/>
          <p:cNvPicPr>
            <a:picLocks noChangeAspect="1"/>
          </p:cNvPicPr>
          <p:nvPr/>
        </p:nvPicPr>
        <p:blipFill rotWithShape="1">
          <a:blip r:embed="rId2" cstate="print">
            <a:extLst>
              <a:ext uri="{28A0092B-C50C-407E-A947-70E740481C1C}">
                <a14:useLocalDpi xmlns:a14="http://schemas.microsoft.com/office/drawing/2010/main" val="0"/>
              </a:ext>
            </a:extLst>
          </a:blip>
          <a:srcRect t="16304" r="42716"/>
          <a:stretch/>
        </p:blipFill>
        <p:spPr>
          <a:xfrm>
            <a:off x="7262648" y="0"/>
            <a:ext cx="4929352" cy="6415844"/>
          </a:xfrm>
          <a:prstGeom prst="rect">
            <a:avLst/>
          </a:prstGeom>
        </p:spPr>
      </p:pic>
      <p:pic>
        <p:nvPicPr>
          <p:cNvPr id="4" name="Picture 3" descr="Second &lt;strong&gt;Coming&lt;/strong&gt; Jesus 01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648" y="0"/>
            <a:ext cx="4929352" cy="6415844"/>
          </a:xfrm>
          <a:prstGeom prst="rect">
            <a:avLst/>
          </a:prstGeom>
        </p:spPr>
      </p:pic>
    </p:spTree>
    <p:extLst>
      <p:ext uri="{BB962C8B-B14F-4D97-AF65-F5344CB8AC3E}">
        <p14:creationId xmlns:p14="http://schemas.microsoft.com/office/powerpoint/2010/main" val="1307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500"/>
                                        <p:tgtEl>
                                          <p:spTgt spid="2">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fade">
                                      <p:cBhvr>
                                        <p:cTn id="25" dur="500"/>
                                        <p:tgtEl>
                                          <p:spTgt spid="2">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2" end="12"/>
                                            </p:txEl>
                                          </p:spTgt>
                                        </p:tgtEl>
                                        <p:attrNameLst>
                                          <p:attrName>style.visibility</p:attrName>
                                        </p:attrNameLst>
                                      </p:cBhvr>
                                      <p:to>
                                        <p:strVal val="visible"/>
                                      </p:to>
                                    </p:set>
                                    <p:animEffect transition="in" filter="fade">
                                      <p:cBhvr>
                                        <p:cTn id="28" dur="500"/>
                                        <p:tgtEl>
                                          <p:spTgt spid="2">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Effect transition="in" filter="fade">
                                      <p:cBhvr>
                                        <p:cTn id="31" dur="500"/>
                                        <p:tgtEl>
                                          <p:spTgt spid="2">
                                            <p:txEl>
                                              <p:pRg st="13" end="1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style.rotation</p:attrName>
                                        </p:attrNameLst>
                                      </p:cBhvr>
                                      <p:tavLst>
                                        <p:tav tm="0">
                                          <p:val>
                                            <p:fltVal val="90"/>
                                          </p:val>
                                        </p:tav>
                                        <p:tav tm="100000">
                                          <p:val>
                                            <p:fltVal val="0"/>
                                          </p:val>
                                        </p:tav>
                                      </p:tavLst>
                                    </p:anim>
                                    <p:animEffect transition="in" filter="fade">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xEl>
                                              <p:pRg st="14" end="14"/>
                                            </p:txEl>
                                          </p:spTgt>
                                        </p:tgtEl>
                                        <p:attrNameLst>
                                          <p:attrName>style.visibility</p:attrName>
                                        </p:attrNameLst>
                                      </p:cBhvr>
                                      <p:to>
                                        <p:strVal val="visible"/>
                                      </p:to>
                                    </p:set>
                                    <p:animEffect transition="in" filter="fade">
                                      <p:cBhvr>
                                        <p:cTn id="44" dur="500"/>
                                        <p:tgtEl>
                                          <p:spTgt spid="2">
                                            <p:txEl>
                                              <p:pRg st="14" end="1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fade">
                                      <p:cBhvr>
                                        <p:cTn id="47" dur="500"/>
                                        <p:tgtEl>
                                          <p:spTgt spid="2">
                                            <p:txEl>
                                              <p:pRg st="15" end="15"/>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
                                            <p:txEl>
                                              <p:pRg st="16" end="16"/>
                                            </p:txEl>
                                          </p:spTgt>
                                        </p:tgtEl>
                                        <p:attrNameLst>
                                          <p:attrName>style.visibility</p:attrName>
                                        </p:attrNameLst>
                                      </p:cBhvr>
                                      <p:to>
                                        <p:strVal val="visible"/>
                                      </p:to>
                                    </p:set>
                                    <p:animEffect transition="in" filter="fade">
                                      <p:cBhvr>
                                        <p:cTn id="50" dur="500"/>
                                        <p:tgtEl>
                                          <p:spTgt spid="2">
                                            <p:txEl>
                                              <p:pRg st="16" end="1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xEl>
                                              <p:pRg st="17" end="17"/>
                                            </p:txEl>
                                          </p:spTgt>
                                        </p:tgtEl>
                                        <p:attrNameLst>
                                          <p:attrName>style.visibility</p:attrName>
                                        </p:attrNameLst>
                                      </p:cBhvr>
                                      <p:to>
                                        <p:strVal val="visible"/>
                                      </p:to>
                                    </p:set>
                                    <p:animEffect transition="in" filter="fade">
                                      <p:cBhvr>
                                        <p:cTn id="55"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ndom Studies in &lt;strong&gt;Ezekiel&lt;/strong&gt;, Part 1 | Mike's Place on the Web"/>
          <p:cNvPicPr>
            <a:picLocks noChangeAspect="1"/>
          </p:cNvPicPr>
          <p:nvPr/>
        </p:nvPicPr>
        <p:blipFill rotWithShape="1">
          <a:blip r:embed="rId2" cstate="print">
            <a:extLst>
              <a:ext uri="{28A0092B-C50C-407E-A947-70E740481C1C}">
                <a14:useLocalDpi xmlns:a14="http://schemas.microsoft.com/office/drawing/2010/main" val="0"/>
              </a:ext>
            </a:extLst>
          </a:blip>
          <a:srcRect t="16304" r="42716"/>
          <a:stretch/>
        </p:blipFill>
        <p:spPr>
          <a:xfrm>
            <a:off x="6526924" y="0"/>
            <a:ext cx="5665075" cy="6779335"/>
          </a:xfrm>
          <a:prstGeom prst="rect">
            <a:avLst/>
          </a:prstGeom>
        </p:spPr>
      </p:pic>
      <p:sp>
        <p:nvSpPr>
          <p:cNvPr id="5" name="TextBox 4"/>
          <p:cNvSpPr txBox="1"/>
          <p:nvPr/>
        </p:nvSpPr>
        <p:spPr>
          <a:xfrm>
            <a:off x="1" y="-84082"/>
            <a:ext cx="6169572" cy="6740307"/>
          </a:xfrm>
          <a:prstGeom prst="rect">
            <a:avLst/>
          </a:prstGeom>
          <a:noFill/>
        </p:spPr>
        <p:txBody>
          <a:bodyPr wrap="square" rtlCol="0">
            <a:spAutoFit/>
          </a:bodyPr>
          <a:lstStyle/>
          <a:p>
            <a:r>
              <a:rPr lang="en-US" sz="2400" b="1" dirty="0" smtClean="0">
                <a:latin typeface="+mj-lt"/>
              </a:rPr>
              <a:t>EZEKIEL</a:t>
            </a:r>
          </a:p>
          <a:p>
            <a:r>
              <a:rPr lang="en-US" sz="2400" dirty="0" smtClean="0">
                <a:latin typeface="+mj-lt"/>
              </a:rPr>
              <a:t>“Now it came to pass in the [30</a:t>
            </a:r>
            <a:r>
              <a:rPr lang="en-US" sz="2400" baseline="30000" dirty="0" smtClean="0">
                <a:latin typeface="+mj-lt"/>
              </a:rPr>
              <a:t>th</a:t>
            </a:r>
            <a:r>
              <a:rPr lang="en-US" sz="2400" dirty="0" smtClean="0">
                <a:latin typeface="+mj-lt"/>
              </a:rPr>
              <a:t>] year, in the [4</a:t>
            </a:r>
            <a:r>
              <a:rPr lang="en-US" sz="2400" baseline="30000" dirty="0" smtClean="0">
                <a:latin typeface="+mj-lt"/>
              </a:rPr>
              <a:t>th</a:t>
            </a:r>
            <a:r>
              <a:rPr lang="en-US" sz="2400" dirty="0" smtClean="0">
                <a:latin typeface="+mj-lt"/>
              </a:rPr>
              <a:t>] month, in the [5</a:t>
            </a:r>
            <a:r>
              <a:rPr lang="en-US" sz="2400" baseline="30000" dirty="0" smtClean="0">
                <a:latin typeface="+mj-lt"/>
              </a:rPr>
              <a:t>th</a:t>
            </a:r>
            <a:r>
              <a:rPr lang="en-US" sz="2400" dirty="0" smtClean="0">
                <a:latin typeface="+mj-lt"/>
              </a:rPr>
              <a:t>] day of the month, as I was among the captives by the river of Chebar, that the heavens were opened, and I saw visions of God… the word of the LORD came expressly to Ezekiel the priest…” (Ezek. 1:1,2).</a:t>
            </a:r>
          </a:p>
          <a:p>
            <a:r>
              <a:rPr lang="en-US" sz="2400" dirty="0" err="1" smtClean="0">
                <a:latin typeface="+mj-lt"/>
              </a:rPr>
              <a:t>Jehoiakin</a:t>
            </a:r>
            <a:r>
              <a:rPr lang="en-US" sz="2400" dirty="0" smtClean="0">
                <a:latin typeface="+mj-lt"/>
              </a:rPr>
              <a:t> was Judah’s last authorized king, but was captured and deported to Babylon after only 3-months on the throne.  Ezekiel’s ministry began at age 30 [age required of priests (Num. 4:3)] in the 5</a:t>
            </a:r>
            <a:r>
              <a:rPr lang="en-US" sz="2400" baseline="30000" dirty="0" smtClean="0">
                <a:latin typeface="+mj-lt"/>
              </a:rPr>
              <a:t>th</a:t>
            </a:r>
            <a:r>
              <a:rPr lang="en-US" sz="2400" dirty="0" smtClean="0">
                <a:latin typeface="+mj-lt"/>
              </a:rPr>
              <a:t> year of Jehoiakin’s exile, which places the date of his ministry at about 593-571 B.C., ending at age 52.  He is one of 3-prophets who were also priests: Jeremiah (Jer. 1:1); Zechariah (Zech. 1:1).  Ezekiel’s book was written during the time he was a Jewish captive in Babylon.  </a:t>
            </a:r>
            <a:endParaRPr lang="en-US" sz="2400" dirty="0">
              <a:latin typeface="+mj-lt"/>
            </a:endParaRPr>
          </a:p>
        </p:txBody>
      </p:sp>
      <p:pic>
        <p:nvPicPr>
          <p:cNvPr id="4" name="Picture 3" descr="CandaceGoodwinsBeginnersGuide - 1. Learn more abou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924" y="-1"/>
            <a:ext cx="5679107" cy="677933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8821981" y="2816493"/>
              <a:ext cx="1074960" cy="457560"/>
            </p14:xfrm>
          </p:contentPart>
        </mc:Choice>
        <mc:Fallback xmlns="">
          <p:pic>
            <p:nvPicPr>
              <p:cNvPr id="2" name="Ink 1"/>
              <p:cNvPicPr/>
              <p:nvPr/>
            </p:nvPicPr>
            <p:blipFill>
              <a:blip r:embed="rId5"/>
              <a:stretch>
                <a:fillRect/>
              </a:stretch>
            </p:blipFill>
            <p:spPr>
              <a:xfrm>
                <a:off x="8812621" y="2807133"/>
                <a:ext cx="1093680" cy="476280"/>
              </a:xfrm>
              <a:prstGeom prst="rect">
                <a:avLst/>
              </a:prstGeom>
            </p:spPr>
          </p:pic>
        </mc:Fallback>
      </mc:AlternateContent>
    </p:spTree>
    <p:extLst>
      <p:ext uri="{BB962C8B-B14F-4D97-AF65-F5344CB8AC3E}">
        <p14:creationId xmlns:p14="http://schemas.microsoft.com/office/powerpoint/2010/main" val="17708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215"/>
            <a:ext cx="7409793" cy="6617196"/>
          </a:xfrm>
          <a:prstGeom prst="rect">
            <a:avLst/>
          </a:prstGeom>
          <a:noFill/>
        </p:spPr>
        <p:txBody>
          <a:bodyPr wrap="square" rtlCol="0">
            <a:spAutoFit/>
          </a:bodyPr>
          <a:lstStyle/>
          <a:p>
            <a:r>
              <a:rPr lang="en-US" sz="2400" b="1" dirty="0" smtClean="0">
                <a:latin typeface="+mj-lt"/>
              </a:rPr>
              <a:t>GOD’S BLAST FURNACE</a:t>
            </a:r>
          </a:p>
          <a:p>
            <a:r>
              <a:rPr lang="en-US" sz="2400" dirty="0" smtClean="0">
                <a:latin typeface="+mj-lt"/>
              </a:rPr>
              <a:t>“And the word of the LORD came unto me, saying, Son of man, </a:t>
            </a:r>
            <a:r>
              <a:rPr lang="en-US" sz="2400" b="1" dirty="0" smtClean="0">
                <a:latin typeface="+mj-lt"/>
              </a:rPr>
              <a:t>the house of Israel is to me is dross</a:t>
            </a:r>
            <a:r>
              <a:rPr lang="en-US" sz="2400" dirty="0" smtClean="0">
                <a:latin typeface="+mj-lt"/>
              </a:rPr>
              <a:t>: all they are [the dross of] brass… tin… iron… lead, in the midst of the furnace; they are even the dross of silver… because ye are all become dross…” (22:17-19).</a:t>
            </a:r>
          </a:p>
          <a:p>
            <a:r>
              <a:rPr lang="en-US" sz="2400" dirty="0" smtClean="0">
                <a:latin typeface="+mj-lt"/>
              </a:rPr>
              <a:t>Mining produces a combination of the pure substance [e.g. silver] and impurities [dross or slag].  To separate the pure from the impure, intense heat is applied, as in the case of modern day blast furnaces.  Ezekiel told Israel they had become worthless [dross], and that God was going to put them through His ‘blast furnace,’ to separate the pure from the impure [believing from unbelieving Israel].  When?  </a:t>
            </a:r>
          </a:p>
          <a:p>
            <a:endParaRPr lang="en-US" sz="800" dirty="0" smtClean="0">
              <a:latin typeface="+mj-lt"/>
            </a:endParaRPr>
          </a:p>
          <a:p>
            <a:r>
              <a:rPr lang="en-US" sz="2400" dirty="0" smtClean="0">
                <a:latin typeface="+mj-lt"/>
              </a:rPr>
              <a:t>“As silver is melted in the midst of the furnace, shall ye be melted in the midst thereof; and ye shall know that </a:t>
            </a:r>
          </a:p>
          <a:p>
            <a:r>
              <a:rPr lang="en-US" sz="2400" b="1" u="sng" dirty="0" smtClean="0">
                <a:latin typeface="+mj-lt"/>
              </a:rPr>
              <a:t>I the LORD have poured out my fury upon you</a:t>
            </a:r>
            <a:r>
              <a:rPr lang="en-US" sz="2400" dirty="0" smtClean="0">
                <a:latin typeface="+mj-lt"/>
              </a:rPr>
              <a:t>” (22:22).</a:t>
            </a:r>
          </a:p>
          <a:p>
            <a:endParaRPr lang="en-US" sz="800" dirty="0" smtClean="0">
              <a:latin typeface="+mj-lt"/>
            </a:endParaRPr>
          </a:p>
          <a:p>
            <a:r>
              <a:rPr lang="en-US" sz="2400" dirty="0" smtClean="0">
                <a:latin typeface="+mj-lt"/>
              </a:rPr>
              <a:t>Next time – Ezekiel’s future restoration </a:t>
            </a:r>
            <a:r>
              <a:rPr lang="en-US" sz="2400" smtClean="0">
                <a:latin typeface="+mj-lt"/>
              </a:rPr>
              <a:t>of Israel.  </a:t>
            </a:r>
            <a:endParaRPr lang="en-US" sz="2400" dirty="0" smtClean="0">
              <a:latin typeface="+mj-lt"/>
            </a:endParaRPr>
          </a:p>
        </p:txBody>
      </p:sp>
      <p:pic>
        <p:nvPicPr>
          <p:cNvPr id="3" name="Picture 2" descr="Random Studies in &lt;strong&gt;Ezekiel&lt;/strong&gt;, Part 1 | Mike's Place on the Web"/>
          <p:cNvPicPr>
            <a:picLocks noChangeAspect="1"/>
          </p:cNvPicPr>
          <p:nvPr/>
        </p:nvPicPr>
        <p:blipFill rotWithShape="1">
          <a:blip r:embed="rId2" cstate="print">
            <a:extLst>
              <a:ext uri="{28A0092B-C50C-407E-A947-70E740481C1C}">
                <a14:useLocalDpi xmlns:a14="http://schemas.microsoft.com/office/drawing/2010/main" val="0"/>
              </a:ext>
            </a:extLst>
          </a:blip>
          <a:srcRect t="16304" r="42716"/>
          <a:stretch/>
        </p:blipFill>
        <p:spPr>
          <a:xfrm>
            <a:off x="7641020" y="-1"/>
            <a:ext cx="4550979" cy="6600497"/>
          </a:xfrm>
          <a:prstGeom prst="rect">
            <a:avLst/>
          </a:prstGeom>
        </p:spPr>
      </p:pic>
      <p:pic>
        <p:nvPicPr>
          <p:cNvPr id="4" name="Picture 3" descr="Portable Antiquity Collecting and Heritage Issues: U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020" y="0"/>
            <a:ext cx="4582129" cy="6600496"/>
          </a:xfrm>
          <a:prstGeom prst="rect">
            <a:avLst/>
          </a:prstGeom>
        </p:spPr>
      </p:pic>
      <p:pic>
        <p:nvPicPr>
          <p:cNvPr id="5" name="Picture 4" descr="The Great Tribulation | Echo Of Restoration Truths"/>
          <p:cNvPicPr>
            <a:picLocks noChangeAspect="1"/>
          </p:cNvPicPr>
          <p:nvPr/>
        </p:nvPicPr>
        <p:blipFill rotWithShape="1">
          <a:blip r:embed="rId4">
            <a:extLst>
              <a:ext uri="{28A0092B-C50C-407E-A947-70E740481C1C}">
                <a14:useLocalDpi xmlns:a14="http://schemas.microsoft.com/office/drawing/2010/main" val="0"/>
              </a:ext>
            </a:extLst>
          </a:blip>
          <a:srcRect b="14299"/>
          <a:stretch/>
        </p:blipFill>
        <p:spPr>
          <a:xfrm>
            <a:off x="7641020" y="-2"/>
            <a:ext cx="4550979" cy="6600496"/>
          </a:xfrm>
          <a:prstGeom prst="rect">
            <a:avLst/>
          </a:prstGeom>
        </p:spPr>
      </p:pic>
    </p:spTree>
    <p:extLst>
      <p:ext uri="{BB962C8B-B14F-4D97-AF65-F5344CB8AC3E}">
        <p14:creationId xmlns:p14="http://schemas.microsoft.com/office/powerpoint/2010/main" val="38604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0"/>
            <a:ext cx="7819697" cy="6494085"/>
          </a:xfrm>
          <a:prstGeom prst="rect">
            <a:avLst/>
          </a:prstGeom>
          <a:noFill/>
        </p:spPr>
        <p:txBody>
          <a:bodyPr wrap="square" rtlCol="0">
            <a:spAutoFit/>
          </a:bodyPr>
          <a:lstStyle/>
          <a:p>
            <a:r>
              <a:rPr lang="en-US" sz="2400" b="1" dirty="0" smtClean="0">
                <a:latin typeface="+mj-lt"/>
              </a:rPr>
              <a:t>EZEKIEL’S 1</a:t>
            </a:r>
            <a:r>
              <a:rPr lang="en-US" sz="2400" b="1" baseline="30000" dirty="0" smtClean="0">
                <a:latin typeface="+mj-lt"/>
              </a:rPr>
              <a:t>ST</a:t>
            </a:r>
            <a:r>
              <a:rPr lang="en-US" sz="2400" b="1" dirty="0" smtClean="0">
                <a:latin typeface="+mj-lt"/>
              </a:rPr>
              <a:t> VISION</a:t>
            </a:r>
          </a:p>
          <a:p>
            <a:r>
              <a:rPr lang="en-US" sz="2400" dirty="0" smtClean="0">
                <a:latin typeface="+mj-lt"/>
              </a:rPr>
              <a:t>“And I looked and, behold… a great cloud, and a fire infolding itself, and a brightness was about it, and out of the midst thereof as the colour of amber, out of the midst of the fire… came the likeness of 4-living creatures…” (1:4,5).</a:t>
            </a:r>
          </a:p>
          <a:p>
            <a:r>
              <a:rPr lang="en-US" sz="2400" dirty="0" smtClean="0">
                <a:latin typeface="+mj-lt"/>
              </a:rPr>
              <a:t>Ezekiel’s first vision came out of a thunderstorm, 4-creatures, but who turned out to be cherubim, having faces of “man… lion…ox…eagle” (1:10), who were bearing the chariot/throne of God (1:26).  Under it were wheels, always facing forward, but moved in any direction God wanted to go (1:15-21).</a:t>
            </a:r>
          </a:p>
          <a:p>
            <a:r>
              <a:rPr lang="en-US" sz="2400" dirty="0" smtClean="0">
                <a:latin typeface="+mj-lt"/>
              </a:rPr>
              <a:t>Ezekiel was looking at the glory of God in all His splendor and he reacted by bowing down in the LORD’S presence –</a:t>
            </a:r>
          </a:p>
          <a:p>
            <a:endParaRPr lang="en-US" sz="800" dirty="0" smtClean="0">
              <a:latin typeface="+mj-lt"/>
            </a:endParaRPr>
          </a:p>
          <a:p>
            <a:r>
              <a:rPr lang="en-US" sz="2400" dirty="0" smtClean="0">
                <a:latin typeface="+mj-lt"/>
              </a:rPr>
              <a:t>“This was the appearance of the likeness of the glory of the LORD.  And when I saw it I fell upon my face, and I heard a voice of one that spake” (1:28).   </a:t>
            </a:r>
          </a:p>
          <a:p>
            <a:r>
              <a:rPr lang="en-US" sz="2400" dirty="0" smtClean="0">
                <a:latin typeface="+mj-lt"/>
              </a:rPr>
              <a:t>God told Ezekiel [called the ‘Son of man’ 93 times in the book] to stand up (2:1) and then he received the Holy Spirit (2:2).  </a:t>
            </a:r>
            <a:endParaRPr lang="en-US" sz="2400" dirty="0">
              <a:latin typeface="+mj-lt"/>
            </a:endParaRPr>
          </a:p>
        </p:txBody>
      </p:sp>
      <p:pic>
        <p:nvPicPr>
          <p:cNvPr id="4" name="Picture 3" descr="The Wheels of &lt;strong&gt;Ezekiel&lt;/strong&gt; | Bible &lt;strong&gt;Vision&lt;/strong&gt; Arch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9696" y="-1"/>
            <a:ext cx="4372304" cy="6494086"/>
          </a:xfrm>
          <a:prstGeom prst="rect">
            <a:avLst/>
          </a:prstGeom>
        </p:spPr>
      </p:pic>
      <p:pic>
        <p:nvPicPr>
          <p:cNvPr id="7" name="Picture 6" descr="&lt;strong&gt;Ezekiel's&lt;/strong&gt; Vi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696" y="-2"/>
            <a:ext cx="4340772" cy="6494085"/>
          </a:xfrm>
          <a:prstGeom prst="rect">
            <a:avLst/>
          </a:prstGeom>
        </p:spPr>
      </p:pic>
    </p:spTree>
    <p:extLst>
      <p:ext uri="{BB962C8B-B14F-4D97-AF65-F5344CB8AC3E}">
        <p14:creationId xmlns:p14="http://schemas.microsoft.com/office/powerpoint/2010/main" val="235306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7819696" cy="6370975"/>
          </a:xfrm>
          <a:prstGeom prst="rect">
            <a:avLst/>
          </a:prstGeom>
          <a:noFill/>
        </p:spPr>
        <p:txBody>
          <a:bodyPr wrap="square" rtlCol="0">
            <a:spAutoFit/>
          </a:bodyPr>
          <a:lstStyle/>
          <a:p>
            <a:r>
              <a:rPr lang="en-US" sz="2400" dirty="0" smtClean="0">
                <a:latin typeface="+mj-lt"/>
              </a:rPr>
              <a:t>God told Ezekiel to speak His words and not to be afraid –</a:t>
            </a:r>
          </a:p>
          <a:p>
            <a:endParaRPr lang="en-US" sz="800" dirty="0" smtClean="0">
              <a:latin typeface="+mj-lt"/>
            </a:endParaRPr>
          </a:p>
          <a:p>
            <a:r>
              <a:rPr lang="en-US" sz="2400" dirty="0" smtClean="0">
                <a:latin typeface="+mj-lt"/>
              </a:rPr>
              <a:t>“And thou, son of man, be not afraid of them, neither be afraid of their words, though briers and thorns be with thee, and thou dost dwell among scorpions… hear what I say unto thee…” (2:6-8).  </a:t>
            </a:r>
          </a:p>
          <a:p>
            <a:r>
              <a:rPr lang="en-US" sz="2400" dirty="0" smtClean="0">
                <a:latin typeface="+mj-lt"/>
              </a:rPr>
              <a:t>And, God cautioned Ezekiel not to expect great results –</a:t>
            </a:r>
          </a:p>
          <a:p>
            <a:endParaRPr lang="en-US" sz="800" dirty="0" smtClean="0">
              <a:latin typeface="+mj-lt"/>
            </a:endParaRPr>
          </a:p>
          <a:p>
            <a:r>
              <a:rPr lang="en-US" sz="2400" dirty="0" smtClean="0">
                <a:latin typeface="+mj-lt"/>
              </a:rPr>
              <a:t>“And he said unto me, Son of man, go, get thee unto the house of Israel, and speak with my words unto them… </a:t>
            </a:r>
            <a:r>
              <a:rPr lang="en-US" sz="2400" b="1" dirty="0" smtClean="0">
                <a:latin typeface="+mj-lt"/>
              </a:rPr>
              <a:t>But</a:t>
            </a:r>
            <a:r>
              <a:rPr lang="en-US" sz="2400" dirty="0" smtClean="0">
                <a:latin typeface="+mj-lt"/>
              </a:rPr>
              <a:t> </a:t>
            </a:r>
          </a:p>
          <a:p>
            <a:r>
              <a:rPr lang="en-US" sz="2400" b="1" dirty="0" smtClean="0">
                <a:latin typeface="+mj-lt"/>
              </a:rPr>
              <a:t>the house of Israel will not hearken unto thee; for they will </a:t>
            </a:r>
          </a:p>
          <a:p>
            <a:r>
              <a:rPr lang="en-US" sz="2400" b="1" dirty="0" smtClean="0">
                <a:latin typeface="+mj-lt"/>
              </a:rPr>
              <a:t>not hearken unto me</a:t>
            </a:r>
            <a:r>
              <a:rPr lang="en-US" sz="2400" dirty="0" smtClean="0">
                <a:latin typeface="+mj-lt"/>
              </a:rPr>
              <a:t>…” (3:7).</a:t>
            </a:r>
          </a:p>
          <a:p>
            <a:r>
              <a:rPr lang="en-US" sz="2400" dirty="0" smtClean="0">
                <a:latin typeface="+mj-lt"/>
              </a:rPr>
              <a:t>The Jews would prove to be just as obstinate in captivity as they had before they were invaded, at least in the beginning.  </a:t>
            </a:r>
          </a:p>
          <a:p>
            <a:endParaRPr lang="en-US" sz="800" b="1" dirty="0" smtClean="0">
              <a:latin typeface="+mj-lt"/>
            </a:endParaRPr>
          </a:p>
          <a:p>
            <a:r>
              <a:rPr lang="en-US" sz="2400" b="1" dirty="0" smtClean="0">
                <a:latin typeface="+mj-lt"/>
              </a:rPr>
              <a:t>EZEKIEL’S 2</a:t>
            </a:r>
            <a:r>
              <a:rPr lang="en-US" sz="2400" b="1" baseline="30000" dirty="0" smtClean="0">
                <a:latin typeface="+mj-lt"/>
              </a:rPr>
              <a:t>ND</a:t>
            </a:r>
            <a:r>
              <a:rPr lang="en-US" sz="2400" b="1" dirty="0" smtClean="0">
                <a:latin typeface="+mj-lt"/>
              </a:rPr>
              <a:t> VISION</a:t>
            </a:r>
          </a:p>
          <a:p>
            <a:r>
              <a:rPr lang="en-US" sz="2400" dirty="0" smtClean="0">
                <a:latin typeface="+mj-lt"/>
              </a:rPr>
              <a:t>“… Arise, go forth into the plain, and I will there talk with thee … behold, the glory of the LORD… I fell on my face” (3:22,23).</a:t>
            </a:r>
          </a:p>
          <a:p>
            <a:r>
              <a:rPr lang="en-US" sz="2400" dirty="0" smtClean="0">
                <a:latin typeface="+mj-lt"/>
              </a:rPr>
              <a:t>Somewhere in the fertile crescent, God spoke to Ezekiel again. </a:t>
            </a:r>
            <a:endParaRPr lang="en-US" sz="2400" dirty="0">
              <a:latin typeface="+mj-lt"/>
            </a:endParaRPr>
          </a:p>
        </p:txBody>
      </p:sp>
      <p:pic>
        <p:nvPicPr>
          <p:cNvPr id="3" name="Picture 2" descr="&lt;strong&gt;Ezekiel's&lt;/strong&gt; Vis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9696" y="-1"/>
            <a:ext cx="4372304" cy="6494085"/>
          </a:xfrm>
          <a:prstGeom prst="rect">
            <a:avLst/>
          </a:prstGeom>
        </p:spPr>
      </p:pic>
      <p:pic>
        <p:nvPicPr>
          <p:cNvPr id="4" name="Picture 3" descr="File:Khabur,SheikhHamad.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696" y="-2"/>
            <a:ext cx="4372304" cy="6494085"/>
          </a:xfrm>
          <a:prstGeom prst="rect">
            <a:avLst/>
          </a:prstGeom>
        </p:spPr>
      </p:pic>
    </p:spTree>
    <p:extLst>
      <p:ext uri="{BB962C8B-B14F-4D97-AF65-F5344CB8AC3E}">
        <p14:creationId xmlns:p14="http://schemas.microsoft.com/office/powerpoint/2010/main" val="391417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2" end="12"/>
                                            </p:txEl>
                                          </p:spTgt>
                                        </p:tgtEl>
                                        <p:attrNameLst>
                                          <p:attrName>style.visibility</p:attrName>
                                        </p:attrNameLst>
                                      </p:cBhvr>
                                      <p:to>
                                        <p:strVal val="visible"/>
                                      </p:to>
                                    </p:set>
                                    <p:animEffect transition="in" filter="fade">
                                      <p:cBhvr>
                                        <p:cTn id="46"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735615" cy="6740307"/>
          </a:xfrm>
          <a:prstGeom prst="rect">
            <a:avLst/>
          </a:prstGeom>
          <a:noFill/>
        </p:spPr>
        <p:txBody>
          <a:bodyPr wrap="square" rtlCol="0">
            <a:spAutoFit/>
          </a:bodyPr>
          <a:lstStyle/>
          <a:p>
            <a:r>
              <a:rPr lang="en-US" sz="2400" dirty="0" smtClean="0">
                <a:latin typeface="+mj-lt"/>
              </a:rPr>
              <a:t>The 1</a:t>
            </a:r>
            <a:r>
              <a:rPr lang="en-US" sz="2400" baseline="30000" dirty="0" smtClean="0">
                <a:latin typeface="+mj-lt"/>
              </a:rPr>
              <a:t>st</a:t>
            </a:r>
            <a:r>
              <a:rPr lang="en-US" sz="2400" dirty="0" smtClean="0">
                <a:latin typeface="+mj-lt"/>
              </a:rPr>
              <a:t> part of Ezekiel’s ministry was before Judah’s defeat by the Babylonians, overlapping the ministry of Jeremiah. </a:t>
            </a:r>
          </a:p>
          <a:p>
            <a:endParaRPr lang="en-US" sz="800" dirty="0" smtClean="0">
              <a:latin typeface="+mj-lt"/>
            </a:endParaRPr>
          </a:p>
          <a:p>
            <a:r>
              <a:rPr lang="en-US" sz="2400" dirty="0" smtClean="0">
                <a:latin typeface="+mj-lt"/>
              </a:rPr>
              <a:t>“Son of man, I have made thee </a:t>
            </a:r>
            <a:r>
              <a:rPr lang="en-US" sz="2400" b="1" u="sng" dirty="0" smtClean="0">
                <a:latin typeface="+mj-lt"/>
              </a:rPr>
              <a:t>a watchman unto the house of Israel</a:t>
            </a:r>
            <a:r>
              <a:rPr lang="en-US" sz="2400" dirty="0" smtClean="0">
                <a:latin typeface="+mj-lt"/>
              </a:rPr>
              <a:t>… give them warning from me… behold, they shall put bands upon thee… thou shalt not go out among them… go, shut thyself within thine house” (3:25).</a:t>
            </a:r>
          </a:p>
          <a:p>
            <a:r>
              <a:rPr lang="en-US" sz="2400" dirty="0" smtClean="0">
                <a:latin typeface="+mj-lt"/>
              </a:rPr>
              <a:t>God called Ezekiel to be the watchman over Israel in captivity, but he was to do it while restricted to his own house. </a:t>
            </a:r>
          </a:p>
          <a:p>
            <a:endParaRPr lang="en-US" sz="800" b="1" dirty="0" smtClean="0">
              <a:latin typeface="+mj-lt"/>
            </a:endParaRPr>
          </a:p>
          <a:p>
            <a:r>
              <a:rPr lang="en-US" sz="2400" b="1" dirty="0" smtClean="0">
                <a:latin typeface="+mj-lt"/>
              </a:rPr>
              <a:t>SIGN OF THE TILE  </a:t>
            </a:r>
          </a:p>
          <a:p>
            <a:r>
              <a:rPr lang="en-US" sz="2400" dirty="0" smtClean="0">
                <a:latin typeface="+mj-lt"/>
              </a:rPr>
              <a:t>“… take thee a tile, and lay it before thee, and portray upon it the city, even Jerusalem.  And lay siege against it…” (4:1).</a:t>
            </a:r>
          </a:p>
          <a:p>
            <a:r>
              <a:rPr lang="en-US" sz="2400" dirty="0" smtClean="0">
                <a:latin typeface="+mj-lt"/>
              </a:rPr>
              <a:t>Here God shows Ezekiel that Babylon had laid final siege against Jerusalem. </a:t>
            </a:r>
          </a:p>
          <a:p>
            <a:endParaRPr lang="en-US" sz="800" b="1" dirty="0" smtClean="0">
              <a:latin typeface="+mj-lt"/>
            </a:endParaRPr>
          </a:p>
          <a:p>
            <a:r>
              <a:rPr lang="en-US" sz="2400" b="1" dirty="0" smtClean="0">
                <a:latin typeface="+mj-lt"/>
              </a:rPr>
              <a:t>SIGN OF THE SHARP KNIFE</a:t>
            </a:r>
          </a:p>
          <a:p>
            <a:r>
              <a:rPr lang="en-US" sz="2400" dirty="0" smtClean="0">
                <a:latin typeface="+mj-lt"/>
              </a:rPr>
              <a:t>Chapter 5 illustrates the destruction of Jerusalem.  If the inhabitants had not died of starvation, many would face death by the sword and destruction of the city.</a:t>
            </a:r>
          </a:p>
        </p:txBody>
      </p:sp>
      <p:pic>
        <p:nvPicPr>
          <p:cNvPr id="3" name="Picture 2" descr="HAPPY ROSH HASHANAH 2012…SHALOM! | Artie Wayne On The We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614" y="-1"/>
            <a:ext cx="4456385" cy="6663560"/>
          </a:xfrm>
          <a:prstGeom prst="rect">
            <a:avLst/>
          </a:prstGeom>
        </p:spPr>
      </p:pic>
    </p:spTree>
    <p:extLst>
      <p:ext uri="{BB962C8B-B14F-4D97-AF65-F5344CB8AC3E}">
        <p14:creationId xmlns:p14="http://schemas.microsoft.com/office/powerpoint/2010/main" val="94089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500"/>
                                        <p:tgtEl>
                                          <p:spTgt spid="2">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500"/>
                                        <p:tgtEl>
                                          <p:spTgt spid="2">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169572" cy="6124754"/>
          </a:xfrm>
          <a:prstGeom prst="rect">
            <a:avLst/>
          </a:prstGeom>
          <a:noFill/>
        </p:spPr>
        <p:txBody>
          <a:bodyPr wrap="square" rtlCol="0">
            <a:spAutoFit/>
          </a:bodyPr>
          <a:lstStyle/>
          <a:p>
            <a:r>
              <a:rPr lang="en-US" sz="2400" dirty="0" smtClean="0">
                <a:latin typeface="+mj-lt"/>
              </a:rPr>
              <a:t>Here Ezekiel gives the reader a breakdown of judgment that will fall on the inhabitants of Jerusalem –</a:t>
            </a:r>
          </a:p>
          <a:p>
            <a:endParaRPr lang="en-US" sz="800" dirty="0" smtClean="0">
              <a:latin typeface="+mj-lt"/>
            </a:endParaRPr>
          </a:p>
          <a:p>
            <a:r>
              <a:rPr lang="en-US" sz="2400" dirty="0" smtClean="0">
                <a:latin typeface="+mj-lt"/>
              </a:rPr>
              <a:t>“A third part of thee shall die with the pestilence, and with famine shall they be consumed in the midst of thee: and a third part shall fall by the sword round about thee; and I will scatter a third part into all the winds…” (5:12).</a:t>
            </a:r>
          </a:p>
          <a:p>
            <a:endParaRPr lang="en-US" sz="800" dirty="0" smtClean="0">
              <a:latin typeface="+mj-lt"/>
            </a:endParaRPr>
          </a:p>
          <a:p>
            <a:r>
              <a:rPr lang="en-US" sz="2400" dirty="0" smtClean="0">
                <a:latin typeface="+mj-lt"/>
              </a:rPr>
              <a:t>1/3 will die from the famine &amp; disease in the years that lead up to the siege.</a:t>
            </a:r>
          </a:p>
          <a:p>
            <a:endParaRPr lang="en-US" sz="800" dirty="0" smtClean="0">
              <a:latin typeface="+mj-lt"/>
            </a:endParaRPr>
          </a:p>
          <a:p>
            <a:r>
              <a:rPr lang="en-US" sz="2400" dirty="0" smtClean="0">
                <a:latin typeface="+mj-lt"/>
              </a:rPr>
              <a:t>1/3 will die from the carnage of the siege itself (slaughter by the soldiers swords; and fire that burned much of the city of Jerusalem).</a:t>
            </a:r>
          </a:p>
          <a:p>
            <a:endParaRPr lang="en-US" sz="800" dirty="0" smtClean="0">
              <a:latin typeface="+mj-lt"/>
            </a:endParaRPr>
          </a:p>
          <a:p>
            <a:r>
              <a:rPr lang="en-US" sz="2400" dirty="0" smtClean="0">
                <a:latin typeface="+mj-lt"/>
              </a:rPr>
              <a:t>1/3 will be led into Babylonian captivity, which will last 70-years.  </a:t>
            </a:r>
            <a:endParaRPr lang="en-US" sz="2400" dirty="0">
              <a:latin typeface="+mj-lt"/>
            </a:endParaRPr>
          </a:p>
        </p:txBody>
      </p:sp>
      <p:pic>
        <p:nvPicPr>
          <p:cNvPr id="4" name="Picture 3" descr="The End Times Passover: A Warning to Oppressors Who (thin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629" y="-1"/>
            <a:ext cx="5772371" cy="6494086"/>
          </a:xfrm>
          <a:prstGeom prst="rect">
            <a:avLst/>
          </a:prstGeom>
        </p:spPr>
      </p:pic>
    </p:spTree>
    <p:extLst>
      <p:ext uri="{BB962C8B-B14F-4D97-AF65-F5344CB8AC3E}">
        <p14:creationId xmlns:p14="http://schemas.microsoft.com/office/powerpoint/2010/main" val="242416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283669" cy="6740307"/>
          </a:xfrm>
          <a:prstGeom prst="rect">
            <a:avLst/>
          </a:prstGeom>
          <a:noFill/>
        </p:spPr>
        <p:txBody>
          <a:bodyPr wrap="square" rtlCol="0">
            <a:spAutoFit/>
          </a:bodyPr>
          <a:lstStyle/>
          <a:p>
            <a:r>
              <a:rPr lang="en-US" sz="2400" b="1" dirty="0" smtClean="0">
                <a:latin typeface="+mj-lt"/>
              </a:rPr>
              <a:t>MESSAGES AGAINST THE MOUNTAINS</a:t>
            </a:r>
          </a:p>
          <a:p>
            <a:r>
              <a:rPr lang="en-US" sz="2400" dirty="0" smtClean="0">
                <a:latin typeface="+mj-lt"/>
              </a:rPr>
              <a:t>“Son of man, set thy face towards the mountains of Israel, and prophesy against them… Thus saith the LORD God to the mountains, to the river, and to the valleys; Behold, I will bring a sword upon you, and I will destroy your high places. And your altars shall be desolate, and your images shall be broken… and ye shall know that I am the LORD” (6:1).  </a:t>
            </a:r>
          </a:p>
          <a:p>
            <a:r>
              <a:rPr lang="en-US" sz="2400" dirty="0" smtClean="0">
                <a:latin typeface="+mj-lt"/>
              </a:rPr>
              <a:t>Israel’s pagan worship sites, where ever they were, would be destroyed and God would use Babylon to do it.</a:t>
            </a:r>
          </a:p>
          <a:p>
            <a:endParaRPr lang="en-US" sz="800" b="1" dirty="0" smtClean="0">
              <a:latin typeface="+mj-lt"/>
            </a:endParaRPr>
          </a:p>
          <a:p>
            <a:r>
              <a:rPr lang="en-US" sz="2400" b="1" dirty="0" smtClean="0">
                <a:latin typeface="+mj-lt"/>
              </a:rPr>
              <a:t>A REMNANT</a:t>
            </a:r>
          </a:p>
          <a:p>
            <a:r>
              <a:rPr lang="en-US" sz="2400" dirty="0" smtClean="0">
                <a:latin typeface="+mj-lt"/>
              </a:rPr>
              <a:t>“Yet will I leave a remnant, that ye may have some that shall escape the sword among the nations, when ye shall be scattered through the countries” (6:8).</a:t>
            </a:r>
            <a:r>
              <a:rPr lang="en-US" sz="2400" dirty="0">
                <a:latin typeface="+mj-lt"/>
              </a:rPr>
              <a:t> </a:t>
            </a:r>
            <a:r>
              <a:rPr lang="en-US" sz="2400" dirty="0" smtClean="0">
                <a:latin typeface="+mj-lt"/>
              </a:rPr>
              <a:t> </a:t>
            </a:r>
          </a:p>
          <a:p>
            <a:r>
              <a:rPr lang="en-US" sz="2400" dirty="0" smtClean="0">
                <a:latin typeface="+mj-lt"/>
              </a:rPr>
              <a:t>Ever faithful, God will not allow the whole nation to perish, but will take a remnant into captivity, where He will continue to deal with them.</a:t>
            </a:r>
          </a:p>
          <a:p>
            <a:endParaRPr lang="en-US" sz="800" b="1" dirty="0" smtClean="0">
              <a:latin typeface="+mj-lt"/>
            </a:endParaRPr>
          </a:p>
          <a:p>
            <a:endParaRPr lang="en-US" sz="800" b="1" dirty="0" smtClean="0">
              <a:latin typeface="+mj-lt"/>
            </a:endParaRPr>
          </a:p>
        </p:txBody>
      </p:sp>
      <p:pic>
        <p:nvPicPr>
          <p:cNvPr id="3" name="Picture 2" descr="&lt;strong&gt;Jerusalem&lt;/strong&gt; Fores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3668" y="-1"/>
            <a:ext cx="4908332" cy="6740308"/>
          </a:xfrm>
          <a:prstGeom prst="rect">
            <a:avLst/>
          </a:prstGeom>
        </p:spPr>
      </p:pic>
      <p:pic>
        <p:nvPicPr>
          <p:cNvPr id="6" name="Picture 5" descr="File:The &lt;strong&gt;captivity&lt;/strong&gt; of Judah.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668" y="-1"/>
            <a:ext cx="4908332" cy="6740308"/>
          </a:xfrm>
          <a:prstGeom prst="rect">
            <a:avLst/>
          </a:prstGeom>
        </p:spPr>
      </p:pic>
    </p:spTree>
    <p:extLst>
      <p:ext uri="{BB962C8B-B14F-4D97-AF65-F5344CB8AC3E}">
        <p14:creationId xmlns:p14="http://schemas.microsoft.com/office/powerpoint/2010/main" val="407088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1" cy="6370975"/>
          </a:xfrm>
          <a:prstGeom prst="rect">
            <a:avLst/>
          </a:prstGeom>
        </p:spPr>
        <p:txBody>
          <a:bodyPr wrap="square">
            <a:spAutoFit/>
          </a:bodyPr>
          <a:lstStyle/>
          <a:p>
            <a:r>
              <a:rPr lang="en-US" sz="2400" b="1" dirty="0">
                <a:latin typeface="+mj-lt"/>
              </a:rPr>
              <a:t>EZEKIEL’S 3</a:t>
            </a:r>
            <a:r>
              <a:rPr lang="en-US" sz="2400" b="1" baseline="30000" dirty="0">
                <a:latin typeface="+mj-lt"/>
              </a:rPr>
              <a:t>RD</a:t>
            </a:r>
            <a:r>
              <a:rPr lang="en-US" sz="2400" b="1" dirty="0">
                <a:latin typeface="+mj-lt"/>
              </a:rPr>
              <a:t> VISION</a:t>
            </a:r>
            <a:endParaRPr lang="en-US" sz="2400" dirty="0">
              <a:latin typeface="+mj-lt"/>
            </a:endParaRPr>
          </a:p>
          <a:p>
            <a:r>
              <a:rPr lang="en-US" sz="2400" dirty="0">
                <a:latin typeface="+mj-lt"/>
              </a:rPr>
              <a:t>“… and the spirit lifted me up between the earth and the </a:t>
            </a:r>
            <a:endParaRPr lang="en-US" sz="2400" dirty="0" smtClean="0">
              <a:latin typeface="+mj-lt"/>
            </a:endParaRPr>
          </a:p>
          <a:p>
            <a:r>
              <a:rPr lang="en-US" sz="2400" dirty="0" smtClean="0">
                <a:latin typeface="+mj-lt"/>
              </a:rPr>
              <a:t>heaven</a:t>
            </a:r>
            <a:r>
              <a:rPr lang="en-US" sz="2400" dirty="0">
                <a:latin typeface="+mj-lt"/>
              </a:rPr>
              <a:t>, and brought me to the </a:t>
            </a:r>
            <a:r>
              <a:rPr lang="en-US" sz="2400" dirty="0" smtClean="0">
                <a:latin typeface="+mj-lt"/>
              </a:rPr>
              <a:t>door of the inner gate that </a:t>
            </a:r>
          </a:p>
          <a:p>
            <a:r>
              <a:rPr lang="en-US" sz="2400" dirty="0" smtClean="0">
                <a:latin typeface="+mj-lt"/>
              </a:rPr>
              <a:t>looketh toward the north… and behold, the glory of the </a:t>
            </a:r>
          </a:p>
          <a:p>
            <a:r>
              <a:rPr lang="en-US" sz="2400" dirty="0" smtClean="0">
                <a:latin typeface="+mj-lt"/>
              </a:rPr>
              <a:t>God of Israel was there… He said unto me, Son of man, </a:t>
            </a:r>
          </a:p>
          <a:p>
            <a:r>
              <a:rPr lang="en-US" sz="2400" dirty="0" smtClean="0">
                <a:latin typeface="+mj-lt"/>
              </a:rPr>
              <a:t>seest thou what they do? Even the </a:t>
            </a:r>
            <a:r>
              <a:rPr lang="en-US" sz="2400" dirty="0">
                <a:latin typeface="+mj-lt"/>
              </a:rPr>
              <a:t>great abominations that </a:t>
            </a:r>
            <a:endParaRPr lang="en-US" sz="2400" dirty="0" smtClean="0">
              <a:latin typeface="+mj-lt"/>
            </a:endParaRPr>
          </a:p>
          <a:p>
            <a:r>
              <a:rPr lang="en-US" sz="2400" dirty="0" smtClean="0">
                <a:latin typeface="+mj-lt"/>
              </a:rPr>
              <a:t>the </a:t>
            </a:r>
            <a:r>
              <a:rPr lang="en-US" sz="2400" dirty="0">
                <a:latin typeface="+mj-lt"/>
              </a:rPr>
              <a:t>house </a:t>
            </a:r>
            <a:r>
              <a:rPr lang="en-US" sz="2400" dirty="0" smtClean="0">
                <a:latin typeface="+mj-lt"/>
              </a:rPr>
              <a:t>of </a:t>
            </a:r>
            <a:r>
              <a:rPr lang="en-US" sz="2400" dirty="0">
                <a:latin typeface="+mj-lt"/>
              </a:rPr>
              <a:t>Israel </a:t>
            </a:r>
            <a:r>
              <a:rPr lang="en-US" sz="2400" dirty="0" smtClean="0">
                <a:latin typeface="+mj-lt"/>
              </a:rPr>
              <a:t>committeth here, that </a:t>
            </a:r>
            <a:r>
              <a:rPr lang="en-US" sz="2400" b="1" u="sng" dirty="0" smtClean="0">
                <a:latin typeface="+mj-lt"/>
              </a:rPr>
              <a:t>I should go far off</a:t>
            </a:r>
          </a:p>
          <a:p>
            <a:r>
              <a:rPr lang="en-US" sz="2400" b="1" u="sng" dirty="0" smtClean="0">
                <a:latin typeface="+mj-lt"/>
              </a:rPr>
              <a:t>from my sanctuary</a:t>
            </a:r>
            <a:r>
              <a:rPr lang="en-US" sz="2400" dirty="0" smtClean="0">
                <a:latin typeface="+mj-lt"/>
              </a:rPr>
              <a:t>… and he brought me to the door of the </a:t>
            </a:r>
          </a:p>
          <a:p>
            <a:r>
              <a:rPr lang="en-US" sz="2400" dirty="0" smtClean="0">
                <a:latin typeface="+mj-lt"/>
              </a:rPr>
              <a:t>court… I went in and saw every form of creeping things, and </a:t>
            </a:r>
          </a:p>
          <a:p>
            <a:r>
              <a:rPr lang="en-US" sz="2400" dirty="0" smtClean="0">
                <a:latin typeface="+mj-lt"/>
              </a:rPr>
              <a:t>abominable beasts, and all the idols of the house of Israel… </a:t>
            </a:r>
          </a:p>
          <a:p>
            <a:r>
              <a:rPr lang="en-US" sz="2400" dirty="0" smtClean="0">
                <a:latin typeface="+mj-lt"/>
              </a:rPr>
              <a:t>thou shalt see greater abominations… he brought me into </a:t>
            </a:r>
          </a:p>
          <a:p>
            <a:r>
              <a:rPr lang="en-US" sz="2400" dirty="0" smtClean="0">
                <a:latin typeface="+mj-lt"/>
              </a:rPr>
              <a:t>the inner court… [25] men… their backs toward the temple </a:t>
            </a:r>
          </a:p>
          <a:p>
            <a:r>
              <a:rPr lang="en-US" sz="2400" dirty="0" smtClean="0">
                <a:latin typeface="+mj-lt"/>
              </a:rPr>
              <a:t>of the LORD, and their faces toward the east; and they </a:t>
            </a:r>
          </a:p>
          <a:p>
            <a:r>
              <a:rPr lang="en-US" sz="2400" dirty="0" smtClean="0">
                <a:latin typeface="+mj-lt"/>
              </a:rPr>
              <a:t>worshipped the sun toward the east” </a:t>
            </a:r>
            <a:r>
              <a:rPr lang="en-US" sz="2400" dirty="0">
                <a:latin typeface="+mj-lt"/>
              </a:rPr>
              <a:t>(</a:t>
            </a:r>
            <a:r>
              <a:rPr lang="en-US" sz="2400" dirty="0" smtClean="0">
                <a:latin typeface="+mj-lt"/>
              </a:rPr>
              <a:t>8:3-16).  </a:t>
            </a:r>
          </a:p>
          <a:p>
            <a:r>
              <a:rPr lang="en-US" sz="2400" dirty="0" smtClean="0">
                <a:latin typeface="+mj-lt"/>
              </a:rPr>
              <a:t>The Holy Spirit took Ezekiel to the temple in Jerusalem, which had </a:t>
            </a:r>
            <a:r>
              <a:rPr lang="en-US" sz="2400" dirty="0">
                <a:latin typeface="+mj-lt"/>
              </a:rPr>
              <a:t>been desecrated </a:t>
            </a:r>
            <a:r>
              <a:rPr lang="en-US" sz="2400" dirty="0" smtClean="0">
                <a:latin typeface="+mj-lt"/>
              </a:rPr>
              <a:t>by </a:t>
            </a:r>
            <a:r>
              <a:rPr lang="en-US" sz="2400" dirty="0">
                <a:latin typeface="+mj-lt"/>
              </a:rPr>
              <a:t>every imaginable object of Canaanite worship</a:t>
            </a:r>
            <a:r>
              <a:rPr lang="en-US" sz="2400" dirty="0" smtClean="0">
                <a:latin typeface="+mj-lt"/>
              </a:rPr>
              <a:t>.  Things got worse the further he went.  Instead of facing the holiest place, </a:t>
            </a:r>
            <a:r>
              <a:rPr lang="en-US" sz="2400" u="sng" dirty="0" smtClean="0">
                <a:latin typeface="+mj-lt"/>
              </a:rPr>
              <a:t>they turned their backs on God and worshiped the sun god to the east</a:t>
            </a:r>
            <a:r>
              <a:rPr lang="en-US" sz="2400" dirty="0" smtClean="0">
                <a:latin typeface="+mj-lt"/>
              </a:rPr>
              <a:t>!  </a:t>
            </a:r>
            <a:endParaRPr lang="en-US" sz="2400" dirty="0">
              <a:latin typeface="+mj-lt"/>
            </a:endParaRPr>
          </a:p>
        </p:txBody>
      </p:sp>
      <p:pic>
        <p:nvPicPr>
          <p:cNvPr id="3" name="Picture 2" descr="Re'eh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0510" y="0"/>
            <a:ext cx="4561490" cy="5108028"/>
          </a:xfrm>
          <a:prstGeom prst="rect">
            <a:avLst/>
          </a:prstGeom>
        </p:spPr>
      </p:pic>
    </p:spTree>
    <p:extLst>
      <p:ext uri="{BB962C8B-B14F-4D97-AF65-F5344CB8AC3E}">
        <p14:creationId xmlns:p14="http://schemas.microsoft.com/office/powerpoint/2010/main" val="3490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4" end="14"/>
                                            </p:txEl>
                                          </p:spTgt>
                                        </p:tgtEl>
                                        <p:attrNameLst>
                                          <p:attrName>style.visibility</p:attrName>
                                        </p:attrNameLst>
                                      </p:cBhvr>
                                      <p:to>
                                        <p:strVal val="visible"/>
                                      </p:to>
                                    </p:set>
                                    <p:animEffect transition="in" filter="fade">
                                      <p:cBhvr>
                                        <p:cTn id="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7231120" cy="6740307"/>
          </a:xfrm>
          <a:prstGeom prst="rect">
            <a:avLst/>
          </a:prstGeom>
        </p:spPr>
        <p:txBody>
          <a:bodyPr wrap="square">
            <a:spAutoFit/>
          </a:bodyPr>
          <a:lstStyle/>
          <a:p>
            <a:r>
              <a:rPr lang="en-US" sz="2400" b="1" dirty="0">
                <a:latin typeface="+mj-lt"/>
              </a:rPr>
              <a:t>GOD’S DEPARTURE FROM THE TEMPLE</a:t>
            </a:r>
            <a:r>
              <a:rPr lang="en-US" sz="2400" dirty="0">
                <a:latin typeface="+mj-lt"/>
              </a:rPr>
              <a:t> </a:t>
            </a:r>
          </a:p>
          <a:p>
            <a:r>
              <a:rPr lang="en-US" sz="2400" dirty="0" smtClean="0">
                <a:latin typeface="+mj-lt"/>
              </a:rPr>
              <a:t>“Then did the cherubims lift up their wings, and the wheels beside them; and the glory of the God of Israel was over them above… </a:t>
            </a:r>
            <a:r>
              <a:rPr lang="en-US" sz="2400" b="1" u="sng" dirty="0" smtClean="0">
                <a:latin typeface="+mj-lt"/>
              </a:rPr>
              <a:t>went up from the midst of the city</a:t>
            </a:r>
            <a:r>
              <a:rPr lang="en-US" sz="2400" dirty="0" smtClean="0">
                <a:latin typeface="+mj-lt"/>
              </a:rPr>
              <a:t>, and stood upon the mountain which is on the east side of the city…” (11:22,23). </a:t>
            </a:r>
            <a:endParaRPr lang="en-US" sz="2400" dirty="0">
              <a:latin typeface="+mj-lt"/>
            </a:endParaRPr>
          </a:p>
          <a:p>
            <a:r>
              <a:rPr lang="en-US" sz="2400" dirty="0" smtClean="0">
                <a:latin typeface="+mj-lt"/>
              </a:rPr>
              <a:t>Christ </a:t>
            </a:r>
            <a:r>
              <a:rPr lang="en-US" sz="2400" dirty="0">
                <a:latin typeface="+mj-lt"/>
              </a:rPr>
              <a:t>would not share His temple with false gods</a:t>
            </a:r>
            <a:r>
              <a:rPr lang="en-US" sz="2400" dirty="0" smtClean="0">
                <a:latin typeface="+mj-lt"/>
              </a:rPr>
              <a:t>.  As </a:t>
            </a:r>
          </a:p>
          <a:p>
            <a:r>
              <a:rPr lang="en-US" sz="2400" dirty="0" smtClean="0">
                <a:latin typeface="+mj-lt"/>
              </a:rPr>
              <a:t>He told Solomon after its dedication, “… [If] you go and serve other gods… Then will I cut off Israel out of the </a:t>
            </a:r>
          </a:p>
          <a:p>
            <a:r>
              <a:rPr lang="en-US" sz="2400" dirty="0" smtClean="0">
                <a:latin typeface="+mj-lt"/>
              </a:rPr>
              <a:t>land which I have given them; </a:t>
            </a:r>
            <a:r>
              <a:rPr lang="en-US" sz="2400" b="1" u="sng" dirty="0" smtClean="0">
                <a:latin typeface="+mj-lt"/>
              </a:rPr>
              <a:t>and this house, which I have hallowed for my name, will I cast out of my sight</a:t>
            </a:r>
            <a:r>
              <a:rPr lang="en-US" sz="2400" dirty="0" smtClean="0">
                <a:latin typeface="+mj-lt"/>
              </a:rPr>
              <a:t>…” </a:t>
            </a:r>
          </a:p>
          <a:p>
            <a:r>
              <a:rPr lang="en-US" sz="2400" dirty="0" smtClean="0">
                <a:latin typeface="+mj-lt"/>
              </a:rPr>
              <a:t>(1Kg. 9:6,7).</a:t>
            </a:r>
          </a:p>
          <a:p>
            <a:r>
              <a:rPr lang="en-US" sz="2400" dirty="0" smtClean="0">
                <a:latin typeface="+mj-lt"/>
              </a:rPr>
              <a:t>Not only did Christ tell Solomon that if they worshiped other gods, that He would drive Israel into captivity, He would depart from the temple and then destroy it.  </a:t>
            </a:r>
          </a:p>
          <a:p>
            <a:endParaRPr lang="en-US" sz="800" dirty="0" smtClean="0">
              <a:latin typeface="+mj-lt"/>
            </a:endParaRPr>
          </a:p>
          <a:p>
            <a:r>
              <a:rPr lang="en-US" sz="2400" dirty="0" smtClean="0">
                <a:latin typeface="+mj-lt"/>
              </a:rPr>
              <a:t>He did as He said—Ezekiel saw a vision of Christ leaving the temple before it was razed to the ground by fire.  </a:t>
            </a:r>
            <a:endParaRPr lang="en-US" sz="2400" dirty="0">
              <a:latin typeface="+mj-lt"/>
            </a:endParaRPr>
          </a:p>
        </p:txBody>
      </p:sp>
      <p:pic>
        <p:nvPicPr>
          <p:cNvPr id="4" name="Picture 3" descr="&lt;strong&gt;Ezekiel's&lt;/strong&gt; Vision"/>
          <p:cNvPicPr>
            <a:picLocks noChangeAspect="1"/>
          </p:cNvPicPr>
          <p:nvPr/>
        </p:nvPicPr>
        <p:blipFill rotWithShape="1">
          <a:blip r:embed="rId2">
            <a:extLst>
              <a:ext uri="{28A0092B-C50C-407E-A947-70E740481C1C}">
                <a14:useLocalDpi xmlns:a14="http://schemas.microsoft.com/office/drawing/2010/main" val="0"/>
              </a:ext>
            </a:extLst>
          </a:blip>
          <a:srcRect l="1695" t="1618" r="2422" b="48211"/>
          <a:stretch/>
        </p:blipFill>
        <p:spPr>
          <a:xfrm>
            <a:off x="7231119" y="105103"/>
            <a:ext cx="4824249" cy="6635204"/>
          </a:xfrm>
          <a:prstGeom prst="rect">
            <a:avLst/>
          </a:prstGeom>
        </p:spPr>
      </p:pic>
      <p:pic>
        <p:nvPicPr>
          <p:cNvPr id="6" name="Picture 5" descr="product recommendation - Movie picturing the &lt;strong&gt;destruction&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119" y="1"/>
            <a:ext cx="4960881" cy="6740306"/>
          </a:xfrm>
          <a:prstGeom prst="rect">
            <a:avLst/>
          </a:prstGeom>
        </p:spPr>
      </p:pic>
    </p:spTree>
    <p:extLst>
      <p:ext uri="{BB962C8B-B14F-4D97-AF65-F5344CB8AC3E}">
        <p14:creationId xmlns:p14="http://schemas.microsoft.com/office/powerpoint/2010/main" val="5785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3496</TotalTime>
  <Words>3607</Words>
  <Application>Microsoft Office PowerPoint</Application>
  <PresentationFormat>Widescreen</PresentationFormat>
  <Paragraphs>184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108</cp:revision>
  <dcterms:created xsi:type="dcterms:W3CDTF">2018-07-28T15:22:43Z</dcterms:created>
  <dcterms:modified xsi:type="dcterms:W3CDTF">2019-06-28T14:53:51Z</dcterms:modified>
</cp:coreProperties>
</file>