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6" r:id="rId19"/>
    <p:sldId id="273" r:id="rId20"/>
    <p:sldId id="274"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26T21:23:11.537"/>
    </inkml:context>
    <inkml:brush xml:id="br0">
      <inkml:brushProperty name="width" value="0.05292" units="cm"/>
      <inkml:brushProperty name="height" value="0.05292" units="cm"/>
    </inkml:brush>
  </inkml:definitions>
  <inkml:trace contextRef="#ctx0" brushRef="#br0">30120 4953 0,'0'-21'360,"-21"21"-345,0 0 1,21-42-16,-21 42 16,-1 0-1,22-22-15,-21 22 16,0-21-16,0 21 15,0-21 1,0 0 0,-1 0-1,1 21 17,0-21-17,-21-22 1,-22 22-1,43 21 1,-21-21 0,21 0-1,-1 21 1,-20-21 0,-21-1-1,20 22-15,-20 0 16,42 0-16,-1-21 15,1 21 1,0-21 0,-64 21-1,22-21 1,21 21 15,-64-21-15,42 21-1,-20-21 1,-1 21 0,43-22-1,-22 22 1,22 0 0,-1 0-1,22 0-15,-21 0 16,0 0-16,-22 0 15,1-21-15,-43 0 16,42 21 0,43-21-1,-21 21 1,-1 0 15,-20 0-31,-43-21 16,64 21 15,21 0-15,-1 0-1,1 0 1,-21 0 0,0 0-1,20 0 1,-20 0 15,21 0-15,0 0-16,0 0 15,-1 0 1,1 0 0,0 0 468,0 0-468,0 0-16,-22 0 15,1 0 16,21-21-15,-43 21 0,1 0-1,-22 0 1,43 0 0,0 0-1,-1 0 1,22 0-1,-42 0 48,20 0-47,1 0-16,-22 0 15,22 0 1,0 0-1,21 0 1,-43 0 0,-21 0 15,22 0-15,-1 0-1,22 21 1,21-21-16,0 0 15,-22 21 1,-20 0 0,42 0-1,0-21 1,-1 0 0,1 21-1,-21 1 1,21-22-1,0 21 1,-1-21 0,-62 42-1,20 0 1,-20-20 0,62-1-1,-41 0 1,42 0-16,-22 0 15,1 0 1,21 1 0,-21 20-16,-22 21 15,22-20-15,21-43 16,-22 42 0,22-21-1,-21 22 1,-1-22-1,1 21 17,-64 0-17,43 1 1,42-22 0,21 21-1,0-21 1,0 1-16,0-1 15,0 0 282,0 21-297,0-21 16,-22 43 0,22 21-1,0-1 1,0-41-16,-21 20 15,21-21 17,0-20-17,0-1 1,0 21 0,-21 22-1,21-1 1,0-42-16,0 0 15,0 1 1,0 20 62,-21 0-78,21 22 16,0-43-1,0 0 79,0 21-94,0-20 16,0 20-16,0-21 15,0 21-15,0 1 0,0-22 16,21 42 0,-21-41-1,0-1 298,0 21-298,0 0-15,0 1 16,0 20 0,0 22-1,0-43 1,0 22 0,21 42-1,43-22 1,-1-63-16,-42 1 15,1 20-15,-1 0 16,0-21 0,0 1-1,0-22 1,-21 21 0,21 0-1,1 0-15,41 64 16,-21-43-1,-20-42-15,20 42 16,-21-20 93,0-1-109,22 0 16,41 0 0,-20 0-1,-1 0 1,-20 1 0,62-1 15,44 0-16,-86 0 1,-21 0 0,22 0-1,-43 22 1,21-43 0,-20 0 15,-1 0 16,0 0-47,0 21 15,0-21 1,-21 21 265,21 0-234,106 0-47,-63 1 16,63-1-1,-64-21 1,-20 0 0,-1 21-1,22 0 1,-22-21-1,0 0-15,22 21 16,-22-21-16,22 21 0,-1 1 16,22-1-1,-64 0 1,0-21 31,43 0-32,-22 0 1,64 0 0,-22 0-1,1 0 1,-21 21 0,-43-21-1,0 0 1,0 0-1,0 0-15,0 0 16,128 0-16,-44 0 16,65 0-1,-149 0 1,21 0 0,-21 0 30,-21-21-30,22 21 15,-1-21 1,42 21 327,43 0-343,0 0-16,-64 0 15,1 0-15,20 0 16,-21 0-16,-20 0 15,-1 0-15,42 0 16,-42 0 0,1 0-1,-1-21 1,63 21 0,43-22-1,22 1 16,-86 21-15,-42 0 0,43-21 31,-43 21-32,42 0-15,1-21 16,63 21-1,-42 0 95,20 0-110,-20-21 15,42 21-15,-85 0 16,-20 0-16,-1-21 16,21 21 374,22-22-390,20 22 16,-20 0-16,42 0 16,-64 0-1,0 0 16,22 0-31,-22 0 16,-21 0-16,22 0 0,-22-21 16,42 21-1,-20 0 1,-22-21 0,21 21-1,-21 0 1,22 0 46,-22 0-46,0 0-16,21-21 31,22 0-15,-1 0-1,1-1 1,-43 1 0,21 21-1,-42-21 1,21 21 0,1-21-1,-1 21 1,0-21-16,0 21 15,0 0-15,0-21 32,-21-1-17,22 1 63,-22 0 313,0 0-375,0 0-16,0 0 15,21-1 1,63 1 0,-62 0-1,20 0 1,-42 0-1,21 21 1,-21-21-16,21-22 16,0 43-16,-21-21 15,22 0 1,-1-21 0,0 42 15,-21-22-31,21 22 15,-21-21 48,0 0-63,0 0 16,0 0-1,0-22 1,21 1-1,-21 0 1,0 21-16,0-1 16,0 1-1,0 0-15,0 0 16,0-21 0,0-22-1,0 1 1,0 20-1,0 22 1,0-21-16,0-1 0,0 22 16,0 0-1,0 0 17,0 0-1,0 0-16,0-1 1,0 1 0,-21 21-1,0 0 1,21-21 46,-42 0 345,-1-21-392,1-1-15,21 22 16,-22 0 0,22 0 15,21 0-16,-21 21 17,0-22-32,21 1 15,-21 0 1,0 21 0,21-21-1,-22 21 32,22-21-31,-21 0-1,0-1 1,0 22 0,21-21-1,-21 21 1,21-21-16,-21 21 15,21-21-15,-22 21 32,22-21-17,-42-22 1,0 22 0,21 21-1,-1 0 48,22-21-48,-21 21 1,21-21-16,-21 0 16,0 21 15,0 0-16,21-21 1,-21 21 15,-1-22-15,1 1 0,0 0-1,0 0 1,0 0-1,0 0 1,21-1 15,-22 22-15,1-21 15,0 0 0,0 21-31,0-21 16,0 0 15,-1 21-15,22-21 78,-21 21 296,21-22-374,-21 22 0,21-21 15,-21 0-16,0 21 1,0-21 0,-1 21-1,1-21 1,0 0 15,-21-1-15,21 1-1,-1 21 1,22-21 0,-21 21 93,21-21-78,-21 21 16,21-21-31,-21 21-1,0 0 1,21-21-16,-21 21 16,21-22-1,-22 22 1,1-21 0,0 0-1,0 21 1,0-21-1,0 0 1,-1 21 0,1 0 15,21-21-15,-21 21 15,21-22-16,-42 22 1,21 0 0,-1 0-1,1-21 48,0 21-48,0 0 1,-21-21 0,20 0-1,1 21-15,0-21 16,0 21 156,21-21-141,-21 21-15,21-22-1,-21 22-15,-1-21 16,22 0 15,-21 0-15,21 0-1,-21 21 1,21-21 0,0-1 234,-21 22-219,-21-21 297,20 21-297,1 0-15,21-21 0,-21 0-1,0 21 1126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479761-892D-43DE-8EB3-FC87E3D0DF89}"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6DC80E-8C01-44C9-9A41-D1871885DF27}" type="slidenum">
              <a:rPr lang="en-US" smtClean="0"/>
              <a:t>‹#›</a:t>
            </a:fld>
            <a:endParaRPr lang="en-US" dirty="0"/>
          </a:p>
        </p:txBody>
      </p:sp>
    </p:spTree>
    <p:extLst>
      <p:ext uri="{BB962C8B-B14F-4D97-AF65-F5344CB8AC3E}">
        <p14:creationId xmlns:p14="http://schemas.microsoft.com/office/powerpoint/2010/main" val="3545381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79761-892D-43DE-8EB3-FC87E3D0DF89}"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6DC80E-8C01-44C9-9A41-D1871885DF27}" type="slidenum">
              <a:rPr lang="en-US" smtClean="0"/>
              <a:t>‹#›</a:t>
            </a:fld>
            <a:endParaRPr lang="en-US" dirty="0"/>
          </a:p>
        </p:txBody>
      </p:sp>
    </p:spTree>
    <p:extLst>
      <p:ext uri="{BB962C8B-B14F-4D97-AF65-F5344CB8AC3E}">
        <p14:creationId xmlns:p14="http://schemas.microsoft.com/office/powerpoint/2010/main" val="333649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79761-892D-43DE-8EB3-FC87E3D0DF89}"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6DC80E-8C01-44C9-9A41-D1871885DF27}" type="slidenum">
              <a:rPr lang="en-US" smtClean="0"/>
              <a:t>‹#›</a:t>
            </a:fld>
            <a:endParaRPr lang="en-US" dirty="0"/>
          </a:p>
        </p:txBody>
      </p:sp>
    </p:spTree>
    <p:extLst>
      <p:ext uri="{BB962C8B-B14F-4D97-AF65-F5344CB8AC3E}">
        <p14:creationId xmlns:p14="http://schemas.microsoft.com/office/powerpoint/2010/main" val="246074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79761-892D-43DE-8EB3-FC87E3D0DF89}"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6DC80E-8C01-44C9-9A41-D1871885DF27}" type="slidenum">
              <a:rPr lang="en-US" smtClean="0"/>
              <a:t>‹#›</a:t>
            </a:fld>
            <a:endParaRPr lang="en-US" dirty="0"/>
          </a:p>
        </p:txBody>
      </p:sp>
    </p:spTree>
    <p:extLst>
      <p:ext uri="{BB962C8B-B14F-4D97-AF65-F5344CB8AC3E}">
        <p14:creationId xmlns:p14="http://schemas.microsoft.com/office/powerpoint/2010/main" val="16629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479761-892D-43DE-8EB3-FC87E3D0DF89}"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6DC80E-8C01-44C9-9A41-D1871885DF27}" type="slidenum">
              <a:rPr lang="en-US" smtClean="0"/>
              <a:t>‹#›</a:t>
            </a:fld>
            <a:endParaRPr lang="en-US" dirty="0"/>
          </a:p>
        </p:txBody>
      </p:sp>
    </p:spTree>
    <p:extLst>
      <p:ext uri="{BB962C8B-B14F-4D97-AF65-F5344CB8AC3E}">
        <p14:creationId xmlns:p14="http://schemas.microsoft.com/office/powerpoint/2010/main" val="166848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479761-892D-43DE-8EB3-FC87E3D0DF89}"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6DC80E-8C01-44C9-9A41-D1871885DF27}" type="slidenum">
              <a:rPr lang="en-US" smtClean="0"/>
              <a:t>‹#›</a:t>
            </a:fld>
            <a:endParaRPr lang="en-US" dirty="0"/>
          </a:p>
        </p:txBody>
      </p:sp>
    </p:spTree>
    <p:extLst>
      <p:ext uri="{BB962C8B-B14F-4D97-AF65-F5344CB8AC3E}">
        <p14:creationId xmlns:p14="http://schemas.microsoft.com/office/powerpoint/2010/main" val="131867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479761-892D-43DE-8EB3-FC87E3D0DF89}"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6DC80E-8C01-44C9-9A41-D1871885DF27}" type="slidenum">
              <a:rPr lang="en-US" smtClean="0"/>
              <a:t>‹#›</a:t>
            </a:fld>
            <a:endParaRPr lang="en-US" dirty="0"/>
          </a:p>
        </p:txBody>
      </p:sp>
    </p:spTree>
    <p:extLst>
      <p:ext uri="{BB962C8B-B14F-4D97-AF65-F5344CB8AC3E}">
        <p14:creationId xmlns:p14="http://schemas.microsoft.com/office/powerpoint/2010/main" val="415384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479761-892D-43DE-8EB3-FC87E3D0DF89}"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6DC80E-8C01-44C9-9A41-D1871885DF27}" type="slidenum">
              <a:rPr lang="en-US" smtClean="0"/>
              <a:t>‹#›</a:t>
            </a:fld>
            <a:endParaRPr lang="en-US" dirty="0"/>
          </a:p>
        </p:txBody>
      </p:sp>
    </p:spTree>
    <p:extLst>
      <p:ext uri="{BB962C8B-B14F-4D97-AF65-F5344CB8AC3E}">
        <p14:creationId xmlns:p14="http://schemas.microsoft.com/office/powerpoint/2010/main" val="249307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79761-892D-43DE-8EB3-FC87E3D0DF89}"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6DC80E-8C01-44C9-9A41-D1871885DF27}" type="slidenum">
              <a:rPr lang="en-US" smtClean="0"/>
              <a:t>‹#›</a:t>
            </a:fld>
            <a:endParaRPr lang="en-US" dirty="0"/>
          </a:p>
        </p:txBody>
      </p:sp>
    </p:spTree>
    <p:extLst>
      <p:ext uri="{BB962C8B-B14F-4D97-AF65-F5344CB8AC3E}">
        <p14:creationId xmlns:p14="http://schemas.microsoft.com/office/powerpoint/2010/main" val="427151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479761-892D-43DE-8EB3-FC87E3D0DF89}"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6DC80E-8C01-44C9-9A41-D1871885DF27}" type="slidenum">
              <a:rPr lang="en-US" smtClean="0"/>
              <a:t>‹#›</a:t>
            </a:fld>
            <a:endParaRPr lang="en-US" dirty="0"/>
          </a:p>
        </p:txBody>
      </p:sp>
    </p:spTree>
    <p:extLst>
      <p:ext uri="{BB962C8B-B14F-4D97-AF65-F5344CB8AC3E}">
        <p14:creationId xmlns:p14="http://schemas.microsoft.com/office/powerpoint/2010/main" val="385670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479761-892D-43DE-8EB3-FC87E3D0DF89}"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6DC80E-8C01-44C9-9A41-D1871885DF27}" type="slidenum">
              <a:rPr lang="en-US" smtClean="0"/>
              <a:t>‹#›</a:t>
            </a:fld>
            <a:endParaRPr lang="en-US" dirty="0"/>
          </a:p>
        </p:txBody>
      </p:sp>
    </p:spTree>
    <p:extLst>
      <p:ext uri="{BB962C8B-B14F-4D97-AF65-F5344CB8AC3E}">
        <p14:creationId xmlns:p14="http://schemas.microsoft.com/office/powerpoint/2010/main" val="380315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79761-892D-43DE-8EB3-FC87E3D0DF89}"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DC80E-8C01-44C9-9A41-D1871885DF27}" type="slidenum">
              <a:rPr lang="en-US" smtClean="0"/>
              <a:t>‹#›</a:t>
            </a:fld>
            <a:endParaRPr lang="en-US" dirty="0"/>
          </a:p>
        </p:txBody>
      </p:sp>
    </p:spTree>
    <p:extLst>
      <p:ext uri="{BB962C8B-B14F-4D97-AF65-F5344CB8AC3E}">
        <p14:creationId xmlns:p14="http://schemas.microsoft.com/office/powerpoint/2010/main" val="276180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8.gif"/><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 y="0"/>
            <a:ext cx="3005960" cy="1569660"/>
          </a:xfrm>
          <a:prstGeom prst="rect">
            <a:avLst/>
          </a:prstGeom>
          <a:noFill/>
        </p:spPr>
        <p:txBody>
          <a:bodyPr wrap="square" rtlCol="0">
            <a:spAutoFit/>
          </a:bodyPr>
          <a:lstStyle/>
          <a:p>
            <a:r>
              <a:rPr lang="en-US" sz="2400" dirty="0" smtClean="0">
                <a:latin typeface="+mj-lt"/>
              </a:rPr>
              <a:t>LESSON 41</a:t>
            </a:r>
            <a:endParaRPr lang="en-US" sz="2400" dirty="0">
              <a:latin typeface="+mj-lt"/>
            </a:endParaRPr>
          </a:p>
          <a:p>
            <a:r>
              <a:rPr lang="en-US" sz="2400" dirty="0" smtClean="0">
                <a:latin typeface="+mj-lt"/>
              </a:rPr>
              <a:t>WEEK 41 </a:t>
            </a:r>
            <a:r>
              <a:rPr lang="en-US" sz="2400" dirty="0">
                <a:latin typeface="+mj-lt"/>
              </a:rPr>
              <a:t>OF </a:t>
            </a:r>
            <a:r>
              <a:rPr lang="en-US" sz="2400" dirty="0" smtClean="0">
                <a:latin typeface="+mj-lt"/>
              </a:rPr>
              <a:t>52</a:t>
            </a:r>
          </a:p>
          <a:p>
            <a:r>
              <a:rPr lang="en-US" sz="2400" dirty="0" smtClean="0">
                <a:latin typeface="+mj-lt"/>
              </a:rPr>
              <a:t>(Lk. 6-8,11; Mk. 3;  </a:t>
            </a:r>
          </a:p>
          <a:p>
            <a:r>
              <a:rPr lang="en-US" sz="2400" dirty="0" smtClean="0">
                <a:latin typeface="+mj-lt"/>
              </a:rPr>
              <a:t>(Mt. 5-7,9,11-13; Jn. 5) </a:t>
            </a:r>
          </a:p>
        </p:txBody>
      </p:sp>
      <p:sp>
        <p:nvSpPr>
          <p:cNvPr id="4" name="Rectangle 3"/>
          <p:cNvSpPr/>
          <p:nvPr/>
        </p:nvSpPr>
        <p:spPr>
          <a:xfrm>
            <a:off x="2917981" y="707886"/>
            <a:ext cx="8328087" cy="830997"/>
          </a:xfrm>
          <a:prstGeom prst="rect">
            <a:avLst/>
          </a:prstGeom>
        </p:spPr>
        <p:txBody>
          <a:bodyPr wrap="square">
            <a:spAutoFit/>
          </a:bodyPr>
          <a:lstStyle/>
          <a:p>
            <a:r>
              <a:rPr lang="en-US" sz="2400" dirty="0" smtClean="0">
                <a:latin typeface="+mj-lt"/>
              </a:rPr>
              <a:t>Last time we saw John announce the Messiah; this time more of Jesus’ earthly ministry to Israel. </a:t>
            </a:r>
          </a:p>
        </p:txBody>
      </p:sp>
      <p:sp>
        <p:nvSpPr>
          <p:cNvPr id="5" name="TextBox 4"/>
          <p:cNvSpPr txBox="1"/>
          <p:nvPr/>
        </p:nvSpPr>
        <p:spPr>
          <a:xfrm>
            <a:off x="1" y="1569660"/>
            <a:ext cx="7619999" cy="5386090"/>
          </a:xfrm>
          <a:prstGeom prst="rect">
            <a:avLst/>
          </a:prstGeom>
          <a:noFill/>
        </p:spPr>
        <p:txBody>
          <a:bodyPr wrap="square" rtlCol="0">
            <a:spAutoFit/>
          </a:bodyPr>
          <a:lstStyle/>
          <a:p>
            <a:r>
              <a:rPr lang="en-US" sz="2400" b="1" dirty="0" smtClean="0">
                <a:latin typeface="+mj-lt"/>
              </a:rPr>
              <a:t>THE SABBATH</a:t>
            </a:r>
          </a:p>
          <a:p>
            <a:r>
              <a:rPr lang="en-US" sz="2400" dirty="0" smtClean="0">
                <a:latin typeface="+mj-lt"/>
              </a:rPr>
              <a:t>“Jesus saith unto him, Rise, take up thy bed, and walk.  And immediately the man was made whole, and took up his bed and walked: and </a:t>
            </a:r>
            <a:r>
              <a:rPr lang="en-US" sz="2400" b="1" dirty="0" smtClean="0">
                <a:latin typeface="+mj-lt"/>
              </a:rPr>
              <a:t>on the same day was the Sabbath</a:t>
            </a:r>
            <a:r>
              <a:rPr lang="en-US" sz="2400" dirty="0" smtClean="0">
                <a:latin typeface="+mj-lt"/>
              </a:rPr>
              <a:t>” </a:t>
            </a:r>
          </a:p>
          <a:p>
            <a:r>
              <a:rPr lang="en-US" sz="2400" dirty="0" smtClean="0">
                <a:latin typeface="+mj-lt"/>
              </a:rPr>
              <a:t>(Jn. 5:8,9). </a:t>
            </a:r>
          </a:p>
          <a:p>
            <a:r>
              <a:rPr lang="en-US" sz="2400" dirty="0" smtClean="0">
                <a:latin typeface="+mj-lt"/>
              </a:rPr>
              <a:t>Jesus healed many during His 3-year ministry, some on the Sabbath, including this lame man at the ‘pool of Bethesda,’ which provoked the Jews to believe He was breaking the Sabbath.  He disagreed with them, saying – </a:t>
            </a:r>
          </a:p>
          <a:p>
            <a:endParaRPr lang="en-US" sz="800" dirty="0">
              <a:latin typeface="+mj-lt"/>
            </a:endParaRPr>
          </a:p>
          <a:p>
            <a:r>
              <a:rPr lang="en-US" sz="2400" b="1" dirty="0" smtClean="0">
                <a:latin typeface="+mj-lt"/>
              </a:rPr>
              <a:t>“My Father worketh </a:t>
            </a:r>
            <a:r>
              <a:rPr lang="en-US" sz="2400" dirty="0" smtClean="0">
                <a:latin typeface="+mj-lt"/>
              </a:rPr>
              <a:t>[Sabbath] </a:t>
            </a:r>
            <a:r>
              <a:rPr lang="en-US" sz="2400" b="1" dirty="0" smtClean="0">
                <a:latin typeface="+mj-lt"/>
              </a:rPr>
              <a:t>hitherto, and I work” </a:t>
            </a:r>
            <a:r>
              <a:rPr lang="en-US" sz="2400" dirty="0" smtClean="0">
                <a:latin typeface="+mj-lt"/>
              </a:rPr>
              <a:t>(5:17).  </a:t>
            </a:r>
          </a:p>
          <a:p>
            <a:r>
              <a:rPr lang="en-US" sz="2400" dirty="0" smtClean="0">
                <a:latin typeface="+mj-lt"/>
              </a:rPr>
              <a:t>God </a:t>
            </a:r>
            <a:r>
              <a:rPr lang="en-US" sz="2400" i="1" dirty="0" smtClean="0">
                <a:latin typeface="+mj-lt"/>
              </a:rPr>
              <a:t>had</a:t>
            </a:r>
            <a:r>
              <a:rPr lang="en-US" sz="2400" dirty="0" smtClean="0">
                <a:latin typeface="+mj-lt"/>
              </a:rPr>
              <a:t> rested on the 7</a:t>
            </a:r>
            <a:r>
              <a:rPr lang="en-US" sz="2400" baseline="30000" dirty="0" smtClean="0">
                <a:latin typeface="+mj-lt"/>
              </a:rPr>
              <a:t>th</a:t>
            </a:r>
            <a:r>
              <a:rPr lang="en-US" sz="2400" dirty="0" smtClean="0">
                <a:latin typeface="+mj-lt"/>
              </a:rPr>
              <a:t> day after His work of creation (Gen. 2:2), but that didn’t mean He was idle ever 7</a:t>
            </a:r>
            <a:r>
              <a:rPr lang="en-US" sz="2400" baseline="30000" dirty="0" smtClean="0">
                <a:latin typeface="+mj-lt"/>
              </a:rPr>
              <a:t>th</a:t>
            </a:r>
            <a:r>
              <a:rPr lang="en-US" sz="2400" dirty="0" smtClean="0">
                <a:latin typeface="+mj-lt"/>
              </a:rPr>
              <a:t> day: He was sustainer of all things (Col. 1:18); the giver of life (Jer. 1:5); interceded </a:t>
            </a:r>
            <a:r>
              <a:rPr lang="en-US" sz="2400" dirty="0">
                <a:latin typeface="+mj-lt"/>
              </a:rPr>
              <a:t>i</a:t>
            </a:r>
            <a:r>
              <a:rPr lang="en-US" sz="2400" dirty="0" smtClean="0">
                <a:latin typeface="+mj-lt"/>
              </a:rPr>
              <a:t>n the events of history (2Chron. 36:19), etc. </a:t>
            </a:r>
            <a:endParaRPr lang="en-US" sz="800" dirty="0" smtClean="0">
              <a:latin typeface="+mj-lt"/>
            </a:endParaRPr>
          </a:p>
        </p:txBody>
      </p:sp>
      <p:pic>
        <p:nvPicPr>
          <p:cNvPr id="8" name="Picture 7" descr="File:Curacin del paraltico Murillo 1670.jpg - Wikimedi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177158"/>
            <a:ext cx="4572000" cy="5591503"/>
          </a:xfrm>
          <a:prstGeom prst="rect">
            <a:avLst/>
          </a:prstGeom>
        </p:spPr>
      </p:pic>
    </p:spTree>
    <p:extLst>
      <p:ext uri="{BB962C8B-B14F-4D97-AF65-F5344CB8AC3E}">
        <p14:creationId xmlns:p14="http://schemas.microsoft.com/office/powerpoint/2010/main" val="325050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2"/>
            <a:ext cx="7336221" cy="7109639"/>
          </a:xfrm>
          <a:prstGeom prst="rect">
            <a:avLst/>
          </a:prstGeom>
          <a:noFill/>
        </p:spPr>
        <p:txBody>
          <a:bodyPr wrap="square" rtlCol="0">
            <a:spAutoFit/>
          </a:bodyPr>
          <a:lstStyle/>
          <a:p>
            <a:r>
              <a:rPr lang="en-US" sz="2400" b="1" dirty="0" smtClean="0">
                <a:latin typeface="+mj-lt"/>
              </a:rPr>
              <a:t>GREATER THAN A PROPHET</a:t>
            </a:r>
          </a:p>
          <a:p>
            <a:r>
              <a:rPr lang="en-US" sz="2400" dirty="0" smtClean="0">
                <a:latin typeface="+mj-lt"/>
              </a:rPr>
              <a:t>“And when the messengers of John were departed, he [Jesus] began to speak unto the people concerning John, What went ye out into the wilderness for to see? A reed shaken with the wind?... A man clothed in soft raiment?... A prophet?  Yea, I say unto you, and much more than a prophet… For I say unto you, among those that are born </a:t>
            </a:r>
          </a:p>
          <a:p>
            <a:r>
              <a:rPr lang="en-US" sz="2400" dirty="0" smtClean="0">
                <a:latin typeface="+mj-lt"/>
              </a:rPr>
              <a:t>of women there is not a greater prophet than John the Baptist: </a:t>
            </a:r>
            <a:r>
              <a:rPr lang="en-US" sz="2400" b="1" dirty="0" smtClean="0">
                <a:latin typeface="+mj-lt"/>
              </a:rPr>
              <a:t>but he that is least in the kingdom of God is greater than he</a:t>
            </a:r>
            <a:r>
              <a:rPr lang="en-US" sz="2400" dirty="0" smtClean="0">
                <a:latin typeface="+mj-lt"/>
              </a:rPr>
              <a:t>” (7:24-28).</a:t>
            </a:r>
          </a:p>
          <a:p>
            <a:r>
              <a:rPr lang="en-US" sz="2400" dirty="0" smtClean="0">
                <a:latin typeface="+mj-lt"/>
              </a:rPr>
              <a:t>After the messengers left, Jesus asked the crowd if they knew who John really was—not just a prophet but the one chosen to announce the arrival of Messiah.  But then He said, </a:t>
            </a:r>
            <a:r>
              <a:rPr lang="en-US" sz="2400" i="1" dirty="0" smtClean="0">
                <a:latin typeface="+mj-lt"/>
              </a:rPr>
              <a:t>the least in the kingdom will be greater than John.  </a:t>
            </a:r>
          </a:p>
          <a:p>
            <a:endParaRPr lang="en-US" sz="800" i="1" dirty="0">
              <a:latin typeface="+mj-lt"/>
            </a:endParaRPr>
          </a:p>
          <a:p>
            <a:r>
              <a:rPr lang="en-US" sz="2400" dirty="0" smtClean="0">
                <a:latin typeface="+mj-lt"/>
              </a:rPr>
              <a:t>Meaning?  The least in the kingdom will have a new heart, peace</a:t>
            </a:r>
            <a:r>
              <a:rPr lang="en-US" sz="2400" dirty="0">
                <a:latin typeface="+mj-lt"/>
              </a:rPr>
              <a:t> </a:t>
            </a:r>
            <a:r>
              <a:rPr lang="en-US" sz="2400" dirty="0" smtClean="0">
                <a:latin typeface="+mj-lt"/>
              </a:rPr>
              <a:t>&amp; forgiveness, perfect fellowship with Christ, etc.  At present, John, in prison, and about to be beheaded, didn’t even know for sure that Jesus was the Messiah.   </a:t>
            </a:r>
          </a:p>
        </p:txBody>
      </p:sp>
      <p:pic>
        <p:nvPicPr>
          <p:cNvPr id="3" name="Picture 2" descr="Andrew Fountain - The Dirge, the Dance, and the End of the ..."/>
          <p:cNvPicPr>
            <a:picLocks noChangeAspect="1"/>
          </p:cNvPicPr>
          <p:nvPr/>
        </p:nvPicPr>
        <p:blipFill rotWithShape="1">
          <a:blip r:embed="rId2">
            <a:extLst>
              <a:ext uri="{28A0092B-C50C-407E-A947-70E740481C1C}">
                <a14:useLocalDpi xmlns:a14="http://schemas.microsoft.com/office/drawing/2010/main" val="0"/>
              </a:ext>
            </a:extLst>
          </a:blip>
          <a:srcRect l="17931" r="16782"/>
          <a:stretch/>
        </p:blipFill>
        <p:spPr>
          <a:xfrm>
            <a:off x="7336221" y="0"/>
            <a:ext cx="4855779" cy="6656225"/>
          </a:xfrm>
          <a:prstGeom prst="rect">
            <a:avLst/>
          </a:prstGeom>
        </p:spPr>
      </p:pic>
    </p:spTree>
    <p:extLst>
      <p:ext uri="{BB962C8B-B14F-4D97-AF65-F5344CB8AC3E}">
        <p14:creationId xmlns:p14="http://schemas.microsoft.com/office/powerpoint/2010/main" val="243559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3"/>
            <a:ext cx="7031421" cy="6740307"/>
          </a:xfrm>
          <a:prstGeom prst="rect">
            <a:avLst/>
          </a:prstGeom>
          <a:noFill/>
        </p:spPr>
        <p:txBody>
          <a:bodyPr wrap="square" rtlCol="0">
            <a:spAutoFit/>
          </a:bodyPr>
          <a:lstStyle/>
          <a:p>
            <a:r>
              <a:rPr lang="en-US" sz="2400" b="1" dirty="0" smtClean="0">
                <a:latin typeface="+mj-lt"/>
              </a:rPr>
              <a:t>WOE ON THESE CITIES</a:t>
            </a:r>
          </a:p>
          <a:p>
            <a:r>
              <a:rPr lang="en-US" sz="2400" dirty="0" smtClean="0">
                <a:latin typeface="+mj-lt"/>
              </a:rPr>
              <a:t>“Then began he to upbraid the cities wherein most of his mighty works were done, because they repented not:  Woe unto thee, Chorazin!... Bethsaida! For if the mighty works, which were done in you, had been done in Tyre and Sidon, they would have repented… And thou Capernaum, which art exalted unto heaven, shalt be brought down to hell… </a:t>
            </a:r>
            <a:r>
              <a:rPr lang="en-US" sz="2400" b="1" dirty="0" smtClean="0">
                <a:latin typeface="+mj-lt"/>
              </a:rPr>
              <a:t>But I say unto you, that it shall be more tolerable for the land of Sodom in the day of judgment, than for thee</a:t>
            </a:r>
            <a:r>
              <a:rPr lang="en-US" sz="2400" dirty="0" smtClean="0">
                <a:latin typeface="+mj-lt"/>
              </a:rPr>
              <a:t>” (Mt. 11:20-24).</a:t>
            </a:r>
          </a:p>
          <a:p>
            <a:r>
              <a:rPr lang="en-US" sz="2400" dirty="0" smtClean="0">
                <a:latin typeface="+mj-lt"/>
              </a:rPr>
              <a:t>Jesus spent most of His 3-yr. ministry in the northern Galilee in the vicinity of the above mentioned cities, including His place of residence, Capernaum.  He did more miracles/teaching here than any other, in fact, had Tyre &amp; Sidon, or even Sodom, had seen such display of godly power, they would have converted.  Because their citizens rejected Christ, their judgment will be worse than those of Sodom.    </a:t>
            </a:r>
          </a:p>
        </p:txBody>
      </p:sp>
      <p:pic>
        <p:nvPicPr>
          <p:cNvPr id="3" name="Picture 2" descr="A Town Cursed by Jesus"/>
          <p:cNvPicPr>
            <a:picLocks noChangeAspect="1"/>
          </p:cNvPicPr>
          <p:nvPr/>
        </p:nvPicPr>
        <p:blipFill rotWithShape="1">
          <a:blip r:embed="rId2">
            <a:extLst>
              <a:ext uri="{28A0092B-C50C-407E-A947-70E740481C1C}">
                <a14:useLocalDpi xmlns:a14="http://schemas.microsoft.com/office/drawing/2010/main" val="0"/>
              </a:ext>
            </a:extLst>
          </a:blip>
          <a:srcRect l="39288" t="12101" r="2552" b="34274"/>
          <a:stretch/>
        </p:blipFill>
        <p:spPr>
          <a:xfrm>
            <a:off x="7132661" y="-2"/>
            <a:ext cx="5059339" cy="666673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9006840" y="1577520"/>
              <a:ext cx="2575800" cy="1348920"/>
            </p14:xfrm>
          </p:contentPart>
        </mc:Choice>
        <mc:Fallback xmlns="">
          <p:pic>
            <p:nvPicPr>
              <p:cNvPr id="5" name="Ink 4"/>
              <p:cNvPicPr/>
              <p:nvPr/>
            </p:nvPicPr>
            <p:blipFill>
              <a:blip r:embed="rId4"/>
              <a:stretch>
                <a:fillRect/>
              </a:stretch>
            </p:blipFill>
            <p:spPr>
              <a:xfrm>
                <a:off x="8997480" y="1568160"/>
                <a:ext cx="2594520" cy="1367640"/>
              </a:xfrm>
              <a:prstGeom prst="rect">
                <a:avLst/>
              </a:prstGeom>
            </p:spPr>
          </p:pic>
        </mc:Fallback>
      </mc:AlternateContent>
      <p:pic>
        <p:nvPicPr>
          <p:cNvPr id="6" name="Picture 5" descr="File:&lt;strong&gt;Capernaum&lt;/strong&gt; - Aerial view (6452192625).jpg - Wikimedia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661" y="0"/>
            <a:ext cx="5059339" cy="6666733"/>
          </a:xfrm>
          <a:prstGeom prst="rect">
            <a:avLst/>
          </a:prstGeom>
        </p:spPr>
      </p:pic>
    </p:spTree>
    <p:extLst>
      <p:ext uri="{BB962C8B-B14F-4D97-AF65-F5344CB8AC3E}">
        <p14:creationId xmlns:p14="http://schemas.microsoft.com/office/powerpoint/2010/main" val="237811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3573"/>
            <a:ext cx="7756635" cy="6740307"/>
          </a:xfrm>
          <a:prstGeom prst="rect">
            <a:avLst/>
          </a:prstGeom>
          <a:noFill/>
        </p:spPr>
        <p:txBody>
          <a:bodyPr wrap="square" rtlCol="0">
            <a:spAutoFit/>
          </a:bodyPr>
          <a:lstStyle/>
          <a:p>
            <a:r>
              <a:rPr lang="en-US" sz="2400" b="1" dirty="0" smtClean="0">
                <a:latin typeface="+mj-lt"/>
              </a:rPr>
              <a:t>WOE ON RELIGIOUS LEADERS</a:t>
            </a:r>
          </a:p>
          <a:p>
            <a:r>
              <a:rPr lang="en-US" sz="2400" dirty="0" smtClean="0">
                <a:latin typeface="+mj-lt"/>
              </a:rPr>
              <a:t>“… he went in, and sat down to meat.  And when the Pharisee saw it, he marveled that he had not first washed before dinner.  And the Lord said unto him, Now do ye Pharisees make clean the outside of the cup and the platter; but your inward part is full of ravening and wickedness… But woe unto you, Pharisees! For ye tithe mint and rue and all manner of herbs, and pass over judgment and the love of God: these ought ye to have done, and not to leave the other undone… for ye love the uppermost seats in the synagogues, and greetings in the markets…” (Lk. 11:37-44).</a:t>
            </a:r>
          </a:p>
          <a:p>
            <a:r>
              <a:rPr lang="en-US" sz="2400" dirty="0" smtClean="0">
                <a:latin typeface="+mj-lt"/>
              </a:rPr>
              <a:t>Jesus failing to do the ritualistic handwashing, chastised the Pharisees because of their hypocrisy—they washed outside but were filthy inside; they tithed in minute detail [herbs], but overlooked the big, spiritual things like the love and justice of God.  Each time they tried to trap Him, “</a:t>
            </a:r>
            <a:r>
              <a:rPr lang="en-US" sz="2400" b="1" dirty="0" smtClean="0">
                <a:latin typeface="+mj-lt"/>
              </a:rPr>
              <a:t>Laying wait for him, and seeking to catch something out of his mouth, that they might accuse him</a:t>
            </a:r>
            <a:r>
              <a:rPr lang="en-US" sz="2400" dirty="0" smtClean="0">
                <a:latin typeface="+mj-lt"/>
              </a:rPr>
              <a:t>” (11:54).   </a:t>
            </a:r>
          </a:p>
        </p:txBody>
      </p:sp>
      <p:pic>
        <p:nvPicPr>
          <p:cNvPr id="3" name="Picture 2" descr="File:Brooklyn Museum - &lt;strong&gt;Woe&lt;/strong&gt; unto You, Scribes and &lt;strong&gt;Pharisees&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0"/>
            <a:ext cx="4267199" cy="6666734"/>
          </a:xfrm>
          <a:prstGeom prst="rect">
            <a:avLst/>
          </a:prstGeom>
        </p:spPr>
      </p:pic>
    </p:spTree>
    <p:extLst>
      <p:ext uri="{BB962C8B-B14F-4D97-AF65-F5344CB8AC3E}">
        <p14:creationId xmlns:p14="http://schemas.microsoft.com/office/powerpoint/2010/main" val="120603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3"/>
            <a:ext cx="12318124" cy="6863417"/>
          </a:xfrm>
          <a:prstGeom prst="rect">
            <a:avLst/>
          </a:prstGeom>
          <a:noFill/>
        </p:spPr>
        <p:txBody>
          <a:bodyPr wrap="square" rtlCol="0">
            <a:spAutoFit/>
          </a:bodyPr>
          <a:lstStyle/>
          <a:p>
            <a:r>
              <a:rPr lang="en-US" sz="2400" b="1" dirty="0" smtClean="0">
                <a:latin typeface="+mj-lt"/>
              </a:rPr>
              <a:t>MYSTERIES OF THE KINGDOM</a:t>
            </a:r>
          </a:p>
          <a:p>
            <a:r>
              <a:rPr lang="en-US" sz="2400" dirty="0" smtClean="0">
                <a:latin typeface="+mj-lt"/>
              </a:rPr>
              <a:t>“The same day went Jesus out of the house, and sat by the </a:t>
            </a:r>
          </a:p>
          <a:p>
            <a:r>
              <a:rPr lang="en-US" sz="2400" dirty="0" smtClean="0">
                <a:latin typeface="+mj-lt"/>
              </a:rPr>
              <a:t>sea side.  And great multitudes were gathered together unto </a:t>
            </a:r>
          </a:p>
          <a:p>
            <a:r>
              <a:rPr lang="en-US" sz="2400" dirty="0" smtClean="0">
                <a:latin typeface="+mj-lt"/>
              </a:rPr>
              <a:t>him, so that he went into a ship, and sat; and the multitude </a:t>
            </a:r>
          </a:p>
          <a:p>
            <a:r>
              <a:rPr lang="en-US" sz="2400" dirty="0" smtClean="0">
                <a:latin typeface="+mj-lt"/>
              </a:rPr>
              <a:t>stood on the shore.  And he spake many things unto them in </a:t>
            </a:r>
          </a:p>
          <a:p>
            <a:r>
              <a:rPr lang="en-US" sz="2400" dirty="0" smtClean="0">
                <a:latin typeface="+mj-lt"/>
              </a:rPr>
              <a:t>parables…” (Mt. 13:1-3).</a:t>
            </a:r>
          </a:p>
          <a:p>
            <a:r>
              <a:rPr lang="en-US" sz="2400" dirty="0" smtClean="0">
                <a:latin typeface="+mj-lt"/>
              </a:rPr>
              <a:t>By this time, most had rejected Jesus as Messiah, so He used </a:t>
            </a:r>
          </a:p>
          <a:p>
            <a:r>
              <a:rPr lang="en-US" sz="2400" dirty="0" smtClean="0">
                <a:latin typeface="+mj-lt"/>
              </a:rPr>
              <a:t>parables to teach truths concerning the kingdom of heaven to </a:t>
            </a:r>
          </a:p>
          <a:p>
            <a:r>
              <a:rPr lang="en-US" sz="2400" dirty="0" smtClean="0">
                <a:latin typeface="+mj-lt"/>
              </a:rPr>
              <a:t>those who believed, but kept it from those who didn’t –</a:t>
            </a:r>
          </a:p>
          <a:p>
            <a:endParaRPr lang="en-US" sz="800" dirty="0" smtClean="0">
              <a:latin typeface="+mj-lt"/>
            </a:endParaRPr>
          </a:p>
          <a:p>
            <a:r>
              <a:rPr lang="en-US" sz="2400" dirty="0" smtClean="0">
                <a:latin typeface="+mj-lt"/>
              </a:rPr>
              <a:t>“And the disciples came, and said unto him, Why </a:t>
            </a:r>
            <a:r>
              <a:rPr lang="en-US" sz="2400" dirty="0" err="1" smtClean="0">
                <a:latin typeface="+mj-lt"/>
              </a:rPr>
              <a:t>speakest</a:t>
            </a:r>
            <a:r>
              <a:rPr lang="en-US" sz="2400" dirty="0" smtClean="0">
                <a:latin typeface="+mj-lt"/>
              </a:rPr>
              <a:t> </a:t>
            </a:r>
          </a:p>
          <a:p>
            <a:r>
              <a:rPr lang="en-US" sz="2400" dirty="0" smtClean="0">
                <a:latin typeface="+mj-lt"/>
              </a:rPr>
              <a:t>thou unto them in parables?  He answered… </a:t>
            </a:r>
            <a:r>
              <a:rPr lang="en-US" sz="2400" b="1" dirty="0" smtClean="0">
                <a:latin typeface="+mj-lt"/>
              </a:rPr>
              <a:t>because it is given unto you to know the mysteries of the kingdom of heaven, but to them it is not given… they seeing see not; and hearing they hear not, neither do they understand</a:t>
            </a:r>
            <a:r>
              <a:rPr lang="en-US" sz="2400" dirty="0" smtClean="0">
                <a:latin typeface="+mj-lt"/>
              </a:rPr>
              <a:t>”(13:10-13).</a:t>
            </a:r>
          </a:p>
          <a:p>
            <a:r>
              <a:rPr lang="en-US" sz="2400" dirty="0" smtClean="0">
                <a:latin typeface="+mj-lt"/>
              </a:rPr>
              <a:t>Christ did not want unbelieving Jews to know the wonderful </a:t>
            </a:r>
          </a:p>
          <a:p>
            <a:r>
              <a:rPr lang="en-US" sz="2400" dirty="0" smtClean="0">
                <a:latin typeface="+mj-lt"/>
              </a:rPr>
              <a:t>blessings that awaited believing Jews.  Does Christ want unbelievers today to know the peace that heaven will bring?</a:t>
            </a:r>
          </a:p>
          <a:p>
            <a:r>
              <a:rPr lang="en-US" sz="2400" dirty="0" smtClean="0">
                <a:latin typeface="+mj-lt"/>
              </a:rPr>
              <a:t>NO!!!  </a:t>
            </a:r>
            <a:r>
              <a:rPr lang="en-US" sz="2400" b="1" dirty="0" smtClean="0">
                <a:latin typeface="+mj-lt"/>
              </a:rPr>
              <a:t>“</a:t>
            </a:r>
            <a:r>
              <a:rPr lang="en-US" sz="2400" b="1" u="sng" dirty="0" smtClean="0">
                <a:latin typeface="+mj-lt"/>
              </a:rPr>
              <a:t>Now we have received, not the spirit of the world, but the Spirit which is of God; that </a:t>
            </a:r>
          </a:p>
          <a:p>
            <a:r>
              <a:rPr lang="en-US" sz="2400" b="1" u="sng" dirty="0" smtClean="0">
                <a:latin typeface="+mj-lt"/>
              </a:rPr>
              <a:t>we might know the things that are freely given to us of God</a:t>
            </a:r>
            <a:r>
              <a:rPr lang="en-US" sz="2400" dirty="0" smtClean="0">
                <a:latin typeface="+mj-lt"/>
              </a:rPr>
              <a:t>” (1Cor. 2:9). </a:t>
            </a:r>
            <a:endParaRPr lang="en-US" sz="2400" dirty="0">
              <a:latin typeface="+mj-lt"/>
            </a:endParaRPr>
          </a:p>
        </p:txBody>
      </p:sp>
      <p:pic>
        <p:nvPicPr>
          <p:cNvPr id="3" name="Picture 2" descr="Taking Oral Tradition For Granted: Bultman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0206" y="-1"/>
            <a:ext cx="4361793" cy="5171091"/>
          </a:xfrm>
          <a:prstGeom prst="rect">
            <a:avLst/>
          </a:prstGeom>
        </p:spPr>
      </p:pic>
    </p:spTree>
    <p:extLst>
      <p:ext uri="{BB962C8B-B14F-4D97-AF65-F5344CB8AC3E}">
        <p14:creationId xmlns:p14="http://schemas.microsoft.com/office/powerpoint/2010/main" val="417350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0" end="10"/>
                                            </p:txEl>
                                          </p:spTgt>
                                        </p:tgtEl>
                                        <p:attrNameLst>
                                          <p:attrName>style.visibility</p:attrName>
                                        </p:attrNameLst>
                                      </p:cBhvr>
                                      <p:to>
                                        <p:strVal val="visible"/>
                                      </p:to>
                                    </p:set>
                                    <p:animEffect transition="in" filter="fade">
                                      <p:cBhvr>
                                        <p:cTn id="18" dur="500"/>
                                        <p:tgtEl>
                                          <p:spTgt spid="2">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500"/>
                                        <p:tgtEl>
                                          <p:spTgt spid="2">
                                            <p:txEl>
                                              <p:pRg st="12" end="1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animEffect transition="in" filter="fade">
                                      <p:cBhvr>
                                        <p:cTn id="29" dur="500"/>
                                        <p:tgtEl>
                                          <p:spTgt spid="2">
                                            <p:txEl>
                                              <p:pRg st="13" end="1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4" end="14"/>
                                            </p:txEl>
                                          </p:spTgt>
                                        </p:tgtEl>
                                        <p:attrNameLst>
                                          <p:attrName>style.visibility</p:attrName>
                                        </p:attrNameLst>
                                      </p:cBhvr>
                                      <p:to>
                                        <p:strVal val="visible"/>
                                      </p:to>
                                    </p:set>
                                    <p:animEffect transition="in" filter="fade">
                                      <p:cBhvr>
                                        <p:cTn id="34" dur="500"/>
                                        <p:tgtEl>
                                          <p:spTgt spid="2">
                                            <p:txEl>
                                              <p:pRg st="14" end="1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animEffect transition="in" filter="fade">
                                      <p:cBhvr>
                                        <p:cTn id="37"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4594"/>
            <a:ext cx="7357241" cy="7109639"/>
          </a:xfrm>
          <a:prstGeom prst="rect">
            <a:avLst/>
          </a:prstGeom>
          <a:noFill/>
        </p:spPr>
        <p:txBody>
          <a:bodyPr wrap="square" rtlCol="0">
            <a:spAutoFit/>
          </a:bodyPr>
          <a:lstStyle/>
          <a:p>
            <a:r>
              <a:rPr lang="en-US" sz="2400" b="1" dirty="0" smtClean="0">
                <a:latin typeface="+mj-lt"/>
              </a:rPr>
              <a:t>PARABLE OF THE SOWER</a:t>
            </a:r>
          </a:p>
          <a:p>
            <a:r>
              <a:rPr lang="en-US" sz="2400" dirty="0" smtClean="0">
                <a:latin typeface="+mj-lt"/>
              </a:rPr>
              <a:t>“Hear ye therefore the parable of the sower.  When any one heareth the word of the kingdom, and under standeth it not, then cometh the wicked one, and catcheth away that which was sown in the heart…” (13:18,19). </a:t>
            </a:r>
          </a:p>
          <a:p>
            <a:r>
              <a:rPr lang="en-US" sz="2400" dirty="0" smtClean="0">
                <a:latin typeface="+mj-lt"/>
              </a:rPr>
              <a:t>The sower is Christ, the seed is the gospel of the kingdom, and the soil represents 4-different kinds of hearers:  </a:t>
            </a:r>
          </a:p>
          <a:p>
            <a:pPr marL="457200" indent="-457200">
              <a:buAutoNum type="arabicPeriod"/>
            </a:pPr>
            <a:r>
              <a:rPr lang="en-US" sz="2400" dirty="0">
                <a:latin typeface="+mj-lt"/>
              </a:rPr>
              <a:t>O</a:t>
            </a:r>
            <a:r>
              <a:rPr lang="en-US" sz="2400" dirty="0" smtClean="0">
                <a:latin typeface="+mj-lt"/>
              </a:rPr>
              <a:t>ne who hears it but doesn’t understand it, and Satan comes and takes it away; </a:t>
            </a:r>
          </a:p>
          <a:p>
            <a:pPr marL="457200" indent="-457200">
              <a:buAutoNum type="arabicPeriod"/>
            </a:pPr>
            <a:r>
              <a:rPr lang="en-US" sz="2400" dirty="0">
                <a:latin typeface="+mj-lt"/>
              </a:rPr>
              <a:t>O</a:t>
            </a:r>
            <a:r>
              <a:rPr lang="en-US" sz="2400" dirty="0" smtClean="0">
                <a:latin typeface="+mj-lt"/>
              </a:rPr>
              <a:t>ne who receives it, but because of its shallowness, it cannot endure; </a:t>
            </a:r>
          </a:p>
          <a:p>
            <a:pPr marL="457200" indent="-457200">
              <a:buAutoNum type="arabicPeriod"/>
            </a:pPr>
            <a:r>
              <a:rPr lang="en-US" sz="2400" dirty="0">
                <a:latin typeface="+mj-lt"/>
              </a:rPr>
              <a:t>O</a:t>
            </a:r>
            <a:r>
              <a:rPr lang="en-US" sz="2400" dirty="0" smtClean="0">
                <a:latin typeface="+mj-lt"/>
              </a:rPr>
              <a:t>ne who allows the cares of the world to distract them, producing no fruit;</a:t>
            </a:r>
          </a:p>
          <a:p>
            <a:pPr marL="457200" indent="-457200">
              <a:buAutoNum type="arabicPeriod"/>
            </a:pPr>
            <a:r>
              <a:rPr lang="en-US" sz="2400" b="1" dirty="0">
                <a:latin typeface="+mj-lt"/>
              </a:rPr>
              <a:t>O</a:t>
            </a:r>
            <a:r>
              <a:rPr lang="en-US" sz="2400" b="1" dirty="0" smtClean="0">
                <a:latin typeface="+mj-lt"/>
              </a:rPr>
              <a:t>ne who receives it, holds onto it, and allows it to bear fruit.  </a:t>
            </a:r>
            <a:r>
              <a:rPr lang="en-US" sz="2400" dirty="0" smtClean="0">
                <a:latin typeface="+mj-lt"/>
              </a:rPr>
              <a:t>Only #4 is good, which is consistent with what Jesus said of eternal life – </a:t>
            </a:r>
            <a:r>
              <a:rPr lang="en-US" sz="2400" i="1" dirty="0" smtClean="0">
                <a:latin typeface="+mj-lt"/>
              </a:rPr>
              <a:t>Many shall go through the wide gate into hell, but few will go through the narrow gate into the kingdom of heaven </a:t>
            </a:r>
            <a:r>
              <a:rPr lang="en-US" sz="2400" dirty="0" smtClean="0">
                <a:latin typeface="+mj-lt"/>
              </a:rPr>
              <a:t>(Mt. 7:13,14).</a:t>
            </a:r>
          </a:p>
          <a:p>
            <a:r>
              <a:rPr lang="en-US" sz="2400" dirty="0" smtClean="0">
                <a:latin typeface="+mj-lt"/>
              </a:rPr>
              <a:t>  </a:t>
            </a:r>
            <a:endParaRPr lang="en-US" sz="2400" dirty="0">
              <a:latin typeface="+mj-lt"/>
            </a:endParaRPr>
          </a:p>
        </p:txBody>
      </p:sp>
      <p:pic>
        <p:nvPicPr>
          <p:cNvPr id="3" name="Picture 2" descr="English: Open Bible Stories - 33.ht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40" y="-1"/>
            <a:ext cx="4834761" cy="6632029"/>
          </a:xfrm>
          <a:prstGeom prst="rect">
            <a:avLst/>
          </a:prstGeom>
        </p:spPr>
      </p:pic>
    </p:spTree>
    <p:extLst>
      <p:ext uri="{BB962C8B-B14F-4D97-AF65-F5344CB8AC3E}">
        <p14:creationId xmlns:p14="http://schemas.microsoft.com/office/powerpoint/2010/main" val="389305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3"/>
            <a:ext cx="7225862" cy="6740307"/>
          </a:xfrm>
          <a:prstGeom prst="rect">
            <a:avLst/>
          </a:prstGeom>
          <a:noFill/>
        </p:spPr>
        <p:txBody>
          <a:bodyPr wrap="square" rtlCol="0">
            <a:spAutoFit/>
          </a:bodyPr>
          <a:lstStyle/>
          <a:p>
            <a:r>
              <a:rPr lang="en-US" sz="2400" b="1" dirty="0" smtClean="0">
                <a:latin typeface="+mj-lt"/>
              </a:rPr>
              <a:t>PARABLE OF THE WHEAT &amp; THE TARES</a:t>
            </a:r>
          </a:p>
          <a:p>
            <a:r>
              <a:rPr lang="en-US" sz="2400" dirty="0" smtClean="0">
                <a:latin typeface="+mj-lt"/>
              </a:rPr>
              <a:t>“Another parable put he forth unto them, saying, The kingdom of heaven is likened unto a man which sowed good seed in his field: But while men slept, his enemy came and sowed tares among the wheat, and went his way…” (13:24-30).</a:t>
            </a:r>
          </a:p>
          <a:p>
            <a:r>
              <a:rPr lang="en-US" sz="2400" dirty="0" smtClean="0">
                <a:latin typeface="+mj-lt"/>
              </a:rPr>
              <a:t>Jesus also interpreted this parable:  the 1</a:t>
            </a:r>
            <a:r>
              <a:rPr lang="en-US" sz="2400" baseline="30000" dirty="0" smtClean="0">
                <a:latin typeface="+mj-lt"/>
              </a:rPr>
              <a:t>st</a:t>
            </a:r>
            <a:r>
              <a:rPr lang="en-US" sz="2400" dirty="0" smtClean="0">
                <a:latin typeface="+mj-lt"/>
              </a:rPr>
              <a:t> sower is Jesus who sows good seed [children of the earthly kingdom], but Satan also comes and sows evil seed.  Both grow together [Christ’s earthly ministry &amp; the tribulation when the gospel of the kingdom is preached], but at the end of the tribulation the unsaved are plucked up and cast into hell whereas the saved enter into the kingdom with Christ.</a:t>
            </a:r>
          </a:p>
          <a:p>
            <a:r>
              <a:rPr lang="en-US" sz="2400" dirty="0" smtClean="0">
                <a:latin typeface="+mj-lt"/>
              </a:rPr>
              <a:t>This cannot be meant for the present dispensation of grace where the opposite will occur:  at the end of our age, the saved are ‘caught up’ and taken to heaven; the unsaved left to go through the tribulation.   </a:t>
            </a:r>
            <a:endParaRPr lang="en-US" sz="2400" dirty="0">
              <a:latin typeface="+mj-lt"/>
            </a:endParaRPr>
          </a:p>
        </p:txBody>
      </p:sp>
      <p:pic>
        <p:nvPicPr>
          <p:cNvPr id="3" name="Picture 2" descr="freedom | Outward and Visi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862" y="0"/>
            <a:ext cx="4966138" cy="6666734"/>
          </a:xfrm>
          <a:prstGeom prst="rect">
            <a:avLst/>
          </a:prstGeom>
        </p:spPr>
      </p:pic>
      <p:pic>
        <p:nvPicPr>
          <p:cNvPr id="4" name="Picture 3" descr="Faithful Thinkers- Defending God's Existence a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862" y="0"/>
            <a:ext cx="4966138" cy="6666734"/>
          </a:xfrm>
          <a:prstGeom prst="rect">
            <a:avLst/>
          </a:prstGeom>
        </p:spPr>
      </p:pic>
    </p:spTree>
    <p:extLst>
      <p:ext uri="{BB962C8B-B14F-4D97-AF65-F5344CB8AC3E}">
        <p14:creationId xmlns:p14="http://schemas.microsoft.com/office/powerpoint/2010/main" val="406825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3"/>
            <a:ext cx="6863255" cy="6124754"/>
          </a:xfrm>
          <a:prstGeom prst="rect">
            <a:avLst/>
          </a:prstGeom>
          <a:noFill/>
        </p:spPr>
        <p:txBody>
          <a:bodyPr wrap="square" rtlCol="0">
            <a:spAutoFit/>
          </a:bodyPr>
          <a:lstStyle/>
          <a:p>
            <a:r>
              <a:rPr lang="en-US" sz="2400" b="1" dirty="0" smtClean="0">
                <a:latin typeface="+mj-lt"/>
              </a:rPr>
              <a:t>FAITH OF A MUSTARD SEED</a:t>
            </a:r>
          </a:p>
          <a:p>
            <a:r>
              <a:rPr lang="en-US" sz="2400" dirty="0" smtClean="0">
                <a:latin typeface="+mj-lt"/>
              </a:rPr>
              <a:t>“Another parable… the kingdom of heaven is like a grain of mustard seed, which a man took, and sowed in his field: Which is the least of all seeds: but when it is grown, it is the greatest… becometh a tree, so that the birds… come and lodge in the branches thereof” (13:31,32).</a:t>
            </a:r>
          </a:p>
          <a:p>
            <a:r>
              <a:rPr lang="en-US" sz="2400" dirty="0" smtClean="0">
                <a:latin typeface="+mj-lt"/>
              </a:rPr>
              <a:t>How much faith did it require to believe Jesus was the Messiah of whom the O.T. prophets promised would come?</a:t>
            </a:r>
          </a:p>
          <a:p>
            <a:endParaRPr lang="en-US" sz="800" dirty="0" smtClean="0">
              <a:latin typeface="+mj-lt"/>
            </a:endParaRPr>
          </a:p>
          <a:p>
            <a:r>
              <a:rPr lang="en-US" sz="2400" dirty="0" smtClean="0">
                <a:latin typeface="+mj-lt"/>
              </a:rPr>
              <a:t>Childlike faith—faith the size of a mustard seed.</a:t>
            </a:r>
          </a:p>
          <a:p>
            <a:endParaRPr lang="en-US" sz="800" dirty="0" smtClean="0">
              <a:latin typeface="+mj-lt"/>
            </a:endParaRPr>
          </a:p>
          <a:p>
            <a:r>
              <a:rPr lang="en-US" sz="2400" dirty="0" smtClean="0">
                <a:latin typeface="+mj-lt"/>
              </a:rPr>
              <a:t>How much faith does it take today to believe that Christ died and rose from the dead?</a:t>
            </a:r>
          </a:p>
          <a:p>
            <a:endParaRPr lang="en-US" sz="800" dirty="0" smtClean="0">
              <a:latin typeface="+mj-lt"/>
            </a:endParaRPr>
          </a:p>
          <a:p>
            <a:r>
              <a:rPr lang="en-US" sz="2400" dirty="0" smtClean="0">
                <a:latin typeface="+mj-lt"/>
              </a:rPr>
              <a:t>Childlike faith—faith the size of a mustard seed.</a:t>
            </a:r>
          </a:p>
          <a:p>
            <a:endParaRPr lang="en-US" sz="800" dirty="0" smtClean="0">
              <a:latin typeface="+mj-lt"/>
            </a:endParaRPr>
          </a:p>
          <a:p>
            <a:r>
              <a:rPr lang="en-US" sz="2400" dirty="0" smtClean="0">
                <a:latin typeface="+mj-lt"/>
              </a:rPr>
              <a:t>How big can that seed grow?</a:t>
            </a:r>
          </a:p>
        </p:txBody>
      </p:sp>
      <p:pic>
        <p:nvPicPr>
          <p:cNvPr id="3" name="Picture 2" descr="GLOBAL AWARENESS 101 - Let your VOICE be heard and ge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255" y="-1"/>
            <a:ext cx="5286703" cy="6558455"/>
          </a:xfrm>
          <a:prstGeom prst="rect">
            <a:avLst/>
          </a:prstGeom>
        </p:spPr>
      </p:pic>
      <p:pic>
        <p:nvPicPr>
          <p:cNvPr id="4" name="Picture 3" descr="&lt;strong&gt;Jesus&lt;/strong&gt; Inviting &lt;strong&gt;Children&lt;/strong&gt; to Come to Hi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255" y="0"/>
            <a:ext cx="5328745" cy="6558454"/>
          </a:xfrm>
          <a:prstGeom prst="rect">
            <a:avLst/>
          </a:prstGeom>
        </p:spPr>
      </p:pic>
      <p:pic>
        <p:nvPicPr>
          <p:cNvPr id="5" name="Picture 4" descr="Capilla San Juan Bautista: Resucitó!!"/>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3254" y="1"/>
            <a:ext cx="5328745" cy="655845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2044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6983730" cy="6617196"/>
          </a:xfrm>
          <a:prstGeom prst="rect">
            <a:avLst/>
          </a:prstGeom>
          <a:noFill/>
        </p:spPr>
        <p:txBody>
          <a:bodyPr wrap="square" rtlCol="0">
            <a:spAutoFit/>
          </a:bodyPr>
          <a:lstStyle/>
          <a:p>
            <a:r>
              <a:rPr lang="en-US" sz="2400" b="1" dirty="0" smtClean="0">
                <a:latin typeface="+mj-lt"/>
              </a:rPr>
              <a:t>THE HID TREASURE</a:t>
            </a:r>
          </a:p>
          <a:p>
            <a:r>
              <a:rPr lang="en-US" sz="2400" dirty="0" smtClean="0">
                <a:latin typeface="+mj-lt"/>
              </a:rPr>
              <a:t>“Again, the kingdom of heaven is like unto a treasure hid in a field; the which when a man hath found, he hideth, and for joy thereof goeth and selleth all that he hath, and buyeth that field” (13:44).  The Lord did not interpret this parable, but Dr. Scofield did –</a:t>
            </a:r>
          </a:p>
          <a:p>
            <a:endParaRPr lang="en-US" sz="800" dirty="0" smtClean="0">
              <a:latin typeface="+mj-lt"/>
            </a:endParaRPr>
          </a:p>
          <a:p>
            <a:r>
              <a:rPr lang="en-US" sz="2400" i="1" dirty="0" smtClean="0">
                <a:latin typeface="+mj-lt"/>
              </a:rPr>
              <a:t>“Our Lord is the buyer at the awful cost of His blood (1Pet. 1:18), and Israel… hidden in ‘the field,’ the world (v. 38), is the treasure (Exo. 19:5; Psa. 135)” </a:t>
            </a:r>
            <a:r>
              <a:rPr lang="en-US" sz="2400" dirty="0" smtClean="0">
                <a:latin typeface="+mj-lt"/>
              </a:rPr>
              <a:t>(Old Scofield, p. 1017).  Christ sold all He had in order to purchase the redemption of Israel.</a:t>
            </a:r>
          </a:p>
          <a:p>
            <a:endParaRPr lang="en-US" sz="800" b="1" dirty="0" smtClean="0">
              <a:latin typeface="+mj-lt"/>
            </a:endParaRPr>
          </a:p>
          <a:p>
            <a:r>
              <a:rPr lang="en-US" sz="2400" b="1" dirty="0" smtClean="0">
                <a:latin typeface="+mj-lt"/>
              </a:rPr>
              <a:t>THE PEARL</a:t>
            </a:r>
          </a:p>
          <a:p>
            <a:r>
              <a:rPr lang="en-US" sz="2400" dirty="0" smtClean="0">
                <a:latin typeface="+mj-lt"/>
              </a:rPr>
              <a:t>“Again,  the kingdom of heaven is like unto a merchant man, seeking goodly pearls, who when he had found </a:t>
            </a:r>
          </a:p>
          <a:p>
            <a:r>
              <a:rPr lang="en-US" sz="2400" dirty="0" smtClean="0">
                <a:latin typeface="+mj-lt"/>
              </a:rPr>
              <a:t>one pearl of great price, went and sold all that he had, and bought it” (13:45,46).  Christ is the merchant who  gave everything to purchase remnant Israel.   </a:t>
            </a:r>
            <a:endParaRPr lang="en-US" sz="2400" dirty="0">
              <a:latin typeface="+mj-lt"/>
            </a:endParaRPr>
          </a:p>
        </p:txBody>
      </p:sp>
      <p:pic>
        <p:nvPicPr>
          <p:cNvPr id="3" name="Picture 2" descr="&lt;strong&gt;Parable&lt;/strong&gt; &lt;strong&gt;of the Hidden&lt;/strong&gt; &lt;strong&gt;Treasure&lt;/strong&gt; - Wikipedia"/>
          <p:cNvPicPr>
            <a:picLocks noChangeAspect="1"/>
          </p:cNvPicPr>
          <p:nvPr/>
        </p:nvPicPr>
        <p:blipFill rotWithShape="1">
          <a:blip r:embed="rId2">
            <a:extLst>
              <a:ext uri="{28A0092B-C50C-407E-A947-70E740481C1C}">
                <a14:useLocalDpi xmlns:a14="http://schemas.microsoft.com/office/drawing/2010/main" val="0"/>
              </a:ext>
            </a:extLst>
          </a:blip>
          <a:srcRect l="4053" t="2160" r="2170" b="9876"/>
          <a:stretch/>
        </p:blipFill>
        <p:spPr>
          <a:xfrm>
            <a:off x="6983730" y="-1"/>
            <a:ext cx="5208270" cy="6525757"/>
          </a:xfrm>
          <a:prstGeom prst="rect">
            <a:avLst/>
          </a:prstGeom>
        </p:spPr>
      </p:pic>
      <p:pic>
        <p:nvPicPr>
          <p:cNvPr id="4" name="Picture 3" descr="Earth and All Stars"/>
          <p:cNvPicPr>
            <a:picLocks noChangeAspect="1"/>
          </p:cNvPicPr>
          <p:nvPr/>
        </p:nvPicPr>
        <p:blipFill rotWithShape="1">
          <a:blip r:embed="rId3">
            <a:extLst>
              <a:ext uri="{28A0092B-C50C-407E-A947-70E740481C1C}">
                <a14:useLocalDpi xmlns:a14="http://schemas.microsoft.com/office/drawing/2010/main" val="0"/>
              </a:ext>
            </a:extLst>
          </a:blip>
          <a:srcRect l="9496" t="16601" r="11402" b="11035"/>
          <a:stretch/>
        </p:blipFill>
        <p:spPr>
          <a:xfrm>
            <a:off x="6994358" y="-2"/>
            <a:ext cx="5197642" cy="6525757"/>
          </a:xfrm>
          <a:prstGeom prst="rect">
            <a:avLst/>
          </a:prstGeom>
        </p:spPr>
      </p:pic>
    </p:spTree>
    <p:extLst>
      <p:ext uri="{BB962C8B-B14F-4D97-AF65-F5344CB8AC3E}">
        <p14:creationId xmlns:p14="http://schemas.microsoft.com/office/powerpoint/2010/main" val="395801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3"/>
            <a:ext cx="6858000" cy="7232749"/>
          </a:xfrm>
          <a:prstGeom prst="rect">
            <a:avLst/>
          </a:prstGeom>
          <a:noFill/>
        </p:spPr>
        <p:txBody>
          <a:bodyPr wrap="square" rtlCol="0">
            <a:spAutoFit/>
          </a:bodyPr>
          <a:lstStyle/>
          <a:p>
            <a:r>
              <a:rPr lang="en-US" sz="2400" b="1" dirty="0" smtClean="0">
                <a:latin typeface="+mj-lt"/>
              </a:rPr>
              <a:t>THE DRAG NET</a:t>
            </a:r>
          </a:p>
          <a:p>
            <a:r>
              <a:rPr lang="en-US" sz="2400" dirty="0" smtClean="0">
                <a:latin typeface="+mj-lt"/>
              </a:rPr>
              <a:t>“Again, the kingdom of heaven is like unto a net, that was cast into the sea, and gathered of every kind, which when it was full, they drew to shore, and sat down, and gathered the good… and cast the bad away.  So shall it be at the end of the world:  The angels shall come forth, and sever the wicked from the just, and shall cast them into the furnace of fire: there shall be wailing and gnashing of teeth” (13:47-50).</a:t>
            </a:r>
          </a:p>
          <a:p>
            <a:r>
              <a:rPr lang="en-US" sz="2400" dirty="0" smtClean="0">
                <a:latin typeface="+mj-lt"/>
              </a:rPr>
              <a:t>At the end of the tribulation at Christ’s 2</a:t>
            </a:r>
            <a:r>
              <a:rPr lang="en-US" sz="2400" baseline="30000" dirty="0" smtClean="0">
                <a:latin typeface="+mj-lt"/>
              </a:rPr>
              <a:t>nd</a:t>
            </a:r>
            <a:r>
              <a:rPr lang="en-US" sz="2400" dirty="0" smtClean="0">
                <a:latin typeface="+mj-lt"/>
              </a:rPr>
              <a:t> coming, He will separate the saved from the unsaved—the saved go into the kingdom of heaven on earth, the unsaved into hell.  </a:t>
            </a:r>
          </a:p>
          <a:p>
            <a:endParaRPr lang="en-US" sz="800" dirty="0" smtClean="0">
              <a:latin typeface="+mj-lt"/>
            </a:endParaRPr>
          </a:p>
          <a:p>
            <a:r>
              <a:rPr lang="en-US" sz="2400" dirty="0" smtClean="0">
                <a:latin typeface="+mj-lt"/>
              </a:rPr>
              <a:t>“Jesus saith to them, Have ye understood all these things? They say unto him, Yea, Lord” (13:51).</a:t>
            </a:r>
          </a:p>
          <a:p>
            <a:r>
              <a:rPr lang="en-US" sz="2400" dirty="0" smtClean="0">
                <a:latin typeface="+mj-lt"/>
              </a:rPr>
              <a:t>They understood this kingdom, but they were clueless to the fact He first had to die and come a 2</a:t>
            </a:r>
            <a:r>
              <a:rPr lang="en-US" sz="2400" baseline="30000" dirty="0" smtClean="0">
                <a:latin typeface="+mj-lt"/>
              </a:rPr>
              <a:t>nd</a:t>
            </a:r>
            <a:r>
              <a:rPr lang="en-US" sz="2400" dirty="0" smtClean="0">
                <a:latin typeface="+mj-lt"/>
              </a:rPr>
              <a:t> time to establish it.  </a:t>
            </a:r>
          </a:p>
          <a:p>
            <a:r>
              <a:rPr lang="en-US" sz="2400" dirty="0" smtClean="0">
                <a:latin typeface="+mj-lt"/>
              </a:rPr>
              <a:t> </a:t>
            </a:r>
          </a:p>
        </p:txBody>
      </p:sp>
      <p:pic>
        <p:nvPicPr>
          <p:cNvPr id="6" name="Picture 5" descr="&lt;strong&gt;Parable&lt;/strong&gt; of Drawing in the Net - Wikipedia"/>
          <p:cNvPicPr>
            <a:picLocks noChangeAspect="1"/>
          </p:cNvPicPr>
          <p:nvPr/>
        </p:nvPicPr>
        <p:blipFill rotWithShape="1">
          <a:blip r:embed="rId2">
            <a:extLst>
              <a:ext uri="{28A0092B-C50C-407E-A947-70E740481C1C}">
                <a14:useLocalDpi xmlns:a14="http://schemas.microsoft.com/office/drawing/2010/main" val="0"/>
              </a:ext>
            </a:extLst>
          </a:blip>
          <a:srcRect b="4438"/>
          <a:stretch/>
        </p:blipFill>
        <p:spPr>
          <a:xfrm>
            <a:off x="6858000" y="0"/>
            <a:ext cx="5334000" cy="6755130"/>
          </a:xfrm>
          <a:prstGeom prst="rect">
            <a:avLst/>
          </a:prstGeom>
        </p:spPr>
      </p:pic>
    </p:spTree>
    <p:extLst>
      <p:ext uri="{BB962C8B-B14F-4D97-AF65-F5344CB8AC3E}">
        <p14:creationId xmlns:p14="http://schemas.microsoft.com/office/powerpoint/2010/main" val="337592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73572"/>
            <a:ext cx="7063741" cy="6617196"/>
          </a:xfrm>
          <a:prstGeom prst="rect">
            <a:avLst/>
          </a:prstGeom>
          <a:noFill/>
        </p:spPr>
        <p:txBody>
          <a:bodyPr wrap="square" rtlCol="0">
            <a:spAutoFit/>
          </a:bodyPr>
          <a:lstStyle/>
          <a:p>
            <a:r>
              <a:rPr lang="en-US" sz="2400" b="1" dirty="0" smtClean="0">
                <a:latin typeface="+mj-lt"/>
              </a:rPr>
              <a:t>JESUS STILLS THE STORM</a:t>
            </a:r>
          </a:p>
          <a:p>
            <a:r>
              <a:rPr lang="en-US" sz="2400" dirty="0" smtClean="0">
                <a:latin typeface="+mj-lt"/>
              </a:rPr>
              <a:t>“Now it came to pass on a certain day, that he went into a ship with his disciples: and he said unto them, </a:t>
            </a:r>
            <a:r>
              <a:rPr lang="en-US" sz="2400" u="sng" dirty="0" smtClean="0">
                <a:latin typeface="+mj-lt"/>
              </a:rPr>
              <a:t>let us go over unto the other side of the lake</a:t>
            </a:r>
            <a:r>
              <a:rPr lang="en-US" sz="2400" dirty="0" smtClean="0">
                <a:latin typeface="+mj-lt"/>
              </a:rPr>
              <a:t>.  And they launched forth.  But as they sailed he fell asleep: and there came down a storm of wind on the lake; and they were filled with water, and were in jeopardy.  And they came to him, and awoke him, saying, Master, we perish.  Then he arose, and rebuked the wind and the raging of the water:  and they ceased and there was a calm.  And he said unto them, </a:t>
            </a:r>
            <a:r>
              <a:rPr lang="en-US" sz="2400" b="1" dirty="0" smtClean="0">
                <a:latin typeface="+mj-lt"/>
              </a:rPr>
              <a:t>Where is your faith</a:t>
            </a:r>
            <a:r>
              <a:rPr lang="en-US" sz="2400" dirty="0" smtClean="0">
                <a:latin typeface="+mj-lt"/>
              </a:rPr>
              <a:t>?  And they being afraid wondered, saying one to another, What manner of man is this! For he commendeth</a:t>
            </a:r>
            <a:r>
              <a:rPr lang="en-US" sz="2400" dirty="0">
                <a:latin typeface="+mj-lt"/>
              </a:rPr>
              <a:t> </a:t>
            </a:r>
            <a:r>
              <a:rPr lang="en-US" sz="2400" dirty="0" smtClean="0">
                <a:latin typeface="+mj-lt"/>
              </a:rPr>
              <a:t>even the winds and water, and they obey him” (Lk. 8:22-25).</a:t>
            </a:r>
          </a:p>
          <a:p>
            <a:endParaRPr lang="en-US" sz="800" dirty="0" smtClean="0">
              <a:latin typeface="+mj-lt"/>
            </a:endParaRPr>
          </a:p>
          <a:p>
            <a:r>
              <a:rPr lang="en-US" sz="2400" dirty="0" smtClean="0">
                <a:latin typeface="+mj-lt"/>
              </a:rPr>
              <a:t>Why did Jesus ask that?</a:t>
            </a:r>
          </a:p>
          <a:p>
            <a:endParaRPr lang="en-US" sz="800" dirty="0" smtClean="0">
              <a:latin typeface="+mj-lt"/>
            </a:endParaRPr>
          </a:p>
          <a:p>
            <a:r>
              <a:rPr lang="en-US" sz="2400" dirty="0" smtClean="0">
                <a:latin typeface="+mj-lt"/>
              </a:rPr>
              <a:t>Because He had already told them where they were going to—</a:t>
            </a:r>
            <a:r>
              <a:rPr lang="en-US" sz="2400" i="1" dirty="0" smtClean="0">
                <a:latin typeface="+mj-lt"/>
              </a:rPr>
              <a:t>the other side of the lake!</a:t>
            </a:r>
            <a:endParaRPr lang="en-US" sz="800" b="1" dirty="0" smtClean="0">
              <a:latin typeface="+mj-lt"/>
            </a:endParaRPr>
          </a:p>
        </p:txBody>
      </p:sp>
      <p:pic>
        <p:nvPicPr>
          <p:cNvPr id="3" name="Picture 2" descr="Mormon &lt;strong&gt;Jesus&lt;/strong&gt; Christ &lt;strong&gt;Storm&lt;/strong&gt; | Mormon &lt;strong&gt;Jesus&lt;/strong&gt; Christ &lt;strong&gt;Storm&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739" y="-73572"/>
            <a:ext cx="5128261" cy="6691542"/>
          </a:xfrm>
          <a:prstGeom prst="rect">
            <a:avLst/>
          </a:prstGeom>
        </p:spPr>
      </p:pic>
    </p:spTree>
    <p:extLst>
      <p:ext uri="{BB962C8B-B14F-4D97-AF65-F5344CB8AC3E}">
        <p14:creationId xmlns:p14="http://schemas.microsoft.com/office/powerpoint/2010/main" val="1867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ssianic Expectations of Second Temple Judaism | Pursu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102" y="0"/>
            <a:ext cx="4466898" cy="6617196"/>
          </a:xfrm>
          <a:prstGeom prst="rect">
            <a:avLst/>
          </a:prstGeom>
        </p:spPr>
      </p:pic>
      <p:sp>
        <p:nvSpPr>
          <p:cNvPr id="3" name="Rectangle 2"/>
          <p:cNvSpPr/>
          <p:nvPr/>
        </p:nvSpPr>
        <p:spPr>
          <a:xfrm>
            <a:off x="0" y="0"/>
            <a:ext cx="7493876" cy="6617196"/>
          </a:xfrm>
          <a:prstGeom prst="rect">
            <a:avLst/>
          </a:prstGeom>
        </p:spPr>
        <p:txBody>
          <a:bodyPr wrap="square">
            <a:spAutoFit/>
          </a:bodyPr>
          <a:lstStyle/>
          <a:p>
            <a:r>
              <a:rPr lang="en-US" sz="2400" dirty="0">
                <a:latin typeface="+mj-lt"/>
              </a:rPr>
              <a:t>“Therefore the Jews sought the more to kill him, because he not only had </a:t>
            </a:r>
            <a:r>
              <a:rPr lang="en-US" sz="2400" b="1" dirty="0">
                <a:latin typeface="+mj-lt"/>
              </a:rPr>
              <a:t>broken the Sabbath</a:t>
            </a:r>
            <a:r>
              <a:rPr lang="en-US" sz="2400" dirty="0">
                <a:latin typeface="+mj-lt"/>
              </a:rPr>
              <a:t>, but said also that </a:t>
            </a:r>
            <a:r>
              <a:rPr lang="en-US" sz="2400" b="1" dirty="0">
                <a:latin typeface="+mj-lt"/>
              </a:rPr>
              <a:t>God</a:t>
            </a:r>
            <a:r>
              <a:rPr lang="en-US" sz="2400" dirty="0">
                <a:latin typeface="+mj-lt"/>
              </a:rPr>
              <a:t> </a:t>
            </a:r>
            <a:r>
              <a:rPr lang="en-US" sz="2400" b="1" dirty="0">
                <a:latin typeface="+mj-lt"/>
              </a:rPr>
              <a:t>was his Father</a:t>
            </a:r>
            <a:r>
              <a:rPr lang="en-US" sz="2400" dirty="0">
                <a:latin typeface="+mj-lt"/>
              </a:rPr>
              <a:t>, making himself equal with God” (Jn. 5:18</a:t>
            </a:r>
            <a:r>
              <a:rPr lang="en-US" sz="2400" dirty="0" smtClean="0">
                <a:latin typeface="+mj-lt"/>
              </a:rPr>
              <a:t>).</a:t>
            </a:r>
          </a:p>
          <a:p>
            <a:r>
              <a:rPr lang="en-US" sz="2400" dirty="0" smtClean="0">
                <a:latin typeface="+mj-lt"/>
              </a:rPr>
              <a:t>The Jewish authorities began to plot His death. </a:t>
            </a:r>
          </a:p>
          <a:p>
            <a:endParaRPr lang="en-US" sz="800" b="1" dirty="0" smtClean="0">
              <a:latin typeface="+mj-lt"/>
            </a:endParaRPr>
          </a:p>
          <a:p>
            <a:r>
              <a:rPr lang="en-US" sz="2400" b="1" dirty="0" smtClean="0">
                <a:latin typeface="+mj-lt"/>
              </a:rPr>
              <a:t>CHRIST THE JUDGE</a:t>
            </a:r>
          </a:p>
          <a:p>
            <a:r>
              <a:rPr lang="en-US" sz="2400" dirty="0" smtClean="0">
                <a:latin typeface="+mj-lt"/>
              </a:rPr>
              <a:t>“For the Father judgeth no man, but </a:t>
            </a:r>
            <a:r>
              <a:rPr lang="en-US" sz="2400" b="1" dirty="0" smtClean="0">
                <a:latin typeface="+mj-lt"/>
              </a:rPr>
              <a:t>hath committed all judgment unto the Son</a:t>
            </a:r>
            <a:r>
              <a:rPr lang="en-US" sz="2400" dirty="0" smtClean="0">
                <a:latin typeface="+mj-lt"/>
              </a:rPr>
              <a:t>: That all should honour the Son, even as they honour the Father” (5:22,23).</a:t>
            </a:r>
          </a:p>
          <a:p>
            <a:r>
              <a:rPr lang="en-US" sz="2400" dirty="0" smtClean="0">
                <a:latin typeface="+mj-lt"/>
              </a:rPr>
              <a:t>There is only One who was delegated to judge the thoughts and intents of the heart and that is the Son of God.</a:t>
            </a:r>
          </a:p>
          <a:p>
            <a:endParaRPr lang="en-US" sz="800" b="1" dirty="0" smtClean="0">
              <a:latin typeface="+mj-lt"/>
            </a:endParaRPr>
          </a:p>
          <a:p>
            <a:r>
              <a:rPr lang="en-US" sz="2400" b="1" dirty="0" smtClean="0">
                <a:latin typeface="+mj-lt"/>
              </a:rPr>
              <a:t>RESURRECTIONS</a:t>
            </a:r>
          </a:p>
          <a:p>
            <a:r>
              <a:rPr lang="en-US" sz="2400" dirty="0" smtClean="0">
                <a:latin typeface="+mj-lt"/>
              </a:rPr>
              <a:t>“Marvel not at this: for the hour is coming, in which all that are in the graves shall hear his voice, and shall come forth; they that have done good [faith], unto the </a:t>
            </a:r>
            <a:r>
              <a:rPr lang="en-US" sz="2400" b="1" dirty="0" smtClean="0">
                <a:latin typeface="+mj-lt"/>
              </a:rPr>
              <a:t>resurrection of life</a:t>
            </a:r>
            <a:r>
              <a:rPr lang="en-US" sz="2400" dirty="0" smtClean="0">
                <a:latin typeface="+mj-lt"/>
              </a:rPr>
              <a:t>; and they that have done evil [faithless], unto </a:t>
            </a:r>
            <a:r>
              <a:rPr lang="en-US" sz="2400" b="1" dirty="0" smtClean="0">
                <a:latin typeface="+mj-lt"/>
              </a:rPr>
              <a:t>the resurrection of damnation</a:t>
            </a:r>
            <a:r>
              <a:rPr lang="en-US" sz="2400" dirty="0" smtClean="0">
                <a:latin typeface="+mj-lt"/>
              </a:rPr>
              <a:t>” (5:28,29).</a:t>
            </a:r>
          </a:p>
          <a:p>
            <a:r>
              <a:rPr lang="en-US" sz="2400" dirty="0" smtClean="0">
                <a:latin typeface="+mj-lt"/>
              </a:rPr>
              <a:t>Only the true Judge [Christ] can make this determination.    </a:t>
            </a:r>
          </a:p>
        </p:txBody>
      </p:sp>
      <p:pic>
        <p:nvPicPr>
          <p:cNvPr id="4" name="Picture 3" descr="&lt;strong&gt;Christ&lt;/strong&gt; as Judge | The Bible speaks of &lt;strong&gt;judgment&lt;/strong&gt; f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102" y="0"/>
            <a:ext cx="4466897" cy="6617196"/>
          </a:xfrm>
          <a:prstGeom prst="rect">
            <a:avLst/>
          </a:prstGeom>
        </p:spPr>
      </p:pic>
    </p:spTree>
    <p:extLst>
      <p:ext uri="{BB962C8B-B14F-4D97-AF65-F5344CB8AC3E}">
        <p14:creationId xmlns:p14="http://schemas.microsoft.com/office/powerpoint/2010/main" val="337563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2" y="-73574"/>
            <a:ext cx="7147033" cy="6863417"/>
          </a:xfrm>
          <a:prstGeom prst="rect">
            <a:avLst/>
          </a:prstGeom>
        </p:spPr>
        <p:txBody>
          <a:bodyPr wrap="square">
            <a:spAutoFit/>
          </a:bodyPr>
          <a:lstStyle/>
          <a:p>
            <a:r>
              <a:rPr lang="en-US" sz="2400" b="1" dirty="0" smtClean="0">
                <a:latin typeface="+mj-lt"/>
              </a:rPr>
              <a:t>LEGION</a:t>
            </a:r>
            <a:endParaRPr lang="en-US" sz="800" dirty="0" smtClean="0">
              <a:latin typeface="+mj-lt"/>
            </a:endParaRPr>
          </a:p>
          <a:p>
            <a:r>
              <a:rPr lang="en-US" sz="2400" dirty="0" smtClean="0">
                <a:latin typeface="+mj-lt"/>
              </a:rPr>
              <a:t>“And they arrived at the country of [the tribe of Gad] </a:t>
            </a:r>
          </a:p>
          <a:p>
            <a:r>
              <a:rPr lang="en-US" sz="2400" dirty="0" smtClean="0">
                <a:latin typeface="+mj-lt"/>
              </a:rPr>
              <a:t>the Gadarenes, which is over against Galilee.  And when he went forth to land, there met him a certain man, which had devils long time, ware no clothes, neither abode in any house, but in the tombs… And Jesus asked him, What is thy name?  And he said, Legion: because many devils were entered into him” (8:26-30).</a:t>
            </a:r>
          </a:p>
          <a:p>
            <a:r>
              <a:rPr lang="en-US" sz="2400" dirty="0" smtClean="0">
                <a:latin typeface="+mj-lt"/>
              </a:rPr>
              <a:t>Why were there so many cases of demon possession during His earthly ministry?  As Christ </a:t>
            </a:r>
            <a:r>
              <a:rPr lang="en-US" sz="2400" dirty="0">
                <a:latin typeface="+mj-lt"/>
              </a:rPr>
              <a:t>was trying to save the lost for the kingdom—Satan possessed them</a:t>
            </a:r>
            <a:r>
              <a:rPr lang="en-US" sz="2400" dirty="0" smtClean="0">
                <a:latin typeface="+mj-lt"/>
              </a:rPr>
              <a:t>, requiring Him to spend much time in demon exorcisms –</a:t>
            </a:r>
          </a:p>
          <a:p>
            <a:endParaRPr lang="en-US" sz="800" dirty="0" smtClean="0">
              <a:latin typeface="+mj-lt"/>
            </a:endParaRPr>
          </a:p>
          <a:p>
            <a:r>
              <a:rPr lang="en-US" sz="2400" dirty="0" smtClean="0">
                <a:latin typeface="+mj-lt"/>
              </a:rPr>
              <a:t>“And there was a herd of many swine feeding on the mountain… then went the devils out of the man, and entered into the swine: and the herd ran violently… into the lake” (8:32,33).</a:t>
            </a:r>
          </a:p>
          <a:p>
            <a:r>
              <a:rPr lang="en-US" sz="2400" dirty="0" smtClean="0">
                <a:latin typeface="+mj-lt"/>
              </a:rPr>
              <a:t>Why swine?  They were unclean, so Jesus allowed their request to go into unclean animals rather than sheep.  </a:t>
            </a:r>
            <a:endParaRPr lang="en-US" sz="2400" dirty="0">
              <a:latin typeface="+mj-lt"/>
            </a:endParaRPr>
          </a:p>
        </p:txBody>
      </p:sp>
      <p:pic>
        <p:nvPicPr>
          <p:cNvPr id="4" name="Picture 3" descr="Other Food: daily devos: June 2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033" y="-73572"/>
            <a:ext cx="5044967" cy="6748691"/>
          </a:xfrm>
          <a:prstGeom prst="rect">
            <a:avLst/>
          </a:prstGeom>
        </p:spPr>
      </p:pic>
      <p:pic>
        <p:nvPicPr>
          <p:cNvPr id="5" name="Picture 4" descr="New Kid on the B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032" y="-73573"/>
            <a:ext cx="5150378" cy="6748691"/>
          </a:xfrm>
          <a:prstGeom prst="rect">
            <a:avLst/>
          </a:prstGeom>
        </p:spPr>
      </p:pic>
    </p:spTree>
    <p:extLst>
      <p:ext uri="{BB962C8B-B14F-4D97-AF65-F5344CB8AC3E}">
        <p14:creationId xmlns:p14="http://schemas.microsoft.com/office/powerpoint/2010/main" val="187264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ing It All Up, Getting Back Very Much More – From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05104" y="6085489"/>
            <a:ext cx="5903347" cy="584775"/>
          </a:xfrm>
          <a:prstGeom prst="rect">
            <a:avLst/>
          </a:prstGeom>
          <a:noFill/>
        </p:spPr>
        <p:txBody>
          <a:bodyPr wrap="none" rtlCol="0">
            <a:spAutoFit/>
          </a:bodyPr>
          <a:lstStyle/>
          <a:p>
            <a:r>
              <a:rPr lang="en-US" sz="3200" b="1" dirty="0" smtClean="0">
                <a:solidFill>
                  <a:schemeClr val="bg2"/>
                </a:solidFill>
                <a:latin typeface="+mj-lt"/>
              </a:rPr>
              <a:t>Next time – Jesus sends out the 12</a:t>
            </a:r>
            <a:endParaRPr lang="en-US" sz="3200" b="1" dirty="0">
              <a:solidFill>
                <a:schemeClr val="bg2"/>
              </a:solidFill>
              <a:latin typeface="+mj-lt"/>
            </a:endParaRPr>
          </a:p>
        </p:txBody>
      </p:sp>
    </p:spTree>
    <p:extLst>
      <p:ext uri="{BB962C8B-B14F-4D97-AF65-F5344CB8AC3E}">
        <p14:creationId xmlns:p14="http://schemas.microsoft.com/office/powerpoint/2010/main" val="738116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3"/>
            <a:ext cx="6726620" cy="7109639"/>
          </a:xfrm>
          <a:prstGeom prst="rect">
            <a:avLst/>
          </a:prstGeom>
          <a:noFill/>
        </p:spPr>
        <p:txBody>
          <a:bodyPr wrap="square" rtlCol="0">
            <a:spAutoFit/>
          </a:bodyPr>
          <a:lstStyle/>
          <a:p>
            <a:r>
              <a:rPr lang="en-US" sz="2400" b="1" dirty="0" smtClean="0">
                <a:latin typeface="+mj-lt"/>
              </a:rPr>
              <a:t>THE UNPARDONABLE SIN</a:t>
            </a:r>
          </a:p>
          <a:p>
            <a:r>
              <a:rPr lang="en-US" sz="2400" dirty="0" smtClean="0">
                <a:latin typeface="+mj-lt"/>
              </a:rPr>
              <a:t>“Wherefore I say unto you, All manner of sin and blasphemy shall be forgiven unto men: but the blasphemy against the Holy Spirit shall not be forgiven unto men.  And whosoever speaketh a word against the Son of man, it shall be forgiven Him: but whosoever speaketh against the Holy Spirit, it shall not be forgiven him, neither in this world, neither in the world to come” (Mt. 12:31,32).</a:t>
            </a:r>
          </a:p>
          <a:p>
            <a:r>
              <a:rPr lang="en-US" sz="2400" dirty="0" smtClean="0">
                <a:latin typeface="+mj-lt"/>
              </a:rPr>
              <a:t>The Jewish leadership had made their decision—they were against Jesus, but here Jesus gave them the truth concerning BLASPHEMY, which is to “To speak evil against, rail” (Strong’s Concordance, p. 114).</a:t>
            </a:r>
          </a:p>
          <a:p>
            <a:r>
              <a:rPr lang="en-US" sz="2400" dirty="0" smtClean="0">
                <a:latin typeface="+mj-lt"/>
              </a:rPr>
              <a:t>Those who were speaking evil and railing against the Messiah, were committing blasphemy, but they could be forgiven, </a:t>
            </a:r>
            <a:r>
              <a:rPr lang="en-US" sz="2400" i="1" dirty="0" smtClean="0">
                <a:latin typeface="+mj-lt"/>
              </a:rPr>
              <a:t>if </a:t>
            </a:r>
            <a:r>
              <a:rPr lang="en-US" sz="2400" dirty="0" smtClean="0">
                <a:latin typeface="+mj-lt"/>
              </a:rPr>
              <a:t>they changed their mind (Lk. 23:34).  </a:t>
            </a:r>
          </a:p>
          <a:p>
            <a:endParaRPr lang="en-US" sz="800" dirty="0">
              <a:latin typeface="+mj-lt"/>
            </a:endParaRPr>
          </a:p>
          <a:p>
            <a:r>
              <a:rPr lang="en-US" sz="2400" dirty="0" smtClean="0">
                <a:latin typeface="+mj-lt"/>
              </a:rPr>
              <a:t>From the cross He gave them that opportunity, because they had done so in ignorance.    </a:t>
            </a:r>
            <a:endParaRPr lang="en-US" sz="2400" dirty="0">
              <a:latin typeface="+mj-lt"/>
            </a:endParaRPr>
          </a:p>
        </p:txBody>
      </p:sp>
      <p:pic>
        <p:nvPicPr>
          <p:cNvPr id="4" name="Picture 3" descr="404 - Squidoo Page Not Fou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621" y="0"/>
            <a:ext cx="5465380" cy="6656224"/>
          </a:xfrm>
          <a:prstGeom prst="rect">
            <a:avLst/>
          </a:prstGeom>
        </p:spPr>
      </p:pic>
      <p:pic>
        <p:nvPicPr>
          <p:cNvPr id="5" name="Picture 4" descr="7 Quick Takes – Vol. 53: Jesus | A Drop in the Oce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621" y="0"/>
            <a:ext cx="5465380" cy="6656224"/>
          </a:xfrm>
          <a:prstGeom prst="rect">
            <a:avLst/>
          </a:prstGeom>
        </p:spPr>
      </p:pic>
    </p:spTree>
    <p:extLst>
      <p:ext uri="{BB962C8B-B14F-4D97-AF65-F5344CB8AC3E}">
        <p14:creationId xmlns:p14="http://schemas.microsoft.com/office/powerpoint/2010/main" val="16939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ke's Place on the We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6110" y="-1"/>
            <a:ext cx="5475891" cy="6494086"/>
          </a:xfrm>
          <a:prstGeom prst="rect">
            <a:avLst/>
          </a:prstGeom>
        </p:spPr>
      </p:pic>
      <p:pic>
        <p:nvPicPr>
          <p:cNvPr id="2" name="Picture 1" descr="&lt;strong&gt;Blasphemy&lt;/strong&gt; Against the Spirit – From the Daily Office – Ma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111" y="-1"/>
            <a:ext cx="5475890" cy="6494085"/>
          </a:xfrm>
          <a:prstGeom prst="rect">
            <a:avLst/>
          </a:prstGeom>
        </p:spPr>
      </p:pic>
      <p:sp>
        <p:nvSpPr>
          <p:cNvPr id="3" name="Rectangle 2"/>
          <p:cNvSpPr/>
          <p:nvPr/>
        </p:nvSpPr>
        <p:spPr>
          <a:xfrm>
            <a:off x="1" y="-84083"/>
            <a:ext cx="6716110" cy="6863417"/>
          </a:xfrm>
          <a:prstGeom prst="rect">
            <a:avLst/>
          </a:prstGeom>
        </p:spPr>
        <p:txBody>
          <a:bodyPr wrap="square">
            <a:spAutoFit/>
          </a:bodyPr>
          <a:lstStyle/>
          <a:p>
            <a:r>
              <a:rPr lang="en-US" sz="2400" b="1" dirty="0">
                <a:latin typeface="+mj-lt"/>
              </a:rPr>
              <a:t>THE UNPARDONABLE </a:t>
            </a:r>
            <a:r>
              <a:rPr lang="en-US" sz="2400" b="1" dirty="0" smtClean="0">
                <a:latin typeface="+mj-lt"/>
              </a:rPr>
              <a:t>SIN </a:t>
            </a:r>
            <a:r>
              <a:rPr lang="en-US" sz="2400" dirty="0" smtClean="0">
                <a:latin typeface="+mj-lt"/>
              </a:rPr>
              <a:t>(con’t)</a:t>
            </a:r>
          </a:p>
          <a:p>
            <a:r>
              <a:rPr lang="en-US" sz="2400" dirty="0" smtClean="0">
                <a:latin typeface="+mj-lt"/>
              </a:rPr>
              <a:t>However, if Israel persisted in their blasphemy against the Son of God, their opportunity for forgiveness would run out.  When?</a:t>
            </a:r>
          </a:p>
          <a:p>
            <a:r>
              <a:rPr lang="en-US" sz="2400" dirty="0" smtClean="0">
                <a:latin typeface="+mj-lt"/>
              </a:rPr>
              <a:t>At Pentecost.  Why?  Because the Holy Spirit had now opened their eyes to the truth that this Jesus of Nazareth was the Messiah –</a:t>
            </a:r>
          </a:p>
          <a:p>
            <a:endParaRPr lang="en-US" sz="800" dirty="0" smtClean="0">
              <a:latin typeface="+mj-lt"/>
            </a:endParaRPr>
          </a:p>
          <a:p>
            <a:r>
              <a:rPr lang="en-US" sz="2400" dirty="0" smtClean="0">
                <a:latin typeface="+mj-lt"/>
              </a:rPr>
              <a:t>“</a:t>
            </a:r>
            <a:r>
              <a:rPr lang="en-US" sz="2400" b="1" dirty="0" smtClean="0">
                <a:latin typeface="+mj-lt"/>
              </a:rPr>
              <a:t>Therefore let all the house of Israel know assuredly</a:t>
            </a:r>
            <a:r>
              <a:rPr lang="en-US" sz="2400" dirty="0" smtClean="0">
                <a:latin typeface="+mj-lt"/>
              </a:rPr>
              <a:t>, </a:t>
            </a:r>
            <a:r>
              <a:rPr lang="en-US" sz="2400" b="1" dirty="0" smtClean="0">
                <a:latin typeface="+mj-lt"/>
              </a:rPr>
              <a:t>that God hath made that same Jesus, whom ye have crucified, both Lord </a:t>
            </a:r>
            <a:r>
              <a:rPr lang="en-US" sz="2400" dirty="0" smtClean="0">
                <a:latin typeface="+mj-lt"/>
              </a:rPr>
              <a:t>[Master] </a:t>
            </a:r>
            <a:r>
              <a:rPr lang="en-US" sz="2400" b="1" dirty="0" smtClean="0">
                <a:latin typeface="+mj-lt"/>
              </a:rPr>
              <a:t>and</a:t>
            </a:r>
            <a:r>
              <a:rPr lang="en-US" sz="2400" dirty="0" smtClean="0">
                <a:latin typeface="+mj-lt"/>
              </a:rPr>
              <a:t> </a:t>
            </a:r>
            <a:r>
              <a:rPr lang="en-US" sz="2400" b="1" dirty="0" smtClean="0">
                <a:latin typeface="+mj-lt"/>
              </a:rPr>
              <a:t>Christ </a:t>
            </a:r>
            <a:r>
              <a:rPr lang="en-US" sz="2400" dirty="0" smtClean="0">
                <a:latin typeface="+mj-lt"/>
              </a:rPr>
              <a:t>[Messiah]” (Acts 2:36).</a:t>
            </a:r>
          </a:p>
          <a:p>
            <a:r>
              <a:rPr lang="en-US" sz="2400" dirty="0" smtClean="0">
                <a:latin typeface="+mj-lt"/>
              </a:rPr>
              <a:t>If Israel continued to reject Messiah after the Holy Spirt had opened their eyes to the truth, then there was nothing more God could do to save them. </a:t>
            </a:r>
          </a:p>
          <a:p>
            <a:r>
              <a:rPr lang="en-US" sz="2400" dirty="0" smtClean="0">
                <a:latin typeface="+mj-lt"/>
              </a:rPr>
              <a:t>What is the ‘unpardonable sin’?</a:t>
            </a:r>
          </a:p>
          <a:p>
            <a:r>
              <a:rPr lang="en-US" sz="2400" b="1" dirty="0" smtClean="0">
                <a:latin typeface="+mj-lt"/>
              </a:rPr>
              <a:t>UNBELIEF!</a:t>
            </a:r>
          </a:p>
          <a:p>
            <a:r>
              <a:rPr lang="en-US" sz="2400" dirty="0" smtClean="0">
                <a:latin typeface="+mj-lt"/>
              </a:rPr>
              <a:t>Can you commit it today? Not if you are a believer!</a:t>
            </a:r>
          </a:p>
          <a:p>
            <a:r>
              <a:rPr lang="en-US" sz="2400" dirty="0" smtClean="0">
                <a:latin typeface="+mj-lt"/>
              </a:rPr>
              <a:t>Every unbeliever is committing the unpardonable sin.</a:t>
            </a:r>
            <a:endParaRPr lang="en-US" sz="2400" dirty="0">
              <a:latin typeface="+mj-lt"/>
            </a:endParaRPr>
          </a:p>
        </p:txBody>
      </p:sp>
    </p:spTree>
    <p:extLst>
      <p:ext uri="{BB962C8B-B14F-4D97-AF65-F5344CB8AC3E}">
        <p14:creationId xmlns:p14="http://schemas.microsoft.com/office/powerpoint/2010/main" val="162596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21" y="-100009"/>
            <a:ext cx="7378262" cy="6863417"/>
          </a:xfrm>
          <a:prstGeom prst="rect">
            <a:avLst/>
          </a:prstGeom>
          <a:noFill/>
        </p:spPr>
        <p:txBody>
          <a:bodyPr wrap="square" rtlCol="0">
            <a:spAutoFit/>
          </a:bodyPr>
          <a:lstStyle/>
          <a:p>
            <a:r>
              <a:rPr lang="en-US" sz="2400" b="1" dirty="0" smtClean="0">
                <a:latin typeface="+mj-lt"/>
              </a:rPr>
              <a:t>WHO IS MY BROTHER?</a:t>
            </a:r>
          </a:p>
          <a:p>
            <a:r>
              <a:rPr lang="en-US" sz="2400" dirty="0" smtClean="0">
                <a:latin typeface="+mj-lt"/>
              </a:rPr>
              <a:t>“There came then his brethren and his mother, and, standing without, sent unto him, calling him… Behold, thy mother and thy brethren without seek for thee… Who is my mother and my brethren?  And he looked round about on them… and said, Behold, my mother and my brethren.  </a:t>
            </a:r>
            <a:r>
              <a:rPr lang="en-US" sz="2400" b="1" dirty="0" smtClean="0">
                <a:latin typeface="+mj-lt"/>
              </a:rPr>
              <a:t>Whosoever shall do the will of God, the same is my brother … sister… mother</a:t>
            </a:r>
            <a:r>
              <a:rPr lang="en-US" sz="2400" dirty="0" smtClean="0">
                <a:latin typeface="+mj-lt"/>
              </a:rPr>
              <a:t>” (Mk. 3:31-35).</a:t>
            </a:r>
          </a:p>
          <a:p>
            <a:r>
              <a:rPr lang="en-US" sz="2400" dirty="0" smtClean="0">
                <a:latin typeface="+mj-lt"/>
              </a:rPr>
              <a:t>Though we are to honor our father, mother (Exo. 20:12), and family, it is those who are of like precious faith that we are the spiritually closest to.</a:t>
            </a:r>
          </a:p>
          <a:p>
            <a:endParaRPr lang="en-US" sz="800" b="1" dirty="0" smtClean="0">
              <a:latin typeface="+mj-lt"/>
            </a:endParaRPr>
          </a:p>
          <a:p>
            <a:r>
              <a:rPr lang="en-US" sz="2400" b="1" dirty="0" smtClean="0">
                <a:latin typeface="+mj-lt"/>
              </a:rPr>
              <a:t>THE HOUSE BUILT ON THE ROCK</a:t>
            </a:r>
          </a:p>
          <a:p>
            <a:r>
              <a:rPr lang="en-US" sz="2400" dirty="0" smtClean="0">
                <a:latin typeface="+mj-lt"/>
              </a:rPr>
              <a:t>“Whosoever cometh to me, and heareth my sayings, and doeth them…He is like a man which built a house… laid the foundation on a rock… when the flood arose… beat hard upon that house… could not shake it” (Lk. 7:47-49).  </a:t>
            </a:r>
          </a:p>
          <a:p>
            <a:r>
              <a:rPr lang="en-US" sz="2400" dirty="0" smtClean="0">
                <a:latin typeface="+mj-lt"/>
              </a:rPr>
              <a:t>Christ was that ‘rock,’ and anything else would be swept away and destroyed.     </a:t>
            </a:r>
            <a:endParaRPr lang="en-US" sz="2400" dirty="0">
              <a:latin typeface="+mj-lt"/>
            </a:endParaRPr>
          </a:p>
        </p:txBody>
      </p:sp>
      <p:pic>
        <p:nvPicPr>
          <p:cNvPr id="4" name="Picture 3" descr="English: Open Bible Stories - 43.ht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344" y="0"/>
            <a:ext cx="4729656" cy="4025462"/>
          </a:xfrm>
          <a:prstGeom prst="rect">
            <a:avLst/>
          </a:prstGeom>
        </p:spPr>
      </p:pic>
      <p:pic>
        <p:nvPicPr>
          <p:cNvPr id="3" name="Picture 2" descr="English: Open Bible Stories - 29.htm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345" y="0"/>
            <a:ext cx="4729655" cy="4025462"/>
          </a:xfrm>
          <a:prstGeom prst="rect">
            <a:avLst/>
          </a:prstGeom>
        </p:spPr>
      </p:pic>
      <p:pic>
        <p:nvPicPr>
          <p:cNvPr id="5" name="Picture 4" descr="Other Food: daily devos: The anchored lif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2343" y="4109546"/>
            <a:ext cx="4729658" cy="2574706"/>
          </a:xfrm>
          <a:prstGeom prst="rect">
            <a:avLst/>
          </a:prstGeom>
        </p:spPr>
      </p:pic>
    </p:spTree>
    <p:extLst>
      <p:ext uri="{BB962C8B-B14F-4D97-AF65-F5344CB8AC3E}">
        <p14:creationId xmlns:p14="http://schemas.microsoft.com/office/powerpoint/2010/main" val="143927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4082"/>
            <a:ext cx="7336222" cy="6863417"/>
          </a:xfrm>
          <a:prstGeom prst="rect">
            <a:avLst/>
          </a:prstGeom>
          <a:noFill/>
        </p:spPr>
        <p:txBody>
          <a:bodyPr wrap="square" rtlCol="0">
            <a:spAutoFit/>
          </a:bodyPr>
          <a:lstStyle/>
          <a:p>
            <a:r>
              <a:rPr lang="en-US" sz="2400" b="1" dirty="0" smtClean="0">
                <a:latin typeface="+mj-lt"/>
              </a:rPr>
              <a:t>THE SERMON ON THE MOUNT</a:t>
            </a:r>
          </a:p>
          <a:p>
            <a:r>
              <a:rPr lang="en-US" sz="2400" dirty="0" smtClean="0">
                <a:latin typeface="+mj-lt"/>
              </a:rPr>
              <a:t>“And seeing the multitudes, he went up into a mountain… opened his mouth, and taught them, Saying, Blessed are the poor in spirit: for their’s is </a:t>
            </a:r>
            <a:r>
              <a:rPr lang="en-US" sz="2400" b="1" dirty="0" smtClean="0">
                <a:latin typeface="+mj-lt"/>
              </a:rPr>
              <a:t>the kingdom of heaven</a:t>
            </a:r>
            <a:r>
              <a:rPr lang="en-US" sz="2400" dirty="0" smtClean="0">
                <a:latin typeface="+mj-lt"/>
              </a:rPr>
              <a:t>… they shall </a:t>
            </a:r>
            <a:r>
              <a:rPr lang="en-US" sz="2400" b="1" dirty="0" smtClean="0">
                <a:latin typeface="+mj-lt"/>
              </a:rPr>
              <a:t>inherit the earth</a:t>
            </a:r>
            <a:r>
              <a:rPr lang="en-US" sz="2400" dirty="0" smtClean="0">
                <a:latin typeface="+mj-lt"/>
              </a:rPr>
              <a:t>… pure in heart for they shall </a:t>
            </a:r>
            <a:r>
              <a:rPr lang="en-US" sz="2400" b="1" dirty="0" smtClean="0">
                <a:latin typeface="+mj-lt"/>
              </a:rPr>
              <a:t>see God </a:t>
            </a:r>
            <a:r>
              <a:rPr lang="en-US" sz="2400" dirty="0" smtClean="0">
                <a:latin typeface="+mj-lt"/>
              </a:rPr>
              <a:t>[the Son]… those which are persecuted… for their’s is the </a:t>
            </a:r>
            <a:r>
              <a:rPr lang="en-US" sz="2400" b="1" dirty="0" smtClean="0">
                <a:latin typeface="+mj-lt"/>
              </a:rPr>
              <a:t>kingdom of heaven</a:t>
            </a:r>
            <a:r>
              <a:rPr lang="en-US" sz="2400" dirty="0" smtClean="0">
                <a:latin typeface="+mj-lt"/>
              </a:rPr>
              <a:t>” (Mt. 5:1-10).</a:t>
            </a:r>
          </a:p>
          <a:p>
            <a:endParaRPr lang="en-US" sz="800" dirty="0" smtClean="0">
              <a:latin typeface="+mj-lt"/>
            </a:endParaRPr>
          </a:p>
          <a:p>
            <a:r>
              <a:rPr lang="en-US" sz="2400" dirty="0" smtClean="0">
                <a:latin typeface="+mj-lt"/>
              </a:rPr>
              <a:t>C.I. Scofield – </a:t>
            </a:r>
            <a:r>
              <a:rPr lang="en-US" sz="2400" i="1" dirty="0" smtClean="0">
                <a:latin typeface="+mj-lt"/>
              </a:rPr>
              <a:t>“Having announced the kingdom of heaven as at hand,’ the King declares the principles of the kingdom … divine constitution for the righteous government of the earth…” </a:t>
            </a:r>
            <a:r>
              <a:rPr lang="en-US" sz="2400" dirty="0" smtClean="0">
                <a:latin typeface="+mj-lt"/>
              </a:rPr>
              <a:t>(Old Scofield, p. 1001).</a:t>
            </a:r>
          </a:p>
          <a:p>
            <a:r>
              <a:rPr lang="en-US" sz="2400" dirty="0">
                <a:latin typeface="+mj-lt"/>
              </a:rPr>
              <a:t>G</a:t>
            </a:r>
            <a:r>
              <a:rPr lang="en-US" sz="2400" dirty="0" smtClean="0">
                <a:latin typeface="+mj-lt"/>
              </a:rPr>
              <a:t>iven a ‘new heart’ (Ezek. 36:26) and made ‘a holy nation’ (Exo. 19:6) at the beginning of the millennial kingdom, the Jews will have no problem in keeping </a:t>
            </a:r>
            <a:r>
              <a:rPr lang="en-US" sz="2400" b="1" dirty="0" smtClean="0">
                <a:latin typeface="+mj-lt"/>
              </a:rPr>
              <a:t>NEW COVENANT </a:t>
            </a:r>
            <a:r>
              <a:rPr lang="en-US" sz="2400" dirty="0" smtClean="0">
                <a:latin typeface="+mj-lt"/>
              </a:rPr>
              <a:t>[Law]</a:t>
            </a:r>
            <a:r>
              <a:rPr lang="en-US" sz="2400" dirty="0">
                <a:latin typeface="+mj-lt"/>
              </a:rPr>
              <a:t> </a:t>
            </a:r>
            <a:r>
              <a:rPr lang="en-US" sz="2400" dirty="0" smtClean="0">
                <a:latin typeface="+mj-lt"/>
              </a:rPr>
              <a:t>as opposed to their failure at keeping His OLD COVENANT [Law].  Then, they will be the ‘salt of the earth’ and the ‘light of the world’ (5:13,14), which they were </a:t>
            </a:r>
            <a:r>
              <a:rPr lang="en-US" sz="2400" i="1" dirty="0" smtClean="0">
                <a:latin typeface="+mj-lt"/>
              </a:rPr>
              <a:t>not</a:t>
            </a:r>
            <a:r>
              <a:rPr lang="en-US" sz="2400" dirty="0" smtClean="0">
                <a:latin typeface="+mj-lt"/>
              </a:rPr>
              <a:t> as His 1</a:t>
            </a:r>
            <a:r>
              <a:rPr lang="en-US" sz="2400" baseline="30000" dirty="0" smtClean="0">
                <a:latin typeface="+mj-lt"/>
              </a:rPr>
              <a:t>st</a:t>
            </a:r>
            <a:r>
              <a:rPr lang="en-US" sz="2400" dirty="0" smtClean="0">
                <a:latin typeface="+mj-lt"/>
              </a:rPr>
              <a:t> coming.  </a:t>
            </a:r>
          </a:p>
        </p:txBody>
      </p:sp>
      <p:pic>
        <p:nvPicPr>
          <p:cNvPr id="3" name="Picture 2" descr="Romance Sonámbulo: JORNADAS MUNDIALES DE LA ESTUPIDEZ Y EL ..."/>
          <p:cNvPicPr>
            <a:picLocks noChangeAspect="1"/>
          </p:cNvPicPr>
          <p:nvPr/>
        </p:nvPicPr>
        <p:blipFill rotWithShape="1">
          <a:blip r:embed="rId2">
            <a:extLst>
              <a:ext uri="{28A0092B-C50C-407E-A947-70E740481C1C}">
                <a14:useLocalDpi xmlns:a14="http://schemas.microsoft.com/office/drawing/2010/main" val="0"/>
              </a:ext>
            </a:extLst>
          </a:blip>
          <a:srcRect b="4368"/>
          <a:stretch/>
        </p:blipFill>
        <p:spPr>
          <a:xfrm>
            <a:off x="7336221" y="0"/>
            <a:ext cx="4855777" cy="649408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6221" y="0"/>
            <a:ext cx="4855779" cy="6494085"/>
          </a:xfrm>
          <a:prstGeom prst="rect">
            <a:avLst/>
          </a:prstGeom>
        </p:spPr>
      </p:pic>
      <p:sp>
        <p:nvSpPr>
          <p:cNvPr id="5" name="TextBox 4"/>
          <p:cNvSpPr txBox="1"/>
          <p:nvPr/>
        </p:nvSpPr>
        <p:spPr>
          <a:xfrm>
            <a:off x="7987862" y="3436883"/>
            <a:ext cx="3768211" cy="954107"/>
          </a:xfrm>
          <a:prstGeom prst="rect">
            <a:avLst/>
          </a:prstGeom>
          <a:noFill/>
        </p:spPr>
        <p:txBody>
          <a:bodyPr wrap="none" rtlCol="0">
            <a:spAutoFit/>
          </a:bodyPr>
          <a:lstStyle/>
          <a:p>
            <a:r>
              <a:rPr lang="en-US" sz="2800" dirty="0" smtClean="0">
                <a:solidFill>
                  <a:schemeClr val="bg1"/>
                </a:solidFill>
                <a:latin typeface="+mj-lt"/>
              </a:rPr>
              <a:t>Church of the Beatitudes</a:t>
            </a:r>
          </a:p>
          <a:p>
            <a:pPr algn="ctr"/>
            <a:r>
              <a:rPr lang="en-US" sz="2800" dirty="0" smtClean="0">
                <a:solidFill>
                  <a:schemeClr val="bg1"/>
                </a:solidFill>
                <a:latin typeface="+mj-lt"/>
              </a:rPr>
              <a:t>(2018)</a:t>
            </a:r>
            <a:endParaRPr lang="en-US" sz="2800" dirty="0">
              <a:solidFill>
                <a:schemeClr val="bg1"/>
              </a:solidFill>
              <a:latin typeface="+mj-lt"/>
            </a:endParaRPr>
          </a:p>
        </p:txBody>
      </p:sp>
    </p:spTree>
    <p:extLst>
      <p:ext uri="{BB962C8B-B14F-4D97-AF65-F5344CB8AC3E}">
        <p14:creationId xmlns:p14="http://schemas.microsoft.com/office/powerpoint/2010/main" val="244786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4082"/>
            <a:ext cx="12192001" cy="7355860"/>
          </a:xfrm>
          <a:prstGeom prst="rect">
            <a:avLst/>
          </a:prstGeom>
          <a:noFill/>
        </p:spPr>
        <p:txBody>
          <a:bodyPr wrap="square" rtlCol="0">
            <a:spAutoFit/>
          </a:bodyPr>
          <a:lstStyle/>
          <a:p>
            <a:r>
              <a:rPr lang="en-US" sz="2400" b="1" dirty="0" smtClean="0">
                <a:latin typeface="+mj-lt"/>
              </a:rPr>
              <a:t>ASK AND YOU WILL RECEIVE</a:t>
            </a:r>
          </a:p>
          <a:p>
            <a:r>
              <a:rPr lang="en-US" sz="2400" dirty="0" smtClean="0">
                <a:latin typeface="+mj-lt"/>
              </a:rPr>
              <a:t>“Ask, and it shall be given you; seek, and ye shall find; knock, </a:t>
            </a:r>
          </a:p>
          <a:p>
            <a:r>
              <a:rPr lang="en-US" sz="2400" dirty="0" smtClean="0">
                <a:latin typeface="+mj-lt"/>
              </a:rPr>
              <a:t>and it shall be opened to you: For every one that asketh</a:t>
            </a:r>
            <a:r>
              <a:rPr lang="en-US" sz="2400" dirty="0">
                <a:latin typeface="+mj-lt"/>
              </a:rPr>
              <a:t> </a:t>
            </a:r>
            <a:endParaRPr lang="en-US" sz="2400" dirty="0" smtClean="0">
              <a:latin typeface="+mj-lt"/>
            </a:endParaRPr>
          </a:p>
          <a:p>
            <a:r>
              <a:rPr lang="en-US" sz="2400" dirty="0" smtClean="0">
                <a:latin typeface="+mj-lt"/>
              </a:rPr>
              <a:t>receiveth; and he that seeketh findeth; and to him that </a:t>
            </a:r>
          </a:p>
          <a:p>
            <a:r>
              <a:rPr lang="en-US" sz="2400" dirty="0" smtClean="0">
                <a:latin typeface="+mj-lt"/>
              </a:rPr>
              <a:t>knocketh it shall be opened…” (Mt. 7:7-11).</a:t>
            </a:r>
          </a:p>
          <a:p>
            <a:r>
              <a:rPr lang="en-US" sz="2400" dirty="0" smtClean="0">
                <a:latin typeface="+mj-lt"/>
              </a:rPr>
              <a:t>Is that true?  In the kingdom of heaven on earth, it will be </a:t>
            </a:r>
          </a:p>
          <a:p>
            <a:r>
              <a:rPr lang="en-US" sz="2400" dirty="0" smtClean="0">
                <a:latin typeface="+mj-lt"/>
              </a:rPr>
              <a:t>true!  Every Jew will do the will of God – </a:t>
            </a:r>
          </a:p>
          <a:p>
            <a:endParaRPr lang="en-US" sz="800" dirty="0">
              <a:latin typeface="+mj-lt"/>
            </a:endParaRPr>
          </a:p>
          <a:p>
            <a:r>
              <a:rPr lang="en-US" sz="2400" dirty="0" smtClean="0">
                <a:latin typeface="+mj-lt"/>
              </a:rPr>
              <a:t>“And I will put my Spirit within you and </a:t>
            </a:r>
            <a:r>
              <a:rPr lang="en-US" sz="2400" i="1" dirty="0" smtClean="0">
                <a:latin typeface="+mj-lt"/>
              </a:rPr>
              <a:t>cause you </a:t>
            </a:r>
            <a:r>
              <a:rPr lang="en-US" sz="2400" dirty="0" smtClean="0">
                <a:latin typeface="+mj-lt"/>
              </a:rPr>
              <a:t>to </a:t>
            </a:r>
            <a:r>
              <a:rPr lang="en-US" sz="2400" b="1" dirty="0" smtClean="0">
                <a:latin typeface="+mj-lt"/>
              </a:rPr>
              <a:t>walk in </a:t>
            </a:r>
          </a:p>
          <a:p>
            <a:r>
              <a:rPr lang="en-US" sz="2400" b="1" dirty="0" smtClean="0">
                <a:latin typeface="+mj-lt"/>
              </a:rPr>
              <a:t>my statutes</a:t>
            </a:r>
            <a:r>
              <a:rPr lang="en-US" sz="2400" dirty="0" smtClean="0">
                <a:latin typeface="+mj-lt"/>
              </a:rPr>
              <a:t>, and </a:t>
            </a:r>
            <a:r>
              <a:rPr lang="en-US" sz="2400" b="1" dirty="0" smtClean="0">
                <a:latin typeface="+mj-lt"/>
              </a:rPr>
              <a:t>ye shall keep my judgments </a:t>
            </a:r>
            <a:r>
              <a:rPr lang="en-US" sz="2400" dirty="0" smtClean="0">
                <a:latin typeface="+mj-lt"/>
              </a:rPr>
              <a:t>and </a:t>
            </a:r>
            <a:r>
              <a:rPr lang="en-US" sz="2400" b="1" dirty="0" smtClean="0">
                <a:latin typeface="+mj-lt"/>
              </a:rPr>
              <a:t>do them</a:t>
            </a:r>
            <a:r>
              <a:rPr lang="en-US" sz="2400" dirty="0" smtClean="0">
                <a:latin typeface="+mj-lt"/>
              </a:rPr>
              <a:t>” </a:t>
            </a:r>
          </a:p>
          <a:p>
            <a:r>
              <a:rPr lang="en-US" sz="2400" dirty="0" smtClean="0">
                <a:latin typeface="+mj-lt"/>
              </a:rPr>
              <a:t>(Ezek. 36:27).  </a:t>
            </a:r>
          </a:p>
          <a:p>
            <a:r>
              <a:rPr lang="en-US" sz="2400" dirty="0" smtClean="0">
                <a:latin typeface="+mj-lt"/>
              </a:rPr>
              <a:t>Every petition, every prayer, every thought, deed, and action will be in the will of God.  The only things they will ask for will be what God wants them to have—and He will grant each one! Does He do that today?  Of course not, because much of what we ask for comes from our sin nature – </a:t>
            </a:r>
          </a:p>
          <a:p>
            <a:endParaRPr lang="en-US" sz="800" dirty="0">
              <a:latin typeface="+mj-lt"/>
            </a:endParaRPr>
          </a:p>
          <a:p>
            <a:r>
              <a:rPr lang="en-US" sz="2400" dirty="0" smtClean="0">
                <a:latin typeface="+mj-lt"/>
              </a:rPr>
              <a:t>“…for what I would, that do I not; for what I hate, that do I” (Rom. 7:15).  How do we pray?  </a:t>
            </a:r>
          </a:p>
          <a:p>
            <a:endParaRPr lang="en-US" sz="800" dirty="0">
              <a:latin typeface="+mj-lt"/>
            </a:endParaRPr>
          </a:p>
          <a:p>
            <a:r>
              <a:rPr lang="en-US" sz="2400" dirty="0" smtClean="0">
                <a:latin typeface="+mj-lt"/>
              </a:rPr>
              <a:t>“Be careful for nothing… let your requests be made known unto God… And the peace of God, which passeth all understanding… through Christ Jesus” (Phil. 4:6,7).  God doesn’t promise us answered prayer—He promises us peace that He will give us what we need, not what we want.   </a:t>
            </a:r>
          </a:p>
          <a:p>
            <a:r>
              <a:rPr lang="en-US" sz="2400" dirty="0" smtClean="0">
                <a:latin typeface="+mj-lt"/>
              </a:rPr>
              <a:t> </a:t>
            </a:r>
            <a:endParaRPr lang="en-US" sz="2400" dirty="0">
              <a:latin typeface="+mj-lt"/>
            </a:endParaRPr>
          </a:p>
        </p:txBody>
      </p:sp>
      <p:pic>
        <p:nvPicPr>
          <p:cNvPr id="3" name="Picture 2" descr="WELCOME HOME TO SANITARI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448" y="1"/>
            <a:ext cx="4624552" cy="3668109"/>
          </a:xfrm>
          <a:prstGeom prst="rect">
            <a:avLst/>
          </a:prstGeom>
        </p:spPr>
      </p:pic>
    </p:spTree>
    <p:extLst>
      <p:ext uri="{BB962C8B-B14F-4D97-AF65-F5344CB8AC3E}">
        <p14:creationId xmlns:p14="http://schemas.microsoft.com/office/powerpoint/2010/main" val="36423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500"/>
                                        <p:tgtEl>
                                          <p:spTgt spid="2">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Effect transition="in" filter="fade">
                                      <p:cBhvr>
                                        <p:cTn id="31" dur="500"/>
                                        <p:tgtEl>
                                          <p:spTgt spid="2">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3" end="13"/>
                                            </p:txEl>
                                          </p:spTgt>
                                        </p:tgtEl>
                                        <p:attrNameLst>
                                          <p:attrName>style.visibility</p:attrName>
                                        </p:attrNameLst>
                                      </p:cBhvr>
                                      <p:to>
                                        <p:strVal val="visible"/>
                                      </p:to>
                                    </p:set>
                                    <p:animEffect transition="in" filter="fade">
                                      <p:cBhvr>
                                        <p:cTn id="36" dur="500"/>
                                        <p:tgtEl>
                                          <p:spTgt spid="2">
                                            <p:txEl>
                                              <p:pRg st="13" end="1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5" end="15"/>
                                            </p:txEl>
                                          </p:spTgt>
                                        </p:tgtEl>
                                        <p:attrNameLst>
                                          <p:attrName>style.visibility</p:attrName>
                                        </p:attrNameLst>
                                      </p:cBhvr>
                                      <p:to>
                                        <p:strVal val="visible"/>
                                      </p:to>
                                    </p:set>
                                    <p:animEffect transition="in" filter="fade">
                                      <p:cBhvr>
                                        <p:cTn id="41"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3"/>
            <a:ext cx="7525408" cy="7232749"/>
          </a:xfrm>
          <a:prstGeom prst="rect">
            <a:avLst/>
          </a:prstGeom>
          <a:noFill/>
        </p:spPr>
        <p:txBody>
          <a:bodyPr wrap="square" rtlCol="0">
            <a:spAutoFit/>
          </a:bodyPr>
          <a:lstStyle/>
          <a:p>
            <a:r>
              <a:rPr lang="en-US" sz="2400" b="1" dirty="0" smtClean="0">
                <a:latin typeface="+mj-lt"/>
              </a:rPr>
              <a:t>SHEEP WITHOUT A SHEPHERD</a:t>
            </a:r>
          </a:p>
          <a:p>
            <a:r>
              <a:rPr lang="en-US" sz="2400" dirty="0" smtClean="0">
                <a:latin typeface="+mj-lt"/>
              </a:rPr>
              <a:t>“But when he saw the multitudes, he was moved with compassion on them, because they fainted, and were scattered abroad, as sheep having no shepherd” (9:36).</a:t>
            </a:r>
          </a:p>
          <a:p>
            <a:r>
              <a:rPr lang="en-US" sz="2400" dirty="0" smtClean="0">
                <a:latin typeface="+mj-lt"/>
              </a:rPr>
              <a:t>Jesus saw unsaved Israel like sheep having no shepherd, wandering aimlessly until they were so exhausted they passed out!  The priests should have been shepherding </a:t>
            </a:r>
          </a:p>
          <a:p>
            <a:r>
              <a:rPr lang="en-US" sz="2400" dirty="0" smtClean="0">
                <a:latin typeface="+mj-lt"/>
              </a:rPr>
              <a:t>the sheep, but they were corrupt and did everything possible to keep the sheep from God’s Shepherd [Christ]. </a:t>
            </a:r>
          </a:p>
          <a:p>
            <a:endParaRPr lang="en-US" sz="800" dirty="0" smtClean="0">
              <a:latin typeface="+mj-lt"/>
            </a:endParaRPr>
          </a:p>
          <a:p>
            <a:r>
              <a:rPr lang="en-US" sz="2400" dirty="0" smtClean="0">
                <a:latin typeface="+mj-lt"/>
              </a:rPr>
              <a:t>“Then saith he unto his disciples, The harvest truly is </a:t>
            </a:r>
          </a:p>
          <a:p>
            <a:r>
              <a:rPr lang="en-US" sz="2400" dirty="0" smtClean="0">
                <a:latin typeface="+mj-lt"/>
              </a:rPr>
              <a:t>plenteous, but the labourers are few; Pray ye therefore </a:t>
            </a:r>
          </a:p>
          <a:p>
            <a:r>
              <a:rPr lang="en-US" sz="2400" dirty="0" smtClean="0">
                <a:latin typeface="+mj-lt"/>
              </a:rPr>
              <a:t>the Lord of the harvest, that he will send forth labourers </a:t>
            </a:r>
          </a:p>
          <a:p>
            <a:r>
              <a:rPr lang="en-US" sz="2400" dirty="0" smtClean="0">
                <a:latin typeface="+mj-lt"/>
              </a:rPr>
              <a:t>into this harvest” (9:37,38).</a:t>
            </a:r>
          </a:p>
          <a:p>
            <a:r>
              <a:rPr lang="en-US" sz="2400" dirty="0" smtClean="0">
                <a:latin typeface="+mj-lt"/>
              </a:rPr>
              <a:t>Nearly the whole nation of Israel was unsaved, so there </a:t>
            </a:r>
          </a:p>
          <a:p>
            <a:r>
              <a:rPr lang="en-US" sz="2400" dirty="0" smtClean="0">
                <a:latin typeface="+mj-lt"/>
              </a:rPr>
              <a:t>was a huge harvest awaiting.  But, there were few laborers aside from the 12 Disciples, whom Christ told to pray to the Father to send help.  </a:t>
            </a:r>
          </a:p>
          <a:p>
            <a:r>
              <a:rPr lang="en-US" sz="2400" dirty="0" smtClean="0">
                <a:latin typeface="+mj-lt"/>
              </a:rPr>
              <a:t> </a:t>
            </a:r>
          </a:p>
          <a:p>
            <a:r>
              <a:rPr lang="en-US" sz="2400" dirty="0" smtClean="0">
                <a:latin typeface="+mj-lt"/>
              </a:rPr>
              <a:t> </a:t>
            </a:r>
            <a:endParaRPr lang="en-US" sz="2400" dirty="0">
              <a:latin typeface="+mj-lt"/>
            </a:endParaRPr>
          </a:p>
        </p:txBody>
      </p:sp>
      <p:pic>
        <p:nvPicPr>
          <p:cNvPr id="4" name="Picture 3" descr="Geo-Politics and the Compassionate Shepherd of Israe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409" y="-1"/>
            <a:ext cx="4666592" cy="6726622"/>
          </a:xfrm>
          <a:prstGeom prst="rect">
            <a:avLst/>
          </a:prstGeom>
        </p:spPr>
      </p:pic>
      <p:pic>
        <p:nvPicPr>
          <p:cNvPr id="5" name="Picture 4" descr="File:TissotBeatitudes.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408" y="-1"/>
            <a:ext cx="4666592" cy="6726621"/>
          </a:xfrm>
          <a:prstGeom prst="rect">
            <a:avLst/>
          </a:prstGeom>
        </p:spPr>
      </p:pic>
    </p:spTree>
    <p:extLst>
      <p:ext uri="{BB962C8B-B14F-4D97-AF65-F5344CB8AC3E}">
        <p14:creationId xmlns:p14="http://schemas.microsoft.com/office/powerpoint/2010/main" val="23392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472855" cy="6740307"/>
          </a:xfrm>
          <a:prstGeom prst="rect">
            <a:avLst/>
          </a:prstGeom>
          <a:noFill/>
        </p:spPr>
        <p:txBody>
          <a:bodyPr wrap="square" rtlCol="0">
            <a:spAutoFit/>
          </a:bodyPr>
          <a:lstStyle/>
          <a:p>
            <a:r>
              <a:rPr lang="en-US" sz="2400" b="1" dirty="0" smtClean="0">
                <a:latin typeface="+mj-lt"/>
              </a:rPr>
              <a:t>JOHN QUESTIONS THE MESSIAH</a:t>
            </a:r>
          </a:p>
          <a:p>
            <a:r>
              <a:rPr lang="en-US" sz="2400" dirty="0" smtClean="0">
                <a:latin typeface="+mj-lt"/>
              </a:rPr>
              <a:t>“And John calling unto him two of his disciples sent them to Jesus, saying, Art thou he that should come? Or look we for another?  … And Jesus answering said unto them, Go your way, and tell John what things ye have seen and heard… blind see, the lame walk, lepers cleansed, deaf hear, the dead are raised, to the poor the gospel is preached.  </a:t>
            </a:r>
            <a:r>
              <a:rPr lang="en-US" sz="2400" b="1" dirty="0" smtClean="0">
                <a:latin typeface="+mj-lt"/>
              </a:rPr>
              <a:t>And blessed is he whosoever shall not be offended in me</a:t>
            </a:r>
            <a:r>
              <a:rPr lang="en-US" sz="2400" dirty="0" smtClean="0">
                <a:latin typeface="+mj-lt"/>
              </a:rPr>
              <a:t>” </a:t>
            </a:r>
          </a:p>
          <a:p>
            <a:r>
              <a:rPr lang="en-US" sz="2400" dirty="0" smtClean="0">
                <a:latin typeface="+mj-lt"/>
              </a:rPr>
              <a:t>(Lk. 7:19-23).</a:t>
            </a:r>
          </a:p>
          <a:p>
            <a:r>
              <a:rPr lang="en-US" sz="2400" dirty="0" smtClean="0">
                <a:latin typeface="+mj-lt"/>
              </a:rPr>
              <a:t>John’s ministry was brief [&lt;1 yr.] and now he was in prison</a:t>
            </a:r>
          </a:p>
          <a:p>
            <a:r>
              <a:rPr lang="en-US" sz="2400" dirty="0">
                <a:latin typeface="+mj-lt"/>
              </a:rPr>
              <a:t>a</a:t>
            </a:r>
            <a:r>
              <a:rPr lang="en-US" sz="2400" dirty="0" smtClean="0">
                <a:latin typeface="+mj-lt"/>
              </a:rPr>
              <a:t>nd the kingdom had not yet come.  Why, he asked, or was there another who would bring it in?</a:t>
            </a:r>
          </a:p>
          <a:p>
            <a:r>
              <a:rPr lang="en-US" sz="2400" dirty="0" smtClean="0">
                <a:latin typeface="+mj-lt"/>
              </a:rPr>
              <a:t>Answer – He [Jesus] was Messiah, confirmed by the miracles He performed and that John should not lose faith that the kingdom had not yet been established (Christ did NOT tell John why, nor did He reveal to any others including the 12, because He had come to die on a cross, be buried, and raise from the dead—</a:t>
            </a:r>
            <a:r>
              <a:rPr lang="en-US" sz="2400" u="sng" dirty="0" smtClean="0">
                <a:latin typeface="+mj-lt"/>
              </a:rPr>
              <a:t>the kingdom would be delayed</a:t>
            </a:r>
            <a:r>
              <a:rPr lang="en-US" sz="2400" dirty="0" smtClean="0">
                <a:latin typeface="+mj-lt"/>
              </a:rPr>
              <a:t>).  </a:t>
            </a:r>
            <a:endParaRPr lang="en-US" sz="2400" dirty="0">
              <a:latin typeface="+mj-lt"/>
            </a:endParaRPr>
          </a:p>
        </p:txBody>
      </p:sp>
      <p:pic>
        <p:nvPicPr>
          <p:cNvPr id="3" name="Picture 2" descr="&lt;strong&gt;John&lt;/strong&gt; &lt;strong&gt;the Baptist&lt;/strong&gt; | Grace Is Everywhe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2855" y="0"/>
            <a:ext cx="4719145" cy="6740308"/>
          </a:xfrm>
          <a:prstGeom prst="rect">
            <a:avLst/>
          </a:prstGeom>
        </p:spPr>
      </p:pic>
    </p:spTree>
    <p:extLst>
      <p:ext uri="{BB962C8B-B14F-4D97-AF65-F5344CB8AC3E}">
        <p14:creationId xmlns:p14="http://schemas.microsoft.com/office/powerpoint/2010/main" val="141814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1280</TotalTime>
  <Words>3899</Words>
  <Application>Microsoft Office PowerPoint</Application>
  <PresentationFormat>Widescreen</PresentationFormat>
  <Paragraphs>169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95</cp:revision>
  <dcterms:created xsi:type="dcterms:W3CDTF">2018-08-24T17:09:38Z</dcterms:created>
  <dcterms:modified xsi:type="dcterms:W3CDTF">2019-06-28T17:02:45Z</dcterms:modified>
</cp:coreProperties>
</file>