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1" r:id="rId15"/>
    <p:sldId id="270" r:id="rId16"/>
    <p:sldId id="272"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0"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100" d="100"/>
          <a:sy n="100" d="100"/>
        </p:scale>
        <p:origin x="90"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ink/ink1.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1.86047" units="1/cm"/>
          <inkml:channelProperty channel="T" name="resolution" value="1" units="1/dev"/>
        </inkml:channelProperties>
      </inkml:inkSource>
      <inkml:timestamp xml:id="ts0" timeString="2018-05-04T11:07:38.828"/>
    </inkml:context>
    <inkml:brush xml:id="br0">
      <inkml:brushProperty name="width" value="0.05292" units="cm"/>
      <inkml:brushProperty name="height" value="0.05292" units="cm"/>
      <inkml:brushProperty name="color" value="#FF0000"/>
    </inkml:brush>
  </inkml:definitions>
  <inkml:trace contextRef="#ctx0" brushRef="#br0">26543 6223 0,'0'21'250,"-21"-21"-250,0 0 16,21 21-16,-22-21 15,1 0 1,-21 0-1,21 22 1,0-22 109,-22 0-125,22 0 16,0 0 93,-21 0-93,20 0-1,1 0 17,0 0-17,0 0 1,21 21-1,-21-21 1,0 0 0,-1 0-1,-20 0 1,0 0 0,21 0-1,-22 0 48,1 0-48,21 0-15,0 0 32,-1 0 93,1 0-110,0 0-15,0 0 31,0 21-15,0-21 0,-1 0-1,1 0 1,0 0 0,0 0-1,0 0 1,21 21-1,-21-21 1,21 21-16,-22-21 31,1 0 1,21 21-32,-42-21 140,21 0-124,0 0-1,-1 0-15,1 0 125,0 22-125,0-22 16,21 21-16,-21 0 141,21 0-48,-21-21-77,-1 0-16,22 21 16,-21 0-1,21 1 32,0-1 0,-21-21-31,21 21-1,0 0 1,-21-21 0,21 21-16,-21-21 15,0 0 1,21 21-1,-22 1 1,1-1 0,0 0-1,21 0 1,-21-21 15,0 21-15,21 0-1,-21 1 1,-1-22 0,22 21-16,-21-21 15,21 42 1,-21-21 0,21 0-1,-21 1 1,0-1-1,21 0 1,-21 0 78,21 0-79,0 0 1,0 1 93,0-1 173,0 21-267,0-21 1,-22 0 15,22 1-15,0 41-1,0-42 1,0 0-16,0 22 16,0-22-16,0 0 31,0 0-15,0 0-1,0 1 1,0-1-1,-21 0 17,21 0 15,0 0 46,0 0-77,0 1 31,-21-22-47,21 21 15,0 0 1,0 0 15,0 0-15,0 0 46,0 1-46,-21-1 187,0-21-172,21 21-15,-21 0 31,21 0-31,-22-21-1,22 21 1,0 1-1,-21-22 64,21 21-79,0 0 15,0 0 1,0 0-1,-21-21 1,21 21 0,0 1-1,0-1 1,0 0 0,0 0-1,0 0 1,-21-21-1,0 21 1,21 1 31,0-1 31,0 0-62,-21-21-1,21 21 1,0 0 0,0 0-1,0 1-15,0-1 63,0 0-48,0 0 1,0 0 0,0 0-1,0 1 79,0-1-63,0 0-31,0 0 110,0 0-79,0 0 0,0 1-31,0-1 16,0 0-1,0 0 17,0 0-17,0 0 1,0 1-1,0-1 17,21-21-32,0 21 15,0-21 1,0 21 0,0-21 15,1 0-16,-1 0 1,-21 21 0,21-21-1,21 0 17,-21 0-17,1 0 1,-1 0-16,0 0 15,21 0 1,-21 0 0,-21 21 31,22-21-32,20 22 1,0-22-1,1 0 1,-1 0 0,-21 0-1,-21 21 1,21-21 0,0 0 15,-21 21-16,43-21 1,-22 0 0,0 0-1,21 0 1,-20 0 0,20 0-1,-21 0 16,21 0-15,1 0 0,-22 0-16,0 0 15,0 0 1,0 0 0,1 0-1,20 0 1,-21 0 15,0 0-31,0 0 16,43 0-1,-22 0 1,1 0 0,-22-21 15,21 21-16,-21 0 1,0 0 0,-21-21 46,22 21-46,-1 0-1,0 0 360,21 0-359,-21 0 0,1 0 15,20 0 0,-21 0-15,21 0-1,-20 0 1,-22-22 0,21 22 46,0 0-46,0 0-1,21 0 1,-20-21 0,-1 0-1,0 21 1,0 0 109,0 0-31,0 0-79,1-21 1,20 21 0,-21 0 93,0 0-93,0 0-16,1 0 109,20-21-93,-21 21-1,0 0 1,0 0-1,1 0-15,-1-21 141,0-1 0,0 22-126,-21-21 17,21 0 14,-21 0-30,0 0 0,21 0-1,-21-1 1,0 1 15,0 0-15,0 0-1,22 0 1,-22-22 0,0 22-1,0 0 48,0-21-48,0 21 1,0-1 0,21 22-1,-21-21 17,21 0 171,-21 0-172,21 0-15,0 21 15,-21-21-31,0-1 62,21 1-46,-21 0 0,0 0-1,0 0 1,0 0-1,0-1 1,22 1 15,-22 0-15,0 0-16,0 0 16,0 0-1,0-1 1,0 1-1,0 0 1,0 0-16,21 21 31,-21-21-31,0 0 78,0-22 422,0 22-484,0 0 0,0-43-1,0 22 1,0 0 0,0 21-1,0-1 1,0 1-1,0 0 17,0 0 61,0 0-77,0 0 422,0-22-423,0 22 1,21 21-16,-21-21 15,0 0 17,0 0-17,0-1 17,0 1 77,0 0 63,21 0-157,-21 0 48,0 0-1,0-1-30,0 1-17,0 0 63,0 0-46,0 0-17,0 0 1,0-1 15,0 1 32,0 0 280,0 0-280,21 0-32,0 21-15,-21-21-16,22 21 15,-1-22 17,0 22-17,0-21 1,0 0 78,-21 0-63,43 21 297,-1 0-328,0 0 16,-21 0-1,1 0 95,-1 0-95,0 0-15,0 0 141,43 0-141,-43 0 16,0 0 46,0 21-46,0-21 31,22 0-32,-22 0-15,0 21 16,21-21 124,-21 0-140,1 0 141,-1 0-141,21 0 16,-21 0 124,22 0-124,-22 0 31,21 0 47,-21 0-79,0 0 1,1 0-16,-1 0 15,0 0 1,0 0 0,0 0 46,22 0-46,-1 0-16,0 0 15,-21 0 1,1 0 15,-1 0 47,0 0-46,0 0-32,0 0 125,22 0-125,-22 0 15,0 0 1,0 0 109,0 0-109,-21-21 30,0 0-30,0 0 31,21 21-31,1-21-1,-1 21 1,-21-22 46,0 1-46,0 0 15,21 0-15,0 0-1,0 21-15,-21-21 94,0-1-63,21 22 94,-21-21 16,-21 21-47,0-21-79,21 0 17,-21 21-17,0 0 1,21-21 0,-21 21-1,-1 0 1,1 0-1,21-21 1,-21 21 15,0 0-15,0-22 0,21 1 15,-21 21-16,-22-21 1,1 21 15,21 0 16,21-21 16,-21 21 93,21-21-140,-22 21-16,1 0 15,0 0 1,0 0 31,-21 0 203,-22 0-235,43 0-15,0 0 16,0-21 31,-22 21 31,22 0-62,0 0 124,-21 0-124,20 0-1,1 0 173,0 0-47,0 0-141,0 0 15,0 0 1,-64 0-1,43-22 1,20 22 0,1 0 109,-21 0-125,21 0 15,0 0 79,-1 0-78,1 0-1,0 0 1,-21 0-16,21 0 16,-1 0 109,1 0-110,0 0 1,-21 0 109,21-21-110,-1 21-15,1-21 16,-21 21 93,21 0-93,-43 0 187,22 0-187,21 0-16,0 0 172,-22 0-172,22 0 156,0 0-156,0 0 125,-22 0-125,1 0 16,21 0-1,-21 0 157,20 0-172,-20 0 94,-21 0-94,41 0 15,1 0 1,0 0 0,21 0 31</inkml:trace>
  <inkml:trace contextRef="#ctx0" brushRef="#br0" timeOffset="7063.9845">26755 6223 0,'-22'0'703,"1"0"-547,0 0 16,0 0-156,0 0-1,0 0 329,-1 0-344,1 0 16,0 0 155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B25E35-60F3-4572-BD34-C8690420CB94}"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DF6962-11BE-4F19-B500-4EA12ECC04B7}" type="slidenum">
              <a:rPr lang="en-US" smtClean="0"/>
              <a:t>‹#›</a:t>
            </a:fld>
            <a:endParaRPr lang="en-US" dirty="0"/>
          </a:p>
        </p:txBody>
      </p:sp>
    </p:spTree>
    <p:extLst>
      <p:ext uri="{BB962C8B-B14F-4D97-AF65-F5344CB8AC3E}">
        <p14:creationId xmlns:p14="http://schemas.microsoft.com/office/powerpoint/2010/main" val="1124457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B25E35-60F3-4572-BD34-C8690420CB94}"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DF6962-11BE-4F19-B500-4EA12ECC04B7}" type="slidenum">
              <a:rPr lang="en-US" smtClean="0"/>
              <a:t>‹#›</a:t>
            </a:fld>
            <a:endParaRPr lang="en-US" dirty="0"/>
          </a:p>
        </p:txBody>
      </p:sp>
    </p:spTree>
    <p:extLst>
      <p:ext uri="{BB962C8B-B14F-4D97-AF65-F5344CB8AC3E}">
        <p14:creationId xmlns:p14="http://schemas.microsoft.com/office/powerpoint/2010/main" val="4070751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B25E35-60F3-4572-BD34-C8690420CB94}"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DF6962-11BE-4F19-B500-4EA12ECC04B7}" type="slidenum">
              <a:rPr lang="en-US" smtClean="0"/>
              <a:t>‹#›</a:t>
            </a:fld>
            <a:endParaRPr lang="en-US" dirty="0"/>
          </a:p>
        </p:txBody>
      </p:sp>
    </p:spTree>
    <p:extLst>
      <p:ext uri="{BB962C8B-B14F-4D97-AF65-F5344CB8AC3E}">
        <p14:creationId xmlns:p14="http://schemas.microsoft.com/office/powerpoint/2010/main" val="361684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B25E35-60F3-4572-BD34-C8690420CB94}"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DF6962-11BE-4F19-B500-4EA12ECC04B7}" type="slidenum">
              <a:rPr lang="en-US" smtClean="0"/>
              <a:t>‹#›</a:t>
            </a:fld>
            <a:endParaRPr lang="en-US" dirty="0"/>
          </a:p>
        </p:txBody>
      </p:sp>
    </p:spTree>
    <p:extLst>
      <p:ext uri="{BB962C8B-B14F-4D97-AF65-F5344CB8AC3E}">
        <p14:creationId xmlns:p14="http://schemas.microsoft.com/office/powerpoint/2010/main" val="907526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3B25E35-60F3-4572-BD34-C8690420CB94}" type="datetimeFigureOut">
              <a:rPr lang="en-US" smtClean="0"/>
              <a:t>7/19/2018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DF6962-11BE-4F19-B500-4EA12ECC04B7}" type="slidenum">
              <a:rPr lang="en-US" smtClean="0"/>
              <a:t>‹#›</a:t>
            </a:fld>
            <a:endParaRPr lang="en-US" dirty="0"/>
          </a:p>
        </p:txBody>
      </p:sp>
    </p:spTree>
    <p:extLst>
      <p:ext uri="{BB962C8B-B14F-4D97-AF65-F5344CB8AC3E}">
        <p14:creationId xmlns:p14="http://schemas.microsoft.com/office/powerpoint/2010/main" val="3697746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B25E35-60F3-4572-BD34-C8690420CB94}" type="datetimeFigureOut">
              <a:rPr lang="en-US" smtClean="0"/>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DF6962-11BE-4F19-B500-4EA12ECC04B7}" type="slidenum">
              <a:rPr lang="en-US" smtClean="0"/>
              <a:t>‹#›</a:t>
            </a:fld>
            <a:endParaRPr lang="en-US" dirty="0"/>
          </a:p>
        </p:txBody>
      </p:sp>
    </p:spTree>
    <p:extLst>
      <p:ext uri="{BB962C8B-B14F-4D97-AF65-F5344CB8AC3E}">
        <p14:creationId xmlns:p14="http://schemas.microsoft.com/office/powerpoint/2010/main" val="3469610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B25E35-60F3-4572-BD34-C8690420CB94}" type="datetimeFigureOut">
              <a:rPr lang="en-US" smtClean="0"/>
              <a:t>7/19/2018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FDF6962-11BE-4F19-B500-4EA12ECC04B7}" type="slidenum">
              <a:rPr lang="en-US" smtClean="0"/>
              <a:t>‹#›</a:t>
            </a:fld>
            <a:endParaRPr lang="en-US" dirty="0"/>
          </a:p>
        </p:txBody>
      </p:sp>
    </p:spTree>
    <p:extLst>
      <p:ext uri="{BB962C8B-B14F-4D97-AF65-F5344CB8AC3E}">
        <p14:creationId xmlns:p14="http://schemas.microsoft.com/office/powerpoint/2010/main" val="1444146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B25E35-60F3-4572-BD34-C8690420CB94}" type="datetimeFigureOut">
              <a:rPr lang="en-US" smtClean="0"/>
              <a:t>7/19/2018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FDF6962-11BE-4F19-B500-4EA12ECC04B7}" type="slidenum">
              <a:rPr lang="en-US" smtClean="0"/>
              <a:t>‹#›</a:t>
            </a:fld>
            <a:endParaRPr lang="en-US" dirty="0"/>
          </a:p>
        </p:txBody>
      </p:sp>
    </p:spTree>
    <p:extLst>
      <p:ext uri="{BB962C8B-B14F-4D97-AF65-F5344CB8AC3E}">
        <p14:creationId xmlns:p14="http://schemas.microsoft.com/office/powerpoint/2010/main" val="1035125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B25E35-60F3-4572-BD34-C8690420CB94}" type="datetimeFigureOut">
              <a:rPr lang="en-US" smtClean="0"/>
              <a:t>7/19/2018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FDF6962-11BE-4F19-B500-4EA12ECC04B7}" type="slidenum">
              <a:rPr lang="en-US" smtClean="0"/>
              <a:t>‹#›</a:t>
            </a:fld>
            <a:endParaRPr lang="en-US" dirty="0"/>
          </a:p>
        </p:txBody>
      </p:sp>
    </p:spTree>
    <p:extLst>
      <p:ext uri="{BB962C8B-B14F-4D97-AF65-F5344CB8AC3E}">
        <p14:creationId xmlns:p14="http://schemas.microsoft.com/office/powerpoint/2010/main" val="2225621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3B25E35-60F3-4572-BD34-C8690420CB94}" type="datetimeFigureOut">
              <a:rPr lang="en-US" smtClean="0"/>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DF6962-11BE-4F19-B500-4EA12ECC04B7}" type="slidenum">
              <a:rPr lang="en-US" smtClean="0"/>
              <a:t>‹#›</a:t>
            </a:fld>
            <a:endParaRPr lang="en-US" dirty="0"/>
          </a:p>
        </p:txBody>
      </p:sp>
    </p:spTree>
    <p:extLst>
      <p:ext uri="{BB962C8B-B14F-4D97-AF65-F5344CB8AC3E}">
        <p14:creationId xmlns:p14="http://schemas.microsoft.com/office/powerpoint/2010/main" val="3585364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3B25E35-60F3-4572-BD34-C8690420CB94}" type="datetimeFigureOut">
              <a:rPr lang="en-US" smtClean="0"/>
              <a:t>7/19/2018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DF6962-11BE-4F19-B500-4EA12ECC04B7}" type="slidenum">
              <a:rPr lang="en-US" smtClean="0"/>
              <a:t>‹#›</a:t>
            </a:fld>
            <a:endParaRPr lang="en-US" dirty="0"/>
          </a:p>
        </p:txBody>
      </p:sp>
    </p:spTree>
    <p:extLst>
      <p:ext uri="{BB962C8B-B14F-4D97-AF65-F5344CB8AC3E}">
        <p14:creationId xmlns:p14="http://schemas.microsoft.com/office/powerpoint/2010/main" val="2566083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B25E35-60F3-4572-BD34-C8690420CB94}" type="datetimeFigureOut">
              <a:rPr lang="en-US" smtClean="0"/>
              <a:t>7/19/2018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DF6962-11BE-4F19-B500-4EA12ECC04B7}" type="slidenum">
              <a:rPr lang="en-US" smtClean="0"/>
              <a:t>‹#›</a:t>
            </a:fld>
            <a:endParaRPr lang="en-US" dirty="0"/>
          </a:p>
        </p:txBody>
      </p:sp>
    </p:spTree>
    <p:extLst>
      <p:ext uri="{BB962C8B-B14F-4D97-AF65-F5344CB8AC3E}">
        <p14:creationId xmlns:p14="http://schemas.microsoft.com/office/powerpoint/2010/main" val="4287861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customXml" Target="../ink/ink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7983" y="0"/>
            <a:ext cx="6356035" cy="707886"/>
          </a:xfrm>
          <a:prstGeom prst="rect">
            <a:avLst/>
          </a:prstGeom>
          <a:noFill/>
        </p:spPr>
        <p:txBody>
          <a:bodyPr wrap="none" rtlCol="0">
            <a:spAutoFit/>
          </a:bodyPr>
          <a:lstStyle/>
          <a:p>
            <a:pPr algn="ctr"/>
            <a:r>
              <a:rPr lang="en-US" sz="4000" b="1" u="sng"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THROUGH THE BIBLE IN 2018</a:t>
            </a:r>
            <a:endParaRPr lang="en-US" sz="4000" b="1" u="sng"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4" name="TextBox 3"/>
          <p:cNvSpPr txBox="1"/>
          <p:nvPr/>
        </p:nvSpPr>
        <p:spPr>
          <a:xfrm>
            <a:off x="0" y="158873"/>
            <a:ext cx="2917983" cy="1200329"/>
          </a:xfrm>
          <a:prstGeom prst="rect">
            <a:avLst/>
          </a:prstGeom>
          <a:noFill/>
        </p:spPr>
        <p:txBody>
          <a:bodyPr wrap="square" rtlCol="0">
            <a:spAutoFit/>
          </a:bodyPr>
          <a:lstStyle/>
          <a:p>
            <a:r>
              <a:rPr lang="en-US" sz="2400" dirty="0">
                <a:latin typeface="+mj-lt"/>
              </a:rPr>
              <a:t>LESSON </a:t>
            </a:r>
            <a:r>
              <a:rPr lang="en-US" sz="2400" dirty="0" smtClean="0">
                <a:latin typeface="+mj-lt"/>
              </a:rPr>
              <a:t>17</a:t>
            </a:r>
            <a:endParaRPr lang="en-US" sz="2400" dirty="0">
              <a:latin typeface="+mj-lt"/>
            </a:endParaRPr>
          </a:p>
          <a:p>
            <a:r>
              <a:rPr lang="en-US" sz="2400" dirty="0">
                <a:latin typeface="+mj-lt"/>
              </a:rPr>
              <a:t>WEEK </a:t>
            </a:r>
            <a:r>
              <a:rPr lang="en-US" sz="2400" dirty="0" smtClean="0">
                <a:latin typeface="+mj-lt"/>
              </a:rPr>
              <a:t>17 </a:t>
            </a:r>
            <a:r>
              <a:rPr lang="en-US" sz="2400" dirty="0">
                <a:latin typeface="+mj-lt"/>
              </a:rPr>
              <a:t>OF </a:t>
            </a:r>
            <a:r>
              <a:rPr lang="en-US" sz="2400" dirty="0" smtClean="0">
                <a:latin typeface="+mj-lt"/>
              </a:rPr>
              <a:t>52</a:t>
            </a:r>
          </a:p>
          <a:p>
            <a:r>
              <a:rPr lang="en-US" sz="2400" dirty="0" smtClean="0">
                <a:latin typeface="+mj-lt"/>
              </a:rPr>
              <a:t>(1Chron. </a:t>
            </a:r>
            <a:r>
              <a:rPr lang="en-US" sz="2400" dirty="0" smtClean="0">
                <a:latin typeface="+mj-lt"/>
              </a:rPr>
              <a:t>1–10</a:t>
            </a:r>
            <a:r>
              <a:rPr lang="en-US" sz="2400" dirty="0" smtClean="0">
                <a:latin typeface="+mj-lt"/>
              </a:rPr>
              <a:t>)</a:t>
            </a:r>
            <a:endParaRPr lang="en-US" sz="2400" dirty="0">
              <a:latin typeface="+mj-lt"/>
            </a:endParaRPr>
          </a:p>
        </p:txBody>
      </p:sp>
      <p:sp>
        <p:nvSpPr>
          <p:cNvPr id="5" name="Rectangle 4"/>
          <p:cNvSpPr/>
          <p:nvPr/>
        </p:nvSpPr>
        <p:spPr>
          <a:xfrm>
            <a:off x="2917983" y="759038"/>
            <a:ext cx="9207342" cy="461665"/>
          </a:xfrm>
          <a:prstGeom prst="rect">
            <a:avLst/>
          </a:prstGeom>
        </p:spPr>
        <p:txBody>
          <a:bodyPr wrap="square">
            <a:spAutoFit/>
          </a:bodyPr>
          <a:lstStyle/>
          <a:p>
            <a:r>
              <a:rPr lang="en-US" sz="2400" dirty="0" smtClean="0">
                <a:latin typeface="+mj-lt"/>
              </a:rPr>
              <a:t>Last time we saw David chosen to be king over Judah—now what?</a:t>
            </a:r>
          </a:p>
        </p:txBody>
      </p:sp>
      <p:sp>
        <p:nvSpPr>
          <p:cNvPr id="3" name="TextBox 2"/>
          <p:cNvSpPr txBox="1"/>
          <p:nvPr/>
        </p:nvSpPr>
        <p:spPr>
          <a:xfrm>
            <a:off x="46195" y="1575225"/>
            <a:ext cx="5743575" cy="4893647"/>
          </a:xfrm>
          <a:prstGeom prst="rect">
            <a:avLst/>
          </a:prstGeom>
          <a:noFill/>
        </p:spPr>
        <p:txBody>
          <a:bodyPr wrap="square" rtlCol="0">
            <a:spAutoFit/>
          </a:bodyPr>
          <a:lstStyle/>
          <a:p>
            <a:r>
              <a:rPr lang="en-US" sz="2400" dirty="0" smtClean="0">
                <a:latin typeface="+mj-lt"/>
              </a:rPr>
              <a:t>Ist &amp; 2nd CHRONICLES record the history of Israel and were originally written as one scroll, its author unknown.  They cover the time from the death of Saul to the Babylonian captivities.  </a:t>
            </a:r>
            <a:r>
              <a:rPr lang="en-US" sz="2400" b="1" dirty="0" smtClean="0">
                <a:latin typeface="+mj-lt"/>
              </a:rPr>
              <a:t>The most important aspect of these books are the blessings of God on Israel through the kingship of David, their greatest king</a:t>
            </a:r>
            <a:r>
              <a:rPr lang="en-US" sz="2400" dirty="0" smtClean="0">
                <a:latin typeface="+mj-lt"/>
              </a:rPr>
              <a:t>. </a:t>
            </a:r>
          </a:p>
          <a:p>
            <a:r>
              <a:rPr lang="en-US" sz="2400" dirty="0" smtClean="0">
                <a:latin typeface="+mj-lt"/>
              </a:rPr>
              <a:t>1st CHRONICLES:</a:t>
            </a:r>
          </a:p>
          <a:p>
            <a:pPr marL="457200" indent="-457200">
              <a:buAutoNum type="arabicPeriod"/>
            </a:pPr>
            <a:r>
              <a:rPr lang="en-US" sz="2400" dirty="0" smtClean="0">
                <a:latin typeface="+mj-lt"/>
              </a:rPr>
              <a:t>Genealogies (1:1-9, 44)</a:t>
            </a:r>
          </a:p>
          <a:p>
            <a:pPr marL="457200" indent="-457200">
              <a:buAutoNum type="arabicPeriod"/>
            </a:pPr>
            <a:r>
              <a:rPr lang="en-US" sz="2400" dirty="0" smtClean="0">
                <a:latin typeface="+mj-lt"/>
              </a:rPr>
              <a:t>Death of Saul to coronation of David (10:1-12, 40)</a:t>
            </a:r>
          </a:p>
          <a:p>
            <a:pPr marL="457200" indent="-457200">
              <a:buAutoNum type="arabicPeriod"/>
            </a:pPr>
            <a:r>
              <a:rPr lang="en-US" sz="2400" dirty="0" smtClean="0">
                <a:latin typeface="+mj-lt"/>
              </a:rPr>
              <a:t>David’s kingship to his death (13:1-29, 30)</a:t>
            </a:r>
            <a:endParaRPr lang="en-US" sz="2400" dirty="0">
              <a:latin typeface="+mj-lt"/>
            </a:endParaRPr>
          </a:p>
        </p:txBody>
      </p:sp>
      <p:pic>
        <p:nvPicPr>
          <p:cNvPr id="6" name="Picture 5" descr="Bible &lt;strong&gt;Chronicles&lt;/strong&gt; 1 - &lt;strong&gt;Books&lt;/strong&gt;_of_The_Old_Testament.JPG - Histor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9770" y="1219200"/>
            <a:ext cx="6402230" cy="5638799"/>
          </a:xfrm>
          <a:prstGeom prst="rect">
            <a:avLst/>
          </a:prstGeom>
        </p:spPr>
      </p:pic>
    </p:spTree>
    <p:extLst>
      <p:ext uri="{BB962C8B-B14F-4D97-AF65-F5344CB8AC3E}">
        <p14:creationId xmlns:p14="http://schemas.microsoft.com/office/powerpoint/2010/main" val="253564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6010275" cy="6617196"/>
          </a:xfrm>
          <a:prstGeom prst="rect">
            <a:avLst/>
          </a:prstGeom>
          <a:noFill/>
        </p:spPr>
        <p:txBody>
          <a:bodyPr wrap="square" rtlCol="0">
            <a:spAutoFit/>
          </a:bodyPr>
          <a:lstStyle/>
          <a:p>
            <a:r>
              <a:rPr lang="en-US" sz="2400" b="1" dirty="0" smtClean="0">
                <a:latin typeface="+mj-lt"/>
              </a:rPr>
              <a:t>BACK TO 1CHRONICLES</a:t>
            </a:r>
            <a:endParaRPr lang="en-US" sz="800" dirty="0" smtClean="0">
              <a:latin typeface="+mj-lt"/>
            </a:endParaRPr>
          </a:p>
          <a:p>
            <a:r>
              <a:rPr lang="en-US" sz="2400" dirty="0" smtClean="0">
                <a:latin typeface="+mj-lt"/>
              </a:rPr>
              <a:t>“The sons of Levi; Gershon, </a:t>
            </a:r>
            <a:r>
              <a:rPr lang="en-US" sz="2400" b="1" dirty="0" smtClean="0">
                <a:latin typeface="+mj-lt"/>
              </a:rPr>
              <a:t>Kohath</a:t>
            </a:r>
            <a:r>
              <a:rPr lang="en-US" sz="2400" dirty="0" smtClean="0">
                <a:latin typeface="+mj-lt"/>
              </a:rPr>
              <a:t>, and Merari.  </a:t>
            </a:r>
          </a:p>
          <a:p>
            <a:r>
              <a:rPr lang="en-US" sz="2400" dirty="0" smtClean="0">
                <a:latin typeface="+mj-lt"/>
              </a:rPr>
              <a:t>And the sons of </a:t>
            </a:r>
            <a:r>
              <a:rPr lang="en-US" sz="2400" b="1" dirty="0" smtClean="0">
                <a:latin typeface="+mj-lt"/>
              </a:rPr>
              <a:t>Kohath</a:t>
            </a:r>
            <a:r>
              <a:rPr lang="en-US" sz="2400" dirty="0" smtClean="0">
                <a:latin typeface="+mj-lt"/>
              </a:rPr>
              <a:t>; </a:t>
            </a:r>
            <a:r>
              <a:rPr lang="en-US" sz="2400" b="1" dirty="0" smtClean="0">
                <a:latin typeface="+mj-lt"/>
              </a:rPr>
              <a:t>Amram</a:t>
            </a:r>
            <a:r>
              <a:rPr lang="en-US" sz="2400" dirty="0" smtClean="0">
                <a:latin typeface="+mj-lt"/>
              </a:rPr>
              <a:t>… And the children </a:t>
            </a:r>
            <a:r>
              <a:rPr lang="en-US" sz="2400" dirty="0" smtClean="0">
                <a:latin typeface="+mj-lt"/>
              </a:rPr>
              <a:t>of </a:t>
            </a:r>
            <a:r>
              <a:rPr lang="en-US" sz="2400" b="1" dirty="0" smtClean="0">
                <a:latin typeface="+mj-lt"/>
              </a:rPr>
              <a:t>Amram</a:t>
            </a:r>
            <a:r>
              <a:rPr lang="en-US" sz="2400" dirty="0" smtClean="0">
                <a:latin typeface="+mj-lt"/>
              </a:rPr>
              <a:t>; </a:t>
            </a:r>
            <a:r>
              <a:rPr lang="en-US" sz="2400" b="1" dirty="0" smtClean="0">
                <a:latin typeface="+mj-lt"/>
              </a:rPr>
              <a:t>Aaron</a:t>
            </a:r>
            <a:r>
              <a:rPr lang="en-US" sz="2400" dirty="0" smtClean="0">
                <a:latin typeface="+mj-lt"/>
              </a:rPr>
              <a:t>, and Moses...  The sons also of </a:t>
            </a:r>
            <a:r>
              <a:rPr lang="en-US" sz="2400" b="1" dirty="0" smtClean="0">
                <a:latin typeface="+mj-lt"/>
              </a:rPr>
              <a:t>Aaron</a:t>
            </a:r>
            <a:r>
              <a:rPr lang="en-US" sz="2400" dirty="0" smtClean="0">
                <a:latin typeface="+mj-lt"/>
              </a:rPr>
              <a:t>; Nadab, and Abihu, </a:t>
            </a:r>
            <a:r>
              <a:rPr lang="en-US" sz="2400" b="1" dirty="0" smtClean="0">
                <a:latin typeface="+mj-lt"/>
              </a:rPr>
              <a:t>Eleazar</a:t>
            </a:r>
            <a:r>
              <a:rPr lang="en-US" sz="2400" dirty="0" smtClean="0">
                <a:latin typeface="+mj-lt"/>
              </a:rPr>
              <a:t>… begat </a:t>
            </a:r>
            <a:r>
              <a:rPr lang="en-US" sz="2400" b="1" dirty="0" smtClean="0">
                <a:latin typeface="+mj-lt"/>
              </a:rPr>
              <a:t>Phinehas</a:t>
            </a:r>
            <a:r>
              <a:rPr lang="en-US" sz="2400" dirty="0" smtClean="0">
                <a:latin typeface="+mj-lt"/>
              </a:rPr>
              <a:t>…” (1Chron. 6:1-4). </a:t>
            </a:r>
          </a:p>
          <a:p>
            <a:endParaRPr lang="en-US" sz="800" dirty="0" smtClean="0">
              <a:latin typeface="+mj-lt"/>
            </a:endParaRPr>
          </a:p>
          <a:p>
            <a:r>
              <a:rPr lang="en-US" sz="2400" dirty="0" smtClean="0">
                <a:latin typeface="+mj-lt"/>
              </a:rPr>
              <a:t>Next the Chronicler lists the sons of Levi who would </a:t>
            </a:r>
            <a:r>
              <a:rPr lang="en-US" sz="2400" dirty="0" smtClean="0">
                <a:latin typeface="+mj-lt"/>
              </a:rPr>
              <a:t>all </a:t>
            </a:r>
            <a:r>
              <a:rPr lang="en-US" sz="2400" dirty="0" smtClean="0">
                <a:latin typeface="+mj-lt"/>
              </a:rPr>
              <a:t>serve in the tabernacle, but only the sons of Kohath would be priests, and only those </a:t>
            </a:r>
            <a:r>
              <a:rPr lang="en-US" sz="2400" dirty="0" smtClean="0">
                <a:latin typeface="+mj-lt"/>
              </a:rPr>
              <a:t>in </a:t>
            </a:r>
            <a:r>
              <a:rPr lang="en-US" sz="2400" dirty="0" smtClean="0">
                <a:latin typeface="+mj-lt"/>
              </a:rPr>
              <a:t>the line of Aaron would be high </a:t>
            </a:r>
            <a:endParaRPr lang="en-US" sz="2400" dirty="0" smtClean="0">
              <a:latin typeface="+mj-lt"/>
            </a:endParaRPr>
          </a:p>
          <a:p>
            <a:r>
              <a:rPr lang="en-US" sz="2400" dirty="0" smtClean="0">
                <a:latin typeface="+mj-lt"/>
              </a:rPr>
              <a:t>priests </a:t>
            </a:r>
            <a:r>
              <a:rPr lang="en-US" sz="2400" dirty="0" smtClean="0">
                <a:latin typeface="+mj-lt"/>
              </a:rPr>
              <a:t>–</a:t>
            </a:r>
          </a:p>
          <a:p>
            <a:endParaRPr lang="en-US" sz="800" dirty="0" smtClean="0">
              <a:latin typeface="+mj-lt"/>
            </a:endParaRPr>
          </a:p>
          <a:p>
            <a:r>
              <a:rPr lang="en-US" sz="2400" dirty="0" smtClean="0">
                <a:latin typeface="+mj-lt"/>
              </a:rPr>
              <a:t>“But Aaron and his sons offered upon the alter of </a:t>
            </a:r>
            <a:r>
              <a:rPr lang="en-US" sz="2400" dirty="0" smtClean="0">
                <a:latin typeface="+mj-lt"/>
              </a:rPr>
              <a:t>the </a:t>
            </a:r>
            <a:r>
              <a:rPr lang="en-US" sz="2400" dirty="0" smtClean="0">
                <a:latin typeface="+mj-lt"/>
              </a:rPr>
              <a:t>burnt-offering, and on the altar of incense, and were appointed for all the work of the place most holy, and to make an atonement for Israel, according to all that Moses the servant of God had commanded” (6:49). </a:t>
            </a:r>
          </a:p>
        </p:txBody>
      </p:sp>
      <p:pic>
        <p:nvPicPr>
          <p:cNvPr id="5" name="Picture 4" descr="Who Are The Redeemed? | Echo Of Restoration Truths"/>
          <p:cNvPicPr>
            <a:picLocks noChangeAspect="1"/>
          </p:cNvPicPr>
          <p:nvPr/>
        </p:nvPicPr>
        <p:blipFill rotWithShape="1">
          <a:blip r:embed="rId2">
            <a:extLst>
              <a:ext uri="{28A0092B-C50C-407E-A947-70E740481C1C}">
                <a14:useLocalDpi xmlns:a14="http://schemas.microsoft.com/office/drawing/2010/main" val="0"/>
              </a:ext>
            </a:extLst>
          </a:blip>
          <a:srcRect b="6658"/>
          <a:stretch/>
        </p:blipFill>
        <p:spPr>
          <a:xfrm>
            <a:off x="6334125" y="-1"/>
            <a:ext cx="5857876" cy="6617196"/>
          </a:xfrm>
          <a:prstGeom prst="rect">
            <a:avLst/>
          </a:prstGeom>
        </p:spPr>
      </p:pic>
    </p:spTree>
    <p:extLst>
      <p:ext uri="{BB962C8B-B14F-4D97-AF65-F5344CB8AC3E}">
        <p14:creationId xmlns:p14="http://schemas.microsoft.com/office/powerpoint/2010/main" val="22063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animEffect transition="in" filter="fade">
                                      <p:cBhvr>
                                        <p:cTn id="1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124575" cy="6617196"/>
          </a:xfrm>
          <a:prstGeom prst="rect">
            <a:avLst/>
          </a:prstGeom>
          <a:noFill/>
        </p:spPr>
        <p:txBody>
          <a:bodyPr wrap="square" rtlCol="0">
            <a:spAutoFit/>
          </a:bodyPr>
          <a:lstStyle/>
          <a:p>
            <a:r>
              <a:rPr lang="en-US" sz="2400" b="1" dirty="0" smtClean="0">
                <a:latin typeface="+mj-lt"/>
              </a:rPr>
              <a:t>BACK TO THE PSALMS</a:t>
            </a:r>
            <a:endParaRPr lang="en-US" sz="800" dirty="0" smtClean="0">
              <a:latin typeface="+mj-lt"/>
            </a:endParaRPr>
          </a:p>
          <a:p>
            <a:r>
              <a:rPr lang="en-US" sz="2400" dirty="0" smtClean="0">
                <a:latin typeface="+mj-lt"/>
              </a:rPr>
              <a:t>“For this was a statute for Israel, and a law of the God of Jacob.  This he ordained in Joseph for a testimony, when he went out through the land of Egypt… </a:t>
            </a:r>
            <a:r>
              <a:rPr lang="en-US" sz="2400" b="1" dirty="0" smtClean="0">
                <a:latin typeface="+mj-lt"/>
              </a:rPr>
              <a:t>I am the LORD thy God, which brought thee out of the land of Egypt</a:t>
            </a:r>
            <a:r>
              <a:rPr lang="en-US" sz="2400" dirty="0" smtClean="0">
                <a:latin typeface="+mj-lt"/>
              </a:rPr>
              <a:t>…” (81:4,5,10).</a:t>
            </a:r>
          </a:p>
          <a:p>
            <a:r>
              <a:rPr lang="en-US" sz="2400" dirty="0" smtClean="0">
                <a:latin typeface="+mj-lt"/>
              </a:rPr>
              <a:t>The Psalmist reminded Israel that their God delivered them from Egyptian bondage and the feast of Passover should be remembered forever. </a:t>
            </a:r>
          </a:p>
          <a:p>
            <a:endParaRPr lang="en-US" sz="800" dirty="0" smtClean="0">
              <a:latin typeface="+mj-lt"/>
            </a:endParaRPr>
          </a:p>
          <a:p>
            <a:r>
              <a:rPr lang="en-US" sz="2400" dirty="0" smtClean="0">
                <a:latin typeface="+mj-lt"/>
              </a:rPr>
              <a:t>One of the saddest of all the psalms –</a:t>
            </a:r>
          </a:p>
          <a:p>
            <a:endParaRPr lang="en-US" sz="800" dirty="0" smtClean="0">
              <a:latin typeface="+mj-lt"/>
            </a:endParaRPr>
          </a:p>
          <a:p>
            <a:r>
              <a:rPr lang="en-US" sz="2400" dirty="0" smtClean="0">
                <a:latin typeface="+mj-lt"/>
              </a:rPr>
              <a:t>O LORD God of my salvation, I have cried day and night before thee.  For my soul is in troubles and my life drawth nigh unto the grave… I am afflicted and ready to die…” (88:1,3,15). </a:t>
            </a:r>
          </a:p>
          <a:p>
            <a:r>
              <a:rPr lang="en-US" sz="2400" dirty="0" smtClean="0">
                <a:latin typeface="+mj-lt"/>
              </a:rPr>
              <a:t>Read this when you are at the end of your rope and know there have been others just like you. </a:t>
            </a:r>
            <a:endParaRPr lang="en-US" sz="2400" dirty="0">
              <a:latin typeface="+mj-lt"/>
            </a:endParaRPr>
          </a:p>
        </p:txBody>
      </p:sp>
      <p:pic>
        <p:nvPicPr>
          <p:cNvPr id="3" name="Picture 2" descr="פרשת בא – ויקיפדיה"/>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4575" y="-1"/>
            <a:ext cx="6067425" cy="6617197"/>
          </a:xfrm>
          <a:prstGeom prst="rect">
            <a:avLst/>
          </a:prstGeom>
        </p:spPr>
      </p:pic>
      <p:pic>
        <p:nvPicPr>
          <p:cNvPr id="4" name="Picture 3" descr="Blog not fou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8876" y="0"/>
            <a:ext cx="5953124" cy="6617196"/>
          </a:xfrm>
          <a:prstGeom prst="rect">
            <a:avLst/>
          </a:prstGeom>
        </p:spPr>
      </p:pic>
    </p:spTree>
    <p:extLst>
      <p:ext uri="{BB962C8B-B14F-4D97-AF65-F5344CB8AC3E}">
        <p14:creationId xmlns:p14="http://schemas.microsoft.com/office/powerpoint/2010/main" val="427628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10306050" cy="6740307"/>
          </a:xfrm>
          <a:prstGeom prst="rect">
            <a:avLst/>
          </a:prstGeom>
          <a:noFill/>
        </p:spPr>
        <p:txBody>
          <a:bodyPr wrap="square" rtlCol="0">
            <a:spAutoFit/>
          </a:bodyPr>
          <a:lstStyle/>
          <a:p>
            <a:r>
              <a:rPr lang="en-US" sz="2400" dirty="0" smtClean="0">
                <a:latin typeface="+mj-lt"/>
              </a:rPr>
              <a:t>“It is a good thing to give thanks unto the LORD, </a:t>
            </a:r>
          </a:p>
          <a:p>
            <a:r>
              <a:rPr lang="en-US" sz="2400" dirty="0" smtClean="0">
                <a:latin typeface="+mj-lt"/>
              </a:rPr>
              <a:t>and to sing praises unto thy name, O most High.  </a:t>
            </a:r>
          </a:p>
          <a:p>
            <a:r>
              <a:rPr lang="en-US" sz="2400" dirty="0" smtClean="0">
                <a:latin typeface="+mj-lt"/>
              </a:rPr>
              <a:t>To shew forth thy loving-kindness in the morning, </a:t>
            </a:r>
          </a:p>
          <a:p>
            <a:r>
              <a:rPr lang="en-US" sz="2400" dirty="0" smtClean="0">
                <a:latin typeface="+mj-lt"/>
              </a:rPr>
              <a:t>and thy faithfulness every night” (92:1,2).</a:t>
            </a:r>
          </a:p>
          <a:p>
            <a:r>
              <a:rPr lang="en-US" sz="2400" dirty="0" smtClean="0">
                <a:latin typeface="+mj-lt"/>
              </a:rPr>
              <a:t>Israel was </a:t>
            </a:r>
            <a:r>
              <a:rPr lang="en-US" sz="2400" i="1" dirty="0" smtClean="0">
                <a:latin typeface="+mj-lt"/>
              </a:rPr>
              <a:t>taught</a:t>
            </a:r>
            <a:r>
              <a:rPr lang="en-US" sz="2400" dirty="0" smtClean="0">
                <a:latin typeface="+mj-lt"/>
              </a:rPr>
              <a:t> to be thankful all the day long</a:t>
            </a:r>
          </a:p>
          <a:p>
            <a:r>
              <a:rPr lang="en-US" sz="2400" dirty="0" smtClean="0">
                <a:latin typeface="+mj-lt"/>
              </a:rPr>
              <a:t>because they had such a loving God—shouldn’t </a:t>
            </a:r>
          </a:p>
          <a:p>
            <a:r>
              <a:rPr lang="en-US" sz="2400" dirty="0" smtClean="0">
                <a:latin typeface="+mj-lt"/>
              </a:rPr>
              <a:t>we do the same?</a:t>
            </a:r>
          </a:p>
          <a:p>
            <a:endParaRPr lang="en-US" sz="800" dirty="0" smtClean="0">
              <a:latin typeface="+mj-lt"/>
            </a:endParaRPr>
          </a:p>
          <a:p>
            <a:r>
              <a:rPr lang="en-US" sz="2400" dirty="0" smtClean="0">
                <a:latin typeface="+mj-lt"/>
              </a:rPr>
              <a:t>“And let the peace of God rule in your hearts, to</a:t>
            </a:r>
          </a:p>
          <a:p>
            <a:r>
              <a:rPr lang="en-US" sz="2400" dirty="0" smtClean="0">
                <a:latin typeface="+mj-lt"/>
              </a:rPr>
              <a:t>which also ye are called in one body; and </a:t>
            </a:r>
            <a:r>
              <a:rPr lang="en-US" sz="2400" b="1" u="sng" dirty="0" smtClean="0">
                <a:latin typeface="+mj-lt"/>
              </a:rPr>
              <a:t>be ye </a:t>
            </a:r>
          </a:p>
          <a:p>
            <a:r>
              <a:rPr lang="en-US" sz="2400" b="1" u="sng" dirty="0" smtClean="0">
                <a:latin typeface="+mj-lt"/>
              </a:rPr>
              <a:t>thankful</a:t>
            </a:r>
            <a:r>
              <a:rPr lang="en-US" sz="2400" dirty="0" smtClean="0">
                <a:latin typeface="+mj-lt"/>
              </a:rPr>
              <a:t>” (Col. 3:15), but unfortunately, the end of </a:t>
            </a:r>
          </a:p>
          <a:p>
            <a:r>
              <a:rPr lang="en-US" sz="2400" dirty="0" smtClean="0">
                <a:latin typeface="+mj-lt"/>
              </a:rPr>
              <a:t>the Age of Grace will produce the opposite –</a:t>
            </a:r>
          </a:p>
          <a:p>
            <a:endParaRPr lang="en-US" sz="800" dirty="0" smtClean="0">
              <a:latin typeface="+mj-lt"/>
            </a:endParaRPr>
          </a:p>
          <a:p>
            <a:r>
              <a:rPr lang="en-US" sz="2400" dirty="0" smtClean="0">
                <a:latin typeface="+mj-lt"/>
              </a:rPr>
              <a:t>“This know also, that in the last days perilous times </a:t>
            </a:r>
          </a:p>
          <a:p>
            <a:r>
              <a:rPr lang="en-US" sz="2400" dirty="0" smtClean="0">
                <a:latin typeface="+mj-lt"/>
              </a:rPr>
              <a:t>shall come.  For [saved] men shall be lovers of their </a:t>
            </a:r>
          </a:p>
          <a:p>
            <a:r>
              <a:rPr lang="en-US" sz="2400" dirty="0" smtClean="0">
                <a:latin typeface="+mj-lt"/>
              </a:rPr>
              <a:t>own selves… </a:t>
            </a:r>
            <a:r>
              <a:rPr lang="en-US" sz="2400" b="1" u="sng" dirty="0" smtClean="0">
                <a:latin typeface="+mj-lt"/>
              </a:rPr>
              <a:t>unthankful</a:t>
            </a:r>
            <a:r>
              <a:rPr lang="en-US" sz="2400" dirty="0" smtClean="0">
                <a:latin typeface="+mj-lt"/>
              </a:rPr>
              <a:t>, unholy (2Tim. 3:1,2). </a:t>
            </a:r>
          </a:p>
          <a:p>
            <a:endParaRPr lang="en-US" sz="800" dirty="0" smtClean="0">
              <a:latin typeface="+mj-lt"/>
            </a:endParaRPr>
          </a:p>
          <a:p>
            <a:r>
              <a:rPr lang="en-US" sz="2400" dirty="0" smtClean="0">
                <a:latin typeface="+mj-lt"/>
              </a:rPr>
              <a:t>“The LORD reigneth, he is clothed with majesty… thy </a:t>
            </a:r>
            <a:endParaRPr lang="en-US" sz="2400" dirty="0" smtClean="0">
              <a:latin typeface="+mj-lt"/>
            </a:endParaRPr>
          </a:p>
          <a:p>
            <a:r>
              <a:rPr lang="en-US" sz="2400" dirty="0" smtClean="0">
                <a:latin typeface="+mj-lt"/>
              </a:rPr>
              <a:t>throne </a:t>
            </a:r>
            <a:r>
              <a:rPr lang="en-US" sz="2400" dirty="0" smtClean="0">
                <a:latin typeface="+mj-lt"/>
              </a:rPr>
              <a:t>is established of old: </a:t>
            </a:r>
            <a:r>
              <a:rPr lang="en-US" sz="2400" b="1" dirty="0" smtClean="0">
                <a:latin typeface="+mj-lt"/>
              </a:rPr>
              <a:t>thou art from everlasting</a:t>
            </a:r>
            <a:r>
              <a:rPr lang="en-US" sz="2400" dirty="0" smtClean="0">
                <a:latin typeface="+mj-lt"/>
              </a:rPr>
              <a:t>…” (93:1,2).  </a:t>
            </a:r>
            <a:endParaRPr lang="en-US" sz="2400" dirty="0" smtClean="0">
              <a:latin typeface="+mj-lt"/>
            </a:endParaRPr>
          </a:p>
          <a:p>
            <a:r>
              <a:rPr lang="en-US" sz="2400" dirty="0" smtClean="0">
                <a:latin typeface="+mj-lt"/>
              </a:rPr>
              <a:t>This </a:t>
            </a:r>
            <a:r>
              <a:rPr lang="en-US" sz="2400" dirty="0" smtClean="0">
                <a:latin typeface="+mj-lt"/>
              </a:rPr>
              <a:t>psalm anticipates the reigning and ruling of Christ over all creation.   </a:t>
            </a:r>
            <a:endParaRPr lang="en-US" sz="2400" dirty="0">
              <a:latin typeface="+mj-lt"/>
            </a:endParaRPr>
          </a:p>
        </p:txBody>
      </p:sp>
      <p:pic>
        <p:nvPicPr>
          <p:cNvPr id="3" name="Picture 2" descr="A Day In God's Wil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0"/>
            <a:ext cx="5714999" cy="5457826"/>
          </a:xfrm>
          <a:prstGeom prst="rect">
            <a:avLst/>
          </a:prstGeom>
        </p:spPr>
      </p:pic>
      <p:pic>
        <p:nvPicPr>
          <p:cNvPr id="4" name="Picture 3" descr="Second Coming Jesus 27 | Flickr - Photo Shar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0"/>
            <a:ext cx="5715001" cy="5457826"/>
          </a:xfrm>
          <a:prstGeom prst="rect">
            <a:avLst/>
          </a:prstGeom>
        </p:spPr>
      </p:pic>
    </p:spTree>
    <p:extLst>
      <p:ext uri="{BB962C8B-B14F-4D97-AF65-F5344CB8AC3E}">
        <p14:creationId xmlns:p14="http://schemas.microsoft.com/office/powerpoint/2010/main" val="216504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fade">
                                      <p:cBhvr>
                                        <p:cTn id="13" dur="500"/>
                                        <p:tgtEl>
                                          <p:spTgt spid="2">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8" end="8"/>
                                            </p:txEl>
                                          </p:spTgt>
                                        </p:tgtEl>
                                        <p:attrNameLst>
                                          <p:attrName>style.visibility</p:attrName>
                                        </p:attrNameLst>
                                      </p:cBhvr>
                                      <p:to>
                                        <p:strVal val="visible"/>
                                      </p:to>
                                    </p:set>
                                    <p:animEffect transition="in" filter="fade">
                                      <p:cBhvr>
                                        <p:cTn id="18" dur="500"/>
                                        <p:tgtEl>
                                          <p:spTgt spid="2">
                                            <p:txEl>
                                              <p:pRg st="8" end="8"/>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animEffect transition="in" filter="fade">
                                      <p:cBhvr>
                                        <p:cTn id="21" dur="500"/>
                                        <p:tgtEl>
                                          <p:spTgt spid="2">
                                            <p:txEl>
                                              <p:pRg st="9" end="9"/>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10" end="10"/>
                                            </p:txEl>
                                          </p:spTgt>
                                        </p:tgtEl>
                                        <p:attrNameLst>
                                          <p:attrName>style.visibility</p:attrName>
                                        </p:attrNameLst>
                                      </p:cBhvr>
                                      <p:to>
                                        <p:strVal val="visible"/>
                                      </p:to>
                                    </p:set>
                                    <p:animEffect transition="in" filter="fade">
                                      <p:cBhvr>
                                        <p:cTn id="24" dur="500"/>
                                        <p:tgtEl>
                                          <p:spTgt spid="2">
                                            <p:txEl>
                                              <p:pRg st="10" end="1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animEffect transition="in" filter="fade">
                                      <p:cBhvr>
                                        <p:cTn id="27" dur="500"/>
                                        <p:tgtEl>
                                          <p:spTgt spid="2">
                                            <p:txEl>
                                              <p:pRg st="11" end="1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13" end="13"/>
                                            </p:txEl>
                                          </p:spTgt>
                                        </p:tgtEl>
                                        <p:attrNameLst>
                                          <p:attrName>style.visibility</p:attrName>
                                        </p:attrNameLst>
                                      </p:cBhvr>
                                      <p:to>
                                        <p:strVal val="visible"/>
                                      </p:to>
                                    </p:set>
                                    <p:animEffect transition="in" filter="fade">
                                      <p:cBhvr>
                                        <p:cTn id="32" dur="500"/>
                                        <p:tgtEl>
                                          <p:spTgt spid="2">
                                            <p:txEl>
                                              <p:pRg st="13" end="1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xEl>
                                              <p:pRg st="14" end="14"/>
                                            </p:txEl>
                                          </p:spTgt>
                                        </p:tgtEl>
                                        <p:attrNameLst>
                                          <p:attrName>style.visibility</p:attrName>
                                        </p:attrNameLst>
                                      </p:cBhvr>
                                      <p:to>
                                        <p:strVal val="visible"/>
                                      </p:to>
                                    </p:set>
                                    <p:animEffect transition="in" filter="fade">
                                      <p:cBhvr>
                                        <p:cTn id="35" dur="500"/>
                                        <p:tgtEl>
                                          <p:spTgt spid="2">
                                            <p:txEl>
                                              <p:pRg st="14" end="14"/>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
                                            <p:txEl>
                                              <p:pRg st="15" end="15"/>
                                            </p:txEl>
                                          </p:spTgt>
                                        </p:tgtEl>
                                        <p:attrNameLst>
                                          <p:attrName>style.visibility</p:attrName>
                                        </p:attrNameLst>
                                      </p:cBhvr>
                                      <p:to>
                                        <p:strVal val="visible"/>
                                      </p:to>
                                    </p:set>
                                    <p:animEffect transition="in" filter="fade">
                                      <p:cBhvr>
                                        <p:cTn id="38" dur="500"/>
                                        <p:tgtEl>
                                          <p:spTgt spid="2">
                                            <p:txEl>
                                              <p:pRg st="15" end="1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xEl>
                                              <p:pRg st="17" end="17"/>
                                            </p:txEl>
                                          </p:spTgt>
                                        </p:tgtEl>
                                        <p:attrNameLst>
                                          <p:attrName>style.visibility</p:attrName>
                                        </p:attrNameLst>
                                      </p:cBhvr>
                                      <p:to>
                                        <p:strVal val="visible"/>
                                      </p:to>
                                    </p:set>
                                    <p:animEffect transition="in" filter="fade">
                                      <p:cBhvr>
                                        <p:cTn id="43" dur="500"/>
                                        <p:tgtEl>
                                          <p:spTgt spid="2">
                                            <p:txEl>
                                              <p:pRg st="17" end="17"/>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2">
                                            <p:txEl>
                                              <p:pRg st="18" end="18"/>
                                            </p:txEl>
                                          </p:spTgt>
                                        </p:tgtEl>
                                        <p:attrNameLst>
                                          <p:attrName>style.visibility</p:attrName>
                                        </p:attrNameLst>
                                      </p:cBhvr>
                                      <p:to>
                                        <p:strVal val="visible"/>
                                      </p:to>
                                    </p:set>
                                    <p:animEffect transition="in" filter="fade">
                                      <p:cBhvr>
                                        <p:cTn id="46" dur="500"/>
                                        <p:tgtEl>
                                          <p:spTgt spid="2">
                                            <p:txEl>
                                              <p:pRg st="18" end="1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
                                            <p:txEl>
                                              <p:pRg st="19" end="19"/>
                                            </p:txEl>
                                          </p:spTgt>
                                        </p:tgtEl>
                                        <p:attrNameLst>
                                          <p:attrName>style.visibility</p:attrName>
                                        </p:attrNameLst>
                                      </p:cBhvr>
                                      <p:to>
                                        <p:strVal val="visible"/>
                                      </p:to>
                                    </p:set>
                                    <p:animEffect transition="in" filter="fade">
                                      <p:cBhvr>
                                        <p:cTn id="51" dur="500"/>
                                        <p:tgtEl>
                                          <p:spTgt spid="2">
                                            <p:txEl>
                                              <p:pRg st="19" end="1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4"/>
                                        </p:tgtEl>
                                        <p:attrNameLst>
                                          <p:attrName>style.visibility</p:attrName>
                                        </p:attrNameLst>
                                      </p:cBhvr>
                                      <p:to>
                                        <p:strVal val="visible"/>
                                      </p:to>
                                    </p:set>
                                    <p:anim calcmode="lin" valueType="num">
                                      <p:cBhvr>
                                        <p:cTn id="56" dur="1000" fill="hold"/>
                                        <p:tgtEl>
                                          <p:spTgt spid="4"/>
                                        </p:tgtEl>
                                        <p:attrNameLst>
                                          <p:attrName>ppt_w</p:attrName>
                                        </p:attrNameLst>
                                      </p:cBhvr>
                                      <p:tavLst>
                                        <p:tav tm="0">
                                          <p:val>
                                            <p:fltVal val="0"/>
                                          </p:val>
                                        </p:tav>
                                        <p:tav tm="100000">
                                          <p:val>
                                            <p:strVal val="#ppt_w"/>
                                          </p:val>
                                        </p:tav>
                                      </p:tavLst>
                                    </p:anim>
                                    <p:anim calcmode="lin" valueType="num">
                                      <p:cBhvr>
                                        <p:cTn id="57" dur="1000" fill="hold"/>
                                        <p:tgtEl>
                                          <p:spTgt spid="4"/>
                                        </p:tgtEl>
                                        <p:attrNameLst>
                                          <p:attrName>ppt_h</p:attrName>
                                        </p:attrNameLst>
                                      </p:cBhvr>
                                      <p:tavLst>
                                        <p:tav tm="0">
                                          <p:val>
                                            <p:fltVal val="0"/>
                                          </p:val>
                                        </p:tav>
                                        <p:tav tm="100000">
                                          <p:val>
                                            <p:strVal val="#ppt_h"/>
                                          </p:val>
                                        </p:tav>
                                      </p:tavLst>
                                    </p:anim>
                                    <p:anim calcmode="lin" valueType="num">
                                      <p:cBhvr>
                                        <p:cTn id="58" dur="1000" fill="hold"/>
                                        <p:tgtEl>
                                          <p:spTgt spid="4"/>
                                        </p:tgtEl>
                                        <p:attrNameLst>
                                          <p:attrName>style.rotation</p:attrName>
                                        </p:attrNameLst>
                                      </p:cBhvr>
                                      <p:tavLst>
                                        <p:tav tm="0">
                                          <p:val>
                                            <p:fltVal val="90"/>
                                          </p:val>
                                        </p:tav>
                                        <p:tav tm="100000">
                                          <p:val>
                                            <p:fltVal val="0"/>
                                          </p:val>
                                        </p:tav>
                                      </p:tavLst>
                                    </p:anim>
                                    <p:animEffect transition="in" filter="fade">
                                      <p:cBhvr>
                                        <p:cTn id="5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4775" y="0"/>
            <a:ext cx="5172075" cy="6247864"/>
          </a:xfrm>
          <a:prstGeom prst="rect">
            <a:avLst/>
          </a:prstGeom>
          <a:noFill/>
        </p:spPr>
        <p:txBody>
          <a:bodyPr wrap="square" rtlCol="0">
            <a:spAutoFit/>
          </a:bodyPr>
          <a:lstStyle/>
          <a:p>
            <a:r>
              <a:rPr lang="en-US" sz="2400" dirty="0" smtClean="0">
                <a:latin typeface="+mj-lt"/>
              </a:rPr>
              <a:t>“The sons of </a:t>
            </a:r>
            <a:r>
              <a:rPr lang="en-US" sz="2400" b="1" dirty="0" smtClean="0">
                <a:latin typeface="+mj-lt"/>
              </a:rPr>
              <a:t>Issachar</a:t>
            </a:r>
            <a:r>
              <a:rPr lang="en-US" sz="2400" dirty="0" smtClean="0">
                <a:latin typeface="+mj-lt"/>
              </a:rPr>
              <a:t>…” (7:1)</a:t>
            </a:r>
          </a:p>
          <a:p>
            <a:endParaRPr lang="en-US" sz="800" dirty="0" smtClean="0">
              <a:latin typeface="+mj-lt"/>
            </a:endParaRPr>
          </a:p>
          <a:p>
            <a:r>
              <a:rPr lang="en-US" sz="2400" dirty="0" smtClean="0">
                <a:latin typeface="+mj-lt"/>
              </a:rPr>
              <a:t>“The sons of </a:t>
            </a:r>
            <a:r>
              <a:rPr lang="en-US" sz="2400" b="1" dirty="0" smtClean="0">
                <a:latin typeface="+mj-lt"/>
              </a:rPr>
              <a:t>Benjamin</a:t>
            </a:r>
            <a:r>
              <a:rPr lang="en-US" sz="2400" dirty="0" smtClean="0">
                <a:latin typeface="+mj-lt"/>
              </a:rPr>
              <a:t>…” (7:6)</a:t>
            </a:r>
          </a:p>
          <a:p>
            <a:endParaRPr lang="en-US" sz="800" dirty="0" smtClean="0">
              <a:latin typeface="+mj-lt"/>
            </a:endParaRPr>
          </a:p>
          <a:p>
            <a:r>
              <a:rPr lang="en-US" sz="2400" dirty="0" smtClean="0">
                <a:latin typeface="+mj-lt"/>
              </a:rPr>
              <a:t>“The sons of </a:t>
            </a:r>
            <a:r>
              <a:rPr lang="en-US" sz="2400" b="1" dirty="0" smtClean="0">
                <a:latin typeface="+mj-lt"/>
              </a:rPr>
              <a:t>Naphtali</a:t>
            </a:r>
            <a:r>
              <a:rPr lang="en-US" sz="2400" dirty="0" smtClean="0">
                <a:latin typeface="+mj-lt"/>
              </a:rPr>
              <a:t>…” (7:13)</a:t>
            </a:r>
          </a:p>
          <a:p>
            <a:endParaRPr lang="en-US" sz="800" dirty="0" smtClean="0">
              <a:latin typeface="+mj-lt"/>
            </a:endParaRPr>
          </a:p>
          <a:p>
            <a:r>
              <a:rPr lang="en-US" sz="2400" dirty="0" smtClean="0">
                <a:latin typeface="+mj-lt"/>
              </a:rPr>
              <a:t>“The sons of </a:t>
            </a:r>
            <a:r>
              <a:rPr lang="en-US" sz="2400" b="1" dirty="0" smtClean="0">
                <a:latin typeface="+mj-lt"/>
              </a:rPr>
              <a:t>Manasseh</a:t>
            </a:r>
            <a:r>
              <a:rPr lang="en-US" sz="2400" dirty="0" smtClean="0">
                <a:latin typeface="+mj-lt"/>
              </a:rPr>
              <a:t>…” (7:14)</a:t>
            </a:r>
          </a:p>
          <a:p>
            <a:endParaRPr lang="en-US" sz="800" dirty="0" smtClean="0">
              <a:latin typeface="+mj-lt"/>
            </a:endParaRPr>
          </a:p>
          <a:p>
            <a:r>
              <a:rPr lang="en-US" sz="2400" dirty="0" smtClean="0">
                <a:latin typeface="+mj-lt"/>
              </a:rPr>
              <a:t>“The sons of </a:t>
            </a:r>
            <a:r>
              <a:rPr lang="en-US" sz="2400" b="1" dirty="0" smtClean="0">
                <a:latin typeface="+mj-lt"/>
              </a:rPr>
              <a:t>Ephraim</a:t>
            </a:r>
            <a:r>
              <a:rPr lang="en-US" sz="2400" dirty="0" smtClean="0">
                <a:latin typeface="+mj-lt"/>
              </a:rPr>
              <a:t>…” (7:20)</a:t>
            </a:r>
            <a:endParaRPr lang="en-US" dirty="0"/>
          </a:p>
          <a:p>
            <a:endParaRPr lang="en-US" sz="800" dirty="0" smtClean="0">
              <a:latin typeface="+mj-lt"/>
            </a:endParaRPr>
          </a:p>
          <a:p>
            <a:r>
              <a:rPr lang="en-US" sz="2400" dirty="0" smtClean="0">
                <a:latin typeface="+mj-lt"/>
              </a:rPr>
              <a:t>“The sons of </a:t>
            </a:r>
            <a:r>
              <a:rPr lang="en-US" sz="2400" b="1" dirty="0" smtClean="0">
                <a:latin typeface="+mj-lt"/>
              </a:rPr>
              <a:t>Asher</a:t>
            </a:r>
            <a:r>
              <a:rPr lang="en-US" sz="2400" dirty="0" smtClean="0">
                <a:latin typeface="+mj-lt"/>
              </a:rPr>
              <a:t>…” (7:30)</a:t>
            </a:r>
          </a:p>
          <a:p>
            <a:endParaRPr lang="en-US" sz="800" dirty="0" smtClean="0">
              <a:latin typeface="+mj-lt"/>
            </a:endParaRPr>
          </a:p>
          <a:p>
            <a:r>
              <a:rPr lang="en-US" sz="2400" dirty="0" smtClean="0">
                <a:latin typeface="+mj-lt"/>
              </a:rPr>
              <a:t>1CHRONICLES 8:1 – goes into more detail than Ch. 7:6-12 concerning the </a:t>
            </a:r>
            <a:r>
              <a:rPr lang="en-US" sz="2400" b="1" dirty="0" smtClean="0">
                <a:latin typeface="+mj-lt"/>
              </a:rPr>
              <a:t>Benjaminites </a:t>
            </a:r>
            <a:r>
              <a:rPr lang="en-US" sz="2400" dirty="0" smtClean="0">
                <a:latin typeface="+mj-lt"/>
              </a:rPr>
              <a:t>– Why?</a:t>
            </a:r>
          </a:p>
          <a:p>
            <a:endParaRPr lang="en-US" sz="800" dirty="0" smtClean="0">
              <a:latin typeface="+mj-lt"/>
            </a:endParaRPr>
          </a:p>
          <a:p>
            <a:r>
              <a:rPr lang="en-US" sz="2400" dirty="0" smtClean="0">
                <a:latin typeface="+mj-lt"/>
              </a:rPr>
              <a:t>1CRONICLES 8:33-40 provides information concerning the lineage of </a:t>
            </a:r>
            <a:endParaRPr lang="en-US" sz="800" dirty="0" smtClean="0">
              <a:latin typeface="+mj-lt"/>
            </a:endParaRPr>
          </a:p>
          <a:p>
            <a:r>
              <a:rPr lang="en-US" sz="2400" b="1" dirty="0" smtClean="0">
                <a:latin typeface="+mj-lt"/>
              </a:rPr>
              <a:t>Saul</a:t>
            </a:r>
            <a:r>
              <a:rPr lang="en-US" sz="2400" dirty="0" smtClean="0">
                <a:latin typeface="+mj-lt"/>
              </a:rPr>
              <a:t> and </a:t>
            </a:r>
            <a:r>
              <a:rPr lang="en-US" sz="2400" b="1" dirty="0" smtClean="0">
                <a:latin typeface="+mj-lt"/>
              </a:rPr>
              <a:t>Jonathan </a:t>
            </a:r>
            <a:r>
              <a:rPr lang="en-US" sz="2400" dirty="0" smtClean="0">
                <a:latin typeface="+mj-lt"/>
              </a:rPr>
              <a:t>[Benjaminites] –</a:t>
            </a:r>
          </a:p>
          <a:p>
            <a:endParaRPr lang="en-US" sz="800" dirty="0" smtClean="0">
              <a:latin typeface="+mj-lt"/>
            </a:endParaRPr>
          </a:p>
          <a:p>
            <a:r>
              <a:rPr lang="en-US" sz="2400" dirty="0" smtClean="0">
                <a:latin typeface="+mj-lt"/>
              </a:rPr>
              <a:t>“And Ner begat Kish, and Kish begat </a:t>
            </a:r>
            <a:r>
              <a:rPr lang="en-US" sz="2400" b="1" dirty="0" smtClean="0">
                <a:latin typeface="+mj-lt"/>
              </a:rPr>
              <a:t>Saul</a:t>
            </a:r>
            <a:r>
              <a:rPr lang="en-US" sz="2400" dirty="0" smtClean="0">
                <a:latin typeface="+mj-lt"/>
              </a:rPr>
              <a:t>, and Saul begat </a:t>
            </a:r>
            <a:r>
              <a:rPr lang="en-US" sz="2400" b="1" dirty="0" smtClean="0">
                <a:latin typeface="+mj-lt"/>
              </a:rPr>
              <a:t>Jonathan</a:t>
            </a:r>
            <a:r>
              <a:rPr lang="en-US" sz="2400" dirty="0" smtClean="0">
                <a:latin typeface="+mj-lt"/>
              </a:rPr>
              <a:t>…” (8:33). </a:t>
            </a:r>
          </a:p>
        </p:txBody>
      </p:sp>
      <p:pic>
        <p:nvPicPr>
          <p:cNvPr id="7" name="Picture 6" descr="Douglass-Riverview News and Current Events: &quot;The &lt;strong&gt;12&lt;/strong&gt; &lt;strong&gt;Tribes&lt;/strong&g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4500" y="0"/>
            <a:ext cx="6667500" cy="6247864"/>
          </a:xfrm>
          <a:prstGeom prst="rect">
            <a:avLst/>
          </a:prstGeom>
        </p:spPr>
      </p:pic>
    </p:spTree>
    <p:extLst>
      <p:ext uri="{BB962C8B-B14F-4D97-AF65-F5344CB8AC3E}">
        <p14:creationId xmlns:p14="http://schemas.microsoft.com/office/powerpoint/2010/main" val="152305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500"/>
                                        <p:tgtEl>
                                          <p:spTgt spid="4">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fade">
                                      <p:cBhvr>
                                        <p:cTn id="22" dur="500"/>
                                        <p:tgtEl>
                                          <p:spTgt spid="4">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animEffect transition="in" filter="fade">
                                      <p:cBhvr>
                                        <p:cTn id="27" dur="500"/>
                                        <p:tgtEl>
                                          <p:spTgt spid="4">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12" end="12"/>
                                            </p:txEl>
                                          </p:spTgt>
                                        </p:tgtEl>
                                        <p:attrNameLst>
                                          <p:attrName>style.visibility</p:attrName>
                                        </p:attrNameLst>
                                      </p:cBhvr>
                                      <p:to>
                                        <p:strVal val="visible"/>
                                      </p:to>
                                    </p:set>
                                    <p:animEffect transition="in" filter="fade">
                                      <p:cBhvr>
                                        <p:cTn id="32" dur="500"/>
                                        <p:tgtEl>
                                          <p:spTgt spid="4">
                                            <p:txEl>
                                              <p:pRg st="12" end="1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14" end="14"/>
                                            </p:txEl>
                                          </p:spTgt>
                                        </p:tgtEl>
                                        <p:attrNameLst>
                                          <p:attrName>style.visibility</p:attrName>
                                        </p:attrNameLst>
                                      </p:cBhvr>
                                      <p:to>
                                        <p:strVal val="visible"/>
                                      </p:to>
                                    </p:set>
                                    <p:animEffect transition="in" filter="fade">
                                      <p:cBhvr>
                                        <p:cTn id="37" dur="500"/>
                                        <p:tgtEl>
                                          <p:spTgt spid="4">
                                            <p:txEl>
                                              <p:pRg st="14" end="14"/>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4">
                                            <p:txEl>
                                              <p:pRg st="15" end="15"/>
                                            </p:txEl>
                                          </p:spTgt>
                                        </p:tgtEl>
                                        <p:attrNameLst>
                                          <p:attrName>style.visibility</p:attrName>
                                        </p:attrNameLst>
                                      </p:cBhvr>
                                      <p:to>
                                        <p:strVal val="visible"/>
                                      </p:to>
                                    </p:set>
                                    <p:animEffect transition="in" filter="fade">
                                      <p:cBhvr>
                                        <p:cTn id="40" dur="500"/>
                                        <p:tgtEl>
                                          <p:spTgt spid="4">
                                            <p:txEl>
                                              <p:pRg st="15" end="1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
                                            <p:txEl>
                                              <p:pRg st="17" end="17"/>
                                            </p:txEl>
                                          </p:spTgt>
                                        </p:tgtEl>
                                        <p:attrNameLst>
                                          <p:attrName>style.visibility</p:attrName>
                                        </p:attrNameLst>
                                      </p:cBhvr>
                                      <p:to>
                                        <p:strVal val="visible"/>
                                      </p:to>
                                    </p:set>
                                    <p:animEffect transition="in" filter="fade">
                                      <p:cBhvr>
                                        <p:cTn id="45" dur="500"/>
                                        <p:tgtEl>
                                          <p:spTgt spid="4">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5000625" cy="6494085"/>
          </a:xfrm>
          <a:prstGeom prst="rect">
            <a:avLst/>
          </a:prstGeom>
          <a:noFill/>
        </p:spPr>
        <p:txBody>
          <a:bodyPr wrap="square" rtlCol="0">
            <a:spAutoFit/>
          </a:bodyPr>
          <a:lstStyle/>
          <a:p>
            <a:r>
              <a:rPr lang="en-US" sz="2400" dirty="0" smtClean="0">
                <a:latin typeface="+mj-lt"/>
              </a:rPr>
              <a:t>“So all Israel were reckoned by genealogies; and, behold, they were written in </a:t>
            </a:r>
            <a:r>
              <a:rPr lang="en-US" sz="2400" b="1" dirty="0" smtClean="0">
                <a:latin typeface="+mj-lt"/>
              </a:rPr>
              <a:t>the book of the kings </a:t>
            </a:r>
            <a:r>
              <a:rPr lang="en-US" sz="2400" dirty="0" smtClean="0">
                <a:latin typeface="+mj-lt"/>
              </a:rPr>
              <a:t>of Israel and Judah, who were carried away to Babylon for their transgression” (9:1).</a:t>
            </a:r>
          </a:p>
          <a:p>
            <a:r>
              <a:rPr lang="en-US" sz="2400" dirty="0" smtClean="0">
                <a:latin typeface="+mj-lt"/>
              </a:rPr>
              <a:t>Here the author looks ahead to the time when the Israelites are taken to Babylon for a 70-year captivity because of their persistent idol worship.  </a:t>
            </a:r>
          </a:p>
          <a:p>
            <a:r>
              <a:rPr lang="en-US" sz="2400" dirty="0" smtClean="0">
                <a:latin typeface="+mj-lt"/>
              </a:rPr>
              <a:t>And, then gives their locations upon their return –</a:t>
            </a:r>
          </a:p>
          <a:p>
            <a:endParaRPr lang="en-US" sz="800" dirty="0" smtClean="0">
              <a:latin typeface="+mj-lt"/>
            </a:endParaRPr>
          </a:p>
          <a:p>
            <a:r>
              <a:rPr lang="en-US" sz="2400" dirty="0" smtClean="0">
                <a:latin typeface="+mj-lt"/>
              </a:rPr>
              <a:t>“Now the first inhabitants that dwelt in their possessions in their cities were, the Israelites, the priests, Levites… and in Jerusalem dwelt of the children of Judah… Benjamin… Ephraim… Manasseh…” (9:2,3).   </a:t>
            </a:r>
            <a:endParaRPr lang="en-US" sz="2400" dirty="0">
              <a:latin typeface="+mj-lt"/>
            </a:endParaRPr>
          </a:p>
        </p:txBody>
      </p:sp>
      <p:pic>
        <p:nvPicPr>
          <p:cNvPr id="3" name="Picture 2" descr="Solidarity in Suffering | Lectio: Guided Bible Read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0625" y="0"/>
            <a:ext cx="7191375" cy="6417885"/>
          </a:xfrm>
          <a:prstGeom prst="rect">
            <a:avLst/>
          </a:prstGeom>
        </p:spPr>
      </p:pic>
    </p:spTree>
    <p:extLst>
      <p:ext uri="{BB962C8B-B14F-4D97-AF65-F5344CB8AC3E}">
        <p14:creationId xmlns:p14="http://schemas.microsoft.com/office/powerpoint/2010/main" val="247682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676" y="0"/>
            <a:ext cx="6267449" cy="6494085"/>
          </a:xfrm>
          <a:prstGeom prst="rect">
            <a:avLst/>
          </a:prstGeom>
          <a:noFill/>
        </p:spPr>
        <p:txBody>
          <a:bodyPr wrap="square" rtlCol="0">
            <a:spAutoFit/>
          </a:bodyPr>
          <a:lstStyle/>
          <a:p>
            <a:r>
              <a:rPr lang="en-US" sz="2400" b="1" dirty="0" smtClean="0">
                <a:latin typeface="+mj-lt"/>
              </a:rPr>
              <a:t>1CHRONICLES VS. NEHEMIAH</a:t>
            </a:r>
          </a:p>
          <a:p>
            <a:r>
              <a:rPr lang="en-US" sz="2400" dirty="0" smtClean="0">
                <a:latin typeface="+mj-lt"/>
              </a:rPr>
              <a:t>Whereas 1CHRONICLES [1,000 B.C.] looks to the future in terms of the return from the Babylonian exile, the </a:t>
            </a:r>
            <a:r>
              <a:rPr lang="en-US" sz="2400" dirty="0">
                <a:latin typeface="+mj-lt"/>
              </a:rPr>
              <a:t>B</a:t>
            </a:r>
            <a:r>
              <a:rPr lang="en-US" sz="2400" dirty="0" smtClean="0">
                <a:latin typeface="+mj-lt"/>
              </a:rPr>
              <a:t>ook of NEHEMIAH records it in real </a:t>
            </a:r>
            <a:r>
              <a:rPr lang="en-US" sz="2400" dirty="0" smtClean="0">
                <a:latin typeface="+mj-lt"/>
              </a:rPr>
              <a:t>time [525 </a:t>
            </a:r>
            <a:r>
              <a:rPr lang="en-US" sz="2400" dirty="0" smtClean="0">
                <a:latin typeface="+mj-lt"/>
              </a:rPr>
              <a:t>B.C.] – </a:t>
            </a:r>
            <a:endParaRPr lang="en-US" sz="800" dirty="0" smtClean="0">
              <a:latin typeface="+mj-lt"/>
            </a:endParaRPr>
          </a:p>
          <a:p>
            <a:endParaRPr lang="en-US" sz="800" dirty="0">
              <a:latin typeface="+mj-lt"/>
            </a:endParaRPr>
          </a:p>
          <a:p>
            <a:r>
              <a:rPr lang="en-US" sz="2400" dirty="0" smtClean="0">
                <a:latin typeface="+mj-lt"/>
              </a:rPr>
              <a:t>“And I said unto the king [Artaxerxes of Persia], if it please the king, and if thy servant have found favour in thy sight, that thou wouldest send me unto </a:t>
            </a:r>
            <a:r>
              <a:rPr lang="en-US" sz="2400" b="1" dirty="0" smtClean="0">
                <a:latin typeface="+mj-lt"/>
              </a:rPr>
              <a:t>Judah</a:t>
            </a:r>
            <a:r>
              <a:rPr lang="en-US" sz="2400" dirty="0" smtClean="0">
                <a:latin typeface="+mj-lt"/>
              </a:rPr>
              <a:t>, unto the city of my fathers’ sepulchers [Hebron], that I may build it</a:t>
            </a:r>
            <a:r>
              <a:rPr lang="en-US" sz="2400" dirty="0">
                <a:latin typeface="+mj-lt"/>
              </a:rPr>
              <a:t> </a:t>
            </a:r>
            <a:r>
              <a:rPr lang="en-US" sz="2400" dirty="0" smtClean="0">
                <a:latin typeface="+mj-lt"/>
              </a:rPr>
              <a:t>(2:4)… And at </a:t>
            </a:r>
            <a:r>
              <a:rPr lang="en-US" sz="2400" b="1" dirty="0" smtClean="0">
                <a:latin typeface="+mj-lt"/>
              </a:rPr>
              <a:t>Jerusalem</a:t>
            </a:r>
            <a:r>
              <a:rPr lang="en-US" sz="2400" dirty="0" smtClean="0">
                <a:latin typeface="+mj-lt"/>
              </a:rPr>
              <a:t> dwelt certain of the children of Judah, and of the children of Benjamin…” </a:t>
            </a:r>
            <a:endParaRPr lang="en-US" sz="2400" dirty="0" smtClean="0">
              <a:latin typeface="+mj-lt"/>
            </a:endParaRPr>
          </a:p>
          <a:p>
            <a:r>
              <a:rPr lang="en-US" sz="2400" dirty="0" smtClean="0">
                <a:latin typeface="+mj-lt"/>
              </a:rPr>
              <a:t>(</a:t>
            </a:r>
            <a:r>
              <a:rPr lang="en-US" sz="2400" dirty="0" smtClean="0">
                <a:latin typeface="+mj-lt"/>
              </a:rPr>
              <a:t>Neh. 11:4).</a:t>
            </a:r>
          </a:p>
          <a:p>
            <a:r>
              <a:rPr lang="en-US" sz="2400" dirty="0" smtClean="0">
                <a:latin typeface="+mj-lt"/>
              </a:rPr>
              <a:t>Nehemiah asked the king of Persia to allow the Israelites to return to their land to rebuild Hebron and Jerusalem after its destruction 70-years earlier, because God had decreed it to be done.  </a:t>
            </a:r>
          </a:p>
        </p:txBody>
      </p:sp>
      <p:pic>
        <p:nvPicPr>
          <p:cNvPr id="4" name="Picture 3" descr="File:The Jews &lt;strong&gt;Return&lt;/strong&gt; to Jerusalem in the Time of Cyrus.jp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4125" y="0"/>
            <a:ext cx="5857875" cy="6494085"/>
          </a:xfrm>
          <a:prstGeom prst="rect">
            <a:avLst/>
          </a:prstGeom>
        </p:spPr>
      </p:pic>
    </p:spTree>
    <p:extLst>
      <p:ext uri="{BB962C8B-B14F-4D97-AF65-F5344CB8AC3E}">
        <p14:creationId xmlns:p14="http://schemas.microsoft.com/office/powerpoint/2010/main" val="122699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 y="-1"/>
            <a:ext cx="6286502" cy="6494085"/>
          </a:xfrm>
          <a:prstGeom prst="rect">
            <a:avLst/>
          </a:prstGeom>
        </p:spPr>
        <p:txBody>
          <a:bodyPr wrap="square">
            <a:spAutoFit/>
          </a:bodyPr>
          <a:lstStyle/>
          <a:p>
            <a:r>
              <a:rPr lang="en-US" sz="2400" dirty="0" smtClean="0">
                <a:latin typeface="+mj-lt"/>
              </a:rPr>
              <a:t>Upon their return [525 B.C.], 1CRONICLES lists the names and tribes of the returnees –</a:t>
            </a:r>
          </a:p>
          <a:p>
            <a:endParaRPr lang="en-US" sz="800" dirty="0" smtClean="0">
              <a:latin typeface="+mj-lt"/>
            </a:endParaRPr>
          </a:p>
          <a:p>
            <a:r>
              <a:rPr lang="en-US" sz="2400" dirty="0" smtClean="0">
                <a:latin typeface="+mj-lt"/>
              </a:rPr>
              <a:t>“</a:t>
            </a:r>
            <a:r>
              <a:rPr lang="en-US" sz="2400" dirty="0">
                <a:latin typeface="+mj-lt"/>
              </a:rPr>
              <a:t>And of the </a:t>
            </a:r>
            <a:r>
              <a:rPr lang="en-US" sz="2400" b="1" dirty="0">
                <a:latin typeface="+mj-lt"/>
              </a:rPr>
              <a:t>priests</a:t>
            </a:r>
            <a:r>
              <a:rPr lang="en-US" sz="2400" dirty="0">
                <a:latin typeface="+mj-lt"/>
              </a:rPr>
              <a:t>…” (9:10-13</a:t>
            </a:r>
            <a:r>
              <a:rPr lang="en-US" sz="2400" dirty="0" smtClean="0">
                <a:latin typeface="+mj-lt"/>
              </a:rPr>
              <a:t>)</a:t>
            </a:r>
            <a:endParaRPr lang="en-US" sz="2400" dirty="0">
              <a:latin typeface="+mj-lt"/>
            </a:endParaRPr>
          </a:p>
          <a:p>
            <a:endParaRPr lang="en-US" sz="800" dirty="0" smtClean="0">
              <a:latin typeface="+mj-lt"/>
            </a:endParaRPr>
          </a:p>
          <a:p>
            <a:r>
              <a:rPr lang="en-US" sz="2400" dirty="0" smtClean="0">
                <a:latin typeface="+mj-lt"/>
              </a:rPr>
              <a:t>“</a:t>
            </a:r>
            <a:r>
              <a:rPr lang="en-US" sz="2400" dirty="0">
                <a:latin typeface="+mj-lt"/>
              </a:rPr>
              <a:t>And of the </a:t>
            </a:r>
            <a:r>
              <a:rPr lang="en-US" sz="2400" b="1" dirty="0">
                <a:latin typeface="+mj-lt"/>
              </a:rPr>
              <a:t>Levites</a:t>
            </a:r>
            <a:r>
              <a:rPr lang="en-US" sz="2400" dirty="0">
                <a:latin typeface="+mj-lt"/>
              </a:rPr>
              <a:t>…” (9:14-25</a:t>
            </a:r>
            <a:r>
              <a:rPr lang="en-US" sz="2400" dirty="0" smtClean="0">
                <a:latin typeface="+mj-lt"/>
              </a:rPr>
              <a:t>), and their duties –</a:t>
            </a:r>
          </a:p>
          <a:p>
            <a:endParaRPr lang="en-US" sz="800" dirty="0" smtClean="0">
              <a:latin typeface="+mj-lt"/>
            </a:endParaRPr>
          </a:p>
          <a:p>
            <a:r>
              <a:rPr lang="en-US" sz="2400" dirty="0" smtClean="0">
                <a:latin typeface="+mj-lt"/>
              </a:rPr>
              <a:t>“And the porters were…  who hitherto waited in the king’s gate eastward: they were porters in the companies of the children of Levi…” (9:17,18).</a:t>
            </a:r>
          </a:p>
          <a:p>
            <a:r>
              <a:rPr lang="en-US" sz="2400" dirty="0" smtClean="0">
                <a:latin typeface="+mj-lt"/>
              </a:rPr>
              <a:t>These Levites were in charge of opening and closing of the gates to the temple.   </a:t>
            </a:r>
          </a:p>
          <a:p>
            <a:endParaRPr lang="en-US" sz="800" dirty="0">
              <a:latin typeface="+mj-lt"/>
            </a:endParaRPr>
          </a:p>
          <a:p>
            <a:r>
              <a:rPr lang="en-US" sz="2400" dirty="0" smtClean="0">
                <a:latin typeface="+mj-lt"/>
              </a:rPr>
              <a:t>“For these Levites, the four chief porters, were in their set office, and were over the chambers and treasuries of the house of God [temple].  And they lodged round about the house of God, because the charge was upon them…” (9:26,27).</a:t>
            </a:r>
          </a:p>
          <a:p>
            <a:r>
              <a:rPr lang="en-US" sz="2400" dirty="0" smtClean="0">
                <a:latin typeface="+mj-lt"/>
              </a:rPr>
              <a:t>The Levites were in charge of operation of the temple. </a:t>
            </a:r>
          </a:p>
        </p:txBody>
      </p:sp>
      <p:pic>
        <p:nvPicPr>
          <p:cNvPr id="3" name="Picture 2" descr="File:The Jews &lt;strong&gt;Return&lt;/strong&gt; to Jerusalem in the Time of Cyrus.jpg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0" y="0"/>
            <a:ext cx="5905500" cy="6494083"/>
          </a:xfrm>
          <a:prstGeom prst="rect">
            <a:avLst/>
          </a:prstGeom>
        </p:spPr>
      </p:pic>
      <p:pic>
        <p:nvPicPr>
          <p:cNvPr id="4" name="Picture 3" descr="CopperReligion2010 - Charles Norman"/>
          <p:cNvPicPr>
            <a:picLocks noChangeAspect="1"/>
          </p:cNvPicPr>
          <p:nvPr/>
        </p:nvPicPr>
        <p:blipFill rotWithShape="1">
          <a:blip r:embed="rId3">
            <a:extLst>
              <a:ext uri="{28A0092B-C50C-407E-A947-70E740481C1C}">
                <a14:useLocalDpi xmlns:a14="http://schemas.microsoft.com/office/drawing/2010/main" val="0"/>
              </a:ext>
            </a:extLst>
          </a:blip>
          <a:srcRect l="3339" t="4581" r="2366" b="4516"/>
          <a:stretch/>
        </p:blipFill>
        <p:spPr>
          <a:xfrm>
            <a:off x="6286500" y="-1"/>
            <a:ext cx="5905500" cy="6494083"/>
          </a:xfrm>
          <a:prstGeom prst="rect">
            <a:avLst/>
          </a:prstGeom>
        </p:spPr>
      </p:pic>
    </p:spTree>
    <p:extLst>
      <p:ext uri="{BB962C8B-B14F-4D97-AF65-F5344CB8AC3E}">
        <p14:creationId xmlns:p14="http://schemas.microsoft.com/office/powerpoint/2010/main" val="354238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fade">
                                      <p:cBhvr>
                                        <p:cTn id="32" dur="500"/>
                                        <p:tgtEl>
                                          <p:spTgt spid="2">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fade">
                                      <p:cBhvr>
                                        <p:cTn id="3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nglish: Open Bible Stories - 17.htm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5450" y="0"/>
            <a:ext cx="6686550" cy="6398835"/>
          </a:xfrm>
          <a:prstGeom prst="rect">
            <a:avLst/>
          </a:prstGeom>
        </p:spPr>
      </p:pic>
      <p:pic>
        <p:nvPicPr>
          <p:cNvPr id="6" name="Picture 5" descr="Bet Shean | Bet Shean: Entrance to Garden of Eden. This is ..."/>
          <p:cNvPicPr>
            <a:picLocks noChangeAspect="1"/>
          </p:cNvPicPr>
          <p:nvPr/>
        </p:nvPicPr>
        <p:blipFill rotWithShape="1">
          <a:blip r:embed="rId3">
            <a:extLst>
              <a:ext uri="{28A0092B-C50C-407E-A947-70E740481C1C}">
                <a14:useLocalDpi xmlns:a14="http://schemas.microsoft.com/office/drawing/2010/main" val="0"/>
              </a:ext>
            </a:extLst>
          </a:blip>
          <a:srcRect r="45000"/>
          <a:stretch/>
        </p:blipFill>
        <p:spPr>
          <a:xfrm>
            <a:off x="5505451" y="-1"/>
            <a:ext cx="6686550" cy="6398836"/>
          </a:xfrm>
          <a:prstGeom prst="rect">
            <a:avLst/>
          </a:prstGeom>
        </p:spPr>
      </p:pic>
      <p:sp>
        <p:nvSpPr>
          <p:cNvPr id="2" name="TextBox 1"/>
          <p:cNvSpPr txBox="1"/>
          <p:nvPr/>
        </p:nvSpPr>
        <p:spPr>
          <a:xfrm>
            <a:off x="0" y="-95250"/>
            <a:ext cx="5505450" cy="6494085"/>
          </a:xfrm>
          <a:prstGeom prst="rect">
            <a:avLst/>
          </a:prstGeom>
          <a:noFill/>
        </p:spPr>
        <p:txBody>
          <a:bodyPr wrap="square" rtlCol="0">
            <a:spAutoFit/>
          </a:bodyPr>
          <a:lstStyle/>
          <a:p>
            <a:r>
              <a:rPr lang="en-US" sz="2400" dirty="0" smtClean="0">
                <a:latin typeface="+mj-lt"/>
              </a:rPr>
              <a:t>The emphasis of 1&amp;2 CHRONICLES is to show the importance of </a:t>
            </a:r>
            <a:r>
              <a:rPr lang="en-US" sz="2400" b="1" dirty="0" smtClean="0">
                <a:latin typeface="+mj-lt"/>
              </a:rPr>
              <a:t>David</a:t>
            </a:r>
            <a:r>
              <a:rPr lang="en-US" sz="2400" dirty="0" smtClean="0">
                <a:latin typeface="+mj-lt"/>
              </a:rPr>
              <a:t> as compared to </a:t>
            </a:r>
            <a:r>
              <a:rPr lang="en-US" sz="2400" b="1" dirty="0" smtClean="0">
                <a:latin typeface="+mj-lt"/>
              </a:rPr>
              <a:t>Saul</a:t>
            </a:r>
            <a:r>
              <a:rPr lang="en-US" sz="2400" dirty="0" smtClean="0">
                <a:latin typeface="+mj-lt"/>
              </a:rPr>
              <a:t>.  Though Saul was divinely chosen to be </a:t>
            </a:r>
            <a:r>
              <a:rPr lang="en-US" sz="2400" dirty="0" smtClean="0">
                <a:latin typeface="+mj-lt"/>
              </a:rPr>
              <a:t>Israel’s 1</a:t>
            </a:r>
            <a:r>
              <a:rPr lang="en-US" sz="2400" baseline="30000" dirty="0" smtClean="0">
                <a:latin typeface="+mj-lt"/>
              </a:rPr>
              <a:t>st</a:t>
            </a:r>
            <a:r>
              <a:rPr lang="en-US" sz="2400" dirty="0" smtClean="0">
                <a:latin typeface="+mj-lt"/>
              </a:rPr>
              <a:t> </a:t>
            </a:r>
            <a:r>
              <a:rPr lang="en-US" sz="2400" dirty="0" smtClean="0">
                <a:latin typeface="+mj-lt"/>
              </a:rPr>
              <a:t>king, David was God’s ultimate choice to become king over the whole nation of </a:t>
            </a:r>
            <a:r>
              <a:rPr lang="en-US" sz="2400" dirty="0" smtClean="0">
                <a:latin typeface="+mj-lt"/>
              </a:rPr>
              <a:t>Israel [all </a:t>
            </a:r>
            <a:r>
              <a:rPr lang="en-US" sz="2400" dirty="0" smtClean="0">
                <a:latin typeface="+mj-lt"/>
              </a:rPr>
              <a:t>12 tribes].  Therefore, the Chronicler again repeats the demise of Saul in preparation of David’s kingship –</a:t>
            </a:r>
          </a:p>
          <a:p>
            <a:endParaRPr lang="en-US" sz="800" dirty="0" smtClean="0">
              <a:latin typeface="+mj-lt"/>
            </a:endParaRPr>
          </a:p>
          <a:p>
            <a:r>
              <a:rPr lang="en-US" sz="2400" dirty="0" smtClean="0">
                <a:latin typeface="+mj-lt"/>
              </a:rPr>
              <a:t>“Now the Philistines fought against Israel; and the men of Israel fled from before the Philistines, and fell down slain in mount Gilboa.  And the Philistines followed hard</a:t>
            </a:r>
          </a:p>
          <a:p>
            <a:r>
              <a:rPr lang="en-US" sz="2400" dirty="0">
                <a:latin typeface="+mj-lt"/>
              </a:rPr>
              <a:t>a</a:t>
            </a:r>
            <a:r>
              <a:rPr lang="en-US" sz="2400" dirty="0" smtClean="0">
                <a:latin typeface="+mj-lt"/>
              </a:rPr>
              <a:t>fter Saul, and after his sons… slew the sons of Saul.  And the battle went hard against Saul, and the archers hit him, and he was wounded of the archers” (10:1-3).</a:t>
            </a:r>
            <a:endParaRPr lang="en-US" sz="2400" dirty="0">
              <a:latin typeface="+mj-lt"/>
            </a:endParaRPr>
          </a:p>
        </p:txBody>
      </p:sp>
    </p:spTree>
    <p:extLst>
      <p:ext uri="{BB962C8B-B14F-4D97-AF65-F5344CB8AC3E}">
        <p14:creationId xmlns:p14="http://schemas.microsoft.com/office/powerpoint/2010/main" val="242128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5686425" cy="6370975"/>
          </a:xfrm>
          <a:prstGeom prst="rect">
            <a:avLst/>
          </a:prstGeom>
          <a:noFill/>
        </p:spPr>
        <p:txBody>
          <a:bodyPr wrap="square" rtlCol="0">
            <a:spAutoFit/>
          </a:bodyPr>
          <a:lstStyle/>
          <a:p>
            <a:r>
              <a:rPr lang="en-US" sz="2400" b="1" dirty="0" smtClean="0">
                <a:latin typeface="+mj-lt"/>
              </a:rPr>
              <a:t>THE DEATH OF SAUL</a:t>
            </a:r>
          </a:p>
          <a:p>
            <a:r>
              <a:rPr lang="en-US" sz="2400" dirty="0" smtClean="0">
                <a:latin typeface="+mj-lt"/>
              </a:rPr>
              <a:t>“Then said Saul to his armour-bearer, Draw thy sword, and thrust me through therewith; lest these uncircumsied come and abuse me.  But his armourbear would not; for he was sore afraid.  So Saul took a sword, and fell on it.  And when his armourbearer saw that Saul was dead, he fell likewise on the sword, and died” (10:4,5).</a:t>
            </a:r>
          </a:p>
          <a:p>
            <a:r>
              <a:rPr lang="en-US" sz="2400" dirty="0" smtClean="0">
                <a:latin typeface="+mj-lt"/>
              </a:rPr>
              <a:t>With God’s protection withdrawn from Saul,</a:t>
            </a:r>
          </a:p>
          <a:p>
            <a:r>
              <a:rPr lang="en-US" sz="2400" dirty="0">
                <a:latin typeface="+mj-lt"/>
              </a:rPr>
              <a:t>h</a:t>
            </a:r>
            <a:r>
              <a:rPr lang="en-US" sz="2400" dirty="0" smtClean="0">
                <a:latin typeface="+mj-lt"/>
              </a:rPr>
              <a:t>e took his own life rather than allow the enemy to take him alive.</a:t>
            </a:r>
          </a:p>
          <a:p>
            <a:r>
              <a:rPr lang="en-US" sz="2400" dirty="0" smtClean="0">
                <a:latin typeface="+mj-lt"/>
              </a:rPr>
              <a:t>About a thousand years later, as Israel is again defeated, this time by the 10</a:t>
            </a:r>
            <a:r>
              <a:rPr lang="en-US" sz="2400" baseline="30000" dirty="0" smtClean="0">
                <a:latin typeface="+mj-lt"/>
              </a:rPr>
              <a:t>th</a:t>
            </a:r>
            <a:r>
              <a:rPr lang="en-US" sz="2400" dirty="0" smtClean="0">
                <a:latin typeface="+mj-lt"/>
              </a:rPr>
              <a:t> Roman Legion under General Titus, 965 Jews take their own lives rather than be taken captive, </a:t>
            </a:r>
            <a:r>
              <a:rPr lang="en-US" sz="2400" dirty="0" smtClean="0">
                <a:latin typeface="+mj-lt"/>
              </a:rPr>
              <a:t>at… MASADA</a:t>
            </a:r>
            <a:r>
              <a:rPr lang="en-US" sz="2400" dirty="0" smtClean="0">
                <a:latin typeface="+mj-lt"/>
              </a:rPr>
              <a:t>!  </a:t>
            </a:r>
            <a:endParaRPr lang="en-US" sz="2400" dirty="0">
              <a:latin typeface="+mj-lt"/>
            </a:endParaRPr>
          </a:p>
        </p:txBody>
      </p:sp>
      <p:pic>
        <p:nvPicPr>
          <p:cNvPr id="3" name="Picture 2" descr="Category:First Book of Samuel - The Work of God's Childr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6425" y="-2"/>
            <a:ext cx="6505575" cy="6370975"/>
          </a:xfrm>
          <a:prstGeom prst="rect">
            <a:avLst/>
          </a:prstGeom>
        </p:spPr>
      </p:pic>
      <p:pic>
        <p:nvPicPr>
          <p:cNvPr id="4" name="Picture 3" descr="&lt;strong&gt;Masada&lt;/strong&gt; – Wikitrave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6425" y="-1"/>
            <a:ext cx="6505575" cy="6370973"/>
          </a:xfrm>
          <a:prstGeom prst="rect">
            <a:avLst/>
          </a:prstGeom>
        </p:spPr>
      </p:pic>
    </p:spTree>
    <p:extLst>
      <p:ext uri="{BB962C8B-B14F-4D97-AF65-F5344CB8AC3E}">
        <p14:creationId xmlns:p14="http://schemas.microsoft.com/office/powerpoint/2010/main" val="184992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5577"/>
            <a:ext cx="4962526" cy="6494085"/>
          </a:xfrm>
          <a:prstGeom prst="rect">
            <a:avLst/>
          </a:prstGeom>
          <a:noFill/>
        </p:spPr>
        <p:txBody>
          <a:bodyPr wrap="square" rtlCol="0">
            <a:spAutoFit/>
          </a:bodyPr>
          <a:lstStyle/>
          <a:p>
            <a:r>
              <a:rPr lang="en-US" sz="2400" b="1" dirty="0" smtClean="0">
                <a:latin typeface="+mj-lt"/>
              </a:rPr>
              <a:t>SAUL’S BODY DEFILED</a:t>
            </a:r>
          </a:p>
          <a:p>
            <a:r>
              <a:rPr lang="en-US" sz="2400" dirty="0" smtClean="0">
                <a:latin typeface="+mj-lt"/>
              </a:rPr>
              <a:t>“And it came to pass on the morrow, when the Philistines came to strip the slain, that they found Saul and his sons fallen in mount Gilboa.  And when they had stripped him, they took his head, and his armour, and sent into the land of the Philistines round about, to carry tidings unto their idols, and to the people.  And they put his armour in the house of their gods, and fastened his head in the temple of Dagon” (10:8-10).</a:t>
            </a:r>
          </a:p>
          <a:p>
            <a:endParaRPr lang="en-US" sz="800" dirty="0" smtClean="0">
              <a:latin typeface="+mj-lt"/>
            </a:endParaRPr>
          </a:p>
          <a:p>
            <a:r>
              <a:rPr lang="en-US" sz="2400" dirty="0" smtClean="0">
                <a:latin typeface="+mj-lt"/>
              </a:rPr>
              <a:t>Do you see why God wanted Israel to drive out the pagan idol worshipers, and if they did not leave they were to slay every—</a:t>
            </a:r>
            <a:r>
              <a:rPr lang="en-US" sz="2400" i="1" dirty="0" smtClean="0">
                <a:latin typeface="+mj-lt"/>
              </a:rPr>
              <a:t>man, woman, and child!  </a:t>
            </a:r>
            <a:endParaRPr lang="en-US" sz="2400" i="1" dirty="0">
              <a:latin typeface="+mj-lt"/>
            </a:endParaRPr>
          </a:p>
        </p:txBody>
      </p:sp>
      <p:pic>
        <p:nvPicPr>
          <p:cNvPr id="3" name="Picture 2" descr="Idolatry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825" y="-1"/>
            <a:ext cx="7115176" cy="6418509"/>
          </a:xfrm>
          <a:prstGeom prst="rect">
            <a:avLst/>
          </a:prstGeom>
        </p:spPr>
      </p:pic>
    </p:spTree>
    <p:extLst>
      <p:ext uri="{BB962C8B-B14F-4D97-AF65-F5344CB8AC3E}">
        <p14:creationId xmlns:p14="http://schemas.microsoft.com/office/powerpoint/2010/main" val="308503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5725"/>
            <a:ext cx="8572500" cy="6494085"/>
          </a:xfrm>
          <a:prstGeom prst="rect">
            <a:avLst/>
          </a:prstGeom>
          <a:noFill/>
        </p:spPr>
        <p:txBody>
          <a:bodyPr wrap="square" rtlCol="0">
            <a:spAutoFit/>
          </a:bodyPr>
          <a:lstStyle/>
          <a:p>
            <a:r>
              <a:rPr lang="en-US" sz="2400" dirty="0" smtClean="0">
                <a:latin typeface="+mj-lt"/>
              </a:rPr>
              <a:t>The genealogies document the </a:t>
            </a:r>
            <a:r>
              <a:rPr lang="en-US" sz="2400" u="sng" dirty="0" smtClean="0">
                <a:latin typeface="+mj-lt"/>
              </a:rPr>
              <a:t>lineage of David</a:t>
            </a:r>
            <a:r>
              <a:rPr lang="en-US" sz="2400" dirty="0" smtClean="0">
                <a:latin typeface="+mj-lt"/>
              </a:rPr>
              <a:t> and the tribe of Judah as they will come to the forefront of God’s blessings:</a:t>
            </a:r>
          </a:p>
          <a:p>
            <a:endParaRPr lang="en-US" sz="800" dirty="0" smtClean="0">
              <a:latin typeface="+mj-lt"/>
            </a:endParaRPr>
          </a:p>
          <a:p>
            <a:r>
              <a:rPr lang="en-US" sz="2400" dirty="0" smtClean="0">
                <a:latin typeface="+mj-lt"/>
              </a:rPr>
              <a:t>1Chron. 1:1 – </a:t>
            </a:r>
            <a:r>
              <a:rPr lang="en-US" sz="2400" b="1" dirty="0" smtClean="0">
                <a:latin typeface="+mj-lt"/>
              </a:rPr>
              <a:t>Adam</a:t>
            </a:r>
            <a:r>
              <a:rPr lang="en-US" sz="2400" dirty="0" smtClean="0">
                <a:latin typeface="+mj-lt"/>
              </a:rPr>
              <a:t>, </a:t>
            </a:r>
            <a:r>
              <a:rPr lang="en-US" sz="2400" b="1" dirty="0" smtClean="0">
                <a:latin typeface="+mj-lt"/>
              </a:rPr>
              <a:t>Seth</a:t>
            </a:r>
            <a:r>
              <a:rPr lang="en-US" sz="2400" dirty="0" smtClean="0">
                <a:latin typeface="+mj-lt"/>
              </a:rPr>
              <a:t>, </a:t>
            </a:r>
            <a:r>
              <a:rPr lang="en-US" sz="2400" b="1" dirty="0" smtClean="0">
                <a:latin typeface="+mj-lt"/>
              </a:rPr>
              <a:t>Enoch</a:t>
            </a:r>
            <a:endParaRPr lang="en-US" sz="2400" dirty="0" smtClean="0">
              <a:latin typeface="+mj-lt"/>
            </a:endParaRPr>
          </a:p>
          <a:p>
            <a:r>
              <a:rPr lang="en-US" sz="2400" dirty="0">
                <a:latin typeface="+mj-lt"/>
              </a:rPr>
              <a:t> </a:t>
            </a:r>
            <a:r>
              <a:rPr lang="en-US" sz="2400" dirty="0" smtClean="0">
                <a:latin typeface="+mj-lt"/>
              </a:rPr>
              <a:t>    “        1:2 – …. </a:t>
            </a:r>
            <a:r>
              <a:rPr lang="en-US" sz="2400" b="1" dirty="0" smtClean="0">
                <a:latin typeface="+mj-lt"/>
              </a:rPr>
              <a:t>Mahalalel</a:t>
            </a:r>
            <a:r>
              <a:rPr lang="en-US" sz="2400" dirty="0" smtClean="0">
                <a:latin typeface="+mj-lt"/>
              </a:rPr>
              <a:t>, </a:t>
            </a:r>
            <a:r>
              <a:rPr lang="en-US" sz="2400" b="1" dirty="0" smtClean="0">
                <a:latin typeface="+mj-lt"/>
              </a:rPr>
              <a:t>Jared</a:t>
            </a:r>
            <a:endParaRPr lang="en-US" sz="2400" dirty="0" smtClean="0">
              <a:latin typeface="+mj-lt"/>
            </a:endParaRPr>
          </a:p>
          <a:p>
            <a:r>
              <a:rPr lang="en-US" sz="2400" dirty="0">
                <a:latin typeface="+mj-lt"/>
              </a:rPr>
              <a:t> </a:t>
            </a:r>
            <a:r>
              <a:rPr lang="en-US" sz="2400" dirty="0" smtClean="0">
                <a:latin typeface="+mj-lt"/>
              </a:rPr>
              <a:t>    “        1:2 – … </a:t>
            </a:r>
            <a:r>
              <a:rPr lang="en-US" sz="2400" b="1" dirty="0" smtClean="0">
                <a:latin typeface="+mj-lt"/>
              </a:rPr>
              <a:t>Methuselah</a:t>
            </a:r>
            <a:r>
              <a:rPr lang="en-US" sz="2400" dirty="0" smtClean="0">
                <a:latin typeface="+mj-lt"/>
              </a:rPr>
              <a:t>, </a:t>
            </a:r>
            <a:r>
              <a:rPr lang="en-US" sz="2400" b="1" dirty="0" smtClean="0">
                <a:latin typeface="+mj-lt"/>
              </a:rPr>
              <a:t>Lamech</a:t>
            </a:r>
            <a:endParaRPr lang="en-US" sz="2400" dirty="0" smtClean="0">
              <a:latin typeface="+mj-lt"/>
            </a:endParaRPr>
          </a:p>
          <a:p>
            <a:r>
              <a:rPr lang="en-US" sz="2400" dirty="0">
                <a:latin typeface="+mj-lt"/>
              </a:rPr>
              <a:t> </a:t>
            </a:r>
            <a:r>
              <a:rPr lang="en-US" sz="2400" dirty="0" smtClean="0">
                <a:latin typeface="+mj-lt"/>
              </a:rPr>
              <a:t>    “        1:3 – </a:t>
            </a:r>
            <a:r>
              <a:rPr lang="en-US" sz="2400" b="1" dirty="0" smtClean="0">
                <a:latin typeface="+mj-lt"/>
              </a:rPr>
              <a:t>Noah</a:t>
            </a:r>
            <a:r>
              <a:rPr lang="en-US" sz="2400" dirty="0" smtClean="0">
                <a:latin typeface="+mj-lt"/>
              </a:rPr>
              <a:t>, </a:t>
            </a:r>
            <a:r>
              <a:rPr lang="en-US" sz="2400" b="1" dirty="0" smtClean="0">
                <a:latin typeface="+mj-lt"/>
              </a:rPr>
              <a:t>Shem</a:t>
            </a:r>
            <a:r>
              <a:rPr lang="en-US" sz="2400" dirty="0" smtClean="0">
                <a:latin typeface="+mj-lt"/>
              </a:rPr>
              <a:t>, Ham, and Japheth</a:t>
            </a:r>
          </a:p>
          <a:p>
            <a:r>
              <a:rPr lang="en-US" sz="2400" dirty="0">
                <a:latin typeface="+mj-lt"/>
              </a:rPr>
              <a:t> </a:t>
            </a:r>
            <a:r>
              <a:rPr lang="en-US" sz="2400" dirty="0" smtClean="0">
                <a:latin typeface="+mj-lt"/>
              </a:rPr>
              <a:t>    “        1:17 – Sons of Shem… </a:t>
            </a:r>
            <a:r>
              <a:rPr lang="en-US" sz="2400" b="1" dirty="0" smtClean="0">
                <a:latin typeface="+mj-lt"/>
              </a:rPr>
              <a:t>Arphaxad</a:t>
            </a:r>
            <a:r>
              <a:rPr lang="en-US" sz="2400" dirty="0" smtClean="0">
                <a:latin typeface="+mj-lt"/>
              </a:rPr>
              <a:t>…</a:t>
            </a:r>
          </a:p>
          <a:p>
            <a:r>
              <a:rPr lang="en-US" sz="2400" dirty="0">
                <a:latin typeface="+mj-lt"/>
              </a:rPr>
              <a:t> </a:t>
            </a:r>
            <a:r>
              <a:rPr lang="en-US" sz="2400" dirty="0" smtClean="0">
                <a:latin typeface="+mj-lt"/>
              </a:rPr>
              <a:t>              [Shem’s line to Abraham]</a:t>
            </a:r>
          </a:p>
          <a:p>
            <a:r>
              <a:rPr lang="en-US" sz="2400" dirty="0">
                <a:latin typeface="+mj-lt"/>
              </a:rPr>
              <a:t> </a:t>
            </a:r>
            <a:r>
              <a:rPr lang="en-US" sz="2400" dirty="0" smtClean="0">
                <a:latin typeface="+mj-lt"/>
              </a:rPr>
              <a:t>    “        1:24–27 – </a:t>
            </a:r>
            <a:r>
              <a:rPr lang="en-US" sz="2400" b="1" dirty="0" smtClean="0">
                <a:latin typeface="+mj-lt"/>
              </a:rPr>
              <a:t>Shem</a:t>
            </a:r>
            <a:r>
              <a:rPr lang="en-US" sz="2400" dirty="0" smtClean="0">
                <a:latin typeface="+mj-lt"/>
              </a:rPr>
              <a:t>, </a:t>
            </a:r>
            <a:r>
              <a:rPr lang="en-US" sz="2400" b="1" dirty="0" smtClean="0">
                <a:latin typeface="+mj-lt"/>
              </a:rPr>
              <a:t>Arphaxad</a:t>
            </a:r>
            <a:r>
              <a:rPr lang="en-US" sz="2400" dirty="0" smtClean="0">
                <a:latin typeface="+mj-lt"/>
              </a:rPr>
              <a:t>, </a:t>
            </a:r>
            <a:r>
              <a:rPr lang="en-US" sz="2400" b="1" dirty="0" smtClean="0">
                <a:latin typeface="+mj-lt"/>
              </a:rPr>
              <a:t>Shelah</a:t>
            </a:r>
            <a:r>
              <a:rPr lang="en-US" sz="2400" dirty="0" smtClean="0">
                <a:latin typeface="+mj-lt"/>
              </a:rPr>
              <a:t>… </a:t>
            </a:r>
            <a:r>
              <a:rPr lang="en-US" sz="2400" b="1" dirty="0" smtClean="0">
                <a:latin typeface="+mj-lt"/>
              </a:rPr>
              <a:t>Nahor</a:t>
            </a:r>
            <a:r>
              <a:rPr lang="en-US" sz="2400" dirty="0" smtClean="0">
                <a:latin typeface="+mj-lt"/>
              </a:rPr>
              <a:t>, </a:t>
            </a:r>
            <a:r>
              <a:rPr lang="en-US" sz="2400" b="1" dirty="0" smtClean="0">
                <a:latin typeface="+mj-lt"/>
              </a:rPr>
              <a:t>Terah</a:t>
            </a:r>
            <a:r>
              <a:rPr lang="en-US" sz="2400" dirty="0" smtClean="0">
                <a:latin typeface="+mj-lt"/>
              </a:rPr>
              <a:t>, </a:t>
            </a:r>
            <a:r>
              <a:rPr lang="en-US" sz="2400" b="1" dirty="0" smtClean="0">
                <a:latin typeface="+mj-lt"/>
              </a:rPr>
              <a:t>Abram</a:t>
            </a:r>
            <a:r>
              <a:rPr lang="en-US" sz="2400" dirty="0" smtClean="0">
                <a:latin typeface="+mj-lt"/>
              </a:rPr>
              <a:t> </a:t>
            </a:r>
          </a:p>
          <a:p>
            <a:r>
              <a:rPr lang="en-US" sz="2400" dirty="0">
                <a:latin typeface="+mj-lt"/>
              </a:rPr>
              <a:t> </a:t>
            </a:r>
            <a:r>
              <a:rPr lang="en-US" sz="2400" dirty="0" smtClean="0">
                <a:latin typeface="+mj-lt"/>
              </a:rPr>
              <a:t>    “        1:28 – Sons of Abraham;</a:t>
            </a:r>
            <a:r>
              <a:rPr lang="en-US" sz="2400" b="1" dirty="0" smtClean="0">
                <a:latin typeface="+mj-lt"/>
              </a:rPr>
              <a:t> Isaac </a:t>
            </a:r>
            <a:r>
              <a:rPr lang="en-US" sz="2400" dirty="0" smtClean="0">
                <a:latin typeface="+mj-lt"/>
              </a:rPr>
              <a:t>and Ishmael</a:t>
            </a:r>
          </a:p>
          <a:p>
            <a:r>
              <a:rPr lang="en-US" sz="2400" dirty="0">
                <a:latin typeface="+mj-lt"/>
              </a:rPr>
              <a:t> </a:t>
            </a:r>
            <a:r>
              <a:rPr lang="en-US" sz="2400" dirty="0" smtClean="0">
                <a:latin typeface="+mj-lt"/>
              </a:rPr>
              <a:t>    “        2:1,2 – Sons of [</a:t>
            </a:r>
            <a:r>
              <a:rPr lang="en-US" sz="2400" b="1" dirty="0" smtClean="0">
                <a:latin typeface="+mj-lt"/>
              </a:rPr>
              <a:t>Jacob</a:t>
            </a:r>
            <a:r>
              <a:rPr lang="en-US" sz="2400" dirty="0" smtClean="0">
                <a:latin typeface="+mj-lt"/>
              </a:rPr>
              <a:t>]</a:t>
            </a:r>
            <a:r>
              <a:rPr lang="en-US" sz="2400" b="1" dirty="0" smtClean="0">
                <a:latin typeface="+mj-lt"/>
              </a:rPr>
              <a:t> </a:t>
            </a:r>
            <a:r>
              <a:rPr lang="en-US" sz="2400" i="1" dirty="0" smtClean="0">
                <a:latin typeface="+mj-lt"/>
              </a:rPr>
              <a:t>Israel</a:t>
            </a:r>
            <a:r>
              <a:rPr lang="en-US" sz="2400" dirty="0" smtClean="0">
                <a:latin typeface="+mj-lt"/>
              </a:rPr>
              <a:t>: Reuben, Simeon, Levi, </a:t>
            </a:r>
            <a:r>
              <a:rPr lang="en-US" sz="2400" b="1" dirty="0" smtClean="0">
                <a:latin typeface="+mj-lt"/>
              </a:rPr>
              <a:t>Judah</a:t>
            </a:r>
            <a:r>
              <a:rPr lang="en-US" sz="2400" dirty="0" smtClean="0">
                <a:latin typeface="+mj-lt"/>
              </a:rPr>
              <a:t>,</a:t>
            </a:r>
          </a:p>
          <a:p>
            <a:r>
              <a:rPr lang="en-US" sz="2400" dirty="0">
                <a:latin typeface="+mj-lt"/>
              </a:rPr>
              <a:t> </a:t>
            </a:r>
            <a:r>
              <a:rPr lang="en-US" sz="2400" dirty="0" smtClean="0">
                <a:latin typeface="+mj-lt"/>
              </a:rPr>
              <a:t>                          Issachar, Zebulon, Dan, Joseph, Benjamin, Naphtali,</a:t>
            </a:r>
          </a:p>
          <a:p>
            <a:r>
              <a:rPr lang="en-US" sz="2400" dirty="0">
                <a:latin typeface="+mj-lt"/>
              </a:rPr>
              <a:t> </a:t>
            </a:r>
            <a:r>
              <a:rPr lang="en-US" sz="2400" dirty="0" smtClean="0">
                <a:latin typeface="+mj-lt"/>
              </a:rPr>
              <a:t>                          Gad, Asher</a:t>
            </a:r>
          </a:p>
          <a:p>
            <a:r>
              <a:rPr lang="en-US" sz="2400" dirty="0">
                <a:latin typeface="+mj-lt"/>
              </a:rPr>
              <a:t> </a:t>
            </a:r>
            <a:r>
              <a:rPr lang="en-US" sz="2400" dirty="0" smtClean="0">
                <a:latin typeface="+mj-lt"/>
              </a:rPr>
              <a:t>    “        2:3 – Sons of </a:t>
            </a:r>
            <a:r>
              <a:rPr lang="en-US" sz="2400" b="1" dirty="0" smtClean="0">
                <a:latin typeface="+mj-lt"/>
              </a:rPr>
              <a:t>Judah</a:t>
            </a:r>
            <a:r>
              <a:rPr lang="en-US" sz="2400" dirty="0" smtClean="0">
                <a:latin typeface="+mj-lt"/>
              </a:rPr>
              <a:t>…</a:t>
            </a:r>
          </a:p>
          <a:p>
            <a:r>
              <a:rPr lang="en-US" sz="2400" dirty="0">
                <a:latin typeface="+mj-lt"/>
              </a:rPr>
              <a:t> </a:t>
            </a:r>
            <a:r>
              <a:rPr lang="en-US" sz="2400" dirty="0" smtClean="0">
                <a:latin typeface="+mj-lt"/>
              </a:rPr>
              <a:t>    “        2:11 – … Salma begat </a:t>
            </a:r>
            <a:r>
              <a:rPr lang="en-US" sz="2400" b="1" dirty="0" smtClean="0">
                <a:latin typeface="+mj-lt"/>
              </a:rPr>
              <a:t>Boaz</a:t>
            </a:r>
          </a:p>
          <a:p>
            <a:r>
              <a:rPr lang="en-US" sz="2400" dirty="0">
                <a:latin typeface="+mj-lt"/>
              </a:rPr>
              <a:t> </a:t>
            </a:r>
            <a:r>
              <a:rPr lang="en-US" sz="2400" dirty="0" smtClean="0">
                <a:latin typeface="+mj-lt"/>
              </a:rPr>
              <a:t>    “        2:12 – And Boaz begat </a:t>
            </a:r>
            <a:r>
              <a:rPr lang="en-US" sz="2400" b="1" dirty="0" smtClean="0">
                <a:latin typeface="+mj-lt"/>
              </a:rPr>
              <a:t>Obed</a:t>
            </a:r>
            <a:r>
              <a:rPr lang="en-US" sz="2400" dirty="0" smtClean="0">
                <a:latin typeface="+mj-lt"/>
              </a:rPr>
              <a:t>, and Obed began </a:t>
            </a:r>
            <a:r>
              <a:rPr lang="en-US" sz="2400" b="1" dirty="0" smtClean="0">
                <a:latin typeface="+mj-lt"/>
              </a:rPr>
              <a:t>Jesse</a:t>
            </a:r>
          </a:p>
          <a:p>
            <a:r>
              <a:rPr lang="en-US" sz="2400" dirty="0">
                <a:latin typeface="+mj-lt"/>
              </a:rPr>
              <a:t> </a:t>
            </a:r>
            <a:r>
              <a:rPr lang="en-US" sz="2400" dirty="0" smtClean="0">
                <a:latin typeface="+mj-lt"/>
              </a:rPr>
              <a:t>    “        2:13-15 – And Jesse begat… </a:t>
            </a:r>
            <a:r>
              <a:rPr lang="en-US" sz="2400" b="1" u="sng" dirty="0" smtClean="0">
                <a:latin typeface="+mj-lt"/>
              </a:rPr>
              <a:t>David</a:t>
            </a:r>
            <a:r>
              <a:rPr lang="en-US" sz="2400" dirty="0" smtClean="0">
                <a:latin typeface="+mj-lt"/>
              </a:rPr>
              <a:t> the [7</a:t>
            </a:r>
            <a:r>
              <a:rPr lang="en-US" sz="2400" baseline="30000" dirty="0" smtClean="0">
                <a:latin typeface="+mj-lt"/>
              </a:rPr>
              <a:t>th</a:t>
            </a:r>
            <a:r>
              <a:rPr lang="en-US" sz="2400" dirty="0">
                <a:latin typeface="+mj-lt"/>
              </a:rPr>
              <a:t> </a:t>
            </a:r>
            <a:r>
              <a:rPr lang="en-US" sz="2400" dirty="0" smtClean="0">
                <a:latin typeface="+mj-lt"/>
              </a:rPr>
              <a:t>son of Jesse]</a:t>
            </a:r>
            <a:endParaRPr lang="en-US" sz="2400" dirty="0">
              <a:latin typeface="+mj-lt"/>
            </a:endParaRPr>
          </a:p>
        </p:txBody>
      </p:sp>
      <p:pic>
        <p:nvPicPr>
          <p:cNvPr id="5" name="Picture 4" descr="Pima County &lt;strong&gt;Genealogy&lt;/strong&gt; Society: March 12 is &lt;strong&gt;Genealogy&lt;/strong&gt; D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0574" y="0"/>
            <a:ext cx="3781425" cy="6408360"/>
          </a:xfrm>
          <a:prstGeom prst="rect">
            <a:avLst/>
          </a:prstGeom>
        </p:spPr>
      </p:pic>
    </p:spTree>
    <p:extLst>
      <p:ext uri="{BB962C8B-B14F-4D97-AF65-F5344CB8AC3E}">
        <p14:creationId xmlns:p14="http://schemas.microsoft.com/office/powerpoint/2010/main" val="375867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animEffect transition="in" filter="fade">
                                      <p:cBhvr>
                                        <p:cTn id="16" dur="500"/>
                                        <p:tgtEl>
                                          <p:spTgt spid="2">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fade">
                                      <p:cBhvr>
                                        <p:cTn id="19" dur="500"/>
                                        <p:tgtEl>
                                          <p:spTgt spid="2">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Effect transition="in" filter="fade">
                                      <p:cBhvr>
                                        <p:cTn id="24" dur="500"/>
                                        <p:tgtEl>
                                          <p:spTgt spid="2">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fade">
                                      <p:cBhvr>
                                        <p:cTn id="32" dur="500"/>
                                        <p:tgtEl>
                                          <p:spTgt spid="2">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fade">
                                      <p:cBhvr>
                                        <p:cTn id="37" dur="500"/>
                                        <p:tgtEl>
                                          <p:spTgt spid="2">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fade">
                                      <p:cBhvr>
                                        <p:cTn id="40" dur="500"/>
                                        <p:tgtEl>
                                          <p:spTgt spid="2">
                                            <p:txEl>
                                              <p:pRg st="11" end="1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fade">
                                      <p:cBhvr>
                                        <p:cTn id="43" dur="500"/>
                                        <p:tgtEl>
                                          <p:spTgt spid="2">
                                            <p:txEl>
                                              <p:pRg st="12" end="1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
                                            <p:txEl>
                                              <p:pRg st="13" end="13"/>
                                            </p:txEl>
                                          </p:spTgt>
                                        </p:tgtEl>
                                        <p:attrNameLst>
                                          <p:attrName>style.visibility</p:attrName>
                                        </p:attrNameLst>
                                      </p:cBhvr>
                                      <p:to>
                                        <p:strVal val="visible"/>
                                      </p:to>
                                    </p:set>
                                    <p:animEffect transition="in" filter="fade">
                                      <p:cBhvr>
                                        <p:cTn id="48" dur="500"/>
                                        <p:tgtEl>
                                          <p:spTgt spid="2">
                                            <p:txEl>
                                              <p:pRg st="13" end="1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
                                            <p:txEl>
                                              <p:pRg st="14" end="14"/>
                                            </p:txEl>
                                          </p:spTgt>
                                        </p:tgtEl>
                                        <p:attrNameLst>
                                          <p:attrName>style.visibility</p:attrName>
                                        </p:attrNameLst>
                                      </p:cBhvr>
                                      <p:to>
                                        <p:strVal val="visible"/>
                                      </p:to>
                                    </p:set>
                                    <p:animEffect transition="in" filter="fade">
                                      <p:cBhvr>
                                        <p:cTn id="53" dur="500"/>
                                        <p:tgtEl>
                                          <p:spTgt spid="2">
                                            <p:txEl>
                                              <p:pRg st="14" end="1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
                                            <p:txEl>
                                              <p:pRg st="15" end="15"/>
                                            </p:txEl>
                                          </p:spTgt>
                                        </p:tgtEl>
                                        <p:attrNameLst>
                                          <p:attrName>style.visibility</p:attrName>
                                        </p:attrNameLst>
                                      </p:cBhvr>
                                      <p:to>
                                        <p:strVal val="visible"/>
                                      </p:to>
                                    </p:set>
                                    <p:animEffect transition="in" filter="fade">
                                      <p:cBhvr>
                                        <p:cTn id="58" dur="500"/>
                                        <p:tgtEl>
                                          <p:spTgt spid="2">
                                            <p:txEl>
                                              <p:pRg st="15" end="1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
                                            <p:txEl>
                                              <p:pRg st="16" end="16"/>
                                            </p:txEl>
                                          </p:spTgt>
                                        </p:tgtEl>
                                        <p:attrNameLst>
                                          <p:attrName>style.visibility</p:attrName>
                                        </p:attrNameLst>
                                      </p:cBhvr>
                                      <p:to>
                                        <p:strVal val="visible"/>
                                      </p:to>
                                    </p:set>
                                    <p:animEffect transition="in" filter="fade">
                                      <p:cBhvr>
                                        <p:cTn id="63"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955" y="0"/>
            <a:ext cx="7998619" cy="6617196"/>
          </a:xfrm>
          <a:prstGeom prst="rect">
            <a:avLst/>
          </a:prstGeom>
          <a:noFill/>
        </p:spPr>
        <p:txBody>
          <a:bodyPr wrap="square" rtlCol="0">
            <a:spAutoFit/>
          </a:bodyPr>
          <a:lstStyle/>
          <a:p>
            <a:r>
              <a:rPr lang="en-US" sz="2400" dirty="0" smtClean="0">
                <a:latin typeface="+mj-lt"/>
              </a:rPr>
              <a:t>“So Saul died for his transgression which he committed against the LORD, </a:t>
            </a:r>
            <a:r>
              <a:rPr lang="en-US" sz="2400" b="1" dirty="0" smtClean="0">
                <a:latin typeface="+mj-lt"/>
              </a:rPr>
              <a:t>even against the word of the LORD, which he kept not</a:t>
            </a:r>
            <a:r>
              <a:rPr lang="en-US" sz="2400" dirty="0" smtClean="0">
                <a:latin typeface="+mj-lt"/>
              </a:rPr>
              <a:t>, and also </a:t>
            </a:r>
            <a:r>
              <a:rPr lang="en-US" sz="2400" b="1" dirty="0" smtClean="0">
                <a:latin typeface="+mj-lt"/>
              </a:rPr>
              <a:t>for asking counsel of one that had a familiar spirit, to enquire of it</a:t>
            </a:r>
            <a:r>
              <a:rPr lang="en-US" sz="2400" dirty="0" smtClean="0">
                <a:latin typeface="+mj-lt"/>
              </a:rPr>
              <a:t>; </a:t>
            </a:r>
            <a:r>
              <a:rPr lang="en-US" sz="2400" b="1" dirty="0" smtClean="0">
                <a:latin typeface="+mj-lt"/>
              </a:rPr>
              <a:t>And enquired not of the LORD</a:t>
            </a:r>
            <a:r>
              <a:rPr lang="en-US" sz="2400" dirty="0" smtClean="0">
                <a:latin typeface="+mj-lt"/>
              </a:rPr>
              <a:t>; Therefore he slew him, and turned the kingdom unto David the son of Jesse” (10:13,14).</a:t>
            </a:r>
          </a:p>
          <a:p>
            <a:r>
              <a:rPr lang="en-US" sz="2400" dirty="0" smtClean="0">
                <a:latin typeface="+mj-lt"/>
              </a:rPr>
              <a:t>God took Saul’s life for 2-reasons:  1. he performed an animal</a:t>
            </a:r>
          </a:p>
          <a:p>
            <a:r>
              <a:rPr lang="en-US" sz="2400" dirty="0" smtClean="0">
                <a:latin typeface="+mj-lt"/>
              </a:rPr>
              <a:t>sacrifice, rather than ask the LORD what to do; 2. he contacted a medium [after he sought the LORD, but got no answer].  Remember this passage before you read your next horoscope or get your fortune told.  Why?  Would you rather trust your fate to the powers of darkness, or to the God of the universe?</a:t>
            </a:r>
          </a:p>
          <a:p>
            <a:endParaRPr lang="en-US" sz="800" dirty="0" smtClean="0">
              <a:latin typeface="+mj-lt"/>
            </a:endParaRPr>
          </a:p>
          <a:p>
            <a:r>
              <a:rPr lang="en-US" sz="2400" dirty="0" smtClean="0">
                <a:latin typeface="+mj-lt"/>
              </a:rPr>
              <a:t>“[Christ] who hath </a:t>
            </a:r>
            <a:r>
              <a:rPr lang="en-US" sz="2400" b="1" u="sng" dirty="0" smtClean="0">
                <a:latin typeface="+mj-lt"/>
              </a:rPr>
              <a:t>delivered us from the power of darkness</a:t>
            </a:r>
            <a:r>
              <a:rPr lang="en-US" sz="2400" dirty="0" smtClean="0">
                <a:latin typeface="+mj-lt"/>
              </a:rPr>
              <a:t>, and hath translated us into the kingdom his dear Son.  In whom we have redemption through his blood, even the forgiveness of sins” (Col. 1:13).</a:t>
            </a:r>
          </a:p>
          <a:p>
            <a:endParaRPr lang="en-US" sz="800" dirty="0" smtClean="0">
              <a:latin typeface="+mj-lt"/>
            </a:endParaRPr>
          </a:p>
          <a:p>
            <a:r>
              <a:rPr lang="en-US" sz="2400" dirty="0" smtClean="0">
                <a:latin typeface="+mj-lt"/>
              </a:rPr>
              <a:t>Next time – David becomes king over all of Israel.   </a:t>
            </a:r>
            <a:endParaRPr lang="en-US" sz="2400" dirty="0">
              <a:latin typeface="+mj-lt"/>
            </a:endParaRPr>
          </a:p>
        </p:txBody>
      </p:sp>
      <p:pic>
        <p:nvPicPr>
          <p:cNvPr id="3" name="Picture 2" descr="정월의 블로그 :: 그래비티 폴즈의 미스터리 (Mysteriet i Gravity Falls) 제 1부"/>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7700" y="0"/>
            <a:ext cx="3924300" cy="3571875"/>
          </a:xfrm>
          <a:prstGeom prst="rect">
            <a:avLst/>
          </a:prstGeom>
        </p:spPr>
      </p:pic>
      <p:pic>
        <p:nvPicPr>
          <p:cNvPr id="4" name="Picture 3" descr="The &lt;strong&gt;Occult&lt;/strong&gt; Review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975" y="3658742"/>
            <a:ext cx="1259304" cy="2828925"/>
          </a:xfrm>
          <a:prstGeom prst="rect">
            <a:avLst/>
          </a:prstGeom>
        </p:spPr>
      </p:pic>
      <p:pic>
        <p:nvPicPr>
          <p:cNvPr id="5" name="Picture 4" descr="Esoteric Astrology and the Use of Herbs - Humanity Healing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7700" y="3658743"/>
            <a:ext cx="2490787" cy="2828925"/>
          </a:xfrm>
          <a:prstGeom prst="rect">
            <a:avLst/>
          </a:prstGeom>
        </p:spPr>
      </p:pic>
    </p:spTree>
    <p:extLst>
      <p:ext uri="{BB962C8B-B14F-4D97-AF65-F5344CB8AC3E}">
        <p14:creationId xmlns:p14="http://schemas.microsoft.com/office/powerpoint/2010/main" val="857555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fade">
                                      <p:cBhvr>
                                        <p:cTn id="2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5648325" cy="6494085"/>
          </a:xfrm>
          <a:prstGeom prst="rect">
            <a:avLst/>
          </a:prstGeom>
          <a:noFill/>
        </p:spPr>
        <p:txBody>
          <a:bodyPr wrap="square" rtlCol="0">
            <a:spAutoFit/>
          </a:bodyPr>
          <a:lstStyle/>
          <a:p>
            <a:r>
              <a:rPr lang="en-US" sz="2400" dirty="0" smtClean="0">
                <a:latin typeface="+mj-lt"/>
              </a:rPr>
              <a:t>“O send out thy light and thy truth: let them lead me; let them bring me unto </a:t>
            </a:r>
            <a:r>
              <a:rPr lang="en-US" sz="2400" b="1" dirty="0" smtClean="0">
                <a:latin typeface="+mj-lt"/>
              </a:rPr>
              <a:t>thy holy hill</a:t>
            </a:r>
            <a:r>
              <a:rPr lang="en-US" sz="2400" dirty="0" smtClean="0">
                <a:latin typeface="+mj-lt"/>
              </a:rPr>
              <a:t>, and to thy tabernacles.  Then will I go unto </a:t>
            </a:r>
            <a:r>
              <a:rPr lang="en-US" sz="2400" b="1" dirty="0" smtClean="0">
                <a:latin typeface="+mj-lt"/>
              </a:rPr>
              <a:t>the</a:t>
            </a:r>
            <a:r>
              <a:rPr lang="en-US" sz="2400" dirty="0" smtClean="0">
                <a:latin typeface="+mj-lt"/>
              </a:rPr>
              <a:t> </a:t>
            </a:r>
            <a:r>
              <a:rPr lang="en-US" sz="2400" b="1" dirty="0" smtClean="0">
                <a:latin typeface="+mj-lt"/>
              </a:rPr>
              <a:t>altar of God</a:t>
            </a:r>
            <a:r>
              <a:rPr lang="en-US" sz="2400" dirty="0" smtClean="0">
                <a:latin typeface="+mj-lt"/>
              </a:rPr>
              <a:t>, unto God my exceeding joy, yea, upon the harp will I praise thee, O God my God” (Psa. 43:3,4).</a:t>
            </a:r>
          </a:p>
          <a:p>
            <a:r>
              <a:rPr lang="en-US" sz="2400" dirty="0" smtClean="0">
                <a:latin typeface="+mj-lt"/>
              </a:rPr>
              <a:t>David is looking forward to the day that Jerusalem will be the capital of the nation and where all will come to worship God.</a:t>
            </a:r>
          </a:p>
          <a:p>
            <a:endParaRPr lang="en-US" sz="800" dirty="0" smtClean="0">
              <a:latin typeface="+mj-lt"/>
            </a:endParaRPr>
          </a:p>
          <a:p>
            <a:r>
              <a:rPr lang="en-US" sz="2400" dirty="0" smtClean="0">
                <a:latin typeface="+mj-lt"/>
              </a:rPr>
              <a:t>“How thou didst drive out the heathen with thy hand, and plantedst them… </a:t>
            </a:r>
            <a:r>
              <a:rPr lang="en-US" sz="2400" b="1" dirty="0" smtClean="0">
                <a:latin typeface="+mj-lt"/>
              </a:rPr>
              <a:t>For they got not the land in possession by their own sword</a:t>
            </a:r>
            <a:r>
              <a:rPr lang="en-US" sz="2400" dirty="0" smtClean="0">
                <a:latin typeface="+mj-lt"/>
              </a:rPr>
              <a:t>… but thy right hand, and thine arm…” (44:2,3).</a:t>
            </a:r>
          </a:p>
          <a:p>
            <a:r>
              <a:rPr lang="en-US" sz="2400" dirty="0" smtClean="0">
                <a:latin typeface="+mj-lt"/>
              </a:rPr>
              <a:t>Though Joshua led them into the promise land, it was Christ who defeated their enemies. </a:t>
            </a:r>
          </a:p>
        </p:txBody>
      </p:sp>
      <p:pic>
        <p:nvPicPr>
          <p:cNvPr id="3" name="Picture 2" descr="Religião: Belos Quadros.. ~ Delta Científic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2650" y="-1"/>
            <a:ext cx="6229350" cy="6494085"/>
          </a:xfrm>
          <a:prstGeom prst="rect">
            <a:avLst/>
          </a:prstGeom>
        </p:spPr>
      </p:pic>
    </p:spTree>
    <p:extLst>
      <p:ext uri="{BB962C8B-B14F-4D97-AF65-F5344CB8AC3E}">
        <p14:creationId xmlns:p14="http://schemas.microsoft.com/office/powerpoint/2010/main" val="109754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5781675" cy="6986528"/>
          </a:xfrm>
          <a:prstGeom prst="rect">
            <a:avLst/>
          </a:prstGeom>
        </p:spPr>
        <p:txBody>
          <a:bodyPr wrap="square">
            <a:spAutoFit/>
          </a:bodyPr>
          <a:lstStyle/>
          <a:p>
            <a:r>
              <a:rPr lang="en-US" sz="2400" dirty="0">
                <a:latin typeface="+mj-lt"/>
              </a:rPr>
              <a:t>“I will make </a:t>
            </a:r>
            <a:r>
              <a:rPr lang="en-US" sz="2400" b="1" dirty="0">
                <a:latin typeface="+mj-lt"/>
              </a:rPr>
              <a:t>thy </a:t>
            </a:r>
            <a:r>
              <a:rPr lang="en-US" sz="2400" b="1" dirty="0" smtClean="0">
                <a:latin typeface="+mj-lt"/>
              </a:rPr>
              <a:t>name </a:t>
            </a:r>
            <a:r>
              <a:rPr lang="en-US" sz="2400" dirty="0" smtClean="0">
                <a:latin typeface="+mj-lt"/>
              </a:rPr>
              <a:t>[Jn. 1:12] </a:t>
            </a:r>
            <a:r>
              <a:rPr lang="en-US" sz="2400" dirty="0">
                <a:latin typeface="+mj-lt"/>
              </a:rPr>
              <a:t>to be remembered in all generations: therefore shall the people praise thee for ever and ever” (45:17</a:t>
            </a:r>
            <a:r>
              <a:rPr lang="en-US" sz="2400" dirty="0" smtClean="0">
                <a:latin typeface="+mj-lt"/>
              </a:rPr>
              <a:t>).</a:t>
            </a:r>
          </a:p>
          <a:p>
            <a:r>
              <a:rPr lang="en-US" sz="2400" dirty="0" smtClean="0">
                <a:latin typeface="+mj-lt"/>
              </a:rPr>
              <a:t>God had given Israel an eternal promise and they would some day [during the kingdom of heaven on earth] remember and praise the One who made it possible.</a:t>
            </a:r>
          </a:p>
          <a:p>
            <a:endParaRPr lang="en-US" sz="800" dirty="0" smtClean="0">
              <a:latin typeface="+mj-lt"/>
            </a:endParaRPr>
          </a:p>
          <a:p>
            <a:r>
              <a:rPr lang="en-US" sz="2400" dirty="0" smtClean="0">
                <a:latin typeface="+mj-lt"/>
              </a:rPr>
              <a:t>“But </a:t>
            </a:r>
            <a:r>
              <a:rPr lang="en-US" sz="2400" b="1" dirty="0" smtClean="0">
                <a:latin typeface="+mj-lt"/>
              </a:rPr>
              <a:t>God will redeem my soul </a:t>
            </a:r>
            <a:r>
              <a:rPr lang="en-US" sz="2400" dirty="0" smtClean="0">
                <a:latin typeface="+mj-lt"/>
              </a:rPr>
              <a:t>from the power </a:t>
            </a:r>
            <a:r>
              <a:rPr lang="en-US" sz="2400" dirty="0" smtClean="0">
                <a:latin typeface="+mj-lt"/>
              </a:rPr>
              <a:t>of </a:t>
            </a:r>
            <a:r>
              <a:rPr lang="en-US" sz="2400" dirty="0" smtClean="0">
                <a:latin typeface="+mj-lt"/>
              </a:rPr>
              <a:t>the grave: for he shall receive me” (49:15).</a:t>
            </a:r>
          </a:p>
          <a:p>
            <a:r>
              <a:rPr lang="en-US" sz="2400" dirty="0" smtClean="0">
                <a:latin typeface="+mj-lt"/>
              </a:rPr>
              <a:t>A common theme in the O.T. is that God will redeem the righteous but destroy the wicked.</a:t>
            </a:r>
          </a:p>
          <a:p>
            <a:endParaRPr lang="en-US" sz="800" dirty="0" smtClean="0">
              <a:latin typeface="+mj-lt"/>
            </a:endParaRPr>
          </a:p>
          <a:p>
            <a:r>
              <a:rPr lang="en-US" sz="2400" dirty="0" smtClean="0">
                <a:latin typeface="+mj-lt"/>
              </a:rPr>
              <a:t>“How amiable are thy </a:t>
            </a:r>
            <a:r>
              <a:rPr lang="en-US" sz="2400" b="1" dirty="0" smtClean="0">
                <a:latin typeface="+mj-lt"/>
              </a:rPr>
              <a:t>tabernacles</a:t>
            </a:r>
            <a:r>
              <a:rPr lang="en-US" sz="2400" dirty="0" smtClean="0">
                <a:latin typeface="+mj-lt"/>
              </a:rPr>
              <a:t>, O LORD of hosts!  My soul longeth, yea, even fainteth for the courts of the LORD” (84:1,2).</a:t>
            </a:r>
          </a:p>
          <a:p>
            <a:r>
              <a:rPr lang="en-US" sz="2400" dirty="0" smtClean="0">
                <a:latin typeface="+mj-lt"/>
              </a:rPr>
              <a:t>The nation longs for a place in Jerusalem where they can proudly come to worship their God.   </a:t>
            </a:r>
            <a:endParaRPr lang="en-US" sz="2400" dirty="0">
              <a:latin typeface="+mj-lt"/>
            </a:endParaRPr>
          </a:p>
        </p:txBody>
      </p:sp>
      <p:pic>
        <p:nvPicPr>
          <p:cNvPr id="6" name="Picture 5" descr="Religião: Belos Quadros.. ~ Delta Científic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2650" y="-1"/>
            <a:ext cx="6229350" cy="6494085"/>
          </a:xfrm>
          <a:prstGeom prst="rect">
            <a:avLst/>
          </a:prstGeom>
        </p:spPr>
      </p:pic>
    </p:spTree>
    <p:extLst>
      <p:ext uri="{BB962C8B-B14F-4D97-AF65-F5344CB8AC3E}">
        <p14:creationId xmlns:p14="http://schemas.microsoft.com/office/powerpoint/2010/main" val="52714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fade">
                                      <p:cBhvr>
                                        <p:cTn id="15" dur="500"/>
                                        <p:tgtEl>
                                          <p:spTgt spid="2">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7" end="7"/>
                                            </p:txEl>
                                          </p:spTgt>
                                        </p:tgtEl>
                                        <p:attrNameLst>
                                          <p:attrName>style.visibility</p:attrName>
                                        </p:attrNameLst>
                                      </p:cBhvr>
                                      <p:to>
                                        <p:strVal val="visible"/>
                                      </p:to>
                                    </p:set>
                                    <p:animEffect transition="in" filter="fade">
                                      <p:cBhvr>
                                        <p:cTn id="1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5" y="0"/>
            <a:ext cx="5572125" cy="6494085"/>
          </a:xfrm>
          <a:prstGeom prst="rect">
            <a:avLst/>
          </a:prstGeom>
          <a:noFill/>
        </p:spPr>
        <p:txBody>
          <a:bodyPr wrap="square" rtlCol="0">
            <a:spAutoFit/>
          </a:bodyPr>
          <a:lstStyle/>
          <a:p>
            <a:r>
              <a:rPr lang="en-US" sz="2400" dirty="0" smtClean="0">
                <a:latin typeface="+mj-lt"/>
              </a:rPr>
              <a:t>“Thou hast taken away all thy wrath: </a:t>
            </a:r>
            <a:r>
              <a:rPr lang="en-US" sz="2400" b="1" dirty="0" smtClean="0">
                <a:latin typeface="+mj-lt"/>
              </a:rPr>
              <a:t>thou hast turned thyself from the fierceness of thine anger</a:t>
            </a:r>
            <a:r>
              <a:rPr lang="en-US" sz="2400" dirty="0" smtClean="0">
                <a:latin typeface="+mj-lt"/>
              </a:rPr>
              <a:t>” (85:3).</a:t>
            </a:r>
          </a:p>
          <a:p>
            <a:r>
              <a:rPr lang="en-US" sz="2400" dirty="0" smtClean="0">
                <a:latin typeface="+mj-lt"/>
              </a:rPr>
              <a:t>Israel had first hand experienced God’s wrath because of their disobedience, but He was always ready to forgive them when they repented from their sinful acts.</a:t>
            </a:r>
          </a:p>
          <a:p>
            <a:endParaRPr lang="en-US" sz="800" dirty="0" smtClean="0">
              <a:latin typeface="+mj-lt"/>
            </a:endParaRPr>
          </a:p>
          <a:p>
            <a:r>
              <a:rPr lang="en-US" sz="2400" dirty="0" smtClean="0">
                <a:latin typeface="+mj-lt"/>
              </a:rPr>
              <a:t>“His foundation is in the </a:t>
            </a:r>
            <a:r>
              <a:rPr lang="en-US" sz="2400" b="1" dirty="0" smtClean="0">
                <a:latin typeface="+mj-lt"/>
              </a:rPr>
              <a:t>holy mountains</a:t>
            </a:r>
            <a:r>
              <a:rPr lang="en-US" sz="2400" dirty="0" smtClean="0">
                <a:latin typeface="+mj-lt"/>
              </a:rPr>
              <a:t>.  The LORD loveth the gates of </a:t>
            </a:r>
            <a:r>
              <a:rPr lang="en-US" sz="2400" b="1" dirty="0" smtClean="0">
                <a:latin typeface="+mj-lt"/>
              </a:rPr>
              <a:t>Zion </a:t>
            </a:r>
            <a:r>
              <a:rPr lang="en-US" sz="2400" dirty="0" smtClean="0">
                <a:latin typeface="+mj-lt"/>
              </a:rPr>
              <a:t>more than all the dwellings of Jacob.  Glorious things are spoken of thee, Oh </a:t>
            </a:r>
            <a:r>
              <a:rPr lang="en-US" sz="2400" b="1" dirty="0" smtClean="0">
                <a:latin typeface="+mj-lt"/>
              </a:rPr>
              <a:t>city of God</a:t>
            </a:r>
            <a:r>
              <a:rPr lang="en-US" sz="2400" dirty="0" smtClean="0">
                <a:latin typeface="+mj-lt"/>
              </a:rPr>
              <a:t>” (87:1-3).</a:t>
            </a:r>
          </a:p>
          <a:p>
            <a:r>
              <a:rPr lang="en-US" sz="2400" dirty="0" smtClean="0">
                <a:latin typeface="+mj-lt"/>
              </a:rPr>
              <a:t>The city of Jerusalem will one day be the most important city on earth because it will be there Israel will be the Holiest nation on earth and Christ will sit on David’s throne as their King.   </a:t>
            </a:r>
            <a:endParaRPr lang="en-US" sz="2400" dirty="0">
              <a:latin typeface="+mj-lt"/>
            </a:endParaRPr>
          </a:p>
        </p:txBody>
      </p:sp>
      <p:pic>
        <p:nvPicPr>
          <p:cNvPr id="4" name="Picture 3" descr="Religião: Belos Quadros.. ~ Delta Científic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2650" y="-1"/>
            <a:ext cx="6229350" cy="6494085"/>
          </a:xfrm>
          <a:prstGeom prst="rect">
            <a:avLst/>
          </a:prstGeom>
        </p:spPr>
      </p:pic>
    </p:spTree>
    <p:extLst>
      <p:ext uri="{BB962C8B-B14F-4D97-AF65-F5344CB8AC3E}">
        <p14:creationId xmlns:p14="http://schemas.microsoft.com/office/powerpoint/2010/main" val="102612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5467351" cy="6494085"/>
          </a:xfrm>
          <a:prstGeom prst="rect">
            <a:avLst/>
          </a:prstGeom>
          <a:noFill/>
        </p:spPr>
        <p:txBody>
          <a:bodyPr wrap="square" rtlCol="0">
            <a:spAutoFit/>
          </a:bodyPr>
          <a:lstStyle/>
          <a:p>
            <a:r>
              <a:rPr lang="en-US" sz="2400" dirty="0" smtClean="0">
                <a:latin typeface="+mj-lt"/>
              </a:rPr>
              <a:t>The Chronicler continued his theme of the importance of David’s lineage including his children –</a:t>
            </a:r>
          </a:p>
          <a:p>
            <a:endParaRPr lang="en-US" sz="800" dirty="0" smtClean="0">
              <a:latin typeface="+mj-lt"/>
            </a:endParaRPr>
          </a:p>
          <a:p>
            <a:r>
              <a:rPr lang="en-US" sz="2400" dirty="0" smtClean="0">
                <a:latin typeface="+mj-lt"/>
              </a:rPr>
              <a:t>“Now these were </a:t>
            </a:r>
            <a:r>
              <a:rPr lang="en-US" sz="2400" b="1" dirty="0" smtClean="0">
                <a:latin typeface="+mj-lt"/>
              </a:rPr>
              <a:t>the sons of David</a:t>
            </a:r>
            <a:r>
              <a:rPr lang="en-US" sz="2400" dirty="0" smtClean="0">
                <a:latin typeface="+mj-lt"/>
              </a:rPr>
              <a:t>, which were born unto him in </a:t>
            </a:r>
            <a:r>
              <a:rPr lang="en-US" sz="2400" b="1" dirty="0" smtClean="0">
                <a:latin typeface="+mj-lt"/>
              </a:rPr>
              <a:t>Hebron</a:t>
            </a:r>
            <a:r>
              <a:rPr lang="en-US" sz="2400" dirty="0" smtClean="0">
                <a:latin typeface="+mj-lt"/>
              </a:rPr>
              <a:t>; the firstborn Amnon… Ahinoam… Daniel… Absalom… Adonijah… Shephatiah… Ithream… </a:t>
            </a:r>
            <a:r>
              <a:rPr lang="en-US" sz="2400" b="1" dirty="0" smtClean="0">
                <a:latin typeface="+mj-lt"/>
              </a:rPr>
              <a:t>These [6] were born unto him in Hebron</a:t>
            </a:r>
            <a:r>
              <a:rPr lang="en-US" sz="2400" dirty="0" smtClean="0">
                <a:latin typeface="+mj-lt"/>
              </a:rPr>
              <a:t>; and there he reigned </a:t>
            </a:r>
            <a:r>
              <a:rPr lang="en-US" sz="2400" b="1" dirty="0" smtClean="0">
                <a:latin typeface="+mj-lt"/>
              </a:rPr>
              <a:t>[7 ½] years</a:t>
            </a:r>
            <a:r>
              <a:rPr lang="en-US" sz="2400" dirty="0" smtClean="0">
                <a:latin typeface="+mj-lt"/>
              </a:rPr>
              <a:t>… (1Chron. 3:1-4)… and </a:t>
            </a:r>
            <a:r>
              <a:rPr lang="en-US" sz="2400" b="1" dirty="0" smtClean="0">
                <a:latin typeface="+mj-lt"/>
              </a:rPr>
              <a:t>in Jerusalem he reigned [33] years</a:t>
            </a:r>
            <a:r>
              <a:rPr lang="en-US" sz="2400" dirty="0" smtClean="0">
                <a:latin typeface="+mj-lt"/>
              </a:rPr>
              <a:t>.  And these were born unto him in Jerusalem… Solomon… [9-total]…” (3:4-8).</a:t>
            </a:r>
          </a:p>
          <a:p>
            <a:r>
              <a:rPr lang="en-US" sz="2400" dirty="0" smtClean="0">
                <a:latin typeface="+mj-lt"/>
              </a:rPr>
              <a:t>David fathered 15-sons, the first 6 born in Hebron while he was king of Judah, and the last 9 in Jerusalem when he became king of all of Israel.   </a:t>
            </a:r>
          </a:p>
        </p:txBody>
      </p:sp>
      <p:pic>
        <p:nvPicPr>
          <p:cNvPr id="3" name="Picture 2" descr="HopsClasses - Period A &lt;strong&gt;King&lt;/strong&gt; Solom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7351" y="-1"/>
            <a:ext cx="6724650" cy="6494086"/>
          </a:xfrm>
          <a:prstGeom prst="rect">
            <a:avLst/>
          </a:prstGeom>
        </p:spPr>
      </p:pic>
      <p:pic>
        <p:nvPicPr>
          <p:cNvPr id="4" name="Picture 3" descr="Way of the Patriarchs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7351" y="0"/>
            <a:ext cx="6724650" cy="6494085"/>
          </a:xfrm>
          <a:prstGeom prst="rect">
            <a:avLst/>
          </a:prstGeom>
        </p:spPr>
      </p:pic>
      <mc:AlternateContent xmlns:mc="http://schemas.openxmlformats.org/markup-compatibility/2006">
        <mc:Choice xmlns:p14="http://schemas.microsoft.com/office/powerpoint/2010/main" Requires="p14">
          <p:contentPart p14:bwMode="auto" r:id="rId4">
            <p14:nvContentPartPr>
              <p14:cNvPr id="5" name="Ink 4"/>
              <p14:cNvContentPartPr/>
              <p14:nvPr/>
            </p14:nvContentPartPr>
            <p14:xfrm>
              <a:off x="8557380" y="2411730"/>
              <a:ext cx="1455480" cy="907200"/>
            </p14:xfrm>
          </p:contentPart>
        </mc:Choice>
        <mc:Fallback>
          <p:pic>
            <p:nvPicPr>
              <p:cNvPr id="5" name="Ink 4"/>
              <p:cNvPicPr/>
              <p:nvPr/>
            </p:nvPicPr>
            <p:blipFill>
              <a:blip r:embed="rId5"/>
              <a:stretch>
                <a:fillRect/>
              </a:stretch>
            </p:blipFill>
            <p:spPr>
              <a:xfrm>
                <a:off x="8548020" y="2402370"/>
                <a:ext cx="1474200" cy="925920"/>
              </a:xfrm>
              <a:prstGeom prst="rect">
                <a:avLst/>
              </a:prstGeom>
            </p:spPr>
          </p:pic>
        </mc:Fallback>
      </mc:AlternateContent>
    </p:spTree>
    <p:extLst>
      <p:ext uri="{BB962C8B-B14F-4D97-AF65-F5344CB8AC3E}">
        <p14:creationId xmlns:p14="http://schemas.microsoft.com/office/powerpoint/2010/main" val="217287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7822"/>
            <a:ext cx="6924675" cy="6740307"/>
          </a:xfrm>
          <a:prstGeom prst="rect">
            <a:avLst/>
          </a:prstGeom>
          <a:noFill/>
        </p:spPr>
        <p:txBody>
          <a:bodyPr wrap="square" rtlCol="0">
            <a:spAutoFit/>
          </a:bodyPr>
          <a:lstStyle/>
          <a:p>
            <a:r>
              <a:rPr lang="en-US" sz="2400" dirty="0" smtClean="0">
                <a:latin typeface="+mj-lt"/>
              </a:rPr>
              <a:t>Next the lineage from King David [1,000 B.C.] to King Zedekiah [600 B.C.] –</a:t>
            </a:r>
          </a:p>
          <a:p>
            <a:endParaRPr lang="en-US" sz="800" dirty="0" smtClean="0">
              <a:latin typeface="+mj-lt"/>
            </a:endParaRPr>
          </a:p>
          <a:p>
            <a:r>
              <a:rPr lang="en-US" sz="2400" dirty="0" smtClean="0">
                <a:latin typeface="+mj-lt"/>
              </a:rPr>
              <a:t>“And Solomon’s son was Rehoboam… Abia… Asa… Jehoshaphat… Hezekiah… Manasseh… Josiah… Jehoiakim… Zedekiah…” (3:10-15).</a:t>
            </a:r>
          </a:p>
          <a:p>
            <a:r>
              <a:rPr lang="en-US" sz="2400" dirty="0" smtClean="0">
                <a:latin typeface="+mj-lt"/>
              </a:rPr>
              <a:t>Zedekiah was the last king of Judah (Jer. 34:2) before Nebuchadnezzar king of Babylon destroyed Jerusalem </a:t>
            </a:r>
          </a:p>
          <a:p>
            <a:r>
              <a:rPr lang="en-US" sz="2400" dirty="0" smtClean="0">
                <a:latin typeface="+mj-lt"/>
              </a:rPr>
              <a:t>and took the last of the Israelites into a 70-year captivity.  The last thing king Zedekiah saw was the murder of his sons before he was blinded – </a:t>
            </a:r>
          </a:p>
          <a:p>
            <a:endParaRPr lang="en-US" sz="800" dirty="0">
              <a:latin typeface="+mj-lt"/>
            </a:endParaRPr>
          </a:p>
          <a:p>
            <a:r>
              <a:rPr lang="en-US" sz="2400" dirty="0" smtClean="0">
                <a:latin typeface="+mj-lt"/>
              </a:rPr>
              <a:t>“Then the king of Babylon slew the sons of Zedekiah… before his eyes… moreover he put out Zedekiah’s eyes, and bound him with chains to carry him to Babylon” </a:t>
            </a:r>
          </a:p>
          <a:p>
            <a:r>
              <a:rPr lang="en-US" sz="2400" dirty="0" smtClean="0">
                <a:latin typeface="+mj-lt"/>
              </a:rPr>
              <a:t>(Jer. 39:6,7).</a:t>
            </a:r>
          </a:p>
          <a:p>
            <a:endParaRPr lang="en-US" sz="800" dirty="0" smtClean="0">
              <a:latin typeface="+mj-lt"/>
            </a:endParaRPr>
          </a:p>
          <a:p>
            <a:r>
              <a:rPr lang="en-US" sz="2400" dirty="0" smtClean="0">
                <a:latin typeface="+mj-lt"/>
              </a:rPr>
              <a:t>Next the Chronicler [Historian] returned to the lineage of Judah who would become the principle tribe of Israel. </a:t>
            </a:r>
            <a:endParaRPr lang="en-US" sz="2400" dirty="0">
              <a:latin typeface="+mj-lt"/>
            </a:endParaRPr>
          </a:p>
        </p:txBody>
      </p:sp>
      <p:pic>
        <p:nvPicPr>
          <p:cNvPr id="3" name="Picture 2" descr="Babylonische ballingschap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4675" y="-1"/>
            <a:ext cx="5267325" cy="6702485"/>
          </a:xfrm>
          <a:prstGeom prst="rect">
            <a:avLst/>
          </a:prstGeom>
        </p:spPr>
      </p:pic>
    </p:spTree>
    <p:extLst>
      <p:ext uri="{BB962C8B-B14F-4D97-AF65-F5344CB8AC3E}">
        <p14:creationId xmlns:p14="http://schemas.microsoft.com/office/powerpoint/2010/main" val="404159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fade">
                                      <p:cBhvr>
                                        <p:cTn id="20" dur="500"/>
                                        <p:tgtEl>
                                          <p:spTgt spid="2">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Effect transition="in" filter="fade">
                                      <p:cBhvr>
                                        <p:cTn id="23" dur="500"/>
                                        <p:tgtEl>
                                          <p:spTgt spid="2">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9" end="9"/>
                                            </p:txEl>
                                          </p:spTgt>
                                        </p:tgtEl>
                                        <p:attrNameLst>
                                          <p:attrName>style.visibility</p:attrName>
                                        </p:attrNameLst>
                                      </p:cBhvr>
                                      <p:to>
                                        <p:strVal val="visible"/>
                                      </p:to>
                                    </p:set>
                                    <p:animEffect transition="in" filter="fade">
                                      <p:cBhvr>
                                        <p:cTn id="28"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12096751" cy="6740307"/>
          </a:xfrm>
          <a:prstGeom prst="rect">
            <a:avLst/>
          </a:prstGeom>
          <a:noFill/>
        </p:spPr>
        <p:txBody>
          <a:bodyPr wrap="square" rtlCol="0">
            <a:spAutoFit/>
          </a:bodyPr>
          <a:lstStyle/>
          <a:p>
            <a:r>
              <a:rPr lang="en-US" sz="2400" dirty="0" smtClean="0">
                <a:latin typeface="+mj-lt"/>
              </a:rPr>
              <a:t>Though the Chronicler begins with the tribe of Judah </a:t>
            </a:r>
          </a:p>
          <a:p>
            <a:r>
              <a:rPr lang="en-US" sz="2400" dirty="0" smtClean="0">
                <a:latin typeface="+mj-lt"/>
              </a:rPr>
              <a:t>because of the importance of this largest tribe, he </a:t>
            </a:r>
          </a:p>
          <a:p>
            <a:r>
              <a:rPr lang="en-US" sz="2400" dirty="0" smtClean="0">
                <a:latin typeface="+mj-lt"/>
              </a:rPr>
              <a:t>provided the genealogy of all 12 tribes –</a:t>
            </a:r>
          </a:p>
          <a:p>
            <a:endParaRPr lang="en-US" sz="800" dirty="0" smtClean="0">
              <a:latin typeface="+mj-lt"/>
            </a:endParaRPr>
          </a:p>
          <a:p>
            <a:r>
              <a:rPr lang="en-US" sz="2400" dirty="0" smtClean="0">
                <a:latin typeface="+mj-lt"/>
              </a:rPr>
              <a:t>“The sons of </a:t>
            </a:r>
            <a:r>
              <a:rPr lang="en-US" sz="2400" b="1" dirty="0" smtClean="0">
                <a:latin typeface="+mj-lt"/>
              </a:rPr>
              <a:t>Judah</a:t>
            </a:r>
            <a:r>
              <a:rPr lang="en-US" sz="2400" dirty="0" smtClean="0">
                <a:latin typeface="+mj-lt"/>
              </a:rPr>
              <a:t>…” (4:1)</a:t>
            </a:r>
          </a:p>
          <a:p>
            <a:r>
              <a:rPr lang="en-US" sz="2400" dirty="0" smtClean="0">
                <a:latin typeface="+mj-lt"/>
              </a:rPr>
              <a:t>“The sons of </a:t>
            </a:r>
            <a:r>
              <a:rPr lang="en-US" sz="2400" b="1" dirty="0" smtClean="0">
                <a:latin typeface="+mj-lt"/>
              </a:rPr>
              <a:t>Simeon</a:t>
            </a:r>
            <a:r>
              <a:rPr lang="en-US" sz="2400" dirty="0" smtClean="0">
                <a:latin typeface="+mj-lt"/>
              </a:rPr>
              <a:t>…” (4:22)</a:t>
            </a:r>
          </a:p>
          <a:p>
            <a:r>
              <a:rPr lang="en-US" sz="2400" dirty="0" smtClean="0">
                <a:latin typeface="+mj-lt"/>
              </a:rPr>
              <a:t>“Now the sons of </a:t>
            </a:r>
            <a:r>
              <a:rPr lang="en-US" sz="2400" b="1" dirty="0" smtClean="0">
                <a:latin typeface="+mj-lt"/>
              </a:rPr>
              <a:t>Reuben</a:t>
            </a:r>
            <a:r>
              <a:rPr lang="en-US" sz="2400" dirty="0" smtClean="0">
                <a:latin typeface="+mj-lt"/>
              </a:rPr>
              <a:t> the firstborn of Israel…” (5:1)</a:t>
            </a:r>
          </a:p>
          <a:p>
            <a:r>
              <a:rPr lang="en-US" sz="2400" dirty="0" smtClean="0">
                <a:latin typeface="+mj-lt"/>
              </a:rPr>
              <a:t>“And the children of</a:t>
            </a:r>
            <a:r>
              <a:rPr lang="en-US" sz="2400" b="1" dirty="0" smtClean="0">
                <a:latin typeface="+mj-lt"/>
              </a:rPr>
              <a:t> Gad</a:t>
            </a:r>
            <a:r>
              <a:rPr lang="en-US" sz="2400" dirty="0" smtClean="0">
                <a:latin typeface="+mj-lt"/>
              </a:rPr>
              <a:t>…” (5:11)</a:t>
            </a:r>
          </a:p>
          <a:p>
            <a:endParaRPr lang="en-US" sz="800" dirty="0" smtClean="0">
              <a:latin typeface="+mj-lt"/>
            </a:endParaRPr>
          </a:p>
          <a:p>
            <a:r>
              <a:rPr lang="en-US" sz="2400" dirty="0" smtClean="0">
                <a:latin typeface="+mj-lt"/>
              </a:rPr>
              <a:t>Back to the Psalms –</a:t>
            </a:r>
          </a:p>
          <a:p>
            <a:r>
              <a:rPr lang="en-US" sz="2400" dirty="0" smtClean="0">
                <a:latin typeface="+mj-lt"/>
              </a:rPr>
              <a:t>“Truly God is good to Israel, even to such as are of a </a:t>
            </a:r>
          </a:p>
          <a:p>
            <a:r>
              <a:rPr lang="en-US" sz="2400" dirty="0" smtClean="0">
                <a:latin typeface="+mj-lt"/>
              </a:rPr>
              <a:t>clean heart… For I was envious at the foolish, when I </a:t>
            </a:r>
          </a:p>
          <a:p>
            <a:r>
              <a:rPr lang="en-US" sz="2400" dirty="0" smtClean="0">
                <a:latin typeface="+mj-lt"/>
              </a:rPr>
              <a:t>saw the prosperity of the wicked” (Psa. 73:1).</a:t>
            </a:r>
          </a:p>
          <a:p>
            <a:r>
              <a:rPr lang="en-US" sz="2400" dirty="0" smtClean="0">
                <a:latin typeface="+mj-lt"/>
              </a:rPr>
              <a:t>Written by Asaph, a Levite [lineage of Gershom], a </a:t>
            </a:r>
            <a:endParaRPr lang="en-US" sz="2400" dirty="0" smtClean="0">
              <a:latin typeface="+mj-lt"/>
            </a:endParaRPr>
          </a:p>
          <a:p>
            <a:r>
              <a:rPr lang="en-US" sz="2400" dirty="0" smtClean="0">
                <a:latin typeface="+mj-lt"/>
              </a:rPr>
              <a:t>famous </a:t>
            </a:r>
            <a:r>
              <a:rPr lang="en-US" sz="2400" dirty="0" smtClean="0">
                <a:latin typeface="+mj-lt"/>
              </a:rPr>
              <a:t>singer and psalmist [writer], he revealed here </a:t>
            </a:r>
            <a:endParaRPr lang="en-US" sz="2400" dirty="0" smtClean="0">
              <a:latin typeface="+mj-lt"/>
            </a:endParaRPr>
          </a:p>
          <a:p>
            <a:r>
              <a:rPr lang="en-US" sz="2400" dirty="0" smtClean="0">
                <a:latin typeface="+mj-lt"/>
              </a:rPr>
              <a:t>his </a:t>
            </a:r>
            <a:r>
              <a:rPr lang="en-US" sz="2400" dirty="0" smtClean="0">
                <a:latin typeface="+mj-lt"/>
              </a:rPr>
              <a:t>jealousy of the wicked who appear to prosper above that of Israel.</a:t>
            </a:r>
          </a:p>
          <a:p>
            <a:endParaRPr lang="en-US" sz="800" dirty="0" smtClean="0">
              <a:latin typeface="+mj-lt"/>
            </a:endParaRPr>
          </a:p>
          <a:p>
            <a:r>
              <a:rPr lang="en-US" sz="2400" dirty="0" smtClean="0">
                <a:latin typeface="+mj-lt"/>
              </a:rPr>
              <a:t>“I cried unto God with my voice… my soul refused to be comforted…” (77:1,2).</a:t>
            </a:r>
          </a:p>
          <a:p>
            <a:r>
              <a:rPr lang="en-US" sz="2400" dirty="0" smtClean="0">
                <a:latin typeface="+mj-lt"/>
              </a:rPr>
              <a:t>Again, Asaph, struggled with the thought that the enemies of Israel were prospering more than they were.  </a:t>
            </a:r>
            <a:endParaRPr lang="en-US" sz="2400" dirty="0">
              <a:latin typeface="+mj-lt"/>
            </a:endParaRPr>
          </a:p>
        </p:txBody>
      </p:sp>
      <p:pic>
        <p:nvPicPr>
          <p:cNvPr id="3" name="Picture 2" descr="&lt;strong&gt;Asaph&lt;/strong&gt;'s Foibles on Vime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0874" y="0"/>
            <a:ext cx="5191125" cy="4953000"/>
          </a:xfrm>
          <a:prstGeom prst="rect">
            <a:avLst/>
          </a:prstGeom>
        </p:spPr>
      </p:pic>
    </p:spTree>
    <p:extLst>
      <p:ext uri="{BB962C8B-B14F-4D97-AF65-F5344CB8AC3E}">
        <p14:creationId xmlns:p14="http://schemas.microsoft.com/office/powerpoint/2010/main" val="6346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Effect transition="in" filter="fade">
                                      <p:cBhvr>
                                        <p:cTn id="22" dur="500"/>
                                        <p:tgtEl>
                                          <p:spTgt spid="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fade">
                                      <p:cBhvr>
                                        <p:cTn id="27" dur="500"/>
                                        <p:tgtEl>
                                          <p:spTgt spid="2">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fade">
                                      <p:cBhvr>
                                        <p:cTn id="37" dur="500"/>
                                        <p:tgtEl>
                                          <p:spTgt spid="2">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fade">
                                      <p:cBhvr>
                                        <p:cTn id="40" dur="500"/>
                                        <p:tgtEl>
                                          <p:spTgt spid="2">
                                            <p:txEl>
                                              <p:pRg st="11" end="1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fade">
                                      <p:cBhvr>
                                        <p:cTn id="43" dur="500"/>
                                        <p:tgtEl>
                                          <p:spTgt spid="2">
                                            <p:txEl>
                                              <p:pRg st="12" end="1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
                                            <p:txEl>
                                              <p:pRg st="13" end="13"/>
                                            </p:txEl>
                                          </p:spTgt>
                                        </p:tgtEl>
                                        <p:attrNameLst>
                                          <p:attrName>style.visibility</p:attrName>
                                        </p:attrNameLst>
                                      </p:cBhvr>
                                      <p:to>
                                        <p:strVal val="visible"/>
                                      </p:to>
                                    </p:set>
                                    <p:animEffect transition="in" filter="fade">
                                      <p:cBhvr>
                                        <p:cTn id="48" dur="500"/>
                                        <p:tgtEl>
                                          <p:spTgt spid="2">
                                            <p:txEl>
                                              <p:pRg st="13" end="13"/>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2">
                                            <p:txEl>
                                              <p:pRg st="14" end="14"/>
                                            </p:txEl>
                                          </p:spTgt>
                                        </p:tgtEl>
                                        <p:attrNameLst>
                                          <p:attrName>style.visibility</p:attrName>
                                        </p:attrNameLst>
                                      </p:cBhvr>
                                      <p:to>
                                        <p:strVal val="visible"/>
                                      </p:to>
                                    </p:set>
                                    <p:animEffect transition="in" filter="fade">
                                      <p:cBhvr>
                                        <p:cTn id="51" dur="500"/>
                                        <p:tgtEl>
                                          <p:spTgt spid="2">
                                            <p:txEl>
                                              <p:pRg st="14" end="14"/>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2">
                                            <p:txEl>
                                              <p:pRg st="15" end="15"/>
                                            </p:txEl>
                                          </p:spTgt>
                                        </p:tgtEl>
                                        <p:attrNameLst>
                                          <p:attrName>style.visibility</p:attrName>
                                        </p:attrNameLst>
                                      </p:cBhvr>
                                      <p:to>
                                        <p:strVal val="visible"/>
                                      </p:to>
                                    </p:set>
                                    <p:animEffect transition="in" filter="fade">
                                      <p:cBhvr>
                                        <p:cTn id="54" dur="500"/>
                                        <p:tgtEl>
                                          <p:spTgt spid="2">
                                            <p:txEl>
                                              <p:pRg st="15" end="1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
                                            <p:txEl>
                                              <p:pRg st="17" end="17"/>
                                            </p:txEl>
                                          </p:spTgt>
                                        </p:tgtEl>
                                        <p:attrNameLst>
                                          <p:attrName>style.visibility</p:attrName>
                                        </p:attrNameLst>
                                      </p:cBhvr>
                                      <p:to>
                                        <p:strVal val="visible"/>
                                      </p:to>
                                    </p:set>
                                    <p:animEffect transition="in" filter="fade">
                                      <p:cBhvr>
                                        <p:cTn id="59" dur="500"/>
                                        <p:tgtEl>
                                          <p:spTgt spid="2">
                                            <p:txEl>
                                              <p:pRg st="17" end="1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
                                            <p:txEl>
                                              <p:pRg st="18" end="18"/>
                                            </p:txEl>
                                          </p:spTgt>
                                        </p:tgtEl>
                                        <p:attrNameLst>
                                          <p:attrName>style.visibility</p:attrName>
                                        </p:attrNameLst>
                                      </p:cBhvr>
                                      <p:to>
                                        <p:strVal val="visible"/>
                                      </p:to>
                                    </p:set>
                                    <p:animEffect transition="in" filter="fade">
                                      <p:cBhvr>
                                        <p:cTn id="64" dur="500"/>
                                        <p:tgtEl>
                                          <p:spTgt spid="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5705475" cy="6370975"/>
          </a:xfrm>
          <a:prstGeom prst="rect">
            <a:avLst/>
          </a:prstGeom>
          <a:noFill/>
        </p:spPr>
        <p:txBody>
          <a:bodyPr wrap="square" rtlCol="0">
            <a:spAutoFit/>
          </a:bodyPr>
          <a:lstStyle/>
          <a:p>
            <a:r>
              <a:rPr lang="en-US" sz="2400" dirty="0" smtClean="0">
                <a:latin typeface="+mj-lt"/>
              </a:rPr>
              <a:t>Asaph –</a:t>
            </a:r>
          </a:p>
          <a:p>
            <a:r>
              <a:rPr lang="en-US" sz="2400" dirty="0" smtClean="0">
                <a:latin typeface="+mj-lt"/>
              </a:rPr>
              <a:t>“Give ear, O my people, </a:t>
            </a:r>
            <a:r>
              <a:rPr lang="en-US" sz="2400" b="1" dirty="0" smtClean="0">
                <a:latin typeface="+mj-lt"/>
              </a:rPr>
              <a:t>to my law</a:t>
            </a:r>
            <a:r>
              <a:rPr lang="en-US" sz="2400" dirty="0" smtClean="0">
                <a:latin typeface="+mj-lt"/>
              </a:rPr>
              <a:t>… We will not hide them [613 laws] from their children, shewing to the generation to come the praises </a:t>
            </a:r>
          </a:p>
          <a:p>
            <a:r>
              <a:rPr lang="en-US" sz="2400" dirty="0" smtClean="0">
                <a:latin typeface="+mj-lt"/>
              </a:rPr>
              <a:t>of the LORD… For he established a testimony in Jacob, and appointed </a:t>
            </a:r>
            <a:r>
              <a:rPr lang="en-US" sz="2400" b="1" dirty="0" smtClean="0">
                <a:latin typeface="+mj-lt"/>
              </a:rPr>
              <a:t>a law in Israel </a:t>
            </a:r>
            <a:r>
              <a:rPr lang="en-US" sz="2400" dirty="0" smtClean="0">
                <a:latin typeface="+mj-lt"/>
              </a:rPr>
              <a:t>[at Mt.</a:t>
            </a:r>
          </a:p>
          <a:p>
            <a:r>
              <a:rPr lang="en-US" sz="2400" dirty="0" smtClean="0">
                <a:latin typeface="+mj-lt"/>
              </a:rPr>
              <a:t>Sinai]… That the generation to come might know them, even the children which should be born; who should arise and declare them to their children” (78:1-5).</a:t>
            </a:r>
          </a:p>
          <a:p>
            <a:r>
              <a:rPr lang="en-US" sz="2400" dirty="0" smtClean="0">
                <a:latin typeface="+mj-lt"/>
              </a:rPr>
              <a:t>The psalmist here reiterates the importance of </a:t>
            </a:r>
            <a:r>
              <a:rPr lang="en-US" sz="2400" b="1" dirty="0" smtClean="0">
                <a:latin typeface="+mj-lt"/>
              </a:rPr>
              <a:t>the Mosaic Law given to Israel</a:t>
            </a:r>
            <a:r>
              <a:rPr lang="en-US" sz="2400" dirty="0" smtClean="0">
                <a:latin typeface="+mj-lt"/>
              </a:rPr>
              <a:t>.  Like Moses and Joshua before him, he emphasized the importance of knowing and obeying it and to making sure it is passed down to their children and their children’s children.  </a:t>
            </a:r>
            <a:endParaRPr lang="en-US" sz="2400" dirty="0">
              <a:latin typeface="+mj-lt"/>
            </a:endParaRPr>
          </a:p>
        </p:txBody>
      </p:sp>
      <p:pic>
        <p:nvPicPr>
          <p:cNvPr id="3" name="Picture 2" descr="team-antarctica - Mrs. Humphrey Social Studies grou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5475" y="-1"/>
            <a:ext cx="6486525" cy="7191375"/>
          </a:xfrm>
          <a:prstGeom prst="rect">
            <a:avLst/>
          </a:prstGeom>
        </p:spPr>
      </p:pic>
    </p:spTree>
    <p:extLst>
      <p:ext uri="{BB962C8B-B14F-4D97-AF65-F5344CB8AC3E}">
        <p14:creationId xmlns:p14="http://schemas.microsoft.com/office/powerpoint/2010/main" val="163613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1359</TotalTime>
  <Words>2962</Words>
  <Application>Microsoft Office PowerPoint</Application>
  <PresentationFormat>Widescreen</PresentationFormat>
  <Paragraphs>179</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85</cp:revision>
  <dcterms:created xsi:type="dcterms:W3CDTF">2018-04-09T13:28:02Z</dcterms:created>
  <dcterms:modified xsi:type="dcterms:W3CDTF">2018-07-19T12:55:43Z</dcterms:modified>
</cp:coreProperties>
</file>