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13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261118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70213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302429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406059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83781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229935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6513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27385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19809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26005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305DB2-4A55-4305-AEC5-7E3C3B500E0E}"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5BCE7-7950-488F-9E26-4D7F93080956}" type="slidenum">
              <a:rPr lang="en-US" smtClean="0"/>
              <a:t>‹#›</a:t>
            </a:fld>
            <a:endParaRPr lang="en-US" dirty="0"/>
          </a:p>
        </p:txBody>
      </p:sp>
    </p:spTree>
    <p:extLst>
      <p:ext uri="{BB962C8B-B14F-4D97-AF65-F5344CB8AC3E}">
        <p14:creationId xmlns:p14="http://schemas.microsoft.com/office/powerpoint/2010/main" val="364537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05DB2-4A55-4305-AEC5-7E3C3B500E0E}"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5BCE7-7950-488F-9E26-4D7F93080956}" type="slidenum">
              <a:rPr lang="en-US" smtClean="0"/>
              <a:t>‹#›</a:t>
            </a:fld>
            <a:endParaRPr lang="en-US" dirty="0"/>
          </a:p>
        </p:txBody>
      </p:sp>
    </p:spTree>
    <p:extLst>
      <p:ext uri="{BB962C8B-B14F-4D97-AF65-F5344CB8AC3E}">
        <p14:creationId xmlns:p14="http://schemas.microsoft.com/office/powerpoint/2010/main" val="203173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8873"/>
            <a:ext cx="2648399" cy="1200329"/>
          </a:xfrm>
          <a:prstGeom prst="rect">
            <a:avLst/>
          </a:prstGeom>
          <a:noFill/>
        </p:spPr>
        <p:txBody>
          <a:bodyPr wrap="square" rtlCol="0">
            <a:spAutoFit/>
          </a:bodyPr>
          <a:lstStyle/>
          <a:p>
            <a:r>
              <a:rPr lang="en-US" sz="2400" dirty="0">
                <a:latin typeface="+mj-lt"/>
              </a:rPr>
              <a:t>LESSON </a:t>
            </a:r>
            <a:r>
              <a:rPr lang="en-US" sz="2400" dirty="0" smtClean="0">
                <a:latin typeface="+mj-lt"/>
              </a:rPr>
              <a:t>12</a:t>
            </a:r>
            <a:endParaRPr lang="en-US" sz="2400" dirty="0">
              <a:latin typeface="+mj-lt"/>
            </a:endParaRPr>
          </a:p>
          <a:p>
            <a:r>
              <a:rPr lang="en-US" sz="2400" dirty="0">
                <a:latin typeface="+mj-lt"/>
              </a:rPr>
              <a:t>WEEK </a:t>
            </a:r>
            <a:r>
              <a:rPr lang="en-US" sz="2400" dirty="0" smtClean="0">
                <a:latin typeface="+mj-lt"/>
              </a:rPr>
              <a:t>12 </a:t>
            </a:r>
            <a:r>
              <a:rPr lang="en-US" sz="2400" dirty="0">
                <a:latin typeface="+mj-lt"/>
              </a:rPr>
              <a:t>OF </a:t>
            </a:r>
            <a:r>
              <a:rPr lang="en-US" sz="2400" dirty="0" smtClean="0">
                <a:latin typeface="+mj-lt"/>
              </a:rPr>
              <a:t>52</a:t>
            </a:r>
          </a:p>
          <a:p>
            <a:r>
              <a:rPr lang="en-US" sz="2400" dirty="0" smtClean="0">
                <a:latin typeface="+mj-lt"/>
              </a:rPr>
              <a:t>(Deut. </a:t>
            </a:r>
            <a:r>
              <a:rPr lang="en-US" sz="2400" dirty="0" smtClean="0">
                <a:latin typeface="+mj-lt"/>
              </a:rPr>
              <a:t>23-Josh</a:t>
            </a:r>
            <a:r>
              <a:rPr lang="en-US" sz="2400" dirty="0" smtClean="0">
                <a:latin typeface="+mj-lt"/>
              </a:rPr>
              <a:t>. 11)</a:t>
            </a:r>
            <a:endParaRPr lang="en-US" sz="2400" dirty="0">
              <a:latin typeface="+mj-lt"/>
            </a:endParaRPr>
          </a:p>
        </p:txBody>
      </p:sp>
      <p:sp>
        <p:nvSpPr>
          <p:cNvPr id="3" name="TextBox 2"/>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2917983" y="759038"/>
            <a:ext cx="9207342" cy="830997"/>
          </a:xfrm>
          <a:prstGeom prst="rect">
            <a:avLst/>
          </a:prstGeom>
        </p:spPr>
        <p:txBody>
          <a:bodyPr wrap="square">
            <a:spAutoFit/>
          </a:bodyPr>
          <a:lstStyle/>
          <a:p>
            <a:r>
              <a:rPr lang="en-US" sz="2400" dirty="0">
                <a:latin typeface="+mj-lt"/>
              </a:rPr>
              <a:t>Last time we saw Moses lead the next generation of Israelites to the edge of Canaan where he recited the </a:t>
            </a:r>
            <a:r>
              <a:rPr lang="en-US" sz="2400" dirty="0" smtClean="0">
                <a:latin typeface="+mj-lt"/>
              </a:rPr>
              <a:t>2</a:t>
            </a:r>
            <a:r>
              <a:rPr lang="en-US" sz="2400" baseline="30000" dirty="0" smtClean="0">
                <a:latin typeface="+mj-lt"/>
              </a:rPr>
              <a:t>nd</a:t>
            </a:r>
            <a:r>
              <a:rPr lang="en-US" sz="2400" dirty="0" smtClean="0">
                <a:latin typeface="+mj-lt"/>
              </a:rPr>
              <a:t> reading of the Law.</a:t>
            </a:r>
            <a:endParaRPr lang="en-US" sz="2400" dirty="0">
              <a:latin typeface="+mj-lt"/>
            </a:endParaRPr>
          </a:p>
        </p:txBody>
      </p:sp>
      <p:pic>
        <p:nvPicPr>
          <p:cNvPr id="5" name="Picture 4"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525" y="1641186"/>
            <a:ext cx="4943475" cy="4111913"/>
          </a:xfrm>
          <a:prstGeom prst="rect">
            <a:avLst/>
          </a:prstGeom>
        </p:spPr>
      </p:pic>
      <p:sp>
        <p:nvSpPr>
          <p:cNvPr id="6" name="TextBox 5"/>
          <p:cNvSpPr txBox="1"/>
          <p:nvPr/>
        </p:nvSpPr>
        <p:spPr>
          <a:xfrm>
            <a:off x="0" y="1498312"/>
            <a:ext cx="11982450" cy="5139869"/>
          </a:xfrm>
          <a:prstGeom prst="rect">
            <a:avLst/>
          </a:prstGeom>
          <a:noFill/>
        </p:spPr>
        <p:txBody>
          <a:bodyPr wrap="square" rtlCol="0">
            <a:spAutoFit/>
          </a:bodyPr>
          <a:lstStyle/>
          <a:p>
            <a:r>
              <a:rPr lang="en-US" sz="2400" dirty="0" smtClean="0">
                <a:latin typeface="+mj-lt"/>
              </a:rPr>
              <a:t>Moses continued to educate the next generation of </a:t>
            </a:r>
          </a:p>
          <a:p>
            <a:r>
              <a:rPr lang="en-US" sz="2400" dirty="0" smtClean="0">
                <a:latin typeface="+mj-lt"/>
              </a:rPr>
              <a:t>Israelites of the 613 Commandments in the Law covering </a:t>
            </a:r>
          </a:p>
          <a:p>
            <a:r>
              <a:rPr lang="en-US" sz="2400" dirty="0" smtClean="0">
                <a:latin typeface="+mj-lt"/>
              </a:rPr>
              <a:t>a myriad of subjects in their relationship with God. </a:t>
            </a:r>
          </a:p>
          <a:p>
            <a:endParaRPr lang="en-US" sz="800" dirty="0" smtClean="0">
              <a:latin typeface="+mj-lt"/>
            </a:endParaRPr>
          </a:p>
          <a:p>
            <a:r>
              <a:rPr lang="en-US" sz="2400" dirty="0" smtClean="0">
                <a:latin typeface="+mj-lt"/>
              </a:rPr>
              <a:t>To God’s dismay (Mal. 2:16), divorce was rampant in the </a:t>
            </a:r>
          </a:p>
          <a:p>
            <a:r>
              <a:rPr lang="en-US" sz="2400" dirty="0">
                <a:latin typeface="+mj-lt"/>
              </a:rPr>
              <a:t>a</a:t>
            </a:r>
            <a:r>
              <a:rPr lang="en-US" sz="2400" dirty="0" smtClean="0">
                <a:latin typeface="+mj-lt"/>
              </a:rPr>
              <a:t>ncient times so He instructed the Israelites how to </a:t>
            </a:r>
          </a:p>
          <a:p>
            <a:r>
              <a:rPr lang="en-US" sz="2400" dirty="0">
                <a:latin typeface="+mj-lt"/>
              </a:rPr>
              <a:t>p</a:t>
            </a:r>
            <a:r>
              <a:rPr lang="en-US" sz="2400" dirty="0" smtClean="0">
                <a:latin typeface="+mj-lt"/>
              </a:rPr>
              <a:t>revent it, and limiting the circumstances when it could</a:t>
            </a:r>
          </a:p>
          <a:p>
            <a:r>
              <a:rPr lang="en-US" sz="2400" dirty="0">
                <a:latin typeface="+mj-lt"/>
              </a:rPr>
              <a:t>b</a:t>
            </a:r>
            <a:r>
              <a:rPr lang="en-US" sz="2400" dirty="0" smtClean="0">
                <a:latin typeface="+mj-lt"/>
              </a:rPr>
              <a:t>e used – “When a man hath taken a wife, and married </a:t>
            </a:r>
          </a:p>
          <a:p>
            <a:r>
              <a:rPr lang="en-US" sz="2400" dirty="0">
                <a:latin typeface="+mj-lt"/>
              </a:rPr>
              <a:t>h</a:t>
            </a:r>
            <a:r>
              <a:rPr lang="en-US" sz="2400" dirty="0" smtClean="0">
                <a:latin typeface="+mj-lt"/>
              </a:rPr>
              <a:t>er and it come to pass… he hath found some unclean-</a:t>
            </a:r>
          </a:p>
          <a:p>
            <a:r>
              <a:rPr lang="en-US" sz="2400" dirty="0">
                <a:latin typeface="+mj-lt"/>
              </a:rPr>
              <a:t>n</a:t>
            </a:r>
            <a:r>
              <a:rPr lang="en-US" sz="2400" dirty="0" smtClean="0">
                <a:latin typeface="+mj-lt"/>
              </a:rPr>
              <a:t>es in her: then let him write her a </a:t>
            </a:r>
            <a:r>
              <a:rPr lang="en-US" sz="2400" b="1" dirty="0" smtClean="0">
                <a:latin typeface="+mj-lt"/>
              </a:rPr>
              <a:t>bill of divorcement</a:t>
            </a:r>
            <a:r>
              <a:rPr lang="en-US" sz="2400" dirty="0" smtClean="0">
                <a:latin typeface="+mj-lt"/>
              </a:rPr>
              <a:t>…</a:t>
            </a:r>
          </a:p>
          <a:p>
            <a:r>
              <a:rPr lang="en-US" sz="2400" dirty="0">
                <a:latin typeface="+mj-lt"/>
              </a:rPr>
              <a:t>m</a:t>
            </a:r>
            <a:r>
              <a:rPr lang="en-US" sz="2400" dirty="0" smtClean="0">
                <a:latin typeface="+mj-lt"/>
              </a:rPr>
              <a:t>ay not take her again to be his wife” (24:1).</a:t>
            </a:r>
          </a:p>
          <a:p>
            <a:endParaRPr lang="en-US" sz="800" dirty="0" smtClean="0">
              <a:latin typeface="+mj-lt"/>
            </a:endParaRPr>
          </a:p>
          <a:p>
            <a:r>
              <a:rPr lang="en-US" sz="2400" dirty="0" smtClean="0">
                <a:latin typeface="+mj-lt"/>
              </a:rPr>
              <a:t>“When a man hath taken a new wife, he shall not go out </a:t>
            </a:r>
            <a:endParaRPr lang="en-US" sz="2400" dirty="0" smtClean="0">
              <a:latin typeface="+mj-lt"/>
            </a:endParaRPr>
          </a:p>
          <a:p>
            <a:r>
              <a:rPr lang="en-US" sz="2400" dirty="0" smtClean="0">
                <a:latin typeface="+mj-lt"/>
              </a:rPr>
              <a:t>to </a:t>
            </a:r>
            <a:r>
              <a:rPr lang="en-US" sz="2400" dirty="0" smtClean="0">
                <a:latin typeface="+mj-lt"/>
              </a:rPr>
              <a:t>war… one year” (24:5).  This law was </a:t>
            </a:r>
            <a:r>
              <a:rPr lang="en-US" sz="2400" dirty="0" smtClean="0">
                <a:latin typeface="+mj-lt"/>
              </a:rPr>
              <a:t>to </a:t>
            </a:r>
            <a:r>
              <a:rPr lang="en-US" sz="2400" dirty="0" smtClean="0">
                <a:latin typeface="+mj-lt"/>
              </a:rPr>
              <a:t>show the importance of the home in that the husband’s military duty was delayed for 1-yr.  </a:t>
            </a:r>
          </a:p>
        </p:txBody>
      </p:sp>
    </p:spTree>
    <p:extLst>
      <p:ext uri="{BB962C8B-B14F-4D97-AF65-F5344CB8AC3E}">
        <p14:creationId xmlns:p14="http://schemas.microsoft.com/office/powerpoint/2010/main" val="33059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500"/>
                                        <p:tgtEl>
                                          <p:spTgt spid="6">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fade">
                                      <p:cBhvr>
                                        <p:cTn id="36" dur="500"/>
                                        <p:tgtEl>
                                          <p:spTgt spid="6">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Effect transition="in" filter="fade">
                                      <p:cBhvr>
                                        <p:cTn id="41" dur="500"/>
                                        <p:tgtEl>
                                          <p:spTgt spid="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3" end="13"/>
                                            </p:txEl>
                                          </p:spTgt>
                                        </p:tgtEl>
                                        <p:attrNameLst>
                                          <p:attrName>style.visibility</p:attrName>
                                        </p:attrNameLst>
                                      </p:cBhvr>
                                      <p:to>
                                        <p:strVal val="visible"/>
                                      </p:to>
                                    </p:set>
                                    <p:animEffect transition="in" filter="fade">
                                      <p:cBhvr>
                                        <p:cTn id="4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57976" cy="6617196"/>
          </a:xfrm>
          <a:prstGeom prst="rect">
            <a:avLst/>
          </a:prstGeom>
          <a:noFill/>
        </p:spPr>
        <p:txBody>
          <a:bodyPr wrap="square" rtlCol="0">
            <a:spAutoFit/>
          </a:bodyPr>
          <a:lstStyle/>
          <a:p>
            <a:r>
              <a:rPr lang="en-US" sz="2400" dirty="0" smtClean="0">
                <a:latin typeface="+mj-lt"/>
              </a:rPr>
              <a:t>“And he [Moses] said unto them, I am [120]</a:t>
            </a:r>
            <a:r>
              <a:rPr lang="en-US" sz="2400" dirty="0">
                <a:latin typeface="+mj-lt"/>
              </a:rPr>
              <a:t> </a:t>
            </a:r>
            <a:r>
              <a:rPr lang="en-US" sz="2400" dirty="0" smtClean="0">
                <a:latin typeface="+mj-lt"/>
              </a:rPr>
              <a:t>years old </a:t>
            </a:r>
          </a:p>
          <a:p>
            <a:r>
              <a:rPr lang="en-US" sz="2400" dirty="0" smtClean="0">
                <a:latin typeface="+mj-lt"/>
              </a:rPr>
              <a:t>this day; I can no more go out and come in : also </a:t>
            </a:r>
            <a:r>
              <a:rPr lang="en-US" sz="2400" b="1" dirty="0" smtClean="0">
                <a:latin typeface="+mj-lt"/>
              </a:rPr>
              <a:t>the</a:t>
            </a:r>
            <a:r>
              <a:rPr lang="en-US" sz="2400" dirty="0" smtClean="0">
                <a:latin typeface="+mj-lt"/>
              </a:rPr>
              <a:t> </a:t>
            </a:r>
          </a:p>
          <a:p>
            <a:r>
              <a:rPr lang="en-US" sz="2400" b="1" dirty="0" smtClean="0">
                <a:latin typeface="+mj-lt"/>
              </a:rPr>
              <a:t>LORD hath said unto me, Thou shalt not go over the Jordan</a:t>
            </a:r>
            <a:r>
              <a:rPr lang="en-US" sz="2400" dirty="0" smtClean="0">
                <a:latin typeface="+mj-lt"/>
              </a:rPr>
              <a:t>” (31:2).</a:t>
            </a:r>
          </a:p>
          <a:p>
            <a:r>
              <a:rPr lang="en-US" sz="2400" dirty="0" smtClean="0">
                <a:latin typeface="+mj-lt"/>
              </a:rPr>
              <a:t>Moses knew his days were numbered –</a:t>
            </a:r>
          </a:p>
          <a:p>
            <a:endParaRPr lang="en-US" sz="800" dirty="0" smtClean="0">
              <a:latin typeface="+mj-lt"/>
            </a:endParaRPr>
          </a:p>
          <a:p>
            <a:r>
              <a:rPr lang="en-US" sz="2400" dirty="0" smtClean="0">
                <a:latin typeface="+mj-lt"/>
              </a:rPr>
              <a:t>“And the LORD said unto Moses, Behold, thy days approach that thou must die: call Joshua, and present yourselves in the tabernacle… that I may give him a charge.  And Moses and Joshua went…” (31:14).</a:t>
            </a:r>
          </a:p>
          <a:p>
            <a:r>
              <a:rPr lang="en-US" sz="2400" dirty="0" smtClean="0">
                <a:latin typeface="+mj-lt"/>
              </a:rPr>
              <a:t>What did God tell Moses and Joshua?</a:t>
            </a:r>
          </a:p>
          <a:p>
            <a:endParaRPr lang="en-US" sz="800" dirty="0" smtClean="0">
              <a:latin typeface="+mj-lt"/>
            </a:endParaRPr>
          </a:p>
          <a:p>
            <a:r>
              <a:rPr lang="en-US" sz="2400" dirty="0" smtClean="0">
                <a:latin typeface="+mj-lt"/>
              </a:rPr>
              <a:t>“And the LORD said unto Moses, Behold, thou shalt </a:t>
            </a:r>
          </a:p>
          <a:p>
            <a:r>
              <a:rPr lang="en-US" sz="2400" dirty="0" smtClean="0">
                <a:latin typeface="+mj-lt"/>
              </a:rPr>
              <a:t>sleep with thy fathers; and </a:t>
            </a:r>
            <a:r>
              <a:rPr lang="en-US" sz="2400" b="1" u="sng" dirty="0" smtClean="0">
                <a:latin typeface="+mj-lt"/>
              </a:rPr>
              <a:t>this people will rise up</a:t>
            </a:r>
            <a:r>
              <a:rPr lang="en-US" sz="2400" u="sng" dirty="0" smtClean="0">
                <a:latin typeface="+mj-lt"/>
              </a:rPr>
              <a:t>, </a:t>
            </a:r>
            <a:r>
              <a:rPr lang="en-US" sz="2400" b="1" u="sng" dirty="0" smtClean="0">
                <a:latin typeface="+mj-lt"/>
              </a:rPr>
              <a:t>and </a:t>
            </a:r>
            <a:r>
              <a:rPr lang="en-US" sz="2400" b="1" u="sng" dirty="0" smtClean="0">
                <a:latin typeface="+mj-lt"/>
              </a:rPr>
              <a:t>go </a:t>
            </a:r>
            <a:r>
              <a:rPr lang="en-US" sz="2400" b="1" u="sng" dirty="0" smtClean="0">
                <a:latin typeface="+mj-lt"/>
              </a:rPr>
              <a:t>a whoring after the gods of the strangers of the </a:t>
            </a:r>
            <a:r>
              <a:rPr lang="en-US" sz="2400" b="1" u="sng" dirty="0" smtClean="0">
                <a:latin typeface="+mj-lt"/>
              </a:rPr>
              <a:t>land</a:t>
            </a:r>
            <a:r>
              <a:rPr lang="en-US" sz="2400" dirty="0" smtClean="0">
                <a:latin typeface="+mj-lt"/>
              </a:rPr>
              <a:t>… </a:t>
            </a:r>
            <a:r>
              <a:rPr lang="en-US" sz="2400" b="1" u="sng" dirty="0" smtClean="0">
                <a:latin typeface="+mj-lt"/>
              </a:rPr>
              <a:t>and will forsake me, and break my covenant</a:t>
            </a:r>
            <a:r>
              <a:rPr lang="en-US" sz="2400" dirty="0" smtClean="0">
                <a:latin typeface="+mj-lt"/>
              </a:rPr>
              <a:t> which I </a:t>
            </a:r>
            <a:r>
              <a:rPr lang="en-US" sz="2400" dirty="0" smtClean="0">
                <a:latin typeface="+mj-lt"/>
              </a:rPr>
              <a:t>have </a:t>
            </a:r>
            <a:r>
              <a:rPr lang="en-US" sz="2400" dirty="0" smtClean="0">
                <a:latin typeface="+mj-lt"/>
              </a:rPr>
              <a:t>with them” (31:16). </a:t>
            </a:r>
          </a:p>
          <a:p>
            <a:r>
              <a:rPr lang="en-US" sz="2400" dirty="0" smtClean="0">
                <a:latin typeface="+mj-lt"/>
              </a:rPr>
              <a:t>The news could not have been worse.</a:t>
            </a:r>
          </a:p>
        </p:txBody>
      </p:sp>
      <p:pic>
        <p:nvPicPr>
          <p:cNvPr id="3" name="Picture 2" descr="File:&lt;strong&gt;Joshua&lt;/strong&gt; and Caleb.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5" y="0"/>
            <a:ext cx="5343525" cy="6617195"/>
          </a:xfrm>
          <a:prstGeom prst="rect">
            <a:avLst/>
          </a:prstGeom>
        </p:spPr>
      </p:pic>
    </p:spTree>
    <p:extLst>
      <p:ext uri="{BB962C8B-B14F-4D97-AF65-F5344CB8AC3E}">
        <p14:creationId xmlns:p14="http://schemas.microsoft.com/office/powerpoint/2010/main" val="2159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734051" cy="6370975"/>
          </a:xfrm>
          <a:prstGeom prst="rect">
            <a:avLst/>
          </a:prstGeom>
          <a:noFill/>
        </p:spPr>
        <p:txBody>
          <a:bodyPr wrap="square" rtlCol="0">
            <a:spAutoFit/>
          </a:bodyPr>
          <a:lstStyle/>
          <a:p>
            <a:r>
              <a:rPr lang="en-US" sz="2400" dirty="0" smtClean="0">
                <a:latin typeface="+mj-lt"/>
              </a:rPr>
              <a:t>“Then </a:t>
            </a:r>
            <a:r>
              <a:rPr lang="en-US" sz="2400" b="1" dirty="0" smtClean="0">
                <a:latin typeface="+mj-lt"/>
              </a:rPr>
              <a:t>my anger shall be kindled against them </a:t>
            </a:r>
            <a:r>
              <a:rPr lang="en-US" sz="2400" dirty="0" smtClean="0">
                <a:latin typeface="+mj-lt"/>
              </a:rPr>
              <a:t>in that day, and </a:t>
            </a:r>
            <a:r>
              <a:rPr lang="en-US" sz="2400" b="1" dirty="0" smtClean="0">
                <a:latin typeface="+mj-lt"/>
              </a:rPr>
              <a:t>I will forsake them</a:t>
            </a:r>
            <a:r>
              <a:rPr lang="en-US" sz="2400" dirty="0" smtClean="0">
                <a:latin typeface="+mj-lt"/>
              </a:rPr>
              <a:t>, and </a:t>
            </a:r>
            <a:r>
              <a:rPr lang="en-US" sz="2400" b="1" dirty="0" smtClean="0">
                <a:latin typeface="+mj-lt"/>
              </a:rPr>
              <a:t>I will hide my face from them</a:t>
            </a:r>
            <a:r>
              <a:rPr lang="en-US" sz="2400" dirty="0" smtClean="0">
                <a:latin typeface="+mj-lt"/>
              </a:rPr>
              <a:t>, and </a:t>
            </a:r>
            <a:r>
              <a:rPr lang="en-US" sz="2400" b="1" dirty="0" smtClean="0">
                <a:latin typeface="+mj-lt"/>
              </a:rPr>
              <a:t>they shall be devoured</a:t>
            </a:r>
            <a:r>
              <a:rPr lang="en-US" sz="2400" dirty="0" smtClean="0">
                <a:latin typeface="+mj-lt"/>
              </a:rPr>
              <a:t>, and </a:t>
            </a:r>
            <a:r>
              <a:rPr lang="en-US" sz="2400" b="1" dirty="0" smtClean="0">
                <a:latin typeface="+mj-lt"/>
              </a:rPr>
              <a:t>many evils </a:t>
            </a:r>
            <a:r>
              <a:rPr lang="en-US" sz="2400" dirty="0" smtClean="0">
                <a:latin typeface="+mj-lt"/>
              </a:rPr>
              <a:t>and </a:t>
            </a:r>
            <a:r>
              <a:rPr lang="en-US" sz="2400" b="1" dirty="0" smtClean="0">
                <a:latin typeface="+mj-lt"/>
              </a:rPr>
              <a:t>troubles shall befall them</a:t>
            </a:r>
            <a:r>
              <a:rPr lang="en-US" sz="2400" dirty="0" smtClean="0">
                <a:latin typeface="+mj-lt"/>
              </a:rPr>
              <a:t>; so that they will say in that day, Are not these evils come upon us, because our God is not among us?... </a:t>
            </a:r>
            <a:r>
              <a:rPr lang="en-US" sz="2400" b="1" dirty="0" smtClean="0">
                <a:latin typeface="+mj-lt"/>
              </a:rPr>
              <a:t>I surely hide my face</a:t>
            </a:r>
            <a:r>
              <a:rPr lang="en-US" sz="2400" dirty="0" smtClean="0">
                <a:latin typeface="+mj-lt"/>
              </a:rPr>
              <a:t>… in that they are turned unto other gods” (31:17).</a:t>
            </a:r>
          </a:p>
          <a:p>
            <a:r>
              <a:rPr lang="en-US" sz="2400" dirty="0" smtClean="0">
                <a:latin typeface="+mj-lt"/>
              </a:rPr>
              <a:t>The God of Abraham, Isaac, and Jacob had tolerated much from His chosen nation—but, one thing </a:t>
            </a:r>
            <a:r>
              <a:rPr lang="en-US" sz="2400" b="1" i="1" u="sng" dirty="0" smtClean="0">
                <a:latin typeface="+mj-lt"/>
              </a:rPr>
              <a:t>HE COULD NOT</a:t>
            </a:r>
            <a:r>
              <a:rPr lang="en-US" sz="2400" b="1" i="1" dirty="0" smtClean="0">
                <a:latin typeface="+mj-lt"/>
              </a:rPr>
              <a:t>—</a:t>
            </a:r>
            <a:r>
              <a:rPr lang="en-US" sz="2400" b="1" i="1" u="sng" dirty="0" smtClean="0">
                <a:latin typeface="+mj-lt"/>
              </a:rPr>
              <a:t>HE WOULD NOT</a:t>
            </a:r>
            <a:r>
              <a:rPr lang="en-US" sz="2400" b="1" i="1" dirty="0" smtClean="0">
                <a:latin typeface="+mj-lt"/>
              </a:rPr>
              <a:t> </a:t>
            </a:r>
            <a:r>
              <a:rPr lang="en-US" sz="2400" dirty="0" smtClean="0">
                <a:latin typeface="+mj-lt"/>
              </a:rPr>
              <a:t>tolerate was the Israelites worshipping false gods.  That was the greatest disrespect they could possibly show Him, and for which He would withdraw His presence from among them—</a:t>
            </a:r>
            <a:r>
              <a:rPr lang="en-US" sz="2400" i="1" dirty="0" smtClean="0">
                <a:latin typeface="+mj-lt"/>
              </a:rPr>
              <a:t>He would turn His face from them!</a:t>
            </a:r>
          </a:p>
        </p:txBody>
      </p:sp>
      <p:pic>
        <p:nvPicPr>
          <p:cNvPr id="4" name="Picture 3" descr="Wobble's Place: The concept of &lt;strong&gt;God&lt;/strong&gt;"/>
          <p:cNvPicPr>
            <a:picLocks noChangeAspect="1"/>
          </p:cNvPicPr>
          <p:nvPr/>
        </p:nvPicPr>
        <p:blipFill rotWithShape="1">
          <a:blip r:embed="rId2">
            <a:extLst>
              <a:ext uri="{28A0092B-C50C-407E-A947-70E740481C1C}">
                <a14:useLocalDpi xmlns:a14="http://schemas.microsoft.com/office/drawing/2010/main" val="0"/>
              </a:ext>
            </a:extLst>
          </a:blip>
          <a:srcRect b="6528"/>
          <a:stretch/>
        </p:blipFill>
        <p:spPr>
          <a:xfrm>
            <a:off x="5991226" y="0"/>
            <a:ext cx="6200774" cy="6370975"/>
          </a:xfrm>
          <a:prstGeom prst="rect">
            <a:avLst/>
          </a:prstGeom>
        </p:spPr>
      </p:pic>
    </p:spTree>
    <p:extLst>
      <p:ext uri="{BB962C8B-B14F-4D97-AF65-F5344CB8AC3E}">
        <p14:creationId xmlns:p14="http://schemas.microsoft.com/office/powerpoint/2010/main" val="34840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11896725" cy="6494085"/>
          </a:xfrm>
          <a:prstGeom prst="rect">
            <a:avLst/>
          </a:prstGeom>
          <a:noFill/>
        </p:spPr>
        <p:txBody>
          <a:bodyPr wrap="square" rtlCol="0">
            <a:spAutoFit/>
          </a:bodyPr>
          <a:lstStyle/>
          <a:p>
            <a:r>
              <a:rPr lang="en-US" sz="2400" dirty="0" smtClean="0">
                <a:latin typeface="+mj-lt"/>
              </a:rPr>
              <a:t>“And it came to pass, when Moses had made an </a:t>
            </a:r>
          </a:p>
          <a:p>
            <a:r>
              <a:rPr lang="en-US" sz="2400" dirty="0" smtClean="0">
                <a:latin typeface="+mj-lt"/>
              </a:rPr>
              <a:t>end of writing the words of this law in a book… </a:t>
            </a:r>
          </a:p>
          <a:p>
            <a:r>
              <a:rPr lang="en-US" sz="2400" dirty="0" smtClean="0">
                <a:latin typeface="+mj-lt"/>
              </a:rPr>
              <a:t>commanded the Levites, which bare the ark of </a:t>
            </a:r>
          </a:p>
          <a:p>
            <a:r>
              <a:rPr lang="en-US" sz="2400" dirty="0" smtClean="0">
                <a:latin typeface="+mj-lt"/>
              </a:rPr>
              <a:t>the covenant… </a:t>
            </a:r>
            <a:r>
              <a:rPr lang="en-US" sz="2400" b="1" dirty="0" smtClean="0">
                <a:latin typeface="+mj-lt"/>
              </a:rPr>
              <a:t>take this book of the law, and put </a:t>
            </a:r>
          </a:p>
          <a:p>
            <a:r>
              <a:rPr lang="en-US" sz="2400" b="1" dirty="0" smtClean="0">
                <a:latin typeface="+mj-lt"/>
              </a:rPr>
              <a:t>it in the side of the ark</a:t>
            </a:r>
            <a:r>
              <a:rPr lang="en-US" sz="2400" dirty="0" smtClean="0">
                <a:latin typeface="+mj-lt"/>
              </a:rPr>
              <a:t>… that it may be there for</a:t>
            </a:r>
          </a:p>
          <a:p>
            <a:r>
              <a:rPr lang="en-US" sz="2400" i="1" u="sng" dirty="0">
                <a:latin typeface="+mj-lt"/>
              </a:rPr>
              <a:t>a</a:t>
            </a:r>
            <a:r>
              <a:rPr lang="en-US" sz="2400" i="1" u="sng" dirty="0" smtClean="0">
                <a:latin typeface="+mj-lt"/>
              </a:rPr>
              <a:t> witness against thee</a:t>
            </a:r>
            <a:r>
              <a:rPr lang="en-US" sz="2400" dirty="0" smtClean="0">
                <a:latin typeface="+mj-lt"/>
              </a:rPr>
              <a:t>.  For I know thy rebellion, </a:t>
            </a:r>
          </a:p>
          <a:p>
            <a:r>
              <a:rPr lang="en-US" sz="2400" dirty="0" smtClean="0">
                <a:latin typeface="+mj-lt"/>
              </a:rPr>
              <a:t>and thy stiff neck: behold, while I am yet alive… </a:t>
            </a:r>
          </a:p>
          <a:p>
            <a:r>
              <a:rPr lang="en-US" sz="2400" dirty="0" smtClean="0">
                <a:latin typeface="+mj-lt"/>
              </a:rPr>
              <a:t>how much more after my death?... </a:t>
            </a:r>
            <a:r>
              <a:rPr lang="en-US" sz="2400" b="1" dirty="0" smtClean="0">
                <a:latin typeface="+mj-lt"/>
              </a:rPr>
              <a:t>children in </a:t>
            </a:r>
          </a:p>
          <a:p>
            <a:r>
              <a:rPr lang="en-US" sz="2400" b="1" dirty="0" smtClean="0">
                <a:latin typeface="+mj-lt"/>
              </a:rPr>
              <a:t>whom is no faith</a:t>
            </a:r>
            <a:r>
              <a:rPr lang="en-US" sz="2400" dirty="0" smtClean="0">
                <a:latin typeface="+mj-lt"/>
              </a:rPr>
              <a:t>” (31:26,27; 32:20).</a:t>
            </a:r>
          </a:p>
          <a:p>
            <a:r>
              <a:rPr lang="en-US" sz="2400" dirty="0" smtClean="0">
                <a:latin typeface="+mj-lt"/>
              </a:rPr>
              <a:t>Moses served God like no other until this time –</a:t>
            </a:r>
          </a:p>
          <a:p>
            <a:endParaRPr lang="en-US" sz="800" dirty="0" smtClean="0">
              <a:latin typeface="+mj-lt"/>
            </a:endParaRPr>
          </a:p>
          <a:p>
            <a:r>
              <a:rPr lang="en-US" sz="2400" dirty="0" smtClean="0">
                <a:latin typeface="+mj-lt"/>
              </a:rPr>
              <a:t>“And Moses made an end of speaking all these </a:t>
            </a:r>
          </a:p>
          <a:p>
            <a:r>
              <a:rPr lang="en-US" sz="2400" dirty="0" smtClean="0">
                <a:latin typeface="+mj-lt"/>
              </a:rPr>
              <a:t>words to all Israel… which ye shall command </a:t>
            </a:r>
            <a:endParaRPr lang="en-US" sz="2400" dirty="0" smtClean="0">
              <a:latin typeface="+mj-lt"/>
            </a:endParaRPr>
          </a:p>
          <a:p>
            <a:r>
              <a:rPr lang="en-US" sz="2400" dirty="0" smtClean="0">
                <a:latin typeface="+mj-lt"/>
              </a:rPr>
              <a:t>your children </a:t>
            </a:r>
            <a:r>
              <a:rPr lang="en-US" sz="2400" dirty="0" smtClean="0">
                <a:latin typeface="+mj-lt"/>
              </a:rPr>
              <a:t>to observe to do, all the words of </a:t>
            </a:r>
            <a:endParaRPr lang="en-US" sz="2400" dirty="0" smtClean="0">
              <a:latin typeface="+mj-lt"/>
            </a:endParaRPr>
          </a:p>
          <a:p>
            <a:r>
              <a:rPr lang="en-US" sz="2400" dirty="0" smtClean="0">
                <a:latin typeface="+mj-lt"/>
              </a:rPr>
              <a:t>this </a:t>
            </a:r>
            <a:r>
              <a:rPr lang="en-US" sz="2400" dirty="0" smtClean="0">
                <a:latin typeface="+mj-lt"/>
              </a:rPr>
              <a:t>law.  </a:t>
            </a:r>
            <a:r>
              <a:rPr lang="en-US" sz="2400" dirty="0" smtClean="0">
                <a:latin typeface="+mj-lt"/>
              </a:rPr>
              <a:t>For </a:t>
            </a:r>
            <a:r>
              <a:rPr lang="en-US" sz="2400" dirty="0" smtClean="0">
                <a:latin typeface="+mj-lt"/>
              </a:rPr>
              <a:t>it is not a vain thing for you; because </a:t>
            </a:r>
            <a:endParaRPr lang="en-US" sz="2400" dirty="0" smtClean="0">
              <a:latin typeface="+mj-lt"/>
            </a:endParaRPr>
          </a:p>
          <a:p>
            <a:r>
              <a:rPr lang="en-US" sz="2400" b="1" u="sng" dirty="0" smtClean="0">
                <a:latin typeface="+mj-lt"/>
              </a:rPr>
              <a:t>it </a:t>
            </a:r>
            <a:r>
              <a:rPr lang="en-US" sz="2400" b="1" u="sng" dirty="0" smtClean="0">
                <a:latin typeface="+mj-lt"/>
              </a:rPr>
              <a:t>is your life</a:t>
            </a:r>
            <a:r>
              <a:rPr lang="en-US" sz="2400" dirty="0" smtClean="0">
                <a:latin typeface="+mj-lt"/>
              </a:rPr>
              <a:t>: and through this thing ye shall prolong your days in the land, whither ye go over Jordan to possess it” (32:45-47). </a:t>
            </a:r>
            <a:endParaRPr lang="en-US" sz="2400" dirty="0">
              <a:latin typeface="+mj-lt"/>
            </a:endParaRPr>
          </a:p>
          <a:p>
            <a:r>
              <a:rPr lang="en-US" sz="2400" dirty="0" smtClean="0">
                <a:latin typeface="+mj-lt"/>
              </a:rPr>
              <a:t>Moses’ life came to an end, but not before God showed him Israel’s promised land. </a:t>
            </a:r>
          </a:p>
        </p:txBody>
      </p:sp>
      <p:pic>
        <p:nvPicPr>
          <p:cNvPr id="3" name="Picture 2"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550" y="1"/>
            <a:ext cx="5505451" cy="5153024"/>
          </a:xfrm>
          <a:prstGeom prst="rect">
            <a:avLst/>
          </a:prstGeom>
        </p:spPr>
      </p:pic>
    </p:spTree>
    <p:extLst>
      <p:ext uri="{BB962C8B-B14F-4D97-AF65-F5344CB8AC3E}">
        <p14:creationId xmlns:p14="http://schemas.microsoft.com/office/powerpoint/2010/main" val="134681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500"/>
                                        <p:tgtEl>
                                          <p:spTgt spid="2">
                                            <p:txEl>
                                              <p:pRg st="11" end="1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animEffect transition="in" filter="fade">
                                      <p:cBhvr>
                                        <p:cTn id="15" dur="500"/>
                                        <p:tgtEl>
                                          <p:spTgt spid="2">
                                            <p:txEl>
                                              <p:pRg st="12" end="1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3" end="13"/>
                                            </p:txEl>
                                          </p:spTgt>
                                        </p:tgtEl>
                                        <p:attrNameLst>
                                          <p:attrName>style.visibility</p:attrName>
                                        </p:attrNameLst>
                                      </p:cBhvr>
                                      <p:to>
                                        <p:strVal val="visible"/>
                                      </p:to>
                                    </p:set>
                                    <p:animEffect transition="in" filter="fade">
                                      <p:cBhvr>
                                        <p:cTn id="18" dur="500"/>
                                        <p:tgtEl>
                                          <p:spTgt spid="2">
                                            <p:txEl>
                                              <p:pRg st="13" end="1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animEffect transition="in" filter="fade">
                                      <p:cBhvr>
                                        <p:cTn id="21" dur="500"/>
                                        <p:tgtEl>
                                          <p:spTgt spid="2">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5" end="15"/>
                                            </p:txEl>
                                          </p:spTgt>
                                        </p:tgtEl>
                                        <p:attrNameLst>
                                          <p:attrName>style.visibility</p:attrName>
                                        </p:attrNameLst>
                                      </p:cBhvr>
                                      <p:to>
                                        <p:strVal val="visible"/>
                                      </p:to>
                                    </p:set>
                                    <p:animEffect transition="in" filter="fade">
                                      <p:cBhvr>
                                        <p:cTn id="24" dur="500"/>
                                        <p:tgtEl>
                                          <p:spTgt spid="2">
                                            <p:txEl>
                                              <p:pRg st="15" end="1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6" end="16"/>
                                            </p:txEl>
                                          </p:spTgt>
                                        </p:tgtEl>
                                        <p:attrNameLst>
                                          <p:attrName>style.visibility</p:attrName>
                                        </p:attrNameLst>
                                      </p:cBhvr>
                                      <p:to>
                                        <p:strVal val="visible"/>
                                      </p:to>
                                    </p:set>
                                    <p:animEffect transition="in" filter="fade">
                                      <p:cBhvr>
                                        <p:cTn id="29"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66675"/>
            <a:ext cx="6619875" cy="6494085"/>
          </a:xfrm>
          <a:prstGeom prst="rect">
            <a:avLst/>
          </a:prstGeom>
          <a:noFill/>
        </p:spPr>
        <p:txBody>
          <a:bodyPr wrap="square" rtlCol="0">
            <a:spAutoFit/>
          </a:bodyPr>
          <a:lstStyle/>
          <a:p>
            <a:r>
              <a:rPr lang="en-US" sz="2400" dirty="0" smtClean="0">
                <a:latin typeface="+mj-lt"/>
              </a:rPr>
              <a:t>“And Moses went up from the plains of Moab unto the mountain of Nebo, to the top of Pisgah, that is over against Jericho.  And the LORD showed him all the land… This is the land which I sware unto Abraham… Isaac… Jacob, saying, I will give it unto thy seed: I have caused thee to see it with thine eyes, but thou shalt not go over thither.  So Moses died there in the land of Moab, according to the word of the LORD.  And he buried him in a valley in the land of Moab, over against Beth-peor: but no man knoweth his sepulcher unto this day.  And Moses was [120] years old when he died: his eye was not dim, nor his natural force abated.  And the children of Israel wept for Moses in the plains of Moab [30] days…” (34:1-8). </a:t>
            </a:r>
          </a:p>
          <a:p>
            <a:endParaRPr lang="en-US" sz="800" dirty="0" smtClean="0">
              <a:latin typeface="+mj-lt"/>
            </a:endParaRPr>
          </a:p>
          <a:p>
            <a:r>
              <a:rPr lang="en-US" sz="2400" dirty="0" smtClean="0">
                <a:latin typeface="+mj-lt"/>
              </a:rPr>
              <a:t>Moses – “I will say of the LORD, He is my refuge and my fortress: </a:t>
            </a:r>
            <a:r>
              <a:rPr lang="en-US" sz="2400" b="1" u="sng" dirty="0" smtClean="0">
                <a:latin typeface="+mj-lt"/>
              </a:rPr>
              <a:t>my God; in him will I trust</a:t>
            </a:r>
            <a:r>
              <a:rPr lang="en-US" sz="2400" dirty="0" smtClean="0">
                <a:latin typeface="+mj-lt"/>
              </a:rPr>
              <a:t>” (Psa. 91:2). </a:t>
            </a:r>
            <a:endParaRPr lang="en-US" sz="2400" dirty="0">
              <a:latin typeface="+mj-lt"/>
            </a:endParaRPr>
          </a:p>
        </p:txBody>
      </p:sp>
      <p:pic>
        <p:nvPicPr>
          <p:cNvPr id="3" name="Picture 2" descr="File:The Death of &lt;strong&gt;Moses&lt;/strong&gt; (crop).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850" y="0"/>
            <a:ext cx="5391150" cy="6427410"/>
          </a:xfrm>
          <a:prstGeom prst="rect">
            <a:avLst/>
          </a:prstGeom>
        </p:spPr>
      </p:pic>
    </p:spTree>
    <p:extLst>
      <p:ext uri="{BB962C8B-B14F-4D97-AF65-F5344CB8AC3E}">
        <p14:creationId xmlns:p14="http://schemas.microsoft.com/office/powerpoint/2010/main" val="226744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1"/>
            <a:ext cx="5724525" cy="6494085"/>
          </a:xfrm>
          <a:prstGeom prst="rect">
            <a:avLst/>
          </a:prstGeom>
          <a:noFill/>
        </p:spPr>
        <p:txBody>
          <a:bodyPr wrap="square" rtlCol="0">
            <a:spAutoFit/>
          </a:bodyPr>
          <a:lstStyle/>
          <a:p>
            <a:r>
              <a:rPr lang="en-US" sz="2400" dirty="0" smtClean="0">
                <a:latin typeface="+mj-lt"/>
              </a:rPr>
              <a:t>“And Joshua the son of Nun was full of the spirit of wisdom; for Moses had laid his hands upon him… </a:t>
            </a:r>
            <a:r>
              <a:rPr lang="en-US" sz="2400" b="1" dirty="0" smtClean="0">
                <a:latin typeface="+mj-lt"/>
              </a:rPr>
              <a:t>And there arose not a prophet since in Israel like unto Moses, whom the LORD knew face to face</a:t>
            </a:r>
            <a:r>
              <a:rPr lang="en-US" sz="2400" dirty="0" smtClean="0">
                <a:latin typeface="+mj-lt"/>
              </a:rPr>
              <a:t>, in all the signs and the wonders, which the LORD sent him to do in the land of Egypt to Pharaoh, and to all his servants, and to all his land, and in all that mighty hand, and in all the great terror which Moses showed in the sight of all Israel” (34:9-12).</a:t>
            </a:r>
          </a:p>
          <a:p>
            <a:r>
              <a:rPr lang="en-US" sz="2400" dirty="0" smtClean="0">
                <a:latin typeface="+mj-lt"/>
              </a:rPr>
              <a:t>The mantle had now been passed to Joshua who was chosen of God to bring the Israelites into their promised land, but was his faith strong enough to make up for the lack of faith shown by the nation?</a:t>
            </a:r>
          </a:p>
          <a:p>
            <a:endParaRPr lang="en-US" sz="800" dirty="0" smtClean="0">
              <a:latin typeface="+mj-lt"/>
            </a:endParaRPr>
          </a:p>
          <a:p>
            <a:r>
              <a:rPr lang="en-US" sz="2400" dirty="0" smtClean="0">
                <a:latin typeface="+mj-lt"/>
              </a:rPr>
              <a:t>That was the question.  </a:t>
            </a:r>
            <a:endParaRPr lang="en-US" sz="2400" dirty="0">
              <a:latin typeface="+mj-lt"/>
            </a:endParaRPr>
          </a:p>
        </p:txBody>
      </p:sp>
      <p:pic>
        <p:nvPicPr>
          <p:cNvPr id="3" name="Picture 2" descr="Was the name of Jesus declared by &lt;strong&gt;Moses&lt;/strong&gt;? | Christ: Sun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276" y="-2"/>
            <a:ext cx="6181724" cy="6494085"/>
          </a:xfrm>
          <a:prstGeom prst="rect">
            <a:avLst/>
          </a:prstGeom>
        </p:spPr>
      </p:pic>
    </p:spTree>
    <p:extLst>
      <p:ext uri="{BB962C8B-B14F-4D97-AF65-F5344CB8AC3E}">
        <p14:creationId xmlns:p14="http://schemas.microsoft.com/office/powerpoint/2010/main" val="72238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896726" cy="6494085"/>
          </a:xfrm>
          <a:prstGeom prst="rect">
            <a:avLst/>
          </a:prstGeom>
          <a:noFill/>
        </p:spPr>
        <p:txBody>
          <a:bodyPr wrap="square" rtlCol="0">
            <a:spAutoFit/>
          </a:bodyPr>
          <a:lstStyle/>
          <a:p>
            <a:r>
              <a:rPr lang="en-US" sz="2400" b="1" dirty="0" smtClean="0">
                <a:latin typeface="+mj-lt"/>
              </a:rPr>
              <a:t>MOSES’ SUCCESSOR</a:t>
            </a:r>
          </a:p>
          <a:p>
            <a:r>
              <a:rPr lang="en-US" sz="2400" dirty="0" smtClean="0">
                <a:latin typeface="+mj-lt"/>
              </a:rPr>
              <a:t>“Now after the death of Moses the servant of the LORD </a:t>
            </a:r>
          </a:p>
          <a:p>
            <a:r>
              <a:rPr lang="en-US" sz="2400" dirty="0" smtClean="0">
                <a:latin typeface="+mj-lt"/>
              </a:rPr>
              <a:t>it came to pass, that the LORD spake unto Joshua the </a:t>
            </a:r>
          </a:p>
          <a:p>
            <a:r>
              <a:rPr lang="en-US" sz="2400" dirty="0" smtClean="0">
                <a:latin typeface="+mj-lt"/>
              </a:rPr>
              <a:t>son of Nun, Moses’ minister, saying, </a:t>
            </a:r>
            <a:r>
              <a:rPr lang="en-US" sz="2400" b="1" dirty="0" smtClean="0">
                <a:latin typeface="+mj-lt"/>
              </a:rPr>
              <a:t>Moses my servant </a:t>
            </a:r>
          </a:p>
          <a:p>
            <a:r>
              <a:rPr lang="en-US" sz="2400" b="1" dirty="0" smtClean="0">
                <a:latin typeface="+mj-lt"/>
              </a:rPr>
              <a:t>is dead; now therefore arise, go over this Jordan, thou, </a:t>
            </a:r>
          </a:p>
          <a:p>
            <a:r>
              <a:rPr lang="en-US" sz="2400" b="1" dirty="0" smtClean="0">
                <a:latin typeface="+mj-lt"/>
              </a:rPr>
              <a:t>and all this people, unto the land which I do give to </a:t>
            </a:r>
          </a:p>
          <a:p>
            <a:r>
              <a:rPr lang="en-US" sz="2400" b="1" dirty="0" smtClean="0">
                <a:latin typeface="+mj-lt"/>
              </a:rPr>
              <a:t>them, even to the children of Israel</a:t>
            </a:r>
            <a:r>
              <a:rPr lang="en-US" sz="2400" dirty="0" smtClean="0">
                <a:latin typeface="+mj-lt"/>
              </a:rPr>
              <a:t>” (Josh. 1:1,2).</a:t>
            </a:r>
          </a:p>
          <a:p>
            <a:r>
              <a:rPr lang="en-US" sz="2400" dirty="0" smtClean="0">
                <a:latin typeface="+mj-lt"/>
              </a:rPr>
              <a:t>Joshua, from the tribe of Ephraim (Num. 13:8), had </a:t>
            </a:r>
          </a:p>
          <a:p>
            <a:r>
              <a:rPr lang="en-US" sz="2400" dirty="0" smtClean="0">
                <a:latin typeface="+mj-lt"/>
              </a:rPr>
              <a:t>been Moses’ young assistant, but after his death he </a:t>
            </a:r>
          </a:p>
          <a:p>
            <a:r>
              <a:rPr lang="en-US" sz="2400" dirty="0" smtClean="0">
                <a:latin typeface="+mj-lt"/>
              </a:rPr>
              <a:t>became the God chosen leader of Israel.  It would be </a:t>
            </a:r>
          </a:p>
          <a:p>
            <a:r>
              <a:rPr lang="en-US" sz="2400" dirty="0" smtClean="0">
                <a:latin typeface="+mj-lt"/>
              </a:rPr>
              <a:t>up to him to fulfill God’s next part of the plan—leading </a:t>
            </a:r>
          </a:p>
          <a:p>
            <a:r>
              <a:rPr lang="en-US" sz="2400" dirty="0" smtClean="0">
                <a:latin typeface="+mj-lt"/>
              </a:rPr>
              <a:t>the nation across the Jordan river and into Canaan, the </a:t>
            </a:r>
          </a:p>
          <a:p>
            <a:r>
              <a:rPr lang="en-US" sz="2400" dirty="0" smtClean="0">
                <a:latin typeface="+mj-lt"/>
              </a:rPr>
              <a:t>land of promise. </a:t>
            </a:r>
          </a:p>
          <a:p>
            <a:endParaRPr lang="en-US" sz="800" dirty="0" smtClean="0">
              <a:latin typeface="+mj-lt"/>
            </a:endParaRPr>
          </a:p>
          <a:p>
            <a:r>
              <a:rPr lang="en-US" sz="2400" dirty="0" smtClean="0">
                <a:latin typeface="+mj-lt"/>
              </a:rPr>
              <a:t>“There shall not any man be able to stand before thee </a:t>
            </a:r>
            <a:endParaRPr lang="en-US" sz="2400" dirty="0" smtClean="0">
              <a:latin typeface="+mj-lt"/>
            </a:endParaRPr>
          </a:p>
          <a:p>
            <a:r>
              <a:rPr lang="en-US" sz="2400" dirty="0" smtClean="0">
                <a:latin typeface="+mj-lt"/>
              </a:rPr>
              <a:t>all </a:t>
            </a:r>
            <a:r>
              <a:rPr lang="en-US" sz="2400" dirty="0" smtClean="0">
                <a:latin typeface="+mj-lt"/>
              </a:rPr>
              <a:t>the days of thy life: as I was with Moses, </a:t>
            </a:r>
            <a:r>
              <a:rPr lang="en-US" sz="2400" b="1" u="sng" dirty="0" smtClean="0">
                <a:latin typeface="+mj-lt"/>
              </a:rPr>
              <a:t>so I will </a:t>
            </a:r>
            <a:r>
              <a:rPr lang="en-US" sz="2400" b="1" u="sng" dirty="0" smtClean="0">
                <a:latin typeface="+mj-lt"/>
              </a:rPr>
              <a:t>be</a:t>
            </a:r>
          </a:p>
          <a:p>
            <a:r>
              <a:rPr lang="en-US" sz="2400" b="1" u="sng" dirty="0" smtClean="0">
                <a:latin typeface="+mj-lt"/>
              </a:rPr>
              <a:t>with </a:t>
            </a:r>
            <a:r>
              <a:rPr lang="en-US" sz="2400" b="1" u="sng" dirty="0" smtClean="0">
                <a:latin typeface="+mj-lt"/>
              </a:rPr>
              <a:t>thee</a:t>
            </a:r>
            <a:r>
              <a:rPr lang="en-US" sz="2400" u="sng" dirty="0" smtClean="0">
                <a:latin typeface="+mj-lt"/>
              </a:rPr>
              <a:t>: </a:t>
            </a:r>
            <a:r>
              <a:rPr lang="en-US" sz="2400" b="1" u="sng" dirty="0" smtClean="0">
                <a:latin typeface="+mj-lt"/>
              </a:rPr>
              <a:t>I will not fail thee, nor forsake thee</a:t>
            </a:r>
            <a:r>
              <a:rPr lang="en-US" sz="2400" dirty="0" smtClean="0">
                <a:latin typeface="+mj-lt"/>
              </a:rPr>
              <a:t>” (1:5). </a:t>
            </a:r>
          </a:p>
          <a:p>
            <a:r>
              <a:rPr lang="en-US" sz="2400" dirty="0" smtClean="0">
                <a:latin typeface="+mj-lt"/>
              </a:rPr>
              <a:t>Their land was a gift from God, but with His help, they would have to fight for every inch of it. </a:t>
            </a:r>
            <a:endParaRPr lang="en-US" sz="2400" dirty="0">
              <a:latin typeface="+mj-lt"/>
            </a:endParaRPr>
          </a:p>
        </p:txBody>
      </p:sp>
      <p:pic>
        <p:nvPicPr>
          <p:cNvPr id="4" name="Picture 3" descr="File:&lt;strong&gt;Joshua&lt;/strong&gt; Renewing the Covenant with Israel (Bible Car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974" y="0"/>
            <a:ext cx="5153025" cy="5905499"/>
          </a:xfrm>
          <a:prstGeom prst="rect">
            <a:avLst/>
          </a:prstGeom>
        </p:spPr>
      </p:pic>
    </p:spTree>
    <p:extLst>
      <p:ext uri="{BB962C8B-B14F-4D97-AF65-F5344CB8AC3E}">
        <p14:creationId xmlns:p14="http://schemas.microsoft.com/office/powerpoint/2010/main" val="22166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fade">
                                      <p:cBhvr>
                                        <p:cTn id="19" dur="500"/>
                                        <p:tgtEl>
                                          <p:spTgt spid="2">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500"/>
                                        <p:tgtEl>
                                          <p:spTgt spid="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animEffect transition="in" filter="fade">
                                      <p:cBhvr>
                                        <p:cTn id="33" dur="500"/>
                                        <p:tgtEl>
                                          <p:spTgt spid="2">
                                            <p:txEl>
                                              <p:pRg st="16" end="1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7" end="17"/>
                                            </p:txEl>
                                          </p:spTgt>
                                        </p:tgtEl>
                                        <p:attrNameLst>
                                          <p:attrName>style.visibility</p:attrName>
                                        </p:attrNameLst>
                                      </p:cBhvr>
                                      <p:to>
                                        <p:strVal val="visible"/>
                                      </p:to>
                                    </p:set>
                                    <p:animEffect transition="in" filter="fade">
                                      <p:cBhvr>
                                        <p:cTn id="38"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6276975" cy="6370975"/>
          </a:xfrm>
          <a:prstGeom prst="rect">
            <a:avLst/>
          </a:prstGeom>
          <a:noFill/>
        </p:spPr>
        <p:txBody>
          <a:bodyPr wrap="square" rtlCol="0">
            <a:spAutoFit/>
          </a:bodyPr>
          <a:lstStyle/>
          <a:p>
            <a:r>
              <a:rPr lang="en-US" sz="2400" dirty="0" smtClean="0">
                <a:latin typeface="+mj-lt"/>
              </a:rPr>
              <a:t>“Then Joshua commanded the officers of the people, saying, Pass through the host, and command the people, saying, prepare you victuals [meals]; for within [3] days ye shall pass over this Jordan, to go in to possess the land, which </a:t>
            </a:r>
            <a:r>
              <a:rPr lang="en-US" sz="2400" b="1" dirty="0" smtClean="0">
                <a:latin typeface="+mj-lt"/>
              </a:rPr>
              <a:t>the</a:t>
            </a:r>
            <a:r>
              <a:rPr lang="en-US" sz="2400" dirty="0" smtClean="0">
                <a:latin typeface="+mj-lt"/>
              </a:rPr>
              <a:t> </a:t>
            </a:r>
            <a:r>
              <a:rPr lang="en-US" sz="2400" b="1" dirty="0" smtClean="0">
                <a:latin typeface="+mj-lt"/>
              </a:rPr>
              <a:t>LORD your God giveth you to possess it</a:t>
            </a:r>
            <a:r>
              <a:rPr lang="en-US" sz="2400" dirty="0" smtClean="0">
                <a:latin typeface="+mj-lt"/>
              </a:rPr>
              <a:t>” (1:11).</a:t>
            </a:r>
          </a:p>
          <a:p>
            <a:r>
              <a:rPr lang="en-US" sz="2400" dirty="0" smtClean="0">
                <a:latin typeface="+mj-lt"/>
              </a:rPr>
              <a:t>The commander’s first order of business was to heed God’s declaration to prepare to cross and they would need enough food to survive for 3-days until they got a foot hold in Canaan. </a:t>
            </a:r>
          </a:p>
          <a:p>
            <a:r>
              <a:rPr lang="en-US" sz="2400" dirty="0" smtClean="0">
                <a:latin typeface="+mj-lt"/>
              </a:rPr>
              <a:t>His 2</a:t>
            </a:r>
            <a:r>
              <a:rPr lang="en-US" sz="2400" baseline="30000" dirty="0" smtClean="0">
                <a:latin typeface="+mj-lt"/>
              </a:rPr>
              <a:t>nd</a:t>
            </a:r>
            <a:r>
              <a:rPr lang="en-US" sz="2400" dirty="0" smtClean="0">
                <a:latin typeface="+mj-lt"/>
              </a:rPr>
              <a:t> order of business was to remind the 2½ tribes [Reuben, Gad, ½ tribe of Manasseh] who had taken possession of the land east of the Jordan river that they had promised to fight with the other tribes to help conquer the land (1:12-15), which they agreed to do (1:16-18). </a:t>
            </a:r>
            <a:endParaRPr lang="en-US" sz="2400" dirty="0">
              <a:latin typeface="+mj-lt"/>
            </a:endParaRPr>
          </a:p>
        </p:txBody>
      </p:sp>
      <p:pic>
        <p:nvPicPr>
          <p:cNvPr id="4" name="Picture 3" descr="File:Book of &lt;strong&gt;Joshua&lt;/strong&gt; Chapter 24-2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651" y="-1"/>
            <a:ext cx="5848350" cy="6370976"/>
          </a:xfrm>
          <a:prstGeom prst="rect">
            <a:avLst/>
          </a:prstGeom>
        </p:spPr>
      </p:pic>
    </p:spTree>
    <p:extLst>
      <p:ext uri="{BB962C8B-B14F-4D97-AF65-F5344CB8AC3E}">
        <p14:creationId xmlns:p14="http://schemas.microsoft.com/office/powerpoint/2010/main" val="33802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96100" cy="6494085"/>
          </a:xfrm>
          <a:prstGeom prst="rect">
            <a:avLst/>
          </a:prstGeom>
          <a:noFill/>
        </p:spPr>
        <p:txBody>
          <a:bodyPr wrap="square" rtlCol="0">
            <a:spAutoFit/>
          </a:bodyPr>
          <a:lstStyle/>
          <a:p>
            <a:r>
              <a:rPr lang="en-US" sz="2400" b="1" dirty="0" smtClean="0">
                <a:latin typeface="+mj-lt"/>
              </a:rPr>
              <a:t>THE SPIES and THE HOUSE OF RAHAB</a:t>
            </a:r>
          </a:p>
          <a:p>
            <a:r>
              <a:rPr lang="en-US" sz="2400" dirty="0" smtClean="0">
                <a:latin typeface="+mj-lt"/>
              </a:rPr>
              <a:t>“And Joshua… sent… two men to spy secretly, saying, Go view the land, even Jericho.  And they went, and into an harlot’s house, named Rahab, and lodged there” (</a:t>
            </a:r>
            <a:r>
              <a:rPr lang="en-US" sz="2400" dirty="0" smtClean="0">
                <a:latin typeface="+mj-lt"/>
              </a:rPr>
              <a:t>2:1</a:t>
            </a:r>
            <a:r>
              <a:rPr lang="en-US" sz="2400" dirty="0" smtClean="0">
                <a:latin typeface="+mj-lt"/>
              </a:rPr>
              <a:t>).</a:t>
            </a:r>
          </a:p>
          <a:p>
            <a:r>
              <a:rPr lang="en-US" sz="2400" dirty="0" smtClean="0">
                <a:latin typeface="+mj-lt"/>
              </a:rPr>
              <a:t>The spies were led to Rahab’s house where they found refuge to carry out their covert mission.  It was an act of grace in that God used a harlot who came to believe God, “By faith the harlot Rahab… (Heb. 11:31</a:t>
            </a:r>
            <a:r>
              <a:rPr lang="en-US" sz="2400" dirty="0" smtClean="0">
                <a:latin typeface="+mj-lt"/>
              </a:rPr>
              <a:t>). </a:t>
            </a:r>
            <a:endParaRPr lang="en-US" sz="800" dirty="0" smtClean="0">
              <a:latin typeface="+mj-lt"/>
            </a:endParaRPr>
          </a:p>
          <a:p>
            <a:endParaRPr lang="en-US" sz="800" b="1" dirty="0" smtClean="0">
              <a:latin typeface="+mj-lt"/>
            </a:endParaRPr>
          </a:p>
          <a:p>
            <a:r>
              <a:rPr lang="en-US" sz="2400" b="1" dirty="0" smtClean="0">
                <a:latin typeface="+mj-lt"/>
              </a:rPr>
              <a:t>“</a:t>
            </a:r>
            <a:r>
              <a:rPr lang="en-US" sz="2400" b="1" dirty="0" smtClean="0">
                <a:latin typeface="+mj-lt"/>
              </a:rPr>
              <a:t>I know that the LORD hath given you the land, and that your terror is fallen upon us, and that all the inhabitants of the land faint because of you” </a:t>
            </a:r>
            <a:r>
              <a:rPr lang="en-US" sz="2400" dirty="0" smtClean="0">
                <a:latin typeface="+mj-lt"/>
              </a:rPr>
              <a:t>(2:9), as God said – “</a:t>
            </a:r>
            <a:r>
              <a:rPr lang="en-US" sz="2400" b="1" dirty="0" smtClean="0">
                <a:latin typeface="+mj-lt"/>
              </a:rPr>
              <a:t>I will send my fear before thee</a:t>
            </a:r>
            <a:r>
              <a:rPr lang="en-US" sz="2400" dirty="0" smtClean="0">
                <a:latin typeface="+mj-lt"/>
              </a:rPr>
              <a:t>…” (Exo. 23:27).  </a:t>
            </a:r>
          </a:p>
          <a:p>
            <a:r>
              <a:rPr lang="en-US" sz="2400" dirty="0" smtClean="0">
                <a:latin typeface="+mj-lt"/>
              </a:rPr>
              <a:t>For hiding the spies, Rahab made one request, to save her family when Israel destroyed the city, to which they agreed they would be spared (2:12-14).  Then they left. </a:t>
            </a:r>
            <a:endParaRPr lang="en-US" sz="2400" dirty="0">
              <a:latin typeface="+mj-lt"/>
            </a:endParaRPr>
          </a:p>
        </p:txBody>
      </p:sp>
      <p:pic>
        <p:nvPicPr>
          <p:cNvPr id="3" name="Picture 2" descr="File:Book of &lt;strong&gt;Joshua&lt;/strong&gt; Chapter 2-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875" y="-1"/>
            <a:ext cx="5191125" cy="6494086"/>
          </a:xfrm>
          <a:prstGeom prst="rect">
            <a:avLst/>
          </a:prstGeom>
        </p:spPr>
      </p:pic>
      <p:pic>
        <p:nvPicPr>
          <p:cNvPr id="4" name="Picture 3" descr="La fe de &lt;strong&gt;Rahab&lt;/strong&gt; - NEOATIERRA"/>
          <p:cNvPicPr>
            <a:picLocks noChangeAspect="1"/>
          </p:cNvPicPr>
          <p:nvPr/>
        </p:nvPicPr>
        <p:blipFill rotWithShape="1">
          <a:blip r:embed="rId3">
            <a:extLst>
              <a:ext uri="{28A0092B-C50C-407E-A947-70E740481C1C}">
                <a14:useLocalDpi xmlns:a14="http://schemas.microsoft.com/office/drawing/2010/main" val="0"/>
              </a:ext>
            </a:extLst>
          </a:blip>
          <a:srcRect b="3734"/>
          <a:stretch/>
        </p:blipFill>
        <p:spPr>
          <a:xfrm>
            <a:off x="7112000" y="0"/>
            <a:ext cx="5080000" cy="6381750"/>
          </a:xfrm>
          <a:prstGeom prst="rect">
            <a:avLst/>
          </a:prstGeom>
        </p:spPr>
      </p:pic>
      <p:pic>
        <p:nvPicPr>
          <p:cNvPr id="5" name="Picture 4" descr="It Doesn't Matter Who You Are - Digging The Wo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0" y="-46732"/>
            <a:ext cx="5080000" cy="6428482"/>
          </a:xfrm>
          <a:prstGeom prst="rect">
            <a:avLst/>
          </a:prstGeom>
        </p:spPr>
      </p:pic>
    </p:spTree>
    <p:extLst>
      <p:ext uri="{BB962C8B-B14F-4D97-AF65-F5344CB8AC3E}">
        <p14:creationId xmlns:p14="http://schemas.microsoft.com/office/powerpoint/2010/main" val="29844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334125" cy="6740307"/>
          </a:xfrm>
          <a:prstGeom prst="rect">
            <a:avLst/>
          </a:prstGeom>
          <a:noFill/>
        </p:spPr>
        <p:txBody>
          <a:bodyPr wrap="square" rtlCol="0">
            <a:spAutoFit/>
          </a:bodyPr>
          <a:lstStyle/>
          <a:p>
            <a:r>
              <a:rPr lang="en-US" sz="2400" b="1" dirty="0" smtClean="0">
                <a:latin typeface="+mj-lt"/>
              </a:rPr>
              <a:t>CROSSING OVER JORDAN</a:t>
            </a:r>
          </a:p>
          <a:p>
            <a:r>
              <a:rPr lang="en-US" sz="2400" dirty="0" smtClean="0">
                <a:latin typeface="+mj-lt"/>
              </a:rPr>
              <a:t>“And Joshua rose early in the morning… and came to Jordan… When ye see the ark of the covenant… and the priests the Levites bearing it, then ye shall remove from your place, and go after it” (3:1-3).</a:t>
            </a:r>
          </a:p>
          <a:p>
            <a:r>
              <a:rPr lang="en-US" sz="2400" dirty="0" smtClean="0">
                <a:latin typeface="+mj-lt"/>
              </a:rPr>
              <a:t>No longer would Israel follow the cloud, but instead the Ark of the Covenant, which represented God [Christ] Himself.  It was at flood stage in the spring during the first grain harvest (3:15), and just like the Red Sea, the waters stopped flowing to allow the Israelites to walk on dry ground (3:16,17).  Then </a:t>
            </a:r>
            <a:r>
              <a:rPr lang="en-US" sz="2400" dirty="0" smtClean="0">
                <a:latin typeface="+mj-lt"/>
              </a:rPr>
              <a:t>the water </a:t>
            </a:r>
            <a:r>
              <a:rPr lang="en-US" sz="2400" dirty="0" smtClean="0">
                <a:latin typeface="+mj-lt"/>
              </a:rPr>
              <a:t>returned to normal (4:18).  To remember the day, Israel erected a stone memorial (4:5</a:t>
            </a:r>
            <a:r>
              <a:rPr lang="en-US" sz="2400" dirty="0" smtClean="0">
                <a:latin typeface="+mj-lt"/>
              </a:rPr>
              <a:t>).</a:t>
            </a:r>
          </a:p>
          <a:p>
            <a:r>
              <a:rPr lang="en-US" sz="2400" dirty="0" smtClean="0">
                <a:latin typeface="+mj-lt"/>
              </a:rPr>
              <a:t>As the Canaanites </a:t>
            </a:r>
            <a:r>
              <a:rPr lang="en-US" sz="2400" dirty="0" smtClean="0">
                <a:latin typeface="+mj-lt"/>
              </a:rPr>
              <a:t>watched the 2-million Israelites cross the Jordan river, </a:t>
            </a:r>
            <a:r>
              <a:rPr lang="en-US" sz="2400" b="1" dirty="0" smtClean="0">
                <a:latin typeface="+mj-lt"/>
              </a:rPr>
              <a:t>“their heart melted” </a:t>
            </a:r>
            <a:r>
              <a:rPr lang="en-US" sz="2400" dirty="0" smtClean="0">
                <a:latin typeface="+mj-lt"/>
              </a:rPr>
              <a:t>(5:1), but God had other important business before they attacked. </a:t>
            </a:r>
          </a:p>
        </p:txBody>
      </p:sp>
      <p:pic>
        <p:nvPicPr>
          <p:cNvPr id="3" name="Picture 2" descr="stephan huller's observations: Proving the Authenticity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900" y="-1"/>
            <a:ext cx="5626100" cy="6740308"/>
          </a:xfrm>
          <a:prstGeom prst="rect">
            <a:avLst/>
          </a:prstGeom>
        </p:spPr>
      </p:pic>
      <p:pic>
        <p:nvPicPr>
          <p:cNvPr id="4" name="Picture 3" descr="&lt;strong&gt;Crossing the Jordan&lt;/strong&gt; River | WELS Multi-Langu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900" y="1"/>
            <a:ext cx="5626100" cy="6740306"/>
          </a:xfrm>
          <a:prstGeom prst="rect">
            <a:avLst/>
          </a:prstGeom>
        </p:spPr>
      </p:pic>
      <p:pic>
        <p:nvPicPr>
          <p:cNvPr id="5" name="Picture 4" descr="Tongaporutu Coastline - &lt;strong&gt;memorial&lt;/strong&gt; &lt;strong&gt;stone&lt;/strong&gt;, Gibbs' Fishin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900" y="0"/>
            <a:ext cx="5626100" cy="6740308"/>
          </a:xfrm>
          <a:prstGeom prst="rect">
            <a:avLst/>
          </a:prstGeom>
        </p:spPr>
      </p:pic>
    </p:spTree>
    <p:extLst>
      <p:ext uri="{BB962C8B-B14F-4D97-AF65-F5344CB8AC3E}">
        <p14:creationId xmlns:p14="http://schemas.microsoft.com/office/powerpoint/2010/main" val="339545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199"/>
            <a:ext cx="12192001" cy="6740307"/>
          </a:xfrm>
          <a:prstGeom prst="rect">
            <a:avLst/>
          </a:prstGeom>
          <a:noFill/>
        </p:spPr>
        <p:txBody>
          <a:bodyPr wrap="square" rtlCol="0">
            <a:spAutoFit/>
          </a:bodyPr>
          <a:lstStyle/>
          <a:p>
            <a:r>
              <a:rPr lang="en-US" sz="2400" dirty="0" smtClean="0">
                <a:latin typeface="+mj-lt"/>
              </a:rPr>
              <a:t>“At that time the LORD said unto Joshua, Make thee sharp </a:t>
            </a:r>
          </a:p>
          <a:p>
            <a:r>
              <a:rPr lang="en-US" sz="2400" dirty="0" smtClean="0">
                <a:latin typeface="+mj-lt"/>
              </a:rPr>
              <a:t>knives, and circumcise again the children of Israel the 2</a:t>
            </a:r>
            <a:r>
              <a:rPr lang="en-US" sz="2400" baseline="30000" dirty="0" smtClean="0">
                <a:latin typeface="+mj-lt"/>
              </a:rPr>
              <a:t>nd</a:t>
            </a:r>
            <a:r>
              <a:rPr lang="en-US" sz="2400" dirty="0" smtClean="0">
                <a:latin typeface="+mj-lt"/>
              </a:rPr>
              <a:t> </a:t>
            </a:r>
          </a:p>
          <a:p>
            <a:r>
              <a:rPr lang="en-US" sz="2400" dirty="0" smtClean="0">
                <a:latin typeface="+mj-lt"/>
              </a:rPr>
              <a:t>time” (5:2).  Before they took possession of the land, the </a:t>
            </a:r>
          </a:p>
          <a:p>
            <a:r>
              <a:rPr lang="en-US" sz="2400" dirty="0" smtClean="0">
                <a:latin typeface="+mj-lt"/>
              </a:rPr>
              <a:t>LORD had </a:t>
            </a:r>
            <a:r>
              <a:rPr lang="en-US" sz="2400" dirty="0" smtClean="0">
                <a:latin typeface="+mj-lt"/>
              </a:rPr>
              <a:t>all </a:t>
            </a:r>
            <a:r>
              <a:rPr lang="en-US" sz="2400" dirty="0" smtClean="0">
                <a:latin typeface="+mj-lt"/>
              </a:rPr>
              <a:t>the 2</a:t>
            </a:r>
            <a:r>
              <a:rPr lang="en-US" sz="2400" baseline="30000" dirty="0" smtClean="0">
                <a:latin typeface="+mj-lt"/>
              </a:rPr>
              <a:t>nd</a:t>
            </a:r>
            <a:r>
              <a:rPr lang="en-US" sz="2400" dirty="0" smtClean="0">
                <a:latin typeface="+mj-lt"/>
              </a:rPr>
              <a:t> generation of Israelites circumcised.</a:t>
            </a:r>
          </a:p>
          <a:p>
            <a:endParaRPr lang="en-US" sz="800" dirty="0" smtClean="0">
              <a:latin typeface="+mj-lt"/>
            </a:endParaRPr>
          </a:p>
          <a:p>
            <a:r>
              <a:rPr lang="en-US" sz="2400" dirty="0" smtClean="0">
                <a:latin typeface="+mj-lt"/>
              </a:rPr>
              <a:t>“And the children of Israel encamped in Gilgal, and kept </a:t>
            </a:r>
          </a:p>
          <a:p>
            <a:r>
              <a:rPr lang="en-US" sz="2400" dirty="0" smtClean="0">
                <a:latin typeface="+mj-lt"/>
              </a:rPr>
              <a:t>the Passover on the [14</a:t>
            </a:r>
            <a:r>
              <a:rPr lang="en-US" sz="2400" baseline="30000" dirty="0" smtClean="0">
                <a:latin typeface="+mj-lt"/>
              </a:rPr>
              <a:t>th</a:t>
            </a:r>
            <a:r>
              <a:rPr lang="en-US" sz="2400" dirty="0" smtClean="0">
                <a:latin typeface="+mj-lt"/>
              </a:rPr>
              <a:t>] day of the month at even in the </a:t>
            </a:r>
          </a:p>
          <a:p>
            <a:r>
              <a:rPr lang="en-US" sz="2400" dirty="0" smtClean="0">
                <a:latin typeface="+mj-lt"/>
              </a:rPr>
              <a:t>plains of Jericho” (5:10).  The 2</a:t>
            </a:r>
            <a:r>
              <a:rPr lang="en-US" sz="2400" baseline="30000" dirty="0" smtClean="0">
                <a:latin typeface="+mj-lt"/>
              </a:rPr>
              <a:t>nd</a:t>
            </a:r>
            <a:r>
              <a:rPr lang="en-US" sz="2400" dirty="0" smtClean="0">
                <a:latin typeface="+mj-lt"/>
              </a:rPr>
              <a:t> thing Israel did was to </a:t>
            </a:r>
          </a:p>
          <a:p>
            <a:r>
              <a:rPr lang="en-US" sz="2400" dirty="0" smtClean="0">
                <a:latin typeface="+mj-lt"/>
              </a:rPr>
              <a:t>keep the Passover. </a:t>
            </a:r>
          </a:p>
          <a:p>
            <a:r>
              <a:rPr lang="en-US" sz="2400" dirty="0" smtClean="0">
                <a:latin typeface="+mj-lt"/>
              </a:rPr>
              <a:t>The third thing they did was to feast on local food, “And </a:t>
            </a:r>
          </a:p>
          <a:p>
            <a:r>
              <a:rPr lang="en-US" sz="2400" dirty="0" smtClean="0">
                <a:latin typeface="+mj-lt"/>
              </a:rPr>
              <a:t>they did eat of the old corn… on the morrow after the </a:t>
            </a:r>
          </a:p>
          <a:p>
            <a:r>
              <a:rPr lang="en-US" sz="2400" dirty="0" smtClean="0">
                <a:latin typeface="+mj-lt"/>
              </a:rPr>
              <a:t>Passover, unleavened cakes… manna ceased…” (5:11).</a:t>
            </a:r>
          </a:p>
          <a:p>
            <a:endParaRPr lang="en-US" sz="800" b="1" dirty="0" smtClean="0">
              <a:latin typeface="+mj-lt"/>
            </a:endParaRPr>
          </a:p>
          <a:p>
            <a:r>
              <a:rPr lang="en-US" sz="2400" b="1" dirty="0" smtClean="0">
                <a:latin typeface="+mj-lt"/>
              </a:rPr>
              <a:t>FRIEND OR FOE?</a:t>
            </a:r>
          </a:p>
          <a:p>
            <a:r>
              <a:rPr lang="en-US" sz="2400" dirty="0" smtClean="0">
                <a:latin typeface="+mj-lt"/>
              </a:rPr>
              <a:t>“… Joshua was by Jericho… lifted up his eyes and looked… </a:t>
            </a:r>
            <a:endParaRPr lang="en-US" sz="2400" dirty="0" smtClean="0">
              <a:latin typeface="+mj-lt"/>
            </a:endParaRPr>
          </a:p>
          <a:p>
            <a:r>
              <a:rPr lang="en-US" sz="2400" dirty="0" smtClean="0">
                <a:latin typeface="+mj-lt"/>
              </a:rPr>
              <a:t>a </a:t>
            </a:r>
            <a:r>
              <a:rPr lang="en-US" sz="2400" dirty="0" smtClean="0">
                <a:latin typeface="+mj-lt"/>
              </a:rPr>
              <a:t>man with his sword drawn… Art thou for us?” (5:13,14).  </a:t>
            </a:r>
            <a:r>
              <a:rPr lang="en-US" sz="2400" i="1" dirty="0" smtClean="0">
                <a:latin typeface="+mj-lt"/>
              </a:rPr>
              <a:t>Who is it?  </a:t>
            </a:r>
            <a:r>
              <a:rPr lang="en-US" sz="2400" dirty="0" smtClean="0">
                <a:latin typeface="+mj-lt"/>
              </a:rPr>
              <a:t>A Christophany telling Joshua that the LORD was leading the fight to take Jericho and all the land in front of them – </a:t>
            </a:r>
            <a:endParaRPr lang="en-US" sz="800" dirty="0" smtClean="0">
              <a:latin typeface="+mj-lt"/>
            </a:endParaRPr>
          </a:p>
          <a:p>
            <a:endParaRPr lang="en-US" sz="800" dirty="0" smtClean="0">
              <a:latin typeface="+mj-lt"/>
            </a:endParaRPr>
          </a:p>
          <a:p>
            <a:r>
              <a:rPr lang="en-US" sz="2400" dirty="0" smtClean="0">
                <a:latin typeface="+mj-lt"/>
              </a:rPr>
              <a:t>“</a:t>
            </a:r>
            <a:r>
              <a:rPr lang="en-US" sz="2400" b="1" u="sng" dirty="0" smtClean="0">
                <a:latin typeface="+mj-lt"/>
              </a:rPr>
              <a:t>Loose thy shoe from off thy foot: for the place whereon thou standest is holy</a:t>
            </a:r>
            <a:r>
              <a:rPr lang="en-US" sz="2400" dirty="0" smtClean="0">
                <a:latin typeface="+mj-lt"/>
              </a:rPr>
              <a:t>.  And Joshua did so” (5:15).</a:t>
            </a:r>
            <a:r>
              <a:rPr lang="en-US" sz="2400" b="1" dirty="0" smtClean="0">
                <a:latin typeface="+mj-lt"/>
              </a:rPr>
              <a:t>   </a:t>
            </a:r>
            <a:endParaRPr lang="en-US" sz="2400" b="1" dirty="0">
              <a:latin typeface="+mj-lt"/>
            </a:endParaRPr>
          </a:p>
        </p:txBody>
      </p:sp>
      <p:pic>
        <p:nvPicPr>
          <p:cNvPr id="3" name="Picture 2" descr="Djer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1"/>
            <a:ext cx="4876800" cy="1552574"/>
          </a:xfrm>
          <a:prstGeom prst="rect">
            <a:avLst/>
          </a:prstGeom>
        </p:spPr>
      </p:pic>
      <p:pic>
        <p:nvPicPr>
          <p:cNvPr id="5" name="Picture 4" descr="a Pilgrim 天路客: 逾越節晚宴(&lt;strong&gt;Passover&lt;/strong&gt; Sed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552575"/>
            <a:ext cx="4876800" cy="1219200"/>
          </a:xfrm>
          <a:prstGeom prst="rect">
            <a:avLst/>
          </a:prstGeom>
        </p:spPr>
      </p:pic>
      <p:pic>
        <p:nvPicPr>
          <p:cNvPr id="6" name="Picture 5" descr="&lt;strong&gt;Corn&lt;/strong&gt;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2771775"/>
            <a:ext cx="4876800" cy="1352550"/>
          </a:xfrm>
          <a:prstGeom prst="rect">
            <a:avLst/>
          </a:prstGeom>
        </p:spPr>
      </p:pic>
      <p:pic>
        <p:nvPicPr>
          <p:cNvPr id="4" name="Picture 3" descr="Los ángeles: guerreros de Dios - NEOATIERR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1"/>
            <a:ext cx="4876800" cy="4895849"/>
          </a:xfrm>
          <a:prstGeom prst="rect">
            <a:avLst/>
          </a:prstGeom>
        </p:spPr>
      </p:pic>
    </p:spTree>
    <p:extLst>
      <p:ext uri="{BB962C8B-B14F-4D97-AF65-F5344CB8AC3E}">
        <p14:creationId xmlns:p14="http://schemas.microsoft.com/office/powerpoint/2010/main" val="290037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fade">
                                      <p:cBhvr>
                                        <p:cTn id="40" dur="500"/>
                                        <p:tgtEl>
                                          <p:spTgt spid="2">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animEffect transition="in" filter="fade">
                                      <p:cBhvr>
                                        <p:cTn id="43" dur="500"/>
                                        <p:tgtEl>
                                          <p:spTgt spid="2">
                                            <p:txEl>
                                              <p:pRg st="15" end="1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7" end="17"/>
                                            </p:txEl>
                                          </p:spTgt>
                                        </p:tgtEl>
                                        <p:attrNameLst>
                                          <p:attrName>style.visibility</p:attrName>
                                        </p:attrNameLst>
                                      </p:cBhvr>
                                      <p:to>
                                        <p:strVal val="visible"/>
                                      </p:to>
                                    </p:set>
                                    <p:animEffect transition="in" filter="fade">
                                      <p:cBhvr>
                                        <p:cTn id="48"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8831"/>
            <a:ext cx="5724525" cy="6617196"/>
          </a:xfrm>
          <a:prstGeom prst="rect">
            <a:avLst/>
          </a:prstGeom>
          <a:noFill/>
        </p:spPr>
        <p:txBody>
          <a:bodyPr wrap="square" rtlCol="0">
            <a:spAutoFit/>
          </a:bodyPr>
          <a:lstStyle/>
          <a:p>
            <a:r>
              <a:rPr lang="en-US" sz="2400" b="1" dirty="0" smtClean="0">
                <a:latin typeface="+mj-lt"/>
              </a:rPr>
              <a:t>HELPING THE POOR</a:t>
            </a:r>
          </a:p>
          <a:p>
            <a:r>
              <a:rPr lang="en-US" sz="2400" dirty="0" smtClean="0">
                <a:latin typeface="+mj-lt"/>
              </a:rPr>
              <a:t>“When thou cutest down thine harvest in thy field, and hast forgot a sheaf in the field, thou shalt not go again to fetch it:  </a:t>
            </a:r>
            <a:r>
              <a:rPr lang="en-US" sz="2400" b="1" dirty="0" smtClean="0">
                <a:latin typeface="+mj-lt"/>
              </a:rPr>
              <a:t>it shall be for the stranger, for the fatherless, and for the widow</a:t>
            </a:r>
            <a:r>
              <a:rPr lang="en-US" sz="2400" dirty="0" smtClean="0">
                <a:latin typeface="+mj-lt"/>
              </a:rPr>
              <a:t>; that the LORD thy God may bless thee in all the work of thine hands” (24:19).</a:t>
            </a:r>
          </a:p>
          <a:p>
            <a:r>
              <a:rPr lang="en-US" sz="2400" dirty="0" smtClean="0">
                <a:latin typeface="+mj-lt"/>
              </a:rPr>
              <a:t>The Law of Moses showed mercy and help for the poor.  As God had provided for the land owner, he would in turn provide for others who needed it.  The same for the olive producer –</a:t>
            </a:r>
          </a:p>
          <a:p>
            <a:endParaRPr lang="en-US" sz="800" dirty="0" smtClean="0">
              <a:latin typeface="+mj-lt"/>
            </a:endParaRPr>
          </a:p>
          <a:p>
            <a:r>
              <a:rPr lang="en-US" sz="2400" dirty="0" smtClean="0">
                <a:latin typeface="+mj-lt"/>
              </a:rPr>
              <a:t>“When thou beatest thine olive tree, thou shalt not go over the boughs again; </a:t>
            </a:r>
            <a:r>
              <a:rPr lang="en-US" sz="2400" b="1" dirty="0" smtClean="0">
                <a:latin typeface="+mj-lt"/>
              </a:rPr>
              <a:t>it shall be for the stranger, for the fatherless, and for the widow</a:t>
            </a:r>
            <a:r>
              <a:rPr lang="en-US" sz="2400" dirty="0" smtClean="0">
                <a:latin typeface="+mj-lt"/>
              </a:rPr>
              <a:t>” (24:20).</a:t>
            </a:r>
          </a:p>
          <a:p>
            <a:endParaRPr lang="en-US" sz="800" dirty="0" smtClean="0">
              <a:latin typeface="+mj-lt"/>
            </a:endParaRPr>
          </a:p>
          <a:p>
            <a:r>
              <a:rPr lang="en-US" sz="2400" dirty="0" smtClean="0">
                <a:latin typeface="+mj-lt"/>
              </a:rPr>
              <a:t>The same for the grape harvest (24:21). </a:t>
            </a:r>
          </a:p>
        </p:txBody>
      </p:sp>
      <p:pic>
        <p:nvPicPr>
          <p:cNvPr id="4" name="Picture 3" descr="Reaper-&lt;strong&gt;binder&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176" y="-1"/>
            <a:ext cx="6258446" cy="6528365"/>
          </a:xfrm>
          <a:prstGeom prst="rect">
            <a:avLst/>
          </a:prstGeom>
        </p:spPr>
      </p:pic>
      <p:pic>
        <p:nvPicPr>
          <p:cNvPr id="6" name="Picture 5" descr="justthoughtsnstuff: August 20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176" y="16154"/>
            <a:ext cx="6267448" cy="6522442"/>
          </a:xfrm>
          <a:prstGeom prst="rect">
            <a:avLst/>
          </a:prstGeom>
        </p:spPr>
      </p:pic>
      <p:pic>
        <p:nvPicPr>
          <p:cNvPr id="7" name="Picture 6" descr="&lt;strong&gt;Sheaf&lt;/strong&gt; (agriculture)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175" y="1"/>
            <a:ext cx="6257756" cy="6535184"/>
          </a:xfrm>
          <a:prstGeom prst="rect">
            <a:avLst/>
          </a:prstGeom>
        </p:spPr>
      </p:pic>
      <p:pic>
        <p:nvPicPr>
          <p:cNvPr id="3" name="Picture 2" descr="File:&lt;strong&gt;Threshing Machine&lt;/strong&gt; Chaff Exiting.jp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3492" y="5922"/>
            <a:ext cx="6267438" cy="6522442"/>
          </a:xfrm>
          <a:prstGeom prst="rect">
            <a:avLst/>
          </a:prstGeom>
        </p:spPr>
      </p:pic>
      <p:pic>
        <p:nvPicPr>
          <p:cNvPr id="8" name="Picture 7" descr="phot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809" y="-6822"/>
            <a:ext cx="6267427" cy="6535186"/>
          </a:xfrm>
          <a:prstGeom prst="rect">
            <a:avLst/>
          </a:prstGeom>
        </p:spPr>
      </p:pic>
      <p:pic>
        <p:nvPicPr>
          <p:cNvPr id="9" name="Picture 8" descr="File:Hand &lt;strong&gt;harvesting&lt;/strong&gt; wine &lt;strong&gt;grapes&lt;/strong&gt; in Sicily.jpg - Wikimedia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809" y="1"/>
            <a:ext cx="6286805" cy="6535184"/>
          </a:xfrm>
          <a:prstGeom prst="rect">
            <a:avLst/>
          </a:prstGeom>
        </p:spPr>
      </p:pic>
    </p:spTree>
    <p:extLst>
      <p:ext uri="{BB962C8B-B14F-4D97-AF65-F5344CB8AC3E}">
        <p14:creationId xmlns:p14="http://schemas.microsoft.com/office/powerpoint/2010/main" val="5963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876925" cy="6370975"/>
          </a:xfrm>
          <a:prstGeom prst="rect">
            <a:avLst/>
          </a:prstGeom>
          <a:noFill/>
        </p:spPr>
        <p:txBody>
          <a:bodyPr wrap="square" rtlCol="0">
            <a:spAutoFit/>
          </a:bodyPr>
          <a:lstStyle/>
          <a:p>
            <a:r>
              <a:rPr lang="en-US" sz="2400" b="1" dirty="0" smtClean="0">
                <a:latin typeface="+mj-lt"/>
              </a:rPr>
              <a:t>CONQUEST OF JERICHO</a:t>
            </a:r>
          </a:p>
          <a:p>
            <a:r>
              <a:rPr lang="en-US" sz="2400" dirty="0" smtClean="0">
                <a:latin typeface="+mj-lt"/>
              </a:rPr>
              <a:t>“And the LORD said unto Joshua, see I have given into thine hand Jericho… ye shall compass the city, all ye men of war, and go </a:t>
            </a:r>
          </a:p>
          <a:p>
            <a:r>
              <a:rPr lang="en-US" sz="2400" dirty="0">
                <a:latin typeface="+mj-lt"/>
              </a:rPr>
              <a:t>r</a:t>
            </a:r>
            <a:r>
              <a:rPr lang="en-US" sz="2400" dirty="0" smtClean="0">
                <a:latin typeface="+mj-lt"/>
              </a:rPr>
              <a:t>ound about the city once.  Thus shalt thou </a:t>
            </a:r>
          </a:p>
          <a:p>
            <a:r>
              <a:rPr lang="en-US" sz="2400" dirty="0" smtClean="0">
                <a:latin typeface="+mj-lt"/>
              </a:rPr>
              <a:t>do six days.  And [7] priests shall bear before the ark [7] trumpets… and the [7</a:t>
            </a:r>
            <a:r>
              <a:rPr lang="en-US" sz="2400" baseline="30000" dirty="0" smtClean="0">
                <a:latin typeface="+mj-lt"/>
              </a:rPr>
              <a:t>th</a:t>
            </a:r>
            <a:r>
              <a:rPr lang="en-US" sz="2400" dirty="0" smtClean="0">
                <a:latin typeface="+mj-lt"/>
              </a:rPr>
              <a:t>] day ye shall compass the city [7] times, and the priests shall blow with the trumpets… long blast… when ye hear… </a:t>
            </a:r>
            <a:r>
              <a:rPr lang="en-US" sz="2400" b="1" dirty="0" smtClean="0">
                <a:latin typeface="+mj-lt"/>
              </a:rPr>
              <a:t>all the people shall shout with a great shout; and the wall of the city shall fall down flat</a:t>
            </a:r>
            <a:r>
              <a:rPr lang="en-US" sz="2400" dirty="0" smtClean="0">
                <a:latin typeface="+mj-lt"/>
              </a:rPr>
              <a:t>… so that the people went up into the city… and they took the city” (6:1-5,20).</a:t>
            </a:r>
          </a:p>
          <a:p>
            <a:r>
              <a:rPr lang="en-US" sz="2400" dirty="0" smtClean="0">
                <a:latin typeface="+mj-lt"/>
              </a:rPr>
              <a:t>Archeological evidence shows the walls fell straight down instead of falling outward just </a:t>
            </a:r>
          </a:p>
          <a:p>
            <a:r>
              <a:rPr lang="en-US" sz="2400" dirty="0" smtClean="0">
                <a:latin typeface="+mj-lt"/>
              </a:rPr>
              <a:t>as the Bible says.   </a:t>
            </a:r>
            <a:endParaRPr lang="en-US" sz="2400" dirty="0">
              <a:latin typeface="+mj-lt"/>
            </a:endParaRPr>
          </a:p>
        </p:txBody>
      </p:sp>
      <p:pic>
        <p:nvPicPr>
          <p:cNvPr id="5" name="Picture 4" descr="File:Ark Being Carried at &lt;strong&gt;Jericho&lt;/strong&gt; 001.jpg - The Work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925" y="0"/>
            <a:ext cx="6315075" cy="6258818"/>
          </a:xfrm>
          <a:prstGeom prst="rect">
            <a:avLst/>
          </a:prstGeom>
        </p:spPr>
      </p:pic>
      <p:pic>
        <p:nvPicPr>
          <p:cNvPr id="7" name="Picture 6" descr="Edificando vidas sobre la Roca"/>
          <p:cNvPicPr>
            <a:picLocks noChangeAspect="1"/>
          </p:cNvPicPr>
          <p:nvPr/>
        </p:nvPicPr>
        <p:blipFill rotWithShape="1">
          <a:blip r:embed="rId3">
            <a:extLst>
              <a:ext uri="{28A0092B-C50C-407E-A947-70E740481C1C}">
                <a14:useLocalDpi xmlns:a14="http://schemas.microsoft.com/office/drawing/2010/main" val="0"/>
              </a:ext>
            </a:extLst>
          </a:blip>
          <a:srcRect b="6530"/>
          <a:stretch/>
        </p:blipFill>
        <p:spPr>
          <a:xfrm>
            <a:off x="5876925" y="0"/>
            <a:ext cx="6315075" cy="6258818"/>
          </a:xfrm>
          <a:prstGeom prst="rect">
            <a:avLst/>
          </a:prstGeom>
        </p:spPr>
      </p:pic>
      <p:pic>
        <p:nvPicPr>
          <p:cNvPr id="9" name="Picture 8" descr="File:&lt;strong&gt;Jericho&lt;/strong&gt; Ruinen 01.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924" y="-1"/>
            <a:ext cx="6315075" cy="6258819"/>
          </a:xfrm>
          <a:prstGeom prst="rect">
            <a:avLst/>
          </a:prstGeom>
        </p:spPr>
      </p:pic>
    </p:spTree>
    <p:extLst>
      <p:ext uri="{BB962C8B-B14F-4D97-AF65-F5344CB8AC3E}">
        <p14:creationId xmlns:p14="http://schemas.microsoft.com/office/powerpoint/2010/main" val="32701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6534150" cy="6740307"/>
          </a:xfrm>
          <a:prstGeom prst="rect">
            <a:avLst/>
          </a:prstGeom>
          <a:noFill/>
        </p:spPr>
        <p:txBody>
          <a:bodyPr wrap="square" rtlCol="0">
            <a:spAutoFit/>
          </a:bodyPr>
          <a:lstStyle/>
          <a:p>
            <a:r>
              <a:rPr lang="en-US" sz="2400" b="1" dirty="0" smtClean="0">
                <a:latin typeface="+mj-lt"/>
              </a:rPr>
              <a:t>ACHAN’S SIN</a:t>
            </a:r>
          </a:p>
          <a:p>
            <a:r>
              <a:rPr lang="en-US" sz="2400" dirty="0" smtClean="0">
                <a:latin typeface="+mj-lt"/>
              </a:rPr>
              <a:t>“But the children of Israel committed a trespass in the accursed thing: for </a:t>
            </a:r>
            <a:r>
              <a:rPr lang="en-US" sz="2400" dirty="0" err="1" smtClean="0">
                <a:latin typeface="+mj-lt"/>
              </a:rPr>
              <a:t>Achan</a:t>
            </a:r>
            <a:r>
              <a:rPr lang="en-US" sz="2400" dirty="0" smtClean="0">
                <a:latin typeface="+mj-lt"/>
              </a:rPr>
              <a:t>… took of the accursed thing: and the anger of the LORD was kindled against the children of Israel” (7:1).</a:t>
            </a:r>
          </a:p>
          <a:p>
            <a:r>
              <a:rPr lang="en-US" sz="2400" dirty="0" smtClean="0">
                <a:latin typeface="+mj-lt"/>
              </a:rPr>
              <a:t>Ai, the next city to conquer, deemed easy to defeat, so Joshua sent a small group, 3,000, but were soundly defeated (7:2-5).  Joshua was devastated (7:6-9) and asked God, why?  God told him that someone had taken an accursed thing [spoil of war], which they had been forbidden to do </a:t>
            </a:r>
            <a:endParaRPr lang="en-US" sz="2400" dirty="0" smtClean="0">
              <a:latin typeface="+mj-lt"/>
            </a:endParaRPr>
          </a:p>
          <a:p>
            <a:r>
              <a:rPr lang="en-US" sz="2400" dirty="0" smtClean="0">
                <a:latin typeface="+mj-lt"/>
              </a:rPr>
              <a:t>(</a:t>
            </a:r>
            <a:r>
              <a:rPr lang="en-US" sz="2400" dirty="0" smtClean="0">
                <a:latin typeface="+mj-lt"/>
              </a:rPr>
              <a:t>7:10-12). </a:t>
            </a:r>
          </a:p>
          <a:p>
            <a:r>
              <a:rPr lang="en-US" sz="2400" dirty="0" smtClean="0">
                <a:latin typeface="+mj-lt"/>
              </a:rPr>
              <a:t>They found </a:t>
            </a:r>
            <a:r>
              <a:rPr lang="en-US" sz="2400" dirty="0" err="1" smtClean="0">
                <a:latin typeface="+mj-lt"/>
              </a:rPr>
              <a:t>Achan</a:t>
            </a:r>
            <a:r>
              <a:rPr lang="en-US" sz="2400" dirty="0" smtClean="0">
                <a:latin typeface="+mj-lt"/>
              </a:rPr>
              <a:t> and the booty [expensive garment, silver &amp; gold] and he and his family were put to death in the valley of </a:t>
            </a:r>
            <a:r>
              <a:rPr lang="en-US" sz="2400" dirty="0" err="1" smtClean="0">
                <a:latin typeface="+mj-lt"/>
              </a:rPr>
              <a:t>Achor</a:t>
            </a:r>
            <a:r>
              <a:rPr lang="en-US" sz="2400" dirty="0" smtClean="0">
                <a:latin typeface="+mj-lt"/>
              </a:rPr>
              <a:t>— ”the valley of trouble” (7:18-26).</a:t>
            </a:r>
          </a:p>
          <a:p>
            <a:r>
              <a:rPr lang="en-US" sz="2400" dirty="0" smtClean="0">
                <a:latin typeface="+mj-lt"/>
              </a:rPr>
              <a:t>God’s faith in Israel was restored and they conquered Ai (8:1-35).  </a:t>
            </a:r>
            <a:endParaRPr lang="en-US" sz="2400" dirty="0">
              <a:latin typeface="+mj-lt"/>
            </a:endParaRPr>
          </a:p>
        </p:txBody>
      </p:sp>
      <p:pic>
        <p:nvPicPr>
          <p:cNvPr id="4" name="Picture 3" descr="File:Book of &lt;strong&gt;Joshua&lt;/strong&gt; Chapter 8-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4151" y="0"/>
            <a:ext cx="5657850" cy="6673632"/>
          </a:xfrm>
          <a:prstGeom prst="rect">
            <a:avLst/>
          </a:prstGeom>
        </p:spPr>
      </p:pic>
      <p:pic>
        <p:nvPicPr>
          <p:cNvPr id="6" name="Picture 5" descr="File:&lt;strong&gt;Achan&lt;/strong&gt; is stoned to &lt;strong&gt;death&lt;/strong&gt; for stealing the spoils of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876" y="0"/>
            <a:ext cx="5572124" cy="6515100"/>
          </a:xfrm>
          <a:prstGeom prst="rect">
            <a:avLst/>
          </a:prstGeom>
        </p:spPr>
      </p:pic>
    </p:spTree>
    <p:extLst>
      <p:ext uri="{BB962C8B-B14F-4D97-AF65-F5344CB8AC3E}">
        <p14:creationId xmlns:p14="http://schemas.microsoft.com/office/powerpoint/2010/main" val="14171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5372099" cy="6247864"/>
          </a:xfrm>
          <a:prstGeom prst="rect">
            <a:avLst/>
          </a:prstGeom>
          <a:noFill/>
        </p:spPr>
        <p:txBody>
          <a:bodyPr wrap="square" rtlCol="0">
            <a:spAutoFit/>
          </a:bodyPr>
          <a:lstStyle/>
          <a:p>
            <a:r>
              <a:rPr lang="en-US" sz="2400" b="1" dirty="0" smtClean="0">
                <a:latin typeface="+mj-lt"/>
              </a:rPr>
              <a:t>ISRAEL’S CONQUEST OF CANAAN</a:t>
            </a:r>
          </a:p>
          <a:p>
            <a:r>
              <a:rPr lang="en-US" sz="2400" dirty="0" smtClean="0">
                <a:latin typeface="+mj-lt"/>
              </a:rPr>
              <a:t>Chapters 9-11 record a series of victories and Israel’s conquest of Canaan – </a:t>
            </a:r>
            <a:endParaRPr lang="en-US" sz="2400" dirty="0" smtClean="0">
              <a:latin typeface="+mj-lt"/>
            </a:endParaRPr>
          </a:p>
          <a:p>
            <a:endParaRPr lang="en-US" sz="800" dirty="0" smtClean="0">
              <a:latin typeface="+mj-lt"/>
            </a:endParaRPr>
          </a:p>
          <a:p>
            <a:r>
              <a:rPr lang="en-US" sz="2400" dirty="0" smtClean="0">
                <a:latin typeface="+mj-lt"/>
              </a:rPr>
              <a:t>“</a:t>
            </a:r>
            <a:r>
              <a:rPr lang="en-US" sz="2400" dirty="0" smtClean="0">
                <a:latin typeface="+mj-lt"/>
              </a:rPr>
              <a:t>And Joshua took the whole land, according to all that the LORD said unto Moses; and Joshua gave it for an inheritance unto Israel according to their divisions by their tribes.  And the land rested from war” (11:23).</a:t>
            </a:r>
          </a:p>
          <a:p>
            <a:r>
              <a:rPr lang="en-US" sz="2400" dirty="0" smtClean="0">
                <a:latin typeface="+mj-lt"/>
              </a:rPr>
              <a:t>After the early defeat at Ai, Joshua and the Israelites did as God commanded and they defeated the southern, central, and finally the northern territories. </a:t>
            </a:r>
          </a:p>
          <a:p>
            <a:endParaRPr lang="en-US" sz="800" dirty="0" smtClean="0">
              <a:latin typeface="+mj-lt"/>
            </a:endParaRPr>
          </a:p>
          <a:p>
            <a:r>
              <a:rPr lang="en-US" sz="2400" dirty="0" smtClean="0">
                <a:latin typeface="+mj-lt"/>
              </a:rPr>
              <a:t>Next time – Joshua, the last great leader </a:t>
            </a:r>
            <a:r>
              <a:rPr lang="en-US" sz="2400" dirty="0" smtClean="0">
                <a:latin typeface="+mj-lt"/>
              </a:rPr>
              <a:t>of </a:t>
            </a:r>
            <a:r>
              <a:rPr lang="en-US" sz="2400" dirty="0" smtClean="0">
                <a:latin typeface="+mj-lt"/>
              </a:rPr>
              <a:t>Israel passes away, to be replaced by a government of Judges (Josh. </a:t>
            </a:r>
            <a:r>
              <a:rPr lang="en-US" sz="2400" dirty="0" smtClean="0">
                <a:latin typeface="+mj-lt"/>
              </a:rPr>
              <a:t>12–Judg</a:t>
            </a:r>
            <a:r>
              <a:rPr lang="en-US" sz="2400" dirty="0" smtClean="0">
                <a:latin typeface="+mj-lt"/>
              </a:rPr>
              <a:t>. 7). </a:t>
            </a:r>
          </a:p>
        </p:txBody>
      </p:sp>
      <p:pic>
        <p:nvPicPr>
          <p:cNvPr id="3" name="Picture 2" descr="History in the Bible Podcast | The &lt;strong&gt;Conquest&lt;/strong&gt; &lt;strong&gt;of Canaan&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2099" y="-1"/>
            <a:ext cx="6819901" cy="6181189"/>
          </a:xfrm>
          <a:prstGeom prst="rect">
            <a:avLst/>
          </a:prstGeom>
        </p:spPr>
      </p:pic>
    </p:spTree>
    <p:extLst>
      <p:ext uri="{BB962C8B-B14F-4D97-AF65-F5344CB8AC3E}">
        <p14:creationId xmlns:p14="http://schemas.microsoft.com/office/powerpoint/2010/main" val="15222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8" y="0"/>
            <a:ext cx="6886577" cy="6494085"/>
          </a:xfrm>
          <a:prstGeom prst="rect">
            <a:avLst/>
          </a:prstGeom>
          <a:noFill/>
        </p:spPr>
        <p:txBody>
          <a:bodyPr wrap="square" rtlCol="0">
            <a:spAutoFit/>
          </a:bodyPr>
          <a:lstStyle/>
          <a:p>
            <a:r>
              <a:rPr lang="en-US" sz="2400" b="1" dirty="0" smtClean="0">
                <a:latin typeface="+mj-lt"/>
              </a:rPr>
              <a:t>CORPORAL PUNISHMENT</a:t>
            </a:r>
          </a:p>
          <a:p>
            <a:r>
              <a:rPr lang="en-US" sz="2400" dirty="0" smtClean="0">
                <a:latin typeface="+mj-lt"/>
              </a:rPr>
              <a:t>If there be a controversy between men, and they come unto judgment, and the judges may judge them; then </a:t>
            </a:r>
          </a:p>
          <a:p>
            <a:r>
              <a:rPr lang="en-US" sz="2400" dirty="0" smtClean="0">
                <a:latin typeface="+mj-lt"/>
              </a:rPr>
              <a:t>they shall justify the righteous, and condemn the wicked.  And it shall be, if the wicked man be worthy to be beaten… before his face, according to the fault, by a certain number.  </a:t>
            </a:r>
            <a:r>
              <a:rPr lang="en-US" sz="2400" b="1" dirty="0" smtClean="0">
                <a:latin typeface="+mj-lt"/>
              </a:rPr>
              <a:t>Forty stripes he may give him, and not exceed</a:t>
            </a:r>
            <a:r>
              <a:rPr lang="en-US" sz="2400" dirty="0" smtClean="0">
                <a:latin typeface="+mj-lt"/>
              </a:rPr>
              <a:t>…” (25:1-30).</a:t>
            </a:r>
          </a:p>
          <a:p>
            <a:r>
              <a:rPr lang="en-US" sz="2400" dirty="0" smtClean="0">
                <a:latin typeface="+mj-lt"/>
              </a:rPr>
              <a:t>The judge was to decide and then ensure that appropriate punishment was carried out.  Anything above 40-lashes could prove fatal, so the practice was limited to that or below considering the degree of offense.  This practice was used to deter future bad behavior.  </a:t>
            </a:r>
          </a:p>
          <a:p>
            <a:r>
              <a:rPr lang="en-US" sz="2400" dirty="0" smtClean="0">
                <a:latin typeface="+mj-lt"/>
              </a:rPr>
              <a:t>The most famous case was our Lord’s –</a:t>
            </a:r>
          </a:p>
          <a:p>
            <a:endParaRPr lang="en-US" sz="800" dirty="0" smtClean="0">
              <a:latin typeface="+mj-lt"/>
            </a:endParaRPr>
          </a:p>
          <a:p>
            <a:r>
              <a:rPr lang="en-US" sz="2400" dirty="0" smtClean="0">
                <a:latin typeface="+mj-lt"/>
              </a:rPr>
              <a:t>“Then Pilate therefore took Jesus, and </a:t>
            </a:r>
            <a:r>
              <a:rPr lang="en-US" sz="2400" b="1" dirty="0" smtClean="0">
                <a:latin typeface="+mj-lt"/>
              </a:rPr>
              <a:t>scourged him</a:t>
            </a:r>
            <a:r>
              <a:rPr lang="en-US" sz="2400" dirty="0" smtClean="0">
                <a:latin typeface="+mj-lt"/>
              </a:rPr>
              <a:t>” </a:t>
            </a:r>
          </a:p>
          <a:p>
            <a:r>
              <a:rPr lang="en-US" sz="2400" dirty="0" smtClean="0">
                <a:latin typeface="+mj-lt"/>
              </a:rPr>
              <a:t>(Jn. 19:1). </a:t>
            </a:r>
          </a:p>
        </p:txBody>
      </p:sp>
      <p:pic>
        <p:nvPicPr>
          <p:cNvPr id="4" name="Picture 3" descr="Clipart - Angry Teacher and Bo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70455"/>
            <a:ext cx="4933950" cy="6423630"/>
          </a:xfrm>
          <a:prstGeom prst="rect">
            <a:avLst/>
          </a:prstGeom>
        </p:spPr>
      </p:pic>
      <p:pic>
        <p:nvPicPr>
          <p:cNvPr id="5" name="Picture 4" descr="File:The &lt;strong&gt;Scourging&lt;/strong&gt; of Christ, design for a stained gla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
            <a:ext cx="5029199" cy="6494085"/>
          </a:xfrm>
          <a:prstGeom prst="rect">
            <a:avLst/>
          </a:prstGeom>
        </p:spPr>
      </p:pic>
    </p:spTree>
    <p:extLst>
      <p:ext uri="{BB962C8B-B14F-4D97-AF65-F5344CB8AC3E}">
        <p14:creationId xmlns:p14="http://schemas.microsoft.com/office/powerpoint/2010/main" val="37451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72175" cy="6494085"/>
          </a:xfrm>
          <a:prstGeom prst="rect">
            <a:avLst/>
          </a:prstGeom>
          <a:noFill/>
        </p:spPr>
        <p:txBody>
          <a:bodyPr wrap="square" rtlCol="0">
            <a:spAutoFit/>
          </a:bodyPr>
          <a:lstStyle/>
          <a:p>
            <a:r>
              <a:rPr lang="en-US" sz="2400" b="1" dirty="0" smtClean="0">
                <a:latin typeface="+mj-lt"/>
              </a:rPr>
              <a:t>WEIGHTS &amp; MEASURERS</a:t>
            </a:r>
          </a:p>
          <a:p>
            <a:r>
              <a:rPr lang="en-US" sz="2400" dirty="0" smtClean="0">
                <a:latin typeface="+mj-lt"/>
              </a:rPr>
              <a:t>“Thou shalt not have in thy bag divers weights, a great and a small. Thou shalt not have in thine house divers measurers, a great and a small.  But thou shalt have a perfect and just weight, a perfect and just measure shalt thou have; that thy days be lengthened in the land.  </a:t>
            </a:r>
            <a:r>
              <a:rPr lang="en-US" sz="2400" b="1" dirty="0" smtClean="0">
                <a:latin typeface="+mj-lt"/>
              </a:rPr>
              <a:t>For all that do such things, and all that  do unrighteously, are an abomination unto the LORD</a:t>
            </a:r>
            <a:r>
              <a:rPr lang="en-US" sz="2400" dirty="0" smtClean="0">
                <a:latin typeface="+mj-lt"/>
              </a:rPr>
              <a:t>” (25:13-16).</a:t>
            </a:r>
          </a:p>
          <a:p>
            <a:r>
              <a:rPr lang="en-US" sz="2400" dirty="0" smtClean="0">
                <a:latin typeface="+mj-lt"/>
              </a:rPr>
              <a:t>The Israelites were not to cheat in their business dealings like the Gentiles, but rather be honest so that the LORD could bless them and give them long life in the land where He </a:t>
            </a:r>
          </a:p>
          <a:p>
            <a:r>
              <a:rPr lang="en-US" sz="2400" dirty="0" smtClean="0">
                <a:latin typeface="+mj-lt"/>
              </a:rPr>
              <a:t>put them –</a:t>
            </a:r>
          </a:p>
          <a:p>
            <a:endParaRPr lang="en-US" sz="800" dirty="0" smtClean="0">
              <a:latin typeface="+mj-lt"/>
            </a:endParaRPr>
          </a:p>
          <a:p>
            <a:r>
              <a:rPr lang="en-US" sz="2400" dirty="0" smtClean="0">
                <a:latin typeface="+mj-lt"/>
              </a:rPr>
              <a:t>“A false balance is abomination to the LORD: but a just weight is his delight” (Prov. 11:1).</a:t>
            </a:r>
          </a:p>
        </p:txBody>
      </p:sp>
      <p:pic>
        <p:nvPicPr>
          <p:cNvPr id="3" name="Picture 2" descr="H2881 Metric system &lt;strong&gt;weights&lt;/strong&gt; &lt;strong&gt;and measures&lt;/strong&gt; (54), wood ..."/>
          <p:cNvPicPr>
            <a:picLocks noChangeAspect="1"/>
          </p:cNvPicPr>
          <p:nvPr/>
        </p:nvPicPr>
        <p:blipFill rotWithShape="1">
          <a:blip r:embed="rId2">
            <a:extLst>
              <a:ext uri="{28A0092B-C50C-407E-A947-70E740481C1C}">
                <a14:useLocalDpi xmlns:a14="http://schemas.microsoft.com/office/drawing/2010/main" val="0"/>
              </a:ext>
            </a:extLst>
          </a:blip>
          <a:srcRect t="22593" b="39287"/>
          <a:stretch/>
        </p:blipFill>
        <p:spPr>
          <a:xfrm>
            <a:off x="6248400" y="0"/>
            <a:ext cx="5943600" cy="3238500"/>
          </a:xfrm>
          <a:prstGeom prst="rect">
            <a:avLst/>
          </a:prstGeom>
        </p:spPr>
      </p:pic>
      <p:pic>
        <p:nvPicPr>
          <p:cNvPr id="4" name="Picture 3" descr="Foodista | Best &lt;strong&gt;Measurement&lt;/strong&gt; Chart Ever: Free Printable"/>
          <p:cNvPicPr>
            <a:picLocks noChangeAspect="1"/>
          </p:cNvPicPr>
          <p:nvPr/>
        </p:nvPicPr>
        <p:blipFill rotWithShape="1">
          <a:blip r:embed="rId3">
            <a:extLst>
              <a:ext uri="{28A0092B-C50C-407E-A947-70E740481C1C}">
                <a14:useLocalDpi xmlns:a14="http://schemas.microsoft.com/office/drawing/2010/main" val="0"/>
              </a:ext>
            </a:extLst>
          </a:blip>
          <a:srcRect l="2718" t="8999" r="4860" b="24500"/>
          <a:stretch/>
        </p:blipFill>
        <p:spPr>
          <a:xfrm>
            <a:off x="6248401" y="3352800"/>
            <a:ext cx="5943598" cy="3141285"/>
          </a:xfrm>
          <a:prstGeom prst="rect">
            <a:avLst/>
          </a:prstGeom>
        </p:spPr>
      </p:pic>
    </p:spTree>
    <p:extLst>
      <p:ext uri="{BB962C8B-B14F-4D97-AF65-F5344CB8AC3E}">
        <p14:creationId xmlns:p14="http://schemas.microsoft.com/office/powerpoint/2010/main" val="35128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4" y="1"/>
            <a:ext cx="5724526" cy="6494085"/>
          </a:xfrm>
          <a:prstGeom prst="rect">
            <a:avLst/>
          </a:prstGeom>
          <a:noFill/>
        </p:spPr>
        <p:txBody>
          <a:bodyPr wrap="square" rtlCol="0">
            <a:spAutoFit/>
          </a:bodyPr>
          <a:lstStyle/>
          <a:p>
            <a:r>
              <a:rPr lang="en-US" sz="2400" dirty="0" smtClean="0">
                <a:latin typeface="+mj-lt"/>
              </a:rPr>
              <a:t>“And Moses with the elders of Israel commanded the people… And it shall be on the day when ye shall pass over Jordan unto the land… that thou set thee up great stones, and plaster them with plaster: And thou </a:t>
            </a:r>
          </a:p>
          <a:p>
            <a:r>
              <a:rPr lang="en-US" sz="2400" dirty="0" smtClean="0">
                <a:latin typeface="+mj-lt"/>
              </a:rPr>
              <a:t>shalt write upon them all the words of the law… Therefore it shall be when ye be gone over Jordan, that </a:t>
            </a:r>
            <a:r>
              <a:rPr lang="en-US" sz="2400" b="1" dirty="0" smtClean="0">
                <a:latin typeface="+mj-lt"/>
              </a:rPr>
              <a:t>he shall set up these stones</a:t>
            </a:r>
            <a:r>
              <a:rPr lang="en-US" sz="2400" dirty="0" smtClean="0">
                <a:latin typeface="+mj-lt"/>
              </a:rPr>
              <a:t>…” (27:1-6).</a:t>
            </a:r>
          </a:p>
          <a:p>
            <a:r>
              <a:rPr lang="en-US" sz="2400" dirty="0" smtClean="0">
                <a:latin typeface="+mj-lt"/>
              </a:rPr>
              <a:t>Israel was to hold a dedication ceremony and build a monument as proof that God had kept His promise of a land given to the Israelites.</a:t>
            </a:r>
          </a:p>
          <a:p>
            <a:endParaRPr lang="en-US" sz="800" dirty="0" smtClean="0">
              <a:latin typeface="+mj-lt"/>
            </a:endParaRPr>
          </a:p>
          <a:p>
            <a:r>
              <a:rPr lang="en-US" sz="2400" dirty="0" smtClean="0">
                <a:latin typeface="+mj-lt"/>
              </a:rPr>
              <a:t>“And there shalt thou build an altar unto the LORD thy God, and altar of stones:  thou shalt not lift up any iron tool upon them” (27:5).   </a:t>
            </a:r>
            <a:endParaRPr lang="en-US" sz="2400" dirty="0">
              <a:latin typeface="+mj-lt"/>
            </a:endParaRPr>
          </a:p>
        </p:txBody>
      </p:sp>
      <p:pic>
        <p:nvPicPr>
          <p:cNvPr id="4" name="Picture 3" descr="Anne Fountain - What Joshua had for Breakfast | Newlif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494085"/>
          </a:xfrm>
          <a:prstGeom prst="rect">
            <a:avLst/>
          </a:prstGeom>
        </p:spPr>
      </p:pic>
    </p:spTree>
    <p:extLst>
      <p:ext uri="{BB962C8B-B14F-4D97-AF65-F5344CB8AC3E}">
        <p14:creationId xmlns:p14="http://schemas.microsoft.com/office/powerpoint/2010/main" val="13431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5" y="0"/>
            <a:ext cx="6677026" cy="6863417"/>
          </a:xfrm>
          <a:prstGeom prst="rect">
            <a:avLst/>
          </a:prstGeom>
          <a:noFill/>
        </p:spPr>
        <p:txBody>
          <a:bodyPr wrap="square" rtlCol="0">
            <a:spAutoFit/>
          </a:bodyPr>
          <a:lstStyle/>
          <a:p>
            <a:r>
              <a:rPr lang="en-US" sz="2400" dirty="0" smtClean="0">
                <a:latin typeface="+mj-lt"/>
              </a:rPr>
              <a:t>Chapter 28 list the conditiona</a:t>
            </a:r>
            <a:r>
              <a:rPr lang="en-US" sz="2400" dirty="0">
                <a:latin typeface="+mj-lt"/>
              </a:rPr>
              <a:t>l</a:t>
            </a:r>
            <a:r>
              <a:rPr lang="en-US" sz="2400" dirty="0" smtClean="0">
                <a:latin typeface="+mj-lt"/>
              </a:rPr>
              <a:t> blessings and curses </a:t>
            </a:r>
          </a:p>
          <a:p>
            <a:r>
              <a:rPr lang="en-US" sz="2400" dirty="0" smtClean="0">
                <a:latin typeface="+mj-lt"/>
              </a:rPr>
              <a:t>concerning the land which they are about to enter –</a:t>
            </a:r>
          </a:p>
          <a:p>
            <a:endParaRPr lang="en-US" sz="800" dirty="0" smtClean="0">
              <a:latin typeface="+mj-lt"/>
            </a:endParaRPr>
          </a:p>
          <a:p>
            <a:r>
              <a:rPr lang="en-US" sz="2400" dirty="0" smtClean="0">
                <a:latin typeface="+mj-lt"/>
              </a:rPr>
              <a:t>“And it shall come to pass, if thou shalt hearken </a:t>
            </a:r>
          </a:p>
          <a:p>
            <a:r>
              <a:rPr lang="en-US" sz="2400" dirty="0" smtClean="0">
                <a:latin typeface="+mj-lt"/>
              </a:rPr>
              <a:t>diligently unto the voice of the LORD… to observe </a:t>
            </a:r>
          </a:p>
          <a:p>
            <a:r>
              <a:rPr lang="en-US" sz="2400" dirty="0" smtClean="0">
                <a:latin typeface="+mj-lt"/>
              </a:rPr>
              <a:t>and to do all his commandments which I command </a:t>
            </a:r>
          </a:p>
          <a:p>
            <a:r>
              <a:rPr lang="en-US" sz="2400" dirty="0" smtClean="0">
                <a:latin typeface="+mj-lt"/>
              </a:rPr>
              <a:t>thee this day, that </a:t>
            </a:r>
            <a:r>
              <a:rPr lang="en-US" sz="2400" b="1" u="sng" dirty="0" smtClean="0">
                <a:latin typeface="+mj-lt"/>
              </a:rPr>
              <a:t>the LORD thy God will set thee </a:t>
            </a:r>
          </a:p>
          <a:p>
            <a:r>
              <a:rPr lang="en-US" sz="2400" b="1" u="sng" dirty="0" smtClean="0">
                <a:latin typeface="+mj-lt"/>
              </a:rPr>
              <a:t>on high above all the nations of the earth</a:t>
            </a:r>
            <a:r>
              <a:rPr lang="en-US" sz="2400" b="1" dirty="0" smtClean="0">
                <a:latin typeface="+mj-lt"/>
              </a:rPr>
              <a:t>: And all </a:t>
            </a:r>
          </a:p>
          <a:p>
            <a:r>
              <a:rPr lang="en-US" sz="2400" b="1" dirty="0" smtClean="0">
                <a:latin typeface="+mj-lt"/>
              </a:rPr>
              <a:t>these blessings shall come on thee</a:t>
            </a:r>
            <a:r>
              <a:rPr lang="en-US" sz="2400" dirty="0" smtClean="0">
                <a:latin typeface="+mj-lt"/>
              </a:rPr>
              <a:t>, and overtake </a:t>
            </a:r>
          </a:p>
          <a:p>
            <a:r>
              <a:rPr lang="en-US" sz="2400" dirty="0" smtClean="0">
                <a:latin typeface="+mj-lt"/>
              </a:rPr>
              <a:t>thee, if thou shalt hearken unto the voice of the </a:t>
            </a:r>
          </a:p>
          <a:p>
            <a:r>
              <a:rPr lang="en-US" sz="2400" dirty="0" smtClean="0">
                <a:latin typeface="+mj-lt"/>
              </a:rPr>
              <a:t>LORD thy God” (28:1,2).  “Blessed shalt thou be in </a:t>
            </a:r>
          </a:p>
          <a:p>
            <a:r>
              <a:rPr lang="en-US" sz="2400" dirty="0" smtClean="0">
                <a:latin typeface="+mj-lt"/>
              </a:rPr>
              <a:t>the city [</a:t>
            </a:r>
            <a:r>
              <a:rPr lang="en-US" sz="2400" b="1" dirty="0" smtClean="0">
                <a:latin typeface="+mj-lt"/>
              </a:rPr>
              <a:t>merchants</a:t>
            </a:r>
            <a:r>
              <a:rPr lang="en-US" sz="2400" dirty="0" smtClean="0">
                <a:latin typeface="+mj-lt"/>
              </a:rPr>
              <a:t>], and blessed shalt thou be in </a:t>
            </a:r>
          </a:p>
          <a:p>
            <a:r>
              <a:rPr lang="en-US" sz="2400" dirty="0" smtClean="0">
                <a:latin typeface="+mj-lt"/>
              </a:rPr>
              <a:t>the field [</a:t>
            </a:r>
            <a:r>
              <a:rPr lang="en-US" sz="2400" b="1" dirty="0" smtClean="0">
                <a:latin typeface="+mj-lt"/>
              </a:rPr>
              <a:t>farmers</a:t>
            </a:r>
            <a:r>
              <a:rPr lang="en-US" sz="2400" dirty="0" smtClean="0">
                <a:latin typeface="+mj-lt"/>
              </a:rPr>
              <a:t>]… fruit of thy body… fruit of thy </a:t>
            </a:r>
          </a:p>
          <a:p>
            <a:r>
              <a:rPr lang="en-US" sz="2400" dirty="0" smtClean="0">
                <a:latin typeface="+mj-lt"/>
              </a:rPr>
              <a:t>ground… cattle… sheep [</a:t>
            </a:r>
            <a:r>
              <a:rPr lang="en-US" sz="2400" b="1" dirty="0" smtClean="0">
                <a:latin typeface="+mj-lt"/>
              </a:rPr>
              <a:t>fertility of people, crops, </a:t>
            </a:r>
          </a:p>
          <a:p>
            <a:r>
              <a:rPr lang="en-US" sz="2400" b="1" dirty="0" smtClean="0">
                <a:latin typeface="+mj-lt"/>
              </a:rPr>
              <a:t>and livestock</a:t>
            </a:r>
            <a:r>
              <a:rPr lang="en-US" sz="2400" dirty="0" smtClean="0">
                <a:latin typeface="+mj-lt"/>
              </a:rPr>
              <a:t>]… basket… thy store [</a:t>
            </a:r>
            <a:r>
              <a:rPr lang="en-US" sz="2400" b="1" dirty="0" smtClean="0">
                <a:latin typeface="+mj-lt"/>
              </a:rPr>
              <a:t>plenty of food to buy in the stores</a:t>
            </a:r>
            <a:r>
              <a:rPr lang="en-US" sz="2400" dirty="0" smtClean="0">
                <a:latin typeface="+mj-lt"/>
              </a:rPr>
              <a:t>]… comest in… goest out [</a:t>
            </a:r>
            <a:r>
              <a:rPr lang="en-US" sz="2400" b="1" dirty="0" smtClean="0">
                <a:latin typeface="+mj-lt"/>
              </a:rPr>
              <a:t>joy</a:t>
            </a:r>
            <a:r>
              <a:rPr lang="en-US" sz="2400" dirty="0" smtClean="0">
                <a:latin typeface="+mj-lt"/>
              </a:rPr>
              <a:t> </a:t>
            </a:r>
            <a:r>
              <a:rPr lang="en-US" sz="2400" b="1" dirty="0" smtClean="0">
                <a:latin typeface="+mj-lt"/>
              </a:rPr>
              <a:t>in every part of life</a:t>
            </a:r>
            <a:r>
              <a:rPr lang="en-US" sz="2400" dirty="0" smtClean="0">
                <a:latin typeface="+mj-lt"/>
              </a:rPr>
              <a:t>]… thine enemies that rise up </a:t>
            </a:r>
            <a:endParaRPr lang="en-US" sz="2400" dirty="0" smtClean="0">
              <a:latin typeface="+mj-lt"/>
            </a:endParaRPr>
          </a:p>
          <a:p>
            <a:r>
              <a:rPr lang="en-US" sz="2400" dirty="0" smtClean="0">
                <a:latin typeface="+mj-lt"/>
              </a:rPr>
              <a:t>against </a:t>
            </a:r>
            <a:r>
              <a:rPr lang="en-US" sz="2400" dirty="0" smtClean="0">
                <a:latin typeface="+mj-lt"/>
              </a:rPr>
              <a:t>thee to be smitten [</a:t>
            </a:r>
            <a:r>
              <a:rPr lang="en-US" sz="2400" b="1" dirty="0" smtClean="0">
                <a:latin typeface="+mj-lt"/>
              </a:rPr>
              <a:t>defeat her enemies</a:t>
            </a:r>
            <a:r>
              <a:rPr lang="en-US" sz="2400" dirty="0" smtClean="0">
                <a:latin typeface="+mj-lt"/>
              </a:rPr>
              <a:t>]” (28:3-7).</a:t>
            </a:r>
          </a:p>
        </p:txBody>
      </p:sp>
      <p:pic>
        <p:nvPicPr>
          <p:cNvPr id="5" name="Picture 4"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550" y="-1"/>
            <a:ext cx="5505451" cy="6494085"/>
          </a:xfrm>
          <a:prstGeom prst="rect">
            <a:avLst/>
          </a:prstGeom>
        </p:spPr>
      </p:pic>
    </p:spTree>
    <p:extLst>
      <p:ext uri="{BB962C8B-B14F-4D97-AF65-F5344CB8AC3E}">
        <p14:creationId xmlns:p14="http://schemas.microsoft.com/office/powerpoint/2010/main" val="14674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6838951" cy="6740307"/>
          </a:xfrm>
          <a:prstGeom prst="rect">
            <a:avLst/>
          </a:prstGeom>
          <a:noFill/>
        </p:spPr>
        <p:txBody>
          <a:bodyPr wrap="square" rtlCol="0">
            <a:spAutoFit/>
          </a:bodyPr>
          <a:lstStyle/>
          <a:p>
            <a:r>
              <a:rPr lang="en-US" sz="2400" dirty="0" smtClean="0">
                <a:latin typeface="+mj-lt"/>
              </a:rPr>
              <a:t>“But it shall come to pass, if thou wilt not hearken </a:t>
            </a:r>
          </a:p>
          <a:p>
            <a:r>
              <a:rPr lang="en-US" sz="2400" dirty="0" smtClean="0">
                <a:latin typeface="+mj-lt"/>
              </a:rPr>
              <a:t>unto the voice of the LORD thy God, to observe to </a:t>
            </a:r>
          </a:p>
          <a:p>
            <a:r>
              <a:rPr lang="en-US" sz="2400" dirty="0" smtClean="0">
                <a:latin typeface="+mj-lt"/>
              </a:rPr>
              <a:t>do all his commandments and his statues which I </a:t>
            </a:r>
          </a:p>
          <a:p>
            <a:r>
              <a:rPr lang="en-US" sz="2400" dirty="0" smtClean="0">
                <a:latin typeface="+mj-lt"/>
              </a:rPr>
              <a:t>command thee this day; that </a:t>
            </a:r>
            <a:r>
              <a:rPr lang="en-US" sz="2400" b="1" u="sng" dirty="0" smtClean="0">
                <a:latin typeface="+mj-lt"/>
              </a:rPr>
              <a:t>all these curses shall </a:t>
            </a:r>
          </a:p>
          <a:p>
            <a:r>
              <a:rPr lang="en-US" sz="2400" b="1" u="sng" dirty="0" smtClean="0">
                <a:latin typeface="+mj-lt"/>
              </a:rPr>
              <a:t>come upon thee</a:t>
            </a:r>
            <a:r>
              <a:rPr lang="en-US" sz="2400" dirty="0" smtClean="0">
                <a:latin typeface="+mj-lt"/>
              </a:rPr>
              <a:t>, and overtake thee: Cursed shalt </a:t>
            </a:r>
          </a:p>
          <a:p>
            <a:r>
              <a:rPr lang="en-US" sz="2400" dirty="0" smtClean="0">
                <a:latin typeface="+mj-lt"/>
              </a:rPr>
              <a:t>thou be in the city… field… basket… store… fruit of </a:t>
            </a:r>
          </a:p>
          <a:p>
            <a:r>
              <a:rPr lang="en-US" sz="2400" dirty="0" smtClean="0">
                <a:latin typeface="+mj-lt"/>
              </a:rPr>
              <a:t>thy body… fruit of thy land… livestock… comest in… </a:t>
            </a:r>
          </a:p>
          <a:p>
            <a:r>
              <a:rPr lang="en-US" sz="2400" dirty="0" smtClean="0">
                <a:latin typeface="+mj-lt"/>
              </a:rPr>
              <a:t>goest out.  </a:t>
            </a:r>
            <a:r>
              <a:rPr lang="en-US" sz="2400" b="1" dirty="0" smtClean="0">
                <a:latin typeface="+mj-lt"/>
              </a:rPr>
              <a:t>The LORD shall send upon thee cursing</a:t>
            </a:r>
            <a:r>
              <a:rPr lang="en-US" sz="2400" dirty="0" smtClean="0">
                <a:latin typeface="+mj-lt"/>
              </a:rPr>
              <a:t>, </a:t>
            </a:r>
          </a:p>
          <a:p>
            <a:r>
              <a:rPr lang="en-US" sz="2400" b="1" dirty="0" smtClean="0">
                <a:latin typeface="+mj-lt"/>
              </a:rPr>
              <a:t>vexation, and rebuke, in all that thou settest thine </a:t>
            </a:r>
          </a:p>
          <a:p>
            <a:r>
              <a:rPr lang="en-US" sz="2400" b="1" dirty="0" smtClean="0">
                <a:latin typeface="+mj-lt"/>
              </a:rPr>
              <a:t>hand unto for to do</a:t>
            </a:r>
            <a:r>
              <a:rPr lang="en-US" sz="2400" dirty="0" smtClean="0">
                <a:latin typeface="+mj-lt"/>
              </a:rPr>
              <a:t>, until thou be destroyed, and </a:t>
            </a:r>
          </a:p>
          <a:p>
            <a:r>
              <a:rPr lang="en-US" sz="2400" dirty="0" smtClean="0">
                <a:latin typeface="+mj-lt"/>
              </a:rPr>
              <a:t>until thou perish quickly; because of the wickedness </a:t>
            </a:r>
          </a:p>
          <a:p>
            <a:r>
              <a:rPr lang="en-US" sz="2400" dirty="0" smtClean="0">
                <a:latin typeface="+mj-lt"/>
              </a:rPr>
              <a:t>of thy doings, whereby thou hast forsaken me” </a:t>
            </a:r>
          </a:p>
          <a:p>
            <a:r>
              <a:rPr lang="en-US" sz="2400" dirty="0" smtClean="0">
                <a:latin typeface="+mj-lt"/>
              </a:rPr>
              <a:t>(28:15-20).</a:t>
            </a:r>
          </a:p>
          <a:p>
            <a:r>
              <a:rPr lang="en-US" sz="2400" dirty="0" smtClean="0">
                <a:latin typeface="+mj-lt"/>
              </a:rPr>
              <a:t>If Israel rejected God by failing to keep His Law, then </a:t>
            </a:r>
          </a:p>
          <a:p>
            <a:r>
              <a:rPr lang="en-US" sz="2400" b="1" dirty="0" smtClean="0">
                <a:latin typeface="+mj-lt"/>
              </a:rPr>
              <a:t>merchants and farmers would suffer, famine would ensue, birthrates among man and beast would decrease, life in general would be burdensome—</a:t>
            </a:r>
            <a:r>
              <a:rPr lang="en-US" sz="2400" b="1" u="sng" dirty="0" smtClean="0">
                <a:latin typeface="+mj-lt"/>
              </a:rPr>
              <a:t>everything that Israel tried would fail miserably</a:t>
            </a:r>
            <a:r>
              <a:rPr lang="en-US" sz="2400" b="1" dirty="0" smtClean="0">
                <a:latin typeface="+mj-lt"/>
              </a:rPr>
              <a:t>.  </a:t>
            </a:r>
            <a:endParaRPr lang="en-US" sz="2400" b="1" dirty="0">
              <a:latin typeface="+mj-lt"/>
            </a:endParaRPr>
          </a:p>
        </p:txBody>
      </p:sp>
      <p:pic>
        <p:nvPicPr>
          <p:cNvPr id="4" name="Picture 3" descr="Qué es un Profeta - NEOATIER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550" y="-1"/>
            <a:ext cx="5505451" cy="6494085"/>
          </a:xfrm>
          <a:prstGeom prst="rect">
            <a:avLst/>
          </a:prstGeom>
        </p:spPr>
      </p:pic>
    </p:spTree>
    <p:extLst>
      <p:ext uri="{BB962C8B-B14F-4D97-AF65-F5344CB8AC3E}">
        <p14:creationId xmlns:p14="http://schemas.microsoft.com/office/powerpoint/2010/main" val="22140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Effect transition="in" filter="fade">
                                      <p:cBhvr>
                                        <p:cTn id="7" dur="500"/>
                                        <p:tgtEl>
                                          <p:spTgt spid="2">
                                            <p:txEl>
                                              <p:pRg st="13" end="1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4" end="14"/>
                                            </p:txEl>
                                          </p:spTgt>
                                        </p:tgtEl>
                                        <p:attrNameLst>
                                          <p:attrName>style.visibility</p:attrName>
                                        </p:attrNameLst>
                                      </p:cBhvr>
                                      <p:to>
                                        <p:strVal val="visible"/>
                                      </p:to>
                                    </p:set>
                                    <p:animEffect transition="in" filter="fade">
                                      <p:cBhvr>
                                        <p:cTn id="10"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3" y="0"/>
            <a:ext cx="5572127" cy="6494085"/>
          </a:xfrm>
          <a:prstGeom prst="rect">
            <a:avLst/>
          </a:prstGeom>
          <a:noFill/>
        </p:spPr>
        <p:txBody>
          <a:bodyPr wrap="square" rtlCol="0">
            <a:spAutoFit/>
          </a:bodyPr>
          <a:lstStyle/>
          <a:p>
            <a:r>
              <a:rPr lang="en-US" sz="2400" dirty="0" smtClean="0">
                <a:latin typeface="+mj-lt"/>
              </a:rPr>
              <a:t>The ultimate punishment for Israel’s rebellion would not be the whole nation’s relocation </a:t>
            </a:r>
            <a:r>
              <a:rPr lang="en-US" sz="2400" dirty="0" smtClean="0">
                <a:latin typeface="+mj-lt"/>
              </a:rPr>
              <a:t>to </a:t>
            </a:r>
            <a:r>
              <a:rPr lang="en-US" sz="2400" dirty="0" smtClean="0">
                <a:latin typeface="+mj-lt"/>
              </a:rPr>
              <a:t>a nearby country [Babylon], but a world-wide scattering –</a:t>
            </a:r>
          </a:p>
          <a:p>
            <a:endParaRPr lang="en-US" sz="800" dirty="0" smtClean="0">
              <a:latin typeface="+mj-lt"/>
            </a:endParaRPr>
          </a:p>
          <a:p>
            <a:r>
              <a:rPr lang="en-US" sz="2400" dirty="0" smtClean="0">
                <a:latin typeface="+mj-lt"/>
              </a:rPr>
              <a:t>“… and ye shall be plucked from off the land… and </a:t>
            </a:r>
            <a:r>
              <a:rPr lang="en-US" sz="2400" b="1" u="sng" dirty="0" smtClean="0">
                <a:latin typeface="+mj-lt"/>
              </a:rPr>
              <a:t>the LORD shall scatter thee among all people</a:t>
            </a:r>
            <a:r>
              <a:rPr lang="en-US" sz="2400" u="sng" dirty="0" smtClean="0">
                <a:latin typeface="+mj-lt"/>
              </a:rPr>
              <a:t>, </a:t>
            </a:r>
            <a:r>
              <a:rPr lang="en-US" sz="2400" b="1" u="sng" dirty="0" smtClean="0">
                <a:latin typeface="+mj-lt"/>
              </a:rPr>
              <a:t>from the one end of the earth even unto the other</a:t>
            </a:r>
            <a:r>
              <a:rPr lang="en-US" sz="2400" dirty="0" smtClean="0">
                <a:latin typeface="+mj-lt"/>
              </a:rPr>
              <a:t>; and there thou shalt serve other gods, which neither thou nor thy fathers have known…” (28:63,64).</a:t>
            </a:r>
          </a:p>
          <a:p>
            <a:r>
              <a:rPr lang="en-US" sz="2400" dirty="0" smtClean="0">
                <a:latin typeface="+mj-lt"/>
              </a:rPr>
              <a:t>This warning would come true in A.D. 70 when God would scatter the Jews to every nation in the world.  The Diaspora would last 2,000-years until 1948 when He would begin to bring them back home, which He promised to do in preparation for the </a:t>
            </a:r>
            <a:r>
              <a:rPr lang="en-US" sz="2400" dirty="0" smtClean="0">
                <a:latin typeface="+mj-lt"/>
              </a:rPr>
              <a:t>‘Last </a:t>
            </a:r>
            <a:r>
              <a:rPr lang="en-US" sz="2400" dirty="0" smtClean="0">
                <a:latin typeface="+mj-lt"/>
              </a:rPr>
              <a:t>Days</a:t>
            </a:r>
            <a:r>
              <a:rPr lang="en-US" sz="2400" dirty="0" smtClean="0">
                <a:latin typeface="+mj-lt"/>
              </a:rPr>
              <a:t>.’   </a:t>
            </a:r>
            <a:endParaRPr lang="en-US" sz="2400" dirty="0">
              <a:latin typeface="+mj-lt"/>
            </a:endParaRPr>
          </a:p>
        </p:txBody>
      </p:sp>
      <p:pic>
        <p:nvPicPr>
          <p:cNvPr id="3" name="Picture 2" descr="A brief history of the Jewish people and the Mideast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75" y="66675"/>
            <a:ext cx="6410325" cy="6419850"/>
          </a:xfrm>
          <a:prstGeom prst="rect">
            <a:avLst/>
          </a:prstGeom>
        </p:spPr>
      </p:pic>
    </p:spTree>
    <p:extLst>
      <p:ext uri="{BB962C8B-B14F-4D97-AF65-F5344CB8AC3E}">
        <p14:creationId xmlns:p14="http://schemas.microsoft.com/office/powerpoint/2010/main" val="34480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334125" cy="6370975"/>
          </a:xfrm>
          <a:prstGeom prst="rect">
            <a:avLst/>
          </a:prstGeom>
          <a:noFill/>
        </p:spPr>
        <p:txBody>
          <a:bodyPr wrap="square" rtlCol="0">
            <a:spAutoFit/>
          </a:bodyPr>
          <a:lstStyle/>
          <a:p>
            <a:r>
              <a:rPr lang="en-US" sz="2400" dirty="0" smtClean="0">
                <a:latin typeface="+mj-lt"/>
              </a:rPr>
              <a:t>“And among these nations shalt thou find no </a:t>
            </a:r>
          </a:p>
          <a:p>
            <a:r>
              <a:rPr lang="en-US" sz="2400" dirty="0" smtClean="0">
                <a:latin typeface="+mj-lt"/>
              </a:rPr>
              <a:t>ease, neither shall the sole of thy foot have rest: </a:t>
            </a:r>
          </a:p>
          <a:p>
            <a:r>
              <a:rPr lang="en-US" sz="2400" dirty="0" smtClean="0">
                <a:latin typeface="+mj-lt"/>
              </a:rPr>
              <a:t>but the LORD shall give thee there a trembling </a:t>
            </a:r>
          </a:p>
          <a:p>
            <a:r>
              <a:rPr lang="en-US" sz="2400" dirty="0" smtClean="0">
                <a:latin typeface="+mj-lt"/>
              </a:rPr>
              <a:t>heart, and failing of eyes, and sorrow of mind:  </a:t>
            </a:r>
          </a:p>
          <a:p>
            <a:r>
              <a:rPr lang="en-US" sz="2400" dirty="0" smtClean="0">
                <a:latin typeface="+mj-lt"/>
              </a:rPr>
              <a:t>And thy life shall hang in doubt before thee: and </a:t>
            </a:r>
          </a:p>
          <a:p>
            <a:r>
              <a:rPr lang="en-US" sz="2400" dirty="0" smtClean="0">
                <a:latin typeface="+mj-lt"/>
              </a:rPr>
              <a:t>thou shalt fear day and night, and shalt have </a:t>
            </a:r>
          </a:p>
          <a:p>
            <a:r>
              <a:rPr lang="en-US" sz="2400" dirty="0" smtClean="0">
                <a:latin typeface="+mj-lt"/>
              </a:rPr>
              <a:t>none assurance of thy life” (28:65,66).</a:t>
            </a:r>
          </a:p>
          <a:p>
            <a:r>
              <a:rPr lang="en-US" sz="2400" dirty="0" smtClean="0">
                <a:latin typeface="+mj-lt"/>
              </a:rPr>
              <a:t>Scattered among the Gentiles, the Israelites </a:t>
            </a:r>
          </a:p>
          <a:p>
            <a:r>
              <a:rPr lang="en-US" sz="2400" dirty="0" smtClean="0">
                <a:latin typeface="+mj-lt"/>
              </a:rPr>
              <a:t>whom God had promised peace and security if </a:t>
            </a:r>
          </a:p>
          <a:p>
            <a:r>
              <a:rPr lang="en-US" sz="2400" dirty="0" smtClean="0">
                <a:latin typeface="+mj-lt"/>
              </a:rPr>
              <a:t>they obeyed Him, would now suffer insecurity, </a:t>
            </a:r>
          </a:p>
          <a:p>
            <a:r>
              <a:rPr lang="en-US" sz="2400" dirty="0" smtClean="0">
                <a:latin typeface="+mj-lt"/>
              </a:rPr>
              <a:t>fear of survival day in and day out, reaching </a:t>
            </a:r>
          </a:p>
          <a:p>
            <a:r>
              <a:rPr lang="en-US" sz="2400" dirty="0" smtClean="0">
                <a:latin typeface="+mj-lt"/>
              </a:rPr>
              <a:t>such a low point in their existence that no </a:t>
            </a:r>
          </a:p>
          <a:p>
            <a:r>
              <a:rPr lang="en-US" sz="2400" dirty="0" smtClean="0">
                <a:latin typeface="+mj-lt"/>
              </a:rPr>
              <a:t>nation would even want them as slaves as </a:t>
            </a:r>
          </a:p>
          <a:p>
            <a:r>
              <a:rPr lang="en-US" sz="2400" dirty="0" smtClean="0">
                <a:latin typeface="+mj-lt"/>
              </a:rPr>
              <a:t>they had been in Egypt – “… and </a:t>
            </a:r>
            <a:r>
              <a:rPr lang="en-US" sz="2400" i="1" dirty="0" smtClean="0">
                <a:latin typeface="+mj-lt"/>
              </a:rPr>
              <a:t>no man shall </a:t>
            </a:r>
          </a:p>
          <a:p>
            <a:r>
              <a:rPr lang="en-US" sz="2400" i="1" dirty="0" smtClean="0">
                <a:latin typeface="+mj-lt"/>
              </a:rPr>
              <a:t>buy you</a:t>
            </a:r>
            <a:r>
              <a:rPr lang="en-US" sz="2400" dirty="0" smtClean="0">
                <a:latin typeface="+mj-lt"/>
              </a:rPr>
              <a:t>” (28:68).</a:t>
            </a:r>
          </a:p>
          <a:p>
            <a:r>
              <a:rPr lang="en-US" sz="2400" dirty="0" smtClean="0">
                <a:latin typeface="+mj-lt"/>
              </a:rPr>
              <a:t>That would be the plight of the Israelites during the world-wide diaspora that lasted two millennia.      </a:t>
            </a:r>
            <a:endParaRPr lang="en-US" sz="2400" dirty="0">
              <a:latin typeface="+mj-lt"/>
            </a:endParaRPr>
          </a:p>
        </p:txBody>
      </p:sp>
      <p:pic>
        <p:nvPicPr>
          <p:cNvPr id="3" name="Picture 2" descr="Restr:Isidor Kaufmann Rabbi with prayer shawl.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125" y="0"/>
            <a:ext cx="5857875" cy="6370975"/>
          </a:xfrm>
          <a:prstGeom prst="rect">
            <a:avLst/>
          </a:prstGeom>
        </p:spPr>
      </p:pic>
    </p:spTree>
    <p:extLst>
      <p:ext uri="{BB962C8B-B14F-4D97-AF65-F5344CB8AC3E}">
        <p14:creationId xmlns:p14="http://schemas.microsoft.com/office/powerpoint/2010/main" val="42591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fade">
                                      <p:cBhvr>
                                        <p:cTn id="19" dur="500"/>
                                        <p:tgtEl>
                                          <p:spTgt spid="2">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500"/>
                                        <p:tgtEl>
                                          <p:spTgt spid="2">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animEffect transition="in" filter="fade">
                                      <p:cBhvr>
                                        <p:cTn id="25" dur="500"/>
                                        <p:tgtEl>
                                          <p:spTgt spid="2">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fade">
                                      <p:cBhvr>
                                        <p:cTn id="28" dur="500"/>
                                        <p:tgtEl>
                                          <p:spTgt spid="2">
                                            <p:txEl>
                                              <p:pRg st="14" end="1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animEffect transition="in" filter="fade">
                                      <p:cBhvr>
                                        <p:cTn id="33"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4266</TotalTime>
  <Words>3691</Words>
  <Application>Microsoft Office PowerPoint</Application>
  <PresentationFormat>Widescreen</PresentationFormat>
  <Paragraphs>201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105</cp:revision>
  <dcterms:created xsi:type="dcterms:W3CDTF">2018-02-24T19:10:50Z</dcterms:created>
  <dcterms:modified xsi:type="dcterms:W3CDTF">2018-07-18T19:57:30Z</dcterms:modified>
</cp:coreProperties>
</file>