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2" r:id="rId8"/>
    <p:sldId id="264"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0" d="100"/>
          <a:sy n="100" d="100"/>
        </p:scale>
        <p:origin x="1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1ACAC5-3416-4994-A0AE-E8FBFE5A1276}"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B4F5DD-1622-4FEC-80CF-B71925D9E60C}" type="slidenum">
              <a:rPr lang="en-US" smtClean="0"/>
              <a:t>‹#›</a:t>
            </a:fld>
            <a:endParaRPr lang="en-US" dirty="0"/>
          </a:p>
        </p:txBody>
      </p:sp>
    </p:spTree>
    <p:extLst>
      <p:ext uri="{BB962C8B-B14F-4D97-AF65-F5344CB8AC3E}">
        <p14:creationId xmlns:p14="http://schemas.microsoft.com/office/powerpoint/2010/main" val="367392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ACAC5-3416-4994-A0AE-E8FBFE5A1276}"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B4F5DD-1622-4FEC-80CF-B71925D9E60C}" type="slidenum">
              <a:rPr lang="en-US" smtClean="0"/>
              <a:t>‹#›</a:t>
            </a:fld>
            <a:endParaRPr lang="en-US" dirty="0"/>
          </a:p>
        </p:txBody>
      </p:sp>
    </p:spTree>
    <p:extLst>
      <p:ext uri="{BB962C8B-B14F-4D97-AF65-F5344CB8AC3E}">
        <p14:creationId xmlns:p14="http://schemas.microsoft.com/office/powerpoint/2010/main" val="80145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ACAC5-3416-4994-A0AE-E8FBFE5A1276}"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B4F5DD-1622-4FEC-80CF-B71925D9E60C}" type="slidenum">
              <a:rPr lang="en-US" smtClean="0"/>
              <a:t>‹#›</a:t>
            </a:fld>
            <a:endParaRPr lang="en-US" dirty="0"/>
          </a:p>
        </p:txBody>
      </p:sp>
    </p:spTree>
    <p:extLst>
      <p:ext uri="{BB962C8B-B14F-4D97-AF65-F5344CB8AC3E}">
        <p14:creationId xmlns:p14="http://schemas.microsoft.com/office/powerpoint/2010/main" val="407260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ACAC5-3416-4994-A0AE-E8FBFE5A1276}"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B4F5DD-1622-4FEC-80CF-B71925D9E60C}" type="slidenum">
              <a:rPr lang="en-US" smtClean="0"/>
              <a:t>‹#›</a:t>
            </a:fld>
            <a:endParaRPr lang="en-US" dirty="0"/>
          </a:p>
        </p:txBody>
      </p:sp>
    </p:spTree>
    <p:extLst>
      <p:ext uri="{BB962C8B-B14F-4D97-AF65-F5344CB8AC3E}">
        <p14:creationId xmlns:p14="http://schemas.microsoft.com/office/powerpoint/2010/main" val="428168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1ACAC5-3416-4994-A0AE-E8FBFE5A1276}"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B4F5DD-1622-4FEC-80CF-B71925D9E60C}" type="slidenum">
              <a:rPr lang="en-US" smtClean="0"/>
              <a:t>‹#›</a:t>
            </a:fld>
            <a:endParaRPr lang="en-US" dirty="0"/>
          </a:p>
        </p:txBody>
      </p:sp>
    </p:spTree>
    <p:extLst>
      <p:ext uri="{BB962C8B-B14F-4D97-AF65-F5344CB8AC3E}">
        <p14:creationId xmlns:p14="http://schemas.microsoft.com/office/powerpoint/2010/main" val="280412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1ACAC5-3416-4994-A0AE-E8FBFE5A1276}"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B4F5DD-1622-4FEC-80CF-B71925D9E60C}" type="slidenum">
              <a:rPr lang="en-US" smtClean="0"/>
              <a:t>‹#›</a:t>
            </a:fld>
            <a:endParaRPr lang="en-US" dirty="0"/>
          </a:p>
        </p:txBody>
      </p:sp>
    </p:spTree>
    <p:extLst>
      <p:ext uri="{BB962C8B-B14F-4D97-AF65-F5344CB8AC3E}">
        <p14:creationId xmlns:p14="http://schemas.microsoft.com/office/powerpoint/2010/main" val="245835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1ACAC5-3416-4994-A0AE-E8FBFE5A1276}" type="datetimeFigureOut">
              <a:rPr lang="en-US" smtClean="0"/>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B4F5DD-1622-4FEC-80CF-B71925D9E60C}" type="slidenum">
              <a:rPr lang="en-US" smtClean="0"/>
              <a:t>‹#›</a:t>
            </a:fld>
            <a:endParaRPr lang="en-US" dirty="0"/>
          </a:p>
        </p:txBody>
      </p:sp>
    </p:spTree>
    <p:extLst>
      <p:ext uri="{BB962C8B-B14F-4D97-AF65-F5344CB8AC3E}">
        <p14:creationId xmlns:p14="http://schemas.microsoft.com/office/powerpoint/2010/main" val="388521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1ACAC5-3416-4994-A0AE-E8FBFE5A1276}" type="datetimeFigureOut">
              <a:rPr lang="en-US" smtClean="0"/>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B4F5DD-1622-4FEC-80CF-B71925D9E60C}" type="slidenum">
              <a:rPr lang="en-US" smtClean="0"/>
              <a:t>‹#›</a:t>
            </a:fld>
            <a:endParaRPr lang="en-US" dirty="0"/>
          </a:p>
        </p:txBody>
      </p:sp>
    </p:spTree>
    <p:extLst>
      <p:ext uri="{BB962C8B-B14F-4D97-AF65-F5344CB8AC3E}">
        <p14:creationId xmlns:p14="http://schemas.microsoft.com/office/powerpoint/2010/main" val="283398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CAC5-3416-4994-A0AE-E8FBFE5A1276}" type="datetimeFigureOut">
              <a:rPr lang="en-US" smtClean="0"/>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B4F5DD-1622-4FEC-80CF-B71925D9E60C}" type="slidenum">
              <a:rPr lang="en-US" smtClean="0"/>
              <a:t>‹#›</a:t>
            </a:fld>
            <a:endParaRPr lang="en-US" dirty="0"/>
          </a:p>
        </p:txBody>
      </p:sp>
    </p:spTree>
    <p:extLst>
      <p:ext uri="{BB962C8B-B14F-4D97-AF65-F5344CB8AC3E}">
        <p14:creationId xmlns:p14="http://schemas.microsoft.com/office/powerpoint/2010/main" val="179303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1ACAC5-3416-4994-A0AE-E8FBFE5A1276}"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B4F5DD-1622-4FEC-80CF-B71925D9E60C}" type="slidenum">
              <a:rPr lang="en-US" smtClean="0"/>
              <a:t>‹#›</a:t>
            </a:fld>
            <a:endParaRPr lang="en-US" dirty="0"/>
          </a:p>
        </p:txBody>
      </p:sp>
    </p:spTree>
    <p:extLst>
      <p:ext uri="{BB962C8B-B14F-4D97-AF65-F5344CB8AC3E}">
        <p14:creationId xmlns:p14="http://schemas.microsoft.com/office/powerpoint/2010/main" val="144553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1ACAC5-3416-4994-A0AE-E8FBFE5A1276}"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B4F5DD-1622-4FEC-80CF-B71925D9E60C}" type="slidenum">
              <a:rPr lang="en-US" smtClean="0"/>
              <a:t>‹#›</a:t>
            </a:fld>
            <a:endParaRPr lang="en-US" dirty="0"/>
          </a:p>
        </p:txBody>
      </p:sp>
    </p:spTree>
    <p:extLst>
      <p:ext uri="{BB962C8B-B14F-4D97-AF65-F5344CB8AC3E}">
        <p14:creationId xmlns:p14="http://schemas.microsoft.com/office/powerpoint/2010/main" val="394368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CAC5-3416-4994-A0AE-E8FBFE5A1276}" type="datetimeFigureOut">
              <a:rPr lang="en-US" smtClean="0"/>
              <a:t>7/18/2018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F5DD-1622-4FEC-80CF-B71925D9E60C}" type="slidenum">
              <a:rPr lang="en-US" smtClean="0"/>
              <a:t>‹#›</a:t>
            </a:fld>
            <a:endParaRPr lang="en-US" dirty="0"/>
          </a:p>
        </p:txBody>
      </p:sp>
    </p:spTree>
    <p:extLst>
      <p:ext uri="{BB962C8B-B14F-4D97-AF65-F5344CB8AC3E}">
        <p14:creationId xmlns:p14="http://schemas.microsoft.com/office/powerpoint/2010/main" val="470348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05" y="52483"/>
            <a:ext cx="1928733" cy="1569660"/>
          </a:xfrm>
          <a:prstGeom prst="rect">
            <a:avLst/>
          </a:prstGeom>
          <a:noFill/>
        </p:spPr>
        <p:txBody>
          <a:bodyPr wrap="none" rtlCol="0">
            <a:spAutoFit/>
          </a:bodyPr>
          <a:lstStyle/>
          <a:p>
            <a:r>
              <a:rPr lang="en-US" sz="2400" dirty="0">
                <a:latin typeface="+mj-lt"/>
              </a:rPr>
              <a:t>LESSON </a:t>
            </a:r>
            <a:r>
              <a:rPr lang="en-US" sz="2400" dirty="0" smtClean="0">
                <a:latin typeface="+mj-lt"/>
              </a:rPr>
              <a:t>3</a:t>
            </a:r>
            <a:endParaRPr lang="en-US" sz="2400" dirty="0">
              <a:latin typeface="+mj-lt"/>
            </a:endParaRPr>
          </a:p>
          <a:p>
            <a:r>
              <a:rPr lang="en-US" sz="2400" dirty="0">
                <a:latin typeface="+mj-lt"/>
              </a:rPr>
              <a:t>WEEK </a:t>
            </a:r>
            <a:r>
              <a:rPr lang="en-US" sz="2400" dirty="0" smtClean="0">
                <a:latin typeface="+mj-lt"/>
              </a:rPr>
              <a:t>3 </a:t>
            </a:r>
            <a:r>
              <a:rPr lang="en-US" sz="2400" dirty="0">
                <a:latin typeface="+mj-lt"/>
              </a:rPr>
              <a:t>OF 52</a:t>
            </a:r>
          </a:p>
          <a:p>
            <a:r>
              <a:rPr lang="en-US" sz="2400" dirty="0">
                <a:latin typeface="+mj-lt"/>
              </a:rPr>
              <a:t>(Job </a:t>
            </a:r>
            <a:r>
              <a:rPr lang="en-US" sz="2400" dirty="0" smtClean="0">
                <a:latin typeface="+mj-lt"/>
              </a:rPr>
              <a:t>40-42;)</a:t>
            </a:r>
          </a:p>
          <a:p>
            <a:r>
              <a:rPr lang="en-US" sz="2400" dirty="0" smtClean="0">
                <a:latin typeface="+mj-lt"/>
              </a:rPr>
              <a:t>(Gen. 12-29)</a:t>
            </a:r>
            <a:endParaRPr lang="en-US" sz="2400" dirty="0">
              <a:latin typeface="+mj-lt"/>
            </a:endParaRPr>
          </a:p>
        </p:txBody>
      </p:sp>
      <p:sp>
        <p:nvSpPr>
          <p:cNvPr id="3" name="TextBox 2"/>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TextBox 5"/>
          <p:cNvSpPr txBox="1"/>
          <p:nvPr/>
        </p:nvSpPr>
        <p:spPr>
          <a:xfrm>
            <a:off x="86105" y="707886"/>
            <a:ext cx="12240723" cy="5878532"/>
          </a:xfrm>
          <a:prstGeom prst="rect">
            <a:avLst/>
          </a:prstGeom>
          <a:noFill/>
        </p:spPr>
        <p:txBody>
          <a:bodyPr wrap="none" rtlCol="0">
            <a:spAutoFit/>
          </a:bodyPr>
          <a:lstStyle/>
          <a:p>
            <a:r>
              <a:rPr lang="en-US" sz="2400" dirty="0" smtClean="0">
                <a:latin typeface="+mj-lt"/>
              </a:rPr>
              <a:t>                            Last time we saw God clear Job of the charges made against him by Satan and use </a:t>
            </a:r>
          </a:p>
          <a:p>
            <a:r>
              <a:rPr lang="en-US" sz="2400" dirty="0">
                <a:latin typeface="+mj-lt"/>
              </a:rPr>
              <a:t> </a:t>
            </a:r>
            <a:r>
              <a:rPr lang="en-US" sz="2400" dirty="0" smtClean="0">
                <a:latin typeface="+mj-lt"/>
              </a:rPr>
              <a:t>                           him to intervene in the lives of his friends.</a:t>
            </a:r>
            <a:endParaRPr lang="en-US" sz="800" dirty="0" smtClean="0">
              <a:latin typeface="+mj-lt"/>
            </a:endParaRPr>
          </a:p>
          <a:p>
            <a:endParaRPr lang="en-US" sz="800" dirty="0" smtClean="0">
              <a:latin typeface="+mj-lt"/>
            </a:endParaRPr>
          </a:p>
          <a:p>
            <a:r>
              <a:rPr lang="en-US" sz="2400" dirty="0" smtClean="0">
                <a:latin typeface="+mj-lt"/>
              </a:rPr>
              <a:t>“</a:t>
            </a:r>
            <a:r>
              <a:rPr lang="en-US" sz="2400" dirty="0">
                <a:latin typeface="+mj-lt"/>
              </a:rPr>
              <a:t>So the Lord blessed the latter end of Job more than his </a:t>
            </a:r>
            <a:endParaRPr lang="en-US" sz="2400" dirty="0" smtClean="0">
              <a:latin typeface="+mj-lt"/>
            </a:endParaRPr>
          </a:p>
          <a:p>
            <a:r>
              <a:rPr lang="en-US" sz="2400" dirty="0" smtClean="0">
                <a:latin typeface="+mj-lt"/>
              </a:rPr>
              <a:t>beginning</a:t>
            </a:r>
            <a:r>
              <a:rPr lang="en-US" sz="2400" dirty="0">
                <a:latin typeface="+mj-lt"/>
              </a:rPr>
              <a:t>...” </a:t>
            </a:r>
            <a:r>
              <a:rPr lang="en-US" sz="2400" dirty="0" smtClean="0">
                <a:latin typeface="+mj-lt"/>
              </a:rPr>
              <a:t>(42:12-15).</a:t>
            </a:r>
            <a:endParaRPr lang="en-US" sz="2400" dirty="0">
              <a:latin typeface="+mj-lt"/>
            </a:endParaRPr>
          </a:p>
          <a:p>
            <a:r>
              <a:rPr lang="en-US" sz="2400" dirty="0">
                <a:latin typeface="+mj-lt"/>
              </a:rPr>
              <a:t>God restored to Job twice the number of livestock and gave </a:t>
            </a:r>
            <a:endParaRPr lang="en-US" sz="2400" dirty="0" smtClean="0">
              <a:latin typeface="+mj-lt"/>
            </a:endParaRPr>
          </a:p>
          <a:p>
            <a:r>
              <a:rPr lang="en-US" sz="2400" dirty="0" smtClean="0">
                <a:latin typeface="+mj-lt"/>
              </a:rPr>
              <a:t>him </a:t>
            </a:r>
            <a:r>
              <a:rPr lang="en-US" sz="2400" dirty="0">
                <a:latin typeface="+mj-lt"/>
              </a:rPr>
              <a:t>ten children probably as a token </a:t>
            </a:r>
            <a:r>
              <a:rPr lang="en-US" sz="2400" dirty="0" smtClean="0">
                <a:latin typeface="+mj-lt"/>
              </a:rPr>
              <a:t>of </a:t>
            </a:r>
            <a:r>
              <a:rPr lang="en-US" sz="2400" dirty="0">
                <a:latin typeface="+mj-lt"/>
              </a:rPr>
              <a:t>God’s grace.  </a:t>
            </a:r>
            <a:r>
              <a:rPr lang="en-US" sz="2400" dirty="0" smtClean="0">
                <a:latin typeface="+mj-lt"/>
              </a:rPr>
              <a:t>Since </a:t>
            </a:r>
          </a:p>
          <a:p>
            <a:r>
              <a:rPr lang="en-US" sz="2400" dirty="0" smtClean="0">
                <a:latin typeface="+mj-lt"/>
              </a:rPr>
              <a:t>he had </a:t>
            </a:r>
            <a:r>
              <a:rPr lang="en-US" sz="2400" dirty="0">
                <a:latin typeface="+mj-lt"/>
              </a:rPr>
              <a:t>repented of his prideful ways, there was no further </a:t>
            </a:r>
            <a:endParaRPr lang="en-US" sz="2400" dirty="0" smtClean="0">
              <a:latin typeface="+mj-lt"/>
            </a:endParaRPr>
          </a:p>
          <a:p>
            <a:r>
              <a:rPr lang="en-US" sz="2400" dirty="0" smtClean="0">
                <a:latin typeface="+mj-lt"/>
              </a:rPr>
              <a:t>need for </a:t>
            </a:r>
            <a:r>
              <a:rPr lang="en-US" sz="2400" dirty="0">
                <a:latin typeface="+mj-lt"/>
              </a:rPr>
              <a:t>the </a:t>
            </a:r>
            <a:r>
              <a:rPr lang="en-US" sz="2400" dirty="0" smtClean="0">
                <a:latin typeface="+mj-lt"/>
              </a:rPr>
              <a:t>suffering </a:t>
            </a:r>
            <a:r>
              <a:rPr lang="en-US" sz="2400" dirty="0">
                <a:latin typeface="+mj-lt"/>
              </a:rPr>
              <a:t>and testing that God </a:t>
            </a:r>
            <a:r>
              <a:rPr lang="en-US" sz="2400" dirty="0" smtClean="0">
                <a:latin typeface="+mj-lt"/>
              </a:rPr>
              <a:t>through </a:t>
            </a:r>
            <a:r>
              <a:rPr lang="en-US" sz="2400" dirty="0">
                <a:latin typeface="+mj-lt"/>
              </a:rPr>
              <a:t>Satan </a:t>
            </a:r>
            <a:endParaRPr lang="en-US" sz="2400" dirty="0" smtClean="0">
              <a:latin typeface="+mj-lt"/>
            </a:endParaRPr>
          </a:p>
          <a:p>
            <a:r>
              <a:rPr lang="en-US" sz="2400" dirty="0" smtClean="0">
                <a:latin typeface="+mj-lt"/>
              </a:rPr>
              <a:t>had </a:t>
            </a:r>
            <a:r>
              <a:rPr lang="en-US" sz="2400" dirty="0">
                <a:latin typeface="+mj-lt"/>
              </a:rPr>
              <a:t>placed </a:t>
            </a:r>
            <a:r>
              <a:rPr lang="en-US" sz="2400" dirty="0" smtClean="0">
                <a:latin typeface="+mj-lt"/>
              </a:rPr>
              <a:t>on </a:t>
            </a:r>
            <a:r>
              <a:rPr lang="en-US" sz="2400" dirty="0">
                <a:latin typeface="+mj-lt"/>
              </a:rPr>
              <a:t>Job. </a:t>
            </a:r>
            <a:endParaRPr lang="en-US" sz="2400" dirty="0" smtClean="0">
              <a:latin typeface="+mj-lt"/>
            </a:endParaRPr>
          </a:p>
          <a:p>
            <a:pPr lvl="0" eaLnBrk="0" fontAlgn="base" hangingPunct="0">
              <a:spcBef>
                <a:spcPct val="0"/>
              </a:spcBef>
              <a:spcAft>
                <a:spcPct val="0"/>
              </a:spcAft>
            </a:pPr>
            <a:endParaRPr lang="en-US" altLang="en-US" sz="800" dirty="0" smtClean="0">
              <a:latin typeface="+mj-lt"/>
              <a:ea typeface="Batang" panose="02030600000101010101" pitchFamily="18" charset="-127"/>
            </a:endParaRPr>
          </a:p>
          <a:p>
            <a:pPr lvl="0" eaLnBrk="0" fontAlgn="base" hangingPunct="0">
              <a:spcBef>
                <a:spcPct val="0"/>
              </a:spcBef>
              <a:spcAft>
                <a:spcPct val="0"/>
              </a:spcAft>
            </a:pPr>
            <a:r>
              <a:rPr lang="en-US" altLang="en-US" sz="2400" dirty="0" smtClean="0">
                <a:latin typeface="+mj-lt"/>
                <a:ea typeface="Batang" panose="02030600000101010101" pitchFamily="18" charset="-127"/>
              </a:rPr>
              <a:t>“... an </a:t>
            </a:r>
            <a:r>
              <a:rPr lang="en-US" altLang="en-US" sz="2400" dirty="0">
                <a:latin typeface="+mj-lt"/>
                <a:ea typeface="Batang" panose="02030600000101010101" pitchFamily="18" charset="-127"/>
              </a:rPr>
              <a:t>hundred and forty </a:t>
            </a:r>
            <a:r>
              <a:rPr lang="en-US" altLang="en-US" sz="2400" dirty="0" smtClean="0">
                <a:latin typeface="+mj-lt"/>
                <a:ea typeface="Batang" panose="02030600000101010101" pitchFamily="18" charset="-127"/>
              </a:rPr>
              <a:t>years [later]... Job </a:t>
            </a:r>
            <a:r>
              <a:rPr lang="en-US" altLang="en-US" sz="2400" dirty="0">
                <a:latin typeface="+mj-lt"/>
                <a:ea typeface="Batang" panose="02030600000101010101" pitchFamily="18" charset="-127"/>
              </a:rPr>
              <a:t>died</a:t>
            </a:r>
            <a:r>
              <a:rPr lang="en-US" altLang="en-US" sz="2400" dirty="0" smtClean="0">
                <a:latin typeface="+mj-lt"/>
                <a:ea typeface="Batang" panose="02030600000101010101" pitchFamily="18" charset="-127"/>
              </a:rPr>
              <a:t>... old </a:t>
            </a:r>
            <a:r>
              <a:rPr lang="en-US" altLang="en-US" sz="2400" dirty="0">
                <a:latin typeface="+mj-lt"/>
                <a:ea typeface="Batang" panose="02030600000101010101" pitchFamily="18" charset="-127"/>
              </a:rPr>
              <a:t>and </a:t>
            </a:r>
            <a:endParaRPr lang="en-US" altLang="en-US" sz="2400" dirty="0" smtClean="0">
              <a:latin typeface="+mj-lt"/>
              <a:ea typeface="Batang" panose="02030600000101010101" pitchFamily="18" charset="-127"/>
            </a:endParaRPr>
          </a:p>
          <a:p>
            <a:pPr lvl="0" eaLnBrk="0" fontAlgn="base" hangingPunct="0">
              <a:spcBef>
                <a:spcPct val="0"/>
              </a:spcBef>
              <a:spcAft>
                <a:spcPct val="0"/>
              </a:spcAft>
            </a:pPr>
            <a:r>
              <a:rPr lang="en-US" altLang="en-US" sz="2400" dirty="0" smtClean="0">
                <a:latin typeface="+mj-lt"/>
                <a:ea typeface="Batang" panose="02030600000101010101" pitchFamily="18" charset="-127"/>
              </a:rPr>
              <a:t>full of </a:t>
            </a:r>
            <a:r>
              <a:rPr lang="en-US" altLang="en-US" sz="2400" dirty="0">
                <a:latin typeface="+mj-lt"/>
                <a:ea typeface="Batang" panose="02030600000101010101" pitchFamily="18" charset="-127"/>
              </a:rPr>
              <a:t>days”  (Job 42:16,17). </a:t>
            </a:r>
            <a:endParaRPr lang="en-US" altLang="en-US" sz="2400" dirty="0">
              <a:latin typeface="+mj-lt"/>
            </a:endParaRPr>
          </a:p>
          <a:p>
            <a:pPr lvl="0" eaLnBrk="0" fontAlgn="base" hangingPunct="0">
              <a:spcBef>
                <a:spcPct val="0"/>
              </a:spcBef>
              <a:spcAft>
                <a:spcPct val="0"/>
              </a:spcAft>
            </a:pPr>
            <a:r>
              <a:rPr lang="en-US" altLang="en-US" sz="2400" dirty="0">
                <a:latin typeface="+mj-lt"/>
                <a:ea typeface="Batang" panose="02030600000101010101" pitchFamily="18" charset="-127"/>
              </a:rPr>
              <a:t>Symbolic of God’s </a:t>
            </a:r>
            <a:r>
              <a:rPr lang="en-US" altLang="en-US" sz="2400" dirty="0" smtClean="0">
                <a:latin typeface="+mj-lt"/>
                <a:ea typeface="Batang" panose="02030600000101010101" pitchFamily="18" charset="-127"/>
              </a:rPr>
              <a:t>blessing, </a:t>
            </a:r>
            <a:r>
              <a:rPr lang="en-US" altLang="en-US" sz="2400" dirty="0">
                <a:latin typeface="+mj-lt"/>
                <a:ea typeface="Batang" panose="02030600000101010101" pitchFamily="18" charset="-127"/>
              </a:rPr>
              <a:t>Job lived </a:t>
            </a:r>
            <a:r>
              <a:rPr lang="en-US" altLang="en-US" sz="2400" dirty="0" smtClean="0">
                <a:latin typeface="+mj-lt"/>
                <a:ea typeface="Batang" panose="02030600000101010101" pitchFamily="18" charset="-127"/>
              </a:rPr>
              <a:t>longer </a:t>
            </a:r>
            <a:r>
              <a:rPr lang="en-US" altLang="en-US" sz="2400" dirty="0">
                <a:latin typeface="+mj-lt"/>
                <a:ea typeface="Batang" panose="02030600000101010101" pitchFamily="18" charset="-127"/>
              </a:rPr>
              <a:t>after his </a:t>
            </a:r>
            <a:r>
              <a:rPr lang="en-US" altLang="en-US" sz="2400" dirty="0" smtClean="0">
                <a:latin typeface="+mj-lt"/>
                <a:ea typeface="Batang" panose="02030600000101010101" pitchFamily="18" charset="-127"/>
              </a:rPr>
              <a:t>testing </a:t>
            </a:r>
            <a:endParaRPr lang="en-US" altLang="en-US" sz="2400" dirty="0" smtClean="0">
              <a:latin typeface="+mj-lt"/>
              <a:ea typeface="Batang" panose="02030600000101010101" pitchFamily="18" charset="-127"/>
            </a:endParaRPr>
          </a:p>
          <a:p>
            <a:pPr lvl="0" eaLnBrk="0" fontAlgn="base" hangingPunct="0">
              <a:spcBef>
                <a:spcPct val="0"/>
              </a:spcBef>
              <a:spcAft>
                <a:spcPct val="0"/>
              </a:spcAft>
            </a:pPr>
            <a:r>
              <a:rPr lang="en-US" altLang="en-US" sz="2400" dirty="0" smtClean="0">
                <a:latin typeface="+mj-lt"/>
                <a:ea typeface="Batang" panose="02030600000101010101" pitchFamily="18" charset="-127"/>
              </a:rPr>
              <a:t>than </a:t>
            </a:r>
            <a:r>
              <a:rPr lang="en-US" altLang="en-US" sz="2400" dirty="0" smtClean="0">
                <a:latin typeface="+mj-lt"/>
                <a:ea typeface="Batang" panose="02030600000101010101" pitchFamily="18" charset="-127"/>
              </a:rPr>
              <a:t>before.  He </a:t>
            </a:r>
            <a:r>
              <a:rPr lang="en-US" altLang="en-US" sz="2400" dirty="0">
                <a:latin typeface="+mj-lt"/>
                <a:ea typeface="Batang" panose="02030600000101010101" pitchFamily="18" charset="-127"/>
              </a:rPr>
              <a:t>death came not in </a:t>
            </a:r>
            <a:r>
              <a:rPr lang="en-US" altLang="en-US" sz="2400" dirty="0" smtClean="0">
                <a:latin typeface="+mj-lt"/>
                <a:ea typeface="Batang" panose="02030600000101010101" pitchFamily="18" charset="-127"/>
              </a:rPr>
              <a:t>the </a:t>
            </a:r>
            <a:r>
              <a:rPr lang="en-US" altLang="en-US" sz="2400" dirty="0">
                <a:latin typeface="+mj-lt"/>
                <a:ea typeface="Batang" panose="02030600000101010101" pitchFamily="18" charset="-127"/>
              </a:rPr>
              <a:t>middle of his calamities as he had prayed for </a:t>
            </a:r>
            <a:endParaRPr lang="en-US" altLang="en-US" sz="2400" dirty="0" smtClean="0">
              <a:latin typeface="+mj-lt"/>
              <a:ea typeface="Batang" panose="02030600000101010101" pitchFamily="18" charset="-127"/>
            </a:endParaRPr>
          </a:p>
          <a:p>
            <a:pPr lvl="0" eaLnBrk="0" fontAlgn="base" hangingPunct="0">
              <a:spcBef>
                <a:spcPct val="0"/>
              </a:spcBef>
              <a:spcAft>
                <a:spcPct val="0"/>
              </a:spcAft>
            </a:pPr>
            <a:r>
              <a:rPr lang="en-US" altLang="en-US" sz="2400" dirty="0" smtClean="0">
                <a:latin typeface="+mj-lt"/>
                <a:ea typeface="Batang" panose="02030600000101010101" pitchFamily="18" charset="-127"/>
              </a:rPr>
              <a:t>(</a:t>
            </a:r>
            <a:r>
              <a:rPr lang="en-US" altLang="en-US" sz="2400" dirty="0" smtClean="0">
                <a:latin typeface="+mj-lt"/>
                <a:ea typeface="Batang" panose="02030600000101010101" pitchFamily="18" charset="-127"/>
              </a:rPr>
              <a:t>3:20-26</a:t>
            </a:r>
            <a:r>
              <a:rPr lang="en-US" altLang="en-US" sz="2400" dirty="0">
                <a:latin typeface="+mj-lt"/>
                <a:ea typeface="Batang" panose="02030600000101010101" pitchFamily="18" charset="-127"/>
              </a:rPr>
              <a:t>; </a:t>
            </a:r>
            <a:r>
              <a:rPr lang="en-US" altLang="en-US" sz="2400" dirty="0" smtClean="0">
                <a:latin typeface="+mj-lt"/>
                <a:ea typeface="Batang" panose="02030600000101010101" pitchFamily="18" charset="-127"/>
              </a:rPr>
              <a:t>10:18-22</a:t>
            </a:r>
            <a:r>
              <a:rPr lang="en-US" altLang="en-US" sz="2400" dirty="0">
                <a:latin typeface="+mj-lt"/>
                <a:ea typeface="Batang" panose="02030600000101010101" pitchFamily="18" charset="-127"/>
              </a:rPr>
              <a:t>), but in a ripe old </a:t>
            </a:r>
            <a:r>
              <a:rPr lang="en-US" altLang="en-US" sz="2400" dirty="0" smtClean="0">
                <a:latin typeface="+mj-lt"/>
                <a:ea typeface="Batang" panose="02030600000101010101" pitchFamily="18" charset="-127"/>
              </a:rPr>
              <a:t>age </a:t>
            </a:r>
            <a:r>
              <a:rPr lang="en-US" altLang="en-US" sz="2400" dirty="0" smtClean="0">
                <a:latin typeface="+mj-lt"/>
                <a:ea typeface="Batang" panose="02030600000101010101" pitchFamily="18" charset="-127"/>
              </a:rPr>
              <a:t>where </a:t>
            </a:r>
            <a:r>
              <a:rPr lang="en-US" altLang="en-US" sz="2400" dirty="0">
                <a:latin typeface="+mj-lt"/>
                <a:ea typeface="Batang" panose="02030600000101010101" pitchFamily="18" charset="-127"/>
              </a:rPr>
              <a:t>he had the opportunity to know his </a:t>
            </a:r>
            <a:endParaRPr lang="en-US" altLang="en-US" sz="2400" dirty="0" smtClean="0">
              <a:latin typeface="+mj-lt"/>
              <a:ea typeface="Batang" panose="02030600000101010101" pitchFamily="18" charset="-127"/>
            </a:endParaRPr>
          </a:p>
          <a:p>
            <a:pPr lvl="0" eaLnBrk="0" fontAlgn="base" hangingPunct="0">
              <a:spcBef>
                <a:spcPct val="0"/>
              </a:spcBef>
              <a:spcAft>
                <a:spcPct val="0"/>
              </a:spcAft>
            </a:pPr>
            <a:r>
              <a:rPr lang="en-US" altLang="en-US" sz="2400" dirty="0" smtClean="0">
                <a:latin typeface="+mj-lt"/>
                <a:ea typeface="Batang" panose="02030600000101010101" pitchFamily="18" charset="-127"/>
              </a:rPr>
              <a:t>great-great-grandchildren</a:t>
            </a:r>
            <a:r>
              <a:rPr lang="en-US" altLang="en-US" sz="2400" dirty="0">
                <a:latin typeface="+mj-lt"/>
                <a:ea typeface="Batang" panose="02030600000101010101" pitchFamily="18" charset="-127"/>
              </a:rPr>
              <a:t>. </a:t>
            </a:r>
            <a:endParaRPr lang="en-US" altLang="en-US" sz="2400" dirty="0">
              <a:latin typeface="+mj-lt"/>
            </a:endParaRPr>
          </a:p>
        </p:txBody>
      </p:sp>
      <p:pic>
        <p:nvPicPr>
          <p:cNvPr id="10" name="Picture 9" descr="File:&lt;strong&gt;Book of Job&lt;/strong&gt; Chapter 1-3 (Bible Illustrations by Swe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017" y="1121790"/>
            <a:ext cx="4659984" cy="4223208"/>
          </a:xfrm>
          <a:prstGeom prst="rect">
            <a:avLst/>
          </a:prstGeom>
        </p:spPr>
      </p:pic>
    </p:spTree>
    <p:extLst>
      <p:ext uri="{BB962C8B-B14F-4D97-AF65-F5344CB8AC3E}">
        <p14:creationId xmlns:p14="http://schemas.microsoft.com/office/powerpoint/2010/main" val="363019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12" end="12"/>
                                            </p:txEl>
                                          </p:spTgt>
                                        </p:tgtEl>
                                        <p:attrNameLst>
                                          <p:attrName>style.visibility</p:attrName>
                                        </p:attrNameLst>
                                      </p:cBhvr>
                                      <p:to>
                                        <p:strVal val="visible"/>
                                      </p:to>
                                    </p:set>
                                    <p:animEffect transition="in" filter="fade">
                                      <p:cBhvr>
                                        <p:cTn id="40" dur="500"/>
                                        <p:tgtEl>
                                          <p:spTgt spid="6">
                                            <p:txEl>
                                              <p:pRg st="12" end="1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13" end="13"/>
                                            </p:txEl>
                                          </p:spTgt>
                                        </p:tgtEl>
                                        <p:attrNameLst>
                                          <p:attrName>style.visibility</p:attrName>
                                        </p:attrNameLst>
                                      </p:cBhvr>
                                      <p:to>
                                        <p:strVal val="visible"/>
                                      </p:to>
                                    </p:set>
                                    <p:animEffect transition="in" filter="fade">
                                      <p:cBhvr>
                                        <p:cTn id="45" dur="500"/>
                                        <p:tgtEl>
                                          <p:spTgt spid="6">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14" end="14"/>
                                            </p:txEl>
                                          </p:spTgt>
                                        </p:tgtEl>
                                        <p:attrNameLst>
                                          <p:attrName>style.visibility</p:attrName>
                                        </p:attrNameLst>
                                      </p:cBhvr>
                                      <p:to>
                                        <p:strVal val="visible"/>
                                      </p:to>
                                    </p:set>
                                    <p:animEffect transition="in" filter="fade">
                                      <p:cBhvr>
                                        <p:cTn id="48" dur="500"/>
                                        <p:tgtEl>
                                          <p:spTgt spid="6">
                                            <p:txEl>
                                              <p:pRg st="14" end="1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6">
                                            <p:txEl>
                                              <p:pRg st="15" end="15"/>
                                            </p:txEl>
                                          </p:spTgt>
                                        </p:tgtEl>
                                        <p:attrNameLst>
                                          <p:attrName>style.visibility</p:attrName>
                                        </p:attrNameLst>
                                      </p:cBhvr>
                                      <p:to>
                                        <p:strVal val="visible"/>
                                      </p:to>
                                    </p:set>
                                    <p:animEffect transition="in" filter="fade">
                                      <p:cBhvr>
                                        <p:cTn id="51" dur="500"/>
                                        <p:tgtEl>
                                          <p:spTgt spid="6">
                                            <p:txEl>
                                              <p:pRg st="15" end="1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16" end="16"/>
                                            </p:txEl>
                                          </p:spTgt>
                                        </p:tgtEl>
                                        <p:attrNameLst>
                                          <p:attrName>style.visibility</p:attrName>
                                        </p:attrNameLst>
                                      </p:cBhvr>
                                      <p:to>
                                        <p:strVal val="visible"/>
                                      </p:to>
                                    </p:set>
                                    <p:animEffect transition="in" filter="fade">
                                      <p:cBhvr>
                                        <p:cTn id="54"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54" y="0"/>
            <a:ext cx="7035783" cy="6370975"/>
          </a:xfrm>
          <a:prstGeom prst="rect">
            <a:avLst/>
          </a:prstGeom>
          <a:noFill/>
        </p:spPr>
        <p:txBody>
          <a:bodyPr wrap="square" rtlCol="0">
            <a:spAutoFit/>
          </a:bodyPr>
          <a:lstStyle/>
          <a:p>
            <a:r>
              <a:rPr lang="en-US" sz="2400" dirty="0" smtClean="0">
                <a:latin typeface="+mj-lt"/>
              </a:rPr>
              <a:t>“For all the </a:t>
            </a:r>
            <a:r>
              <a:rPr lang="en-US" sz="2400" b="1" dirty="0" smtClean="0">
                <a:latin typeface="+mj-lt"/>
              </a:rPr>
              <a:t>land </a:t>
            </a:r>
            <a:r>
              <a:rPr lang="en-US" sz="2400" dirty="0" smtClean="0">
                <a:latin typeface="+mj-lt"/>
              </a:rPr>
              <a:t>which thou </a:t>
            </a:r>
            <a:r>
              <a:rPr lang="en-US" sz="2400" dirty="0" err="1" smtClean="0">
                <a:latin typeface="+mj-lt"/>
              </a:rPr>
              <a:t>seest</a:t>
            </a:r>
            <a:r>
              <a:rPr lang="en-US" sz="2400" dirty="0" smtClean="0">
                <a:latin typeface="+mj-lt"/>
              </a:rPr>
              <a:t>, to </a:t>
            </a:r>
            <a:r>
              <a:rPr lang="en-US" sz="2400" b="1" dirty="0" smtClean="0">
                <a:latin typeface="+mj-lt"/>
              </a:rPr>
              <a:t>thee</a:t>
            </a:r>
            <a:r>
              <a:rPr lang="en-US" sz="2400" dirty="0" smtClean="0">
                <a:latin typeface="+mj-lt"/>
              </a:rPr>
              <a:t> will I give it, and to </a:t>
            </a:r>
            <a:r>
              <a:rPr lang="en-US" sz="2400" b="1" dirty="0" smtClean="0">
                <a:latin typeface="+mj-lt"/>
              </a:rPr>
              <a:t>thy seed </a:t>
            </a:r>
            <a:r>
              <a:rPr lang="en-US" sz="2400" dirty="0" smtClean="0">
                <a:latin typeface="+mj-lt"/>
              </a:rPr>
              <a:t>for </a:t>
            </a:r>
            <a:r>
              <a:rPr lang="en-US" sz="2400" i="1" dirty="0" smtClean="0">
                <a:latin typeface="+mj-lt"/>
              </a:rPr>
              <a:t>ever</a:t>
            </a:r>
            <a:r>
              <a:rPr lang="en-US" sz="2400" dirty="0" smtClean="0">
                <a:latin typeface="+mj-lt"/>
              </a:rPr>
              <a:t>” (13:15).</a:t>
            </a:r>
          </a:p>
          <a:p>
            <a:r>
              <a:rPr lang="en-US" sz="2400" dirty="0" smtClean="0">
                <a:latin typeface="+mj-lt"/>
              </a:rPr>
              <a:t>Again, God promised Abram and his seed this land [Land of Canaan]. </a:t>
            </a:r>
          </a:p>
          <a:p>
            <a:endParaRPr lang="en-US" sz="800" dirty="0" smtClean="0">
              <a:latin typeface="+mj-lt"/>
            </a:endParaRPr>
          </a:p>
          <a:p>
            <a:r>
              <a:rPr lang="en-US" sz="2400" dirty="0" smtClean="0">
                <a:latin typeface="+mj-lt"/>
              </a:rPr>
              <a:t>“And I will make </a:t>
            </a:r>
            <a:r>
              <a:rPr lang="en-US" sz="2400" b="1" dirty="0" smtClean="0">
                <a:latin typeface="+mj-lt"/>
              </a:rPr>
              <a:t>thy seed </a:t>
            </a:r>
            <a:r>
              <a:rPr lang="en-US" sz="2400" dirty="0" smtClean="0">
                <a:latin typeface="+mj-lt"/>
              </a:rPr>
              <a:t>as the dust of the earth… Look now toward heaven, and tell the stars, if thou be able to number them… So shall </a:t>
            </a:r>
            <a:r>
              <a:rPr lang="en-US" sz="2400" b="1" dirty="0" smtClean="0">
                <a:latin typeface="+mj-lt"/>
              </a:rPr>
              <a:t>thy seed </a:t>
            </a:r>
            <a:r>
              <a:rPr lang="en-US" sz="2400" dirty="0" smtClean="0">
                <a:latin typeface="+mj-lt"/>
              </a:rPr>
              <a:t>be ” (13:15; 15:5).</a:t>
            </a:r>
          </a:p>
          <a:p>
            <a:r>
              <a:rPr lang="en-US" sz="2400" dirty="0" smtClean="0">
                <a:latin typeface="+mj-lt"/>
              </a:rPr>
              <a:t>God promised Abram’s seed the</a:t>
            </a:r>
            <a:r>
              <a:rPr lang="en-US" sz="2400" b="1" dirty="0" smtClean="0">
                <a:latin typeface="+mj-lt"/>
              </a:rPr>
              <a:t> land</a:t>
            </a:r>
            <a:r>
              <a:rPr lang="en-US" sz="2400" dirty="0" smtClean="0">
                <a:latin typeface="+mj-lt"/>
              </a:rPr>
              <a:t>, but that the nation which comes from him will be as numerous as the dust of the earth and stars in the sky.</a:t>
            </a:r>
          </a:p>
          <a:p>
            <a:endParaRPr lang="en-US" sz="800" dirty="0" smtClean="0">
              <a:latin typeface="+mj-lt"/>
            </a:endParaRPr>
          </a:p>
          <a:p>
            <a:r>
              <a:rPr lang="en-US" sz="2400" dirty="0" smtClean="0">
                <a:latin typeface="+mj-lt"/>
              </a:rPr>
              <a:t>(Israel has never become that large but will be during the millennial kingdom).</a:t>
            </a:r>
          </a:p>
          <a:p>
            <a:endParaRPr lang="en-US" sz="800" dirty="0" smtClean="0">
              <a:latin typeface="+mj-lt"/>
            </a:endParaRPr>
          </a:p>
          <a:p>
            <a:r>
              <a:rPr lang="en-US" sz="2400" dirty="0" smtClean="0">
                <a:latin typeface="+mj-lt"/>
              </a:rPr>
              <a:t>Again, Abram offered burnt offerings – “Then Abram removed his tent, and came and dwelt… </a:t>
            </a:r>
            <a:r>
              <a:rPr lang="en-US" sz="2400" b="1" dirty="0" smtClean="0">
                <a:latin typeface="+mj-lt"/>
              </a:rPr>
              <a:t>Hebron</a:t>
            </a:r>
            <a:r>
              <a:rPr lang="en-US" sz="2400" dirty="0" smtClean="0">
                <a:latin typeface="+mj-lt"/>
              </a:rPr>
              <a:t>, and built there an </a:t>
            </a:r>
            <a:r>
              <a:rPr lang="en-US" sz="2400" b="1" dirty="0" smtClean="0">
                <a:latin typeface="+mj-lt"/>
              </a:rPr>
              <a:t>altar unto the LORD</a:t>
            </a:r>
            <a:r>
              <a:rPr lang="en-US" sz="2400" dirty="0" smtClean="0">
                <a:latin typeface="+mj-lt"/>
              </a:rPr>
              <a:t>” (13:18), a sign of his continued faith in God.</a:t>
            </a:r>
          </a:p>
        </p:txBody>
      </p:sp>
      <p:pic>
        <p:nvPicPr>
          <p:cNvPr id="4" name="Picture 3" descr="Bible Teaching Skit: God’s Promise to Abr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2333" y="0"/>
            <a:ext cx="4829667" cy="6370975"/>
          </a:xfrm>
          <a:prstGeom prst="rect">
            <a:avLst/>
          </a:prstGeom>
        </p:spPr>
      </p:pic>
      <p:pic>
        <p:nvPicPr>
          <p:cNvPr id="3" name="Picture 2" descr="Category:Book of Genesis/Part 2 - The Work of &lt;strong&gt;God's&lt;/strong&gt; Child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332" y="0"/>
            <a:ext cx="4829668" cy="6370975"/>
          </a:xfrm>
          <a:prstGeom prst="rect">
            <a:avLst/>
          </a:prstGeom>
        </p:spPr>
      </p:pic>
    </p:spTree>
    <p:extLst>
      <p:ext uri="{BB962C8B-B14F-4D97-AF65-F5344CB8AC3E}">
        <p14:creationId xmlns:p14="http://schemas.microsoft.com/office/powerpoint/2010/main" val="121101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12328635" cy="6494085"/>
          </a:xfrm>
          <a:prstGeom prst="rect">
            <a:avLst/>
          </a:prstGeom>
          <a:noFill/>
        </p:spPr>
        <p:txBody>
          <a:bodyPr wrap="square" rtlCol="0">
            <a:spAutoFit/>
          </a:bodyPr>
          <a:lstStyle/>
          <a:p>
            <a:r>
              <a:rPr lang="en-US" sz="2400" dirty="0" smtClean="0">
                <a:latin typeface="+mj-lt"/>
              </a:rPr>
              <a:t>“Now Sarai Abram’s wife bare him no children: and she </a:t>
            </a:r>
          </a:p>
          <a:p>
            <a:r>
              <a:rPr lang="en-US" sz="2400" dirty="0" smtClean="0">
                <a:latin typeface="+mj-lt"/>
              </a:rPr>
              <a:t>had an handmaid, an Egyptian, whose name was Hagar</a:t>
            </a:r>
          </a:p>
          <a:p>
            <a:r>
              <a:rPr lang="en-US" sz="2400" dirty="0" smtClean="0">
                <a:latin typeface="+mj-lt"/>
              </a:rPr>
              <a:t>… I pray thee, Go in unto my maid; it may be that I may </a:t>
            </a:r>
          </a:p>
          <a:p>
            <a:r>
              <a:rPr lang="en-US" sz="2400" dirty="0" smtClean="0">
                <a:latin typeface="+mj-lt"/>
              </a:rPr>
              <a:t>obtain children by </a:t>
            </a:r>
            <a:r>
              <a:rPr lang="en-US" sz="2400" i="1" dirty="0" smtClean="0">
                <a:latin typeface="+mj-lt"/>
              </a:rPr>
              <a:t>her</a:t>
            </a:r>
            <a:r>
              <a:rPr lang="en-US" sz="2400" dirty="0" smtClean="0">
                <a:latin typeface="+mj-lt"/>
              </a:rPr>
              <a:t>… after Abram had dwelt </a:t>
            </a:r>
            <a:r>
              <a:rPr lang="en-US" sz="2400" b="1" dirty="0" smtClean="0">
                <a:latin typeface="+mj-lt"/>
              </a:rPr>
              <a:t>ten years </a:t>
            </a:r>
          </a:p>
          <a:p>
            <a:r>
              <a:rPr lang="en-US" sz="2400" b="1" dirty="0" smtClean="0">
                <a:latin typeface="+mj-lt"/>
              </a:rPr>
              <a:t>in the land of Canaan</a:t>
            </a:r>
            <a:r>
              <a:rPr lang="en-US" sz="2400" dirty="0" smtClean="0">
                <a:latin typeface="+mj-lt"/>
              </a:rPr>
              <a:t>, and gave her to her husband </a:t>
            </a:r>
          </a:p>
          <a:p>
            <a:r>
              <a:rPr lang="en-US" sz="2400" dirty="0" smtClean="0">
                <a:latin typeface="+mj-lt"/>
              </a:rPr>
              <a:t>Abram to be his wife” (16:1-3).  Then what?  “And Abram </a:t>
            </a:r>
          </a:p>
          <a:p>
            <a:r>
              <a:rPr lang="en-US" sz="2400" dirty="0" smtClean="0">
                <a:latin typeface="+mj-lt"/>
              </a:rPr>
              <a:t>was [86] when Hagar bare</a:t>
            </a:r>
            <a:r>
              <a:rPr lang="en-US" sz="2400" b="1" dirty="0" smtClean="0">
                <a:latin typeface="+mj-lt"/>
              </a:rPr>
              <a:t> Ishmael </a:t>
            </a:r>
            <a:r>
              <a:rPr lang="en-US" sz="2400" dirty="0" smtClean="0">
                <a:latin typeface="+mj-lt"/>
              </a:rPr>
              <a:t>to Abram” (16:16).</a:t>
            </a:r>
            <a:r>
              <a:rPr lang="en-US" sz="2400" dirty="0"/>
              <a:t> </a:t>
            </a:r>
            <a:endParaRPr lang="en-US" sz="2400" dirty="0" smtClean="0"/>
          </a:p>
          <a:p>
            <a:endParaRPr lang="en-US" sz="800" dirty="0" smtClean="0">
              <a:latin typeface="+mj-lt"/>
            </a:endParaRPr>
          </a:p>
          <a:p>
            <a:r>
              <a:rPr lang="en-US" sz="2400" dirty="0" smtClean="0">
                <a:latin typeface="+mj-lt"/>
              </a:rPr>
              <a:t>Good </a:t>
            </a:r>
            <a:r>
              <a:rPr lang="en-US" sz="2400" dirty="0">
                <a:latin typeface="+mj-lt"/>
              </a:rPr>
              <a:t>idea? No, bad idea.   </a:t>
            </a:r>
            <a:endParaRPr lang="en-US" sz="2400" dirty="0" smtClean="0">
              <a:latin typeface="+mj-lt"/>
            </a:endParaRPr>
          </a:p>
          <a:p>
            <a:endParaRPr lang="en-US" sz="800" dirty="0" smtClean="0">
              <a:latin typeface="+mj-lt"/>
            </a:endParaRPr>
          </a:p>
          <a:p>
            <a:r>
              <a:rPr lang="en-US" sz="2400" dirty="0" smtClean="0">
                <a:latin typeface="+mj-lt"/>
              </a:rPr>
              <a:t>“And God said unto Abraham [17:5], As for Sarai thy wife</a:t>
            </a:r>
          </a:p>
          <a:p>
            <a:r>
              <a:rPr lang="en-US" sz="2400" dirty="0" smtClean="0">
                <a:latin typeface="+mj-lt"/>
              </a:rPr>
              <a:t>... Sarah shall her name be.  And I will bless her, and give </a:t>
            </a:r>
          </a:p>
          <a:p>
            <a:r>
              <a:rPr lang="en-US" sz="2400" dirty="0" smtClean="0">
                <a:latin typeface="+mj-lt"/>
              </a:rPr>
              <a:t>thee </a:t>
            </a:r>
            <a:r>
              <a:rPr lang="en-US" sz="2400" b="1" dirty="0" smtClean="0">
                <a:latin typeface="+mj-lt"/>
              </a:rPr>
              <a:t>a son also of her</a:t>
            </a:r>
            <a:r>
              <a:rPr lang="en-US" sz="2400" dirty="0" smtClean="0">
                <a:latin typeface="+mj-lt"/>
              </a:rPr>
              <a:t>…” (17:15). </a:t>
            </a:r>
          </a:p>
          <a:p>
            <a:endParaRPr lang="en-US" sz="800" dirty="0" smtClean="0">
              <a:latin typeface="+mj-lt"/>
            </a:endParaRPr>
          </a:p>
          <a:p>
            <a:r>
              <a:rPr lang="en-US" sz="2400" dirty="0" smtClean="0">
                <a:latin typeface="+mj-lt"/>
              </a:rPr>
              <a:t>Abraham’s reaction?</a:t>
            </a:r>
          </a:p>
          <a:p>
            <a:endParaRPr lang="en-US" sz="800" dirty="0" smtClean="0">
              <a:latin typeface="+mj-lt"/>
            </a:endParaRPr>
          </a:p>
          <a:p>
            <a:r>
              <a:rPr lang="en-US" sz="2400" dirty="0" smtClean="0">
                <a:latin typeface="+mj-lt"/>
              </a:rPr>
              <a:t>“Then </a:t>
            </a:r>
            <a:r>
              <a:rPr lang="en-US" sz="2400" b="1" dirty="0" smtClean="0">
                <a:latin typeface="+mj-lt"/>
              </a:rPr>
              <a:t>Abraham</a:t>
            </a:r>
            <a:r>
              <a:rPr lang="en-US" sz="2400" dirty="0" smtClean="0">
                <a:latin typeface="+mj-lt"/>
              </a:rPr>
              <a:t> fell upon his face, and laughed… Shall a child be born unto him that is [100]?  And shall Sarah, that is [90]…”?  But, Sarah believed God could – “Through faith also Sara herself received strength to conceive seed… when she was past age, because </a:t>
            </a:r>
            <a:r>
              <a:rPr lang="en-US" sz="2400" b="1" u="sng" dirty="0" smtClean="0">
                <a:latin typeface="+mj-lt"/>
              </a:rPr>
              <a:t>she judged him faithful who had promised</a:t>
            </a:r>
            <a:r>
              <a:rPr lang="en-US" sz="2400" dirty="0" smtClean="0">
                <a:latin typeface="+mj-lt"/>
              </a:rPr>
              <a:t>” (Heb. 11:11). </a:t>
            </a:r>
          </a:p>
        </p:txBody>
      </p:sp>
      <p:pic>
        <p:nvPicPr>
          <p:cNvPr id="4" name="Picture 3" descr="&lt;strong&gt;Abraham&lt;/strong&gt; wypędza &lt;strong&gt;Hagar&lt;/strong&gt; i Ismaela – Wikipedia, woln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7237" y="1"/>
            <a:ext cx="5074762" cy="4838700"/>
          </a:xfrm>
          <a:prstGeom prst="rect">
            <a:avLst/>
          </a:prstGeom>
        </p:spPr>
      </p:pic>
    </p:spTree>
    <p:extLst>
      <p:ext uri="{BB962C8B-B14F-4D97-AF65-F5344CB8AC3E}">
        <p14:creationId xmlns:p14="http://schemas.microsoft.com/office/powerpoint/2010/main" val="398809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500"/>
                                        <p:tgtEl>
                                          <p:spTgt spid="2">
                                            <p:txEl>
                                              <p:pRg st="10" end="1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animEffect transition="in" filter="fade">
                                      <p:cBhvr>
                                        <p:cTn id="15" dur="500"/>
                                        <p:tgtEl>
                                          <p:spTgt spid="2">
                                            <p:txEl>
                                              <p:pRg st="11" end="1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animEffect transition="in" filter="fade">
                                      <p:cBhvr>
                                        <p:cTn id="18" dur="500"/>
                                        <p:tgtEl>
                                          <p:spTgt spid="2">
                                            <p:txEl>
                                              <p:pRg st="12" end="1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4" end="14"/>
                                            </p:txEl>
                                          </p:spTgt>
                                        </p:tgtEl>
                                        <p:attrNameLst>
                                          <p:attrName>style.visibility</p:attrName>
                                        </p:attrNameLst>
                                      </p:cBhvr>
                                      <p:to>
                                        <p:strVal val="visible"/>
                                      </p:to>
                                    </p:set>
                                    <p:animEffect transition="in" filter="fade">
                                      <p:cBhvr>
                                        <p:cTn id="23" dur="500"/>
                                        <p:tgtEl>
                                          <p:spTgt spid="2">
                                            <p:txEl>
                                              <p:pRg st="14" end="1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6" end="16"/>
                                            </p:txEl>
                                          </p:spTgt>
                                        </p:tgtEl>
                                        <p:attrNameLst>
                                          <p:attrName>style.visibility</p:attrName>
                                        </p:attrNameLst>
                                      </p:cBhvr>
                                      <p:to>
                                        <p:strVal val="visible"/>
                                      </p:to>
                                    </p:set>
                                    <p:animEffect transition="in" filter="fade">
                                      <p:cBhvr>
                                        <p:cTn id="28"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02" y="0"/>
            <a:ext cx="6699042" cy="6247864"/>
          </a:xfrm>
          <a:prstGeom prst="rect">
            <a:avLst/>
          </a:prstGeom>
          <a:noFill/>
        </p:spPr>
        <p:txBody>
          <a:bodyPr wrap="square" rtlCol="0">
            <a:spAutoFit/>
          </a:bodyPr>
          <a:lstStyle/>
          <a:p>
            <a:r>
              <a:rPr lang="en-US" sz="2400" b="1" dirty="0" smtClean="0">
                <a:latin typeface="+mj-lt"/>
              </a:rPr>
              <a:t>BIRTH OF ISAAC</a:t>
            </a:r>
          </a:p>
          <a:p>
            <a:r>
              <a:rPr lang="en-US" sz="2400" dirty="0" smtClean="0">
                <a:latin typeface="+mj-lt"/>
              </a:rPr>
              <a:t>“For Sarah conceived, and bare Abraham a </a:t>
            </a:r>
            <a:r>
              <a:rPr lang="en-US" sz="2400" b="1" dirty="0" smtClean="0">
                <a:latin typeface="+mj-lt"/>
              </a:rPr>
              <a:t>son </a:t>
            </a:r>
          </a:p>
          <a:p>
            <a:r>
              <a:rPr lang="en-US" sz="2400" dirty="0" smtClean="0">
                <a:latin typeface="+mj-lt"/>
              </a:rPr>
              <a:t>in his old age… called the name… </a:t>
            </a:r>
            <a:r>
              <a:rPr lang="en-US" sz="2400" b="1" dirty="0" smtClean="0">
                <a:latin typeface="+mj-lt"/>
              </a:rPr>
              <a:t>Isaac</a:t>
            </a:r>
            <a:r>
              <a:rPr lang="en-US" sz="2400" dirty="0" smtClean="0">
                <a:latin typeface="+mj-lt"/>
              </a:rPr>
              <a:t>.  And Abraham</a:t>
            </a:r>
            <a:r>
              <a:rPr lang="en-US" sz="2400" b="1" dirty="0" smtClean="0">
                <a:latin typeface="+mj-lt"/>
              </a:rPr>
              <a:t> circumcised </a:t>
            </a:r>
            <a:r>
              <a:rPr lang="en-US" sz="2400" dirty="0" smtClean="0">
                <a:latin typeface="+mj-lt"/>
              </a:rPr>
              <a:t>(17:9-12) his son Isaac being eight days old, as God had commanded him (21:1-5); “… for in </a:t>
            </a:r>
            <a:r>
              <a:rPr lang="en-US" sz="2400" b="1" u="sng" dirty="0" smtClean="0">
                <a:latin typeface="+mj-lt"/>
              </a:rPr>
              <a:t>Isaac shall thy seed be called</a:t>
            </a:r>
            <a:r>
              <a:rPr lang="en-US" sz="2400" dirty="0" smtClean="0">
                <a:latin typeface="+mj-lt"/>
              </a:rPr>
              <a:t>” (21:12).</a:t>
            </a:r>
          </a:p>
          <a:p>
            <a:r>
              <a:rPr lang="en-US" sz="2400" dirty="0" smtClean="0">
                <a:latin typeface="+mj-lt"/>
              </a:rPr>
              <a:t>God’s plan had long ago been decided—Abraham’s blessing would pass not through Ishmael, but through his son by Sarah [Isaac]. </a:t>
            </a:r>
            <a:r>
              <a:rPr lang="en-US" sz="2400" dirty="0">
                <a:latin typeface="+mj-lt"/>
              </a:rPr>
              <a:t>U</a:t>
            </a:r>
            <a:r>
              <a:rPr lang="en-US" sz="2400" dirty="0" smtClean="0">
                <a:latin typeface="+mj-lt"/>
              </a:rPr>
              <a:t>nfortunately, the seed of Ishmael would become a thorn in Israel’s </a:t>
            </a:r>
          </a:p>
          <a:p>
            <a:r>
              <a:rPr lang="en-US" sz="2400" dirty="0" smtClean="0">
                <a:latin typeface="+mj-lt"/>
              </a:rPr>
              <a:t>side even unto today</a:t>
            </a:r>
            <a:r>
              <a:rPr lang="en-US" sz="2400" dirty="0">
                <a:latin typeface="+mj-lt"/>
              </a:rPr>
              <a:t> </a:t>
            </a:r>
            <a:r>
              <a:rPr lang="en-US" sz="2400" dirty="0" smtClean="0">
                <a:latin typeface="+mj-lt"/>
              </a:rPr>
              <a:t>–</a:t>
            </a:r>
            <a:endParaRPr lang="en-US" sz="2400" dirty="0">
              <a:latin typeface="+mj-lt"/>
            </a:endParaRPr>
          </a:p>
          <a:p>
            <a:endParaRPr lang="en-US" sz="800" dirty="0" smtClean="0">
              <a:latin typeface="+mj-lt"/>
            </a:endParaRPr>
          </a:p>
          <a:p>
            <a:r>
              <a:rPr lang="en-US" sz="2400" dirty="0" smtClean="0">
                <a:latin typeface="+mj-lt"/>
              </a:rPr>
              <a:t>“And also of the son of the bondwoman will I make </a:t>
            </a:r>
          </a:p>
          <a:p>
            <a:r>
              <a:rPr lang="en-US" sz="2400" dirty="0" smtClean="0">
                <a:latin typeface="+mj-lt"/>
              </a:rPr>
              <a:t>a </a:t>
            </a:r>
            <a:r>
              <a:rPr lang="en-US" sz="2400" b="1" dirty="0" smtClean="0">
                <a:latin typeface="+mj-lt"/>
              </a:rPr>
              <a:t>nation </a:t>
            </a:r>
            <a:r>
              <a:rPr lang="en-US" sz="2400" dirty="0" smtClean="0">
                <a:latin typeface="+mj-lt"/>
              </a:rPr>
              <a:t>[Arab], because he is thy seed” (21:13). </a:t>
            </a:r>
          </a:p>
          <a:p>
            <a:endParaRPr lang="en-US" sz="800" dirty="0" smtClean="0">
              <a:latin typeface="+mj-lt"/>
            </a:endParaRPr>
          </a:p>
          <a:p>
            <a:r>
              <a:rPr lang="en-US" sz="2400" dirty="0" smtClean="0">
                <a:latin typeface="+mj-lt"/>
              </a:rPr>
              <a:t>With that, Abraham cast off Hagar &amp; Ishmael –</a:t>
            </a:r>
          </a:p>
          <a:p>
            <a:r>
              <a:rPr lang="en-US" sz="2400" dirty="0" smtClean="0">
                <a:latin typeface="+mj-lt"/>
              </a:rPr>
              <a:t>“… Hagar… and the child… and </a:t>
            </a:r>
            <a:r>
              <a:rPr lang="en-US" sz="2400" b="1" dirty="0" smtClean="0">
                <a:latin typeface="+mj-lt"/>
              </a:rPr>
              <a:t>sent her away</a:t>
            </a:r>
            <a:r>
              <a:rPr lang="en-US" sz="2400" dirty="0" smtClean="0">
                <a:latin typeface="+mj-lt"/>
              </a:rPr>
              <a:t>” </a:t>
            </a:r>
          </a:p>
          <a:p>
            <a:r>
              <a:rPr lang="en-US" sz="2400" dirty="0" smtClean="0">
                <a:latin typeface="+mj-lt"/>
              </a:rPr>
              <a:t>(21:14). </a:t>
            </a:r>
          </a:p>
        </p:txBody>
      </p:sp>
      <p:pic>
        <p:nvPicPr>
          <p:cNvPr id="4" name="Picture 3" descr="File:Book of Genesis Chapter 21-1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444" y="0"/>
            <a:ext cx="5469275" cy="6247864"/>
          </a:xfrm>
          <a:prstGeom prst="rect">
            <a:avLst/>
          </a:prstGeom>
        </p:spPr>
      </p:pic>
      <p:pic>
        <p:nvPicPr>
          <p:cNvPr id="5" name="Picture 4" descr="Jan Victors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433" y="0"/>
            <a:ext cx="5403286" cy="6247863"/>
          </a:xfrm>
          <a:prstGeom prst="rect">
            <a:avLst/>
          </a:prstGeom>
        </p:spPr>
      </p:pic>
    </p:spTree>
    <p:extLst>
      <p:ext uri="{BB962C8B-B14F-4D97-AF65-F5344CB8AC3E}">
        <p14:creationId xmlns:p14="http://schemas.microsoft.com/office/powerpoint/2010/main" val="134098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500"/>
                                        <p:tgtEl>
                                          <p:spTgt spid="2">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1" end="11"/>
                                            </p:txEl>
                                          </p:spTgt>
                                        </p:tgtEl>
                                        <p:attrNameLst>
                                          <p:attrName>style.visibility</p:attrName>
                                        </p:attrNameLst>
                                      </p:cBhvr>
                                      <p:to>
                                        <p:strVal val="visible"/>
                                      </p:to>
                                    </p:set>
                                    <p:animEffect transition="in" filter="fade">
                                      <p:cBhvr>
                                        <p:cTn id="3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41" y="-91524"/>
            <a:ext cx="12251367" cy="6494085"/>
          </a:xfrm>
          <a:prstGeom prst="rect">
            <a:avLst/>
          </a:prstGeom>
          <a:noFill/>
        </p:spPr>
        <p:txBody>
          <a:bodyPr wrap="none" rtlCol="0">
            <a:spAutoFit/>
          </a:bodyPr>
          <a:lstStyle/>
          <a:p>
            <a:r>
              <a:rPr lang="en-US" sz="2400" b="1" dirty="0" smtClean="0">
                <a:latin typeface="+mj-lt"/>
              </a:rPr>
              <a:t>OFFERING OF ISAAC</a:t>
            </a:r>
          </a:p>
          <a:p>
            <a:r>
              <a:rPr lang="en-US" sz="2400" dirty="0" smtClean="0">
                <a:latin typeface="+mj-lt"/>
              </a:rPr>
              <a:t>“And it came to pass after these things, that God </a:t>
            </a:r>
          </a:p>
          <a:p>
            <a:r>
              <a:rPr lang="en-US" sz="2400" dirty="0" smtClean="0">
                <a:latin typeface="+mj-lt"/>
              </a:rPr>
              <a:t>did [test] Abraham… Take now…</a:t>
            </a:r>
            <a:r>
              <a:rPr lang="en-US" sz="2400" b="1" dirty="0" smtClean="0">
                <a:latin typeface="+mj-lt"/>
              </a:rPr>
              <a:t> thine only son </a:t>
            </a:r>
          </a:p>
          <a:p>
            <a:r>
              <a:rPr lang="en-US" sz="2400" dirty="0" smtClean="0">
                <a:latin typeface="+mj-lt"/>
              </a:rPr>
              <a:t>Isaac, </a:t>
            </a:r>
            <a:r>
              <a:rPr lang="en-US" sz="2400" b="1" dirty="0" smtClean="0">
                <a:latin typeface="+mj-lt"/>
              </a:rPr>
              <a:t>who thou </a:t>
            </a:r>
            <a:r>
              <a:rPr lang="en-US" sz="2400" b="1" dirty="0" err="1" smtClean="0">
                <a:latin typeface="+mj-lt"/>
              </a:rPr>
              <a:t>lovest</a:t>
            </a:r>
            <a:r>
              <a:rPr lang="en-US" sz="2400" dirty="0" smtClean="0">
                <a:latin typeface="+mj-lt"/>
              </a:rPr>
              <a:t>, and get thee into the land </a:t>
            </a:r>
          </a:p>
          <a:p>
            <a:r>
              <a:rPr lang="en-US" sz="2400" dirty="0" smtClean="0">
                <a:latin typeface="+mj-lt"/>
              </a:rPr>
              <a:t>of Moriah [</a:t>
            </a:r>
            <a:r>
              <a:rPr lang="en-US" sz="2400" b="1" dirty="0" smtClean="0">
                <a:latin typeface="+mj-lt"/>
              </a:rPr>
              <a:t>Jerusalem</a:t>
            </a:r>
            <a:r>
              <a:rPr lang="en-US" sz="2400" dirty="0" smtClean="0">
                <a:latin typeface="+mj-lt"/>
              </a:rPr>
              <a:t>]; and </a:t>
            </a:r>
            <a:r>
              <a:rPr lang="en-US" sz="2400" b="1" dirty="0" smtClean="0">
                <a:latin typeface="+mj-lt"/>
              </a:rPr>
              <a:t>offer him there </a:t>
            </a:r>
            <a:r>
              <a:rPr lang="en-US" sz="2400" dirty="0" smtClean="0">
                <a:latin typeface="+mj-lt"/>
              </a:rPr>
              <a:t>for a </a:t>
            </a:r>
          </a:p>
          <a:p>
            <a:r>
              <a:rPr lang="en-US" sz="2400" dirty="0" smtClean="0">
                <a:latin typeface="+mj-lt"/>
              </a:rPr>
              <a:t>burnt offering [</a:t>
            </a:r>
            <a:r>
              <a:rPr lang="en-US" sz="2400" b="1" dirty="0" smtClean="0">
                <a:latin typeface="+mj-lt"/>
              </a:rPr>
              <a:t>sacrifice</a:t>
            </a:r>
            <a:r>
              <a:rPr lang="en-US" sz="2400" dirty="0" smtClean="0">
                <a:latin typeface="+mj-lt"/>
              </a:rPr>
              <a:t>]… And Abraham took the </a:t>
            </a:r>
          </a:p>
          <a:p>
            <a:r>
              <a:rPr lang="en-US" sz="2400" dirty="0" smtClean="0">
                <a:latin typeface="+mj-lt"/>
              </a:rPr>
              <a:t>wood of the burnt-offering, and </a:t>
            </a:r>
            <a:r>
              <a:rPr lang="en-US" sz="2400" b="1" dirty="0" smtClean="0">
                <a:latin typeface="+mj-lt"/>
              </a:rPr>
              <a:t>laid it upon </a:t>
            </a:r>
            <a:r>
              <a:rPr lang="en-US" sz="2400" dirty="0" smtClean="0">
                <a:latin typeface="+mj-lt"/>
              </a:rPr>
              <a:t>Isaac </a:t>
            </a:r>
          </a:p>
          <a:p>
            <a:r>
              <a:rPr lang="en-US" sz="2400" dirty="0" smtClean="0">
                <a:latin typeface="+mj-lt"/>
              </a:rPr>
              <a:t>his son… and they </a:t>
            </a:r>
            <a:r>
              <a:rPr lang="en-US" sz="2400" b="1" dirty="0" smtClean="0">
                <a:latin typeface="+mj-lt"/>
              </a:rPr>
              <a:t>went up </a:t>
            </a:r>
            <a:r>
              <a:rPr lang="en-US" sz="2400" dirty="0" smtClean="0">
                <a:latin typeface="+mj-lt"/>
              </a:rPr>
              <a:t>together… built an</a:t>
            </a:r>
            <a:r>
              <a:rPr lang="en-US" sz="2400" b="1" dirty="0" smtClean="0">
                <a:latin typeface="+mj-lt"/>
              </a:rPr>
              <a:t> </a:t>
            </a:r>
          </a:p>
          <a:p>
            <a:r>
              <a:rPr lang="en-US" sz="2400" dirty="0" smtClean="0">
                <a:latin typeface="+mj-lt"/>
              </a:rPr>
              <a:t>alter… </a:t>
            </a:r>
            <a:r>
              <a:rPr lang="en-US" sz="2400" b="1" dirty="0" smtClean="0">
                <a:latin typeface="+mj-lt"/>
              </a:rPr>
              <a:t>bound… his son</a:t>
            </a:r>
            <a:r>
              <a:rPr lang="en-US" sz="2400" dirty="0" smtClean="0">
                <a:latin typeface="+mj-lt"/>
              </a:rPr>
              <a:t>, and laid him on the alter </a:t>
            </a:r>
          </a:p>
          <a:p>
            <a:r>
              <a:rPr lang="en-US" sz="2400" dirty="0" smtClean="0">
                <a:latin typeface="+mj-lt"/>
              </a:rPr>
              <a:t>upon the </a:t>
            </a:r>
            <a:r>
              <a:rPr lang="en-US" sz="2400" b="1" dirty="0" smtClean="0">
                <a:latin typeface="+mj-lt"/>
              </a:rPr>
              <a:t>wood</a:t>
            </a:r>
            <a:r>
              <a:rPr lang="en-US" sz="2400" dirty="0" smtClean="0">
                <a:latin typeface="+mj-lt"/>
              </a:rPr>
              <a:t>… and took the knife to </a:t>
            </a:r>
            <a:r>
              <a:rPr lang="en-US" sz="2400" b="1" dirty="0" smtClean="0">
                <a:latin typeface="+mj-lt"/>
              </a:rPr>
              <a:t>slay his </a:t>
            </a:r>
          </a:p>
          <a:p>
            <a:r>
              <a:rPr lang="en-US" sz="2400" b="1" dirty="0" smtClean="0">
                <a:latin typeface="+mj-lt"/>
              </a:rPr>
              <a:t>son</a:t>
            </a:r>
            <a:r>
              <a:rPr lang="en-US" sz="2400" dirty="0" smtClean="0">
                <a:latin typeface="+mj-lt"/>
              </a:rPr>
              <a:t>.  And the angel of the LORD called unto him </a:t>
            </a:r>
          </a:p>
          <a:p>
            <a:r>
              <a:rPr lang="en-US" sz="2400" dirty="0" smtClean="0">
                <a:latin typeface="+mj-lt"/>
              </a:rPr>
              <a:t>out of heaven, and said… Lay not thine hand </a:t>
            </a:r>
          </a:p>
          <a:p>
            <a:r>
              <a:rPr lang="en-US" sz="2400" dirty="0" smtClean="0">
                <a:latin typeface="+mj-lt"/>
              </a:rPr>
              <a:t>upon the lad… for now I know thou </a:t>
            </a:r>
            <a:r>
              <a:rPr lang="en-US" sz="2400" dirty="0" err="1" smtClean="0">
                <a:latin typeface="+mj-lt"/>
              </a:rPr>
              <a:t>fearest</a:t>
            </a:r>
            <a:r>
              <a:rPr lang="en-US" sz="2400" dirty="0" smtClean="0">
                <a:latin typeface="+mj-lt"/>
              </a:rPr>
              <a:t> God, seeing thou hast not withheld thy son, thine only </a:t>
            </a:r>
          </a:p>
          <a:p>
            <a:r>
              <a:rPr lang="en-US" sz="2400" dirty="0" smtClean="0">
                <a:latin typeface="+mj-lt"/>
              </a:rPr>
              <a:t>son from me.  And Abraham lifted up his eyes... behind him a</a:t>
            </a:r>
            <a:r>
              <a:rPr lang="en-US" sz="2400" b="1" dirty="0" smtClean="0">
                <a:latin typeface="+mj-lt"/>
              </a:rPr>
              <a:t> </a:t>
            </a:r>
            <a:r>
              <a:rPr lang="en-US" sz="2400" dirty="0" smtClean="0">
                <a:latin typeface="+mj-lt"/>
              </a:rPr>
              <a:t>ram</a:t>
            </a:r>
            <a:r>
              <a:rPr lang="en-US" sz="2400" b="1" dirty="0" smtClean="0">
                <a:latin typeface="+mj-lt"/>
              </a:rPr>
              <a:t> </a:t>
            </a:r>
            <a:r>
              <a:rPr lang="en-US" sz="2400" dirty="0" smtClean="0">
                <a:latin typeface="+mj-lt"/>
              </a:rPr>
              <a:t>[</a:t>
            </a:r>
            <a:r>
              <a:rPr lang="en-US" sz="2400" b="1" dirty="0" smtClean="0">
                <a:latin typeface="+mj-lt"/>
              </a:rPr>
              <a:t>lamb</a:t>
            </a:r>
            <a:r>
              <a:rPr lang="en-US" sz="2400" dirty="0" smtClean="0">
                <a:latin typeface="+mj-lt"/>
              </a:rPr>
              <a:t>]… and took the ram and </a:t>
            </a:r>
          </a:p>
          <a:p>
            <a:r>
              <a:rPr lang="en-US" sz="2400" b="1" dirty="0" smtClean="0">
                <a:latin typeface="+mj-lt"/>
              </a:rPr>
              <a:t>offered him up for a burnt offering in the stead of his son</a:t>
            </a:r>
            <a:r>
              <a:rPr lang="en-US" sz="2400" dirty="0" smtClean="0">
                <a:latin typeface="+mj-lt"/>
              </a:rPr>
              <a:t>” (22:1-12).  Here’s the rest of the story –</a:t>
            </a:r>
          </a:p>
          <a:p>
            <a:endParaRPr lang="en-US" sz="800" dirty="0" smtClean="0">
              <a:latin typeface="+mj-lt"/>
            </a:endParaRPr>
          </a:p>
          <a:p>
            <a:r>
              <a:rPr lang="en-US" sz="2400" dirty="0" smtClean="0">
                <a:latin typeface="+mj-lt"/>
              </a:rPr>
              <a:t>“Accounting that </a:t>
            </a:r>
            <a:r>
              <a:rPr lang="en-US" sz="2400" b="1" u="sng" dirty="0" smtClean="0">
                <a:latin typeface="+mj-lt"/>
              </a:rPr>
              <a:t>God was able to raise him up, even from the dead</a:t>
            </a:r>
            <a:r>
              <a:rPr lang="en-US" sz="2400" dirty="0" smtClean="0">
                <a:latin typeface="+mj-lt"/>
              </a:rPr>
              <a:t>; from whence also he received</a:t>
            </a:r>
          </a:p>
          <a:p>
            <a:r>
              <a:rPr lang="en-US" sz="2400" dirty="0">
                <a:latin typeface="+mj-lt"/>
              </a:rPr>
              <a:t>h</a:t>
            </a:r>
            <a:r>
              <a:rPr lang="en-US" sz="2400" dirty="0" smtClean="0">
                <a:latin typeface="+mj-lt"/>
              </a:rPr>
              <a:t>im in a figure” (Heb. 11:17-19).  God spared Isaac—</a:t>
            </a:r>
            <a:r>
              <a:rPr lang="en-US" sz="2400" i="1" dirty="0" smtClean="0">
                <a:latin typeface="+mj-lt"/>
              </a:rPr>
              <a:t>He would not spare His only begotten Son! </a:t>
            </a:r>
          </a:p>
        </p:txBody>
      </p:sp>
      <p:pic>
        <p:nvPicPr>
          <p:cNvPr id="3" name="Picture 2" descr="My Thought-filled Journey: January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20" y="-15324"/>
            <a:ext cx="5819775" cy="4320626"/>
          </a:xfrm>
          <a:prstGeom prst="rect">
            <a:avLst/>
          </a:prstGeom>
        </p:spPr>
      </p:pic>
      <p:pic>
        <p:nvPicPr>
          <p:cNvPr id="5" name="Picture 4" descr="O contorno da sombra: Fé e sacrifíci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19" y="-15325"/>
            <a:ext cx="5819775" cy="4320626"/>
          </a:xfrm>
          <a:prstGeom prst="rect">
            <a:avLst/>
          </a:prstGeom>
        </p:spPr>
      </p:pic>
      <p:pic>
        <p:nvPicPr>
          <p:cNvPr id="6" name="Picture 5" descr="Namenlos Blog: Namenlos no Natal para Cristo - Parte 1 - 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18" y="0"/>
            <a:ext cx="5819775" cy="4305301"/>
          </a:xfrm>
          <a:prstGeom prst="rect">
            <a:avLst/>
          </a:prstGeom>
        </p:spPr>
      </p:pic>
      <p:pic>
        <p:nvPicPr>
          <p:cNvPr id="7" name="Picture 6" descr="A verdadeira obediênc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17" y="9524"/>
            <a:ext cx="5819775" cy="4295777"/>
          </a:xfrm>
          <a:prstGeom prst="rect">
            <a:avLst/>
          </a:prstGeom>
        </p:spPr>
      </p:pic>
      <p:pic>
        <p:nvPicPr>
          <p:cNvPr id="8" name="Picture 7" descr="&lt;strong&gt;Abraham&lt;/strong&gt; receives his only son, &lt;strong&gt;Isaac&lt;/strong&gt;, back from Go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216" y="9523"/>
            <a:ext cx="5819775" cy="4295778"/>
          </a:xfrm>
          <a:prstGeom prst="rect">
            <a:avLst/>
          </a:prstGeom>
        </p:spPr>
      </p:pic>
    </p:spTree>
    <p:extLst>
      <p:ext uri="{BB962C8B-B14F-4D97-AF65-F5344CB8AC3E}">
        <p14:creationId xmlns:p14="http://schemas.microsoft.com/office/powerpoint/2010/main" val="158917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6" end="16"/>
                                            </p:txEl>
                                          </p:spTgt>
                                        </p:tgtEl>
                                        <p:attrNameLst>
                                          <p:attrName>style.visibility</p:attrName>
                                        </p:attrNameLst>
                                      </p:cBhvr>
                                      <p:to>
                                        <p:strVal val="visible"/>
                                      </p:to>
                                    </p:set>
                                    <p:animEffect transition="in" filter="fade">
                                      <p:cBhvr>
                                        <p:cTn id="27" dur="500"/>
                                        <p:tgtEl>
                                          <p:spTgt spid="2">
                                            <p:txEl>
                                              <p:pRg st="16" end="1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7" end="17"/>
                                            </p:txEl>
                                          </p:spTgt>
                                        </p:tgtEl>
                                        <p:attrNameLst>
                                          <p:attrName>style.visibility</p:attrName>
                                        </p:attrNameLst>
                                      </p:cBhvr>
                                      <p:to>
                                        <p:strVal val="visible"/>
                                      </p:to>
                                    </p:set>
                                    <p:animEffect transition="in" filter="fade">
                                      <p:cBhvr>
                                        <p:cTn id="30"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224" y="0"/>
            <a:ext cx="6064480" cy="6001643"/>
          </a:xfrm>
          <a:prstGeom prst="rect">
            <a:avLst/>
          </a:prstGeom>
          <a:noFill/>
        </p:spPr>
        <p:txBody>
          <a:bodyPr wrap="square" rtlCol="0">
            <a:spAutoFit/>
          </a:bodyPr>
          <a:lstStyle/>
          <a:p>
            <a:r>
              <a:rPr lang="en-US" sz="2400" dirty="0" smtClean="0">
                <a:latin typeface="+mj-lt"/>
              </a:rPr>
              <a:t>“And Sarah was [127] years old… and Sarah died…</a:t>
            </a:r>
            <a:r>
              <a:rPr lang="en-US" sz="2400" dirty="0">
                <a:latin typeface="+mj-lt"/>
              </a:rPr>
              <a:t> </a:t>
            </a:r>
            <a:r>
              <a:rPr lang="en-US" sz="2400" dirty="0" smtClean="0">
                <a:latin typeface="+mj-lt"/>
              </a:rPr>
              <a:t>And Abraham came to mourn for Sarah, and to weep for her…” (23:1-3).</a:t>
            </a:r>
          </a:p>
          <a:p>
            <a:endParaRPr lang="en-US" sz="800" dirty="0" smtClean="0">
              <a:latin typeface="+mj-lt"/>
            </a:endParaRPr>
          </a:p>
          <a:p>
            <a:r>
              <a:rPr lang="en-US" sz="2400" dirty="0" smtClean="0">
                <a:latin typeface="+mj-lt"/>
              </a:rPr>
              <a:t>Abraham purchased a cave to bury his wife in the place where he now called home –</a:t>
            </a:r>
          </a:p>
          <a:p>
            <a:endParaRPr lang="en-US" sz="800" dirty="0" smtClean="0">
              <a:latin typeface="+mj-lt"/>
            </a:endParaRPr>
          </a:p>
          <a:p>
            <a:r>
              <a:rPr lang="en-US" sz="2400" dirty="0" smtClean="0">
                <a:latin typeface="+mj-lt"/>
              </a:rPr>
              <a:t>“</a:t>
            </a:r>
            <a:r>
              <a:rPr lang="en-US" sz="2400" dirty="0">
                <a:latin typeface="+mj-lt"/>
              </a:rPr>
              <a:t>And after this, Abraham buried Sarah his wife in the cave of the field of </a:t>
            </a:r>
            <a:r>
              <a:rPr lang="en-US" sz="2400" dirty="0" err="1">
                <a:latin typeface="+mj-lt"/>
              </a:rPr>
              <a:t>Machpelah</a:t>
            </a:r>
            <a:r>
              <a:rPr lang="en-US" sz="2400" dirty="0">
                <a:latin typeface="+mj-lt"/>
              </a:rPr>
              <a:t>… the same is </a:t>
            </a:r>
            <a:r>
              <a:rPr lang="en-US" sz="2400" b="1" dirty="0">
                <a:latin typeface="+mj-lt"/>
              </a:rPr>
              <a:t>Hebron in the land of Canaan</a:t>
            </a:r>
            <a:r>
              <a:rPr lang="en-US" sz="2400" dirty="0">
                <a:latin typeface="+mj-lt"/>
              </a:rPr>
              <a:t>” </a:t>
            </a:r>
            <a:r>
              <a:rPr lang="en-US" sz="2400" dirty="0" smtClean="0">
                <a:latin typeface="+mj-lt"/>
              </a:rPr>
              <a:t>(</a:t>
            </a:r>
            <a:r>
              <a:rPr lang="en-US" sz="2400" dirty="0">
                <a:latin typeface="+mj-lt"/>
              </a:rPr>
              <a:t>23:1-3; 19).</a:t>
            </a:r>
          </a:p>
          <a:p>
            <a:r>
              <a:rPr lang="en-US" sz="2400" dirty="0" smtClean="0">
                <a:latin typeface="+mj-lt"/>
              </a:rPr>
              <a:t>Abraham wanted ownership so he purchased</a:t>
            </a:r>
          </a:p>
          <a:p>
            <a:r>
              <a:rPr lang="en-US" sz="2400" dirty="0">
                <a:latin typeface="+mj-lt"/>
              </a:rPr>
              <a:t>t</a:t>
            </a:r>
            <a:r>
              <a:rPr lang="en-US" sz="2400" dirty="0" smtClean="0">
                <a:latin typeface="+mj-lt"/>
              </a:rPr>
              <a:t>he land –</a:t>
            </a:r>
            <a:endParaRPr lang="en-US" sz="800" dirty="0" smtClean="0">
              <a:latin typeface="+mj-lt"/>
            </a:endParaRPr>
          </a:p>
          <a:p>
            <a:endParaRPr lang="en-US" sz="800" dirty="0" smtClean="0">
              <a:latin typeface="+mj-lt"/>
            </a:endParaRPr>
          </a:p>
          <a:p>
            <a:r>
              <a:rPr lang="en-US" sz="2400" dirty="0" smtClean="0">
                <a:latin typeface="+mj-lt"/>
              </a:rPr>
              <a:t>“… the land is worth four hundred shekels of</a:t>
            </a:r>
          </a:p>
          <a:p>
            <a:r>
              <a:rPr lang="en-US" sz="2400" dirty="0">
                <a:latin typeface="+mj-lt"/>
              </a:rPr>
              <a:t>s</a:t>
            </a:r>
            <a:r>
              <a:rPr lang="en-US" sz="2400" dirty="0" smtClean="0">
                <a:latin typeface="+mj-lt"/>
              </a:rPr>
              <a:t>ilver… bury  therefore thy dead” (23:15).</a:t>
            </a:r>
          </a:p>
          <a:p>
            <a:r>
              <a:rPr lang="en-US" sz="2400" dirty="0" smtClean="0">
                <a:latin typeface="+mj-lt"/>
              </a:rPr>
              <a:t>Canaan had become Abraham’s home [not Mesopotamia] and his wife was the first to be buried there</a:t>
            </a:r>
            <a:r>
              <a:rPr lang="en-US" sz="2400" dirty="0">
                <a:latin typeface="+mj-lt"/>
              </a:rPr>
              <a:t> </a:t>
            </a:r>
            <a:r>
              <a:rPr lang="en-US" sz="2400" dirty="0" smtClean="0">
                <a:latin typeface="+mj-lt"/>
              </a:rPr>
              <a:t>.  </a:t>
            </a:r>
          </a:p>
        </p:txBody>
      </p:sp>
      <p:pic>
        <p:nvPicPr>
          <p:cNvPr id="3" name="Picture 2" descr="Chayei &lt;strong&gt;Sarah&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1373" y="0"/>
            <a:ext cx="5800628" cy="6001643"/>
          </a:xfrm>
          <a:prstGeom prst="rect">
            <a:avLst/>
          </a:prstGeom>
        </p:spPr>
      </p:pic>
      <p:pic>
        <p:nvPicPr>
          <p:cNvPr id="5" name="Picture 4" descr="Way of the Patriarchs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223" y="-490193"/>
            <a:ext cx="5620928" cy="6491836"/>
          </a:xfrm>
          <a:prstGeom prst="rect">
            <a:avLst/>
          </a:prstGeom>
        </p:spPr>
      </p:pic>
    </p:spTree>
    <p:extLst>
      <p:ext uri="{BB962C8B-B14F-4D97-AF65-F5344CB8AC3E}">
        <p14:creationId xmlns:p14="http://schemas.microsoft.com/office/powerpoint/2010/main" val="213759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5413"/>
            <a:ext cx="6268823" cy="6494085"/>
          </a:xfrm>
          <a:prstGeom prst="rect">
            <a:avLst/>
          </a:prstGeom>
          <a:noFill/>
        </p:spPr>
        <p:txBody>
          <a:bodyPr wrap="square" rtlCol="0">
            <a:spAutoFit/>
          </a:bodyPr>
          <a:lstStyle/>
          <a:p>
            <a:r>
              <a:rPr lang="en-US" sz="2400" b="1" dirty="0" smtClean="0">
                <a:latin typeface="+mj-lt"/>
              </a:rPr>
              <a:t>A BRIDE FOR ISAAC</a:t>
            </a:r>
          </a:p>
          <a:p>
            <a:r>
              <a:rPr lang="en-US" sz="2400" dirty="0" smtClean="0">
                <a:latin typeface="+mj-lt"/>
              </a:rPr>
              <a:t>“… thou shalt not take a wife unto my son of the daughters of the Canaanites, among whom I dwell.  But thou shalt go unto my country, and to </a:t>
            </a:r>
            <a:r>
              <a:rPr lang="en-US" sz="2400" b="1" dirty="0" smtClean="0">
                <a:latin typeface="+mj-lt"/>
              </a:rPr>
              <a:t>my kindred </a:t>
            </a:r>
            <a:r>
              <a:rPr lang="en-US" sz="2400" dirty="0" smtClean="0">
                <a:latin typeface="+mj-lt"/>
              </a:rPr>
              <a:t>and take a</a:t>
            </a:r>
            <a:r>
              <a:rPr lang="en-US" sz="2400" b="1" dirty="0" smtClean="0">
                <a:latin typeface="+mj-lt"/>
              </a:rPr>
              <a:t> wife unto my son Isaac</a:t>
            </a:r>
            <a:r>
              <a:rPr lang="en-US" sz="2400" dirty="0" smtClean="0">
                <a:latin typeface="+mj-lt"/>
              </a:rPr>
              <a:t>” (24:3,4).</a:t>
            </a:r>
          </a:p>
          <a:p>
            <a:endParaRPr lang="en-US" sz="800" dirty="0" smtClean="0">
              <a:latin typeface="+mj-lt"/>
            </a:endParaRPr>
          </a:p>
          <a:p>
            <a:r>
              <a:rPr lang="en-US" sz="2400" dirty="0" smtClean="0">
                <a:latin typeface="+mj-lt"/>
              </a:rPr>
              <a:t>Abraham advised Isaac to take a wife in the city where his brother still resided and who worshipped the same God as Abraham (31:53) –</a:t>
            </a:r>
          </a:p>
          <a:p>
            <a:endParaRPr lang="en-US" sz="800" dirty="0" smtClean="0">
              <a:latin typeface="+mj-lt"/>
            </a:endParaRPr>
          </a:p>
          <a:p>
            <a:r>
              <a:rPr lang="en-US" sz="2400" dirty="0" smtClean="0">
                <a:latin typeface="+mj-lt"/>
              </a:rPr>
              <a:t>“… and he [Abraham’s chief steward] arose, and went to</a:t>
            </a:r>
            <a:r>
              <a:rPr lang="en-US" sz="2400" b="1" dirty="0" smtClean="0">
                <a:latin typeface="+mj-lt"/>
              </a:rPr>
              <a:t> Mesopotamia</a:t>
            </a:r>
            <a:r>
              <a:rPr lang="en-US" sz="2400" dirty="0" smtClean="0">
                <a:latin typeface="+mj-lt"/>
              </a:rPr>
              <a:t>, unto the city of </a:t>
            </a:r>
            <a:r>
              <a:rPr lang="en-US" sz="2400" dirty="0" err="1" smtClean="0">
                <a:latin typeface="+mj-lt"/>
              </a:rPr>
              <a:t>Nahor</a:t>
            </a:r>
            <a:r>
              <a:rPr lang="en-US" sz="2400" dirty="0" smtClean="0">
                <a:latin typeface="+mj-lt"/>
              </a:rPr>
              <a:t>” (24:10).</a:t>
            </a:r>
          </a:p>
          <a:p>
            <a:endParaRPr lang="en-US" sz="800" dirty="0" smtClean="0">
              <a:latin typeface="+mj-lt"/>
            </a:endParaRPr>
          </a:p>
          <a:p>
            <a:r>
              <a:rPr lang="en-US" sz="2400" dirty="0" smtClean="0">
                <a:latin typeface="+mj-lt"/>
              </a:rPr>
              <a:t>There he found Isaac a godly wife –</a:t>
            </a:r>
          </a:p>
          <a:p>
            <a:endParaRPr lang="en-US" sz="800" dirty="0" smtClean="0">
              <a:latin typeface="+mj-lt"/>
            </a:endParaRPr>
          </a:p>
          <a:p>
            <a:r>
              <a:rPr lang="en-US" sz="2400" dirty="0" smtClean="0">
                <a:latin typeface="+mj-lt"/>
              </a:rPr>
              <a:t>“And Isaac… took </a:t>
            </a:r>
            <a:r>
              <a:rPr lang="en-US" sz="2400" b="1" dirty="0" err="1" smtClean="0">
                <a:latin typeface="+mj-lt"/>
              </a:rPr>
              <a:t>Rebekeh</a:t>
            </a:r>
            <a:r>
              <a:rPr lang="en-US" sz="2400" dirty="0" smtClean="0">
                <a:latin typeface="+mj-lt"/>
              </a:rPr>
              <a:t>, and she became</a:t>
            </a:r>
          </a:p>
          <a:p>
            <a:r>
              <a:rPr lang="en-US" sz="2400" b="1" dirty="0">
                <a:latin typeface="+mj-lt"/>
              </a:rPr>
              <a:t>h</a:t>
            </a:r>
            <a:r>
              <a:rPr lang="en-US" sz="2400" b="1" dirty="0" smtClean="0">
                <a:latin typeface="+mj-lt"/>
              </a:rPr>
              <a:t>is wife</a:t>
            </a:r>
            <a:r>
              <a:rPr lang="en-US" sz="2400" dirty="0" smtClean="0">
                <a:latin typeface="+mj-lt"/>
              </a:rPr>
              <a:t>; and he loved her: and Isaac was comforted after his mother’s death” (24:67).</a:t>
            </a:r>
            <a:endParaRPr lang="en-US" sz="2400" dirty="0">
              <a:latin typeface="+mj-lt"/>
            </a:endParaRPr>
          </a:p>
        </p:txBody>
      </p:sp>
      <p:pic>
        <p:nvPicPr>
          <p:cNvPr id="4" name="Picture 3" descr="ancientenvironments - Mesopotamia O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825" y="0"/>
            <a:ext cx="5923174" cy="6231118"/>
          </a:xfrm>
          <a:prstGeom prst="rect">
            <a:avLst/>
          </a:prstGeom>
        </p:spPr>
      </p:pic>
      <p:pic>
        <p:nvPicPr>
          <p:cNvPr id="6" name="Picture 5" descr="Abraham's Servant Finds &lt;strong&gt;Rebekah&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825" y="0"/>
            <a:ext cx="5923176" cy="6231118"/>
          </a:xfrm>
          <a:prstGeom prst="rect">
            <a:avLst/>
          </a:prstGeom>
        </p:spPr>
      </p:pic>
    </p:spTree>
    <p:extLst>
      <p:ext uri="{BB962C8B-B14F-4D97-AF65-F5344CB8AC3E}">
        <p14:creationId xmlns:p14="http://schemas.microsoft.com/office/powerpoint/2010/main" val="130383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5417"/>
            <a:ext cx="6730739" cy="5878532"/>
          </a:xfrm>
          <a:prstGeom prst="rect">
            <a:avLst/>
          </a:prstGeom>
          <a:noFill/>
        </p:spPr>
        <p:txBody>
          <a:bodyPr wrap="square" rtlCol="0">
            <a:spAutoFit/>
          </a:bodyPr>
          <a:lstStyle/>
          <a:p>
            <a:r>
              <a:rPr lang="en-US" sz="2400" dirty="0" smtClean="0">
                <a:latin typeface="+mj-lt"/>
              </a:rPr>
              <a:t>“Then again Abraham took a wife, and her name was </a:t>
            </a:r>
            <a:r>
              <a:rPr lang="en-US" sz="2400" dirty="0" err="1" smtClean="0">
                <a:latin typeface="+mj-lt"/>
              </a:rPr>
              <a:t>Keturah</a:t>
            </a:r>
            <a:r>
              <a:rPr lang="en-US" sz="2400" dirty="0" smtClean="0">
                <a:latin typeface="+mj-lt"/>
              </a:rPr>
              <a:t>.  And she bare him [6 sons]” (25:1,2).</a:t>
            </a:r>
          </a:p>
          <a:p>
            <a:endParaRPr lang="en-US" sz="800" dirty="0" smtClean="0">
              <a:latin typeface="+mj-lt"/>
            </a:endParaRPr>
          </a:p>
          <a:p>
            <a:r>
              <a:rPr lang="en-US" sz="2400" dirty="0" smtClean="0">
                <a:latin typeface="+mj-lt"/>
              </a:rPr>
              <a:t>But notice Abraham’s last will &amp; testament –</a:t>
            </a:r>
          </a:p>
          <a:p>
            <a:endParaRPr lang="en-US" sz="800" dirty="0" smtClean="0">
              <a:latin typeface="+mj-lt"/>
            </a:endParaRPr>
          </a:p>
          <a:p>
            <a:r>
              <a:rPr lang="en-US" sz="2400" dirty="0" smtClean="0">
                <a:latin typeface="+mj-lt"/>
              </a:rPr>
              <a:t>“And Abraham gave all that he had unto </a:t>
            </a:r>
            <a:r>
              <a:rPr lang="en-US" sz="2400" b="1" dirty="0" smtClean="0">
                <a:latin typeface="+mj-lt"/>
              </a:rPr>
              <a:t>Isaac</a:t>
            </a:r>
            <a:r>
              <a:rPr lang="en-US" sz="2400" dirty="0" smtClean="0">
                <a:latin typeface="+mj-lt"/>
              </a:rPr>
              <a:t>” (25:5). </a:t>
            </a:r>
          </a:p>
          <a:p>
            <a:endParaRPr lang="en-US" sz="800" dirty="0" smtClean="0">
              <a:latin typeface="+mj-lt"/>
            </a:endParaRPr>
          </a:p>
          <a:p>
            <a:r>
              <a:rPr lang="en-US" sz="2400" dirty="0" smtClean="0">
                <a:latin typeface="+mj-lt"/>
              </a:rPr>
              <a:t>And then Abraham died –</a:t>
            </a:r>
          </a:p>
          <a:p>
            <a:endParaRPr lang="en-US" sz="800" dirty="0" smtClean="0">
              <a:latin typeface="+mj-lt"/>
            </a:endParaRPr>
          </a:p>
          <a:p>
            <a:r>
              <a:rPr lang="en-US" sz="2400" dirty="0" smtClean="0">
                <a:latin typeface="+mj-lt"/>
              </a:rPr>
              <a:t>“And these are the days of the years of Abraham’s life which he lived [175 years]… and died in a good old age, an old man, and full of years; and was gathered to his people… Isaac and Ishmael buried him in the cave at </a:t>
            </a:r>
            <a:r>
              <a:rPr lang="en-US" sz="2400" dirty="0" err="1" smtClean="0">
                <a:latin typeface="+mj-lt"/>
              </a:rPr>
              <a:t>Machpelah</a:t>
            </a:r>
            <a:r>
              <a:rPr lang="en-US" sz="2400" dirty="0" smtClean="0">
                <a:latin typeface="+mj-lt"/>
              </a:rPr>
              <a:t> [</a:t>
            </a:r>
            <a:r>
              <a:rPr lang="en-US" sz="2400" b="1" dirty="0" smtClean="0">
                <a:latin typeface="+mj-lt"/>
              </a:rPr>
              <a:t>Hebron</a:t>
            </a:r>
            <a:r>
              <a:rPr lang="en-US" sz="2400" dirty="0" smtClean="0">
                <a:latin typeface="+mj-lt"/>
              </a:rPr>
              <a:t>]…” (25:7-9). </a:t>
            </a:r>
          </a:p>
          <a:p>
            <a:endParaRPr lang="en-US" sz="800" dirty="0" smtClean="0">
              <a:latin typeface="+mj-lt"/>
            </a:endParaRPr>
          </a:p>
          <a:p>
            <a:r>
              <a:rPr lang="en-US" sz="2400" dirty="0" smtClean="0">
                <a:latin typeface="+mj-lt"/>
              </a:rPr>
              <a:t>“</a:t>
            </a:r>
            <a:r>
              <a:rPr lang="en-US" sz="2400" dirty="0">
                <a:latin typeface="+mj-lt"/>
              </a:rPr>
              <a:t>And these all, having obtained a good report </a:t>
            </a:r>
            <a:endParaRPr lang="en-US" sz="2400" dirty="0" smtClean="0">
              <a:latin typeface="+mj-lt"/>
            </a:endParaRPr>
          </a:p>
          <a:p>
            <a:r>
              <a:rPr lang="en-US" sz="2400" dirty="0" smtClean="0">
                <a:latin typeface="+mj-lt"/>
              </a:rPr>
              <a:t>through </a:t>
            </a:r>
            <a:r>
              <a:rPr lang="en-US" sz="2400" dirty="0">
                <a:latin typeface="+mj-lt"/>
              </a:rPr>
              <a:t>faith, </a:t>
            </a:r>
            <a:r>
              <a:rPr lang="en-US" sz="2400" b="1" u="sng" dirty="0">
                <a:latin typeface="+mj-lt"/>
              </a:rPr>
              <a:t>received not the promise</a:t>
            </a:r>
            <a:r>
              <a:rPr lang="en-US" sz="2400" dirty="0">
                <a:latin typeface="+mj-lt"/>
              </a:rPr>
              <a:t>” </a:t>
            </a:r>
            <a:r>
              <a:rPr lang="en-US" sz="2400" dirty="0" smtClean="0">
                <a:latin typeface="+mj-lt"/>
              </a:rPr>
              <a:t>(</a:t>
            </a:r>
            <a:r>
              <a:rPr lang="en-US" sz="2400" dirty="0">
                <a:latin typeface="+mj-lt"/>
              </a:rPr>
              <a:t>Heb. 11:39</a:t>
            </a:r>
            <a:r>
              <a:rPr lang="en-US" sz="2400" dirty="0" smtClean="0">
                <a:latin typeface="+mj-lt"/>
              </a:rPr>
              <a:t>).</a:t>
            </a:r>
          </a:p>
          <a:p>
            <a:r>
              <a:rPr lang="en-US" sz="2400" dirty="0" smtClean="0">
                <a:latin typeface="+mj-lt"/>
              </a:rPr>
              <a:t>Though Abraham died believing God, he did not see</a:t>
            </a:r>
          </a:p>
          <a:p>
            <a:r>
              <a:rPr lang="en-US" sz="2400" dirty="0">
                <a:latin typeface="+mj-lt"/>
              </a:rPr>
              <a:t>t</a:t>
            </a:r>
            <a:r>
              <a:rPr lang="en-US" sz="2400" dirty="0" smtClean="0">
                <a:latin typeface="+mj-lt"/>
              </a:rPr>
              <a:t>he fulfillment of God’s plans for the nation of Israel.  </a:t>
            </a:r>
            <a:endParaRPr lang="en-US" sz="2400" dirty="0">
              <a:latin typeface="+mj-lt"/>
            </a:endParaRPr>
          </a:p>
        </p:txBody>
      </p:sp>
      <p:pic>
        <p:nvPicPr>
          <p:cNvPr id="4" name="Picture 3" descr="Cave of the Patriarch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737" y="0"/>
            <a:ext cx="5461263" cy="4972050"/>
          </a:xfrm>
          <a:prstGeom prst="rect">
            <a:avLst/>
          </a:prstGeom>
        </p:spPr>
      </p:pic>
      <p:sp>
        <p:nvSpPr>
          <p:cNvPr id="3" name="TextBox 2"/>
          <p:cNvSpPr txBox="1"/>
          <p:nvPr/>
        </p:nvSpPr>
        <p:spPr>
          <a:xfrm>
            <a:off x="6801441" y="4974699"/>
            <a:ext cx="5319854" cy="830997"/>
          </a:xfrm>
          <a:prstGeom prst="rect">
            <a:avLst/>
          </a:prstGeom>
          <a:noFill/>
        </p:spPr>
        <p:txBody>
          <a:bodyPr wrap="none" rtlCol="0">
            <a:spAutoFit/>
          </a:bodyPr>
          <a:lstStyle/>
          <a:p>
            <a:r>
              <a:rPr lang="en-US" sz="2400" dirty="0">
                <a:latin typeface="+mj-lt"/>
              </a:rPr>
              <a:t>[These are the burial tombs of Abraham, </a:t>
            </a:r>
            <a:endParaRPr lang="en-US" sz="2400" dirty="0" smtClean="0">
              <a:latin typeface="+mj-lt"/>
            </a:endParaRPr>
          </a:p>
          <a:p>
            <a:r>
              <a:rPr lang="en-US" sz="2400" dirty="0" smtClean="0">
                <a:latin typeface="+mj-lt"/>
              </a:rPr>
              <a:t>Isaac</a:t>
            </a:r>
            <a:r>
              <a:rPr lang="en-US" sz="2400" dirty="0">
                <a:latin typeface="+mj-lt"/>
              </a:rPr>
              <a:t>, </a:t>
            </a:r>
            <a:r>
              <a:rPr lang="en-US" sz="2400" dirty="0" smtClean="0">
                <a:latin typeface="+mj-lt"/>
              </a:rPr>
              <a:t>Jacob</a:t>
            </a:r>
            <a:r>
              <a:rPr lang="en-US" sz="2400" dirty="0">
                <a:latin typeface="+mj-lt"/>
              </a:rPr>
              <a:t>, and their </a:t>
            </a:r>
            <a:r>
              <a:rPr lang="en-US" sz="2400" dirty="0" smtClean="0">
                <a:latin typeface="+mj-lt"/>
              </a:rPr>
              <a:t>wives </a:t>
            </a:r>
            <a:r>
              <a:rPr lang="en-US" sz="2400" dirty="0">
                <a:latin typeface="+mj-lt"/>
              </a:rPr>
              <a:t>in </a:t>
            </a:r>
            <a:r>
              <a:rPr lang="en-US" sz="2400" dirty="0" smtClean="0">
                <a:latin typeface="+mj-lt"/>
              </a:rPr>
              <a:t>Hebron].</a:t>
            </a:r>
            <a:endParaRPr lang="en-US" sz="2400" dirty="0">
              <a:latin typeface="+mj-lt"/>
            </a:endParaRPr>
          </a:p>
        </p:txBody>
      </p:sp>
    </p:spTree>
    <p:extLst>
      <p:ext uri="{BB962C8B-B14F-4D97-AF65-F5344CB8AC3E}">
        <p14:creationId xmlns:p14="http://schemas.microsoft.com/office/powerpoint/2010/main" val="148938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fade">
                                      <p:cBhvr>
                                        <p:cTn id="40" dur="500"/>
                                        <p:tgtEl>
                                          <p:spTgt spid="2">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fade">
                                      <p:cBhvr>
                                        <p:cTn id="43" dur="500"/>
                                        <p:tgtEl>
                                          <p:spTgt spid="2">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120" y="0"/>
            <a:ext cx="6570483" cy="6370975"/>
          </a:xfrm>
          <a:prstGeom prst="rect">
            <a:avLst/>
          </a:prstGeom>
          <a:noFill/>
        </p:spPr>
        <p:txBody>
          <a:bodyPr wrap="square" rtlCol="0">
            <a:spAutoFit/>
          </a:bodyPr>
          <a:lstStyle/>
          <a:p>
            <a:r>
              <a:rPr lang="en-US" sz="2400" dirty="0" smtClean="0">
                <a:latin typeface="+mj-lt"/>
              </a:rPr>
              <a:t>“And it came to pass after the death of Abraham, that God blessed his son </a:t>
            </a:r>
            <a:r>
              <a:rPr lang="en-US" sz="2400" b="1" dirty="0" smtClean="0">
                <a:latin typeface="+mj-lt"/>
              </a:rPr>
              <a:t>Isaac</a:t>
            </a:r>
            <a:r>
              <a:rPr lang="en-US" sz="2400" dirty="0" smtClean="0">
                <a:latin typeface="+mj-lt"/>
              </a:rPr>
              <a:t>…” (25:12).</a:t>
            </a:r>
          </a:p>
          <a:p>
            <a:endParaRPr lang="en-US" sz="800" dirty="0" smtClean="0">
              <a:latin typeface="+mj-lt"/>
            </a:endParaRPr>
          </a:p>
          <a:p>
            <a:r>
              <a:rPr lang="en-US" sz="2400" dirty="0" smtClean="0">
                <a:latin typeface="+mj-lt"/>
              </a:rPr>
              <a:t>God’s blessing on the chosen lineage of</a:t>
            </a:r>
          </a:p>
          <a:p>
            <a:r>
              <a:rPr lang="en-US" sz="2400" dirty="0" smtClean="0">
                <a:latin typeface="+mj-lt"/>
              </a:rPr>
              <a:t>Abraham continued – </a:t>
            </a:r>
          </a:p>
          <a:p>
            <a:endParaRPr lang="en-US" sz="800" dirty="0" smtClean="0">
              <a:latin typeface="+mj-lt"/>
            </a:endParaRPr>
          </a:p>
          <a:p>
            <a:r>
              <a:rPr lang="en-US" sz="2400" dirty="0" smtClean="0">
                <a:latin typeface="+mj-lt"/>
              </a:rPr>
              <a:t>“And Isaac was [40] years old when he took </a:t>
            </a:r>
          </a:p>
          <a:p>
            <a:r>
              <a:rPr lang="en-US" sz="2400" b="1" dirty="0" smtClean="0">
                <a:latin typeface="+mj-lt"/>
              </a:rPr>
              <a:t>Rebekah</a:t>
            </a:r>
            <a:r>
              <a:rPr lang="en-US" sz="2400" dirty="0" smtClean="0">
                <a:latin typeface="+mj-lt"/>
              </a:rPr>
              <a:t> to wife… and Rebekah his wife conceived. And the children struggled together within her… And the LORD said unto her, </a:t>
            </a:r>
            <a:r>
              <a:rPr lang="en-US" sz="2400" b="1" dirty="0" smtClean="0">
                <a:latin typeface="+mj-lt"/>
              </a:rPr>
              <a:t>Two</a:t>
            </a:r>
            <a:r>
              <a:rPr lang="en-US" sz="2400" dirty="0" smtClean="0">
                <a:latin typeface="+mj-lt"/>
              </a:rPr>
              <a:t> </a:t>
            </a:r>
            <a:r>
              <a:rPr lang="en-US" sz="2400" b="1" dirty="0" smtClean="0">
                <a:latin typeface="+mj-lt"/>
              </a:rPr>
              <a:t>nations</a:t>
            </a:r>
            <a:r>
              <a:rPr lang="en-US" sz="2400" dirty="0" smtClean="0">
                <a:latin typeface="+mj-lt"/>
              </a:rPr>
              <a:t> are in </a:t>
            </a:r>
          </a:p>
          <a:p>
            <a:r>
              <a:rPr lang="en-US" sz="2400" dirty="0" smtClean="0">
                <a:latin typeface="+mj-lt"/>
              </a:rPr>
              <a:t>thy womb, and </a:t>
            </a:r>
            <a:r>
              <a:rPr lang="en-US" sz="2400" b="1" dirty="0" smtClean="0">
                <a:latin typeface="+mj-lt"/>
              </a:rPr>
              <a:t>two manner of people</a:t>
            </a:r>
            <a:r>
              <a:rPr lang="en-US" sz="2400" dirty="0" smtClean="0">
                <a:latin typeface="+mj-lt"/>
              </a:rPr>
              <a:t>… the one people shall be </a:t>
            </a:r>
            <a:r>
              <a:rPr lang="en-US" sz="2400" b="1" dirty="0" smtClean="0">
                <a:latin typeface="+mj-lt"/>
              </a:rPr>
              <a:t>stronger</a:t>
            </a:r>
            <a:r>
              <a:rPr lang="en-US" sz="2400" dirty="0" smtClean="0">
                <a:latin typeface="+mj-lt"/>
              </a:rPr>
              <a:t>… the elder shall serve the </a:t>
            </a:r>
            <a:r>
              <a:rPr lang="en-US" sz="2400" b="1" dirty="0" smtClean="0">
                <a:latin typeface="+mj-lt"/>
              </a:rPr>
              <a:t>younger</a:t>
            </a:r>
            <a:r>
              <a:rPr lang="en-US" sz="2400" dirty="0" smtClean="0">
                <a:latin typeface="+mj-lt"/>
              </a:rPr>
              <a:t>… were </a:t>
            </a:r>
            <a:r>
              <a:rPr lang="en-US" sz="2400" b="1" dirty="0" smtClean="0">
                <a:latin typeface="+mj-lt"/>
              </a:rPr>
              <a:t>twins</a:t>
            </a:r>
            <a:r>
              <a:rPr lang="en-US" sz="2400" dirty="0" smtClean="0">
                <a:latin typeface="+mj-lt"/>
              </a:rPr>
              <a:t> in her womb… </a:t>
            </a:r>
            <a:r>
              <a:rPr lang="en-US" sz="2400" b="1" dirty="0" smtClean="0">
                <a:latin typeface="+mj-lt"/>
              </a:rPr>
              <a:t>Esau</a:t>
            </a:r>
            <a:r>
              <a:rPr lang="en-US" sz="2400" dirty="0" smtClean="0">
                <a:latin typeface="+mj-lt"/>
              </a:rPr>
              <a:t>… </a:t>
            </a:r>
            <a:r>
              <a:rPr lang="en-US" sz="2400" b="1" dirty="0" smtClean="0">
                <a:latin typeface="+mj-lt"/>
              </a:rPr>
              <a:t>Jacob</a:t>
            </a:r>
            <a:r>
              <a:rPr lang="en-US" sz="2400" dirty="0" smtClean="0">
                <a:latin typeface="+mj-lt"/>
              </a:rPr>
              <a:t>… Isaac was [60] years old when she bare them” (25:20-23).</a:t>
            </a:r>
          </a:p>
          <a:p>
            <a:endParaRPr lang="en-US" sz="800" dirty="0" smtClean="0">
              <a:latin typeface="+mj-lt"/>
            </a:endParaRPr>
          </a:p>
          <a:p>
            <a:r>
              <a:rPr lang="en-US" sz="2400" dirty="0" smtClean="0">
                <a:latin typeface="+mj-lt"/>
              </a:rPr>
              <a:t>The struggle between these two began in the womb, but God had already destined which one He would use to continue Israel’s blessing.</a:t>
            </a:r>
            <a:endParaRPr lang="en-US" sz="2400" dirty="0">
              <a:latin typeface="+mj-lt"/>
            </a:endParaRPr>
          </a:p>
        </p:txBody>
      </p:sp>
      <p:pic>
        <p:nvPicPr>
          <p:cNvPr id="6" name="Picture 5" descr="Sunday School – Mushy Clou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555" y="0"/>
            <a:ext cx="5244445" cy="6370975"/>
          </a:xfrm>
          <a:prstGeom prst="rect">
            <a:avLst/>
          </a:prstGeom>
        </p:spPr>
      </p:pic>
    </p:spTree>
    <p:extLst>
      <p:ext uri="{BB962C8B-B14F-4D97-AF65-F5344CB8AC3E}">
        <p14:creationId xmlns:p14="http://schemas.microsoft.com/office/powerpoint/2010/main" val="1778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39" y="-75414"/>
            <a:ext cx="6570230" cy="6863417"/>
          </a:xfrm>
          <a:prstGeom prst="rect">
            <a:avLst/>
          </a:prstGeom>
          <a:noFill/>
        </p:spPr>
        <p:txBody>
          <a:bodyPr wrap="square" rtlCol="0">
            <a:spAutoFit/>
          </a:bodyPr>
          <a:lstStyle/>
          <a:p>
            <a:r>
              <a:rPr lang="en-US" sz="2400" b="1" dirty="0" smtClean="0">
                <a:latin typeface="+mj-lt"/>
              </a:rPr>
              <a:t>SALE OF THE BIRTHRIGHT</a:t>
            </a:r>
          </a:p>
          <a:p>
            <a:r>
              <a:rPr lang="en-US" sz="2400" dirty="0" smtClean="0">
                <a:latin typeface="+mj-lt"/>
              </a:rPr>
              <a:t>“And the boys grew: and </a:t>
            </a:r>
            <a:r>
              <a:rPr lang="en-US" sz="2400" b="1" dirty="0" smtClean="0">
                <a:latin typeface="+mj-lt"/>
              </a:rPr>
              <a:t>Esau</a:t>
            </a:r>
            <a:r>
              <a:rPr lang="en-US" sz="2400" dirty="0" smtClean="0">
                <a:latin typeface="+mj-lt"/>
              </a:rPr>
              <a:t> was a cunning hunter, a man of the field; and </a:t>
            </a:r>
            <a:r>
              <a:rPr lang="en-US" sz="2400" b="1" dirty="0" smtClean="0">
                <a:latin typeface="+mj-lt"/>
              </a:rPr>
              <a:t>Jacob</a:t>
            </a:r>
            <a:r>
              <a:rPr lang="en-US" sz="2400" dirty="0" smtClean="0">
                <a:latin typeface="+mj-lt"/>
              </a:rPr>
              <a:t> was a plain man, dwelling in tents.  And Isaac loved Esau… but Rebekah loved Jacob”(25:27,28).</a:t>
            </a:r>
          </a:p>
          <a:p>
            <a:r>
              <a:rPr lang="en-US" sz="2400" dirty="0" smtClean="0">
                <a:latin typeface="+mj-lt"/>
              </a:rPr>
              <a:t>The parents had chosen their favorite son, but who would God choose?  He would put them to </a:t>
            </a:r>
            <a:r>
              <a:rPr lang="en-US" sz="2400" dirty="0">
                <a:latin typeface="+mj-lt"/>
              </a:rPr>
              <a:t>a</a:t>
            </a:r>
            <a:r>
              <a:rPr lang="en-US" sz="2400" dirty="0" smtClean="0">
                <a:latin typeface="+mj-lt"/>
              </a:rPr>
              <a:t> test –</a:t>
            </a:r>
          </a:p>
          <a:p>
            <a:endParaRPr lang="en-US" sz="800" dirty="0" smtClean="0">
              <a:latin typeface="+mj-lt"/>
            </a:endParaRPr>
          </a:p>
          <a:p>
            <a:r>
              <a:rPr lang="en-US" sz="2400" dirty="0" smtClean="0">
                <a:latin typeface="+mj-lt"/>
              </a:rPr>
              <a:t>“And Jacob said, Sell me this day thy birthright.  And Esau said, Behold, I am at the point to die: and what profit shall this birthright do to me… and he sold his birthright unto Jacob… Then Jacob gave Esau bread and pottage of </a:t>
            </a:r>
            <a:r>
              <a:rPr lang="en-US" sz="2400" dirty="0" err="1" smtClean="0">
                <a:latin typeface="+mj-lt"/>
              </a:rPr>
              <a:t>lentiles</a:t>
            </a:r>
            <a:r>
              <a:rPr lang="en-US" sz="2400" dirty="0" smtClean="0">
                <a:latin typeface="+mj-lt"/>
              </a:rPr>
              <a:t>; and he did eat… and rose up, and went his way: thus </a:t>
            </a:r>
            <a:r>
              <a:rPr lang="en-US" sz="2400" b="1" u="sng" dirty="0" smtClean="0">
                <a:latin typeface="+mj-lt"/>
              </a:rPr>
              <a:t>Esau despised his birthright</a:t>
            </a:r>
            <a:r>
              <a:rPr lang="en-US" sz="2400" dirty="0" smtClean="0">
                <a:latin typeface="+mj-lt"/>
              </a:rPr>
              <a:t>” (25:31-33).</a:t>
            </a:r>
          </a:p>
          <a:p>
            <a:r>
              <a:rPr lang="en-US" sz="2400" dirty="0" smtClean="0">
                <a:latin typeface="+mj-lt"/>
              </a:rPr>
              <a:t>But the story is not quite over as Jacob must find a way to convince his father [Isaac] to give him his last blessing.  </a:t>
            </a:r>
          </a:p>
          <a:p>
            <a:endParaRPr lang="en-US" sz="2400" dirty="0" smtClean="0">
              <a:latin typeface="+mj-lt"/>
            </a:endParaRPr>
          </a:p>
        </p:txBody>
      </p:sp>
      <p:pic>
        <p:nvPicPr>
          <p:cNvPr id="4" name="Picture 3" descr="File:Book of Genesis Chapter 25-6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6470" y="0"/>
            <a:ext cx="5555530" cy="6268825"/>
          </a:xfrm>
          <a:prstGeom prst="rect">
            <a:avLst/>
          </a:prstGeom>
        </p:spPr>
      </p:pic>
      <p:pic>
        <p:nvPicPr>
          <p:cNvPr id="5" name="Picture 4" descr="Lentejas comida de viejas ~ Fondo Gastronóm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470" y="0"/>
            <a:ext cx="5555530" cy="6268825"/>
          </a:xfrm>
          <a:prstGeom prst="rect">
            <a:avLst/>
          </a:prstGeom>
        </p:spPr>
      </p:pic>
      <p:pic>
        <p:nvPicPr>
          <p:cNvPr id="3" name="Picture 2" descr="He speaks; he really does….Obadiah | Did Jesus have 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470" y="0"/>
            <a:ext cx="5555529" cy="6268825"/>
          </a:xfrm>
          <a:prstGeom prst="rect">
            <a:avLst/>
          </a:prstGeom>
        </p:spPr>
      </p:pic>
    </p:spTree>
    <p:extLst>
      <p:ext uri="{BB962C8B-B14F-4D97-AF65-F5344CB8AC3E}">
        <p14:creationId xmlns:p14="http://schemas.microsoft.com/office/powerpoint/2010/main" val="232301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788057" cy="6124754"/>
          </a:xfrm>
          <a:prstGeom prst="rect">
            <a:avLst/>
          </a:prstGeom>
          <a:noFill/>
        </p:spPr>
        <p:txBody>
          <a:bodyPr wrap="square" rtlCol="0">
            <a:spAutoFit/>
          </a:bodyPr>
          <a:lstStyle/>
          <a:p>
            <a:r>
              <a:rPr lang="en-US" sz="2400" dirty="0" smtClean="0">
                <a:latin typeface="+mj-lt"/>
              </a:rPr>
              <a:t>“And it came to pass, that when Isaac was old, and his eyes were dim, so that he could not see, he called Esau his eldest son… and said unto him… I am old, I know not the day of my death” (27:1,2). </a:t>
            </a:r>
          </a:p>
          <a:p>
            <a:r>
              <a:rPr lang="en-US" sz="2400" dirty="0" smtClean="0">
                <a:latin typeface="+mj-lt"/>
              </a:rPr>
              <a:t>Both sons tried to curry favor with their dying father: Esau is forthright; Jacob connives, but receives the blessing from his father, Isaac – </a:t>
            </a:r>
          </a:p>
          <a:p>
            <a:endParaRPr lang="en-US" sz="800" dirty="0" smtClean="0">
              <a:latin typeface="+mj-lt"/>
            </a:endParaRPr>
          </a:p>
          <a:p>
            <a:r>
              <a:rPr lang="en-US" sz="2400" dirty="0" smtClean="0">
                <a:latin typeface="+mj-lt"/>
              </a:rPr>
              <a:t>“Let people serve thee [</a:t>
            </a:r>
            <a:r>
              <a:rPr lang="en-US" sz="2400" b="1" dirty="0" smtClean="0">
                <a:latin typeface="+mj-lt"/>
              </a:rPr>
              <a:t>Jacob</a:t>
            </a:r>
            <a:r>
              <a:rPr lang="en-US" sz="2400" dirty="0" smtClean="0">
                <a:latin typeface="+mj-lt"/>
              </a:rPr>
              <a:t>], and nations bow down to thee [nation of </a:t>
            </a:r>
            <a:r>
              <a:rPr lang="en-US" sz="2400" b="1" dirty="0" smtClean="0">
                <a:latin typeface="+mj-lt"/>
              </a:rPr>
              <a:t>Israel</a:t>
            </a:r>
            <a:r>
              <a:rPr lang="en-US" sz="2400" dirty="0" smtClean="0">
                <a:latin typeface="+mj-lt"/>
              </a:rPr>
              <a:t>]” (27:29).</a:t>
            </a:r>
          </a:p>
          <a:p>
            <a:r>
              <a:rPr lang="en-US" sz="2400" dirty="0" smtClean="0">
                <a:latin typeface="+mj-lt"/>
              </a:rPr>
              <a:t>Though certainly not under the best circumstances, God’s will was done through Jacob who knew and appreciated the importance of the lineage of Abraham and God’s promise of making a great nation through his offspring. </a:t>
            </a:r>
            <a:endParaRPr lang="en-US" sz="2400" dirty="0">
              <a:latin typeface="+mj-lt"/>
            </a:endParaRPr>
          </a:p>
        </p:txBody>
      </p:sp>
      <p:pic>
        <p:nvPicPr>
          <p:cNvPr id="3" name="Picture 2" descr="File:Govert Flinck - Isaac Blessing &lt;strong&gt;Jacob&lt;/strong&gt; - WGA07930.jp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1753" y="-1"/>
            <a:ext cx="6050247" cy="6124756"/>
          </a:xfrm>
          <a:prstGeom prst="rect">
            <a:avLst/>
          </a:prstGeom>
        </p:spPr>
      </p:pic>
    </p:spTree>
    <p:extLst>
      <p:ext uri="{BB962C8B-B14F-4D97-AF65-F5344CB8AC3E}">
        <p14:creationId xmlns:p14="http://schemas.microsoft.com/office/powerpoint/2010/main" val="348797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941" y="-70570"/>
            <a:ext cx="11808311" cy="6740307"/>
          </a:xfrm>
          <a:prstGeom prst="rect">
            <a:avLst/>
          </a:prstGeom>
        </p:spPr>
        <p:txBody>
          <a:bodyPr wrap="square">
            <a:spAutoFit/>
          </a:bodyPr>
          <a:lstStyle/>
          <a:p>
            <a:pPr lvl="0" eaLnBrk="0" fontAlgn="base" hangingPunct="0">
              <a:spcBef>
                <a:spcPct val="0"/>
              </a:spcBef>
              <a:spcAft>
                <a:spcPct val="0"/>
              </a:spcAft>
            </a:pPr>
            <a:r>
              <a:rPr lang="en-US" altLang="en-US" sz="2400" dirty="0">
                <a:latin typeface="+mj-lt"/>
                <a:ea typeface="Batang" panose="02030600000101010101" pitchFamily="18" charset="-127"/>
              </a:rPr>
              <a:t>Conclusion:  What have we learned from studying the </a:t>
            </a:r>
            <a:r>
              <a:rPr lang="en-US" altLang="en-US" sz="2400" dirty="0" smtClean="0">
                <a:latin typeface="+mj-lt"/>
                <a:ea typeface="Batang" panose="02030600000101010101" pitchFamily="18" charset="-127"/>
              </a:rPr>
              <a:t>Book </a:t>
            </a:r>
            <a:r>
              <a:rPr lang="en-US" altLang="en-US" sz="2400" dirty="0">
                <a:latin typeface="+mj-lt"/>
                <a:ea typeface="Batang" panose="02030600000101010101" pitchFamily="18" charset="-127"/>
              </a:rPr>
              <a:t>of Job?</a:t>
            </a:r>
            <a:endParaRPr lang="en-US" altLang="en-US" sz="2400" dirty="0">
              <a:latin typeface="+mj-lt"/>
            </a:endParaRPr>
          </a:p>
          <a:p>
            <a:pPr lvl="0"/>
            <a:r>
              <a:rPr lang="en-US" sz="2400" dirty="0" smtClean="0">
                <a:latin typeface="+mj-lt"/>
              </a:rPr>
              <a:t>1.  Job </a:t>
            </a:r>
            <a:r>
              <a:rPr lang="en-US" sz="2400" dirty="0">
                <a:latin typeface="+mj-lt"/>
              </a:rPr>
              <a:t>is probably the </a:t>
            </a:r>
            <a:r>
              <a:rPr lang="en-US" sz="2400" b="1" dirty="0">
                <a:latin typeface="+mj-lt"/>
              </a:rPr>
              <a:t>oldest book </a:t>
            </a:r>
            <a:r>
              <a:rPr lang="en-US" sz="2400" dirty="0">
                <a:latin typeface="+mj-lt"/>
              </a:rPr>
              <a:t>in the Bible but </a:t>
            </a:r>
            <a:r>
              <a:rPr lang="en-US" sz="2400" dirty="0" smtClean="0">
                <a:latin typeface="+mj-lt"/>
              </a:rPr>
              <a:t>has </a:t>
            </a:r>
            <a:r>
              <a:rPr lang="en-US" sz="2400" b="1" dirty="0">
                <a:latin typeface="+mj-lt"/>
              </a:rPr>
              <a:t>modern day lessons </a:t>
            </a:r>
            <a:r>
              <a:rPr lang="en-US" sz="2400" dirty="0">
                <a:latin typeface="+mj-lt"/>
              </a:rPr>
              <a:t>for believers </a:t>
            </a:r>
            <a:endParaRPr lang="en-US" sz="2400" dirty="0" smtClean="0">
              <a:latin typeface="+mj-lt"/>
            </a:endParaRPr>
          </a:p>
          <a:p>
            <a:pPr lvl="0"/>
            <a:r>
              <a:rPr lang="en-US" sz="2400" dirty="0" smtClean="0">
                <a:latin typeface="+mj-lt"/>
              </a:rPr>
              <a:t>2.  It deals </a:t>
            </a:r>
            <a:r>
              <a:rPr lang="en-US" sz="2400" dirty="0">
                <a:latin typeface="+mj-lt"/>
              </a:rPr>
              <a:t>with some of mankind’s most important problems: </a:t>
            </a:r>
          </a:p>
          <a:p>
            <a:pPr lvl="0"/>
            <a:r>
              <a:rPr lang="en-US" sz="2400" dirty="0" smtClean="0">
                <a:latin typeface="+mj-lt"/>
              </a:rPr>
              <a:t>     a.  Why </a:t>
            </a:r>
            <a:r>
              <a:rPr lang="en-US" sz="2400" dirty="0">
                <a:latin typeface="+mj-lt"/>
              </a:rPr>
              <a:t>man </a:t>
            </a:r>
            <a:r>
              <a:rPr lang="en-US" sz="2400" b="1" dirty="0" smtClean="0">
                <a:latin typeface="+mj-lt"/>
              </a:rPr>
              <a:t>suffers</a:t>
            </a:r>
          </a:p>
          <a:p>
            <a:pPr lvl="0"/>
            <a:r>
              <a:rPr lang="en-US" sz="2400" dirty="0">
                <a:latin typeface="+mj-lt"/>
              </a:rPr>
              <a:t> </a:t>
            </a:r>
            <a:r>
              <a:rPr lang="en-US" sz="2400" dirty="0" smtClean="0">
                <a:latin typeface="+mj-lt"/>
              </a:rPr>
              <a:t>    b.  </a:t>
            </a:r>
            <a:r>
              <a:rPr lang="en-US" sz="2400" b="1" dirty="0" smtClean="0">
                <a:latin typeface="+mj-lt"/>
              </a:rPr>
              <a:t>Man’s </a:t>
            </a:r>
            <a:r>
              <a:rPr lang="en-US" sz="2400" b="1" dirty="0">
                <a:latin typeface="+mj-lt"/>
              </a:rPr>
              <a:t>relationship with God </a:t>
            </a:r>
            <a:r>
              <a:rPr lang="en-US" sz="2400" dirty="0">
                <a:latin typeface="+mj-lt"/>
              </a:rPr>
              <a:t>during times of </a:t>
            </a:r>
            <a:r>
              <a:rPr lang="en-US" sz="2400" dirty="0" smtClean="0">
                <a:latin typeface="+mj-lt"/>
              </a:rPr>
              <a:t>suffering</a:t>
            </a:r>
            <a:endParaRPr lang="en-US" sz="800" dirty="0" smtClean="0">
              <a:latin typeface="+mj-lt"/>
            </a:endParaRPr>
          </a:p>
          <a:p>
            <a:pPr lvl="0"/>
            <a:r>
              <a:rPr lang="en-US" sz="2400" dirty="0">
                <a:latin typeface="+mj-lt"/>
              </a:rPr>
              <a:t>3</a:t>
            </a:r>
            <a:r>
              <a:rPr lang="en-US" sz="2400" dirty="0" smtClean="0">
                <a:latin typeface="+mj-lt"/>
              </a:rPr>
              <a:t>.  God </a:t>
            </a:r>
            <a:r>
              <a:rPr lang="en-US" sz="2400" dirty="0">
                <a:latin typeface="+mj-lt"/>
              </a:rPr>
              <a:t>is </a:t>
            </a:r>
            <a:r>
              <a:rPr lang="en-US" sz="2400" b="1" dirty="0">
                <a:latin typeface="+mj-lt"/>
              </a:rPr>
              <a:t>not obligated </a:t>
            </a:r>
            <a:r>
              <a:rPr lang="en-US" sz="2400" dirty="0">
                <a:latin typeface="+mj-lt"/>
              </a:rPr>
              <a:t>to continually bless </a:t>
            </a:r>
            <a:r>
              <a:rPr lang="en-US" sz="2400" dirty="0" smtClean="0">
                <a:latin typeface="+mj-lt"/>
              </a:rPr>
              <a:t>man [physically] </a:t>
            </a:r>
            <a:r>
              <a:rPr lang="en-US" sz="2400" dirty="0">
                <a:latin typeface="+mj-lt"/>
              </a:rPr>
              <a:t>for his obedience </a:t>
            </a:r>
          </a:p>
          <a:p>
            <a:pPr lvl="0"/>
            <a:r>
              <a:rPr lang="en-US" sz="2400" dirty="0" smtClean="0">
                <a:latin typeface="+mj-lt"/>
              </a:rPr>
              <a:t>4.  From </a:t>
            </a:r>
            <a:r>
              <a:rPr lang="en-US" sz="2400" dirty="0">
                <a:latin typeface="+mj-lt"/>
              </a:rPr>
              <a:t>time to time God tests man to witness his </a:t>
            </a:r>
            <a:r>
              <a:rPr lang="en-US" sz="2400" b="1" dirty="0">
                <a:latin typeface="+mj-lt"/>
              </a:rPr>
              <a:t>spiritual growth</a:t>
            </a:r>
          </a:p>
          <a:p>
            <a:pPr lvl="0"/>
            <a:r>
              <a:rPr lang="en-US" sz="2400" dirty="0" smtClean="0">
                <a:latin typeface="+mj-lt"/>
              </a:rPr>
              <a:t>5.  Man </a:t>
            </a:r>
            <a:r>
              <a:rPr lang="en-US" sz="2400" dirty="0">
                <a:latin typeface="+mj-lt"/>
              </a:rPr>
              <a:t>is to trust God </a:t>
            </a:r>
            <a:r>
              <a:rPr lang="en-US" sz="2400" b="1" dirty="0">
                <a:latin typeface="+mj-lt"/>
              </a:rPr>
              <a:t>always</a:t>
            </a:r>
            <a:r>
              <a:rPr lang="en-US" sz="2400" dirty="0">
                <a:latin typeface="+mj-lt"/>
              </a:rPr>
              <a:t>, even when he may not understand the circumstances</a:t>
            </a:r>
          </a:p>
          <a:p>
            <a:pPr lvl="0"/>
            <a:r>
              <a:rPr lang="en-US" sz="2400" dirty="0" smtClean="0">
                <a:latin typeface="+mj-lt"/>
              </a:rPr>
              <a:t>6.  God </a:t>
            </a:r>
            <a:r>
              <a:rPr lang="en-US" sz="2400" dirty="0">
                <a:latin typeface="+mj-lt"/>
              </a:rPr>
              <a:t>is </a:t>
            </a:r>
            <a:r>
              <a:rPr lang="en-US" sz="2400" b="1" dirty="0">
                <a:latin typeface="+mj-lt"/>
              </a:rPr>
              <a:t>always</a:t>
            </a:r>
            <a:r>
              <a:rPr lang="en-US" sz="2400" dirty="0">
                <a:latin typeface="+mj-lt"/>
              </a:rPr>
              <a:t> right &amp; just – man should never think otherwise</a:t>
            </a:r>
          </a:p>
          <a:p>
            <a:pPr lvl="0"/>
            <a:r>
              <a:rPr lang="en-US" sz="2400" dirty="0" smtClean="0">
                <a:latin typeface="+mj-lt"/>
              </a:rPr>
              <a:t>7.  God’s </a:t>
            </a:r>
            <a:r>
              <a:rPr lang="en-US" sz="2400" dirty="0">
                <a:latin typeface="+mj-lt"/>
              </a:rPr>
              <a:t>plans &amp; purposes for mankind includes </a:t>
            </a:r>
            <a:r>
              <a:rPr lang="en-US" sz="2400" b="1" dirty="0">
                <a:latin typeface="+mj-lt"/>
              </a:rPr>
              <a:t>trials &amp; </a:t>
            </a:r>
            <a:r>
              <a:rPr lang="en-US" sz="2400" b="1" dirty="0" smtClean="0">
                <a:latin typeface="+mj-lt"/>
              </a:rPr>
              <a:t>tribulations</a:t>
            </a:r>
          </a:p>
          <a:p>
            <a:pPr lvl="0"/>
            <a:r>
              <a:rPr lang="en-US" sz="2400" dirty="0" smtClean="0"/>
              <a:t>8</a:t>
            </a:r>
            <a:r>
              <a:rPr lang="en-US" sz="2400" dirty="0" smtClean="0">
                <a:latin typeface="+mj-lt"/>
              </a:rPr>
              <a:t>.  Life’s </a:t>
            </a:r>
            <a:r>
              <a:rPr lang="en-US" sz="2400" dirty="0">
                <a:latin typeface="+mj-lt"/>
              </a:rPr>
              <a:t>trials &amp; tribulations does not mean </a:t>
            </a:r>
            <a:r>
              <a:rPr lang="en-US" sz="2400" b="1" dirty="0">
                <a:latin typeface="+mj-lt"/>
              </a:rPr>
              <a:t>God has forsaken </a:t>
            </a:r>
            <a:r>
              <a:rPr lang="en-US" sz="2400" b="1" dirty="0" smtClean="0">
                <a:latin typeface="+mj-lt"/>
              </a:rPr>
              <a:t>man</a:t>
            </a:r>
            <a:endParaRPr lang="en-US" sz="2400" b="1" dirty="0">
              <a:latin typeface="+mj-lt"/>
            </a:endParaRPr>
          </a:p>
          <a:p>
            <a:pPr lvl="0"/>
            <a:r>
              <a:rPr lang="en-US" sz="2400" dirty="0" smtClean="0">
                <a:latin typeface="+mj-lt"/>
              </a:rPr>
              <a:t>9.  During </a:t>
            </a:r>
            <a:r>
              <a:rPr lang="en-US" sz="2400" dirty="0">
                <a:latin typeface="+mj-lt"/>
              </a:rPr>
              <a:t>those times man should continue to </a:t>
            </a:r>
            <a:r>
              <a:rPr lang="en-US" sz="2400" b="1" dirty="0">
                <a:latin typeface="+mj-lt"/>
              </a:rPr>
              <a:t>love God </a:t>
            </a:r>
            <a:r>
              <a:rPr lang="en-US" sz="2400" dirty="0">
                <a:latin typeface="+mj-lt"/>
              </a:rPr>
              <a:t>and know that </a:t>
            </a:r>
            <a:r>
              <a:rPr lang="en-US" sz="2400" b="1" dirty="0">
                <a:latin typeface="+mj-lt"/>
              </a:rPr>
              <a:t>God loves him</a:t>
            </a:r>
          </a:p>
          <a:p>
            <a:pPr lvl="0"/>
            <a:r>
              <a:rPr lang="en-US" sz="2400" dirty="0" smtClean="0">
                <a:latin typeface="+mj-lt"/>
              </a:rPr>
              <a:t>10.  God’s </a:t>
            </a:r>
            <a:r>
              <a:rPr lang="en-US" sz="2400" dirty="0">
                <a:latin typeface="+mj-lt"/>
              </a:rPr>
              <a:t>two main purposes in the book of Job were:</a:t>
            </a:r>
          </a:p>
          <a:p>
            <a:r>
              <a:rPr lang="en-US" dirty="0"/>
              <a:t> </a:t>
            </a:r>
            <a:r>
              <a:rPr lang="en-US" dirty="0" smtClean="0"/>
              <a:t>       </a:t>
            </a:r>
            <a:r>
              <a:rPr lang="en-US" sz="2400" dirty="0" smtClean="0">
                <a:latin typeface="+mj-lt"/>
              </a:rPr>
              <a:t>a.  To </a:t>
            </a:r>
            <a:r>
              <a:rPr lang="en-US" sz="2400" dirty="0">
                <a:latin typeface="+mj-lt"/>
              </a:rPr>
              <a:t>present </a:t>
            </a:r>
            <a:r>
              <a:rPr lang="en-US" sz="2400" b="1" dirty="0">
                <a:latin typeface="+mj-lt"/>
              </a:rPr>
              <a:t>Satan’s strategy against mankind</a:t>
            </a:r>
            <a:r>
              <a:rPr lang="en-US" sz="2400" dirty="0">
                <a:latin typeface="+mj-lt"/>
              </a:rPr>
              <a:t>, but prove to him and mankind that </a:t>
            </a:r>
            <a:r>
              <a:rPr lang="en-US" sz="2400" b="1" dirty="0">
                <a:latin typeface="+mj-lt"/>
              </a:rPr>
              <a:t>God </a:t>
            </a:r>
            <a:r>
              <a:rPr lang="en-US" sz="2400" b="1" dirty="0" smtClean="0">
                <a:latin typeface="+mj-lt"/>
              </a:rPr>
              <a:t>is</a:t>
            </a:r>
          </a:p>
          <a:p>
            <a:r>
              <a:rPr lang="en-US" sz="2400" dirty="0">
                <a:latin typeface="+mj-lt"/>
              </a:rPr>
              <a:t> </a:t>
            </a:r>
            <a:r>
              <a:rPr lang="en-US" sz="2400" dirty="0" smtClean="0">
                <a:latin typeface="+mj-lt"/>
              </a:rPr>
              <a:t>      </a:t>
            </a:r>
            <a:r>
              <a:rPr lang="en-US" sz="2400" b="1" dirty="0" smtClean="0">
                <a:latin typeface="+mj-lt"/>
              </a:rPr>
              <a:t>ultimately </a:t>
            </a:r>
            <a:r>
              <a:rPr lang="en-US" sz="2400" b="1" dirty="0">
                <a:latin typeface="+mj-lt"/>
              </a:rPr>
              <a:t>in charge </a:t>
            </a:r>
            <a:r>
              <a:rPr lang="en-US" sz="2400" dirty="0">
                <a:latin typeface="+mj-lt"/>
              </a:rPr>
              <a:t>even though He does give Satan a measure of power &amp; influence</a:t>
            </a:r>
          </a:p>
          <a:p>
            <a:pPr lvl="1"/>
            <a:r>
              <a:rPr lang="en-US" sz="2400" dirty="0" smtClean="0">
                <a:latin typeface="+mj-lt"/>
              </a:rPr>
              <a:t>b.  Development </a:t>
            </a:r>
            <a:r>
              <a:rPr lang="en-US" sz="2400" dirty="0">
                <a:latin typeface="+mj-lt"/>
              </a:rPr>
              <a:t>of Job’s </a:t>
            </a:r>
            <a:r>
              <a:rPr lang="en-US" sz="2400" b="1" dirty="0">
                <a:latin typeface="+mj-lt"/>
              </a:rPr>
              <a:t>spiritual insight </a:t>
            </a:r>
            <a:r>
              <a:rPr lang="en-US" sz="2400" dirty="0">
                <a:latin typeface="+mj-lt"/>
              </a:rPr>
              <a:t>– Job’s ultimate lesson was that when brought </a:t>
            </a:r>
            <a:r>
              <a:rPr lang="en-US" sz="2400" dirty="0" smtClean="0">
                <a:latin typeface="+mj-lt"/>
              </a:rPr>
              <a:t>into the </a:t>
            </a:r>
            <a:r>
              <a:rPr lang="en-US" sz="2400" dirty="0">
                <a:latin typeface="+mj-lt"/>
              </a:rPr>
              <a:t>presence of God, Job is revealed to himself – he saw himself as arrogant and prideful in his attempt to criticize </a:t>
            </a:r>
            <a:r>
              <a:rPr lang="en-US" sz="2400" dirty="0" smtClean="0">
                <a:latin typeface="+mj-lt"/>
              </a:rPr>
              <a:t>God, and as a result he changed his behavior</a:t>
            </a:r>
            <a:endParaRPr lang="en-US" sz="2400" dirty="0">
              <a:latin typeface="+mj-lt"/>
            </a:endParaRPr>
          </a:p>
        </p:txBody>
      </p:sp>
    </p:spTree>
    <p:extLst>
      <p:ext uri="{BB962C8B-B14F-4D97-AF65-F5344CB8AC3E}">
        <p14:creationId xmlns:p14="http://schemas.microsoft.com/office/powerpoint/2010/main" val="229889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fade">
                                      <p:cBhvr>
                                        <p:cTn id="62" dur="500"/>
                                        <p:tgtEl>
                                          <p:spTgt spid="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fade">
                                      <p:cBhvr>
                                        <p:cTn id="67" dur="500"/>
                                        <p:tgtEl>
                                          <p:spTgt spid="2">
                                            <p:txEl>
                                              <p:pRg st="13" end="13"/>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2">
                                            <p:txEl>
                                              <p:pRg st="14" end="14"/>
                                            </p:txEl>
                                          </p:spTgt>
                                        </p:tgtEl>
                                        <p:attrNameLst>
                                          <p:attrName>style.visibility</p:attrName>
                                        </p:attrNameLst>
                                      </p:cBhvr>
                                      <p:to>
                                        <p:strVal val="visible"/>
                                      </p:to>
                                    </p:set>
                                    <p:animEffect transition="in" filter="fade">
                                      <p:cBhvr>
                                        <p:cTn id="70" dur="500"/>
                                        <p:tgtEl>
                                          <p:spTgt spid="2">
                                            <p:txEl>
                                              <p:pRg st="14" end="1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
                                            <p:txEl>
                                              <p:pRg st="15" end="15"/>
                                            </p:txEl>
                                          </p:spTgt>
                                        </p:tgtEl>
                                        <p:attrNameLst>
                                          <p:attrName>style.visibility</p:attrName>
                                        </p:attrNameLst>
                                      </p:cBhvr>
                                      <p:to>
                                        <p:strVal val="visible"/>
                                      </p:to>
                                    </p:set>
                                    <p:animEffect transition="in" filter="fade">
                                      <p:cBhvr>
                                        <p:cTn id="75"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401" y="75415"/>
            <a:ext cx="6975836" cy="6124754"/>
          </a:xfrm>
          <a:prstGeom prst="rect">
            <a:avLst/>
          </a:prstGeom>
          <a:noFill/>
        </p:spPr>
        <p:txBody>
          <a:bodyPr wrap="square" rtlCol="0">
            <a:spAutoFit/>
          </a:bodyPr>
          <a:lstStyle/>
          <a:p>
            <a:r>
              <a:rPr lang="en-US" sz="2400" dirty="0" smtClean="0">
                <a:latin typeface="+mj-lt"/>
              </a:rPr>
              <a:t>“And Isaac called Jacob, and blessed him, and charged him, and said unto him</a:t>
            </a:r>
            <a:r>
              <a:rPr lang="en-US" sz="2400" b="1" dirty="0" smtClean="0">
                <a:latin typeface="+mj-lt"/>
              </a:rPr>
              <a:t> Thou shalt not take a wife of the daughters of Canaan</a:t>
            </a:r>
            <a:r>
              <a:rPr lang="en-US" sz="2400" dirty="0" smtClean="0">
                <a:latin typeface="+mj-lt"/>
              </a:rPr>
              <a:t>.  Arise, go to </a:t>
            </a:r>
            <a:r>
              <a:rPr lang="en-US" sz="2400" dirty="0" err="1" smtClean="0">
                <a:latin typeface="+mj-lt"/>
              </a:rPr>
              <a:t>Padam-aram</a:t>
            </a:r>
            <a:r>
              <a:rPr lang="en-US" sz="2400" dirty="0" smtClean="0">
                <a:latin typeface="+mj-lt"/>
              </a:rPr>
              <a:t>, to the house of </a:t>
            </a:r>
            <a:r>
              <a:rPr lang="en-US" sz="2400" dirty="0" err="1" smtClean="0">
                <a:latin typeface="+mj-lt"/>
              </a:rPr>
              <a:t>Bethuel</a:t>
            </a:r>
            <a:r>
              <a:rPr lang="en-US" sz="2400" dirty="0" smtClean="0">
                <a:latin typeface="+mj-lt"/>
              </a:rPr>
              <a:t> thy mother’s father; and take thee a wife from thence of the daughters of Laban thy mother’s brother. And </a:t>
            </a:r>
            <a:r>
              <a:rPr lang="en-US" sz="2400" b="1" dirty="0" smtClean="0">
                <a:latin typeface="+mj-lt"/>
              </a:rPr>
              <a:t>God Almighty bless thee</a:t>
            </a:r>
            <a:r>
              <a:rPr lang="en-US" sz="2400" dirty="0" smtClean="0">
                <a:latin typeface="+mj-lt"/>
              </a:rPr>
              <a:t>, and make thee </a:t>
            </a:r>
            <a:r>
              <a:rPr lang="en-US" sz="2400" b="1" dirty="0" smtClean="0">
                <a:latin typeface="+mj-lt"/>
              </a:rPr>
              <a:t>fruitful</a:t>
            </a:r>
            <a:r>
              <a:rPr lang="en-US" sz="2400" dirty="0" smtClean="0">
                <a:latin typeface="+mj-lt"/>
              </a:rPr>
              <a:t>, and </a:t>
            </a:r>
            <a:r>
              <a:rPr lang="en-US" sz="2400" b="1" dirty="0" smtClean="0">
                <a:latin typeface="+mj-lt"/>
              </a:rPr>
              <a:t>multiply thee</a:t>
            </a:r>
            <a:r>
              <a:rPr lang="en-US" sz="2400" dirty="0" smtClean="0">
                <a:latin typeface="+mj-lt"/>
              </a:rPr>
              <a:t>, that thou </a:t>
            </a:r>
            <a:r>
              <a:rPr lang="en-US" sz="2400" dirty="0" err="1" smtClean="0">
                <a:latin typeface="+mj-lt"/>
              </a:rPr>
              <a:t>mayest</a:t>
            </a:r>
            <a:r>
              <a:rPr lang="en-US" sz="2400" dirty="0" smtClean="0">
                <a:latin typeface="+mj-lt"/>
              </a:rPr>
              <a:t> be a </a:t>
            </a:r>
            <a:r>
              <a:rPr lang="en-US" sz="2400" b="1" dirty="0" smtClean="0">
                <a:latin typeface="+mj-lt"/>
              </a:rPr>
              <a:t>multitude of people</a:t>
            </a:r>
            <a:r>
              <a:rPr lang="en-US" sz="2400" dirty="0" smtClean="0">
                <a:latin typeface="+mj-lt"/>
              </a:rPr>
              <a:t>.  And [God] give… the blessing of Abraham, to </a:t>
            </a:r>
            <a:r>
              <a:rPr lang="en-US" sz="2400" b="1" dirty="0" smtClean="0">
                <a:latin typeface="+mj-lt"/>
              </a:rPr>
              <a:t>thee</a:t>
            </a:r>
            <a:r>
              <a:rPr lang="en-US" sz="2400" dirty="0" smtClean="0">
                <a:latin typeface="+mj-lt"/>
              </a:rPr>
              <a:t>, and to </a:t>
            </a:r>
            <a:r>
              <a:rPr lang="en-US" sz="2400" b="1" dirty="0" smtClean="0">
                <a:latin typeface="+mj-lt"/>
              </a:rPr>
              <a:t>thy seed</a:t>
            </a:r>
            <a:r>
              <a:rPr lang="en-US" sz="2400" dirty="0" smtClean="0">
                <a:latin typeface="+mj-lt"/>
              </a:rPr>
              <a:t>…” (28:1-4).</a:t>
            </a:r>
          </a:p>
          <a:p>
            <a:r>
              <a:rPr lang="en-US" sz="2400" dirty="0" smtClean="0">
                <a:latin typeface="+mj-lt"/>
              </a:rPr>
              <a:t>Jacob obeyed and went toward Haran, but along the way he had a dream –</a:t>
            </a:r>
          </a:p>
          <a:p>
            <a:endParaRPr lang="en-US" sz="800" dirty="0" smtClean="0">
              <a:latin typeface="+mj-lt"/>
            </a:endParaRPr>
          </a:p>
          <a:p>
            <a:r>
              <a:rPr lang="en-US" sz="2400" dirty="0" smtClean="0">
                <a:latin typeface="+mj-lt"/>
              </a:rPr>
              <a:t>“And he dreamed, and behold a ladder set up on the earth, and the top of it reached to heaven… angels ascending and descending on it… the</a:t>
            </a:r>
            <a:r>
              <a:rPr lang="en-US" sz="2400" b="1" dirty="0" smtClean="0">
                <a:latin typeface="+mj-lt"/>
              </a:rPr>
              <a:t> land </a:t>
            </a:r>
            <a:r>
              <a:rPr lang="en-US" sz="2400" dirty="0" smtClean="0">
                <a:latin typeface="+mj-lt"/>
              </a:rPr>
              <a:t>whereon thou </a:t>
            </a:r>
            <a:r>
              <a:rPr lang="en-US" sz="2400" dirty="0" err="1" smtClean="0">
                <a:latin typeface="+mj-lt"/>
              </a:rPr>
              <a:t>liest</a:t>
            </a:r>
            <a:r>
              <a:rPr lang="en-US" sz="2400" dirty="0" smtClean="0">
                <a:latin typeface="+mj-lt"/>
              </a:rPr>
              <a:t>, </a:t>
            </a:r>
            <a:r>
              <a:rPr lang="en-US" sz="2400" b="1" dirty="0" smtClean="0">
                <a:latin typeface="+mj-lt"/>
              </a:rPr>
              <a:t>to thee </a:t>
            </a:r>
            <a:r>
              <a:rPr lang="en-US" sz="2400" dirty="0" smtClean="0">
                <a:latin typeface="+mj-lt"/>
              </a:rPr>
              <a:t>[Jacob] </a:t>
            </a:r>
            <a:r>
              <a:rPr lang="en-US" sz="2400" b="1" dirty="0" smtClean="0">
                <a:latin typeface="+mj-lt"/>
              </a:rPr>
              <a:t>will I </a:t>
            </a:r>
            <a:r>
              <a:rPr lang="en-US" sz="2400" dirty="0" smtClean="0">
                <a:latin typeface="+mj-lt"/>
              </a:rPr>
              <a:t>[God] </a:t>
            </a:r>
            <a:r>
              <a:rPr lang="en-US" sz="2400" b="1" dirty="0" smtClean="0">
                <a:latin typeface="+mj-lt"/>
              </a:rPr>
              <a:t>give it</a:t>
            </a:r>
            <a:r>
              <a:rPr lang="en-US" sz="2400" dirty="0" smtClean="0">
                <a:latin typeface="+mj-lt"/>
              </a:rPr>
              <a:t>, and to</a:t>
            </a:r>
            <a:r>
              <a:rPr lang="en-US" sz="2400" b="1" dirty="0" smtClean="0">
                <a:latin typeface="+mj-lt"/>
              </a:rPr>
              <a:t> thy seed </a:t>
            </a:r>
            <a:r>
              <a:rPr lang="en-US" sz="2400" dirty="0" smtClean="0">
                <a:latin typeface="+mj-lt"/>
              </a:rPr>
              <a:t>[Israel]” (28:12-15).  </a:t>
            </a:r>
            <a:endParaRPr lang="en-US" sz="2400" dirty="0">
              <a:latin typeface="+mj-lt"/>
            </a:endParaRPr>
          </a:p>
        </p:txBody>
      </p:sp>
      <p:pic>
        <p:nvPicPr>
          <p:cNvPr id="4" name="Picture 3" descr="Jacob's Wives: Genes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772" y="0"/>
            <a:ext cx="4886228" cy="6200169"/>
          </a:xfrm>
          <a:prstGeom prst="rect">
            <a:avLst/>
          </a:prstGeom>
        </p:spPr>
      </p:pic>
      <p:pic>
        <p:nvPicPr>
          <p:cNvPr id="3" name="Picture 2" descr="Travel Tuesdays: Deir Mari Girgis el Ballas: A Holy Moder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772" y="0"/>
            <a:ext cx="4886227" cy="6200169"/>
          </a:xfrm>
          <a:prstGeom prst="rect">
            <a:avLst/>
          </a:prstGeom>
        </p:spPr>
      </p:pic>
    </p:spTree>
    <p:extLst>
      <p:ext uri="{BB962C8B-B14F-4D97-AF65-F5344CB8AC3E}">
        <p14:creationId xmlns:p14="http://schemas.microsoft.com/office/powerpoint/2010/main" val="344249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285" y="0"/>
            <a:ext cx="7910071" cy="6617196"/>
          </a:xfrm>
          <a:prstGeom prst="rect">
            <a:avLst/>
          </a:prstGeom>
          <a:noFill/>
        </p:spPr>
        <p:txBody>
          <a:bodyPr wrap="square" rtlCol="0">
            <a:spAutoFit/>
          </a:bodyPr>
          <a:lstStyle/>
          <a:p>
            <a:r>
              <a:rPr lang="en-US" sz="2400" b="1" dirty="0" smtClean="0">
                <a:latin typeface="+mj-lt"/>
              </a:rPr>
              <a:t>JACOB’S WIVES</a:t>
            </a:r>
          </a:p>
          <a:p>
            <a:r>
              <a:rPr lang="en-US" sz="2400" dirty="0" smtClean="0">
                <a:latin typeface="+mj-lt"/>
              </a:rPr>
              <a:t>“Then Jacob went on his journey, and came into the land of the people of the east [Haran]” (29:1)… And [uncle] Laban had two daughters… the elder was </a:t>
            </a:r>
            <a:r>
              <a:rPr lang="en-US" sz="2400" b="1" dirty="0" smtClean="0">
                <a:latin typeface="+mj-lt"/>
              </a:rPr>
              <a:t>Leah</a:t>
            </a:r>
            <a:r>
              <a:rPr lang="en-US" sz="2400" dirty="0" smtClean="0">
                <a:latin typeface="+mj-lt"/>
              </a:rPr>
              <a:t>… younger </a:t>
            </a:r>
            <a:r>
              <a:rPr lang="en-US" sz="2400" b="1" dirty="0" smtClean="0">
                <a:latin typeface="+mj-lt"/>
              </a:rPr>
              <a:t>Rachel</a:t>
            </a:r>
            <a:r>
              <a:rPr lang="en-US" sz="2400" dirty="0" smtClean="0">
                <a:latin typeface="+mj-lt"/>
              </a:rPr>
              <a:t>… and Jacob loved Rachel… I will serve seven years for Rachel…” (29:16-18).</a:t>
            </a:r>
          </a:p>
          <a:p>
            <a:r>
              <a:rPr lang="en-US" sz="2400" dirty="0" smtClean="0">
                <a:latin typeface="+mj-lt"/>
              </a:rPr>
              <a:t>Things didn’t go exactly as planned –</a:t>
            </a:r>
          </a:p>
          <a:p>
            <a:endParaRPr lang="en-US" sz="800" dirty="0" smtClean="0">
              <a:latin typeface="+mj-lt"/>
            </a:endParaRPr>
          </a:p>
          <a:p>
            <a:r>
              <a:rPr lang="en-US" sz="2400" dirty="0" smtClean="0">
                <a:latin typeface="+mj-lt"/>
              </a:rPr>
              <a:t>“And Laban said, It must not be so done in our country, to give the younger before the firstborn… he [Jacob] loved also Rachel more than Leah, and served with him [Laban] </a:t>
            </a:r>
            <a:r>
              <a:rPr lang="en-US" sz="2400" b="1" dirty="0" smtClean="0">
                <a:latin typeface="+mj-lt"/>
              </a:rPr>
              <a:t>yet seven other years</a:t>
            </a:r>
            <a:r>
              <a:rPr lang="en-US" sz="2400" dirty="0" smtClean="0">
                <a:latin typeface="+mj-lt"/>
              </a:rPr>
              <a:t>” (29:26,30). </a:t>
            </a:r>
            <a:endParaRPr lang="en-US" sz="2400" dirty="0">
              <a:latin typeface="+mj-lt"/>
            </a:endParaRPr>
          </a:p>
          <a:p>
            <a:r>
              <a:rPr lang="en-US" sz="2400" dirty="0" smtClean="0">
                <a:latin typeface="+mj-lt"/>
              </a:rPr>
              <a:t>During those 14 years, Jacob started having babies, with first wife Leah – </a:t>
            </a:r>
          </a:p>
          <a:p>
            <a:endParaRPr lang="en-US" sz="800" dirty="0" smtClean="0">
              <a:latin typeface="+mj-lt"/>
            </a:endParaRPr>
          </a:p>
          <a:p>
            <a:r>
              <a:rPr lang="en-US" sz="2400" dirty="0" smtClean="0">
                <a:latin typeface="+mj-lt"/>
              </a:rPr>
              <a:t>“And Leah conceived… </a:t>
            </a:r>
            <a:r>
              <a:rPr lang="en-US" sz="2400" b="1" dirty="0" smtClean="0">
                <a:latin typeface="+mj-lt"/>
              </a:rPr>
              <a:t>Reuben</a:t>
            </a:r>
            <a:r>
              <a:rPr lang="en-US" sz="2400" dirty="0" smtClean="0">
                <a:latin typeface="+mj-lt"/>
              </a:rPr>
              <a:t>… </a:t>
            </a:r>
            <a:r>
              <a:rPr lang="en-US" sz="2400" b="1" dirty="0" smtClean="0">
                <a:latin typeface="+mj-lt"/>
              </a:rPr>
              <a:t>Simeon</a:t>
            </a:r>
            <a:r>
              <a:rPr lang="en-US" sz="2400" dirty="0" smtClean="0">
                <a:latin typeface="+mj-lt"/>
              </a:rPr>
              <a:t>… </a:t>
            </a:r>
            <a:r>
              <a:rPr lang="en-US" sz="2400" b="1" dirty="0" smtClean="0">
                <a:latin typeface="+mj-lt"/>
              </a:rPr>
              <a:t>Levi</a:t>
            </a:r>
            <a:r>
              <a:rPr lang="en-US" sz="2400" dirty="0" smtClean="0">
                <a:latin typeface="+mj-lt"/>
              </a:rPr>
              <a:t>… </a:t>
            </a:r>
            <a:r>
              <a:rPr lang="en-US" sz="2400" b="1" dirty="0" smtClean="0">
                <a:latin typeface="+mj-lt"/>
              </a:rPr>
              <a:t>Judah</a:t>
            </a:r>
            <a:r>
              <a:rPr lang="en-US" sz="2400" dirty="0" smtClean="0">
                <a:latin typeface="+mj-lt"/>
              </a:rPr>
              <a:t>…” (29:32-35).</a:t>
            </a:r>
          </a:p>
          <a:p>
            <a:r>
              <a:rPr lang="en-US" sz="2400" dirty="0" smtClean="0">
                <a:latin typeface="+mj-lt"/>
              </a:rPr>
              <a:t>Jacob’s first 4 sons were with wife Leah, but he has 8 more </a:t>
            </a:r>
          </a:p>
          <a:p>
            <a:r>
              <a:rPr lang="en-US" sz="2400" dirty="0" smtClean="0">
                <a:latin typeface="+mj-lt"/>
              </a:rPr>
              <a:t>to go.  Stay tuned.  </a:t>
            </a:r>
          </a:p>
          <a:p>
            <a:r>
              <a:rPr lang="en-US" sz="2400" dirty="0" smtClean="0">
                <a:latin typeface="+mj-lt"/>
              </a:rPr>
              <a:t>Next time – Gen. 30-47.</a:t>
            </a:r>
            <a:endParaRPr lang="en-US" sz="2400" dirty="0">
              <a:latin typeface="+mj-lt"/>
            </a:endParaRPr>
          </a:p>
        </p:txBody>
      </p:sp>
      <p:pic>
        <p:nvPicPr>
          <p:cNvPr id="3" name="Picture 2" descr="&lt;strong&gt;Rachel&lt;/strong&gt; and Leah: Printable Bible Study Workshe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357" y="0"/>
            <a:ext cx="4188642" cy="6247864"/>
          </a:xfrm>
          <a:prstGeom prst="rect">
            <a:avLst/>
          </a:prstGeom>
        </p:spPr>
      </p:pic>
    </p:spTree>
    <p:extLst>
      <p:ext uri="{BB962C8B-B14F-4D97-AF65-F5344CB8AC3E}">
        <p14:creationId xmlns:p14="http://schemas.microsoft.com/office/powerpoint/2010/main" val="9052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824" y="0"/>
            <a:ext cx="6777170" cy="6494085"/>
          </a:xfrm>
          <a:prstGeom prst="rect">
            <a:avLst/>
          </a:prstGeom>
        </p:spPr>
        <p:txBody>
          <a:bodyPr wrap="square">
            <a:spAutoFit/>
          </a:bodyPr>
          <a:lstStyle/>
          <a:p>
            <a:pPr marL="457200" marR="0" lvl="0" indent="-457200">
              <a:spcBef>
                <a:spcPts val="0"/>
              </a:spcBef>
              <a:spcAft>
                <a:spcPts val="0"/>
              </a:spcAft>
              <a:buAutoNum type="arabicPeriod" startAt="11"/>
              <a:tabLst>
                <a:tab pos="457200" algn="l"/>
              </a:tabLst>
            </a:pPr>
            <a:r>
              <a:rPr lang="en-US" sz="2400" dirty="0" smtClean="0">
                <a:latin typeface="+mj-lt"/>
                <a:ea typeface="Times New Roman" panose="02020603050405020304" pitchFamily="18" charset="0"/>
              </a:rPr>
              <a:t>Message </a:t>
            </a:r>
            <a:r>
              <a:rPr lang="en-US" sz="2400" dirty="0">
                <a:latin typeface="+mj-lt"/>
                <a:ea typeface="Times New Roman" panose="02020603050405020304" pitchFamily="18" charset="0"/>
              </a:rPr>
              <a:t>to believers – </a:t>
            </a:r>
            <a:r>
              <a:rPr lang="en-US" sz="2400" b="1" dirty="0" smtClean="0">
                <a:latin typeface="+mj-lt"/>
                <a:ea typeface="Times New Roman" panose="02020603050405020304" pitchFamily="18" charset="0"/>
              </a:rPr>
              <a:t>DO NOT </a:t>
            </a:r>
            <a:r>
              <a:rPr lang="en-US" sz="2400" dirty="0">
                <a:latin typeface="+mj-lt"/>
                <a:ea typeface="Times New Roman" panose="02020603050405020304" pitchFamily="18" charset="0"/>
              </a:rPr>
              <a:t>attack</a:t>
            </a:r>
            <a:r>
              <a:rPr lang="en-US" sz="2400" dirty="0" smtClean="0">
                <a:latin typeface="+mj-lt"/>
                <a:ea typeface="Times New Roman" panose="02020603050405020304" pitchFamily="18" charset="0"/>
              </a:rPr>
              <a:t>, malign, challenge</a:t>
            </a:r>
            <a:r>
              <a:rPr lang="en-US" sz="2400" dirty="0">
                <a:latin typeface="+mj-lt"/>
                <a:ea typeface="Times New Roman" panose="02020603050405020304" pitchFamily="18" charset="0"/>
              </a:rPr>
              <a:t>,</a:t>
            </a:r>
            <a:r>
              <a:rPr lang="en-US" sz="2400" dirty="0" smtClean="0">
                <a:latin typeface="+mj-lt"/>
                <a:ea typeface="Times New Roman" panose="02020603050405020304" pitchFamily="18" charset="0"/>
              </a:rPr>
              <a:t> </a:t>
            </a:r>
            <a:r>
              <a:rPr lang="en-US" sz="2400" dirty="0">
                <a:latin typeface="+mj-lt"/>
                <a:ea typeface="Times New Roman" panose="02020603050405020304" pitchFamily="18" charset="0"/>
              </a:rPr>
              <a:t>accuse, </a:t>
            </a:r>
            <a:r>
              <a:rPr lang="en-US" sz="2400" dirty="0" smtClean="0">
                <a:latin typeface="+mj-lt"/>
                <a:ea typeface="Times New Roman" panose="02020603050405020304" pitchFamily="18" charset="0"/>
              </a:rPr>
              <a:t>test, </a:t>
            </a:r>
            <a:r>
              <a:rPr lang="en-US" sz="2400" dirty="0">
                <a:latin typeface="+mj-lt"/>
                <a:ea typeface="Times New Roman" panose="02020603050405020304" pitchFamily="18" charset="0"/>
              </a:rPr>
              <a:t>or try to corner God, all </a:t>
            </a:r>
            <a:endParaRPr lang="en-US" sz="2400" dirty="0" smtClean="0">
              <a:latin typeface="+mj-lt"/>
              <a:ea typeface="Times New Roman" panose="02020603050405020304" pitchFamily="18" charset="0"/>
            </a:endParaRPr>
          </a:p>
          <a:p>
            <a:pPr marR="0" lvl="0">
              <a:spcBef>
                <a:spcPts val="0"/>
              </a:spcBef>
              <a:spcAft>
                <a:spcPts val="0"/>
              </a:spcAft>
              <a:tabLst>
                <a:tab pos="457200" algn="l"/>
              </a:tabLst>
            </a:pPr>
            <a:r>
              <a:rPr lang="en-US" sz="2400" dirty="0">
                <a:latin typeface="+mj-lt"/>
                <a:ea typeface="Times New Roman" panose="02020603050405020304" pitchFamily="18" charset="0"/>
              </a:rPr>
              <a:t> </a:t>
            </a:r>
            <a:r>
              <a:rPr lang="en-US" sz="2400" dirty="0" smtClean="0">
                <a:latin typeface="+mj-lt"/>
                <a:ea typeface="Times New Roman" panose="02020603050405020304" pitchFamily="18" charset="0"/>
              </a:rPr>
              <a:t>      of </a:t>
            </a:r>
            <a:r>
              <a:rPr lang="en-US" sz="2400" dirty="0">
                <a:latin typeface="+mj-lt"/>
                <a:ea typeface="Times New Roman" panose="02020603050405020304" pitchFamily="18" charset="0"/>
              </a:rPr>
              <a:t>which Job tried to do.  </a:t>
            </a:r>
            <a:endParaRPr lang="en-US" sz="2400" u="sng" dirty="0">
              <a:latin typeface="+mj-lt"/>
              <a:ea typeface="Times New Roman" panose="02020603050405020304" pitchFamily="18" charset="0"/>
            </a:endParaRPr>
          </a:p>
          <a:p>
            <a:pPr>
              <a:tabLst>
                <a:tab pos="457200" algn="l"/>
              </a:tabLst>
            </a:pPr>
            <a:r>
              <a:rPr lang="en-US" sz="2400" dirty="0" smtClean="0">
                <a:latin typeface="+mj-lt"/>
              </a:rPr>
              <a:t>12. God </a:t>
            </a:r>
            <a:r>
              <a:rPr lang="en-US" sz="2400" dirty="0">
                <a:latin typeface="+mj-lt"/>
              </a:rPr>
              <a:t>doesn’t always give His reasons for what </a:t>
            </a:r>
            <a:endParaRPr lang="en-US" sz="2400" dirty="0" smtClean="0">
              <a:latin typeface="+mj-lt"/>
            </a:endParaRPr>
          </a:p>
          <a:p>
            <a:pPr>
              <a:tabLst>
                <a:tab pos="457200" algn="l"/>
              </a:tabLst>
            </a:pPr>
            <a:r>
              <a:rPr lang="en-US" sz="2400" dirty="0">
                <a:latin typeface="+mj-lt"/>
              </a:rPr>
              <a:t> </a:t>
            </a:r>
            <a:r>
              <a:rPr lang="en-US" sz="2400" dirty="0" smtClean="0">
                <a:latin typeface="+mj-lt"/>
              </a:rPr>
              <a:t>      He </a:t>
            </a:r>
            <a:r>
              <a:rPr lang="en-US" sz="2400" dirty="0">
                <a:latin typeface="+mj-lt"/>
              </a:rPr>
              <a:t>does so get used to it!  </a:t>
            </a:r>
            <a:r>
              <a:rPr lang="en-US" sz="2400" b="1" dirty="0">
                <a:latin typeface="+mj-lt"/>
              </a:rPr>
              <a:t>He doesn’t owe </a:t>
            </a:r>
            <a:r>
              <a:rPr lang="en-US" sz="2400" b="1" dirty="0" smtClean="0">
                <a:latin typeface="+mj-lt"/>
              </a:rPr>
              <a:t>you</a:t>
            </a:r>
          </a:p>
          <a:p>
            <a:pPr>
              <a:tabLst>
                <a:tab pos="457200" algn="l"/>
              </a:tabLst>
            </a:pPr>
            <a:r>
              <a:rPr lang="en-US" sz="2400" b="1" dirty="0">
                <a:latin typeface="+mj-lt"/>
              </a:rPr>
              <a:t> </a:t>
            </a:r>
            <a:r>
              <a:rPr lang="en-US" sz="2400" b="1" dirty="0" smtClean="0">
                <a:latin typeface="+mj-lt"/>
              </a:rPr>
              <a:t>      any explanations </a:t>
            </a:r>
            <a:r>
              <a:rPr lang="en-US" sz="2400" dirty="0" smtClean="0">
                <a:latin typeface="+mj-lt"/>
              </a:rPr>
              <a:t>(though He has given us</a:t>
            </a:r>
          </a:p>
          <a:p>
            <a:pPr>
              <a:tabLst>
                <a:tab pos="457200" algn="l"/>
              </a:tabLst>
            </a:pPr>
            <a:r>
              <a:rPr lang="en-US" sz="2400" dirty="0">
                <a:latin typeface="+mj-lt"/>
              </a:rPr>
              <a:t> </a:t>
            </a:r>
            <a:r>
              <a:rPr lang="en-US" sz="2400" dirty="0" smtClean="0">
                <a:latin typeface="+mj-lt"/>
              </a:rPr>
              <a:t>      many).  </a:t>
            </a:r>
            <a:r>
              <a:rPr lang="en-US" sz="2400" dirty="0">
                <a:latin typeface="+mj-lt"/>
              </a:rPr>
              <a:t>But like Job, we, during such times, </a:t>
            </a:r>
            <a:r>
              <a:rPr lang="en-US" sz="2400" dirty="0" smtClean="0">
                <a:latin typeface="+mj-lt"/>
              </a:rPr>
              <a:t>can</a:t>
            </a:r>
          </a:p>
          <a:p>
            <a:pPr>
              <a:tabLst>
                <a:tab pos="457200" algn="l"/>
              </a:tabLst>
            </a:pPr>
            <a:r>
              <a:rPr lang="en-US" sz="2400" dirty="0">
                <a:latin typeface="+mj-lt"/>
              </a:rPr>
              <a:t> </a:t>
            </a:r>
            <a:r>
              <a:rPr lang="en-US" sz="2400" dirty="0" smtClean="0">
                <a:latin typeface="+mj-lt"/>
              </a:rPr>
              <a:t>      </a:t>
            </a:r>
            <a:r>
              <a:rPr lang="en-US" sz="2400" dirty="0">
                <a:latin typeface="+mj-lt"/>
              </a:rPr>
              <a:t>come to a deeper, more loving relationship </a:t>
            </a:r>
            <a:r>
              <a:rPr lang="en-US" sz="2400" dirty="0" smtClean="0">
                <a:latin typeface="+mj-lt"/>
              </a:rPr>
              <a:t>with</a:t>
            </a:r>
          </a:p>
          <a:p>
            <a:pPr>
              <a:tabLst>
                <a:tab pos="457200" algn="l"/>
              </a:tabLst>
            </a:pPr>
            <a:r>
              <a:rPr lang="en-US" sz="2400" dirty="0">
                <a:latin typeface="+mj-lt"/>
              </a:rPr>
              <a:t> </a:t>
            </a:r>
            <a:r>
              <a:rPr lang="en-US" sz="2400" dirty="0" smtClean="0">
                <a:latin typeface="+mj-lt"/>
              </a:rPr>
              <a:t>      </a:t>
            </a:r>
            <a:r>
              <a:rPr lang="en-US" sz="2400" dirty="0">
                <a:latin typeface="+mj-lt"/>
              </a:rPr>
              <a:t>Him by trusting Him more fully.  </a:t>
            </a:r>
          </a:p>
          <a:p>
            <a:pPr>
              <a:tabLst>
                <a:tab pos="457200" algn="l"/>
              </a:tabLst>
            </a:pPr>
            <a:endParaRPr lang="en-US" sz="800" dirty="0" smtClean="0">
              <a:latin typeface="+mj-lt"/>
            </a:endParaRPr>
          </a:p>
          <a:p>
            <a:pPr>
              <a:tabLst>
                <a:tab pos="457200" algn="l"/>
              </a:tabLst>
            </a:pPr>
            <a:r>
              <a:rPr lang="en-US" sz="2400" b="1" dirty="0" smtClean="0">
                <a:latin typeface="+mj-lt"/>
              </a:rPr>
              <a:t>Best application for us</a:t>
            </a:r>
            <a:r>
              <a:rPr lang="en-US" sz="2400" dirty="0" smtClean="0">
                <a:latin typeface="+mj-lt"/>
              </a:rPr>
              <a:t>:  “Yea </a:t>
            </a:r>
            <a:r>
              <a:rPr lang="en-US" sz="2400" dirty="0">
                <a:latin typeface="+mj-lt"/>
              </a:rPr>
              <a:t>doubtless, and I count </a:t>
            </a:r>
            <a:endParaRPr lang="en-US" sz="2400" dirty="0" smtClean="0">
              <a:latin typeface="+mj-lt"/>
            </a:endParaRPr>
          </a:p>
          <a:p>
            <a:pPr>
              <a:tabLst>
                <a:tab pos="457200" algn="l"/>
              </a:tabLst>
            </a:pPr>
            <a:r>
              <a:rPr lang="en-US" sz="2400" dirty="0" smtClean="0">
                <a:latin typeface="+mj-lt"/>
              </a:rPr>
              <a:t>all </a:t>
            </a:r>
            <a:r>
              <a:rPr lang="en-US" sz="2400" dirty="0">
                <a:latin typeface="+mj-lt"/>
              </a:rPr>
              <a:t>things but loss for the excellency of the knowledge of Christ Jesus my Lord: </a:t>
            </a:r>
            <a:r>
              <a:rPr lang="en-US" sz="2400" b="1" u="sng" dirty="0">
                <a:latin typeface="+mj-lt"/>
              </a:rPr>
              <a:t>for whom I have suffered the </a:t>
            </a:r>
            <a:r>
              <a:rPr lang="en-US" sz="2400" b="1" u="sng" dirty="0" smtClean="0">
                <a:latin typeface="+mj-lt"/>
              </a:rPr>
              <a:t>LOSS OF ALL THINGS, </a:t>
            </a:r>
            <a:r>
              <a:rPr lang="en-US" sz="2400" b="1" u="sng" dirty="0">
                <a:latin typeface="+mj-lt"/>
              </a:rPr>
              <a:t>and do count them but dung, that </a:t>
            </a:r>
            <a:r>
              <a:rPr lang="en-US" sz="2400" b="1" i="1" u="sng" dirty="0">
                <a:latin typeface="+mj-lt"/>
              </a:rPr>
              <a:t>I </a:t>
            </a:r>
            <a:r>
              <a:rPr lang="en-US" sz="2400" b="1" i="1" u="sng" dirty="0" smtClean="0">
                <a:latin typeface="+mj-lt"/>
              </a:rPr>
              <a:t>MAY WIN CHRIST</a:t>
            </a:r>
            <a:r>
              <a:rPr lang="en-US" sz="2400" dirty="0" smtClean="0">
                <a:latin typeface="+mj-lt"/>
              </a:rPr>
              <a:t>.  </a:t>
            </a:r>
            <a:r>
              <a:rPr lang="en-US" sz="2400" dirty="0">
                <a:latin typeface="+mj-lt"/>
              </a:rPr>
              <a:t>And be found in him, not having mine own righteousness, which is of the law, but that which is through the faith of Christ, the righteousness which is of God by faith”  (Phil</a:t>
            </a:r>
            <a:r>
              <a:rPr lang="en-US" sz="2400" dirty="0" smtClean="0">
                <a:latin typeface="+mj-lt"/>
              </a:rPr>
              <a:t>. 3:8,9).</a:t>
            </a:r>
            <a:endParaRPr lang="en-US" sz="2400" dirty="0">
              <a:latin typeface="+mj-lt"/>
            </a:endParaRPr>
          </a:p>
        </p:txBody>
      </p:sp>
      <p:pic>
        <p:nvPicPr>
          <p:cNvPr id="4" name="Picture 3" descr="File:&lt;strong&gt;Book of Job&lt;/strong&gt; Chapter 42-3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9591" y="0"/>
            <a:ext cx="5382409" cy="6858000"/>
          </a:xfrm>
          <a:prstGeom prst="rect">
            <a:avLst/>
          </a:prstGeom>
        </p:spPr>
      </p:pic>
    </p:spTree>
    <p:extLst>
      <p:ext uri="{BB962C8B-B14F-4D97-AF65-F5344CB8AC3E}">
        <p14:creationId xmlns:p14="http://schemas.microsoft.com/office/powerpoint/2010/main" val="256658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88" y="0"/>
            <a:ext cx="6704010" cy="6247864"/>
          </a:xfrm>
          <a:prstGeom prst="rect">
            <a:avLst/>
          </a:prstGeom>
          <a:noFill/>
        </p:spPr>
        <p:txBody>
          <a:bodyPr wrap="square" rtlCol="0">
            <a:spAutoFit/>
          </a:bodyPr>
          <a:lstStyle/>
          <a:p>
            <a:r>
              <a:rPr lang="en-US" sz="2400" b="1" dirty="0" smtClean="0">
                <a:latin typeface="+mj-lt"/>
              </a:rPr>
              <a:t>Back TO OUR CHRONOLOGICAL NARRATIVE</a:t>
            </a:r>
          </a:p>
          <a:p>
            <a:r>
              <a:rPr lang="en-US" sz="2400" dirty="0" smtClean="0">
                <a:latin typeface="+mj-lt"/>
              </a:rPr>
              <a:t>“And Terah took</a:t>
            </a:r>
            <a:r>
              <a:rPr lang="en-US" sz="2400" b="1" dirty="0" smtClean="0">
                <a:latin typeface="+mj-lt"/>
              </a:rPr>
              <a:t> Abram </a:t>
            </a:r>
            <a:r>
              <a:rPr lang="en-US" sz="2400" dirty="0" smtClean="0">
                <a:latin typeface="+mj-lt"/>
              </a:rPr>
              <a:t>his son… and they went forth with them from </a:t>
            </a:r>
            <a:r>
              <a:rPr lang="en-US" sz="2400" b="1" dirty="0" smtClean="0">
                <a:latin typeface="+mj-lt"/>
              </a:rPr>
              <a:t>Ur of the Chaldees</a:t>
            </a:r>
            <a:r>
              <a:rPr lang="en-US" sz="2400" dirty="0" smtClean="0">
                <a:latin typeface="+mj-lt"/>
              </a:rPr>
              <a:t>, to go into the </a:t>
            </a:r>
            <a:r>
              <a:rPr lang="en-US" sz="2400" b="1" dirty="0" smtClean="0">
                <a:latin typeface="+mj-lt"/>
              </a:rPr>
              <a:t>land of Canaan</a:t>
            </a:r>
            <a:r>
              <a:rPr lang="en-US" sz="2400" dirty="0" smtClean="0">
                <a:latin typeface="+mj-lt"/>
              </a:rPr>
              <a:t>…” (Gen. 11:31).</a:t>
            </a:r>
          </a:p>
          <a:p>
            <a:endParaRPr lang="en-US" sz="800" dirty="0" smtClean="0">
              <a:latin typeface="+mj-lt"/>
            </a:endParaRPr>
          </a:p>
          <a:p>
            <a:r>
              <a:rPr lang="en-US" sz="2400" dirty="0" smtClean="0">
                <a:latin typeface="+mj-lt"/>
              </a:rPr>
              <a:t>When all the Gentiles nations of the world turned against Him, God chose one man through whom He would make a Holy nation.</a:t>
            </a:r>
          </a:p>
          <a:p>
            <a:endParaRPr lang="en-US" sz="800" b="1" dirty="0" smtClean="0">
              <a:latin typeface="+mj-lt"/>
            </a:endParaRPr>
          </a:p>
          <a:p>
            <a:r>
              <a:rPr lang="en-US" sz="2400" b="1" dirty="0" smtClean="0">
                <a:latin typeface="+mj-lt"/>
              </a:rPr>
              <a:t>ABRAHAMIC COVENANT</a:t>
            </a:r>
          </a:p>
          <a:p>
            <a:r>
              <a:rPr lang="en-US" sz="2400" dirty="0" smtClean="0">
                <a:latin typeface="+mj-lt"/>
              </a:rPr>
              <a:t>“Now the LORD said unto Abram, Get thee out of thy country, and from thy kindred, and from thy father’s house, unto a</a:t>
            </a:r>
            <a:r>
              <a:rPr lang="en-US" sz="2400" b="1" dirty="0" smtClean="0">
                <a:latin typeface="+mj-lt"/>
              </a:rPr>
              <a:t> land </a:t>
            </a:r>
            <a:r>
              <a:rPr lang="en-US" sz="2400" dirty="0" smtClean="0">
                <a:latin typeface="+mj-lt"/>
              </a:rPr>
              <a:t>that I will shew thee: </a:t>
            </a:r>
          </a:p>
          <a:p>
            <a:r>
              <a:rPr lang="en-US" sz="2400" dirty="0" smtClean="0">
                <a:latin typeface="+mj-lt"/>
              </a:rPr>
              <a:t>And I will make of thee a </a:t>
            </a:r>
            <a:r>
              <a:rPr lang="en-US" sz="2400" b="1" dirty="0" smtClean="0">
                <a:latin typeface="+mj-lt"/>
              </a:rPr>
              <a:t>great nation</a:t>
            </a:r>
            <a:r>
              <a:rPr lang="en-US" sz="2400" dirty="0" smtClean="0">
                <a:latin typeface="+mj-lt"/>
              </a:rPr>
              <a:t>, and I will bless thee, and make thy </a:t>
            </a:r>
            <a:r>
              <a:rPr lang="en-US" sz="2400" b="1" dirty="0" smtClean="0">
                <a:latin typeface="+mj-lt"/>
              </a:rPr>
              <a:t>name great</a:t>
            </a:r>
            <a:r>
              <a:rPr lang="en-US" sz="2400" dirty="0" smtClean="0">
                <a:latin typeface="+mj-lt"/>
              </a:rPr>
              <a:t>; and thou shalt be a </a:t>
            </a:r>
            <a:r>
              <a:rPr lang="en-US" sz="2400" b="1" dirty="0" smtClean="0">
                <a:latin typeface="+mj-lt"/>
              </a:rPr>
              <a:t>blessing</a:t>
            </a:r>
            <a:r>
              <a:rPr lang="en-US" sz="2400" dirty="0" smtClean="0">
                <a:latin typeface="+mj-lt"/>
              </a:rPr>
              <a:t>. And I will bless them that bless thee, and curse him that curseth thee: and </a:t>
            </a:r>
            <a:r>
              <a:rPr lang="en-US" sz="2400" b="1" dirty="0" smtClean="0">
                <a:latin typeface="+mj-lt"/>
              </a:rPr>
              <a:t>in thee shall all families of the earth be blessed</a:t>
            </a:r>
            <a:r>
              <a:rPr lang="en-US" sz="2400" dirty="0" smtClean="0">
                <a:latin typeface="+mj-lt"/>
              </a:rPr>
              <a:t>” (Gen. 12:1-3).</a:t>
            </a:r>
            <a:r>
              <a:rPr lang="en-US" sz="2400" b="1" dirty="0" smtClean="0">
                <a:latin typeface="+mj-lt"/>
              </a:rPr>
              <a:t> </a:t>
            </a:r>
            <a:endParaRPr lang="en-US" sz="2400" b="1" dirty="0">
              <a:latin typeface="+mj-lt"/>
            </a:endParaRPr>
          </a:p>
        </p:txBody>
      </p:sp>
      <p:pic>
        <p:nvPicPr>
          <p:cNvPr id="3" name="Picture 2" descr="foot talk: December 200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298" y="0"/>
            <a:ext cx="5404701" cy="6247864"/>
          </a:xfrm>
          <a:prstGeom prst="rect">
            <a:avLst/>
          </a:prstGeom>
        </p:spPr>
      </p:pic>
    </p:spTree>
    <p:extLst>
      <p:ext uri="{BB962C8B-B14F-4D97-AF65-F5344CB8AC3E}">
        <p14:creationId xmlns:p14="http://schemas.microsoft.com/office/powerpoint/2010/main" val="29817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85" y="-75414"/>
            <a:ext cx="6601363" cy="6617196"/>
          </a:xfrm>
          <a:prstGeom prst="rect">
            <a:avLst/>
          </a:prstGeom>
        </p:spPr>
        <p:txBody>
          <a:bodyPr wrap="square">
            <a:spAutoFit/>
          </a:bodyPr>
          <a:lstStyle/>
          <a:p>
            <a:r>
              <a:rPr lang="en-US" sz="2400" b="1" dirty="0">
                <a:latin typeface="+mj-lt"/>
              </a:rPr>
              <a:t>ABRAHAMIC </a:t>
            </a:r>
            <a:r>
              <a:rPr lang="en-US" sz="2400" b="1" dirty="0" smtClean="0">
                <a:latin typeface="+mj-lt"/>
              </a:rPr>
              <a:t>COVENANT</a:t>
            </a:r>
          </a:p>
          <a:p>
            <a:pPr marL="342900" indent="-342900">
              <a:buFont typeface="Arial" panose="020B0604020202020204" pitchFamily="34" charset="0"/>
              <a:buChar char="•"/>
            </a:pPr>
            <a:r>
              <a:rPr lang="en-US" sz="2400" dirty="0" smtClean="0">
                <a:latin typeface="+mj-lt"/>
              </a:rPr>
              <a:t>Great Name</a:t>
            </a:r>
          </a:p>
          <a:p>
            <a:pPr marL="342900" indent="-342900">
              <a:buFont typeface="Arial" panose="020B0604020202020204" pitchFamily="34" charset="0"/>
              <a:buChar char="•"/>
            </a:pPr>
            <a:r>
              <a:rPr lang="en-US" sz="2400" dirty="0" smtClean="0">
                <a:latin typeface="+mj-lt"/>
              </a:rPr>
              <a:t>Promised Land</a:t>
            </a:r>
          </a:p>
          <a:p>
            <a:pPr marL="342900" indent="-342900">
              <a:buFont typeface="Arial" panose="020B0604020202020204" pitchFamily="34" charset="0"/>
              <a:buChar char="•"/>
            </a:pPr>
            <a:r>
              <a:rPr lang="en-US" sz="2400" dirty="0" smtClean="0">
                <a:latin typeface="+mj-lt"/>
              </a:rPr>
              <a:t>Great Nation [Israel]</a:t>
            </a:r>
          </a:p>
          <a:p>
            <a:pPr marL="342900" indent="-342900">
              <a:buFont typeface="Arial" panose="020B0604020202020204" pitchFamily="34" charset="0"/>
              <a:buChar char="•"/>
            </a:pPr>
            <a:r>
              <a:rPr lang="en-US" sz="2400" dirty="0" smtClean="0">
                <a:latin typeface="+mj-lt"/>
              </a:rPr>
              <a:t>Blessing to all Nations</a:t>
            </a:r>
          </a:p>
          <a:p>
            <a:endParaRPr lang="en-US" sz="800" dirty="0" smtClean="0">
              <a:latin typeface="+mj-lt"/>
            </a:endParaRPr>
          </a:p>
          <a:p>
            <a:r>
              <a:rPr lang="en-US" sz="2400" dirty="0" smtClean="0">
                <a:latin typeface="+mj-lt"/>
              </a:rPr>
              <a:t>“By </a:t>
            </a:r>
            <a:r>
              <a:rPr lang="en-US" sz="2400" b="1" dirty="0" smtClean="0">
                <a:latin typeface="+mj-lt"/>
              </a:rPr>
              <a:t>faith</a:t>
            </a:r>
            <a:r>
              <a:rPr lang="en-US" sz="2400" dirty="0" smtClean="0">
                <a:latin typeface="+mj-lt"/>
              </a:rPr>
              <a:t> Abraham, when he was called to go out into a place which he should after receive for an inheritance, </a:t>
            </a:r>
            <a:r>
              <a:rPr lang="en-US" sz="2400" b="1" dirty="0" smtClean="0">
                <a:latin typeface="+mj-lt"/>
              </a:rPr>
              <a:t>obeyed</a:t>
            </a:r>
            <a:r>
              <a:rPr lang="en-US" sz="2400" dirty="0" smtClean="0">
                <a:latin typeface="+mj-lt"/>
              </a:rPr>
              <a:t>; and he went out, </a:t>
            </a:r>
            <a:r>
              <a:rPr lang="en-US" sz="2400" b="1" dirty="0" smtClean="0">
                <a:latin typeface="+mj-lt"/>
              </a:rPr>
              <a:t>not knowing whether he went</a:t>
            </a:r>
            <a:r>
              <a:rPr lang="en-US" sz="2400" dirty="0" smtClean="0">
                <a:latin typeface="+mj-lt"/>
              </a:rPr>
              <a:t>” (Heb. 11:8).</a:t>
            </a:r>
          </a:p>
          <a:p>
            <a:r>
              <a:rPr lang="en-US" sz="2400" dirty="0" smtClean="0">
                <a:latin typeface="+mj-lt"/>
              </a:rPr>
              <a:t>God would use Father Abraham in a monumental way to carry out His plan to form a Holy nation.  He would begin his journey in </a:t>
            </a:r>
            <a:r>
              <a:rPr lang="en-US" sz="2400" b="1" dirty="0" smtClean="0">
                <a:latin typeface="+mj-lt"/>
              </a:rPr>
              <a:t>Ur of the Chaldees</a:t>
            </a:r>
            <a:r>
              <a:rPr lang="en-US" sz="2400" dirty="0" smtClean="0">
                <a:latin typeface="+mj-lt"/>
              </a:rPr>
              <a:t>, but</a:t>
            </a:r>
          </a:p>
          <a:p>
            <a:r>
              <a:rPr lang="en-US" sz="2400" dirty="0">
                <a:latin typeface="+mj-lt"/>
              </a:rPr>
              <a:t>s</a:t>
            </a:r>
            <a:r>
              <a:rPr lang="en-US" sz="2400" dirty="0" smtClean="0">
                <a:latin typeface="+mj-lt"/>
              </a:rPr>
              <a:t>topped in </a:t>
            </a:r>
            <a:r>
              <a:rPr lang="en-US" sz="2400" b="1" dirty="0" smtClean="0">
                <a:latin typeface="+mj-lt"/>
              </a:rPr>
              <a:t>Haran </a:t>
            </a:r>
            <a:r>
              <a:rPr lang="en-US" sz="2400" dirty="0" smtClean="0">
                <a:latin typeface="+mj-lt"/>
              </a:rPr>
              <a:t>(11:31), awaiting the death of his father, Terah (11:32), an idol worshipper –</a:t>
            </a:r>
          </a:p>
          <a:p>
            <a:endParaRPr lang="en-US" sz="800" dirty="0" smtClean="0">
              <a:latin typeface="+mj-lt"/>
            </a:endParaRPr>
          </a:p>
          <a:p>
            <a:r>
              <a:rPr lang="en-US" sz="2400" dirty="0" smtClean="0">
                <a:latin typeface="+mj-lt"/>
              </a:rPr>
              <a:t>“Your Fathers dwelt on the other side of the [Euphrates R.]… even Terah, the father of Abraham… and </a:t>
            </a:r>
            <a:r>
              <a:rPr lang="en-US" sz="2400" b="1" dirty="0" smtClean="0">
                <a:latin typeface="+mj-lt"/>
              </a:rPr>
              <a:t>they served other gods</a:t>
            </a:r>
            <a:r>
              <a:rPr lang="en-US" sz="2400" dirty="0" smtClean="0">
                <a:latin typeface="+mj-lt"/>
              </a:rPr>
              <a:t>” (Josh. 24:2).</a:t>
            </a:r>
          </a:p>
        </p:txBody>
      </p:sp>
      <p:pic>
        <p:nvPicPr>
          <p:cNvPr id="3" name="Picture 2" descr="foot talk: December 200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348" y="0"/>
            <a:ext cx="5532652" cy="6617196"/>
          </a:xfrm>
          <a:prstGeom prst="rect">
            <a:avLst/>
          </a:prstGeom>
        </p:spPr>
      </p:pic>
    </p:spTree>
    <p:extLst>
      <p:ext uri="{BB962C8B-B14F-4D97-AF65-F5344CB8AC3E}">
        <p14:creationId xmlns:p14="http://schemas.microsoft.com/office/powerpoint/2010/main" val="201353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0" end="10"/>
                                            </p:txEl>
                                          </p:spTgt>
                                        </p:tgtEl>
                                        <p:attrNameLst>
                                          <p:attrName>style.visibility</p:attrName>
                                        </p:attrNameLst>
                                      </p:cBhvr>
                                      <p:to>
                                        <p:strVal val="visible"/>
                                      </p:to>
                                    </p:set>
                                    <p:animEffect transition="in" filter="fade">
                                      <p:cBhvr>
                                        <p:cTn id="2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63" y="0"/>
            <a:ext cx="4728680" cy="6370975"/>
          </a:xfrm>
          <a:prstGeom prst="rect">
            <a:avLst/>
          </a:prstGeom>
          <a:noFill/>
        </p:spPr>
        <p:txBody>
          <a:bodyPr wrap="square" rtlCol="0">
            <a:spAutoFit/>
          </a:bodyPr>
          <a:lstStyle/>
          <a:p>
            <a:r>
              <a:rPr lang="en-US" sz="2400" dirty="0">
                <a:latin typeface="+mj-lt"/>
              </a:rPr>
              <a:t>O</a:t>
            </a:r>
            <a:r>
              <a:rPr lang="en-US" sz="2400" dirty="0" smtClean="0">
                <a:latin typeface="+mj-lt"/>
              </a:rPr>
              <a:t>ut of respect, Abram took his father as far as </a:t>
            </a:r>
            <a:r>
              <a:rPr lang="en-US" sz="2400" b="1" dirty="0" smtClean="0">
                <a:latin typeface="+mj-lt"/>
              </a:rPr>
              <a:t>Haran</a:t>
            </a:r>
            <a:r>
              <a:rPr lang="en-US" sz="2400" dirty="0" smtClean="0">
                <a:latin typeface="+mj-lt"/>
              </a:rPr>
              <a:t> where he stopped until his father died according to the instructions given him from God, “Get thee out of thy country, and from thy kindred, and </a:t>
            </a:r>
            <a:r>
              <a:rPr lang="en-US" sz="2400" b="1" dirty="0" smtClean="0">
                <a:latin typeface="+mj-lt"/>
              </a:rPr>
              <a:t>from thy father’s house</a:t>
            </a:r>
            <a:r>
              <a:rPr lang="en-US" sz="2400" dirty="0" smtClean="0">
                <a:latin typeface="+mj-lt"/>
              </a:rPr>
              <a:t>” (12:1).</a:t>
            </a:r>
          </a:p>
          <a:p>
            <a:endParaRPr lang="en-US" sz="800" dirty="0" smtClean="0">
              <a:latin typeface="+mj-lt"/>
            </a:endParaRPr>
          </a:p>
          <a:p>
            <a:r>
              <a:rPr lang="en-US" sz="2400" dirty="0" smtClean="0">
                <a:latin typeface="+mj-lt"/>
              </a:rPr>
              <a:t>Abram, 75, took Sarai his wife, his nephew, Lot, “… and </a:t>
            </a:r>
            <a:r>
              <a:rPr lang="en-US" sz="2400" b="1" dirty="0" smtClean="0">
                <a:latin typeface="+mj-lt"/>
              </a:rPr>
              <a:t>into the land of Canaan they came</a:t>
            </a:r>
            <a:r>
              <a:rPr lang="en-US" sz="2400" dirty="0" smtClean="0">
                <a:latin typeface="+mj-lt"/>
              </a:rPr>
              <a:t>” (12:5), stopping at </a:t>
            </a:r>
            <a:r>
              <a:rPr lang="en-US" sz="2400" b="1" dirty="0" smtClean="0">
                <a:latin typeface="+mj-lt"/>
              </a:rPr>
              <a:t>Shechem</a:t>
            </a:r>
            <a:r>
              <a:rPr lang="en-US" sz="2400" dirty="0" smtClean="0">
                <a:latin typeface="+mj-lt"/>
              </a:rPr>
              <a:t> inhabited by the Caananites [descendants of Ham &amp; Canaan] (12:6).</a:t>
            </a:r>
          </a:p>
          <a:p>
            <a:endParaRPr lang="en-US" sz="800" dirty="0" smtClean="0">
              <a:latin typeface="+mj-lt"/>
            </a:endParaRPr>
          </a:p>
          <a:p>
            <a:r>
              <a:rPr lang="en-US" sz="2400" dirty="0" smtClean="0">
                <a:latin typeface="+mj-lt"/>
              </a:rPr>
              <a:t>What were the first two things to happen as Abram entered the land?  </a:t>
            </a:r>
            <a:endParaRPr lang="en-US" sz="800" dirty="0" smtClean="0">
              <a:latin typeface="+mj-lt"/>
            </a:endParaRPr>
          </a:p>
          <a:p>
            <a:endParaRPr lang="en-US" sz="800" dirty="0">
              <a:latin typeface="+mj-lt"/>
            </a:endParaRPr>
          </a:p>
          <a:p>
            <a:r>
              <a:rPr lang="en-US" sz="2400" dirty="0" smtClean="0">
                <a:latin typeface="+mj-lt"/>
              </a:rPr>
              <a:t>The LORD spoke to Abram. </a:t>
            </a:r>
          </a:p>
        </p:txBody>
      </p:sp>
      <p:pic>
        <p:nvPicPr>
          <p:cNvPr id="5" name="Picture 4" descr="swsoldtestament - &lt;strong&gt;Abraham&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474" y="0"/>
            <a:ext cx="7101525" cy="6247864"/>
          </a:xfrm>
          <a:prstGeom prst="rect">
            <a:avLst/>
          </a:prstGeom>
        </p:spPr>
      </p:pic>
    </p:spTree>
    <p:extLst>
      <p:ext uri="{BB962C8B-B14F-4D97-AF65-F5344CB8AC3E}">
        <p14:creationId xmlns:p14="http://schemas.microsoft.com/office/powerpoint/2010/main" val="315949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73" y="0"/>
            <a:ext cx="6996530" cy="6494085"/>
          </a:xfrm>
          <a:prstGeom prst="rect">
            <a:avLst/>
          </a:prstGeom>
        </p:spPr>
        <p:txBody>
          <a:bodyPr wrap="square">
            <a:spAutoFit/>
          </a:bodyPr>
          <a:lstStyle/>
          <a:p>
            <a:r>
              <a:rPr lang="en-US" sz="2400" dirty="0" smtClean="0">
                <a:latin typeface="+mj-lt"/>
              </a:rPr>
              <a:t>“And the LORD appeared unto Abram [</a:t>
            </a:r>
            <a:r>
              <a:rPr lang="en-US" sz="2400" dirty="0" err="1" smtClean="0">
                <a:latin typeface="+mj-lt"/>
              </a:rPr>
              <a:t>Shechem</a:t>
            </a:r>
            <a:r>
              <a:rPr lang="en-US" sz="2400" dirty="0" smtClean="0">
                <a:latin typeface="+mj-lt"/>
              </a:rPr>
              <a:t>], and said, Unto </a:t>
            </a:r>
            <a:r>
              <a:rPr lang="en-US" sz="2400" b="1" dirty="0" smtClean="0">
                <a:latin typeface="+mj-lt"/>
              </a:rPr>
              <a:t>thy seed </a:t>
            </a:r>
            <a:r>
              <a:rPr lang="en-US" sz="2400" dirty="0" smtClean="0">
                <a:latin typeface="+mj-lt"/>
              </a:rPr>
              <a:t>will I give this</a:t>
            </a:r>
            <a:r>
              <a:rPr lang="en-US" sz="2400" b="1" dirty="0" smtClean="0">
                <a:latin typeface="+mj-lt"/>
              </a:rPr>
              <a:t> land</a:t>
            </a:r>
            <a:r>
              <a:rPr lang="en-US" sz="2400" dirty="0" smtClean="0">
                <a:latin typeface="+mj-lt"/>
              </a:rPr>
              <a:t>: and there builded he an alter unto the LORD, who appeared unto him” (Gen. 12:7).</a:t>
            </a:r>
          </a:p>
          <a:p>
            <a:r>
              <a:rPr lang="en-US" sz="2400" dirty="0" smtClean="0">
                <a:latin typeface="+mj-lt"/>
              </a:rPr>
              <a:t>2</a:t>
            </a:r>
            <a:r>
              <a:rPr lang="en-US" sz="2400" baseline="30000" dirty="0" smtClean="0">
                <a:latin typeface="+mj-lt"/>
              </a:rPr>
              <a:t>nd</a:t>
            </a:r>
            <a:r>
              <a:rPr lang="en-US" sz="2400" dirty="0">
                <a:latin typeface="+mj-lt"/>
              </a:rPr>
              <a:t> </a:t>
            </a:r>
            <a:r>
              <a:rPr lang="en-US" sz="2400" dirty="0" smtClean="0">
                <a:latin typeface="+mj-lt"/>
              </a:rPr>
              <a:t>– Abram did a burnt offering to God.  </a:t>
            </a:r>
          </a:p>
          <a:p>
            <a:endParaRPr lang="en-US" sz="800" dirty="0">
              <a:latin typeface="+mj-lt"/>
            </a:endParaRPr>
          </a:p>
          <a:p>
            <a:r>
              <a:rPr lang="en-US" sz="2400" dirty="0" smtClean="0">
                <a:latin typeface="+mj-lt"/>
              </a:rPr>
              <a:t>Who is to inherit this</a:t>
            </a:r>
            <a:r>
              <a:rPr lang="en-US" sz="2400" b="1" dirty="0" smtClean="0">
                <a:latin typeface="+mj-lt"/>
              </a:rPr>
              <a:t> land</a:t>
            </a:r>
            <a:r>
              <a:rPr lang="en-US" sz="2400" dirty="0" smtClean="0">
                <a:latin typeface="+mj-lt"/>
              </a:rPr>
              <a:t>?  Abram’s </a:t>
            </a:r>
            <a:r>
              <a:rPr lang="en-US" sz="2400" b="1" dirty="0" smtClean="0">
                <a:latin typeface="+mj-lt"/>
              </a:rPr>
              <a:t>seed</a:t>
            </a:r>
            <a:r>
              <a:rPr lang="en-US" sz="2400" dirty="0" smtClean="0">
                <a:latin typeface="+mj-lt"/>
              </a:rPr>
              <a:t> (who that seed was, is still hotly disputed today. We will let the Word of God tell us).  </a:t>
            </a:r>
          </a:p>
          <a:p>
            <a:endParaRPr lang="en-US" sz="800" dirty="0" smtClean="0">
              <a:latin typeface="+mj-lt"/>
            </a:endParaRPr>
          </a:p>
          <a:p>
            <a:r>
              <a:rPr lang="en-US" sz="2400" dirty="0" smtClean="0">
                <a:latin typeface="+mj-lt"/>
              </a:rPr>
              <a:t>“</a:t>
            </a:r>
            <a:r>
              <a:rPr lang="en-US" sz="2400" dirty="0">
                <a:latin typeface="+mj-lt"/>
              </a:rPr>
              <a:t>By </a:t>
            </a:r>
            <a:r>
              <a:rPr lang="en-US" sz="2400" b="1" dirty="0">
                <a:latin typeface="+mj-lt"/>
              </a:rPr>
              <a:t>faith</a:t>
            </a:r>
            <a:r>
              <a:rPr lang="en-US" sz="2400" dirty="0">
                <a:latin typeface="+mj-lt"/>
              </a:rPr>
              <a:t> he sojourned in the land of promise, as in </a:t>
            </a:r>
            <a:endParaRPr lang="en-US" sz="2400" dirty="0" smtClean="0">
              <a:latin typeface="+mj-lt"/>
            </a:endParaRPr>
          </a:p>
          <a:p>
            <a:r>
              <a:rPr lang="en-US" sz="2400" dirty="0" smtClean="0">
                <a:latin typeface="+mj-lt"/>
              </a:rPr>
              <a:t>a </a:t>
            </a:r>
            <a:r>
              <a:rPr lang="en-US" sz="2400" dirty="0">
                <a:latin typeface="+mj-lt"/>
              </a:rPr>
              <a:t>strange country, </a:t>
            </a:r>
            <a:r>
              <a:rPr lang="en-US" sz="2400" dirty="0" smtClean="0">
                <a:latin typeface="+mj-lt"/>
              </a:rPr>
              <a:t>dwelling </a:t>
            </a:r>
            <a:r>
              <a:rPr lang="en-US" sz="2400" dirty="0">
                <a:latin typeface="+mj-lt"/>
              </a:rPr>
              <a:t>in [tents]…” </a:t>
            </a:r>
            <a:r>
              <a:rPr lang="en-US" sz="2400" dirty="0" smtClean="0">
                <a:latin typeface="+mj-lt"/>
              </a:rPr>
              <a:t>(</a:t>
            </a:r>
            <a:r>
              <a:rPr lang="en-US" sz="2400" dirty="0">
                <a:latin typeface="+mj-lt"/>
              </a:rPr>
              <a:t>Heb. 11:9</a:t>
            </a:r>
            <a:r>
              <a:rPr lang="en-US" sz="2400" dirty="0" smtClean="0">
                <a:latin typeface="+mj-lt"/>
              </a:rPr>
              <a:t>).</a:t>
            </a:r>
          </a:p>
          <a:p>
            <a:endParaRPr lang="en-US" sz="800" dirty="0" smtClean="0">
              <a:latin typeface="+mj-lt"/>
            </a:endParaRPr>
          </a:p>
          <a:p>
            <a:r>
              <a:rPr lang="en-US" sz="2400" dirty="0" smtClean="0">
                <a:latin typeface="+mj-lt"/>
              </a:rPr>
              <a:t>Guess what happened then?</a:t>
            </a:r>
          </a:p>
          <a:p>
            <a:endParaRPr lang="en-US" sz="800" dirty="0" smtClean="0">
              <a:latin typeface="+mj-lt"/>
            </a:endParaRPr>
          </a:p>
          <a:p>
            <a:r>
              <a:rPr lang="en-US" sz="2400" dirty="0" smtClean="0">
                <a:latin typeface="+mj-lt"/>
              </a:rPr>
              <a:t>“And Abram journeyed, going on still toward the south.  And there was a famine in the land: and Abram went down into </a:t>
            </a:r>
            <a:r>
              <a:rPr lang="en-US" sz="2400" b="1" dirty="0" smtClean="0">
                <a:latin typeface="+mj-lt"/>
              </a:rPr>
              <a:t>Egypt</a:t>
            </a:r>
            <a:r>
              <a:rPr lang="en-US" sz="2400" dirty="0" smtClean="0">
                <a:latin typeface="+mj-lt"/>
              </a:rPr>
              <a:t>…” (Gen. 12:9,10).</a:t>
            </a:r>
          </a:p>
          <a:p>
            <a:r>
              <a:rPr lang="en-US" sz="2400" dirty="0" smtClean="0">
                <a:latin typeface="+mj-lt"/>
              </a:rPr>
              <a:t>Did God promise Abram the land of Egypt??!!   No.</a:t>
            </a:r>
          </a:p>
          <a:p>
            <a:r>
              <a:rPr lang="en-US" sz="2400" dirty="0" smtClean="0">
                <a:latin typeface="+mj-lt"/>
              </a:rPr>
              <a:t>Why did he go to Egypt?  A famine (a test).  He failed.  </a:t>
            </a:r>
            <a:endParaRPr lang="en-US" sz="2400" dirty="0">
              <a:latin typeface="+mj-lt"/>
            </a:endParaRPr>
          </a:p>
        </p:txBody>
      </p:sp>
      <p:pic>
        <p:nvPicPr>
          <p:cNvPr id="4" name="Picture 3" descr="As Abram journeyed he built altars to G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2652" y="23648"/>
            <a:ext cx="4999348" cy="6470437"/>
          </a:xfrm>
          <a:prstGeom prst="rect">
            <a:avLst/>
          </a:prstGeom>
        </p:spPr>
      </p:pic>
    </p:spTree>
    <p:extLst>
      <p:ext uri="{BB962C8B-B14F-4D97-AF65-F5344CB8AC3E}">
        <p14:creationId xmlns:p14="http://schemas.microsoft.com/office/powerpoint/2010/main" val="31029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le:James Jacques Joseph Tissot - &lt;strong&gt;Abram's&lt;/strong&gt; Counsel to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0"/>
            <a:ext cx="5486399" cy="6370975"/>
          </a:xfrm>
          <a:prstGeom prst="rect">
            <a:avLst/>
          </a:prstGeom>
        </p:spPr>
      </p:pic>
      <p:sp>
        <p:nvSpPr>
          <p:cNvPr id="4" name="TextBox 3"/>
          <p:cNvSpPr txBox="1"/>
          <p:nvPr/>
        </p:nvSpPr>
        <p:spPr>
          <a:xfrm>
            <a:off x="29092" y="0"/>
            <a:ext cx="6676508" cy="6370975"/>
          </a:xfrm>
          <a:prstGeom prst="rect">
            <a:avLst/>
          </a:prstGeom>
          <a:noFill/>
        </p:spPr>
        <p:txBody>
          <a:bodyPr wrap="none" rtlCol="0">
            <a:spAutoFit/>
          </a:bodyPr>
          <a:lstStyle/>
          <a:p>
            <a:r>
              <a:rPr lang="en-US" sz="2400" dirty="0" smtClean="0">
                <a:latin typeface="+mj-lt"/>
              </a:rPr>
              <a:t>Like Noah, Abram believed God, but neither were</a:t>
            </a:r>
          </a:p>
          <a:p>
            <a:r>
              <a:rPr lang="en-US" sz="2400" dirty="0" smtClean="0">
                <a:latin typeface="+mj-lt"/>
              </a:rPr>
              <a:t>without their own personal sin –</a:t>
            </a:r>
          </a:p>
          <a:p>
            <a:endParaRPr lang="en-US" sz="800" dirty="0">
              <a:latin typeface="+mj-lt"/>
            </a:endParaRPr>
          </a:p>
          <a:p>
            <a:r>
              <a:rPr lang="en-US" sz="2400" dirty="0" smtClean="0">
                <a:latin typeface="+mj-lt"/>
              </a:rPr>
              <a:t>“… when the Egyptians shall see thee [Sarai]… this</a:t>
            </a:r>
          </a:p>
          <a:p>
            <a:r>
              <a:rPr lang="en-US" sz="2400" dirty="0">
                <a:latin typeface="+mj-lt"/>
              </a:rPr>
              <a:t>i</a:t>
            </a:r>
            <a:r>
              <a:rPr lang="en-US" sz="2400" dirty="0" smtClean="0">
                <a:latin typeface="+mj-lt"/>
              </a:rPr>
              <a:t>s his wife… they will kill me… I pray thee thou art </a:t>
            </a:r>
          </a:p>
          <a:p>
            <a:r>
              <a:rPr lang="en-US" sz="2400" dirty="0" smtClean="0">
                <a:latin typeface="+mj-lt"/>
              </a:rPr>
              <a:t>my sister…” (Gen. 12:11-13).</a:t>
            </a:r>
          </a:p>
          <a:p>
            <a:endParaRPr lang="en-US" sz="800" dirty="0" smtClean="0">
              <a:latin typeface="+mj-lt"/>
            </a:endParaRPr>
          </a:p>
          <a:p>
            <a:r>
              <a:rPr lang="en-US" sz="2400" dirty="0" smtClean="0">
                <a:latin typeface="+mj-lt"/>
              </a:rPr>
              <a:t>God helped Abram get out of that mess and back to </a:t>
            </a:r>
          </a:p>
          <a:p>
            <a:r>
              <a:rPr lang="en-US" sz="2400" dirty="0" smtClean="0">
                <a:latin typeface="+mj-lt"/>
              </a:rPr>
              <a:t>the land of Canaan they went – </a:t>
            </a:r>
          </a:p>
          <a:p>
            <a:endParaRPr lang="en-US" sz="800" dirty="0" smtClean="0">
              <a:latin typeface="+mj-lt"/>
            </a:endParaRPr>
          </a:p>
          <a:p>
            <a:r>
              <a:rPr lang="en-US" sz="2400" dirty="0" smtClean="0">
                <a:latin typeface="+mj-lt"/>
              </a:rPr>
              <a:t>“And Abram went up out of Egypt, he, and his wife</a:t>
            </a:r>
          </a:p>
          <a:p>
            <a:r>
              <a:rPr lang="en-US" sz="2400" dirty="0" smtClean="0">
                <a:latin typeface="+mj-lt"/>
              </a:rPr>
              <a:t>… And </a:t>
            </a:r>
            <a:r>
              <a:rPr lang="en-US" sz="2400" b="1" dirty="0" smtClean="0">
                <a:latin typeface="+mj-lt"/>
              </a:rPr>
              <a:t>Lot</a:t>
            </a:r>
            <a:r>
              <a:rPr lang="en-US" sz="2400" dirty="0" smtClean="0">
                <a:latin typeface="+mj-lt"/>
              </a:rPr>
              <a:t> with him…” (Gen. 13:1).</a:t>
            </a:r>
          </a:p>
          <a:p>
            <a:endParaRPr lang="en-US" sz="800" dirty="0" smtClean="0">
              <a:latin typeface="+mj-lt"/>
            </a:endParaRPr>
          </a:p>
          <a:p>
            <a:r>
              <a:rPr lang="en-US" sz="2400" dirty="0" smtClean="0">
                <a:latin typeface="+mj-lt"/>
              </a:rPr>
              <a:t>(Any time those chosen to be the seed of Abram are </a:t>
            </a:r>
          </a:p>
          <a:p>
            <a:r>
              <a:rPr lang="en-US" sz="2400" i="1" dirty="0" smtClean="0">
                <a:latin typeface="+mj-lt"/>
              </a:rPr>
              <a:t>off</a:t>
            </a:r>
            <a:r>
              <a:rPr lang="en-US" sz="2400" dirty="0" smtClean="0">
                <a:latin typeface="+mj-lt"/>
              </a:rPr>
              <a:t> their Promised Land, it is never a good situation).</a:t>
            </a:r>
          </a:p>
          <a:p>
            <a:endParaRPr lang="en-US" sz="800" dirty="0" smtClean="0">
              <a:latin typeface="+mj-lt"/>
            </a:endParaRPr>
          </a:p>
          <a:p>
            <a:r>
              <a:rPr lang="en-US" sz="2400" dirty="0" smtClean="0">
                <a:latin typeface="+mj-lt"/>
              </a:rPr>
              <a:t>Why do Abram and Lot part company?  </a:t>
            </a:r>
          </a:p>
          <a:p>
            <a:endParaRPr lang="en-US" sz="800" dirty="0" smtClean="0">
              <a:latin typeface="+mj-lt"/>
            </a:endParaRPr>
          </a:p>
          <a:p>
            <a:r>
              <a:rPr lang="en-US" sz="2400" dirty="0" smtClean="0">
                <a:latin typeface="+mj-lt"/>
              </a:rPr>
              <a:t>“And the land was not able to bear them… so that </a:t>
            </a:r>
          </a:p>
          <a:p>
            <a:r>
              <a:rPr lang="en-US" sz="2400" dirty="0" smtClean="0">
                <a:latin typeface="+mj-lt"/>
              </a:rPr>
              <a:t>they could not dwell together” (13:5,6); or, “… </a:t>
            </a:r>
            <a:r>
              <a:rPr lang="en-US" sz="2400" i="1" dirty="0" smtClean="0">
                <a:latin typeface="+mj-lt"/>
              </a:rPr>
              <a:t>from </a:t>
            </a:r>
          </a:p>
          <a:p>
            <a:r>
              <a:rPr lang="en-US" sz="2400" dirty="0" smtClean="0">
                <a:latin typeface="+mj-lt"/>
              </a:rPr>
              <a:t>thy kindred”(12:1).   </a:t>
            </a:r>
          </a:p>
        </p:txBody>
      </p:sp>
    </p:spTree>
    <p:extLst>
      <p:ext uri="{BB962C8B-B14F-4D97-AF65-F5344CB8AC3E}">
        <p14:creationId xmlns:p14="http://schemas.microsoft.com/office/powerpoint/2010/main" val="340046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0" end="10"/>
                                            </p:txEl>
                                          </p:spTgt>
                                        </p:tgtEl>
                                        <p:attrNameLst>
                                          <p:attrName>style.visibility</p:attrName>
                                        </p:attrNameLst>
                                      </p:cBhvr>
                                      <p:to>
                                        <p:strVal val="visible"/>
                                      </p:to>
                                    </p:set>
                                    <p:animEffect transition="in" filter="fade">
                                      <p:cBhvr>
                                        <p:cTn id="26" dur="500"/>
                                        <p:tgtEl>
                                          <p:spTgt spid="4">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animEffect transition="in" filter="fade">
                                      <p:cBhvr>
                                        <p:cTn id="29" dur="500"/>
                                        <p:tgtEl>
                                          <p:spTgt spid="4">
                                            <p:txEl>
                                              <p:pRg st="11" end="1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13" end="13"/>
                                            </p:txEl>
                                          </p:spTgt>
                                        </p:tgtEl>
                                        <p:attrNameLst>
                                          <p:attrName>style.visibility</p:attrName>
                                        </p:attrNameLst>
                                      </p:cBhvr>
                                      <p:to>
                                        <p:strVal val="visible"/>
                                      </p:to>
                                    </p:set>
                                    <p:animEffect transition="in" filter="fade">
                                      <p:cBhvr>
                                        <p:cTn id="34" dur="500"/>
                                        <p:tgtEl>
                                          <p:spTgt spid="4">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Effect transition="in" filter="fade">
                                      <p:cBhvr>
                                        <p:cTn id="37" dur="500"/>
                                        <p:tgtEl>
                                          <p:spTgt spid="4">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6" end="16"/>
                                            </p:txEl>
                                          </p:spTgt>
                                        </p:tgtEl>
                                        <p:attrNameLst>
                                          <p:attrName>style.visibility</p:attrName>
                                        </p:attrNameLst>
                                      </p:cBhvr>
                                      <p:to>
                                        <p:strVal val="visible"/>
                                      </p:to>
                                    </p:set>
                                    <p:animEffect transition="in" filter="fade">
                                      <p:cBhvr>
                                        <p:cTn id="42" dur="500"/>
                                        <p:tgtEl>
                                          <p:spTgt spid="4">
                                            <p:txEl>
                                              <p:pRg st="16" end="1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8" end="18"/>
                                            </p:txEl>
                                          </p:spTgt>
                                        </p:tgtEl>
                                        <p:attrNameLst>
                                          <p:attrName>style.visibility</p:attrName>
                                        </p:attrNameLst>
                                      </p:cBhvr>
                                      <p:to>
                                        <p:strVal val="visible"/>
                                      </p:to>
                                    </p:set>
                                    <p:animEffect transition="in" filter="fade">
                                      <p:cBhvr>
                                        <p:cTn id="47" dur="500"/>
                                        <p:tgtEl>
                                          <p:spTgt spid="4">
                                            <p:txEl>
                                              <p:pRg st="18" end="1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19" end="19"/>
                                            </p:txEl>
                                          </p:spTgt>
                                        </p:tgtEl>
                                        <p:attrNameLst>
                                          <p:attrName>style.visibility</p:attrName>
                                        </p:attrNameLst>
                                      </p:cBhvr>
                                      <p:to>
                                        <p:strVal val="visible"/>
                                      </p:to>
                                    </p:set>
                                    <p:animEffect transition="in" filter="fade">
                                      <p:cBhvr>
                                        <p:cTn id="50" dur="500"/>
                                        <p:tgtEl>
                                          <p:spTgt spid="4">
                                            <p:txEl>
                                              <p:pRg st="19" end="19"/>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20" end="20"/>
                                            </p:txEl>
                                          </p:spTgt>
                                        </p:tgtEl>
                                        <p:attrNameLst>
                                          <p:attrName>style.visibility</p:attrName>
                                        </p:attrNameLst>
                                      </p:cBhvr>
                                      <p:to>
                                        <p:strVal val="visible"/>
                                      </p:to>
                                    </p:set>
                                    <p:animEffect transition="in" filter="fade">
                                      <p:cBhvr>
                                        <p:cTn id="53" dur="500"/>
                                        <p:tgtEl>
                                          <p:spTgt spid="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istão Confuso: 10 personagens bíblicos e suas apariçõ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274" y="-1"/>
            <a:ext cx="5272726" cy="5005633"/>
          </a:xfrm>
          <a:prstGeom prst="rect">
            <a:avLst/>
          </a:prstGeom>
        </p:spPr>
      </p:pic>
      <p:sp>
        <p:nvSpPr>
          <p:cNvPr id="4" name="TextBox 3"/>
          <p:cNvSpPr txBox="1"/>
          <p:nvPr/>
        </p:nvSpPr>
        <p:spPr>
          <a:xfrm>
            <a:off x="93279" y="0"/>
            <a:ext cx="11588301" cy="6247864"/>
          </a:xfrm>
          <a:prstGeom prst="rect">
            <a:avLst/>
          </a:prstGeom>
          <a:noFill/>
        </p:spPr>
        <p:txBody>
          <a:bodyPr wrap="none" rtlCol="0">
            <a:spAutoFit/>
          </a:bodyPr>
          <a:lstStyle/>
          <a:p>
            <a:r>
              <a:rPr lang="en-US" sz="2400" dirty="0" smtClean="0">
                <a:latin typeface="+mj-lt"/>
              </a:rPr>
              <a:t>Abram armed his servants and defeated some </a:t>
            </a:r>
          </a:p>
          <a:p>
            <a:r>
              <a:rPr lang="en-US" sz="2400" dirty="0" smtClean="0">
                <a:latin typeface="+mj-lt"/>
              </a:rPr>
              <a:t>neighboring kings.  After recovering his nephew Lot </a:t>
            </a:r>
          </a:p>
          <a:p>
            <a:r>
              <a:rPr lang="en-US" sz="2400" dirty="0" smtClean="0">
                <a:latin typeface="+mj-lt"/>
              </a:rPr>
              <a:t>who had been captured, along with the spoils of war, </a:t>
            </a:r>
          </a:p>
          <a:p>
            <a:r>
              <a:rPr lang="en-US" sz="2400" dirty="0" smtClean="0">
                <a:latin typeface="+mj-lt"/>
              </a:rPr>
              <a:t>he encountered  another king –</a:t>
            </a:r>
          </a:p>
          <a:p>
            <a:endParaRPr lang="en-US" sz="800" dirty="0" smtClean="0">
              <a:latin typeface="+mj-lt"/>
            </a:endParaRPr>
          </a:p>
          <a:p>
            <a:r>
              <a:rPr lang="en-US" sz="2400" dirty="0" smtClean="0">
                <a:latin typeface="+mj-lt"/>
              </a:rPr>
              <a:t>“And Melchizedek</a:t>
            </a:r>
            <a:r>
              <a:rPr lang="en-US" sz="2400" b="1" dirty="0" smtClean="0">
                <a:latin typeface="+mj-lt"/>
              </a:rPr>
              <a:t> king </a:t>
            </a:r>
            <a:r>
              <a:rPr lang="en-US" sz="2400" dirty="0" smtClean="0">
                <a:latin typeface="+mj-lt"/>
              </a:rPr>
              <a:t>of Salem brought forth bread </a:t>
            </a:r>
          </a:p>
          <a:p>
            <a:r>
              <a:rPr lang="en-US" sz="2400" dirty="0" smtClean="0">
                <a:latin typeface="+mj-lt"/>
              </a:rPr>
              <a:t>and wine:  and he was the </a:t>
            </a:r>
            <a:r>
              <a:rPr lang="en-US" sz="2400" b="1" dirty="0" smtClean="0">
                <a:latin typeface="+mj-lt"/>
              </a:rPr>
              <a:t>priest</a:t>
            </a:r>
            <a:r>
              <a:rPr lang="en-US" sz="2400" dirty="0" smtClean="0">
                <a:latin typeface="+mj-lt"/>
              </a:rPr>
              <a:t> of the most high </a:t>
            </a:r>
          </a:p>
          <a:p>
            <a:r>
              <a:rPr lang="en-US" sz="2400" dirty="0" smtClean="0">
                <a:latin typeface="+mj-lt"/>
              </a:rPr>
              <a:t>God. And he blessed him, And said, </a:t>
            </a:r>
            <a:r>
              <a:rPr lang="en-US" sz="2400" b="1" dirty="0" smtClean="0">
                <a:latin typeface="+mj-lt"/>
              </a:rPr>
              <a:t>Blessed be Abram </a:t>
            </a:r>
          </a:p>
          <a:p>
            <a:r>
              <a:rPr lang="en-US" sz="2400" b="1" dirty="0" smtClean="0">
                <a:latin typeface="+mj-lt"/>
              </a:rPr>
              <a:t>of the most high God</a:t>
            </a:r>
            <a:r>
              <a:rPr lang="en-US" sz="2400" dirty="0" smtClean="0">
                <a:latin typeface="+mj-lt"/>
              </a:rPr>
              <a:t>, possessor of heaven and earth… </a:t>
            </a:r>
          </a:p>
          <a:p>
            <a:r>
              <a:rPr lang="en-US" sz="2400" dirty="0" smtClean="0">
                <a:latin typeface="+mj-lt"/>
              </a:rPr>
              <a:t>and gave him tithes of all…” (14:14-20).</a:t>
            </a:r>
          </a:p>
          <a:p>
            <a:r>
              <a:rPr lang="en-US" sz="2400" dirty="0" smtClean="0">
                <a:latin typeface="+mj-lt"/>
              </a:rPr>
              <a:t>Who is this person?</a:t>
            </a:r>
          </a:p>
          <a:p>
            <a:endParaRPr lang="en-US" sz="800" dirty="0" smtClean="0">
              <a:latin typeface="+mj-lt"/>
            </a:endParaRPr>
          </a:p>
          <a:p>
            <a:r>
              <a:rPr lang="en-US" sz="2400" dirty="0" smtClean="0">
                <a:latin typeface="+mj-lt"/>
              </a:rPr>
              <a:t>“… </a:t>
            </a:r>
            <a:r>
              <a:rPr lang="en-US" sz="2400" b="1" dirty="0" smtClean="0">
                <a:latin typeface="+mj-lt"/>
              </a:rPr>
              <a:t>King of righteousness</a:t>
            </a:r>
            <a:r>
              <a:rPr lang="en-US" sz="2400" dirty="0" smtClean="0">
                <a:latin typeface="+mj-lt"/>
              </a:rPr>
              <a:t>… </a:t>
            </a:r>
            <a:r>
              <a:rPr lang="en-US" sz="2400" b="1" dirty="0" smtClean="0">
                <a:latin typeface="+mj-lt"/>
              </a:rPr>
              <a:t>King of peace</a:t>
            </a:r>
            <a:r>
              <a:rPr lang="en-US" sz="2400" dirty="0" smtClean="0">
                <a:latin typeface="+mj-lt"/>
              </a:rPr>
              <a:t>… without</a:t>
            </a:r>
          </a:p>
          <a:p>
            <a:r>
              <a:rPr lang="en-US" sz="2400" b="1" dirty="0" smtClean="0">
                <a:latin typeface="+mj-lt"/>
              </a:rPr>
              <a:t>father</a:t>
            </a:r>
            <a:r>
              <a:rPr lang="en-US" sz="2400" dirty="0" smtClean="0">
                <a:latin typeface="+mj-lt"/>
              </a:rPr>
              <a:t>, without </a:t>
            </a:r>
            <a:r>
              <a:rPr lang="en-US" sz="2400" b="1" dirty="0" smtClean="0">
                <a:latin typeface="+mj-lt"/>
              </a:rPr>
              <a:t>mother</a:t>
            </a:r>
            <a:r>
              <a:rPr lang="en-US" sz="2400" dirty="0" smtClean="0">
                <a:latin typeface="+mj-lt"/>
              </a:rPr>
              <a:t>, without </a:t>
            </a:r>
            <a:r>
              <a:rPr lang="en-US" sz="2400" b="1" dirty="0" smtClean="0">
                <a:latin typeface="+mj-lt"/>
              </a:rPr>
              <a:t>descent</a:t>
            </a:r>
            <a:r>
              <a:rPr lang="en-US" sz="2400" dirty="0">
                <a:latin typeface="+mj-lt"/>
              </a:rPr>
              <a:t> </a:t>
            </a:r>
            <a:r>
              <a:rPr lang="en-US" sz="2400" dirty="0" smtClean="0">
                <a:latin typeface="+mj-lt"/>
              </a:rPr>
              <a:t>[birth],</a:t>
            </a:r>
          </a:p>
          <a:p>
            <a:r>
              <a:rPr lang="en-US" sz="2400" dirty="0">
                <a:latin typeface="+mj-lt"/>
              </a:rPr>
              <a:t>h</a:t>
            </a:r>
            <a:r>
              <a:rPr lang="en-US" sz="2400" dirty="0" smtClean="0">
                <a:latin typeface="+mj-lt"/>
              </a:rPr>
              <a:t>aving neither </a:t>
            </a:r>
            <a:r>
              <a:rPr lang="en-US" sz="2400" b="1" dirty="0" smtClean="0">
                <a:latin typeface="+mj-lt"/>
              </a:rPr>
              <a:t>beginning of days</a:t>
            </a:r>
            <a:r>
              <a:rPr lang="en-US" sz="2400" dirty="0" smtClean="0">
                <a:latin typeface="+mj-lt"/>
              </a:rPr>
              <a:t>, nor </a:t>
            </a:r>
            <a:r>
              <a:rPr lang="en-US" sz="2400" b="1" dirty="0" smtClean="0">
                <a:latin typeface="+mj-lt"/>
              </a:rPr>
              <a:t>end of life</a:t>
            </a:r>
            <a:r>
              <a:rPr lang="en-US" sz="2400" dirty="0" smtClean="0">
                <a:latin typeface="+mj-lt"/>
              </a:rPr>
              <a:t>: but </a:t>
            </a:r>
          </a:p>
          <a:p>
            <a:r>
              <a:rPr lang="en-US" sz="2400" dirty="0" smtClean="0">
                <a:latin typeface="+mj-lt"/>
              </a:rPr>
              <a:t>made like unto </a:t>
            </a:r>
            <a:r>
              <a:rPr lang="en-US" sz="2400" b="1" dirty="0" smtClean="0">
                <a:latin typeface="+mj-lt"/>
              </a:rPr>
              <a:t>the Son of God</a:t>
            </a:r>
            <a:r>
              <a:rPr lang="en-US" sz="2400" dirty="0" smtClean="0">
                <a:latin typeface="+mj-lt"/>
              </a:rPr>
              <a:t>; </a:t>
            </a:r>
            <a:r>
              <a:rPr lang="en-US" sz="2400" dirty="0" err="1" smtClean="0">
                <a:latin typeface="+mj-lt"/>
              </a:rPr>
              <a:t>abideth</a:t>
            </a:r>
            <a:r>
              <a:rPr lang="en-US" sz="2400" dirty="0" smtClean="0">
                <a:latin typeface="+mj-lt"/>
              </a:rPr>
              <a:t> a priest continually” (Heb. 7:1-3).</a:t>
            </a:r>
          </a:p>
          <a:p>
            <a:r>
              <a:rPr lang="en-US" sz="2400" dirty="0" smtClean="0">
                <a:latin typeface="+mj-lt"/>
              </a:rPr>
              <a:t>Abram encountered a physical manifestation [Theophany, </a:t>
            </a:r>
            <a:r>
              <a:rPr lang="en-US" sz="2400" dirty="0" err="1" smtClean="0">
                <a:latin typeface="+mj-lt"/>
              </a:rPr>
              <a:t>Christophany</a:t>
            </a:r>
            <a:r>
              <a:rPr lang="en-US" sz="2400" dirty="0" smtClean="0">
                <a:latin typeface="+mj-lt"/>
              </a:rPr>
              <a:t>] of the pre-incarnate</a:t>
            </a:r>
          </a:p>
          <a:p>
            <a:r>
              <a:rPr lang="en-US" sz="2400" dirty="0" smtClean="0">
                <a:latin typeface="+mj-lt"/>
              </a:rPr>
              <a:t>Jesus Christ.       </a:t>
            </a:r>
            <a:endParaRPr lang="en-US" sz="2400" dirty="0">
              <a:latin typeface="+mj-lt"/>
            </a:endParaRPr>
          </a:p>
        </p:txBody>
      </p:sp>
    </p:spTree>
    <p:extLst>
      <p:ext uri="{BB962C8B-B14F-4D97-AF65-F5344CB8AC3E}">
        <p14:creationId xmlns:p14="http://schemas.microsoft.com/office/powerpoint/2010/main" val="316499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fade">
                                      <p:cBhvr>
                                        <p:cTn id="16" dur="500"/>
                                        <p:tgtEl>
                                          <p:spTgt spid="4">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fade">
                                      <p:cBhvr>
                                        <p:cTn id="19" dur="500"/>
                                        <p:tgtEl>
                                          <p:spTgt spid="4">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animEffect transition="in" filter="fade">
                                      <p:cBhvr>
                                        <p:cTn id="24" dur="500"/>
                                        <p:tgtEl>
                                          <p:spTgt spid="4">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animEffect transition="in" filter="fade">
                                      <p:cBhvr>
                                        <p:cTn id="29" dur="500"/>
                                        <p:tgtEl>
                                          <p:spTgt spid="4">
                                            <p:txEl>
                                              <p:pRg st="12" end="1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3" end="13"/>
                                            </p:txEl>
                                          </p:spTgt>
                                        </p:tgtEl>
                                        <p:attrNameLst>
                                          <p:attrName>style.visibility</p:attrName>
                                        </p:attrNameLst>
                                      </p:cBhvr>
                                      <p:to>
                                        <p:strVal val="visible"/>
                                      </p:to>
                                    </p:set>
                                    <p:animEffect transition="in" filter="fade">
                                      <p:cBhvr>
                                        <p:cTn id="32" dur="500"/>
                                        <p:tgtEl>
                                          <p:spTgt spid="4">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animEffect transition="in" filter="fade">
                                      <p:cBhvr>
                                        <p:cTn id="35" dur="500"/>
                                        <p:tgtEl>
                                          <p:spTgt spid="4">
                                            <p:txEl>
                                              <p:pRg st="14" end="1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5" end="15"/>
                                            </p:txEl>
                                          </p:spTgt>
                                        </p:tgtEl>
                                        <p:attrNameLst>
                                          <p:attrName>style.visibility</p:attrName>
                                        </p:attrNameLst>
                                      </p:cBhvr>
                                      <p:to>
                                        <p:strVal val="visible"/>
                                      </p:to>
                                    </p:set>
                                    <p:animEffect transition="in" filter="fade">
                                      <p:cBhvr>
                                        <p:cTn id="38" dur="500"/>
                                        <p:tgtEl>
                                          <p:spTgt spid="4">
                                            <p:txEl>
                                              <p:pRg st="15" end="1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16" end="16"/>
                                            </p:txEl>
                                          </p:spTgt>
                                        </p:tgtEl>
                                        <p:attrNameLst>
                                          <p:attrName>style.visibility</p:attrName>
                                        </p:attrNameLst>
                                      </p:cBhvr>
                                      <p:to>
                                        <p:strVal val="visible"/>
                                      </p:to>
                                    </p:set>
                                    <p:animEffect transition="in" filter="fade">
                                      <p:cBhvr>
                                        <p:cTn id="43" dur="500"/>
                                        <p:tgtEl>
                                          <p:spTgt spid="4">
                                            <p:txEl>
                                              <p:pRg st="16" end="1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17" end="17"/>
                                            </p:txEl>
                                          </p:spTgt>
                                        </p:tgtEl>
                                        <p:attrNameLst>
                                          <p:attrName>style.visibility</p:attrName>
                                        </p:attrNameLst>
                                      </p:cBhvr>
                                      <p:to>
                                        <p:strVal val="visible"/>
                                      </p:to>
                                    </p:set>
                                    <p:animEffect transition="in" filter="fade">
                                      <p:cBhvr>
                                        <p:cTn id="46"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3577</Words>
  <Application>Microsoft Office PowerPoint</Application>
  <PresentationFormat>Widescreen</PresentationFormat>
  <Paragraphs>257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Batang</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ProBook</dc:creator>
  <cp:lastModifiedBy>User</cp:lastModifiedBy>
  <cp:revision>129</cp:revision>
  <dcterms:created xsi:type="dcterms:W3CDTF">2018-01-01T21:12:54Z</dcterms:created>
  <dcterms:modified xsi:type="dcterms:W3CDTF">2018-07-18T15:00:56Z</dcterms:modified>
</cp:coreProperties>
</file>