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5"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00" d="100"/>
          <a:sy n="100" d="100"/>
        </p:scale>
        <p:origin x="72"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17D4EB-B26A-4B33-B253-13A4053CBC2C}"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F2F374-F3A1-4EEF-859F-6E0303007C77}" type="slidenum">
              <a:rPr lang="en-US" smtClean="0"/>
              <a:t>‹#›</a:t>
            </a:fld>
            <a:endParaRPr lang="en-US" dirty="0"/>
          </a:p>
        </p:txBody>
      </p:sp>
    </p:spTree>
    <p:extLst>
      <p:ext uri="{BB962C8B-B14F-4D97-AF65-F5344CB8AC3E}">
        <p14:creationId xmlns:p14="http://schemas.microsoft.com/office/powerpoint/2010/main" val="2757922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17D4EB-B26A-4B33-B253-13A4053CBC2C}"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F2F374-F3A1-4EEF-859F-6E0303007C77}" type="slidenum">
              <a:rPr lang="en-US" smtClean="0"/>
              <a:t>‹#›</a:t>
            </a:fld>
            <a:endParaRPr lang="en-US" dirty="0"/>
          </a:p>
        </p:txBody>
      </p:sp>
    </p:spTree>
    <p:extLst>
      <p:ext uri="{BB962C8B-B14F-4D97-AF65-F5344CB8AC3E}">
        <p14:creationId xmlns:p14="http://schemas.microsoft.com/office/powerpoint/2010/main" val="3990969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17D4EB-B26A-4B33-B253-13A4053CBC2C}"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F2F374-F3A1-4EEF-859F-6E0303007C77}" type="slidenum">
              <a:rPr lang="en-US" smtClean="0"/>
              <a:t>‹#›</a:t>
            </a:fld>
            <a:endParaRPr lang="en-US" dirty="0"/>
          </a:p>
        </p:txBody>
      </p:sp>
    </p:spTree>
    <p:extLst>
      <p:ext uri="{BB962C8B-B14F-4D97-AF65-F5344CB8AC3E}">
        <p14:creationId xmlns:p14="http://schemas.microsoft.com/office/powerpoint/2010/main" val="1962266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17D4EB-B26A-4B33-B253-13A4053CBC2C}"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F2F374-F3A1-4EEF-859F-6E0303007C77}" type="slidenum">
              <a:rPr lang="en-US" smtClean="0"/>
              <a:t>‹#›</a:t>
            </a:fld>
            <a:endParaRPr lang="en-US" dirty="0"/>
          </a:p>
        </p:txBody>
      </p:sp>
    </p:spTree>
    <p:extLst>
      <p:ext uri="{BB962C8B-B14F-4D97-AF65-F5344CB8AC3E}">
        <p14:creationId xmlns:p14="http://schemas.microsoft.com/office/powerpoint/2010/main" val="3647434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17D4EB-B26A-4B33-B253-13A4053CBC2C}"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F2F374-F3A1-4EEF-859F-6E0303007C77}" type="slidenum">
              <a:rPr lang="en-US" smtClean="0"/>
              <a:t>‹#›</a:t>
            </a:fld>
            <a:endParaRPr lang="en-US" dirty="0"/>
          </a:p>
        </p:txBody>
      </p:sp>
    </p:spTree>
    <p:extLst>
      <p:ext uri="{BB962C8B-B14F-4D97-AF65-F5344CB8AC3E}">
        <p14:creationId xmlns:p14="http://schemas.microsoft.com/office/powerpoint/2010/main" val="311906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17D4EB-B26A-4B33-B253-13A4053CBC2C}" type="datetimeFigureOut">
              <a:rPr lang="en-US" smtClean="0"/>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F2F374-F3A1-4EEF-859F-6E0303007C77}" type="slidenum">
              <a:rPr lang="en-US" smtClean="0"/>
              <a:t>‹#›</a:t>
            </a:fld>
            <a:endParaRPr lang="en-US" dirty="0"/>
          </a:p>
        </p:txBody>
      </p:sp>
    </p:spTree>
    <p:extLst>
      <p:ext uri="{BB962C8B-B14F-4D97-AF65-F5344CB8AC3E}">
        <p14:creationId xmlns:p14="http://schemas.microsoft.com/office/powerpoint/2010/main" val="106274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17D4EB-B26A-4B33-B253-13A4053CBC2C}" type="datetimeFigureOut">
              <a:rPr lang="en-US" smtClean="0"/>
              <a:t>7/18/2018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4F2F374-F3A1-4EEF-859F-6E0303007C77}" type="slidenum">
              <a:rPr lang="en-US" smtClean="0"/>
              <a:t>‹#›</a:t>
            </a:fld>
            <a:endParaRPr lang="en-US" dirty="0"/>
          </a:p>
        </p:txBody>
      </p:sp>
    </p:spTree>
    <p:extLst>
      <p:ext uri="{BB962C8B-B14F-4D97-AF65-F5344CB8AC3E}">
        <p14:creationId xmlns:p14="http://schemas.microsoft.com/office/powerpoint/2010/main" val="2302752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17D4EB-B26A-4B33-B253-13A4053CBC2C}" type="datetimeFigureOut">
              <a:rPr lang="en-US" smtClean="0"/>
              <a:t>7/18/2018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4F2F374-F3A1-4EEF-859F-6E0303007C77}" type="slidenum">
              <a:rPr lang="en-US" smtClean="0"/>
              <a:t>‹#›</a:t>
            </a:fld>
            <a:endParaRPr lang="en-US" dirty="0"/>
          </a:p>
        </p:txBody>
      </p:sp>
    </p:spTree>
    <p:extLst>
      <p:ext uri="{BB962C8B-B14F-4D97-AF65-F5344CB8AC3E}">
        <p14:creationId xmlns:p14="http://schemas.microsoft.com/office/powerpoint/2010/main" val="1612481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17D4EB-B26A-4B33-B253-13A4053CBC2C}" type="datetimeFigureOut">
              <a:rPr lang="en-US" smtClean="0"/>
              <a:t>7/18/2018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4F2F374-F3A1-4EEF-859F-6E0303007C77}" type="slidenum">
              <a:rPr lang="en-US" smtClean="0"/>
              <a:t>‹#›</a:t>
            </a:fld>
            <a:endParaRPr lang="en-US" dirty="0"/>
          </a:p>
        </p:txBody>
      </p:sp>
    </p:spTree>
    <p:extLst>
      <p:ext uri="{BB962C8B-B14F-4D97-AF65-F5344CB8AC3E}">
        <p14:creationId xmlns:p14="http://schemas.microsoft.com/office/powerpoint/2010/main" val="3228202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17D4EB-B26A-4B33-B253-13A4053CBC2C}" type="datetimeFigureOut">
              <a:rPr lang="en-US" smtClean="0"/>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F2F374-F3A1-4EEF-859F-6E0303007C77}" type="slidenum">
              <a:rPr lang="en-US" smtClean="0"/>
              <a:t>‹#›</a:t>
            </a:fld>
            <a:endParaRPr lang="en-US" dirty="0"/>
          </a:p>
        </p:txBody>
      </p:sp>
    </p:spTree>
    <p:extLst>
      <p:ext uri="{BB962C8B-B14F-4D97-AF65-F5344CB8AC3E}">
        <p14:creationId xmlns:p14="http://schemas.microsoft.com/office/powerpoint/2010/main" val="1136924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17D4EB-B26A-4B33-B253-13A4053CBC2C}" type="datetimeFigureOut">
              <a:rPr lang="en-US" smtClean="0"/>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F2F374-F3A1-4EEF-859F-6E0303007C77}" type="slidenum">
              <a:rPr lang="en-US" smtClean="0"/>
              <a:t>‹#›</a:t>
            </a:fld>
            <a:endParaRPr lang="en-US" dirty="0"/>
          </a:p>
        </p:txBody>
      </p:sp>
    </p:spTree>
    <p:extLst>
      <p:ext uri="{BB962C8B-B14F-4D97-AF65-F5344CB8AC3E}">
        <p14:creationId xmlns:p14="http://schemas.microsoft.com/office/powerpoint/2010/main" val="945727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17D4EB-B26A-4B33-B253-13A4053CBC2C}" type="datetimeFigureOut">
              <a:rPr lang="en-US" smtClean="0"/>
              <a:t>7/18/2018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F2F374-F3A1-4EEF-859F-6E0303007C77}" type="slidenum">
              <a:rPr lang="en-US" smtClean="0"/>
              <a:t>‹#›</a:t>
            </a:fld>
            <a:endParaRPr lang="en-US" dirty="0"/>
          </a:p>
        </p:txBody>
      </p:sp>
    </p:spTree>
    <p:extLst>
      <p:ext uri="{BB962C8B-B14F-4D97-AF65-F5344CB8AC3E}">
        <p14:creationId xmlns:p14="http://schemas.microsoft.com/office/powerpoint/2010/main" val="3725670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10.gif"/></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7983" y="0"/>
            <a:ext cx="6356035" cy="707886"/>
          </a:xfrm>
          <a:prstGeom prst="rect">
            <a:avLst/>
          </a:prstGeom>
          <a:noFill/>
        </p:spPr>
        <p:txBody>
          <a:bodyPr wrap="none" rtlCol="0">
            <a:spAutoFit/>
          </a:bodyPr>
          <a:lstStyle/>
          <a:p>
            <a:pPr algn="ctr"/>
            <a:r>
              <a:rPr lang="en-US"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THE BIBLE IN 2018</a:t>
            </a:r>
            <a:endParaRPr lang="en-US"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0" y="158873"/>
            <a:ext cx="2648399" cy="1200329"/>
          </a:xfrm>
          <a:prstGeom prst="rect">
            <a:avLst/>
          </a:prstGeom>
          <a:noFill/>
        </p:spPr>
        <p:txBody>
          <a:bodyPr wrap="square" rtlCol="0">
            <a:spAutoFit/>
          </a:bodyPr>
          <a:lstStyle/>
          <a:p>
            <a:r>
              <a:rPr lang="en-US" sz="2400" dirty="0">
                <a:latin typeface="+mj-lt"/>
              </a:rPr>
              <a:t>LESSON </a:t>
            </a:r>
            <a:r>
              <a:rPr lang="en-US" sz="2400" dirty="0" smtClean="0">
                <a:latin typeface="+mj-lt"/>
              </a:rPr>
              <a:t>14</a:t>
            </a:r>
            <a:endParaRPr lang="en-US" sz="2400" dirty="0">
              <a:latin typeface="+mj-lt"/>
            </a:endParaRPr>
          </a:p>
          <a:p>
            <a:r>
              <a:rPr lang="en-US" sz="2400" dirty="0">
                <a:latin typeface="+mj-lt"/>
              </a:rPr>
              <a:t>WEEK </a:t>
            </a:r>
            <a:r>
              <a:rPr lang="en-US" sz="2400" dirty="0" smtClean="0">
                <a:latin typeface="+mj-lt"/>
              </a:rPr>
              <a:t>14 </a:t>
            </a:r>
            <a:r>
              <a:rPr lang="en-US" sz="2400" dirty="0">
                <a:latin typeface="+mj-lt"/>
              </a:rPr>
              <a:t>OF </a:t>
            </a:r>
            <a:r>
              <a:rPr lang="en-US" sz="2400" dirty="0" smtClean="0">
                <a:latin typeface="+mj-lt"/>
              </a:rPr>
              <a:t>52</a:t>
            </a:r>
          </a:p>
          <a:p>
            <a:r>
              <a:rPr lang="en-US" sz="2400" dirty="0" smtClean="0">
                <a:latin typeface="+mj-lt"/>
              </a:rPr>
              <a:t>(Judg. </a:t>
            </a:r>
            <a:r>
              <a:rPr lang="en-US" sz="2400" dirty="0" smtClean="0">
                <a:latin typeface="+mj-lt"/>
              </a:rPr>
              <a:t>8–1 </a:t>
            </a:r>
            <a:r>
              <a:rPr lang="en-US" sz="2400" dirty="0" smtClean="0">
                <a:latin typeface="+mj-lt"/>
              </a:rPr>
              <a:t>Sam. 3)</a:t>
            </a:r>
            <a:endParaRPr lang="en-US" sz="2400" dirty="0">
              <a:latin typeface="+mj-lt"/>
            </a:endParaRPr>
          </a:p>
        </p:txBody>
      </p:sp>
      <p:sp>
        <p:nvSpPr>
          <p:cNvPr id="4" name="Rectangle 3"/>
          <p:cNvSpPr/>
          <p:nvPr/>
        </p:nvSpPr>
        <p:spPr>
          <a:xfrm>
            <a:off x="2917983" y="759038"/>
            <a:ext cx="9207342" cy="461665"/>
          </a:xfrm>
          <a:prstGeom prst="rect">
            <a:avLst/>
          </a:prstGeom>
        </p:spPr>
        <p:txBody>
          <a:bodyPr wrap="square">
            <a:spAutoFit/>
          </a:bodyPr>
          <a:lstStyle/>
          <a:p>
            <a:r>
              <a:rPr lang="en-US" sz="2400" dirty="0" smtClean="0">
                <a:latin typeface="+mj-lt"/>
              </a:rPr>
              <a:t>Last time we saw God choose Judges to govern over His chosen nation.</a:t>
            </a:r>
            <a:endParaRPr lang="en-US" sz="2400" dirty="0">
              <a:latin typeface="+mj-lt"/>
            </a:endParaRPr>
          </a:p>
        </p:txBody>
      </p:sp>
      <p:sp>
        <p:nvSpPr>
          <p:cNvPr id="5" name="TextBox 4"/>
          <p:cNvSpPr txBox="1"/>
          <p:nvPr/>
        </p:nvSpPr>
        <p:spPr>
          <a:xfrm>
            <a:off x="0" y="1410354"/>
            <a:ext cx="8353425" cy="5139869"/>
          </a:xfrm>
          <a:prstGeom prst="rect">
            <a:avLst/>
          </a:prstGeom>
          <a:noFill/>
        </p:spPr>
        <p:txBody>
          <a:bodyPr wrap="square" rtlCol="0">
            <a:spAutoFit/>
          </a:bodyPr>
          <a:lstStyle/>
          <a:p>
            <a:r>
              <a:rPr lang="en-US" sz="2400" dirty="0" smtClean="0">
                <a:latin typeface="+mj-lt"/>
              </a:rPr>
              <a:t>After Gideon’s [6</a:t>
            </a:r>
            <a:r>
              <a:rPr lang="en-US" sz="2400" baseline="30000" dirty="0" smtClean="0">
                <a:latin typeface="+mj-lt"/>
              </a:rPr>
              <a:t>th</a:t>
            </a:r>
            <a:r>
              <a:rPr lang="en-US" sz="2400" dirty="0">
                <a:latin typeface="+mj-lt"/>
              </a:rPr>
              <a:t> </a:t>
            </a:r>
            <a:r>
              <a:rPr lang="en-US" sz="2400" dirty="0" smtClean="0">
                <a:latin typeface="+mj-lt"/>
              </a:rPr>
              <a:t>Judge] military success over the Midianites, </a:t>
            </a:r>
          </a:p>
          <a:p>
            <a:r>
              <a:rPr lang="en-US" sz="2400" dirty="0" smtClean="0">
                <a:latin typeface="+mj-lt"/>
              </a:rPr>
              <a:t>the Israelites offered him a promotion to be their king – </a:t>
            </a:r>
          </a:p>
          <a:p>
            <a:endParaRPr lang="en-US" sz="800" dirty="0" smtClean="0">
              <a:latin typeface="+mj-lt"/>
            </a:endParaRPr>
          </a:p>
          <a:p>
            <a:r>
              <a:rPr lang="en-US" sz="2400" dirty="0" smtClean="0">
                <a:latin typeface="+mj-lt"/>
              </a:rPr>
              <a:t>“Then the men of Israel said unto Gideon, Rule thou over us, </a:t>
            </a:r>
          </a:p>
          <a:p>
            <a:r>
              <a:rPr lang="en-US" sz="2400" dirty="0" smtClean="0">
                <a:latin typeface="+mj-lt"/>
              </a:rPr>
              <a:t>both thou, and thy son, and thy son’s son also; for thou hast </a:t>
            </a:r>
          </a:p>
          <a:p>
            <a:r>
              <a:rPr lang="en-US" sz="2400" dirty="0" smtClean="0">
                <a:latin typeface="+mj-lt"/>
              </a:rPr>
              <a:t>delivered us from the hand of Midian.  And Gideon said unto </a:t>
            </a:r>
          </a:p>
          <a:p>
            <a:r>
              <a:rPr lang="en-US" sz="2400" dirty="0" smtClean="0">
                <a:latin typeface="+mj-lt"/>
              </a:rPr>
              <a:t>them, </a:t>
            </a:r>
            <a:r>
              <a:rPr lang="en-US" sz="2400" i="1" dirty="0" smtClean="0">
                <a:latin typeface="+mj-lt"/>
              </a:rPr>
              <a:t>I will not rule over you</a:t>
            </a:r>
            <a:r>
              <a:rPr lang="en-US" sz="2400" dirty="0" smtClean="0">
                <a:latin typeface="+mj-lt"/>
              </a:rPr>
              <a:t>, neither shall my son rule over </a:t>
            </a:r>
          </a:p>
          <a:p>
            <a:r>
              <a:rPr lang="en-US" sz="2400" dirty="0" smtClean="0">
                <a:latin typeface="+mj-lt"/>
              </a:rPr>
              <a:t>you: </a:t>
            </a:r>
            <a:r>
              <a:rPr lang="en-US" sz="2400" b="1" dirty="0" smtClean="0">
                <a:latin typeface="+mj-lt"/>
              </a:rPr>
              <a:t>the LORD shall rule over you</a:t>
            </a:r>
            <a:r>
              <a:rPr lang="en-US" sz="2400" dirty="0" smtClean="0">
                <a:latin typeface="+mj-lt"/>
              </a:rPr>
              <a:t>” (Jud. 8:22,23). </a:t>
            </a:r>
          </a:p>
          <a:p>
            <a:r>
              <a:rPr lang="en-US" sz="2400" dirty="0" smtClean="0">
                <a:latin typeface="+mj-lt"/>
              </a:rPr>
              <a:t>After Gideon’s defeat of Midian, Israel enjoyed 40-years of </a:t>
            </a:r>
          </a:p>
          <a:p>
            <a:r>
              <a:rPr lang="en-US" sz="2400" dirty="0">
                <a:latin typeface="+mj-lt"/>
              </a:rPr>
              <a:t>p</a:t>
            </a:r>
            <a:r>
              <a:rPr lang="en-US" sz="2400" dirty="0" smtClean="0">
                <a:latin typeface="+mj-lt"/>
              </a:rPr>
              <a:t>eace (8:28).  After Gideon’s death, Israel returned to idolatry –</a:t>
            </a:r>
          </a:p>
          <a:p>
            <a:endParaRPr lang="en-US" sz="800" dirty="0" smtClean="0">
              <a:latin typeface="+mj-lt"/>
            </a:endParaRPr>
          </a:p>
          <a:p>
            <a:r>
              <a:rPr lang="en-US" sz="2400" dirty="0" smtClean="0">
                <a:latin typeface="+mj-lt"/>
              </a:rPr>
              <a:t>”And it came to pass, as soon as Gideon was dead, that the </a:t>
            </a:r>
          </a:p>
          <a:p>
            <a:r>
              <a:rPr lang="en-US" sz="2400" dirty="0" smtClean="0">
                <a:latin typeface="+mj-lt"/>
              </a:rPr>
              <a:t>children of Israel turned again, and went a whoring after Baalim, and made Baal-berith their god.  And </a:t>
            </a:r>
            <a:r>
              <a:rPr lang="en-US" sz="2400" b="1" u="sng" dirty="0" smtClean="0">
                <a:latin typeface="+mj-lt"/>
              </a:rPr>
              <a:t>the children of Israel remembered not the LORD their God</a:t>
            </a:r>
            <a:r>
              <a:rPr lang="en-US" sz="2400" dirty="0" smtClean="0">
                <a:latin typeface="+mj-lt"/>
              </a:rPr>
              <a:t>…” (8:33).</a:t>
            </a:r>
            <a:r>
              <a:rPr lang="en-US" sz="2400" i="1" dirty="0" smtClean="0">
                <a:latin typeface="+mj-lt"/>
              </a:rPr>
              <a:t>   </a:t>
            </a:r>
            <a:endParaRPr lang="en-US" sz="2400" i="1" dirty="0">
              <a:latin typeface="+mj-lt"/>
            </a:endParaRPr>
          </a:p>
        </p:txBody>
      </p:sp>
      <p:pic>
        <p:nvPicPr>
          <p:cNvPr id="6" name="Picture 5" descr="Other Food: daily devos: Playing games with Go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6250" y="1359203"/>
            <a:ext cx="4029075" cy="5191020"/>
          </a:xfrm>
          <a:prstGeom prst="rect">
            <a:avLst/>
          </a:prstGeom>
        </p:spPr>
      </p:pic>
      <p:pic>
        <p:nvPicPr>
          <p:cNvPr id="7" name="Picture 6" descr="English: Open Bible Stories - 20.htm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6250" y="1359202"/>
            <a:ext cx="4029075" cy="5191021"/>
          </a:xfrm>
          <a:prstGeom prst="rect">
            <a:avLst/>
          </a:prstGeom>
        </p:spPr>
      </p:pic>
    </p:spTree>
    <p:extLst>
      <p:ext uri="{BB962C8B-B14F-4D97-AF65-F5344CB8AC3E}">
        <p14:creationId xmlns:p14="http://schemas.microsoft.com/office/powerpoint/2010/main" val="66514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
                                            <p:txEl>
                                              <p:pRg st="9" end="9"/>
                                            </p:txEl>
                                          </p:spTgt>
                                        </p:tgtEl>
                                        <p:attrNameLst>
                                          <p:attrName>style.visibility</p:attrName>
                                        </p:attrNameLst>
                                      </p:cBhvr>
                                      <p:to>
                                        <p:strVal val="visible"/>
                                      </p:to>
                                    </p:set>
                                    <p:animEffect transition="in" filter="fade">
                                      <p:cBhvr>
                                        <p:cTn id="40" dur="500"/>
                                        <p:tgtEl>
                                          <p:spTgt spid="5">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
                                            <p:txEl>
                                              <p:pRg st="11" end="11"/>
                                            </p:txEl>
                                          </p:spTgt>
                                        </p:tgtEl>
                                        <p:attrNameLst>
                                          <p:attrName>style.visibility</p:attrName>
                                        </p:attrNameLst>
                                      </p:cBhvr>
                                      <p:to>
                                        <p:strVal val="visible"/>
                                      </p:to>
                                    </p:set>
                                    <p:animEffect transition="in" filter="fade">
                                      <p:cBhvr>
                                        <p:cTn id="50" dur="500"/>
                                        <p:tgtEl>
                                          <p:spTgt spid="5">
                                            <p:txEl>
                                              <p:pRg st="11" end="11"/>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5">
                                            <p:txEl>
                                              <p:pRg st="12" end="12"/>
                                            </p:txEl>
                                          </p:spTgt>
                                        </p:tgtEl>
                                        <p:attrNameLst>
                                          <p:attrName>style.visibility</p:attrName>
                                        </p:attrNameLst>
                                      </p:cBhvr>
                                      <p:to>
                                        <p:strVal val="visible"/>
                                      </p:to>
                                    </p:set>
                                    <p:animEffect transition="in" filter="fade">
                                      <p:cBhvr>
                                        <p:cTn id="53"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210426" cy="6740307"/>
          </a:xfrm>
          <a:prstGeom prst="rect">
            <a:avLst/>
          </a:prstGeom>
          <a:noFill/>
        </p:spPr>
        <p:txBody>
          <a:bodyPr wrap="square" rtlCol="0">
            <a:spAutoFit/>
          </a:bodyPr>
          <a:lstStyle/>
          <a:p>
            <a:r>
              <a:rPr lang="en-US" sz="2400" dirty="0" smtClean="0">
                <a:latin typeface="+mj-lt"/>
              </a:rPr>
              <a:t>“But the Philistines took him, and put out his eyes, and </a:t>
            </a:r>
          </a:p>
          <a:p>
            <a:r>
              <a:rPr lang="en-US" sz="2400" dirty="0" smtClean="0">
                <a:latin typeface="+mj-lt"/>
              </a:rPr>
              <a:t>brought him down to Gaza, and bound him with fetters </a:t>
            </a:r>
          </a:p>
          <a:p>
            <a:r>
              <a:rPr lang="en-US" sz="2400" dirty="0" smtClean="0">
                <a:latin typeface="+mj-lt"/>
              </a:rPr>
              <a:t>of brass… then the lords of the Philistines gathered them</a:t>
            </a:r>
          </a:p>
          <a:p>
            <a:r>
              <a:rPr lang="en-US" sz="2400" dirty="0" smtClean="0">
                <a:latin typeface="+mj-lt"/>
              </a:rPr>
              <a:t>together for to offer a great sacrifice unto Dagon their </a:t>
            </a:r>
          </a:p>
          <a:p>
            <a:r>
              <a:rPr lang="en-US" sz="2400" dirty="0" smtClean="0">
                <a:latin typeface="+mj-lt"/>
              </a:rPr>
              <a:t>god… our god [Dagon] delivered Samson our enemy into </a:t>
            </a:r>
          </a:p>
          <a:p>
            <a:r>
              <a:rPr lang="en-US" sz="2400" dirty="0" smtClean="0">
                <a:latin typeface="+mj-lt"/>
              </a:rPr>
              <a:t>our hand… And they said, Call for Sampson, that he may </a:t>
            </a:r>
          </a:p>
          <a:p>
            <a:r>
              <a:rPr lang="en-US" sz="2400" dirty="0" smtClean="0">
                <a:latin typeface="+mj-lt"/>
              </a:rPr>
              <a:t>make us sport… set him between the pillars … </a:t>
            </a:r>
            <a:r>
              <a:rPr lang="en-US" sz="2400" b="1" dirty="0" smtClean="0">
                <a:latin typeface="+mj-lt"/>
              </a:rPr>
              <a:t>O LORD </a:t>
            </a:r>
          </a:p>
          <a:p>
            <a:r>
              <a:rPr lang="en-US" sz="2400" b="1" dirty="0" smtClean="0">
                <a:latin typeface="+mj-lt"/>
              </a:rPr>
              <a:t>God… strengthen me… only this once …” </a:t>
            </a:r>
            <a:r>
              <a:rPr lang="en-US" sz="2400" dirty="0" smtClean="0">
                <a:latin typeface="+mj-lt"/>
              </a:rPr>
              <a:t>(16:21-28).</a:t>
            </a:r>
          </a:p>
          <a:p>
            <a:r>
              <a:rPr lang="en-US" sz="2400" dirty="0" smtClean="0">
                <a:latin typeface="+mj-lt"/>
              </a:rPr>
              <a:t>Samson asked God to renew his strength one last time </a:t>
            </a:r>
          </a:p>
          <a:p>
            <a:r>
              <a:rPr lang="en-US" sz="2400" dirty="0" smtClean="0">
                <a:latin typeface="+mj-lt"/>
              </a:rPr>
              <a:t>so he could avenge their barbarous act of blinding him—</a:t>
            </a:r>
          </a:p>
          <a:p>
            <a:r>
              <a:rPr lang="en-US" sz="2400" dirty="0" smtClean="0">
                <a:latin typeface="+mj-lt"/>
              </a:rPr>
              <a:t>He did – “And Samson took hold of the two middle pillars</a:t>
            </a:r>
          </a:p>
          <a:p>
            <a:r>
              <a:rPr lang="en-US" sz="2400" dirty="0" smtClean="0">
                <a:latin typeface="+mj-lt"/>
              </a:rPr>
              <a:t>…</a:t>
            </a:r>
            <a:r>
              <a:rPr lang="en-US" sz="2400" dirty="0">
                <a:latin typeface="+mj-lt"/>
              </a:rPr>
              <a:t> </a:t>
            </a:r>
            <a:r>
              <a:rPr lang="en-US" sz="2400" dirty="0" smtClean="0">
                <a:latin typeface="+mj-lt"/>
              </a:rPr>
              <a:t>Let me die with the Philistines… and the house fell </a:t>
            </a:r>
          </a:p>
          <a:p>
            <a:r>
              <a:rPr lang="en-US" sz="2400" dirty="0" smtClean="0">
                <a:latin typeface="+mj-lt"/>
              </a:rPr>
              <a:t>upon… all the people” (16:29,30). </a:t>
            </a:r>
          </a:p>
          <a:p>
            <a:r>
              <a:rPr lang="en-US" sz="2400" dirty="0" smtClean="0">
                <a:latin typeface="+mj-lt"/>
              </a:rPr>
              <a:t>Samson killed more Philistines in his death than during </a:t>
            </a:r>
          </a:p>
          <a:p>
            <a:r>
              <a:rPr lang="en-US" sz="2400" dirty="0" smtClean="0">
                <a:latin typeface="+mj-lt"/>
              </a:rPr>
              <a:t>his life [&gt;1,030].  He judged Israel </a:t>
            </a:r>
            <a:r>
              <a:rPr lang="en-US" sz="2400" b="1" dirty="0" smtClean="0">
                <a:latin typeface="+mj-lt"/>
              </a:rPr>
              <a:t>[20] years </a:t>
            </a:r>
            <a:r>
              <a:rPr lang="en-US" sz="2400" dirty="0" smtClean="0">
                <a:latin typeface="+mj-lt"/>
              </a:rPr>
              <a:t>(16:31), and though he proved that with God’s help he could destroy temples with his strength, his moral weakness hindered his testimony of faith. </a:t>
            </a:r>
          </a:p>
        </p:txBody>
      </p:sp>
      <p:pic>
        <p:nvPicPr>
          <p:cNvPr id="3" name="Picture 2" descr="Cloud Does the Bible in Five Minutes - Blog Posts from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4699" y="66675"/>
            <a:ext cx="4996053" cy="6673632"/>
          </a:xfrm>
          <a:prstGeom prst="rect">
            <a:avLst/>
          </a:prstGeom>
        </p:spPr>
      </p:pic>
    </p:spTree>
    <p:extLst>
      <p:ext uri="{BB962C8B-B14F-4D97-AF65-F5344CB8AC3E}">
        <p14:creationId xmlns:p14="http://schemas.microsoft.com/office/powerpoint/2010/main" val="56517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fade">
                                      <p:cBhvr>
                                        <p:cTn id="7" dur="500"/>
                                        <p:tgtEl>
                                          <p:spTgt spid="2">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9" end="9"/>
                                            </p:txEl>
                                          </p:spTgt>
                                        </p:tgtEl>
                                        <p:attrNameLst>
                                          <p:attrName>style.visibility</p:attrName>
                                        </p:attrNameLst>
                                      </p:cBhvr>
                                      <p:to>
                                        <p:strVal val="visible"/>
                                      </p:to>
                                    </p:set>
                                    <p:animEffect transition="in" filter="fade">
                                      <p:cBhvr>
                                        <p:cTn id="10" dur="500"/>
                                        <p:tgtEl>
                                          <p:spTgt spid="2">
                                            <p:txEl>
                                              <p:pRg st="9" end="9"/>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animEffect transition="in" filter="fade">
                                      <p:cBhvr>
                                        <p:cTn id="15" dur="500"/>
                                        <p:tgtEl>
                                          <p:spTgt spid="2">
                                            <p:txEl>
                                              <p:pRg st="10" end="1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11" end="11"/>
                                            </p:txEl>
                                          </p:spTgt>
                                        </p:tgtEl>
                                        <p:attrNameLst>
                                          <p:attrName>style.visibility</p:attrName>
                                        </p:attrNameLst>
                                      </p:cBhvr>
                                      <p:to>
                                        <p:strVal val="visible"/>
                                      </p:to>
                                    </p:set>
                                    <p:animEffect transition="in" filter="fade">
                                      <p:cBhvr>
                                        <p:cTn id="18" dur="500"/>
                                        <p:tgtEl>
                                          <p:spTgt spid="2">
                                            <p:txEl>
                                              <p:pRg st="11" end="1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2" end="12"/>
                                            </p:txEl>
                                          </p:spTgt>
                                        </p:tgtEl>
                                        <p:attrNameLst>
                                          <p:attrName>style.visibility</p:attrName>
                                        </p:attrNameLst>
                                      </p:cBhvr>
                                      <p:to>
                                        <p:strVal val="visible"/>
                                      </p:to>
                                    </p:set>
                                    <p:animEffect transition="in" filter="fade">
                                      <p:cBhvr>
                                        <p:cTn id="21" dur="500"/>
                                        <p:tgtEl>
                                          <p:spTgt spid="2">
                                            <p:txEl>
                                              <p:pRg st="12" end="1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13" end="13"/>
                                            </p:txEl>
                                          </p:spTgt>
                                        </p:tgtEl>
                                        <p:attrNameLst>
                                          <p:attrName>style.visibility</p:attrName>
                                        </p:attrNameLst>
                                      </p:cBhvr>
                                      <p:to>
                                        <p:strVal val="visible"/>
                                      </p:to>
                                    </p:set>
                                    <p:animEffect transition="in" filter="fade">
                                      <p:cBhvr>
                                        <p:cTn id="26" dur="500"/>
                                        <p:tgtEl>
                                          <p:spTgt spid="2">
                                            <p:txEl>
                                              <p:pRg st="13" end="1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14" end="14"/>
                                            </p:txEl>
                                          </p:spTgt>
                                        </p:tgtEl>
                                        <p:attrNameLst>
                                          <p:attrName>style.visibility</p:attrName>
                                        </p:attrNameLst>
                                      </p:cBhvr>
                                      <p:to>
                                        <p:strVal val="visible"/>
                                      </p:to>
                                    </p:set>
                                    <p:animEffect transition="in" filter="fade">
                                      <p:cBhvr>
                                        <p:cTn id="29"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50" y="361950"/>
            <a:ext cx="184731" cy="369332"/>
          </a:xfrm>
          <a:prstGeom prst="rect">
            <a:avLst/>
          </a:prstGeom>
          <a:noFill/>
        </p:spPr>
        <p:txBody>
          <a:bodyPr wrap="none" rtlCol="0">
            <a:spAutoFit/>
          </a:bodyPr>
          <a:lstStyle/>
          <a:p>
            <a:endParaRPr lang="en-US" dirty="0"/>
          </a:p>
        </p:txBody>
      </p:sp>
      <p:sp>
        <p:nvSpPr>
          <p:cNvPr id="3" name="TextBox 2"/>
          <p:cNvSpPr txBox="1"/>
          <p:nvPr/>
        </p:nvSpPr>
        <p:spPr>
          <a:xfrm>
            <a:off x="0" y="-66675"/>
            <a:ext cx="12287250" cy="6740307"/>
          </a:xfrm>
          <a:prstGeom prst="rect">
            <a:avLst/>
          </a:prstGeom>
          <a:noFill/>
        </p:spPr>
        <p:txBody>
          <a:bodyPr wrap="square" rtlCol="0">
            <a:spAutoFit/>
          </a:bodyPr>
          <a:lstStyle/>
          <a:p>
            <a:r>
              <a:rPr lang="en-US" sz="2400" b="1" dirty="0" smtClean="0">
                <a:latin typeface="+mj-lt"/>
              </a:rPr>
              <a:t>ISRAEL’S SPIRITUAL CONDITION </a:t>
            </a:r>
          </a:p>
          <a:p>
            <a:endParaRPr lang="en-US" sz="800" b="1" dirty="0" smtClean="0">
              <a:latin typeface="+mj-lt"/>
            </a:endParaRPr>
          </a:p>
          <a:p>
            <a:r>
              <a:rPr lang="en-US" sz="2400" b="1" dirty="0" smtClean="0">
                <a:latin typeface="+mj-lt"/>
              </a:rPr>
              <a:t>THE GOOD </a:t>
            </a:r>
            <a:r>
              <a:rPr lang="en-US" sz="2400" dirty="0" smtClean="0">
                <a:latin typeface="+mj-lt"/>
              </a:rPr>
              <a:t>– God had put Israel in their land as </a:t>
            </a:r>
          </a:p>
          <a:p>
            <a:r>
              <a:rPr lang="en-US" sz="2400" dirty="0" smtClean="0">
                <a:latin typeface="+mj-lt"/>
              </a:rPr>
              <a:t>He promised.</a:t>
            </a:r>
            <a:endParaRPr lang="en-US" sz="800" dirty="0" smtClean="0">
              <a:latin typeface="+mj-lt"/>
            </a:endParaRPr>
          </a:p>
          <a:p>
            <a:r>
              <a:rPr lang="en-US" sz="2400" b="1" dirty="0" smtClean="0">
                <a:latin typeface="+mj-lt"/>
              </a:rPr>
              <a:t>THE BAD </a:t>
            </a:r>
            <a:r>
              <a:rPr lang="en-US" sz="2400" dirty="0" smtClean="0">
                <a:latin typeface="+mj-lt"/>
              </a:rPr>
              <a:t>– Israel did not heed God by driving </a:t>
            </a:r>
          </a:p>
          <a:p>
            <a:r>
              <a:rPr lang="en-US" sz="2400" dirty="0" smtClean="0">
                <a:latin typeface="+mj-lt"/>
              </a:rPr>
              <a:t>out the pagan tribes, but lived among them.</a:t>
            </a:r>
            <a:endParaRPr lang="en-US" sz="800" dirty="0" smtClean="0">
              <a:latin typeface="+mj-lt"/>
            </a:endParaRPr>
          </a:p>
          <a:p>
            <a:r>
              <a:rPr lang="en-US" sz="2400" b="1" dirty="0" smtClean="0">
                <a:latin typeface="+mj-lt"/>
              </a:rPr>
              <a:t>THE UGLY </a:t>
            </a:r>
            <a:r>
              <a:rPr lang="en-US" sz="2400" dirty="0" smtClean="0">
                <a:latin typeface="+mj-lt"/>
              </a:rPr>
              <a:t>– With no central, ruling authority or </a:t>
            </a:r>
          </a:p>
          <a:p>
            <a:r>
              <a:rPr lang="en-US" sz="2400" dirty="0" smtClean="0">
                <a:latin typeface="+mj-lt"/>
              </a:rPr>
              <a:t>leader, they quickly regressed and worshiped </a:t>
            </a:r>
          </a:p>
          <a:p>
            <a:r>
              <a:rPr lang="en-US" sz="2400" dirty="0" smtClean="0">
                <a:latin typeface="+mj-lt"/>
              </a:rPr>
              <a:t>the gods they had been warned not to do.</a:t>
            </a:r>
            <a:endParaRPr lang="en-US" sz="800" dirty="0" smtClean="0">
              <a:latin typeface="+mj-lt"/>
            </a:endParaRPr>
          </a:p>
          <a:p>
            <a:r>
              <a:rPr lang="en-US" sz="2400" dirty="0" smtClean="0">
                <a:latin typeface="+mj-lt"/>
              </a:rPr>
              <a:t>Because of their lack of faith, the pagan tribes </a:t>
            </a:r>
          </a:p>
          <a:p>
            <a:r>
              <a:rPr lang="en-US" sz="2400" dirty="0" smtClean="0">
                <a:latin typeface="+mj-lt"/>
              </a:rPr>
              <a:t>were pushing at least one tribe from their God-</a:t>
            </a:r>
          </a:p>
          <a:p>
            <a:r>
              <a:rPr lang="en-US" sz="2400" dirty="0" smtClean="0">
                <a:latin typeface="+mj-lt"/>
              </a:rPr>
              <a:t>given place – </a:t>
            </a:r>
          </a:p>
          <a:p>
            <a:endParaRPr lang="en-US" sz="800" dirty="0">
              <a:latin typeface="+mj-lt"/>
            </a:endParaRPr>
          </a:p>
          <a:p>
            <a:r>
              <a:rPr lang="en-US" sz="2400" dirty="0" smtClean="0">
                <a:latin typeface="+mj-lt"/>
              </a:rPr>
              <a:t>“… In those days the tribe of the Danites sought </a:t>
            </a:r>
          </a:p>
          <a:p>
            <a:r>
              <a:rPr lang="en-US" sz="2400" dirty="0" smtClean="0">
                <a:latin typeface="+mj-lt"/>
              </a:rPr>
              <a:t>them an inheritance to dwell in” (18:1).  </a:t>
            </a:r>
          </a:p>
          <a:p>
            <a:r>
              <a:rPr lang="en-US" sz="2400" dirty="0" smtClean="0">
                <a:latin typeface="+mj-lt"/>
              </a:rPr>
              <a:t>The tribe of Dan was forced off their parcel of </a:t>
            </a:r>
            <a:endParaRPr lang="en-US" sz="2400" dirty="0" smtClean="0">
              <a:latin typeface="+mj-lt"/>
            </a:endParaRPr>
          </a:p>
          <a:p>
            <a:r>
              <a:rPr lang="en-US" sz="2400" dirty="0" smtClean="0">
                <a:latin typeface="+mj-lt"/>
              </a:rPr>
              <a:t>land </a:t>
            </a:r>
            <a:r>
              <a:rPr lang="en-US" sz="2400" dirty="0" smtClean="0">
                <a:latin typeface="+mj-lt"/>
              </a:rPr>
              <a:t>by the Philistines, and moved north, where they would spiritually decline further and become a prominent site of pagan worship – </a:t>
            </a:r>
          </a:p>
          <a:p>
            <a:endParaRPr lang="en-US" sz="800" dirty="0" smtClean="0">
              <a:latin typeface="+mj-lt"/>
            </a:endParaRPr>
          </a:p>
          <a:p>
            <a:r>
              <a:rPr lang="en-US" sz="2400" dirty="0" smtClean="0">
                <a:latin typeface="+mj-lt"/>
              </a:rPr>
              <a:t>“And </a:t>
            </a:r>
            <a:r>
              <a:rPr lang="en-US" sz="2400" b="1" u="sng" dirty="0" smtClean="0">
                <a:latin typeface="+mj-lt"/>
              </a:rPr>
              <a:t>the</a:t>
            </a:r>
            <a:r>
              <a:rPr lang="en-US" sz="2400" u="sng" dirty="0" smtClean="0">
                <a:latin typeface="+mj-lt"/>
              </a:rPr>
              <a:t> </a:t>
            </a:r>
            <a:r>
              <a:rPr lang="en-US" sz="2400" b="1" u="sng" dirty="0" smtClean="0">
                <a:latin typeface="+mj-lt"/>
              </a:rPr>
              <a:t>children of Dan set up the graven image</a:t>
            </a:r>
            <a:r>
              <a:rPr lang="en-US" sz="2400" dirty="0" smtClean="0">
                <a:latin typeface="+mj-lt"/>
              </a:rPr>
              <a:t>” (18:30).    </a:t>
            </a:r>
            <a:endParaRPr lang="en-US" sz="2400" dirty="0">
              <a:latin typeface="+mj-lt"/>
            </a:endParaRPr>
          </a:p>
        </p:txBody>
      </p:sp>
      <p:pic>
        <p:nvPicPr>
          <p:cNvPr id="4" name="Picture 3" descr="The &lt;strong&gt;Book of Judges&lt;/strong&gt; - Legends, Leaders, and Losers - &lt;strong&gt;Judges&lt;/strong&g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7900" y="0"/>
            <a:ext cx="6134099" cy="3800476"/>
          </a:xfrm>
          <a:prstGeom prst="rect">
            <a:avLst/>
          </a:prstGeom>
        </p:spPr>
      </p:pic>
      <p:pic>
        <p:nvPicPr>
          <p:cNvPr id="5" name="Picture 4" descr="&lt;strong&gt;Tribe of Dan&lt;/strong&gt;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7899" y="0"/>
            <a:ext cx="6134101" cy="4867275"/>
          </a:xfrm>
          <a:prstGeom prst="rect">
            <a:avLst/>
          </a:prstGeom>
        </p:spPr>
      </p:pic>
      <p:pic>
        <p:nvPicPr>
          <p:cNvPr id="7" name="Picture 6" descr="Talk:Israelites - Wikipedi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7898" y="-66675"/>
            <a:ext cx="6134101" cy="5334000"/>
          </a:xfrm>
          <a:prstGeom prst="rect">
            <a:avLst/>
          </a:prstGeom>
        </p:spPr>
      </p:pic>
      <p:pic>
        <p:nvPicPr>
          <p:cNvPr id="8" name="Picture 7" descr="File:&lt;strong&gt;Book&lt;/strong&gt; of Deuteronomy Chapter 5-1 (Bible Illustrations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7898" y="-66675"/>
            <a:ext cx="6134101" cy="5334000"/>
          </a:xfrm>
          <a:prstGeom prst="rect">
            <a:avLst/>
          </a:prstGeom>
        </p:spPr>
      </p:pic>
    </p:spTree>
    <p:extLst>
      <p:ext uri="{BB962C8B-B14F-4D97-AF65-F5344CB8AC3E}">
        <p14:creationId xmlns:p14="http://schemas.microsoft.com/office/powerpoint/2010/main" val="7733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fade">
                                      <p:cBhvr>
                                        <p:cTn id="45" dur="500"/>
                                        <p:tgtEl>
                                          <p:spTgt spid="3">
                                            <p:txEl>
                                              <p:pRg st="11" end="1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13" end="13"/>
                                            </p:txEl>
                                          </p:spTgt>
                                        </p:tgtEl>
                                        <p:attrNameLst>
                                          <p:attrName>style.visibility</p:attrName>
                                        </p:attrNameLst>
                                      </p:cBhvr>
                                      <p:to>
                                        <p:strVal val="visible"/>
                                      </p:to>
                                    </p:set>
                                    <p:animEffect transition="in" filter="fade">
                                      <p:cBhvr>
                                        <p:cTn id="50" dur="500"/>
                                        <p:tgtEl>
                                          <p:spTgt spid="3">
                                            <p:txEl>
                                              <p:pRg st="13" end="13"/>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animEffect transition="in" filter="fade">
                                      <p:cBhvr>
                                        <p:cTn id="53" dur="500"/>
                                        <p:tgtEl>
                                          <p:spTgt spid="3">
                                            <p:txEl>
                                              <p:pRg st="14" end="1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animEffect transition="in" filter="fade">
                                      <p:cBhvr>
                                        <p:cTn id="63" dur="500"/>
                                        <p:tgtEl>
                                          <p:spTgt spid="3">
                                            <p:txEl>
                                              <p:pRg st="15" end="15"/>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3">
                                            <p:txEl>
                                              <p:pRg st="16" end="16"/>
                                            </p:txEl>
                                          </p:spTgt>
                                        </p:tgtEl>
                                        <p:attrNameLst>
                                          <p:attrName>style.visibility</p:attrName>
                                        </p:attrNameLst>
                                      </p:cBhvr>
                                      <p:to>
                                        <p:strVal val="visible"/>
                                      </p:to>
                                    </p:set>
                                    <p:animEffect transition="in" filter="fade">
                                      <p:cBhvr>
                                        <p:cTn id="66" dur="500"/>
                                        <p:tgtEl>
                                          <p:spTgt spid="3">
                                            <p:txEl>
                                              <p:pRg st="16" end="1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
                                            <p:txEl>
                                              <p:pRg st="18" end="18"/>
                                            </p:txEl>
                                          </p:spTgt>
                                        </p:tgtEl>
                                        <p:attrNameLst>
                                          <p:attrName>style.visibility</p:attrName>
                                        </p:attrNameLst>
                                      </p:cBhvr>
                                      <p:to>
                                        <p:strVal val="visible"/>
                                      </p:to>
                                    </p:set>
                                    <p:animEffect transition="in" filter="fade">
                                      <p:cBhvr>
                                        <p:cTn id="71" dur="500"/>
                                        <p:tgtEl>
                                          <p:spTgt spid="3">
                                            <p:txEl>
                                              <p:pRg st="18" end="18"/>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fade">
                                      <p:cBhvr>
                                        <p:cTn id="7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0"/>
            <a:ext cx="5543550" cy="6494085"/>
          </a:xfrm>
          <a:prstGeom prst="rect">
            <a:avLst/>
          </a:prstGeom>
          <a:noFill/>
        </p:spPr>
        <p:txBody>
          <a:bodyPr wrap="square" rtlCol="0">
            <a:spAutoFit/>
          </a:bodyPr>
          <a:lstStyle/>
          <a:p>
            <a:r>
              <a:rPr lang="en-US" sz="2400" dirty="0" smtClean="0">
                <a:latin typeface="+mj-lt"/>
              </a:rPr>
              <a:t>Civil, political, and spiritual unrest marked the close of the Book of Judges.  What had begun as the fulfillment of God’s promise to Abraham of a good land had now deteriorated to near anarchy and moral degradation on behalf of the nation of Israel.  Israel’s overall condition can be summarized by the sad commentary of the last verse –</a:t>
            </a:r>
          </a:p>
          <a:p>
            <a:endParaRPr lang="en-US" sz="800" dirty="0" smtClean="0">
              <a:latin typeface="+mj-lt"/>
            </a:endParaRPr>
          </a:p>
          <a:p>
            <a:r>
              <a:rPr lang="en-US" sz="2400" dirty="0" smtClean="0">
                <a:latin typeface="+mj-lt"/>
              </a:rPr>
              <a:t>“In those days there was no king in Israel: </a:t>
            </a:r>
            <a:r>
              <a:rPr lang="en-US" sz="2400" b="1" u="sng" dirty="0" smtClean="0">
                <a:latin typeface="+mj-lt"/>
              </a:rPr>
              <a:t>every man did that which was right in his own eyes</a:t>
            </a:r>
            <a:r>
              <a:rPr lang="en-US" sz="2400" dirty="0" smtClean="0">
                <a:latin typeface="+mj-lt"/>
              </a:rPr>
              <a:t>” (21:25).</a:t>
            </a:r>
          </a:p>
          <a:p>
            <a:r>
              <a:rPr lang="en-US" sz="2400" dirty="0" smtClean="0">
                <a:latin typeface="+mj-lt"/>
              </a:rPr>
              <a:t>Israel floundered in their unbelief.  God had been so good to them, forgiving them time and again for their bad decisions—</a:t>
            </a:r>
          </a:p>
          <a:p>
            <a:r>
              <a:rPr lang="en-US" sz="2400" i="1" dirty="0">
                <a:latin typeface="+mj-lt"/>
              </a:rPr>
              <a:t>S</a:t>
            </a:r>
            <a:r>
              <a:rPr lang="en-US" sz="2400" i="1" dirty="0" smtClean="0">
                <a:latin typeface="+mj-lt"/>
              </a:rPr>
              <a:t>omething</a:t>
            </a:r>
            <a:r>
              <a:rPr lang="en-US" sz="2400" dirty="0" smtClean="0">
                <a:latin typeface="+mj-lt"/>
              </a:rPr>
              <a:t> </a:t>
            </a:r>
            <a:r>
              <a:rPr lang="en-US" sz="2400" i="1" dirty="0" smtClean="0">
                <a:latin typeface="+mj-lt"/>
              </a:rPr>
              <a:t>had to change</a:t>
            </a:r>
            <a:r>
              <a:rPr lang="en-US" sz="2400" dirty="0" smtClean="0">
                <a:latin typeface="+mj-lt"/>
              </a:rPr>
              <a:t>.</a:t>
            </a:r>
          </a:p>
          <a:p>
            <a:r>
              <a:rPr lang="en-US" sz="2400" dirty="0" smtClean="0">
                <a:latin typeface="+mj-lt"/>
              </a:rPr>
              <a:t>What would come next? </a:t>
            </a:r>
            <a:endParaRPr lang="en-US" sz="2400" dirty="0">
              <a:latin typeface="+mj-lt"/>
            </a:endParaRPr>
          </a:p>
        </p:txBody>
      </p:sp>
      <p:pic>
        <p:nvPicPr>
          <p:cNvPr id="4" name="Picture 3" descr="File:Prophet Isaiah 004.jpg - The Work of God's Childr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3551" y="-1"/>
            <a:ext cx="6648449" cy="6494085"/>
          </a:xfrm>
          <a:prstGeom prst="rect">
            <a:avLst/>
          </a:prstGeom>
        </p:spPr>
      </p:pic>
    </p:spTree>
    <p:extLst>
      <p:ext uri="{BB962C8B-B14F-4D97-AF65-F5344CB8AC3E}">
        <p14:creationId xmlns:p14="http://schemas.microsoft.com/office/powerpoint/2010/main" val="92204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5734050" cy="6740307"/>
          </a:xfrm>
          <a:prstGeom prst="rect">
            <a:avLst/>
          </a:prstGeom>
          <a:noFill/>
        </p:spPr>
        <p:txBody>
          <a:bodyPr wrap="square" rtlCol="0">
            <a:spAutoFit/>
          </a:bodyPr>
          <a:lstStyle/>
          <a:p>
            <a:r>
              <a:rPr lang="en-US" sz="2400" b="1" dirty="0" smtClean="0">
                <a:latin typeface="+mj-lt"/>
              </a:rPr>
              <a:t>BOOK OF RUTH</a:t>
            </a:r>
          </a:p>
          <a:p>
            <a:r>
              <a:rPr lang="en-US" sz="2400" dirty="0" smtClean="0">
                <a:latin typeface="+mj-lt"/>
              </a:rPr>
              <a:t>“Now it came to pass in the days when the judges ruled, that there was a famine in the land.  And a certain man of Bethlehem-Judah went to sojourn in the country of Moab, he, and his wife, and his two sons” (Ruth 1:1).</a:t>
            </a:r>
          </a:p>
          <a:p>
            <a:r>
              <a:rPr lang="en-US" sz="2400" dirty="0" smtClean="0">
                <a:latin typeface="+mj-lt"/>
              </a:rPr>
              <a:t>The Book of Judges showed Israel as a nation, including its leaders, as one of wavering faith and moral laxity.  The Book of Ruth, is one of contrast in that it depicts a few individuals of strong faith and of high moral ideals.  The setting is in Moab, a nation birthed from the son of incestuous relationship between Lot and his two daughters (Gen. 19:30-38).</a:t>
            </a:r>
          </a:p>
          <a:p>
            <a:r>
              <a:rPr lang="en-US" sz="2400" dirty="0" smtClean="0">
                <a:latin typeface="+mj-lt"/>
              </a:rPr>
              <a:t>Pagan Moab remained a enemy of Israel, but Ruth, a woman of Moab, forsook idolatry and converted to the faith of the Israelites.   </a:t>
            </a:r>
            <a:endParaRPr lang="en-US" sz="2400" dirty="0">
              <a:latin typeface="+mj-lt"/>
            </a:endParaRPr>
          </a:p>
        </p:txBody>
      </p:sp>
      <p:pic>
        <p:nvPicPr>
          <p:cNvPr id="4" name="Picture 3" descr="beginnersbookofruth - The &lt;strong&gt;Book of Ruth&lt;/strong&gt;"/>
          <p:cNvPicPr>
            <a:picLocks noChangeAspect="1"/>
          </p:cNvPicPr>
          <p:nvPr/>
        </p:nvPicPr>
        <p:blipFill rotWithShape="1">
          <a:blip r:embed="rId2">
            <a:extLst>
              <a:ext uri="{28A0092B-C50C-407E-A947-70E740481C1C}">
                <a14:useLocalDpi xmlns:a14="http://schemas.microsoft.com/office/drawing/2010/main" val="0"/>
              </a:ext>
            </a:extLst>
          </a:blip>
          <a:srcRect l="1084" t="758" r="1563" b="49545"/>
          <a:stretch/>
        </p:blipFill>
        <p:spPr>
          <a:xfrm>
            <a:off x="5734051" y="-1"/>
            <a:ext cx="6457949" cy="6740307"/>
          </a:xfrm>
          <a:prstGeom prst="rect">
            <a:avLst/>
          </a:prstGeom>
        </p:spPr>
      </p:pic>
      <p:pic>
        <p:nvPicPr>
          <p:cNvPr id="5" name="Picture 4" descr="beginnersbookofruth - Printable Vers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051" y="0"/>
            <a:ext cx="6457948" cy="6740306"/>
          </a:xfrm>
          <a:prstGeom prst="rect">
            <a:avLst/>
          </a:prstGeom>
        </p:spPr>
      </p:pic>
    </p:spTree>
    <p:extLst>
      <p:ext uri="{BB962C8B-B14F-4D97-AF65-F5344CB8AC3E}">
        <p14:creationId xmlns:p14="http://schemas.microsoft.com/office/powerpoint/2010/main" val="300274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7324725" cy="6494085"/>
          </a:xfrm>
          <a:prstGeom prst="rect">
            <a:avLst/>
          </a:prstGeom>
          <a:noFill/>
        </p:spPr>
        <p:txBody>
          <a:bodyPr wrap="square" rtlCol="0">
            <a:spAutoFit/>
          </a:bodyPr>
          <a:lstStyle/>
          <a:p>
            <a:r>
              <a:rPr lang="en-US" sz="2400" b="1" dirty="0" smtClean="0">
                <a:latin typeface="+mj-lt"/>
              </a:rPr>
              <a:t>SOJOURN TO MOAB</a:t>
            </a:r>
          </a:p>
          <a:p>
            <a:r>
              <a:rPr lang="en-US" sz="2400" dirty="0" err="1" smtClean="0">
                <a:latin typeface="+mj-lt"/>
              </a:rPr>
              <a:t>Elimelech</a:t>
            </a:r>
            <a:r>
              <a:rPr lang="en-US" sz="2400" dirty="0" smtClean="0">
                <a:latin typeface="+mj-lt"/>
              </a:rPr>
              <a:t> and Naomi, and their two sons, </a:t>
            </a:r>
            <a:r>
              <a:rPr lang="en-US" sz="2400" dirty="0" err="1" smtClean="0">
                <a:latin typeface="+mj-lt"/>
              </a:rPr>
              <a:t>Mahlon</a:t>
            </a:r>
            <a:r>
              <a:rPr lang="en-US" sz="2400" dirty="0" smtClean="0">
                <a:latin typeface="+mj-lt"/>
              </a:rPr>
              <a:t> and </a:t>
            </a:r>
          </a:p>
          <a:p>
            <a:r>
              <a:rPr lang="en-US" sz="2400" dirty="0" err="1" smtClean="0">
                <a:latin typeface="+mj-lt"/>
              </a:rPr>
              <a:t>Chilion</a:t>
            </a:r>
            <a:r>
              <a:rPr lang="en-US" sz="2400" dirty="0" smtClean="0">
                <a:latin typeface="+mj-lt"/>
              </a:rPr>
              <a:t>, left their Jewish home in Bethlehem </a:t>
            </a:r>
            <a:r>
              <a:rPr lang="en-US" sz="2400" dirty="0" err="1" smtClean="0">
                <a:latin typeface="+mj-lt"/>
              </a:rPr>
              <a:t>Ephratah</a:t>
            </a:r>
            <a:r>
              <a:rPr lang="en-US" sz="2400" dirty="0" smtClean="0">
                <a:latin typeface="+mj-lt"/>
              </a:rPr>
              <a:t> </a:t>
            </a:r>
          </a:p>
          <a:p>
            <a:r>
              <a:rPr lang="en-US" sz="2400" dirty="0" smtClean="0">
                <a:latin typeface="+mj-lt"/>
              </a:rPr>
              <a:t>and traveled to Moab to seek relief from the famine (1:2), </a:t>
            </a:r>
          </a:p>
          <a:p>
            <a:r>
              <a:rPr lang="en-US" sz="2400" dirty="0" smtClean="0">
                <a:latin typeface="+mj-lt"/>
              </a:rPr>
              <a:t>where </a:t>
            </a:r>
            <a:r>
              <a:rPr lang="en-US" sz="2400" dirty="0" err="1" smtClean="0">
                <a:latin typeface="+mj-lt"/>
              </a:rPr>
              <a:t>Elimelech</a:t>
            </a:r>
            <a:r>
              <a:rPr lang="en-US" sz="2400" dirty="0" smtClean="0">
                <a:latin typeface="+mj-lt"/>
              </a:rPr>
              <a:t> promptly died (1:3), and Naomi was left </a:t>
            </a:r>
          </a:p>
          <a:p>
            <a:r>
              <a:rPr lang="en-US" sz="2400" dirty="0" smtClean="0">
                <a:latin typeface="+mj-lt"/>
              </a:rPr>
              <a:t>to raise her sons alone.  The sons took wives, </a:t>
            </a:r>
            <a:r>
              <a:rPr lang="en-US" sz="2400" dirty="0" err="1" smtClean="0">
                <a:latin typeface="+mj-lt"/>
              </a:rPr>
              <a:t>Orpah</a:t>
            </a:r>
            <a:r>
              <a:rPr lang="en-US" sz="2400" dirty="0" smtClean="0">
                <a:latin typeface="+mj-lt"/>
              </a:rPr>
              <a:t> and </a:t>
            </a:r>
          </a:p>
          <a:p>
            <a:r>
              <a:rPr lang="en-US" sz="2400" dirty="0" smtClean="0">
                <a:latin typeface="+mj-lt"/>
              </a:rPr>
              <a:t>Ruth, and they lived in Moab for 10-years (1:4), at which </a:t>
            </a:r>
          </a:p>
          <a:p>
            <a:r>
              <a:rPr lang="en-US" sz="2400" dirty="0" smtClean="0">
                <a:latin typeface="+mj-lt"/>
              </a:rPr>
              <a:t>time both sons died (1:5), leaving the 3-women alone.  </a:t>
            </a:r>
          </a:p>
          <a:p>
            <a:r>
              <a:rPr lang="en-US" sz="2400" dirty="0" smtClean="0">
                <a:latin typeface="+mj-lt"/>
              </a:rPr>
              <a:t>Hearing that the famine was over, Naomi decided to </a:t>
            </a:r>
          </a:p>
          <a:p>
            <a:r>
              <a:rPr lang="en-US" sz="2400" dirty="0" smtClean="0">
                <a:latin typeface="+mj-lt"/>
              </a:rPr>
              <a:t>return to her homeland [Israel] (1:6), but she advised the </a:t>
            </a:r>
          </a:p>
          <a:p>
            <a:r>
              <a:rPr lang="en-US" sz="2400" dirty="0" smtClean="0">
                <a:latin typeface="+mj-lt"/>
              </a:rPr>
              <a:t>young women not to accompany her –</a:t>
            </a:r>
          </a:p>
          <a:p>
            <a:endParaRPr lang="en-US" sz="800" dirty="0" smtClean="0">
              <a:latin typeface="+mj-lt"/>
            </a:endParaRPr>
          </a:p>
          <a:p>
            <a:r>
              <a:rPr lang="en-US" sz="2400" dirty="0" smtClean="0">
                <a:latin typeface="+mj-lt"/>
              </a:rPr>
              <a:t>“And Naomi said unto her two daughters-in-law, </a:t>
            </a:r>
            <a:r>
              <a:rPr lang="en-US" sz="2400" b="1" dirty="0" smtClean="0">
                <a:latin typeface="+mj-lt"/>
              </a:rPr>
              <a:t>Go, return </a:t>
            </a:r>
            <a:r>
              <a:rPr lang="en-US" sz="2400" b="1" dirty="0" smtClean="0">
                <a:latin typeface="+mj-lt"/>
              </a:rPr>
              <a:t>each </a:t>
            </a:r>
            <a:r>
              <a:rPr lang="en-US" sz="2400" b="1" dirty="0" smtClean="0">
                <a:latin typeface="+mj-lt"/>
              </a:rPr>
              <a:t>to her mother’s house</a:t>
            </a:r>
            <a:r>
              <a:rPr lang="en-US" sz="2400" dirty="0" smtClean="0">
                <a:latin typeface="+mj-lt"/>
              </a:rPr>
              <a:t>… she kissed them; and they </a:t>
            </a:r>
            <a:r>
              <a:rPr lang="en-US" sz="2400" dirty="0" smtClean="0">
                <a:latin typeface="+mj-lt"/>
              </a:rPr>
              <a:t>lifted </a:t>
            </a:r>
            <a:r>
              <a:rPr lang="en-US" sz="2400" dirty="0" smtClean="0">
                <a:latin typeface="+mj-lt"/>
              </a:rPr>
              <a:t>up their voice, and wept” (1:8,9).  </a:t>
            </a:r>
          </a:p>
          <a:p>
            <a:r>
              <a:rPr lang="en-US" sz="2400" dirty="0" err="1" smtClean="0">
                <a:latin typeface="+mj-lt"/>
              </a:rPr>
              <a:t>Orpa</a:t>
            </a:r>
            <a:r>
              <a:rPr lang="en-US" sz="2400" dirty="0" smtClean="0">
                <a:latin typeface="+mj-lt"/>
              </a:rPr>
              <a:t> did as Naomi said, but Ruth resisted.  Naomi said – “</a:t>
            </a:r>
            <a:r>
              <a:rPr lang="en-US" sz="2400" b="1" dirty="0" smtClean="0">
                <a:latin typeface="+mj-lt"/>
              </a:rPr>
              <a:t>Behold thy sister-in-law is gone back unto her people, and unto her gods: return thou after thy sister-in-law</a:t>
            </a:r>
            <a:r>
              <a:rPr lang="en-US" sz="2400" dirty="0" smtClean="0">
                <a:latin typeface="+mj-lt"/>
              </a:rPr>
              <a:t>” (1:15).    </a:t>
            </a:r>
            <a:endParaRPr lang="en-US" sz="2400" dirty="0">
              <a:latin typeface="+mj-lt"/>
            </a:endParaRPr>
          </a:p>
        </p:txBody>
      </p:sp>
      <p:pic>
        <p:nvPicPr>
          <p:cNvPr id="4" name="Picture 3" descr="File:&lt;strong&gt;Book of Ruth&lt;/strong&gt; Chapter 1-11 (Bible Illustrations b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4725" y="-1"/>
            <a:ext cx="4867275" cy="6417886"/>
          </a:xfrm>
          <a:prstGeom prst="rect">
            <a:avLst/>
          </a:prstGeom>
        </p:spPr>
      </p:pic>
    </p:spTree>
    <p:extLst>
      <p:ext uri="{BB962C8B-B14F-4D97-AF65-F5344CB8AC3E}">
        <p14:creationId xmlns:p14="http://schemas.microsoft.com/office/powerpoint/2010/main" val="283485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fade">
                                      <p:cBhvr>
                                        <p:cTn id="7" dur="500"/>
                                        <p:tgtEl>
                                          <p:spTgt spid="2">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9" end="9"/>
                                            </p:txEl>
                                          </p:spTgt>
                                        </p:tgtEl>
                                        <p:attrNameLst>
                                          <p:attrName>style.visibility</p:attrName>
                                        </p:attrNameLst>
                                      </p:cBhvr>
                                      <p:to>
                                        <p:strVal val="visible"/>
                                      </p:to>
                                    </p:set>
                                    <p:animEffect transition="in" filter="fade">
                                      <p:cBhvr>
                                        <p:cTn id="10" dur="500"/>
                                        <p:tgtEl>
                                          <p:spTgt spid="2">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animEffect transition="in" filter="fade">
                                      <p:cBhvr>
                                        <p:cTn id="13" dur="500"/>
                                        <p:tgtEl>
                                          <p:spTgt spid="2">
                                            <p:txEl>
                                              <p:pRg st="10" end="1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12" end="12"/>
                                            </p:txEl>
                                          </p:spTgt>
                                        </p:tgtEl>
                                        <p:attrNameLst>
                                          <p:attrName>style.visibility</p:attrName>
                                        </p:attrNameLst>
                                      </p:cBhvr>
                                      <p:to>
                                        <p:strVal val="visible"/>
                                      </p:to>
                                    </p:set>
                                    <p:animEffect transition="in" filter="fade">
                                      <p:cBhvr>
                                        <p:cTn id="18" dur="500"/>
                                        <p:tgtEl>
                                          <p:spTgt spid="2">
                                            <p:txEl>
                                              <p:pRg st="12" end="1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13" end="13"/>
                                            </p:txEl>
                                          </p:spTgt>
                                        </p:tgtEl>
                                        <p:attrNameLst>
                                          <p:attrName>style.visibility</p:attrName>
                                        </p:attrNameLst>
                                      </p:cBhvr>
                                      <p:to>
                                        <p:strVal val="visible"/>
                                      </p:to>
                                    </p:set>
                                    <p:animEffect transition="in" filter="fade">
                                      <p:cBhvr>
                                        <p:cTn id="23"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t;strong&gt;Book of Ruth&lt;/strong&gt;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3251" y="-1"/>
            <a:ext cx="5238749" cy="6858001"/>
          </a:xfrm>
          <a:prstGeom prst="rect">
            <a:avLst/>
          </a:prstGeom>
        </p:spPr>
      </p:pic>
      <p:sp>
        <p:nvSpPr>
          <p:cNvPr id="3" name="TextBox 2"/>
          <p:cNvSpPr txBox="1"/>
          <p:nvPr/>
        </p:nvSpPr>
        <p:spPr>
          <a:xfrm>
            <a:off x="66675" y="-5417"/>
            <a:ext cx="6886576" cy="6863417"/>
          </a:xfrm>
          <a:prstGeom prst="rect">
            <a:avLst/>
          </a:prstGeom>
          <a:noFill/>
        </p:spPr>
        <p:txBody>
          <a:bodyPr wrap="square" rtlCol="0">
            <a:spAutoFit/>
          </a:bodyPr>
          <a:lstStyle/>
          <a:p>
            <a:r>
              <a:rPr lang="en-US" sz="2400" dirty="0" smtClean="0">
                <a:latin typeface="+mj-lt"/>
              </a:rPr>
              <a:t>“And Ruth said, Don’t ask me to leave thee, or to return from following after thee: </a:t>
            </a:r>
            <a:r>
              <a:rPr lang="en-US" sz="2400" b="1" u="sng" dirty="0" smtClean="0">
                <a:latin typeface="+mj-lt"/>
              </a:rPr>
              <a:t>for whither thou </a:t>
            </a:r>
            <a:r>
              <a:rPr lang="en-US" sz="2400" b="1" u="sng" dirty="0" err="1" smtClean="0">
                <a:latin typeface="+mj-lt"/>
              </a:rPr>
              <a:t>goest</a:t>
            </a:r>
            <a:r>
              <a:rPr lang="en-US" sz="2400" b="1" u="sng" dirty="0" smtClean="0">
                <a:latin typeface="+mj-lt"/>
              </a:rPr>
              <a:t>, I will go; and where thou </a:t>
            </a:r>
            <a:r>
              <a:rPr lang="en-US" sz="2400" b="1" u="sng" dirty="0" err="1" smtClean="0">
                <a:latin typeface="+mj-lt"/>
              </a:rPr>
              <a:t>lodgest</a:t>
            </a:r>
            <a:r>
              <a:rPr lang="en-US" sz="2400" b="1" u="sng" dirty="0" smtClean="0">
                <a:latin typeface="+mj-lt"/>
              </a:rPr>
              <a:t>, I will lodge: thy people shall be my people, and thy God my God:  Where thou </a:t>
            </a:r>
            <a:r>
              <a:rPr lang="en-US" sz="2400" b="1" u="sng" dirty="0" err="1" smtClean="0">
                <a:latin typeface="+mj-lt"/>
              </a:rPr>
              <a:t>diest</a:t>
            </a:r>
            <a:r>
              <a:rPr lang="en-US" sz="2400" b="1" u="sng" dirty="0" smtClean="0">
                <a:latin typeface="+mj-lt"/>
              </a:rPr>
              <a:t>, will I die, and there will I be buried: the LORD do so to </a:t>
            </a:r>
            <a:r>
              <a:rPr lang="en-US" sz="2400" b="1" u="sng" dirty="0" smtClean="0">
                <a:latin typeface="+mj-lt"/>
              </a:rPr>
              <a:t>me</a:t>
            </a:r>
            <a:r>
              <a:rPr lang="en-US" sz="2400" b="1" u="sng" dirty="0" smtClean="0">
                <a:latin typeface="+mj-lt"/>
              </a:rPr>
              <a:t>, and more also, if ought but death part thee and me </a:t>
            </a:r>
            <a:r>
              <a:rPr lang="en-US" sz="2400" dirty="0" smtClean="0">
                <a:latin typeface="+mj-lt"/>
              </a:rPr>
              <a:t>[</a:t>
            </a:r>
            <a:r>
              <a:rPr lang="en-US" sz="2400" i="1" dirty="0" smtClean="0">
                <a:latin typeface="+mj-lt"/>
              </a:rPr>
              <a:t>till</a:t>
            </a:r>
            <a:r>
              <a:rPr lang="en-US" sz="2400" dirty="0" smtClean="0">
                <a:latin typeface="+mj-lt"/>
              </a:rPr>
              <a:t> </a:t>
            </a:r>
            <a:r>
              <a:rPr lang="en-US" sz="2400" i="1" dirty="0" smtClean="0">
                <a:latin typeface="+mj-lt"/>
              </a:rPr>
              <a:t>death do we part</a:t>
            </a:r>
            <a:r>
              <a:rPr lang="en-US" sz="2400" dirty="0" smtClean="0">
                <a:latin typeface="+mj-lt"/>
              </a:rPr>
              <a:t>]” (</a:t>
            </a:r>
            <a:r>
              <a:rPr lang="en-US" sz="2400" dirty="0" smtClean="0">
                <a:latin typeface="+mj-lt"/>
              </a:rPr>
              <a:t>1:16,17). </a:t>
            </a:r>
          </a:p>
          <a:p>
            <a:r>
              <a:rPr lang="en-US" sz="2400" dirty="0" smtClean="0">
                <a:latin typeface="+mj-lt"/>
              </a:rPr>
              <a:t>A convert [Gentile proselyte], in a moment of despair, showed more heart-felt faith in the God of Abraham, Isaac, and Jacob than the nation of Israel herself during the 300+ year period of the Judges.</a:t>
            </a:r>
          </a:p>
          <a:p>
            <a:endParaRPr lang="en-US" sz="800" dirty="0" smtClean="0">
              <a:latin typeface="+mj-lt"/>
            </a:endParaRPr>
          </a:p>
          <a:p>
            <a:r>
              <a:rPr lang="en-US" sz="2400" dirty="0" smtClean="0">
                <a:latin typeface="+mj-lt"/>
              </a:rPr>
              <a:t>“So Naomi returned, and Ruth… with her… returned out of the country of Moab: and they came to Bethlehem in the beginning of the barley harvest” (1:22).  </a:t>
            </a:r>
          </a:p>
          <a:p>
            <a:r>
              <a:rPr lang="en-US" sz="2400" dirty="0" smtClean="0">
                <a:latin typeface="+mj-lt"/>
              </a:rPr>
              <a:t>Naomi &amp; Ruth returned to Canaan just in time for the spring barley harvest.  </a:t>
            </a:r>
          </a:p>
        </p:txBody>
      </p:sp>
      <p:pic>
        <p:nvPicPr>
          <p:cNvPr id="4" name="Picture 3" descr="beginnersbookofruth - Printable Vers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3251" y="0"/>
            <a:ext cx="5238749" cy="6858000"/>
          </a:xfrm>
          <a:prstGeom prst="rect">
            <a:avLst/>
          </a:prstGeom>
        </p:spPr>
      </p:pic>
    </p:spTree>
    <p:extLst>
      <p:ext uri="{BB962C8B-B14F-4D97-AF65-F5344CB8AC3E}">
        <p14:creationId xmlns:p14="http://schemas.microsoft.com/office/powerpoint/2010/main" val="393563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6675"/>
            <a:ext cx="9010650" cy="6740307"/>
          </a:xfrm>
          <a:prstGeom prst="rect">
            <a:avLst/>
          </a:prstGeom>
          <a:noFill/>
        </p:spPr>
        <p:txBody>
          <a:bodyPr wrap="square" rtlCol="0">
            <a:spAutoFit/>
          </a:bodyPr>
          <a:lstStyle/>
          <a:p>
            <a:r>
              <a:rPr lang="en-US" sz="2400" dirty="0" smtClean="0">
                <a:latin typeface="+mj-lt"/>
              </a:rPr>
              <a:t>“And Naomi had a kinsman of her husband’s, a </a:t>
            </a:r>
          </a:p>
          <a:p>
            <a:r>
              <a:rPr lang="en-US" sz="2400" dirty="0" smtClean="0">
                <a:latin typeface="+mj-lt"/>
              </a:rPr>
              <a:t>mighty man of wealth, of the family of </a:t>
            </a:r>
            <a:r>
              <a:rPr lang="en-US" sz="2400" dirty="0" err="1" smtClean="0">
                <a:latin typeface="+mj-lt"/>
              </a:rPr>
              <a:t>Elimelech</a:t>
            </a:r>
            <a:r>
              <a:rPr lang="en-US" sz="2400" dirty="0" smtClean="0">
                <a:latin typeface="+mj-lt"/>
              </a:rPr>
              <a:t>; </a:t>
            </a:r>
          </a:p>
          <a:p>
            <a:r>
              <a:rPr lang="en-US" sz="2400" dirty="0" smtClean="0">
                <a:latin typeface="+mj-lt"/>
              </a:rPr>
              <a:t>and his name was Boaz” (2:1).</a:t>
            </a:r>
          </a:p>
          <a:p>
            <a:r>
              <a:rPr lang="en-US" sz="2400" dirty="0" smtClean="0">
                <a:latin typeface="+mj-lt"/>
              </a:rPr>
              <a:t>Boaz, a relative of Naomi’s dead husband</a:t>
            </a:r>
            <a:r>
              <a:rPr lang="en-US" sz="2400" dirty="0">
                <a:latin typeface="+mj-lt"/>
              </a:rPr>
              <a:t> </a:t>
            </a:r>
            <a:r>
              <a:rPr lang="en-US" sz="2400" dirty="0" smtClean="0">
                <a:latin typeface="+mj-lt"/>
              </a:rPr>
              <a:t>and a </a:t>
            </a:r>
          </a:p>
          <a:p>
            <a:r>
              <a:rPr lang="en-US" sz="2400" dirty="0" smtClean="0">
                <a:latin typeface="+mj-lt"/>
              </a:rPr>
              <a:t>wealthy farmer, was introduced to Ruth – </a:t>
            </a:r>
          </a:p>
          <a:p>
            <a:endParaRPr lang="en-US" sz="800" dirty="0" smtClean="0">
              <a:latin typeface="+mj-lt"/>
            </a:endParaRPr>
          </a:p>
          <a:p>
            <a:r>
              <a:rPr lang="en-US" sz="2400" dirty="0" smtClean="0">
                <a:latin typeface="+mj-lt"/>
              </a:rPr>
              <a:t>“And Ruth… said unto Naomi, Let me now go to </a:t>
            </a:r>
          </a:p>
          <a:p>
            <a:r>
              <a:rPr lang="en-US" sz="2400" dirty="0" smtClean="0">
                <a:latin typeface="+mj-lt"/>
              </a:rPr>
              <a:t>the field, and glean ears of corn after him in whose </a:t>
            </a:r>
          </a:p>
          <a:p>
            <a:r>
              <a:rPr lang="en-US" sz="2400" dirty="0" smtClean="0">
                <a:latin typeface="+mj-lt"/>
              </a:rPr>
              <a:t>sight </a:t>
            </a:r>
            <a:r>
              <a:rPr lang="en-US" sz="2400" b="1" u="sng" dirty="0" smtClean="0">
                <a:latin typeface="+mj-lt"/>
              </a:rPr>
              <a:t>I</a:t>
            </a:r>
            <a:r>
              <a:rPr lang="en-US" sz="2400" u="sng" dirty="0" smtClean="0">
                <a:latin typeface="+mj-lt"/>
              </a:rPr>
              <a:t> </a:t>
            </a:r>
            <a:r>
              <a:rPr lang="en-US" sz="2400" b="1" u="sng" dirty="0" smtClean="0">
                <a:latin typeface="+mj-lt"/>
              </a:rPr>
              <a:t>shall find grace</a:t>
            </a:r>
            <a:r>
              <a:rPr lang="en-US" sz="2400" dirty="0" smtClean="0">
                <a:latin typeface="+mj-lt"/>
              </a:rPr>
              <a:t>” (2:2).</a:t>
            </a:r>
          </a:p>
          <a:p>
            <a:endParaRPr lang="en-US" sz="800" dirty="0" smtClean="0">
              <a:latin typeface="+mj-lt"/>
            </a:endParaRPr>
          </a:p>
          <a:p>
            <a:r>
              <a:rPr lang="en-US" sz="2400" dirty="0" smtClean="0">
                <a:latin typeface="+mj-lt"/>
              </a:rPr>
              <a:t>Ruth, a foreigner, a convert to the Hebrew faith </a:t>
            </a:r>
          </a:p>
          <a:p>
            <a:r>
              <a:rPr lang="en-US" sz="2400" dirty="0" smtClean="0">
                <a:latin typeface="+mj-lt"/>
              </a:rPr>
              <a:t>[outsider], wanting to find a new life in a strange </a:t>
            </a:r>
          </a:p>
          <a:p>
            <a:r>
              <a:rPr lang="en-US" sz="2400" dirty="0" smtClean="0">
                <a:latin typeface="+mj-lt"/>
              </a:rPr>
              <a:t>land, needed the grace of God, and she found it in </a:t>
            </a:r>
          </a:p>
          <a:p>
            <a:r>
              <a:rPr lang="en-US" sz="2400" dirty="0" smtClean="0">
                <a:latin typeface="+mj-lt"/>
              </a:rPr>
              <a:t>Boaz – </a:t>
            </a:r>
          </a:p>
          <a:p>
            <a:endParaRPr lang="en-US" sz="800" dirty="0" smtClean="0">
              <a:latin typeface="+mj-lt"/>
            </a:endParaRPr>
          </a:p>
          <a:p>
            <a:r>
              <a:rPr lang="en-US" sz="2400" dirty="0" smtClean="0">
                <a:latin typeface="+mj-lt"/>
              </a:rPr>
              <a:t>“Then she fell on her face, and bowed herself to </a:t>
            </a:r>
            <a:endParaRPr lang="en-US" sz="2400" dirty="0" smtClean="0">
              <a:latin typeface="+mj-lt"/>
            </a:endParaRPr>
          </a:p>
          <a:p>
            <a:r>
              <a:rPr lang="en-US" sz="2400" dirty="0" smtClean="0">
                <a:latin typeface="+mj-lt"/>
              </a:rPr>
              <a:t>the </a:t>
            </a:r>
            <a:r>
              <a:rPr lang="en-US" sz="2400" dirty="0" smtClean="0">
                <a:latin typeface="+mj-lt"/>
              </a:rPr>
              <a:t>ground, and said unto him, Why have I found </a:t>
            </a:r>
            <a:endParaRPr lang="en-US" sz="2400" dirty="0" smtClean="0">
              <a:latin typeface="+mj-lt"/>
            </a:endParaRPr>
          </a:p>
          <a:p>
            <a:r>
              <a:rPr lang="en-US" sz="2400" dirty="0" smtClean="0">
                <a:latin typeface="+mj-lt"/>
              </a:rPr>
              <a:t>grace </a:t>
            </a:r>
            <a:r>
              <a:rPr lang="en-US" sz="2400" dirty="0" smtClean="0">
                <a:latin typeface="+mj-lt"/>
              </a:rPr>
              <a:t>in thine eyes, that thou </a:t>
            </a:r>
            <a:r>
              <a:rPr lang="en-US" sz="2400" dirty="0" err="1" smtClean="0">
                <a:latin typeface="+mj-lt"/>
              </a:rPr>
              <a:t>shouldest</a:t>
            </a:r>
            <a:r>
              <a:rPr lang="en-US" sz="2400" dirty="0" smtClean="0">
                <a:latin typeface="+mj-lt"/>
              </a:rPr>
              <a:t> take </a:t>
            </a:r>
            <a:endParaRPr lang="en-US" sz="2400" dirty="0" smtClean="0">
              <a:latin typeface="+mj-lt"/>
            </a:endParaRPr>
          </a:p>
          <a:p>
            <a:r>
              <a:rPr lang="en-US" sz="2400" dirty="0" smtClean="0">
                <a:latin typeface="+mj-lt"/>
              </a:rPr>
              <a:t>knowledge </a:t>
            </a:r>
            <a:r>
              <a:rPr lang="en-US" sz="2400" dirty="0" smtClean="0">
                <a:latin typeface="+mj-lt"/>
              </a:rPr>
              <a:t>of me, seeing I am a stranger?” (2:10).</a:t>
            </a:r>
          </a:p>
          <a:p>
            <a:r>
              <a:rPr lang="en-US" sz="2400" u="sng" dirty="0" smtClean="0">
                <a:latin typeface="+mj-lt"/>
              </a:rPr>
              <a:t>Here Boaz is a type of Christ in whom Ruth finds the grace of God</a:t>
            </a:r>
            <a:r>
              <a:rPr lang="en-US" sz="2400" dirty="0" smtClean="0">
                <a:latin typeface="+mj-lt"/>
              </a:rPr>
              <a:t>.   </a:t>
            </a:r>
            <a:endParaRPr lang="en-US" sz="2400" dirty="0">
              <a:latin typeface="+mj-lt"/>
            </a:endParaRPr>
          </a:p>
        </p:txBody>
      </p:sp>
      <p:pic>
        <p:nvPicPr>
          <p:cNvPr id="3" name="Picture 2" descr="WAIT FOR YOUR &lt;strong&gt;BOAZ&lt;/strong&gt; | Dince's Chronicl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5576" y="1"/>
            <a:ext cx="5619750" cy="6105524"/>
          </a:xfrm>
          <a:prstGeom prst="rect">
            <a:avLst/>
          </a:prstGeom>
        </p:spPr>
      </p:pic>
    </p:spTree>
    <p:extLst>
      <p:ext uri="{BB962C8B-B14F-4D97-AF65-F5344CB8AC3E}">
        <p14:creationId xmlns:p14="http://schemas.microsoft.com/office/powerpoint/2010/main" val="170273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7" end="7"/>
                                            </p:txEl>
                                          </p:spTgt>
                                        </p:tgtEl>
                                        <p:attrNameLst>
                                          <p:attrName>style.visibility</p:attrName>
                                        </p:attrNameLst>
                                      </p:cBhvr>
                                      <p:to>
                                        <p:strVal val="visible"/>
                                      </p:to>
                                    </p:set>
                                    <p:animEffect transition="in" filter="fade">
                                      <p:cBhvr>
                                        <p:cTn id="18" dur="500"/>
                                        <p:tgtEl>
                                          <p:spTgt spid="2">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animEffect transition="in" filter="fade">
                                      <p:cBhvr>
                                        <p:cTn id="21" dur="500"/>
                                        <p:tgtEl>
                                          <p:spTgt spid="2">
                                            <p:txEl>
                                              <p:pRg st="8" end="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10" end="10"/>
                                            </p:txEl>
                                          </p:spTgt>
                                        </p:tgtEl>
                                        <p:attrNameLst>
                                          <p:attrName>style.visibility</p:attrName>
                                        </p:attrNameLst>
                                      </p:cBhvr>
                                      <p:to>
                                        <p:strVal val="visible"/>
                                      </p:to>
                                    </p:set>
                                    <p:animEffect transition="in" filter="fade">
                                      <p:cBhvr>
                                        <p:cTn id="26" dur="500"/>
                                        <p:tgtEl>
                                          <p:spTgt spid="2">
                                            <p:txEl>
                                              <p:pRg st="10" end="1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animEffect transition="in" filter="fade">
                                      <p:cBhvr>
                                        <p:cTn id="29" dur="500"/>
                                        <p:tgtEl>
                                          <p:spTgt spid="2">
                                            <p:txEl>
                                              <p:pRg st="11" end="1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12" end="12"/>
                                            </p:txEl>
                                          </p:spTgt>
                                        </p:tgtEl>
                                        <p:attrNameLst>
                                          <p:attrName>style.visibility</p:attrName>
                                        </p:attrNameLst>
                                      </p:cBhvr>
                                      <p:to>
                                        <p:strVal val="visible"/>
                                      </p:to>
                                    </p:set>
                                    <p:animEffect transition="in" filter="fade">
                                      <p:cBhvr>
                                        <p:cTn id="32" dur="500"/>
                                        <p:tgtEl>
                                          <p:spTgt spid="2">
                                            <p:txEl>
                                              <p:pRg st="12" end="1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3" end="13"/>
                                            </p:txEl>
                                          </p:spTgt>
                                        </p:tgtEl>
                                        <p:attrNameLst>
                                          <p:attrName>style.visibility</p:attrName>
                                        </p:attrNameLst>
                                      </p:cBhvr>
                                      <p:to>
                                        <p:strVal val="visible"/>
                                      </p:to>
                                    </p:set>
                                    <p:animEffect transition="in" filter="fade">
                                      <p:cBhvr>
                                        <p:cTn id="35" dur="500"/>
                                        <p:tgtEl>
                                          <p:spTgt spid="2">
                                            <p:txEl>
                                              <p:pRg st="13" end="1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15" end="15"/>
                                            </p:txEl>
                                          </p:spTgt>
                                        </p:tgtEl>
                                        <p:attrNameLst>
                                          <p:attrName>style.visibility</p:attrName>
                                        </p:attrNameLst>
                                      </p:cBhvr>
                                      <p:to>
                                        <p:strVal val="visible"/>
                                      </p:to>
                                    </p:set>
                                    <p:animEffect transition="in" filter="fade">
                                      <p:cBhvr>
                                        <p:cTn id="40" dur="500"/>
                                        <p:tgtEl>
                                          <p:spTgt spid="2">
                                            <p:txEl>
                                              <p:pRg st="15" end="15"/>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16" end="16"/>
                                            </p:txEl>
                                          </p:spTgt>
                                        </p:tgtEl>
                                        <p:attrNameLst>
                                          <p:attrName>style.visibility</p:attrName>
                                        </p:attrNameLst>
                                      </p:cBhvr>
                                      <p:to>
                                        <p:strVal val="visible"/>
                                      </p:to>
                                    </p:set>
                                    <p:animEffect transition="in" filter="fade">
                                      <p:cBhvr>
                                        <p:cTn id="43" dur="500"/>
                                        <p:tgtEl>
                                          <p:spTgt spid="2">
                                            <p:txEl>
                                              <p:pRg st="16" end="16"/>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
                                            <p:txEl>
                                              <p:pRg st="17" end="17"/>
                                            </p:txEl>
                                          </p:spTgt>
                                        </p:tgtEl>
                                        <p:attrNameLst>
                                          <p:attrName>style.visibility</p:attrName>
                                        </p:attrNameLst>
                                      </p:cBhvr>
                                      <p:to>
                                        <p:strVal val="visible"/>
                                      </p:to>
                                    </p:set>
                                    <p:animEffect transition="in" filter="fade">
                                      <p:cBhvr>
                                        <p:cTn id="46" dur="500"/>
                                        <p:tgtEl>
                                          <p:spTgt spid="2">
                                            <p:txEl>
                                              <p:pRg st="17" end="17"/>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
                                            <p:txEl>
                                              <p:pRg st="18" end="18"/>
                                            </p:txEl>
                                          </p:spTgt>
                                        </p:tgtEl>
                                        <p:attrNameLst>
                                          <p:attrName>style.visibility</p:attrName>
                                        </p:attrNameLst>
                                      </p:cBhvr>
                                      <p:to>
                                        <p:strVal val="visible"/>
                                      </p:to>
                                    </p:set>
                                    <p:animEffect transition="in" filter="fade">
                                      <p:cBhvr>
                                        <p:cTn id="49" dur="500"/>
                                        <p:tgtEl>
                                          <p:spTgt spid="2">
                                            <p:txEl>
                                              <p:pRg st="18" end="1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
                                            <p:txEl>
                                              <p:pRg st="19" end="19"/>
                                            </p:txEl>
                                          </p:spTgt>
                                        </p:tgtEl>
                                        <p:attrNameLst>
                                          <p:attrName>style.visibility</p:attrName>
                                        </p:attrNameLst>
                                      </p:cBhvr>
                                      <p:to>
                                        <p:strVal val="visible"/>
                                      </p:to>
                                    </p:set>
                                    <p:animEffect transition="in" filter="fade">
                                      <p:cBhvr>
                                        <p:cTn id="54" dur="500"/>
                                        <p:tgtEl>
                                          <p:spTgt spid="2">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458700" cy="6863417"/>
          </a:xfrm>
          <a:prstGeom prst="rect">
            <a:avLst/>
          </a:prstGeom>
          <a:noFill/>
        </p:spPr>
        <p:txBody>
          <a:bodyPr wrap="square" rtlCol="0">
            <a:spAutoFit/>
          </a:bodyPr>
          <a:lstStyle/>
          <a:p>
            <a:r>
              <a:rPr lang="en-US" sz="2400" dirty="0" smtClean="0">
                <a:latin typeface="+mj-lt"/>
              </a:rPr>
              <a:t>“So Boaz took Ruth, and she was his wife… the LORD </a:t>
            </a:r>
          </a:p>
          <a:p>
            <a:r>
              <a:rPr lang="en-US" sz="2400" dirty="0" smtClean="0">
                <a:latin typeface="+mj-lt"/>
              </a:rPr>
              <a:t>gave her conception, and she bare a son” (4:13).</a:t>
            </a:r>
          </a:p>
          <a:p>
            <a:r>
              <a:rPr lang="en-US" sz="2400" dirty="0" smtClean="0">
                <a:latin typeface="+mj-lt"/>
              </a:rPr>
              <a:t>A fairytale like ending—Boaz married Ruth, and bore </a:t>
            </a:r>
          </a:p>
          <a:p>
            <a:r>
              <a:rPr lang="en-US" sz="2400" dirty="0" smtClean="0">
                <a:latin typeface="+mj-lt"/>
              </a:rPr>
              <a:t>him a son [she was barren in her first marriage], who </a:t>
            </a:r>
          </a:p>
          <a:p>
            <a:r>
              <a:rPr lang="en-US" sz="2400" dirty="0" smtClean="0">
                <a:latin typeface="+mj-lt"/>
              </a:rPr>
              <a:t>would become the lineage of both a future </a:t>
            </a:r>
            <a:r>
              <a:rPr lang="en-US" sz="2400" b="1" dirty="0" smtClean="0">
                <a:latin typeface="+mj-lt"/>
              </a:rPr>
              <a:t>king of </a:t>
            </a:r>
          </a:p>
          <a:p>
            <a:r>
              <a:rPr lang="en-US" sz="2400" b="1" dirty="0" smtClean="0">
                <a:latin typeface="+mj-lt"/>
              </a:rPr>
              <a:t>Israel</a:t>
            </a:r>
            <a:r>
              <a:rPr lang="en-US" sz="2400" dirty="0" smtClean="0">
                <a:latin typeface="+mj-lt"/>
              </a:rPr>
              <a:t>, </a:t>
            </a:r>
            <a:r>
              <a:rPr lang="en-US" sz="2400" b="1" dirty="0" smtClean="0">
                <a:latin typeface="+mj-lt"/>
              </a:rPr>
              <a:t>and the Savior of all mankind</a:t>
            </a:r>
            <a:r>
              <a:rPr lang="en-US" sz="2400" dirty="0" smtClean="0">
                <a:latin typeface="+mj-lt"/>
              </a:rPr>
              <a:t>.</a:t>
            </a:r>
          </a:p>
          <a:p>
            <a:endParaRPr lang="en-US" sz="800" dirty="0" smtClean="0">
              <a:latin typeface="+mj-lt"/>
            </a:endParaRPr>
          </a:p>
          <a:p>
            <a:r>
              <a:rPr lang="en-US" sz="2400" dirty="0" smtClean="0">
                <a:latin typeface="+mj-lt"/>
              </a:rPr>
              <a:t>“And the women her </a:t>
            </a:r>
            <a:r>
              <a:rPr lang="en-US" sz="2400" dirty="0" err="1" smtClean="0">
                <a:latin typeface="+mj-lt"/>
              </a:rPr>
              <a:t>neighbours</a:t>
            </a:r>
            <a:r>
              <a:rPr lang="en-US" sz="2400" dirty="0" smtClean="0">
                <a:latin typeface="+mj-lt"/>
              </a:rPr>
              <a:t> gave it a name, </a:t>
            </a:r>
          </a:p>
          <a:p>
            <a:r>
              <a:rPr lang="en-US" sz="2400" dirty="0" smtClean="0">
                <a:latin typeface="+mj-lt"/>
              </a:rPr>
              <a:t>saying, There is a [grandson] born to Naomi; and </a:t>
            </a:r>
          </a:p>
          <a:p>
            <a:r>
              <a:rPr lang="en-US" sz="2400" dirty="0" smtClean="0">
                <a:latin typeface="+mj-lt"/>
              </a:rPr>
              <a:t>they called his name Obed [</a:t>
            </a:r>
            <a:r>
              <a:rPr lang="en-US" sz="2400" i="1" dirty="0" smtClean="0">
                <a:latin typeface="+mj-lt"/>
              </a:rPr>
              <a:t>‘worshiper’</a:t>
            </a:r>
            <a:r>
              <a:rPr lang="en-US" sz="2400" dirty="0" smtClean="0">
                <a:latin typeface="+mj-lt"/>
              </a:rPr>
              <a:t>]</a:t>
            </a:r>
            <a:r>
              <a:rPr lang="en-US" sz="2400" i="1" dirty="0" smtClean="0">
                <a:latin typeface="+mj-lt"/>
              </a:rPr>
              <a:t>: </a:t>
            </a:r>
            <a:r>
              <a:rPr lang="en-US" sz="2400" dirty="0" smtClean="0">
                <a:latin typeface="+mj-lt"/>
              </a:rPr>
              <a:t>he is the </a:t>
            </a:r>
          </a:p>
          <a:p>
            <a:r>
              <a:rPr lang="en-US" sz="2400" dirty="0" smtClean="0">
                <a:latin typeface="+mj-lt"/>
              </a:rPr>
              <a:t>father of Jesse, the father of David” (4:17).</a:t>
            </a:r>
          </a:p>
          <a:p>
            <a:r>
              <a:rPr lang="en-US" sz="2400" dirty="0" smtClean="0">
                <a:latin typeface="+mj-lt"/>
              </a:rPr>
              <a:t>A life that began with deprivation and loss had come </a:t>
            </a:r>
          </a:p>
          <a:p>
            <a:r>
              <a:rPr lang="en-US" sz="2400" dirty="0" smtClean="0">
                <a:latin typeface="+mj-lt"/>
              </a:rPr>
              <a:t>full circle.  Naomi’s life had become full and complete </a:t>
            </a:r>
          </a:p>
          <a:p>
            <a:r>
              <a:rPr lang="en-US" sz="2400" dirty="0" smtClean="0">
                <a:latin typeface="+mj-lt"/>
              </a:rPr>
              <a:t>as she watched the grace of God poured out on Ruth </a:t>
            </a:r>
            <a:endParaRPr lang="en-US" sz="2400" dirty="0" smtClean="0">
              <a:latin typeface="+mj-lt"/>
            </a:endParaRPr>
          </a:p>
          <a:p>
            <a:r>
              <a:rPr lang="en-US" sz="2400" dirty="0" smtClean="0">
                <a:latin typeface="+mj-lt"/>
              </a:rPr>
              <a:t>and </a:t>
            </a:r>
            <a:r>
              <a:rPr lang="en-US" sz="2400" dirty="0" smtClean="0">
                <a:latin typeface="+mj-lt"/>
              </a:rPr>
              <a:t>herself.  </a:t>
            </a:r>
            <a:r>
              <a:rPr lang="en-US" sz="2400" b="1" u="sng" dirty="0" smtClean="0">
                <a:latin typeface="+mj-lt"/>
              </a:rPr>
              <a:t>Boaz had become the </a:t>
            </a:r>
            <a:r>
              <a:rPr lang="en-US" sz="2400" b="1" u="sng" dirty="0" smtClean="0">
                <a:latin typeface="+mj-lt"/>
              </a:rPr>
              <a:t>kinsman-redeemer</a:t>
            </a:r>
          </a:p>
          <a:p>
            <a:r>
              <a:rPr lang="en-US" sz="2400" b="1" u="sng" dirty="0" smtClean="0">
                <a:latin typeface="+mj-lt"/>
              </a:rPr>
              <a:t>of </a:t>
            </a:r>
            <a:r>
              <a:rPr lang="en-US" sz="2400" b="1" u="sng" dirty="0" smtClean="0">
                <a:latin typeface="+mj-lt"/>
              </a:rPr>
              <a:t>their family—a type of Christ who would be </a:t>
            </a:r>
            <a:r>
              <a:rPr lang="en-US" sz="2400" b="1" u="sng" dirty="0" smtClean="0">
                <a:latin typeface="+mj-lt"/>
              </a:rPr>
              <a:t>the</a:t>
            </a:r>
          </a:p>
          <a:p>
            <a:r>
              <a:rPr lang="en-US" sz="2400" b="1" u="sng" dirty="0" smtClean="0">
                <a:latin typeface="+mj-lt"/>
              </a:rPr>
              <a:t>same </a:t>
            </a:r>
            <a:r>
              <a:rPr lang="en-US" sz="2400" b="1" u="sng" dirty="0" smtClean="0">
                <a:latin typeface="+mj-lt"/>
              </a:rPr>
              <a:t>for the world</a:t>
            </a:r>
            <a:r>
              <a:rPr lang="en-US" sz="2400" b="1" dirty="0" smtClean="0">
                <a:latin typeface="+mj-lt"/>
              </a:rPr>
              <a:t>.  </a:t>
            </a:r>
          </a:p>
          <a:p>
            <a:r>
              <a:rPr lang="en-US" sz="2400" dirty="0" smtClean="0">
                <a:latin typeface="+mj-lt"/>
              </a:rPr>
              <a:t>As a bonus, the child whom she nursed would be the grandfather of Israel’s greatest king [David], and through whose lineage the Messiah would come.       </a:t>
            </a:r>
            <a:endParaRPr lang="en-US" sz="2400" dirty="0">
              <a:latin typeface="+mj-lt"/>
            </a:endParaRPr>
          </a:p>
        </p:txBody>
      </p:sp>
      <p:pic>
        <p:nvPicPr>
          <p:cNvPr id="4" name="Picture 3" descr="April | 2015 | | P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9900" y="-1"/>
            <a:ext cx="5372100" cy="5934076"/>
          </a:xfrm>
          <a:prstGeom prst="rect">
            <a:avLst/>
          </a:prstGeom>
        </p:spPr>
      </p:pic>
    </p:spTree>
    <p:extLst>
      <p:ext uri="{BB962C8B-B14F-4D97-AF65-F5344CB8AC3E}">
        <p14:creationId xmlns:p14="http://schemas.microsoft.com/office/powerpoint/2010/main" val="81392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500"/>
                                        <p:tgtEl>
                                          <p:spTgt spid="2">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fade">
                                      <p:cBhvr>
                                        <p:cTn id="24" dur="500"/>
                                        <p:tgtEl>
                                          <p:spTgt spid="2">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animEffect transition="in" filter="fade">
                                      <p:cBhvr>
                                        <p:cTn id="30" dur="500"/>
                                        <p:tgtEl>
                                          <p:spTgt spid="2">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animEffect transition="in" filter="fade">
                                      <p:cBhvr>
                                        <p:cTn id="35" dur="500"/>
                                        <p:tgtEl>
                                          <p:spTgt spid="2">
                                            <p:txEl>
                                              <p:pRg st="11" end="1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2" end="12"/>
                                            </p:txEl>
                                          </p:spTgt>
                                        </p:tgtEl>
                                        <p:attrNameLst>
                                          <p:attrName>style.visibility</p:attrName>
                                        </p:attrNameLst>
                                      </p:cBhvr>
                                      <p:to>
                                        <p:strVal val="visible"/>
                                      </p:to>
                                    </p:set>
                                    <p:animEffect transition="in" filter="fade">
                                      <p:cBhvr>
                                        <p:cTn id="38" dur="500"/>
                                        <p:tgtEl>
                                          <p:spTgt spid="2">
                                            <p:txEl>
                                              <p:pRg st="12" end="12"/>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13" end="13"/>
                                            </p:txEl>
                                          </p:spTgt>
                                        </p:tgtEl>
                                        <p:attrNameLst>
                                          <p:attrName>style.visibility</p:attrName>
                                        </p:attrNameLst>
                                      </p:cBhvr>
                                      <p:to>
                                        <p:strVal val="visible"/>
                                      </p:to>
                                    </p:set>
                                    <p:animEffect transition="in" filter="fade">
                                      <p:cBhvr>
                                        <p:cTn id="41" dur="500"/>
                                        <p:tgtEl>
                                          <p:spTgt spid="2">
                                            <p:txEl>
                                              <p:pRg st="13" end="13"/>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
                                            <p:txEl>
                                              <p:pRg st="14" end="14"/>
                                            </p:txEl>
                                          </p:spTgt>
                                        </p:tgtEl>
                                        <p:attrNameLst>
                                          <p:attrName>style.visibility</p:attrName>
                                        </p:attrNameLst>
                                      </p:cBhvr>
                                      <p:to>
                                        <p:strVal val="visible"/>
                                      </p:to>
                                    </p:set>
                                    <p:animEffect transition="in" filter="fade">
                                      <p:cBhvr>
                                        <p:cTn id="44" dur="500"/>
                                        <p:tgtEl>
                                          <p:spTgt spid="2">
                                            <p:txEl>
                                              <p:pRg st="14" end="14"/>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
                                            <p:txEl>
                                              <p:pRg st="15" end="15"/>
                                            </p:txEl>
                                          </p:spTgt>
                                        </p:tgtEl>
                                        <p:attrNameLst>
                                          <p:attrName>style.visibility</p:attrName>
                                        </p:attrNameLst>
                                      </p:cBhvr>
                                      <p:to>
                                        <p:strVal val="visible"/>
                                      </p:to>
                                    </p:set>
                                    <p:animEffect transition="in" filter="fade">
                                      <p:cBhvr>
                                        <p:cTn id="47" dur="500"/>
                                        <p:tgtEl>
                                          <p:spTgt spid="2">
                                            <p:txEl>
                                              <p:pRg st="15" end="15"/>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
                                            <p:txEl>
                                              <p:pRg st="16" end="16"/>
                                            </p:txEl>
                                          </p:spTgt>
                                        </p:tgtEl>
                                        <p:attrNameLst>
                                          <p:attrName>style.visibility</p:attrName>
                                        </p:attrNameLst>
                                      </p:cBhvr>
                                      <p:to>
                                        <p:strVal val="visible"/>
                                      </p:to>
                                    </p:set>
                                    <p:animEffect transition="in" filter="fade">
                                      <p:cBhvr>
                                        <p:cTn id="50" dur="500"/>
                                        <p:tgtEl>
                                          <p:spTgt spid="2">
                                            <p:txEl>
                                              <p:pRg st="16" end="1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
                                            <p:txEl>
                                              <p:pRg st="17" end="17"/>
                                            </p:txEl>
                                          </p:spTgt>
                                        </p:tgtEl>
                                        <p:attrNameLst>
                                          <p:attrName>style.visibility</p:attrName>
                                        </p:attrNameLst>
                                      </p:cBhvr>
                                      <p:to>
                                        <p:strVal val="visible"/>
                                      </p:to>
                                    </p:set>
                                    <p:animEffect transition="in" filter="fade">
                                      <p:cBhvr>
                                        <p:cTn id="55"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5610225" cy="6863417"/>
          </a:xfrm>
          <a:prstGeom prst="rect">
            <a:avLst/>
          </a:prstGeom>
          <a:noFill/>
        </p:spPr>
        <p:txBody>
          <a:bodyPr wrap="square" rtlCol="0">
            <a:spAutoFit/>
          </a:bodyPr>
          <a:lstStyle/>
          <a:p>
            <a:endParaRPr lang="en-US" sz="800" b="1" dirty="0"/>
          </a:p>
          <a:p>
            <a:r>
              <a:rPr lang="en-US" sz="2400" b="1" dirty="0">
                <a:latin typeface="+mj-lt"/>
              </a:rPr>
              <a:t>THE </a:t>
            </a:r>
            <a:r>
              <a:rPr lang="en-US" sz="2400" b="1" dirty="0" smtClean="0">
                <a:latin typeface="+mj-lt"/>
              </a:rPr>
              <a:t>BOOKS OF SAMUEL</a:t>
            </a:r>
          </a:p>
          <a:p>
            <a:r>
              <a:rPr lang="en-US" sz="2400" dirty="0" smtClean="0">
                <a:latin typeface="+mj-lt"/>
              </a:rPr>
              <a:t>Samuel was the last of Israel’s Judges but also the first in a series of prophets to come.  The two books of SAMUEL connects the period of the Judges with that of the future Kings of Israel.</a:t>
            </a:r>
          </a:p>
          <a:p>
            <a:r>
              <a:rPr lang="en-US" sz="2400" dirty="0" smtClean="0">
                <a:latin typeface="+mj-lt"/>
              </a:rPr>
              <a:t>Samuel was the son of a descendent of Levi (1Chron. 6:33-38), but lived in the land given Ephraim, the central hill country about 15-miles north of Jerusalem.  Samuel, the son of a priest, was  born (1:19,20), lived (7:17), died and was buried (25:1) in Ramah.</a:t>
            </a:r>
          </a:p>
          <a:p>
            <a:r>
              <a:rPr lang="en-US" sz="2400" dirty="0" smtClean="0">
                <a:latin typeface="+mj-lt"/>
              </a:rPr>
              <a:t>Samuel’s father, </a:t>
            </a:r>
            <a:r>
              <a:rPr lang="en-US" sz="2400" dirty="0" err="1" smtClean="0">
                <a:latin typeface="+mj-lt"/>
              </a:rPr>
              <a:t>Elkanah</a:t>
            </a:r>
            <a:r>
              <a:rPr lang="en-US" sz="2400" dirty="0" smtClean="0">
                <a:latin typeface="+mj-lt"/>
              </a:rPr>
              <a:t> (1:1), regularly went to the tabernacle at Shiloh (1:3) another 15-miles north of Ramah.  He had two wives—because Hannah was barren he married </a:t>
            </a:r>
            <a:r>
              <a:rPr lang="en-US" sz="2400" dirty="0" err="1" smtClean="0">
                <a:latin typeface="+mj-lt"/>
              </a:rPr>
              <a:t>Peninnah</a:t>
            </a:r>
            <a:r>
              <a:rPr lang="en-US" sz="2400" dirty="0" smtClean="0">
                <a:latin typeface="+mj-lt"/>
              </a:rPr>
              <a:t> who gave him children (1:2), but…</a:t>
            </a:r>
          </a:p>
        </p:txBody>
      </p:sp>
      <p:pic>
        <p:nvPicPr>
          <p:cNvPr id="11" name="Picture 10" descr="&lt;strong&gt;Book&lt;/strong&gt; Of 1 &lt;strong&gt;Samuel&lt;/strong&gt; Royalty Free Stock Photography - Image ..."/>
          <p:cNvPicPr>
            <a:picLocks noChangeAspect="1"/>
          </p:cNvPicPr>
          <p:nvPr/>
        </p:nvPicPr>
        <p:blipFill rotWithShape="1">
          <a:blip r:embed="rId2" cstate="print">
            <a:extLst>
              <a:ext uri="{28A0092B-C50C-407E-A947-70E740481C1C}">
                <a14:useLocalDpi xmlns:a14="http://schemas.microsoft.com/office/drawing/2010/main" val="0"/>
              </a:ext>
            </a:extLst>
          </a:blip>
          <a:srcRect b="9731"/>
          <a:stretch/>
        </p:blipFill>
        <p:spPr>
          <a:xfrm>
            <a:off x="5610225" y="-1"/>
            <a:ext cx="6581775" cy="6711017"/>
          </a:xfrm>
          <a:prstGeom prst="rect">
            <a:avLst/>
          </a:prstGeom>
        </p:spPr>
      </p:pic>
    </p:spTree>
    <p:extLst>
      <p:ext uri="{BB962C8B-B14F-4D97-AF65-F5344CB8AC3E}">
        <p14:creationId xmlns:p14="http://schemas.microsoft.com/office/powerpoint/2010/main" val="159536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6729"/>
            <a:ext cx="5857875" cy="6863417"/>
          </a:xfrm>
          <a:prstGeom prst="rect">
            <a:avLst/>
          </a:prstGeom>
          <a:noFill/>
        </p:spPr>
        <p:txBody>
          <a:bodyPr wrap="square" rtlCol="0">
            <a:spAutoFit/>
          </a:bodyPr>
          <a:lstStyle/>
          <a:p>
            <a:r>
              <a:rPr lang="en-US" sz="2400" dirty="0" smtClean="0">
                <a:latin typeface="+mj-lt"/>
              </a:rPr>
              <a:t>… Hannah desperately wanted a child and who regularly petitioned God – “… she went up to the house of the LORD… she wept…” (1:7).  At one of the feast days at the tabernacle she vowed a [</a:t>
            </a:r>
            <a:r>
              <a:rPr lang="en-US" sz="2400" dirty="0">
                <a:latin typeface="+mj-lt"/>
              </a:rPr>
              <a:t>N</a:t>
            </a:r>
            <a:r>
              <a:rPr lang="en-US" sz="2400" dirty="0" smtClean="0">
                <a:latin typeface="+mj-lt"/>
              </a:rPr>
              <a:t>azarite] vow that if God would give her a son she would give him to God (1:10,11)—Eli, the priest, heard it – </a:t>
            </a:r>
            <a:r>
              <a:rPr lang="en-US" sz="2400" b="1" dirty="0" smtClean="0">
                <a:latin typeface="+mj-lt"/>
              </a:rPr>
              <a:t>“… </a:t>
            </a:r>
            <a:r>
              <a:rPr lang="en-US" sz="2400" b="1" u="sng" dirty="0" smtClean="0">
                <a:latin typeface="+mj-lt"/>
              </a:rPr>
              <a:t>Go in peace; and the God of Israel grant thee thy petition that thou hast asked of him</a:t>
            </a:r>
            <a:r>
              <a:rPr lang="en-US" sz="2400" b="1" dirty="0" smtClean="0">
                <a:latin typeface="+mj-lt"/>
              </a:rPr>
              <a:t>” </a:t>
            </a:r>
            <a:r>
              <a:rPr lang="en-US" sz="2400" dirty="0" smtClean="0">
                <a:latin typeface="+mj-lt"/>
              </a:rPr>
              <a:t>(1:17).</a:t>
            </a:r>
          </a:p>
          <a:p>
            <a:r>
              <a:rPr lang="en-US" sz="2400" dirty="0" smtClean="0">
                <a:latin typeface="+mj-lt"/>
              </a:rPr>
              <a:t>God did, and Hannah conceived – “… bare a son, and called his name </a:t>
            </a:r>
            <a:r>
              <a:rPr lang="en-US" sz="2400" b="1" dirty="0" smtClean="0">
                <a:latin typeface="+mj-lt"/>
              </a:rPr>
              <a:t>Samuel, saying, Because I have asked him of the LORD</a:t>
            </a:r>
            <a:r>
              <a:rPr lang="en-US" sz="2400" dirty="0" smtClean="0">
                <a:latin typeface="+mj-lt"/>
              </a:rPr>
              <a:t>” (1:20).</a:t>
            </a:r>
          </a:p>
          <a:p>
            <a:endParaRPr lang="en-US" sz="800" dirty="0" smtClean="0">
              <a:latin typeface="+mj-lt"/>
            </a:endParaRPr>
          </a:p>
          <a:p>
            <a:r>
              <a:rPr lang="en-US" sz="2400" dirty="0" smtClean="0">
                <a:latin typeface="+mj-lt"/>
              </a:rPr>
              <a:t>“And when she had weaned him… brought him unto the house of the LORD in Shiloh… as long as he </a:t>
            </a:r>
            <a:r>
              <a:rPr lang="en-US" sz="2400" dirty="0" err="1" smtClean="0">
                <a:latin typeface="+mj-lt"/>
              </a:rPr>
              <a:t>liveth</a:t>
            </a:r>
            <a:r>
              <a:rPr lang="en-US" sz="2400" dirty="0" smtClean="0">
                <a:latin typeface="+mj-lt"/>
              </a:rPr>
              <a:t> he shall be lent to the LORD” (1:28).</a:t>
            </a:r>
          </a:p>
          <a:p>
            <a:r>
              <a:rPr lang="en-US" sz="2400" dirty="0" smtClean="0">
                <a:latin typeface="+mj-lt"/>
              </a:rPr>
              <a:t>Samuel lived with Eli in the tabernacle.     </a:t>
            </a:r>
            <a:endParaRPr lang="en-US" sz="2400" dirty="0">
              <a:latin typeface="+mj-lt"/>
            </a:endParaRPr>
          </a:p>
        </p:txBody>
      </p:sp>
      <p:pic>
        <p:nvPicPr>
          <p:cNvPr id="4" name="Picture 3" descr="File:First Book of &lt;strong&gt;Samuel&lt;/strong&gt; Chapter 1-2 (Bible Illustration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4075" y="-2"/>
            <a:ext cx="6238873" cy="6846689"/>
          </a:xfrm>
          <a:prstGeom prst="rect">
            <a:avLst/>
          </a:prstGeom>
        </p:spPr>
      </p:pic>
      <p:pic>
        <p:nvPicPr>
          <p:cNvPr id="3" name="Picture 2" descr="File:Second &lt;strong&gt;Book of Samuel&lt;/strong&gt; Chapter 12-8 (Bibl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6950" y="1"/>
            <a:ext cx="6095997" cy="6846686"/>
          </a:xfrm>
          <a:prstGeom prst="rect">
            <a:avLst/>
          </a:prstGeom>
        </p:spPr>
      </p:pic>
      <p:pic>
        <p:nvPicPr>
          <p:cNvPr id="5" name="Picture 4" descr="&lt;strong&gt;Samuel&lt;/strong&gt; Presented to El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6949" y="1"/>
            <a:ext cx="6095999" cy="6846686"/>
          </a:xfrm>
          <a:prstGeom prst="rect">
            <a:avLst/>
          </a:prstGeom>
        </p:spPr>
      </p:pic>
    </p:spTree>
    <p:extLst>
      <p:ext uri="{BB962C8B-B14F-4D97-AF65-F5344CB8AC3E}">
        <p14:creationId xmlns:p14="http://schemas.microsoft.com/office/powerpoint/2010/main" val="17954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5" y="-76201"/>
            <a:ext cx="12192000" cy="6617196"/>
          </a:xfrm>
          <a:prstGeom prst="rect">
            <a:avLst/>
          </a:prstGeom>
          <a:noFill/>
        </p:spPr>
        <p:txBody>
          <a:bodyPr wrap="square" rtlCol="0">
            <a:spAutoFit/>
          </a:bodyPr>
          <a:lstStyle/>
          <a:p>
            <a:r>
              <a:rPr lang="en-US" sz="2400" b="1" dirty="0" smtClean="0">
                <a:latin typeface="+mj-lt"/>
              </a:rPr>
              <a:t>Tola </a:t>
            </a:r>
            <a:r>
              <a:rPr lang="en-US" sz="2400" dirty="0" smtClean="0">
                <a:latin typeface="+mj-lt"/>
              </a:rPr>
              <a:t>was chosen as Israel’s </a:t>
            </a:r>
            <a:r>
              <a:rPr lang="en-US" sz="2400" b="1" dirty="0" smtClean="0">
                <a:latin typeface="+mj-lt"/>
              </a:rPr>
              <a:t>7</a:t>
            </a:r>
            <a:r>
              <a:rPr lang="en-US" sz="2400" b="1" baseline="30000" dirty="0" smtClean="0">
                <a:latin typeface="+mj-lt"/>
              </a:rPr>
              <a:t>th</a:t>
            </a:r>
            <a:r>
              <a:rPr lang="en-US" sz="2400" b="1" dirty="0" smtClean="0">
                <a:latin typeface="+mj-lt"/>
              </a:rPr>
              <a:t> Judge</a:t>
            </a:r>
            <a:r>
              <a:rPr lang="en-US" sz="2400" dirty="0" smtClean="0">
                <a:latin typeface="+mj-lt"/>
              </a:rPr>
              <a:t>, a man of </a:t>
            </a:r>
            <a:r>
              <a:rPr lang="en-US" sz="2400" dirty="0" smtClean="0">
                <a:latin typeface="+mj-lt"/>
              </a:rPr>
              <a:t>Issachar</a:t>
            </a:r>
            <a:r>
              <a:rPr lang="en-US" sz="2400" dirty="0" smtClean="0">
                <a:latin typeface="+mj-lt"/>
              </a:rPr>
              <a:t>, </a:t>
            </a:r>
            <a:endParaRPr lang="en-US" sz="2400" dirty="0" smtClean="0">
              <a:latin typeface="+mj-lt"/>
            </a:endParaRPr>
          </a:p>
          <a:p>
            <a:r>
              <a:rPr lang="en-US" sz="2400" dirty="0" smtClean="0">
                <a:latin typeface="+mj-lt"/>
              </a:rPr>
              <a:t>in </a:t>
            </a:r>
            <a:r>
              <a:rPr lang="en-US" sz="2400" dirty="0" smtClean="0">
                <a:latin typeface="+mj-lt"/>
              </a:rPr>
              <a:t>Mt. Ephraim – “And he judged Israel </a:t>
            </a:r>
            <a:r>
              <a:rPr lang="en-US" sz="2400" dirty="0" smtClean="0">
                <a:latin typeface="+mj-lt"/>
              </a:rPr>
              <a:t>[</a:t>
            </a:r>
            <a:r>
              <a:rPr lang="en-US" sz="2400" dirty="0" smtClean="0">
                <a:latin typeface="+mj-lt"/>
              </a:rPr>
              <a:t>23] years, and </a:t>
            </a:r>
            <a:endParaRPr lang="en-US" sz="2400" dirty="0" smtClean="0">
              <a:latin typeface="+mj-lt"/>
            </a:endParaRPr>
          </a:p>
          <a:p>
            <a:r>
              <a:rPr lang="en-US" sz="2400" dirty="0" smtClean="0">
                <a:latin typeface="+mj-lt"/>
              </a:rPr>
              <a:t>died</a:t>
            </a:r>
            <a:r>
              <a:rPr lang="en-US" sz="2400" dirty="0" smtClean="0">
                <a:latin typeface="+mj-lt"/>
              </a:rPr>
              <a:t>…” (10:1,2).</a:t>
            </a:r>
          </a:p>
          <a:p>
            <a:endParaRPr lang="en-US" sz="800" dirty="0" smtClean="0">
              <a:latin typeface="+mj-lt"/>
            </a:endParaRPr>
          </a:p>
          <a:p>
            <a:r>
              <a:rPr lang="en-US" sz="2400" dirty="0" smtClean="0">
                <a:latin typeface="+mj-lt"/>
              </a:rPr>
              <a:t>Jair, the </a:t>
            </a:r>
            <a:r>
              <a:rPr lang="en-US" sz="2400" b="1" dirty="0" smtClean="0">
                <a:latin typeface="+mj-lt"/>
              </a:rPr>
              <a:t>8</a:t>
            </a:r>
            <a:r>
              <a:rPr lang="en-US" sz="2400" b="1" baseline="30000" dirty="0" smtClean="0">
                <a:latin typeface="+mj-lt"/>
              </a:rPr>
              <a:t>th</a:t>
            </a:r>
            <a:r>
              <a:rPr lang="en-US" sz="2400" b="1" dirty="0" smtClean="0">
                <a:latin typeface="+mj-lt"/>
              </a:rPr>
              <a:t> Judge</a:t>
            </a:r>
            <a:r>
              <a:rPr lang="en-US" sz="2400" dirty="0" smtClean="0">
                <a:latin typeface="+mj-lt"/>
              </a:rPr>
              <a:t>, a Gileadite, judged Israel [22] </a:t>
            </a:r>
            <a:r>
              <a:rPr lang="en-US" sz="2400" dirty="0" smtClean="0">
                <a:latin typeface="+mj-lt"/>
              </a:rPr>
              <a:t>years</a:t>
            </a:r>
            <a:r>
              <a:rPr lang="en-US" sz="2400" dirty="0" smtClean="0">
                <a:latin typeface="+mj-lt"/>
              </a:rPr>
              <a:t>, </a:t>
            </a:r>
            <a:endParaRPr lang="en-US" sz="2400" dirty="0" smtClean="0">
              <a:latin typeface="+mj-lt"/>
            </a:endParaRPr>
          </a:p>
          <a:p>
            <a:r>
              <a:rPr lang="en-US" sz="2400" dirty="0" smtClean="0">
                <a:latin typeface="+mj-lt"/>
              </a:rPr>
              <a:t>and </a:t>
            </a:r>
            <a:r>
              <a:rPr lang="en-US" sz="2400" dirty="0" smtClean="0">
                <a:latin typeface="+mj-lt"/>
              </a:rPr>
              <a:t>had 30-sons (10:3-5).</a:t>
            </a:r>
          </a:p>
          <a:p>
            <a:endParaRPr lang="en-US" sz="800" dirty="0" smtClean="0">
              <a:latin typeface="+mj-lt"/>
            </a:endParaRPr>
          </a:p>
          <a:p>
            <a:r>
              <a:rPr lang="en-US" sz="2400" dirty="0" smtClean="0">
                <a:latin typeface="+mj-lt"/>
              </a:rPr>
              <a:t>Did anything change?</a:t>
            </a:r>
          </a:p>
          <a:p>
            <a:endParaRPr lang="en-US" sz="800" dirty="0" smtClean="0">
              <a:latin typeface="+mj-lt"/>
            </a:endParaRPr>
          </a:p>
          <a:p>
            <a:r>
              <a:rPr lang="en-US" sz="2400" dirty="0" smtClean="0">
                <a:latin typeface="+mj-lt"/>
              </a:rPr>
              <a:t>“</a:t>
            </a:r>
            <a:r>
              <a:rPr lang="en-US" sz="2400" b="1" dirty="0" smtClean="0">
                <a:latin typeface="+mj-lt"/>
              </a:rPr>
              <a:t>And the children of Israel did evil again in the </a:t>
            </a:r>
            <a:r>
              <a:rPr lang="en-US" sz="2400" b="1" dirty="0" smtClean="0">
                <a:latin typeface="+mj-lt"/>
              </a:rPr>
              <a:t>sight </a:t>
            </a:r>
            <a:r>
              <a:rPr lang="en-US" sz="2400" b="1" dirty="0" smtClean="0">
                <a:latin typeface="+mj-lt"/>
              </a:rPr>
              <a:t>of </a:t>
            </a:r>
            <a:endParaRPr lang="en-US" sz="2400" b="1" dirty="0" smtClean="0">
              <a:latin typeface="+mj-lt"/>
            </a:endParaRPr>
          </a:p>
          <a:p>
            <a:r>
              <a:rPr lang="en-US" sz="2400" b="1" dirty="0" smtClean="0">
                <a:latin typeface="+mj-lt"/>
              </a:rPr>
              <a:t>the </a:t>
            </a:r>
            <a:r>
              <a:rPr lang="en-US" sz="2400" b="1" dirty="0" smtClean="0">
                <a:latin typeface="+mj-lt"/>
              </a:rPr>
              <a:t>LORD, and served Baalim, and </a:t>
            </a:r>
            <a:r>
              <a:rPr lang="en-US" sz="2400" b="1" dirty="0" err="1" smtClean="0">
                <a:latin typeface="+mj-lt"/>
              </a:rPr>
              <a:t>Astaroth</a:t>
            </a:r>
            <a:r>
              <a:rPr lang="en-US" sz="2400" b="1" dirty="0" smtClean="0">
                <a:latin typeface="+mj-lt"/>
              </a:rPr>
              <a:t>, and </a:t>
            </a:r>
            <a:r>
              <a:rPr lang="en-US" sz="2400" b="1" dirty="0" smtClean="0">
                <a:latin typeface="+mj-lt"/>
              </a:rPr>
              <a:t>the </a:t>
            </a:r>
            <a:endParaRPr lang="en-US" sz="2400" b="1" dirty="0" smtClean="0">
              <a:latin typeface="+mj-lt"/>
            </a:endParaRPr>
          </a:p>
          <a:p>
            <a:r>
              <a:rPr lang="en-US" sz="2400" b="1" dirty="0" smtClean="0">
                <a:latin typeface="+mj-lt"/>
              </a:rPr>
              <a:t>gods</a:t>
            </a:r>
            <a:r>
              <a:rPr lang="en-US" sz="2400" dirty="0" smtClean="0">
                <a:latin typeface="+mj-lt"/>
              </a:rPr>
              <a:t>… and forsook the LORD, and served </a:t>
            </a:r>
            <a:r>
              <a:rPr lang="en-US" sz="2400" dirty="0" smtClean="0">
                <a:latin typeface="+mj-lt"/>
              </a:rPr>
              <a:t>not </a:t>
            </a:r>
            <a:r>
              <a:rPr lang="en-US" sz="2400" dirty="0" smtClean="0">
                <a:latin typeface="+mj-lt"/>
              </a:rPr>
              <a:t>him” </a:t>
            </a:r>
            <a:endParaRPr lang="en-US" sz="2400" dirty="0" smtClean="0">
              <a:latin typeface="+mj-lt"/>
            </a:endParaRPr>
          </a:p>
          <a:p>
            <a:r>
              <a:rPr lang="en-US" sz="2400" dirty="0" smtClean="0">
                <a:latin typeface="+mj-lt"/>
              </a:rPr>
              <a:t>(</a:t>
            </a:r>
            <a:r>
              <a:rPr lang="en-US" sz="2400" dirty="0" smtClean="0">
                <a:latin typeface="+mj-lt"/>
              </a:rPr>
              <a:t>10:6,7).  God’s reaction? </a:t>
            </a:r>
          </a:p>
          <a:p>
            <a:endParaRPr lang="en-US" sz="800" dirty="0" smtClean="0">
              <a:latin typeface="+mj-lt"/>
            </a:endParaRPr>
          </a:p>
          <a:p>
            <a:r>
              <a:rPr lang="en-US" sz="2400" dirty="0" smtClean="0">
                <a:latin typeface="+mj-lt"/>
              </a:rPr>
              <a:t>“And </a:t>
            </a:r>
            <a:r>
              <a:rPr lang="en-US" sz="2400" b="1" dirty="0" smtClean="0">
                <a:latin typeface="+mj-lt"/>
              </a:rPr>
              <a:t>the</a:t>
            </a:r>
            <a:r>
              <a:rPr lang="en-US" sz="2400" dirty="0" smtClean="0">
                <a:latin typeface="+mj-lt"/>
              </a:rPr>
              <a:t> </a:t>
            </a:r>
            <a:r>
              <a:rPr lang="en-US" sz="2400" b="1" dirty="0" smtClean="0">
                <a:latin typeface="+mj-lt"/>
              </a:rPr>
              <a:t>anger of the LORD was hot against Israel</a:t>
            </a:r>
            <a:r>
              <a:rPr lang="en-US" sz="2400" dirty="0" smtClean="0">
                <a:latin typeface="+mj-lt"/>
              </a:rPr>
              <a:t>, </a:t>
            </a:r>
            <a:r>
              <a:rPr lang="en-US" sz="2400" dirty="0" smtClean="0">
                <a:latin typeface="+mj-lt"/>
              </a:rPr>
              <a:t>and </a:t>
            </a:r>
          </a:p>
          <a:p>
            <a:r>
              <a:rPr lang="en-US" sz="2400" dirty="0" smtClean="0">
                <a:latin typeface="+mj-lt"/>
              </a:rPr>
              <a:t>he </a:t>
            </a:r>
            <a:r>
              <a:rPr lang="en-US" sz="2400" dirty="0" smtClean="0">
                <a:latin typeface="+mj-lt"/>
              </a:rPr>
              <a:t>sold them into the hands of the Philistines, </a:t>
            </a:r>
            <a:r>
              <a:rPr lang="en-US" sz="2400" dirty="0" smtClean="0">
                <a:latin typeface="+mj-lt"/>
              </a:rPr>
              <a:t>and </a:t>
            </a:r>
            <a:r>
              <a:rPr lang="en-US" sz="2400" dirty="0" smtClean="0">
                <a:latin typeface="+mj-lt"/>
              </a:rPr>
              <a:t>into </a:t>
            </a:r>
            <a:endParaRPr lang="en-US" sz="2400" dirty="0" smtClean="0">
              <a:latin typeface="+mj-lt"/>
            </a:endParaRPr>
          </a:p>
          <a:p>
            <a:r>
              <a:rPr lang="en-US" sz="2400" dirty="0" smtClean="0">
                <a:latin typeface="+mj-lt"/>
              </a:rPr>
              <a:t>the </a:t>
            </a:r>
            <a:r>
              <a:rPr lang="en-US" sz="2400" dirty="0" smtClean="0">
                <a:latin typeface="+mj-lt"/>
              </a:rPr>
              <a:t>hands of the children of Ammon…” </a:t>
            </a:r>
            <a:r>
              <a:rPr lang="en-US" sz="2400" dirty="0" smtClean="0">
                <a:latin typeface="+mj-lt"/>
              </a:rPr>
              <a:t>(</a:t>
            </a:r>
            <a:r>
              <a:rPr lang="en-US" sz="2400" dirty="0" smtClean="0">
                <a:latin typeface="+mj-lt"/>
              </a:rPr>
              <a:t>10:7,8).</a:t>
            </a:r>
          </a:p>
          <a:p>
            <a:r>
              <a:rPr lang="en-US" sz="2400" dirty="0" smtClean="0">
                <a:latin typeface="+mj-lt"/>
              </a:rPr>
              <a:t>God punished Israel with invading armies for 18-years – </a:t>
            </a:r>
          </a:p>
          <a:p>
            <a:endParaRPr lang="en-US" sz="800" dirty="0" smtClean="0">
              <a:latin typeface="+mj-lt"/>
            </a:endParaRPr>
          </a:p>
          <a:p>
            <a:r>
              <a:rPr lang="en-US" sz="2400" dirty="0" smtClean="0">
                <a:latin typeface="+mj-lt"/>
              </a:rPr>
              <a:t>“And the children of Israel cried unto the LORD, saying, We have sinned against thee… [God said] – </a:t>
            </a:r>
            <a:r>
              <a:rPr lang="en-US" sz="2400" b="1" u="sng" dirty="0" smtClean="0">
                <a:latin typeface="+mj-lt"/>
              </a:rPr>
              <a:t>Go and cry unto the gods which ye have chosen; let them deliver you</a:t>
            </a:r>
            <a:r>
              <a:rPr lang="en-US" sz="2400" dirty="0" smtClean="0">
                <a:latin typeface="+mj-lt"/>
              </a:rPr>
              <a:t>…” (10:10-14 c.f. 2Tim. 3:4).   </a:t>
            </a:r>
          </a:p>
        </p:txBody>
      </p:sp>
      <p:pic>
        <p:nvPicPr>
          <p:cNvPr id="3" name="Picture 2" descr="File:&lt;strong&gt;Book&lt;/strong&gt; of Deuteronomy Chapter 5-1 (Bible Illustration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3250" y="0"/>
            <a:ext cx="5343525" cy="5648326"/>
          </a:xfrm>
          <a:prstGeom prst="rect">
            <a:avLst/>
          </a:prstGeom>
        </p:spPr>
      </p:pic>
    </p:spTree>
    <p:extLst>
      <p:ext uri="{BB962C8B-B14F-4D97-AF65-F5344CB8AC3E}">
        <p14:creationId xmlns:p14="http://schemas.microsoft.com/office/powerpoint/2010/main" val="328785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Effect transition="in" filter="fade">
                                      <p:cBhvr>
                                        <p:cTn id="15" dur="500"/>
                                        <p:tgtEl>
                                          <p:spTgt spid="2">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animEffect transition="in" filter="fade">
                                      <p:cBhvr>
                                        <p:cTn id="25" dur="500"/>
                                        <p:tgtEl>
                                          <p:spTgt spid="2">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10" end="10"/>
                                            </p:txEl>
                                          </p:spTgt>
                                        </p:tgtEl>
                                        <p:attrNameLst>
                                          <p:attrName>style.visibility</p:attrName>
                                        </p:attrNameLst>
                                      </p:cBhvr>
                                      <p:to>
                                        <p:strVal val="visible"/>
                                      </p:to>
                                    </p:set>
                                    <p:animEffect transition="in" filter="fade">
                                      <p:cBhvr>
                                        <p:cTn id="28" dur="500"/>
                                        <p:tgtEl>
                                          <p:spTgt spid="2">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animEffect transition="in" filter="fade">
                                      <p:cBhvr>
                                        <p:cTn id="31" dur="500"/>
                                        <p:tgtEl>
                                          <p:spTgt spid="2">
                                            <p:txEl>
                                              <p:pRg st="11" end="1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12" end="12"/>
                                            </p:txEl>
                                          </p:spTgt>
                                        </p:tgtEl>
                                        <p:attrNameLst>
                                          <p:attrName>style.visibility</p:attrName>
                                        </p:attrNameLst>
                                      </p:cBhvr>
                                      <p:to>
                                        <p:strVal val="visible"/>
                                      </p:to>
                                    </p:set>
                                    <p:animEffect transition="in" filter="fade">
                                      <p:cBhvr>
                                        <p:cTn id="34" dur="500"/>
                                        <p:tgtEl>
                                          <p:spTgt spid="2">
                                            <p:txEl>
                                              <p:pRg st="12" end="1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xEl>
                                              <p:pRg st="14" end="14"/>
                                            </p:txEl>
                                          </p:spTgt>
                                        </p:tgtEl>
                                        <p:attrNameLst>
                                          <p:attrName>style.visibility</p:attrName>
                                        </p:attrNameLst>
                                      </p:cBhvr>
                                      <p:to>
                                        <p:strVal val="visible"/>
                                      </p:to>
                                    </p:set>
                                    <p:animEffect transition="in" filter="fade">
                                      <p:cBhvr>
                                        <p:cTn id="39" dur="500"/>
                                        <p:tgtEl>
                                          <p:spTgt spid="2">
                                            <p:txEl>
                                              <p:pRg st="14" end="1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
                                            <p:txEl>
                                              <p:pRg st="15" end="15"/>
                                            </p:txEl>
                                          </p:spTgt>
                                        </p:tgtEl>
                                        <p:attrNameLst>
                                          <p:attrName>style.visibility</p:attrName>
                                        </p:attrNameLst>
                                      </p:cBhvr>
                                      <p:to>
                                        <p:strVal val="visible"/>
                                      </p:to>
                                    </p:set>
                                    <p:animEffect transition="in" filter="fade">
                                      <p:cBhvr>
                                        <p:cTn id="42" dur="500"/>
                                        <p:tgtEl>
                                          <p:spTgt spid="2">
                                            <p:txEl>
                                              <p:pRg st="15" end="15"/>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2">
                                            <p:txEl>
                                              <p:pRg st="16" end="16"/>
                                            </p:txEl>
                                          </p:spTgt>
                                        </p:tgtEl>
                                        <p:attrNameLst>
                                          <p:attrName>style.visibility</p:attrName>
                                        </p:attrNameLst>
                                      </p:cBhvr>
                                      <p:to>
                                        <p:strVal val="visible"/>
                                      </p:to>
                                    </p:set>
                                    <p:animEffect transition="in" filter="fade">
                                      <p:cBhvr>
                                        <p:cTn id="45" dur="500"/>
                                        <p:tgtEl>
                                          <p:spTgt spid="2">
                                            <p:txEl>
                                              <p:pRg st="16" end="1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
                                            <p:txEl>
                                              <p:pRg st="17" end="17"/>
                                            </p:txEl>
                                          </p:spTgt>
                                        </p:tgtEl>
                                        <p:attrNameLst>
                                          <p:attrName>style.visibility</p:attrName>
                                        </p:attrNameLst>
                                      </p:cBhvr>
                                      <p:to>
                                        <p:strVal val="visible"/>
                                      </p:to>
                                    </p:set>
                                    <p:animEffect transition="in" filter="fade">
                                      <p:cBhvr>
                                        <p:cTn id="50" dur="500"/>
                                        <p:tgtEl>
                                          <p:spTgt spid="2">
                                            <p:txEl>
                                              <p:pRg st="17" end="1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
                                            <p:txEl>
                                              <p:pRg st="19" end="19"/>
                                            </p:txEl>
                                          </p:spTgt>
                                        </p:tgtEl>
                                        <p:attrNameLst>
                                          <p:attrName>style.visibility</p:attrName>
                                        </p:attrNameLst>
                                      </p:cBhvr>
                                      <p:to>
                                        <p:strVal val="visible"/>
                                      </p:to>
                                    </p:set>
                                    <p:animEffect transition="in" filter="fade">
                                      <p:cBhvr>
                                        <p:cTn id="55" dur="500"/>
                                        <p:tgtEl>
                                          <p:spTgt spid="2">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675" y="-400050"/>
            <a:ext cx="5819775" cy="7232749"/>
          </a:xfrm>
          <a:prstGeom prst="rect">
            <a:avLst/>
          </a:prstGeom>
          <a:noFill/>
        </p:spPr>
        <p:txBody>
          <a:bodyPr wrap="square" rtlCol="0">
            <a:spAutoFit/>
          </a:bodyPr>
          <a:lstStyle/>
          <a:p>
            <a:endParaRPr lang="en-US" sz="2400" b="1" dirty="0" smtClean="0">
              <a:latin typeface="+mj-lt"/>
            </a:endParaRPr>
          </a:p>
          <a:p>
            <a:r>
              <a:rPr lang="en-US" sz="2400" b="1" dirty="0" smtClean="0">
                <a:latin typeface="+mj-lt"/>
              </a:rPr>
              <a:t>THE EVIL SONS OF ELI</a:t>
            </a:r>
          </a:p>
          <a:p>
            <a:r>
              <a:rPr lang="en-US" sz="2400" dirty="0" smtClean="0">
                <a:latin typeface="+mj-lt"/>
              </a:rPr>
              <a:t>“Now the sons of Eli were sons of Belial; </a:t>
            </a:r>
            <a:r>
              <a:rPr lang="en-US" sz="2400" u="sng" dirty="0" smtClean="0">
                <a:latin typeface="+mj-lt"/>
              </a:rPr>
              <a:t>they knew not the LORD</a:t>
            </a:r>
            <a:r>
              <a:rPr lang="en-US" sz="2400" dirty="0" smtClean="0">
                <a:latin typeface="+mj-lt"/>
              </a:rPr>
              <a:t> (2:12).</a:t>
            </a:r>
          </a:p>
          <a:p>
            <a:r>
              <a:rPr lang="en-US" sz="2400" dirty="0" smtClean="0">
                <a:latin typeface="+mj-lt"/>
              </a:rPr>
              <a:t>Not only did the people of Israel do that which they wanted to—so did these two priests!  Because of the corruption of the priesthood by the sons of Eli, God said – “And this shall be a sign unto thee, that shall come upon thy two sons, on </a:t>
            </a:r>
            <a:r>
              <a:rPr lang="en-US" sz="2400" dirty="0" err="1" smtClean="0">
                <a:latin typeface="+mj-lt"/>
              </a:rPr>
              <a:t>Hophni</a:t>
            </a:r>
            <a:r>
              <a:rPr lang="en-US" sz="2400" dirty="0" smtClean="0">
                <a:latin typeface="+mj-lt"/>
              </a:rPr>
              <a:t> and Phineas; in one day they shall die both of them.  </a:t>
            </a:r>
            <a:r>
              <a:rPr lang="en-US" sz="2400" b="1" u="sng" dirty="0" smtClean="0">
                <a:latin typeface="+mj-lt"/>
              </a:rPr>
              <a:t>And I will raise up a faithful priest, that shall do according to that which is in mine heart and mind</a:t>
            </a:r>
            <a:r>
              <a:rPr lang="en-US" sz="2400" dirty="0" smtClean="0">
                <a:latin typeface="+mj-lt"/>
              </a:rPr>
              <a:t>” (2:34,35). </a:t>
            </a:r>
          </a:p>
          <a:p>
            <a:endParaRPr lang="en-US" sz="800" b="1" dirty="0" smtClean="0">
              <a:latin typeface="+mj-lt"/>
            </a:endParaRPr>
          </a:p>
          <a:p>
            <a:r>
              <a:rPr lang="en-US" sz="2400" b="1" dirty="0" smtClean="0">
                <a:latin typeface="+mj-lt"/>
              </a:rPr>
              <a:t>SAMUEL AS A CHILD</a:t>
            </a:r>
          </a:p>
          <a:p>
            <a:r>
              <a:rPr lang="en-US" sz="2400" dirty="0" smtClean="0">
                <a:latin typeface="+mj-lt"/>
              </a:rPr>
              <a:t>“But Samuel ministered before the LORD, being a child… </a:t>
            </a:r>
            <a:r>
              <a:rPr lang="en-US" sz="2400" b="1" dirty="0" smtClean="0">
                <a:latin typeface="+mj-lt"/>
              </a:rPr>
              <a:t>And the child Samuel grew on and was in </a:t>
            </a:r>
            <a:r>
              <a:rPr lang="en-US" sz="2400" b="1" dirty="0" err="1" smtClean="0">
                <a:latin typeface="+mj-lt"/>
              </a:rPr>
              <a:t>favour</a:t>
            </a:r>
            <a:r>
              <a:rPr lang="en-US" sz="2400" b="1" dirty="0" smtClean="0">
                <a:latin typeface="+mj-lt"/>
              </a:rPr>
              <a:t> both with the LORD</a:t>
            </a:r>
            <a:r>
              <a:rPr lang="en-US" sz="2400" dirty="0" smtClean="0">
                <a:latin typeface="+mj-lt"/>
              </a:rPr>
              <a:t>, and also with men” (2:18,26).</a:t>
            </a:r>
          </a:p>
        </p:txBody>
      </p:sp>
      <p:pic>
        <p:nvPicPr>
          <p:cNvPr id="8" name="Picture 7" descr="MC.가온의 하루하루™ :: 사무엘상 2장"/>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6450" y="1"/>
            <a:ext cx="6305550" cy="6832698"/>
          </a:xfrm>
          <a:prstGeom prst="rect">
            <a:avLst/>
          </a:prstGeom>
        </p:spPr>
      </p:pic>
      <p:pic>
        <p:nvPicPr>
          <p:cNvPr id="7" name="Picture 6" descr="File:Eli and &lt;strong&gt;Samuel&lt;/strong&gt;.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175" y="0"/>
            <a:ext cx="6219824" cy="6686549"/>
          </a:xfrm>
          <a:prstGeom prst="rect">
            <a:avLst/>
          </a:prstGeom>
        </p:spPr>
      </p:pic>
    </p:spTree>
    <p:extLst>
      <p:ext uri="{BB962C8B-B14F-4D97-AF65-F5344CB8AC3E}">
        <p14:creationId xmlns:p14="http://schemas.microsoft.com/office/powerpoint/2010/main" val="319385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49" y="0"/>
            <a:ext cx="12096751" cy="6247864"/>
          </a:xfrm>
          <a:prstGeom prst="rect">
            <a:avLst/>
          </a:prstGeom>
          <a:noFill/>
        </p:spPr>
        <p:txBody>
          <a:bodyPr wrap="square" rtlCol="0">
            <a:spAutoFit/>
          </a:bodyPr>
          <a:lstStyle/>
          <a:p>
            <a:r>
              <a:rPr lang="en-US" sz="2400" b="1" dirty="0" smtClean="0">
                <a:latin typeface="+mj-lt"/>
              </a:rPr>
              <a:t>SAMUEL THE PROPHET-PRIEST</a:t>
            </a:r>
          </a:p>
          <a:p>
            <a:r>
              <a:rPr lang="en-US" sz="2400" dirty="0" smtClean="0">
                <a:latin typeface="+mj-lt"/>
              </a:rPr>
              <a:t>The candlestick was to be supplied with enough olive </a:t>
            </a:r>
          </a:p>
          <a:p>
            <a:r>
              <a:rPr lang="en-US" sz="2400" dirty="0" smtClean="0">
                <a:latin typeface="+mj-lt"/>
              </a:rPr>
              <a:t>oil to burn continuously (</a:t>
            </a:r>
            <a:r>
              <a:rPr lang="en-US" sz="2400" dirty="0" err="1" smtClean="0">
                <a:latin typeface="+mj-lt"/>
              </a:rPr>
              <a:t>Exo</a:t>
            </a:r>
            <a:r>
              <a:rPr lang="en-US" sz="2400" dirty="0" smtClean="0">
                <a:latin typeface="+mj-lt"/>
              </a:rPr>
              <a:t>. 27:20,21), went out – </a:t>
            </a:r>
          </a:p>
          <a:p>
            <a:endParaRPr lang="en-US" sz="800" dirty="0" smtClean="0">
              <a:latin typeface="+mj-lt"/>
            </a:endParaRPr>
          </a:p>
          <a:p>
            <a:r>
              <a:rPr lang="en-US" sz="2400" dirty="0" smtClean="0">
                <a:latin typeface="+mj-lt"/>
              </a:rPr>
              <a:t>“… when Eli [priest] was laid down in his place, and His </a:t>
            </a:r>
          </a:p>
          <a:p>
            <a:r>
              <a:rPr lang="en-US" sz="2400" dirty="0" smtClean="0">
                <a:latin typeface="+mj-lt"/>
              </a:rPr>
              <a:t>eyes began to wax dim, that he could not see; and ere </a:t>
            </a:r>
          </a:p>
          <a:p>
            <a:r>
              <a:rPr lang="en-US" sz="2400" dirty="0" smtClean="0">
                <a:latin typeface="+mj-lt"/>
              </a:rPr>
              <a:t>the lamp of God went out in the tabernacle of the LORD, </a:t>
            </a:r>
          </a:p>
          <a:p>
            <a:r>
              <a:rPr lang="en-US" sz="2400" dirty="0" smtClean="0">
                <a:latin typeface="+mj-lt"/>
              </a:rPr>
              <a:t>where the ark was, and Samuel was laid down to sleep; </a:t>
            </a:r>
          </a:p>
          <a:p>
            <a:r>
              <a:rPr lang="en-US" sz="2400" b="1" dirty="0" smtClean="0">
                <a:latin typeface="+mj-lt"/>
              </a:rPr>
              <a:t>That the LORD called Samuel: and he answered, Here </a:t>
            </a:r>
          </a:p>
          <a:p>
            <a:r>
              <a:rPr lang="en-US" sz="2400" b="1" dirty="0" smtClean="0">
                <a:latin typeface="+mj-lt"/>
              </a:rPr>
              <a:t>am I</a:t>
            </a:r>
            <a:r>
              <a:rPr lang="en-US" sz="2400" dirty="0" smtClean="0">
                <a:latin typeface="+mj-lt"/>
              </a:rPr>
              <a:t>” (1Sam. 3:1-4). </a:t>
            </a:r>
          </a:p>
          <a:p>
            <a:r>
              <a:rPr lang="en-US" sz="2400" dirty="0" smtClean="0">
                <a:latin typeface="+mj-lt"/>
              </a:rPr>
              <a:t>Finally informed that it was the LORD, not Eli, who was </a:t>
            </a:r>
          </a:p>
          <a:p>
            <a:r>
              <a:rPr lang="en-US" sz="2400" dirty="0" smtClean="0">
                <a:latin typeface="+mj-lt"/>
              </a:rPr>
              <a:t>calling him, Samuel responded – “And the LORD came, </a:t>
            </a:r>
          </a:p>
          <a:p>
            <a:r>
              <a:rPr lang="en-US" sz="2400" dirty="0" smtClean="0">
                <a:latin typeface="+mj-lt"/>
              </a:rPr>
              <a:t>and stood, and called… Samuel, Samuel. Then Samuel answered, Speak; for thy servant </a:t>
            </a:r>
            <a:r>
              <a:rPr lang="en-US" sz="2400" dirty="0" err="1" smtClean="0">
                <a:latin typeface="+mj-lt"/>
              </a:rPr>
              <a:t>heareth</a:t>
            </a:r>
            <a:r>
              <a:rPr lang="en-US" sz="2400" dirty="0" smtClean="0">
                <a:latin typeface="+mj-lt"/>
              </a:rPr>
              <a:t>… I will do a thing in Israel… I will judge his [Eli’s] house… because his sons made themselves vile… And all Israel from Dan [N] to Beersheba [S] knew that </a:t>
            </a:r>
            <a:r>
              <a:rPr lang="en-US" sz="2400" b="1" u="sng" dirty="0" smtClean="0">
                <a:latin typeface="+mj-lt"/>
              </a:rPr>
              <a:t>Samuel was established to be a prophet of the LORD</a:t>
            </a:r>
            <a:r>
              <a:rPr lang="en-US" sz="2400" dirty="0" smtClean="0">
                <a:latin typeface="+mj-lt"/>
              </a:rPr>
              <a:t>” (3:10-20).  The whole nation of Israel would know that Samuel was a prophet of God. </a:t>
            </a:r>
          </a:p>
          <a:p>
            <a:endParaRPr lang="en-US" sz="800" dirty="0" smtClean="0">
              <a:latin typeface="+mj-lt"/>
            </a:endParaRPr>
          </a:p>
          <a:p>
            <a:r>
              <a:rPr lang="en-US" sz="2400" dirty="0" smtClean="0">
                <a:latin typeface="+mj-lt"/>
              </a:rPr>
              <a:t>Next </a:t>
            </a:r>
            <a:r>
              <a:rPr lang="en-US" sz="2400" dirty="0">
                <a:latin typeface="+mj-lt"/>
              </a:rPr>
              <a:t>time – </a:t>
            </a:r>
            <a:r>
              <a:rPr lang="en-US" sz="2400" dirty="0" smtClean="0">
                <a:latin typeface="+mj-lt"/>
              </a:rPr>
              <a:t>Against God’s will, Israel gets a king (1Sam</a:t>
            </a:r>
            <a:r>
              <a:rPr lang="en-US" sz="2400" dirty="0">
                <a:latin typeface="+mj-lt"/>
              </a:rPr>
              <a:t>. </a:t>
            </a:r>
            <a:r>
              <a:rPr lang="en-US" sz="2400" smtClean="0">
                <a:latin typeface="+mj-lt"/>
              </a:rPr>
              <a:t>4–Psa</a:t>
            </a:r>
            <a:r>
              <a:rPr lang="en-US" sz="2400" dirty="0">
                <a:latin typeface="+mj-lt"/>
              </a:rPr>
              <a:t>. 7, 27, 31, 34, 52</a:t>
            </a:r>
            <a:r>
              <a:rPr lang="en-US" sz="2400" dirty="0" smtClean="0">
                <a:latin typeface="+mj-lt"/>
              </a:rPr>
              <a:t>). </a:t>
            </a:r>
            <a:endParaRPr lang="en-US" sz="2400" dirty="0">
              <a:latin typeface="+mj-lt"/>
            </a:endParaRPr>
          </a:p>
        </p:txBody>
      </p:sp>
      <p:pic>
        <p:nvPicPr>
          <p:cNvPr id="3" name="Picture 2" descr="&lt;strong&gt;Samuel&lt;/strong&gt; Tells Eli that He Hears Him Cal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425" y="1"/>
            <a:ext cx="4981575" cy="4162424"/>
          </a:xfrm>
          <a:prstGeom prst="rect">
            <a:avLst/>
          </a:prstGeom>
        </p:spPr>
      </p:pic>
    </p:spTree>
    <p:extLst>
      <p:ext uri="{BB962C8B-B14F-4D97-AF65-F5344CB8AC3E}">
        <p14:creationId xmlns:p14="http://schemas.microsoft.com/office/powerpoint/2010/main" val="33749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Effect transition="in" filter="fade">
                                      <p:cBhvr>
                                        <p:cTn id="16" dur="500"/>
                                        <p:tgtEl>
                                          <p:spTgt spid="2">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Effect transition="in" filter="fade">
                                      <p:cBhvr>
                                        <p:cTn id="19" dur="500"/>
                                        <p:tgtEl>
                                          <p:spTgt spid="2">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fade">
                                      <p:cBhvr>
                                        <p:cTn id="22" dur="500"/>
                                        <p:tgtEl>
                                          <p:spTgt spid="2">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fade">
                                      <p:cBhvr>
                                        <p:cTn id="27" dur="500"/>
                                        <p:tgtEl>
                                          <p:spTgt spid="2">
                                            <p:txEl>
                                              <p:pRg st="10" end="1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1" end="11"/>
                                            </p:txEl>
                                          </p:spTgt>
                                        </p:tgtEl>
                                        <p:attrNameLst>
                                          <p:attrName>style.visibility</p:attrName>
                                        </p:attrNameLst>
                                      </p:cBhvr>
                                      <p:to>
                                        <p:strVal val="visible"/>
                                      </p:to>
                                    </p:set>
                                    <p:animEffect transition="in" filter="fade">
                                      <p:cBhvr>
                                        <p:cTn id="30" dur="500"/>
                                        <p:tgtEl>
                                          <p:spTgt spid="2">
                                            <p:txEl>
                                              <p:pRg st="11" end="1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2" end="12"/>
                                            </p:txEl>
                                          </p:spTgt>
                                        </p:tgtEl>
                                        <p:attrNameLst>
                                          <p:attrName>style.visibility</p:attrName>
                                        </p:attrNameLst>
                                      </p:cBhvr>
                                      <p:to>
                                        <p:strVal val="visible"/>
                                      </p:to>
                                    </p:set>
                                    <p:animEffect transition="in" filter="fade">
                                      <p:cBhvr>
                                        <p:cTn id="33" dur="500"/>
                                        <p:tgtEl>
                                          <p:spTgt spid="2">
                                            <p:txEl>
                                              <p:pRg st="12" end="1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14" end="14"/>
                                            </p:txEl>
                                          </p:spTgt>
                                        </p:tgtEl>
                                        <p:attrNameLst>
                                          <p:attrName>style.visibility</p:attrName>
                                        </p:attrNameLst>
                                      </p:cBhvr>
                                      <p:to>
                                        <p:strVal val="visible"/>
                                      </p:to>
                                    </p:set>
                                    <p:animEffect transition="in" filter="fade">
                                      <p:cBhvr>
                                        <p:cTn id="38"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7839075" cy="6740307"/>
          </a:xfrm>
          <a:prstGeom prst="rect">
            <a:avLst/>
          </a:prstGeom>
          <a:noFill/>
        </p:spPr>
        <p:txBody>
          <a:bodyPr wrap="square" rtlCol="0">
            <a:spAutoFit/>
          </a:bodyPr>
          <a:lstStyle/>
          <a:p>
            <a:r>
              <a:rPr lang="en-US" sz="2400" dirty="0" smtClean="0">
                <a:latin typeface="+mj-lt"/>
              </a:rPr>
              <a:t>“And the children of Israel said unto the LORD, We have </a:t>
            </a:r>
          </a:p>
          <a:p>
            <a:r>
              <a:rPr lang="en-US" sz="2400" dirty="0" smtClean="0">
                <a:latin typeface="+mj-lt"/>
              </a:rPr>
              <a:t>sinned: do thou unto us whatsoever </a:t>
            </a:r>
            <a:r>
              <a:rPr lang="en-US" sz="2400" dirty="0" err="1" smtClean="0">
                <a:latin typeface="+mj-lt"/>
              </a:rPr>
              <a:t>seemeth</a:t>
            </a:r>
            <a:r>
              <a:rPr lang="en-US" sz="2400" dirty="0" smtClean="0">
                <a:latin typeface="+mj-lt"/>
              </a:rPr>
              <a:t> good unto </a:t>
            </a:r>
          </a:p>
          <a:p>
            <a:r>
              <a:rPr lang="en-US" sz="2400" dirty="0" smtClean="0">
                <a:latin typeface="+mj-lt"/>
              </a:rPr>
              <a:t>thee; deliver us only, we pray this day.  And they put away </a:t>
            </a:r>
          </a:p>
          <a:p>
            <a:r>
              <a:rPr lang="en-US" sz="2400" dirty="0" smtClean="0">
                <a:latin typeface="+mj-lt"/>
              </a:rPr>
              <a:t>the strange gods from among them, and served the LORD: </a:t>
            </a:r>
          </a:p>
          <a:p>
            <a:r>
              <a:rPr lang="en-US" sz="2400" dirty="0" smtClean="0">
                <a:latin typeface="+mj-lt"/>
              </a:rPr>
              <a:t>and </a:t>
            </a:r>
            <a:r>
              <a:rPr lang="en-US" sz="2400" b="1" u="sng" dirty="0" smtClean="0">
                <a:latin typeface="+mj-lt"/>
              </a:rPr>
              <a:t>his soul was grieved for the misery of Israel</a:t>
            </a:r>
            <a:r>
              <a:rPr lang="en-US" sz="2400" dirty="0" smtClean="0">
                <a:latin typeface="+mj-lt"/>
              </a:rPr>
              <a:t>” (10:15).  </a:t>
            </a:r>
          </a:p>
          <a:p>
            <a:r>
              <a:rPr lang="en-US" sz="2400" dirty="0" smtClean="0">
                <a:latin typeface="+mj-lt"/>
              </a:rPr>
              <a:t>Israel kept failing their test of HIS-STORY.  </a:t>
            </a:r>
          </a:p>
          <a:p>
            <a:endParaRPr lang="en-US" sz="800" dirty="0" smtClean="0">
              <a:latin typeface="+mj-lt"/>
            </a:endParaRPr>
          </a:p>
          <a:p>
            <a:r>
              <a:rPr lang="en-US" sz="2400" dirty="0" smtClean="0">
                <a:latin typeface="+mj-lt"/>
              </a:rPr>
              <a:t>Did it cause God to hate them?  No, but it did cause Him </a:t>
            </a:r>
          </a:p>
          <a:p>
            <a:r>
              <a:rPr lang="en-US" sz="2400" dirty="0" smtClean="0">
                <a:latin typeface="+mj-lt"/>
              </a:rPr>
              <a:t>to grieve for </a:t>
            </a:r>
            <a:r>
              <a:rPr lang="en-US" sz="2400" i="1" dirty="0" smtClean="0">
                <a:latin typeface="+mj-lt"/>
              </a:rPr>
              <a:t>the misery they brought on themselves</a:t>
            </a:r>
            <a:r>
              <a:rPr lang="en-US" sz="2400" dirty="0" smtClean="0">
                <a:latin typeface="+mj-lt"/>
              </a:rPr>
              <a:t>.  But, </a:t>
            </a:r>
          </a:p>
          <a:p>
            <a:r>
              <a:rPr lang="en-US" sz="2400" dirty="0" smtClean="0">
                <a:latin typeface="+mj-lt"/>
              </a:rPr>
              <a:t>that doesn’t happen today, right?</a:t>
            </a:r>
          </a:p>
          <a:p>
            <a:endParaRPr lang="en-US" sz="800" dirty="0" smtClean="0">
              <a:latin typeface="+mj-lt"/>
            </a:endParaRPr>
          </a:p>
          <a:p>
            <a:r>
              <a:rPr lang="en-US" sz="2400" dirty="0" smtClean="0">
                <a:latin typeface="+mj-lt"/>
              </a:rPr>
              <a:t>“</a:t>
            </a:r>
            <a:r>
              <a:rPr lang="en-US" sz="2400" b="1" u="sng" dirty="0" smtClean="0">
                <a:latin typeface="+mj-lt"/>
              </a:rPr>
              <a:t>And grieve not the holy Spirit of God</a:t>
            </a:r>
            <a:r>
              <a:rPr lang="en-US" sz="2400" dirty="0" smtClean="0">
                <a:latin typeface="+mj-lt"/>
              </a:rPr>
              <a:t>…” (Eph. 4:30).</a:t>
            </a:r>
          </a:p>
          <a:p>
            <a:r>
              <a:rPr lang="en-US" sz="2400" dirty="0" smtClean="0">
                <a:latin typeface="+mj-lt"/>
              </a:rPr>
              <a:t>Satan knew Israel’s weakness—the practice of idol worship </a:t>
            </a:r>
          </a:p>
          <a:p>
            <a:r>
              <a:rPr lang="en-US" sz="2400" dirty="0" smtClean="0">
                <a:latin typeface="+mj-lt"/>
              </a:rPr>
              <a:t>that surrounded them—and, he enticed them with it again</a:t>
            </a:r>
          </a:p>
          <a:p>
            <a:r>
              <a:rPr lang="en-US" sz="2400" dirty="0" smtClean="0">
                <a:latin typeface="+mj-lt"/>
              </a:rPr>
              <a:t> and again.  During this Age of Grace, Satan, too, plays on inherent weaknesses we have that surround us.  God’s reaction?  </a:t>
            </a:r>
          </a:p>
          <a:p>
            <a:endParaRPr lang="en-US" sz="800" b="1" u="sng" dirty="0" smtClean="0">
              <a:latin typeface="+mj-lt"/>
            </a:endParaRPr>
          </a:p>
          <a:p>
            <a:r>
              <a:rPr lang="en-US" sz="2400" b="1" u="sng" dirty="0" smtClean="0">
                <a:latin typeface="+mj-lt"/>
              </a:rPr>
              <a:t>It grieves God to see the misery we cause ourselves when we succumb to our weaknesses</a:t>
            </a:r>
            <a:r>
              <a:rPr lang="en-US" sz="2400" dirty="0" smtClean="0">
                <a:latin typeface="+mj-lt"/>
              </a:rPr>
              <a:t>. </a:t>
            </a:r>
            <a:endParaRPr lang="en-US" sz="2400" dirty="0">
              <a:latin typeface="+mj-lt"/>
            </a:endParaRPr>
          </a:p>
        </p:txBody>
      </p:sp>
      <p:pic>
        <p:nvPicPr>
          <p:cNvPr id="3" name="Picture 2" descr="Literature from the Perspective of a Madm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7575" y="0"/>
            <a:ext cx="4914899" cy="5934075"/>
          </a:xfrm>
          <a:prstGeom prst="rect">
            <a:avLst/>
          </a:prstGeom>
        </p:spPr>
      </p:pic>
      <p:pic>
        <p:nvPicPr>
          <p:cNvPr id="4" name="Picture 3" descr="fit360 Blog: Pre-habilitación vs. Re-habilitación (I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7574" y="-1"/>
            <a:ext cx="4924425" cy="5934075"/>
          </a:xfrm>
          <a:prstGeom prst="rect">
            <a:avLst/>
          </a:prstGeom>
        </p:spPr>
      </p:pic>
    </p:spTree>
    <p:extLst>
      <p:ext uri="{BB962C8B-B14F-4D97-AF65-F5344CB8AC3E}">
        <p14:creationId xmlns:p14="http://schemas.microsoft.com/office/powerpoint/2010/main" val="295082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500"/>
                                        <p:tgtEl>
                                          <p:spTgt spid="2">
                                            <p:txEl>
                                              <p:pRg st="7" end="7"/>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8" end="8"/>
                                            </p:txEl>
                                          </p:spTgt>
                                        </p:tgtEl>
                                        <p:attrNameLst>
                                          <p:attrName>style.visibility</p:attrName>
                                        </p:attrNameLst>
                                      </p:cBhvr>
                                      <p:to>
                                        <p:strVal val="visible"/>
                                      </p:to>
                                    </p:set>
                                    <p:animEffect transition="in" filter="fade">
                                      <p:cBhvr>
                                        <p:cTn id="20" dur="500"/>
                                        <p:tgtEl>
                                          <p:spTgt spid="2">
                                            <p:txEl>
                                              <p:pRg st="8" end="8"/>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animEffect transition="in" filter="fade">
                                      <p:cBhvr>
                                        <p:cTn id="23" dur="500"/>
                                        <p:tgtEl>
                                          <p:spTgt spid="2">
                                            <p:txEl>
                                              <p:pRg st="9" end="9"/>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11" end="11"/>
                                            </p:txEl>
                                          </p:spTgt>
                                        </p:tgtEl>
                                        <p:attrNameLst>
                                          <p:attrName>style.visibility</p:attrName>
                                        </p:attrNameLst>
                                      </p:cBhvr>
                                      <p:to>
                                        <p:strVal val="visible"/>
                                      </p:to>
                                    </p:set>
                                    <p:animEffect transition="in" filter="fade">
                                      <p:cBhvr>
                                        <p:cTn id="28" dur="500"/>
                                        <p:tgtEl>
                                          <p:spTgt spid="2">
                                            <p:txEl>
                                              <p:pRg st="11" end="1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12" end="12"/>
                                            </p:txEl>
                                          </p:spTgt>
                                        </p:tgtEl>
                                        <p:attrNameLst>
                                          <p:attrName>style.visibility</p:attrName>
                                        </p:attrNameLst>
                                      </p:cBhvr>
                                      <p:to>
                                        <p:strVal val="visible"/>
                                      </p:to>
                                    </p:set>
                                    <p:animEffect transition="in" filter="fade">
                                      <p:cBhvr>
                                        <p:cTn id="33" dur="500"/>
                                        <p:tgtEl>
                                          <p:spTgt spid="2">
                                            <p:txEl>
                                              <p:pRg st="12" end="1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13" end="13"/>
                                            </p:txEl>
                                          </p:spTgt>
                                        </p:tgtEl>
                                        <p:attrNameLst>
                                          <p:attrName>style.visibility</p:attrName>
                                        </p:attrNameLst>
                                      </p:cBhvr>
                                      <p:to>
                                        <p:strVal val="visible"/>
                                      </p:to>
                                    </p:set>
                                    <p:animEffect transition="in" filter="fade">
                                      <p:cBhvr>
                                        <p:cTn id="36" dur="500"/>
                                        <p:tgtEl>
                                          <p:spTgt spid="2">
                                            <p:txEl>
                                              <p:pRg st="13" end="1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14" end="14"/>
                                            </p:txEl>
                                          </p:spTgt>
                                        </p:tgtEl>
                                        <p:attrNameLst>
                                          <p:attrName>style.visibility</p:attrName>
                                        </p:attrNameLst>
                                      </p:cBhvr>
                                      <p:to>
                                        <p:strVal val="visible"/>
                                      </p:to>
                                    </p:set>
                                    <p:animEffect transition="in" filter="fade">
                                      <p:cBhvr>
                                        <p:cTn id="39" dur="500"/>
                                        <p:tgtEl>
                                          <p:spTgt spid="2">
                                            <p:txEl>
                                              <p:pRg st="14" end="1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
                                            <p:txEl>
                                              <p:pRg st="16" end="16"/>
                                            </p:txEl>
                                          </p:spTgt>
                                        </p:tgtEl>
                                        <p:attrNameLst>
                                          <p:attrName>style.visibility</p:attrName>
                                        </p:attrNameLst>
                                      </p:cBhvr>
                                      <p:to>
                                        <p:strVal val="visible"/>
                                      </p:to>
                                    </p:set>
                                    <p:animEffect transition="in" filter="fade">
                                      <p:cBhvr>
                                        <p:cTn id="44" dur="500"/>
                                        <p:tgtEl>
                                          <p:spTgt spid="2">
                                            <p:txEl>
                                              <p:pRg st="16" end="1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12201525" cy="6494085"/>
          </a:xfrm>
          <a:prstGeom prst="rect">
            <a:avLst/>
          </a:prstGeom>
          <a:noFill/>
        </p:spPr>
        <p:txBody>
          <a:bodyPr wrap="square" rtlCol="0">
            <a:spAutoFit/>
          </a:bodyPr>
          <a:lstStyle/>
          <a:p>
            <a:r>
              <a:rPr lang="en-US" sz="2400" dirty="0" smtClean="0">
                <a:latin typeface="+mj-lt"/>
              </a:rPr>
              <a:t>“Now </a:t>
            </a:r>
            <a:r>
              <a:rPr lang="en-US" sz="2400" b="1" dirty="0" smtClean="0">
                <a:latin typeface="+mj-lt"/>
              </a:rPr>
              <a:t>Jephthah</a:t>
            </a:r>
            <a:r>
              <a:rPr lang="en-US" sz="2400" dirty="0" smtClean="0">
                <a:latin typeface="+mj-lt"/>
              </a:rPr>
              <a:t> [</a:t>
            </a:r>
            <a:r>
              <a:rPr lang="en-US" sz="2400" b="1" dirty="0" smtClean="0">
                <a:latin typeface="+mj-lt"/>
              </a:rPr>
              <a:t>9</a:t>
            </a:r>
            <a:r>
              <a:rPr lang="en-US" sz="2400" b="1" baseline="30000" dirty="0" smtClean="0">
                <a:latin typeface="+mj-lt"/>
              </a:rPr>
              <a:t>th</a:t>
            </a:r>
            <a:r>
              <a:rPr lang="en-US" sz="2400" b="1" dirty="0" smtClean="0">
                <a:latin typeface="+mj-lt"/>
              </a:rPr>
              <a:t> Judge</a:t>
            </a:r>
            <a:r>
              <a:rPr lang="en-US" sz="2400" dirty="0" smtClean="0">
                <a:latin typeface="+mj-lt"/>
              </a:rPr>
              <a:t>] the Gileadite was a mighty </a:t>
            </a:r>
            <a:endParaRPr lang="en-US" sz="2400" dirty="0" smtClean="0">
              <a:latin typeface="+mj-lt"/>
            </a:endParaRPr>
          </a:p>
          <a:p>
            <a:r>
              <a:rPr lang="en-US" sz="2400" dirty="0" smtClean="0">
                <a:latin typeface="+mj-lt"/>
              </a:rPr>
              <a:t>man of </a:t>
            </a:r>
            <a:r>
              <a:rPr lang="en-US" sz="2400" dirty="0" smtClean="0">
                <a:latin typeface="+mj-lt"/>
              </a:rPr>
              <a:t>valour, and he was the son of an harlot” </a:t>
            </a:r>
            <a:r>
              <a:rPr lang="en-US" sz="2400" dirty="0" smtClean="0">
                <a:latin typeface="+mj-lt"/>
              </a:rPr>
              <a:t>(</a:t>
            </a:r>
            <a:r>
              <a:rPr lang="en-US" sz="2400" dirty="0" smtClean="0">
                <a:latin typeface="+mj-lt"/>
              </a:rPr>
              <a:t>11:1).</a:t>
            </a:r>
          </a:p>
          <a:p>
            <a:r>
              <a:rPr lang="en-US" sz="2400" dirty="0" smtClean="0">
                <a:latin typeface="+mj-lt"/>
              </a:rPr>
              <a:t>When Ammon invaded their land, Israel needed </a:t>
            </a:r>
            <a:r>
              <a:rPr lang="en-US" sz="2400" dirty="0" smtClean="0">
                <a:latin typeface="+mj-lt"/>
              </a:rPr>
              <a:t>a strong </a:t>
            </a:r>
          </a:p>
          <a:p>
            <a:r>
              <a:rPr lang="en-US" sz="2400" dirty="0" smtClean="0">
                <a:latin typeface="+mj-lt"/>
              </a:rPr>
              <a:t>leader</a:t>
            </a:r>
            <a:r>
              <a:rPr lang="en-US" sz="2400" dirty="0" smtClean="0">
                <a:latin typeface="+mj-lt"/>
              </a:rPr>
              <a:t>, but he also turned out to be a </a:t>
            </a:r>
            <a:r>
              <a:rPr lang="en-US" sz="2400" dirty="0" smtClean="0">
                <a:latin typeface="+mj-lt"/>
              </a:rPr>
              <a:t>diplomat </a:t>
            </a:r>
            <a:r>
              <a:rPr lang="en-US" sz="2400" dirty="0" smtClean="0">
                <a:latin typeface="+mj-lt"/>
              </a:rPr>
              <a:t>– </a:t>
            </a:r>
          </a:p>
          <a:p>
            <a:endParaRPr lang="en-US" sz="800" dirty="0" smtClean="0">
              <a:latin typeface="+mj-lt"/>
            </a:endParaRPr>
          </a:p>
          <a:p>
            <a:r>
              <a:rPr lang="en-US" sz="2400" dirty="0" smtClean="0">
                <a:latin typeface="+mj-lt"/>
              </a:rPr>
              <a:t>“… </a:t>
            </a:r>
            <a:r>
              <a:rPr lang="en-US" sz="2400" i="1" dirty="0" smtClean="0">
                <a:latin typeface="+mj-lt"/>
              </a:rPr>
              <a:t>Israel took away my land, when they came up </a:t>
            </a:r>
            <a:r>
              <a:rPr lang="en-US" sz="2400" i="1" dirty="0" smtClean="0">
                <a:latin typeface="+mj-lt"/>
              </a:rPr>
              <a:t>out </a:t>
            </a:r>
            <a:r>
              <a:rPr lang="en-US" sz="2400" i="1" dirty="0" smtClean="0">
                <a:latin typeface="+mj-lt"/>
              </a:rPr>
              <a:t>of </a:t>
            </a:r>
            <a:endParaRPr lang="en-US" sz="2400" i="1" dirty="0" smtClean="0">
              <a:latin typeface="+mj-lt"/>
            </a:endParaRPr>
          </a:p>
          <a:p>
            <a:r>
              <a:rPr lang="en-US" sz="2400" i="1" dirty="0" smtClean="0">
                <a:latin typeface="+mj-lt"/>
              </a:rPr>
              <a:t>Egypt</a:t>
            </a:r>
            <a:r>
              <a:rPr lang="en-US" sz="2400" i="1" dirty="0" smtClean="0">
                <a:latin typeface="+mj-lt"/>
              </a:rPr>
              <a:t>… now therefore restore those lands </a:t>
            </a:r>
            <a:r>
              <a:rPr lang="en-US" sz="2400" i="1" dirty="0" smtClean="0">
                <a:latin typeface="+mj-lt"/>
              </a:rPr>
              <a:t>again </a:t>
            </a:r>
          </a:p>
          <a:p>
            <a:r>
              <a:rPr lang="en-US" sz="2400" i="1" dirty="0" smtClean="0">
                <a:latin typeface="+mj-lt"/>
              </a:rPr>
              <a:t>peaceably</a:t>
            </a:r>
            <a:r>
              <a:rPr lang="en-US" sz="2400" dirty="0" smtClean="0">
                <a:latin typeface="+mj-lt"/>
              </a:rPr>
              <a:t>,” </a:t>
            </a:r>
            <a:r>
              <a:rPr lang="en-US" sz="2400" dirty="0" smtClean="0">
                <a:latin typeface="+mj-lt"/>
              </a:rPr>
              <a:t>said </a:t>
            </a:r>
            <a:r>
              <a:rPr lang="en-US" sz="2400" dirty="0" smtClean="0">
                <a:latin typeface="+mj-lt"/>
              </a:rPr>
              <a:t>the king of Ammon.  </a:t>
            </a:r>
            <a:r>
              <a:rPr lang="en-US" sz="2400" dirty="0" smtClean="0">
                <a:latin typeface="+mj-lt"/>
              </a:rPr>
              <a:t>Jephthah </a:t>
            </a:r>
            <a:r>
              <a:rPr lang="en-US" sz="2400" dirty="0" smtClean="0">
                <a:latin typeface="+mj-lt"/>
              </a:rPr>
              <a:t>answered, </a:t>
            </a:r>
            <a:endParaRPr lang="en-US" sz="2400" dirty="0" smtClean="0">
              <a:latin typeface="+mj-lt"/>
            </a:endParaRPr>
          </a:p>
          <a:p>
            <a:r>
              <a:rPr lang="en-US" sz="2400" dirty="0" smtClean="0">
                <a:latin typeface="+mj-lt"/>
              </a:rPr>
              <a:t>“</a:t>
            </a:r>
            <a:r>
              <a:rPr lang="en-US" sz="2400" b="1" dirty="0" smtClean="0">
                <a:latin typeface="+mj-lt"/>
              </a:rPr>
              <a:t>Israel took </a:t>
            </a:r>
            <a:r>
              <a:rPr lang="en-US" sz="2400" b="1" dirty="0" smtClean="0">
                <a:latin typeface="+mj-lt"/>
              </a:rPr>
              <a:t>not </a:t>
            </a:r>
            <a:r>
              <a:rPr lang="en-US" sz="2400" b="1" dirty="0" smtClean="0">
                <a:latin typeface="+mj-lt"/>
              </a:rPr>
              <a:t>away the land </a:t>
            </a:r>
            <a:r>
              <a:rPr lang="en-US" sz="2400" b="1" dirty="0" smtClean="0">
                <a:latin typeface="+mj-lt"/>
              </a:rPr>
              <a:t>of </a:t>
            </a:r>
            <a:r>
              <a:rPr lang="en-US" sz="2400" b="1" dirty="0" smtClean="0">
                <a:latin typeface="+mj-lt"/>
              </a:rPr>
              <a:t>Moab, nor the land of </a:t>
            </a:r>
            <a:endParaRPr lang="en-US" sz="2400" b="1" dirty="0" smtClean="0">
              <a:latin typeface="+mj-lt"/>
            </a:endParaRPr>
          </a:p>
          <a:p>
            <a:r>
              <a:rPr lang="en-US" sz="2400" b="1" dirty="0" smtClean="0">
                <a:latin typeface="+mj-lt"/>
              </a:rPr>
              <a:t>Ammon</a:t>
            </a:r>
            <a:r>
              <a:rPr lang="en-US" sz="2400" dirty="0" smtClean="0">
                <a:latin typeface="+mj-lt"/>
              </a:rPr>
              <a:t>: But </a:t>
            </a:r>
            <a:r>
              <a:rPr lang="en-US" sz="2400" dirty="0" smtClean="0">
                <a:latin typeface="+mj-lt"/>
              </a:rPr>
              <a:t>when </a:t>
            </a:r>
            <a:r>
              <a:rPr lang="en-US" sz="2400" dirty="0" smtClean="0">
                <a:latin typeface="+mj-lt"/>
              </a:rPr>
              <a:t>Israel </a:t>
            </a:r>
            <a:r>
              <a:rPr lang="en-US" sz="2400" dirty="0" smtClean="0">
                <a:latin typeface="+mj-lt"/>
              </a:rPr>
              <a:t>came </a:t>
            </a:r>
            <a:r>
              <a:rPr lang="en-US" sz="2400" dirty="0" smtClean="0">
                <a:latin typeface="+mj-lt"/>
              </a:rPr>
              <a:t>up from Egypt, and </a:t>
            </a:r>
            <a:endParaRPr lang="en-US" sz="2400" dirty="0" smtClean="0">
              <a:latin typeface="+mj-lt"/>
            </a:endParaRPr>
          </a:p>
          <a:p>
            <a:r>
              <a:rPr lang="en-US" sz="2400" dirty="0" smtClean="0">
                <a:latin typeface="+mj-lt"/>
              </a:rPr>
              <a:t>walked </a:t>
            </a:r>
            <a:r>
              <a:rPr lang="en-US" sz="2400" dirty="0" smtClean="0">
                <a:latin typeface="+mj-lt"/>
              </a:rPr>
              <a:t>through the </a:t>
            </a:r>
            <a:r>
              <a:rPr lang="en-US" sz="2400" dirty="0" smtClean="0">
                <a:latin typeface="+mj-lt"/>
              </a:rPr>
              <a:t>wilderness </a:t>
            </a:r>
            <a:r>
              <a:rPr lang="en-US" sz="2400" dirty="0" smtClean="0">
                <a:latin typeface="+mj-lt"/>
              </a:rPr>
              <a:t>unto the Red Sea, and </a:t>
            </a:r>
            <a:endParaRPr lang="en-US" sz="2400" dirty="0" smtClean="0">
              <a:latin typeface="+mj-lt"/>
            </a:endParaRPr>
          </a:p>
          <a:p>
            <a:r>
              <a:rPr lang="en-US" sz="2400" dirty="0" smtClean="0">
                <a:latin typeface="+mj-lt"/>
              </a:rPr>
              <a:t>came </a:t>
            </a:r>
            <a:r>
              <a:rPr lang="en-US" sz="2400" dirty="0" smtClean="0">
                <a:latin typeface="+mj-lt"/>
              </a:rPr>
              <a:t>to Kadesh; </a:t>
            </a:r>
            <a:r>
              <a:rPr lang="en-US" sz="2400" dirty="0" smtClean="0">
                <a:latin typeface="+mj-lt"/>
              </a:rPr>
              <a:t>Then Israel </a:t>
            </a:r>
            <a:r>
              <a:rPr lang="en-US" sz="2400" dirty="0" smtClean="0">
                <a:latin typeface="+mj-lt"/>
              </a:rPr>
              <a:t>sent messengers unto the </a:t>
            </a:r>
            <a:endParaRPr lang="en-US" sz="2400" dirty="0" smtClean="0">
              <a:latin typeface="+mj-lt"/>
            </a:endParaRPr>
          </a:p>
          <a:p>
            <a:r>
              <a:rPr lang="en-US" sz="2400" dirty="0" smtClean="0">
                <a:latin typeface="+mj-lt"/>
              </a:rPr>
              <a:t>king </a:t>
            </a:r>
            <a:r>
              <a:rPr lang="en-US" sz="2400" dirty="0" smtClean="0">
                <a:latin typeface="+mj-lt"/>
              </a:rPr>
              <a:t>of Edom, </a:t>
            </a:r>
            <a:r>
              <a:rPr lang="en-US" sz="2400" dirty="0" smtClean="0">
                <a:latin typeface="+mj-lt"/>
              </a:rPr>
              <a:t>saying</a:t>
            </a:r>
            <a:r>
              <a:rPr lang="en-US" sz="2400" dirty="0" smtClean="0">
                <a:latin typeface="+mj-lt"/>
              </a:rPr>
              <a:t>, Let, </a:t>
            </a:r>
            <a:r>
              <a:rPr lang="en-US" sz="2400" dirty="0" smtClean="0">
                <a:latin typeface="+mj-lt"/>
              </a:rPr>
              <a:t>I </a:t>
            </a:r>
            <a:r>
              <a:rPr lang="en-US" sz="2400" dirty="0" smtClean="0">
                <a:latin typeface="+mj-lt"/>
              </a:rPr>
              <a:t>pray, pass through thy land: </a:t>
            </a:r>
            <a:endParaRPr lang="en-US" sz="2400" dirty="0" smtClean="0">
              <a:latin typeface="+mj-lt"/>
            </a:endParaRPr>
          </a:p>
          <a:p>
            <a:r>
              <a:rPr lang="en-US" sz="2400" dirty="0" smtClean="0">
                <a:latin typeface="+mj-lt"/>
              </a:rPr>
              <a:t>but </a:t>
            </a:r>
            <a:r>
              <a:rPr lang="en-US" sz="2400" dirty="0" smtClean="0">
                <a:latin typeface="+mj-lt"/>
              </a:rPr>
              <a:t>the </a:t>
            </a:r>
            <a:r>
              <a:rPr lang="en-US" sz="2400" dirty="0" smtClean="0">
                <a:latin typeface="+mj-lt"/>
              </a:rPr>
              <a:t>king </a:t>
            </a:r>
            <a:r>
              <a:rPr lang="en-US" sz="2400" dirty="0" smtClean="0">
                <a:latin typeface="+mj-lt"/>
              </a:rPr>
              <a:t>of Edom would </a:t>
            </a:r>
            <a:r>
              <a:rPr lang="en-US" sz="2400" dirty="0" smtClean="0">
                <a:latin typeface="+mj-lt"/>
              </a:rPr>
              <a:t>not</a:t>
            </a:r>
            <a:r>
              <a:rPr lang="en-US" sz="2400" dirty="0" smtClean="0">
                <a:latin typeface="+mj-lt"/>
              </a:rPr>
              <a:t>… like manner… the king </a:t>
            </a:r>
            <a:endParaRPr lang="en-US" sz="2400" dirty="0" smtClean="0">
              <a:latin typeface="+mj-lt"/>
            </a:endParaRPr>
          </a:p>
          <a:p>
            <a:r>
              <a:rPr lang="en-US" sz="2400" dirty="0" smtClean="0">
                <a:latin typeface="+mj-lt"/>
              </a:rPr>
              <a:t>of </a:t>
            </a:r>
            <a:r>
              <a:rPr lang="en-US" sz="2400" dirty="0" smtClean="0">
                <a:latin typeface="+mj-lt"/>
              </a:rPr>
              <a:t>Moab” (11:13-17).  </a:t>
            </a:r>
          </a:p>
          <a:p>
            <a:r>
              <a:rPr lang="en-US" sz="2400" dirty="0" smtClean="0">
                <a:latin typeface="+mj-lt"/>
              </a:rPr>
              <a:t>Israel sent messengers to other kings in the area </a:t>
            </a:r>
            <a:r>
              <a:rPr lang="en-US" sz="2400" dirty="0" smtClean="0">
                <a:latin typeface="+mj-lt"/>
              </a:rPr>
              <a:t>requesting right </a:t>
            </a:r>
            <a:r>
              <a:rPr lang="en-US" sz="2400" dirty="0" smtClean="0">
                <a:latin typeface="+mj-lt"/>
              </a:rPr>
              <a:t>of passage, but all refused.  As a result, “</a:t>
            </a:r>
            <a:r>
              <a:rPr lang="en-US" sz="2400" b="1" u="sng" dirty="0" smtClean="0">
                <a:latin typeface="+mj-lt"/>
              </a:rPr>
              <a:t>The LORD God of Israel delivered [king] Sihon and all his people into the land of Israel, and they smote them:  so Israel possessed all the land of Amorites</a:t>
            </a:r>
            <a:r>
              <a:rPr lang="en-US" sz="2400" dirty="0" smtClean="0">
                <a:latin typeface="+mj-lt"/>
              </a:rPr>
              <a:t>” (11:21). </a:t>
            </a:r>
          </a:p>
        </p:txBody>
      </p:sp>
      <p:pic>
        <p:nvPicPr>
          <p:cNvPr id="3" name="Picture 2" descr="File:&lt;strong&gt;Book of Judges&lt;/strong&gt; Chapter 8-4 (Bible Illustrations b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9475" y="0"/>
            <a:ext cx="4972050" cy="5238750"/>
          </a:xfrm>
          <a:prstGeom prst="rect">
            <a:avLst/>
          </a:prstGeom>
        </p:spPr>
      </p:pic>
      <p:pic>
        <p:nvPicPr>
          <p:cNvPr id="4" name="Picture 3" descr="File:Kingdoms of the Levant Map 830.pn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6150" y="0"/>
            <a:ext cx="5000625" cy="5124449"/>
          </a:xfrm>
          <a:prstGeom prst="rect">
            <a:avLst/>
          </a:prstGeom>
        </p:spPr>
      </p:pic>
    </p:spTree>
    <p:extLst>
      <p:ext uri="{BB962C8B-B14F-4D97-AF65-F5344CB8AC3E}">
        <p14:creationId xmlns:p14="http://schemas.microsoft.com/office/powerpoint/2010/main" val="131211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fade">
                                      <p:cBhvr>
                                        <p:cTn id="10" dur="500"/>
                                        <p:tgtEl>
                                          <p:spTgt spid="2">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fade">
                                      <p:cBhvr>
                                        <p:cTn id="13" dur="500"/>
                                        <p:tgtEl>
                                          <p:spTgt spid="2">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8" end="8"/>
                                            </p:txEl>
                                          </p:spTgt>
                                        </p:tgtEl>
                                        <p:attrNameLst>
                                          <p:attrName>style.visibility</p:attrName>
                                        </p:attrNameLst>
                                      </p:cBhvr>
                                      <p:to>
                                        <p:strVal val="visible"/>
                                      </p:to>
                                    </p:set>
                                    <p:animEffect transition="in" filter="fade">
                                      <p:cBhvr>
                                        <p:cTn id="16" dur="500"/>
                                        <p:tgtEl>
                                          <p:spTgt spid="2">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animEffect transition="in" filter="fade">
                                      <p:cBhvr>
                                        <p:cTn id="19" dur="500"/>
                                        <p:tgtEl>
                                          <p:spTgt spid="2">
                                            <p:txEl>
                                              <p:pRg st="9" end="9"/>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10" end="10"/>
                                            </p:txEl>
                                          </p:spTgt>
                                        </p:tgtEl>
                                        <p:attrNameLst>
                                          <p:attrName>style.visibility</p:attrName>
                                        </p:attrNameLst>
                                      </p:cBhvr>
                                      <p:to>
                                        <p:strVal val="visible"/>
                                      </p:to>
                                    </p:set>
                                    <p:animEffect transition="in" filter="fade">
                                      <p:cBhvr>
                                        <p:cTn id="22" dur="500"/>
                                        <p:tgtEl>
                                          <p:spTgt spid="2">
                                            <p:txEl>
                                              <p:pRg st="10" end="1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animEffect transition="in" filter="fade">
                                      <p:cBhvr>
                                        <p:cTn id="25" dur="500"/>
                                        <p:tgtEl>
                                          <p:spTgt spid="2">
                                            <p:txEl>
                                              <p:pRg st="11" end="1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12" end="12"/>
                                            </p:txEl>
                                          </p:spTgt>
                                        </p:tgtEl>
                                        <p:attrNameLst>
                                          <p:attrName>style.visibility</p:attrName>
                                        </p:attrNameLst>
                                      </p:cBhvr>
                                      <p:to>
                                        <p:strVal val="visible"/>
                                      </p:to>
                                    </p:set>
                                    <p:animEffect transition="in" filter="fade">
                                      <p:cBhvr>
                                        <p:cTn id="28" dur="500"/>
                                        <p:tgtEl>
                                          <p:spTgt spid="2">
                                            <p:txEl>
                                              <p:pRg st="12" end="1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animEffect transition="in" filter="fade">
                                      <p:cBhvr>
                                        <p:cTn id="31" dur="500"/>
                                        <p:tgtEl>
                                          <p:spTgt spid="2">
                                            <p:txEl>
                                              <p:pRg st="13" end="1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14" end="14"/>
                                            </p:txEl>
                                          </p:spTgt>
                                        </p:tgtEl>
                                        <p:attrNameLst>
                                          <p:attrName>style.visibility</p:attrName>
                                        </p:attrNameLst>
                                      </p:cBhvr>
                                      <p:to>
                                        <p:strVal val="visible"/>
                                      </p:to>
                                    </p:set>
                                    <p:animEffect transition="in" filter="fade">
                                      <p:cBhvr>
                                        <p:cTn id="34" dur="500"/>
                                        <p:tgtEl>
                                          <p:spTgt spid="2">
                                            <p:txEl>
                                              <p:pRg st="14" end="1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
                                            <p:txEl>
                                              <p:pRg st="15" end="15"/>
                                            </p:txEl>
                                          </p:spTgt>
                                        </p:tgtEl>
                                        <p:attrNameLst>
                                          <p:attrName>style.visibility</p:attrName>
                                        </p:attrNameLst>
                                      </p:cBhvr>
                                      <p:to>
                                        <p:strVal val="visible"/>
                                      </p:to>
                                    </p:set>
                                    <p:animEffect transition="in" filter="fade">
                                      <p:cBhvr>
                                        <p:cTn id="44"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7334250" cy="6494085"/>
          </a:xfrm>
          <a:prstGeom prst="rect">
            <a:avLst/>
          </a:prstGeom>
          <a:noFill/>
        </p:spPr>
        <p:txBody>
          <a:bodyPr wrap="square" rtlCol="0">
            <a:spAutoFit/>
          </a:bodyPr>
          <a:lstStyle/>
          <a:p>
            <a:r>
              <a:rPr lang="en-US" sz="2400" dirty="0" smtClean="0">
                <a:latin typeface="+mj-lt"/>
              </a:rPr>
              <a:t>Jephthah told the king of Ammon that Israel asked nicely just to pass through their land on their journey to their promised land, but every nation refused, at which time </a:t>
            </a:r>
            <a:r>
              <a:rPr lang="en-US" sz="2400" u="sng" dirty="0" smtClean="0">
                <a:latin typeface="+mj-lt"/>
              </a:rPr>
              <a:t>the LORD gave them permission to then conquer the lands</a:t>
            </a:r>
            <a:r>
              <a:rPr lang="en-US" sz="2400" dirty="0" smtClean="0">
                <a:latin typeface="+mj-lt"/>
              </a:rPr>
              <a:t> in question, including HIS!</a:t>
            </a:r>
          </a:p>
          <a:p>
            <a:endParaRPr lang="en-US" sz="800" dirty="0" smtClean="0">
              <a:latin typeface="+mj-lt"/>
            </a:endParaRPr>
          </a:p>
          <a:p>
            <a:r>
              <a:rPr lang="en-US" sz="2400" dirty="0" smtClean="0">
                <a:latin typeface="+mj-lt"/>
              </a:rPr>
              <a:t>“Wilt not thou possess that which Chemosh thy god giveth thee to possess?  So whomsoever the LORD our God shall drive out from before us, them will we possess” (11:23). </a:t>
            </a:r>
          </a:p>
          <a:p>
            <a:r>
              <a:rPr lang="en-US" sz="2400" dirty="0" smtClean="0">
                <a:latin typeface="+mj-lt"/>
              </a:rPr>
              <a:t>Jephthah ‘tongue-in-cheek’ – </a:t>
            </a:r>
            <a:r>
              <a:rPr lang="en-US" sz="2400" i="1" dirty="0" smtClean="0">
                <a:latin typeface="+mj-lt"/>
              </a:rPr>
              <a:t>if the king of Ammon wanted their land back, then they should consult their god </a:t>
            </a:r>
            <a:r>
              <a:rPr lang="en-US" sz="2400" dirty="0" smtClean="0">
                <a:latin typeface="+mj-lt"/>
              </a:rPr>
              <a:t>[</a:t>
            </a:r>
            <a:r>
              <a:rPr lang="en-US" sz="2400" dirty="0" err="1" smtClean="0">
                <a:latin typeface="+mj-lt"/>
              </a:rPr>
              <a:t>Chemosh</a:t>
            </a:r>
            <a:r>
              <a:rPr lang="en-US" sz="2400" dirty="0" smtClean="0">
                <a:latin typeface="+mj-lt"/>
              </a:rPr>
              <a:t>], and see if he could deliver </a:t>
            </a:r>
            <a:r>
              <a:rPr lang="en-US" sz="2400" b="1" u="sng" dirty="0" smtClean="0">
                <a:latin typeface="+mj-lt"/>
              </a:rPr>
              <a:t>LIKE THE GOD OF ISRAEL DID</a:t>
            </a:r>
            <a:r>
              <a:rPr lang="en-US" sz="2400" dirty="0" smtClean="0">
                <a:latin typeface="+mj-lt"/>
              </a:rPr>
              <a:t>!  </a:t>
            </a:r>
            <a:r>
              <a:rPr lang="en-US" sz="2400" dirty="0" err="1" smtClean="0">
                <a:latin typeface="+mj-lt"/>
              </a:rPr>
              <a:t>Chemosh</a:t>
            </a:r>
            <a:r>
              <a:rPr lang="en-US" sz="2400" dirty="0" smtClean="0">
                <a:latin typeface="+mj-lt"/>
              </a:rPr>
              <a:t> did not deliver, but the God of Israel did as Jephthah defeated Ammon – “So Jephthah passed over the children of Ammon to fight against them; and </a:t>
            </a:r>
            <a:r>
              <a:rPr lang="en-US" sz="2400" b="1" u="sng" dirty="0" smtClean="0">
                <a:latin typeface="+mj-lt"/>
              </a:rPr>
              <a:t>the LORD delivered them into his hands</a:t>
            </a:r>
            <a:r>
              <a:rPr lang="en-US" sz="2400" dirty="0" smtClean="0">
                <a:latin typeface="+mj-lt"/>
              </a:rPr>
              <a:t>” (11:32).</a:t>
            </a:r>
          </a:p>
          <a:p>
            <a:r>
              <a:rPr lang="en-US" sz="2400" dirty="0" smtClean="0">
                <a:latin typeface="+mj-lt"/>
              </a:rPr>
              <a:t>Pagan gods were powerless when compared to Israel’s God.  </a:t>
            </a:r>
            <a:endParaRPr lang="en-US" sz="2400" dirty="0">
              <a:latin typeface="+mj-lt"/>
            </a:endParaRPr>
          </a:p>
        </p:txBody>
      </p:sp>
      <p:pic>
        <p:nvPicPr>
          <p:cNvPr id="3" name="Picture 2" descr="File:&lt;strong&gt;Book of Judges&lt;/strong&gt; Chapter 8-4 (Bible Illustrations b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4251" y="-1"/>
            <a:ext cx="4867274" cy="6494085"/>
          </a:xfrm>
          <a:prstGeom prst="rect">
            <a:avLst/>
          </a:prstGeom>
        </p:spPr>
      </p:pic>
    </p:spTree>
    <p:extLst>
      <p:ext uri="{BB962C8B-B14F-4D97-AF65-F5344CB8AC3E}">
        <p14:creationId xmlns:p14="http://schemas.microsoft.com/office/powerpoint/2010/main" val="57556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0548"/>
            <a:ext cx="7677150" cy="6740307"/>
          </a:xfrm>
          <a:prstGeom prst="rect">
            <a:avLst/>
          </a:prstGeom>
          <a:noFill/>
        </p:spPr>
        <p:txBody>
          <a:bodyPr wrap="square" rtlCol="0">
            <a:spAutoFit/>
          </a:bodyPr>
          <a:lstStyle/>
          <a:p>
            <a:r>
              <a:rPr lang="en-US" sz="2400" b="1" dirty="0" smtClean="0">
                <a:latin typeface="+mj-lt"/>
              </a:rPr>
              <a:t>JUDGES 10-12</a:t>
            </a:r>
          </a:p>
          <a:p>
            <a:r>
              <a:rPr lang="en-US" sz="2400" dirty="0" smtClean="0">
                <a:latin typeface="+mj-lt"/>
              </a:rPr>
              <a:t>“And after him </a:t>
            </a:r>
            <a:r>
              <a:rPr lang="en-US" sz="2400" b="1" dirty="0">
                <a:latin typeface="+mj-lt"/>
              </a:rPr>
              <a:t>I</a:t>
            </a:r>
            <a:r>
              <a:rPr lang="en-US" sz="2400" b="1" dirty="0" smtClean="0">
                <a:latin typeface="+mj-lt"/>
              </a:rPr>
              <a:t>bzan</a:t>
            </a:r>
            <a:r>
              <a:rPr lang="en-US" sz="2400" dirty="0" smtClean="0">
                <a:latin typeface="+mj-lt"/>
              </a:rPr>
              <a:t> of Bethlehem judged Israel.  And he had</a:t>
            </a:r>
          </a:p>
          <a:p>
            <a:r>
              <a:rPr lang="en-US" sz="2400" dirty="0" smtClean="0">
                <a:latin typeface="+mj-lt"/>
              </a:rPr>
              <a:t>[30] sons and [30] daughters from abroad for his sons.  </a:t>
            </a:r>
          </a:p>
          <a:p>
            <a:r>
              <a:rPr lang="en-US" sz="2400" dirty="0" smtClean="0">
                <a:latin typeface="+mj-lt"/>
              </a:rPr>
              <a:t>And he judged Israel </a:t>
            </a:r>
            <a:r>
              <a:rPr lang="en-US" sz="2400" b="1" dirty="0" smtClean="0">
                <a:latin typeface="+mj-lt"/>
              </a:rPr>
              <a:t>[7] years</a:t>
            </a:r>
            <a:r>
              <a:rPr lang="en-US" sz="2400" dirty="0" smtClean="0">
                <a:latin typeface="+mj-lt"/>
              </a:rPr>
              <a:t>… died… and was buried at </a:t>
            </a:r>
          </a:p>
          <a:p>
            <a:r>
              <a:rPr lang="en-US" sz="2400" dirty="0" smtClean="0">
                <a:latin typeface="+mj-lt"/>
              </a:rPr>
              <a:t>Bethlehem [Zebulon]” (12:8-10)… “And after him </a:t>
            </a:r>
            <a:r>
              <a:rPr lang="en-US" sz="2400" b="1" dirty="0" smtClean="0">
                <a:latin typeface="+mj-lt"/>
              </a:rPr>
              <a:t>Elon</a:t>
            </a:r>
            <a:r>
              <a:rPr lang="en-US" sz="2400" dirty="0" smtClean="0">
                <a:latin typeface="+mj-lt"/>
              </a:rPr>
              <a:t>, a </a:t>
            </a:r>
          </a:p>
          <a:p>
            <a:r>
              <a:rPr lang="en-US" sz="2400" dirty="0" err="1" smtClean="0">
                <a:latin typeface="+mj-lt"/>
              </a:rPr>
              <a:t>Zebulonite</a:t>
            </a:r>
            <a:r>
              <a:rPr lang="en-US" sz="2400" dirty="0" smtClean="0">
                <a:latin typeface="+mj-lt"/>
              </a:rPr>
              <a:t>, judged Israel; and he judged Israel </a:t>
            </a:r>
            <a:r>
              <a:rPr lang="en-US" sz="2400" b="1" dirty="0" smtClean="0">
                <a:latin typeface="+mj-lt"/>
              </a:rPr>
              <a:t>[10] years</a:t>
            </a:r>
            <a:r>
              <a:rPr lang="en-US" sz="2400" dirty="0" smtClean="0">
                <a:latin typeface="+mj-lt"/>
              </a:rPr>
              <a:t>… </a:t>
            </a:r>
          </a:p>
          <a:p>
            <a:r>
              <a:rPr lang="en-US" sz="2400" dirty="0" smtClean="0">
                <a:latin typeface="+mj-lt"/>
              </a:rPr>
              <a:t>died, and was buried… in the country of Zebulun” (12:11,12).</a:t>
            </a:r>
          </a:p>
          <a:p>
            <a:r>
              <a:rPr lang="en-US" sz="2400" dirty="0" smtClean="0">
                <a:latin typeface="+mj-lt"/>
              </a:rPr>
              <a:t>The 10</a:t>
            </a:r>
            <a:r>
              <a:rPr lang="en-US" sz="2400" baseline="30000" dirty="0" smtClean="0">
                <a:latin typeface="+mj-lt"/>
              </a:rPr>
              <a:t>th</a:t>
            </a:r>
            <a:r>
              <a:rPr lang="en-US" sz="2400" dirty="0" smtClean="0">
                <a:latin typeface="+mj-lt"/>
              </a:rPr>
              <a:t> and 11</a:t>
            </a:r>
            <a:r>
              <a:rPr lang="en-US" sz="2400" baseline="30000" dirty="0" smtClean="0">
                <a:latin typeface="+mj-lt"/>
              </a:rPr>
              <a:t>th</a:t>
            </a:r>
            <a:r>
              <a:rPr lang="en-US" sz="2400" dirty="0" smtClean="0">
                <a:latin typeface="+mj-lt"/>
              </a:rPr>
              <a:t> Judges were from the tribe of Zebulon.</a:t>
            </a:r>
          </a:p>
          <a:p>
            <a:endParaRPr lang="en-US" sz="800" dirty="0" smtClean="0">
              <a:latin typeface="+mj-lt"/>
            </a:endParaRPr>
          </a:p>
          <a:p>
            <a:r>
              <a:rPr lang="en-US" sz="2400" dirty="0" smtClean="0">
                <a:latin typeface="+mj-lt"/>
              </a:rPr>
              <a:t>“And after him </a:t>
            </a:r>
            <a:r>
              <a:rPr lang="en-US" sz="2400" b="1" dirty="0" smtClean="0">
                <a:latin typeface="+mj-lt"/>
              </a:rPr>
              <a:t>Abdon</a:t>
            </a:r>
            <a:r>
              <a:rPr lang="en-US" sz="2400" dirty="0" smtClean="0">
                <a:latin typeface="+mj-lt"/>
              </a:rPr>
              <a:t>… judged Israel… </a:t>
            </a:r>
            <a:r>
              <a:rPr lang="en-US" sz="2400" b="1" dirty="0" smtClean="0">
                <a:latin typeface="+mj-lt"/>
              </a:rPr>
              <a:t>[8] years</a:t>
            </a:r>
            <a:r>
              <a:rPr lang="en-US" sz="2400" dirty="0" smtClean="0">
                <a:latin typeface="+mj-lt"/>
              </a:rPr>
              <a:t>… died… </a:t>
            </a:r>
          </a:p>
          <a:p>
            <a:r>
              <a:rPr lang="en-US" sz="2400" dirty="0" smtClean="0">
                <a:latin typeface="+mj-lt"/>
              </a:rPr>
              <a:t>buried in… Ephraim” (12:13-15).  Anything change?</a:t>
            </a:r>
          </a:p>
          <a:p>
            <a:endParaRPr lang="en-US" sz="800" dirty="0" smtClean="0">
              <a:latin typeface="+mj-lt"/>
            </a:endParaRPr>
          </a:p>
          <a:p>
            <a:r>
              <a:rPr lang="en-US" sz="2400" dirty="0" smtClean="0">
                <a:latin typeface="+mj-lt"/>
              </a:rPr>
              <a:t>“And the children of Israel did evil again in the sight of the </a:t>
            </a:r>
          </a:p>
          <a:p>
            <a:r>
              <a:rPr lang="en-US" sz="2400" dirty="0" smtClean="0">
                <a:latin typeface="+mj-lt"/>
              </a:rPr>
              <a:t>LORD; and </a:t>
            </a:r>
            <a:r>
              <a:rPr lang="en-US" sz="2400" b="1" dirty="0" smtClean="0">
                <a:latin typeface="+mj-lt"/>
              </a:rPr>
              <a:t>the </a:t>
            </a:r>
            <a:r>
              <a:rPr lang="en-US" sz="2400" b="1" u="sng" dirty="0" smtClean="0">
                <a:latin typeface="+mj-lt"/>
              </a:rPr>
              <a:t>LORD delivered them into the hands of the</a:t>
            </a:r>
            <a:r>
              <a:rPr lang="en-US" sz="2400" b="1" dirty="0" smtClean="0">
                <a:latin typeface="+mj-lt"/>
              </a:rPr>
              <a:t> </a:t>
            </a:r>
          </a:p>
          <a:p>
            <a:r>
              <a:rPr lang="en-US" sz="2400" b="1" u="sng" dirty="0" smtClean="0">
                <a:latin typeface="+mj-lt"/>
              </a:rPr>
              <a:t>Philistines [40] years</a:t>
            </a:r>
            <a:r>
              <a:rPr lang="en-US" sz="2400" dirty="0" smtClean="0">
                <a:latin typeface="+mj-lt"/>
              </a:rPr>
              <a:t>” (13:1).</a:t>
            </a:r>
          </a:p>
          <a:p>
            <a:r>
              <a:rPr lang="en-US" sz="2400" dirty="0" smtClean="0">
                <a:latin typeface="+mj-lt"/>
              </a:rPr>
              <a:t>Nothing changed.  Israel backslid again.  </a:t>
            </a:r>
            <a:r>
              <a:rPr lang="en-US" sz="2400" i="1" dirty="0" smtClean="0">
                <a:latin typeface="+mj-lt"/>
              </a:rPr>
              <a:t>That doesn’t happen today, right?</a:t>
            </a:r>
          </a:p>
          <a:p>
            <a:endParaRPr lang="en-US" sz="800" dirty="0" smtClean="0">
              <a:latin typeface="+mj-lt"/>
            </a:endParaRPr>
          </a:p>
          <a:p>
            <a:r>
              <a:rPr lang="en-US" sz="2400" dirty="0" smtClean="0">
                <a:latin typeface="+mj-lt"/>
              </a:rPr>
              <a:t>“So then </a:t>
            </a:r>
            <a:r>
              <a:rPr lang="en-US" sz="2400" b="1" u="sng" dirty="0" smtClean="0">
                <a:latin typeface="+mj-lt"/>
              </a:rPr>
              <a:t>they that are in the flesh cannot please God</a:t>
            </a:r>
            <a:r>
              <a:rPr lang="en-US" sz="2400" dirty="0" smtClean="0">
                <a:latin typeface="+mj-lt"/>
              </a:rPr>
              <a:t>…” (Rom. 8:8).    </a:t>
            </a:r>
            <a:endParaRPr lang="en-US" sz="2400" dirty="0">
              <a:latin typeface="+mj-lt"/>
            </a:endParaRPr>
          </a:p>
        </p:txBody>
      </p:sp>
      <p:pic>
        <p:nvPicPr>
          <p:cNvPr id="7" name="Picture 6" descr=":: 나의 사랑 이스라엘 - Voice of Wilderness :: :: 나의 사랑 이스라엘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0950" y="0"/>
            <a:ext cx="4591049" cy="6448425"/>
          </a:xfrm>
          <a:prstGeom prst="rect">
            <a:avLst/>
          </a:prstGeom>
        </p:spPr>
      </p:pic>
      <p:pic>
        <p:nvPicPr>
          <p:cNvPr id="4" name="Picture 3" descr="English: Open Bible Stories - 20.htm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949" y="0"/>
            <a:ext cx="4591050" cy="6448425"/>
          </a:xfrm>
          <a:prstGeom prst="rect">
            <a:avLst/>
          </a:prstGeom>
        </p:spPr>
      </p:pic>
    </p:spTree>
    <p:extLst>
      <p:ext uri="{BB962C8B-B14F-4D97-AF65-F5344CB8AC3E}">
        <p14:creationId xmlns:p14="http://schemas.microsoft.com/office/powerpoint/2010/main" val="396596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fade">
                                      <p:cBhvr>
                                        <p:cTn id="7" dur="500"/>
                                        <p:tgtEl>
                                          <p:spTgt spid="2">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9" end="9"/>
                                            </p:txEl>
                                          </p:spTgt>
                                        </p:tgtEl>
                                        <p:attrNameLst>
                                          <p:attrName>style.visibility</p:attrName>
                                        </p:attrNameLst>
                                      </p:cBhvr>
                                      <p:to>
                                        <p:strVal val="visible"/>
                                      </p:to>
                                    </p:set>
                                    <p:animEffect transition="in" filter="fade">
                                      <p:cBhvr>
                                        <p:cTn id="12" dur="500"/>
                                        <p:tgtEl>
                                          <p:spTgt spid="2">
                                            <p:txEl>
                                              <p:pRg st="9" end="9"/>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animEffect transition="in" filter="fade">
                                      <p:cBhvr>
                                        <p:cTn id="15" dur="500"/>
                                        <p:tgtEl>
                                          <p:spTgt spid="2">
                                            <p:txEl>
                                              <p:pRg st="10" end="1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12" end="12"/>
                                            </p:txEl>
                                          </p:spTgt>
                                        </p:tgtEl>
                                        <p:attrNameLst>
                                          <p:attrName>style.visibility</p:attrName>
                                        </p:attrNameLst>
                                      </p:cBhvr>
                                      <p:to>
                                        <p:strVal val="visible"/>
                                      </p:to>
                                    </p:set>
                                    <p:animEffect transition="in" filter="fade">
                                      <p:cBhvr>
                                        <p:cTn id="25" dur="500"/>
                                        <p:tgtEl>
                                          <p:spTgt spid="2">
                                            <p:txEl>
                                              <p:pRg st="12" end="1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13" end="13"/>
                                            </p:txEl>
                                          </p:spTgt>
                                        </p:tgtEl>
                                        <p:attrNameLst>
                                          <p:attrName>style.visibility</p:attrName>
                                        </p:attrNameLst>
                                      </p:cBhvr>
                                      <p:to>
                                        <p:strVal val="visible"/>
                                      </p:to>
                                    </p:set>
                                    <p:animEffect transition="in" filter="fade">
                                      <p:cBhvr>
                                        <p:cTn id="28" dur="500"/>
                                        <p:tgtEl>
                                          <p:spTgt spid="2">
                                            <p:txEl>
                                              <p:pRg st="13" end="1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14" end="14"/>
                                            </p:txEl>
                                          </p:spTgt>
                                        </p:tgtEl>
                                        <p:attrNameLst>
                                          <p:attrName>style.visibility</p:attrName>
                                        </p:attrNameLst>
                                      </p:cBhvr>
                                      <p:to>
                                        <p:strVal val="visible"/>
                                      </p:to>
                                    </p:set>
                                    <p:animEffect transition="in" filter="fade">
                                      <p:cBhvr>
                                        <p:cTn id="31" dur="500"/>
                                        <p:tgtEl>
                                          <p:spTgt spid="2">
                                            <p:txEl>
                                              <p:pRg st="14" end="1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15" end="15"/>
                                            </p:txEl>
                                          </p:spTgt>
                                        </p:tgtEl>
                                        <p:attrNameLst>
                                          <p:attrName>style.visibility</p:attrName>
                                        </p:attrNameLst>
                                      </p:cBhvr>
                                      <p:to>
                                        <p:strVal val="visible"/>
                                      </p:to>
                                    </p:set>
                                    <p:animEffect transition="in" filter="fade">
                                      <p:cBhvr>
                                        <p:cTn id="36" dur="500"/>
                                        <p:tgtEl>
                                          <p:spTgt spid="2">
                                            <p:txEl>
                                              <p:pRg st="15" end="1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17" end="17"/>
                                            </p:txEl>
                                          </p:spTgt>
                                        </p:tgtEl>
                                        <p:attrNameLst>
                                          <p:attrName>style.visibility</p:attrName>
                                        </p:attrNameLst>
                                      </p:cBhvr>
                                      <p:to>
                                        <p:strVal val="visible"/>
                                      </p:to>
                                    </p:set>
                                    <p:animEffect transition="in" filter="fade">
                                      <p:cBhvr>
                                        <p:cTn id="41"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7591425" cy="6494085"/>
          </a:xfrm>
          <a:prstGeom prst="rect">
            <a:avLst/>
          </a:prstGeom>
          <a:noFill/>
        </p:spPr>
        <p:txBody>
          <a:bodyPr wrap="square" rtlCol="0">
            <a:spAutoFit/>
          </a:bodyPr>
          <a:lstStyle/>
          <a:p>
            <a:r>
              <a:rPr lang="en-US" sz="2400" dirty="0" smtClean="0">
                <a:latin typeface="+mj-lt"/>
              </a:rPr>
              <a:t>“And there was a certain man of Zorah, of the family of the </a:t>
            </a:r>
          </a:p>
          <a:p>
            <a:r>
              <a:rPr lang="en-US" sz="2400" b="1" dirty="0" err="1" smtClean="0">
                <a:latin typeface="+mj-lt"/>
              </a:rPr>
              <a:t>Danites</a:t>
            </a:r>
            <a:r>
              <a:rPr lang="en-US" sz="2400" dirty="0" smtClean="0">
                <a:latin typeface="+mj-lt"/>
              </a:rPr>
              <a:t>… his wife was baren, and bare not.  And the angel </a:t>
            </a:r>
          </a:p>
          <a:p>
            <a:r>
              <a:rPr lang="en-US" sz="2400" dirty="0" smtClean="0">
                <a:latin typeface="+mj-lt"/>
              </a:rPr>
              <a:t>of the LORD appeared unto the woman, and said unto her, </a:t>
            </a:r>
          </a:p>
          <a:p>
            <a:r>
              <a:rPr lang="en-US" sz="2400" dirty="0" smtClean="0">
                <a:latin typeface="+mj-lt"/>
              </a:rPr>
              <a:t>Behold… thou shalt conceive, and bear a son” (13:2,3)… And </a:t>
            </a:r>
          </a:p>
          <a:p>
            <a:r>
              <a:rPr lang="en-US" sz="2400" dirty="0" smtClean="0">
                <a:latin typeface="+mj-lt"/>
              </a:rPr>
              <a:t>the woman bare a son, and called his name </a:t>
            </a:r>
            <a:r>
              <a:rPr lang="en-US" sz="2400" b="1" dirty="0" smtClean="0">
                <a:latin typeface="+mj-lt"/>
              </a:rPr>
              <a:t>Samson</a:t>
            </a:r>
            <a:r>
              <a:rPr lang="en-US" sz="2400" dirty="0" smtClean="0">
                <a:latin typeface="+mj-lt"/>
              </a:rPr>
              <a:t>: and the </a:t>
            </a:r>
          </a:p>
          <a:p>
            <a:r>
              <a:rPr lang="en-US" sz="2400" dirty="0" smtClean="0">
                <a:latin typeface="+mj-lt"/>
              </a:rPr>
              <a:t>child grew, and the LORD blessed him.  </a:t>
            </a:r>
            <a:r>
              <a:rPr lang="en-US" sz="2400" b="1" u="sng" dirty="0" smtClean="0">
                <a:latin typeface="+mj-lt"/>
              </a:rPr>
              <a:t>And the Spirit of the </a:t>
            </a:r>
          </a:p>
          <a:p>
            <a:r>
              <a:rPr lang="en-US" sz="2400" b="1" u="sng" dirty="0" smtClean="0">
                <a:latin typeface="+mj-lt"/>
              </a:rPr>
              <a:t>LORD began to move him</a:t>
            </a:r>
            <a:r>
              <a:rPr lang="en-US" sz="2400" dirty="0" smtClean="0">
                <a:latin typeface="+mj-lt"/>
              </a:rPr>
              <a:t>…” (13:24,25). </a:t>
            </a:r>
          </a:p>
          <a:p>
            <a:r>
              <a:rPr lang="en-US" sz="2400" b="1" dirty="0" smtClean="0">
                <a:latin typeface="+mj-lt"/>
              </a:rPr>
              <a:t>Sampson</a:t>
            </a:r>
            <a:r>
              <a:rPr lang="en-US" sz="2400" dirty="0" smtClean="0">
                <a:latin typeface="+mj-lt"/>
              </a:rPr>
              <a:t> would be Israel’s </a:t>
            </a:r>
            <a:r>
              <a:rPr lang="en-US" sz="2400" b="1" dirty="0" smtClean="0">
                <a:latin typeface="+mj-lt"/>
              </a:rPr>
              <a:t>13</a:t>
            </a:r>
            <a:r>
              <a:rPr lang="en-US" sz="2400" b="1" baseline="30000" dirty="0" smtClean="0">
                <a:latin typeface="+mj-lt"/>
              </a:rPr>
              <a:t>th</a:t>
            </a:r>
            <a:r>
              <a:rPr lang="en-US" sz="2400" b="1" dirty="0" smtClean="0">
                <a:latin typeface="+mj-lt"/>
              </a:rPr>
              <a:t> Judge </a:t>
            </a:r>
            <a:r>
              <a:rPr lang="en-US" sz="2400" dirty="0" smtClean="0">
                <a:latin typeface="+mj-lt"/>
              </a:rPr>
              <a:t>and would be called </a:t>
            </a:r>
          </a:p>
          <a:p>
            <a:r>
              <a:rPr lang="en-US" sz="2400" dirty="0" smtClean="0">
                <a:latin typeface="+mj-lt"/>
              </a:rPr>
              <a:t>of God to battle the increasingly powerful Philistines.  What </a:t>
            </a:r>
          </a:p>
          <a:p>
            <a:r>
              <a:rPr lang="en-US" sz="2400" dirty="0" smtClean="0">
                <a:latin typeface="+mj-lt"/>
              </a:rPr>
              <a:t>does Sampson do?  Marry a Philistine –</a:t>
            </a:r>
          </a:p>
          <a:p>
            <a:endParaRPr lang="en-US" sz="800" dirty="0" smtClean="0">
              <a:latin typeface="+mj-lt"/>
            </a:endParaRPr>
          </a:p>
          <a:p>
            <a:r>
              <a:rPr lang="en-US" sz="2400" dirty="0" smtClean="0">
                <a:latin typeface="+mj-lt"/>
              </a:rPr>
              <a:t>“And Sampson went down to Timnath, and saw a woman… </a:t>
            </a:r>
          </a:p>
          <a:p>
            <a:r>
              <a:rPr lang="en-US" sz="2400" dirty="0" smtClean="0">
                <a:latin typeface="+mj-lt"/>
              </a:rPr>
              <a:t>of the daughters of the Philistines.  And he came up and told </a:t>
            </a:r>
          </a:p>
          <a:p>
            <a:r>
              <a:rPr lang="en-US" sz="2400" dirty="0" smtClean="0">
                <a:latin typeface="+mj-lt"/>
              </a:rPr>
              <a:t>his father and his mother… get her for me to wife” (14:1,2).</a:t>
            </a:r>
          </a:p>
          <a:p>
            <a:r>
              <a:rPr lang="en-US" sz="2400" dirty="0" smtClean="0">
                <a:latin typeface="+mj-lt"/>
              </a:rPr>
              <a:t>It seemed bizarre to his parents that Sampson would want to </a:t>
            </a:r>
            <a:r>
              <a:rPr lang="en-US" sz="2400" dirty="0" smtClean="0">
                <a:latin typeface="+mj-lt"/>
              </a:rPr>
              <a:t>marry </a:t>
            </a:r>
            <a:r>
              <a:rPr lang="en-US" sz="2400" dirty="0" smtClean="0">
                <a:latin typeface="+mj-lt"/>
              </a:rPr>
              <a:t>an enemy of Israel and forbidden by the Law of </a:t>
            </a:r>
            <a:r>
              <a:rPr lang="en-US" sz="2400" dirty="0" smtClean="0">
                <a:latin typeface="+mj-lt"/>
              </a:rPr>
              <a:t>Moses (Deut</a:t>
            </a:r>
            <a:r>
              <a:rPr lang="en-US" sz="2400" dirty="0" smtClean="0">
                <a:latin typeface="+mj-lt"/>
              </a:rPr>
              <a:t>. 7:3), but </a:t>
            </a:r>
            <a:r>
              <a:rPr lang="en-US" sz="2400" u="sng" dirty="0" smtClean="0">
                <a:latin typeface="+mj-lt"/>
              </a:rPr>
              <a:t>they didn’t know that this time the LORD would use it for good</a:t>
            </a:r>
            <a:r>
              <a:rPr lang="en-US" sz="2400" dirty="0" smtClean="0">
                <a:latin typeface="+mj-lt"/>
              </a:rPr>
              <a:t>.  </a:t>
            </a:r>
            <a:endParaRPr lang="en-US" sz="2400" dirty="0">
              <a:latin typeface="+mj-lt"/>
            </a:endParaRPr>
          </a:p>
        </p:txBody>
      </p:sp>
      <p:pic>
        <p:nvPicPr>
          <p:cNvPr id="4" name="Picture 3" descr="Entreguemos nuestros hijos a Dios. | Cris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1426" y="-1"/>
            <a:ext cx="4600574" cy="6494086"/>
          </a:xfrm>
          <a:prstGeom prst="rect">
            <a:avLst/>
          </a:prstGeom>
        </p:spPr>
      </p:pic>
      <p:pic>
        <p:nvPicPr>
          <p:cNvPr id="6" name="Picture 5" descr="Talk:Israelites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1426" y="2"/>
            <a:ext cx="4600575" cy="6494083"/>
          </a:xfrm>
          <a:prstGeom prst="rect">
            <a:avLst/>
          </a:prstGeom>
        </p:spPr>
      </p:pic>
    </p:spTree>
    <p:extLst>
      <p:ext uri="{BB962C8B-B14F-4D97-AF65-F5344CB8AC3E}">
        <p14:creationId xmlns:p14="http://schemas.microsoft.com/office/powerpoint/2010/main" val="339338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fade">
                                      <p:cBhvr>
                                        <p:cTn id="13" dur="500"/>
                                        <p:tgtEl>
                                          <p:spTgt spid="3">
                                            <p:txEl>
                                              <p:pRg st="9" end="9"/>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animEffect transition="in" filter="fade">
                                      <p:cBhvr>
                                        <p:cTn id="23" dur="500"/>
                                        <p:tgtEl>
                                          <p:spTgt spid="3">
                                            <p:txEl>
                                              <p:pRg st="11" end="1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12" end="12"/>
                                            </p:txEl>
                                          </p:spTgt>
                                        </p:tgtEl>
                                        <p:attrNameLst>
                                          <p:attrName>style.visibility</p:attrName>
                                        </p:attrNameLst>
                                      </p:cBhvr>
                                      <p:to>
                                        <p:strVal val="visible"/>
                                      </p:to>
                                    </p:set>
                                    <p:animEffect transition="in" filter="fade">
                                      <p:cBhvr>
                                        <p:cTn id="26" dur="500"/>
                                        <p:tgtEl>
                                          <p:spTgt spid="3">
                                            <p:txEl>
                                              <p:pRg st="12" end="1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animEffect transition="in" filter="fade">
                                      <p:cBhvr>
                                        <p:cTn id="29" dur="500"/>
                                        <p:tgtEl>
                                          <p:spTgt spid="3">
                                            <p:txEl>
                                              <p:pRg st="13" end="1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14" end="14"/>
                                            </p:txEl>
                                          </p:spTgt>
                                        </p:tgtEl>
                                        <p:attrNameLst>
                                          <p:attrName>style.visibility</p:attrName>
                                        </p:attrNameLst>
                                      </p:cBhvr>
                                      <p:to>
                                        <p:strVal val="visible"/>
                                      </p:to>
                                    </p:set>
                                    <p:animEffect transition="in" filter="fade">
                                      <p:cBhvr>
                                        <p:cTn id="34"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5743576" cy="6494085"/>
          </a:xfrm>
          <a:prstGeom prst="rect">
            <a:avLst/>
          </a:prstGeom>
          <a:noFill/>
        </p:spPr>
        <p:txBody>
          <a:bodyPr wrap="square" rtlCol="0">
            <a:spAutoFit/>
          </a:bodyPr>
          <a:lstStyle/>
          <a:p>
            <a:r>
              <a:rPr lang="en-US" sz="2400" dirty="0" smtClean="0">
                <a:latin typeface="+mj-lt"/>
              </a:rPr>
              <a:t>“Then went Samson to Gaza, and saw there an harlot, and went in unto her [bad!].  And it was told the Gazites, saying, Samson is come thither.  And they compassed him in, and laid wait for him all night… we shall kill him.  And Samson… arose at midnight, and took the doors of the gate of the city… and put them on his shoulders, and carried them up to the top of an hill that is before Hebron” (16:1-3).</a:t>
            </a:r>
          </a:p>
          <a:p>
            <a:r>
              <a:rPr lang="en-US" sz="2400" dirty="0" smtClean="0">
                <a:latin typeface="+mj-lt"/>
              </a:rPr>
              <a:t>Samson’s strength was surpassed only by that of his propensity to commit immorality.  </a:t>
            </a:r>
          </a:p>
          <a:p>
            <a:endParaRPr lang="en-US" sz="800" dirty="0" smtClean="0">
              <a:latin typeface="+mj-lt"/>
            </a:endParaRPr>
          </a:p>
          <a:p>
            <a:r>
              <a:rPr lang="en-US" sz="2400" dirty="0" smtClean="0">
                <a:latin typeface="+mj-lt"/>
              </a:rPr>
              <a:t>“And it came to pass afterward, that he loved a woman… whose name was Delilah.  And the lords of the Philistines came up unto her, and said unto her, Entice him… we may prevail against him…” (16:4,5).  </a:t>
            </a:r>
            <a:endParaRPr lang="en-US" sz="2400" dirty="0" smtClean="0">
              <a:latin typeface="+mj-lt"/>
            </a:endParaRPr>
          </a:p>
          <a:p>
            <a:r>
              <a:rPr lang="en-US" sz="2400" dirty="0" smtClean="0">
                <a:latin typeface="+mj-lt"/>
              </a:rPr>
              <a:t>Delilah </a:t>
            </a:r>
            <a:r>
              <a:rPr lang="en-US" sz="2400" dirty="0" smtClean="0">
                <a:latin typeface="+mj-lt"/>
              </a:rPr>
              <a:t>set up Samson.  </a:t>
            </a:r>
          </a:p>
        </p:txBody>
      </p:sp>
      <p:pic>
        <p:nvPicPr>
          <p:cNvPr id="3" name="Picture 2" descr="File:Samson Carries City Gate 001.jpg - The Work of God'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3577" y="-1"/>
            <a:ext cx="6448424" cy="6494085"/>
          </a:xfrm>
          <a:prstGeom prst="rect">
            <a:avLst/>
          </a:prstGeom>
        </p:spPr>
      </p:pic>
    </p:spTree>
    <p:extLst>
      <p:ext uri="{BB962C8B-B14F-4D97-AF65-F5344CB8AC3E}">
        <p14:creationId xmlns:p14="http://schemas.microsoft.com/office/powerpoint/2010/main" val="35979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5867400" cy="6740307"/>
          </a:xfrm>
          <a:prstGeom prst="rect">
            <a:avLst/>
          </a:prstGeom>
          <a:noFill/>
        </p:spPr>
        <p:txBody>
          <a:bodyPr wrap="square" rtlCol="0">
            <a:spAutoFit/>
          </a:bodyPr>
          <a:lstStyle/>
          <a:p>
            <a:r>
              <a:rPr lang="en-US" sz="2400" dirty="0" smtClean="0">
                <a:latin typeface="+mj-lt"/>
              </a:rPr>
              <a:t>The Philistine leaders devised a plot to capture Samson by bribing Delilah to find out the source of Samson’s strength (16:5,6), finally revealing it to her – “There hath not come a razor upon mine head; for I have been a Nazarite unto God from my mother’s womb: </a:t>
            </a:r>
            <a:r>
              <a:rPr lang="en-US" sz="2400" b="1" dirty="0" smtClean="0">
                <a:latin typeface="+mj-lt"/>
              </a:rPr>
              <a:t>if I be shaven, then my strength will go from me, and I shall become weak, and be like any other man</a:t>
            </a:r>
            <a:r>
              <a:rPr lang="en-US" sz="2400" dirty="0" smtClean="0">
                <a:latin typeface="+mj-lt"/>
              </a:rPr>
              <a:t>” (16:17).  While sleeping, “… she called for a man [Philistine] and she caused him to shave off the seven locks of his head… and </a:t>
            </a:r>
            <a:r>
              <a:rPr lang="en-US" sz="2400" b="1" dirty="0" smtClean="0">
                <a:latin typeface="+mj-lt"/>
              </a:rPr>
              <a:t>his strength went from him</a:t>
            </a:r>
            <a:r>
              <a:rPr lang="en-US" sz="2400" dirty="0" smtClean="0">
                <a:latin typeface="+mj-lt"/>
              </a:rPr>
              <a:t>” (16:19).</a:t>
            </a:r>
          </a:p>
          <a:p>
            <a:r>
              <a:rPr lang="en-US" sz="2400" dirty="0" smtClean="0">
                <a:latin typeface="+mj-lt"/>
              </a:rPr>
              <a:t>His superhuman strength was </a:t>
            </a:r>
            <a:r>
              <a:rPr lang="en-US" sz="2400" u="sng" dirty="0" smtClean="0">
                <a:latin typeface="+mj-lt"/>
              </a:rPr>
              <a:t>not</a:t>
            </a:r>
            <a:r>
              <a:rPr lang="en-US" sz="2400" dirty="0" smtClean="0">
                <a:latin typeface="+mj-lt"/>
              </a:rPr>
              <a:t> because of a Nazarite vow, but a </a:t>
            </a:r>
            <a:r>
              <a:rPr lang="en-US" sz="2400" u="sng" dirty="0" smtClean="0">
                <a:latin typeface="+mj-lt"/>
              </a:rPr>
              <a:t>supernatural enablement by the Holy Spirit</a:t>
            </a:r>
            <a:r>
              <a:rPr lang="en-US" sz="2400" dirty="0" smtClean="0">
                <a:latin typeface="+mj-lt"/>
              </a:rPr>
              <a:t> (15:14).  Awakening, Samson did not know the Spirit had departed (16:20), which also meant he no longer was a Judge of Israel.      </a:t>
            </a:r>
          </a:p>
        </p:txBody>
      </p:sp>
      <p:pic>
        <p:nvPicPr>
          <p:cNvPr id="3" name="Picture 2" descr="File:Book of Judges Chapter 16-7 (Bible Illustrations b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1" y="-1"/>
            <a:ext cx="6324599" cy="6740307"/>
          </a:xfrm>
          <a:prstGeom prst="rect">
            <a:avLst/>
          </a:prstGeom>
        </p:spPr>
      </p:pic>
    </p:spTree>
    <p:extLst>
      <p:ext uri="{BB962C8B-B14F-4D97-AF65-F5344CB8AC3E}">
        <p14:creationId xmlns:p14="http://schemas.microsoft.com/office/powerpoint/2010/main" val="160171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2989</TotalTime>
  <Words>3804</Words>
  <Application>Microsoft Office PowerPoint</Application>
  <PresentationFormat>Widescreen</PresentationFormat>
  <Paragraphs>249</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132</cp:revision>
  <dcterms:created xsi:type="dcterms:W3CDTF">2018-03-12T13:13:55Z</dcterms:created>
  <dcterms:modified xsi:type="dcterms:W3CDTF">2018-07-19T11:30:30Z</dcterms:modified>
</cp:coreProperties>
</file>