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75" r:id="rId8"/>
    <p:sldId id="263" r:id="rId9"/>
    <p:sldId id="276" r:id="rId10"/>
    <p:sldId id="266" r:id="rId11"/>
    <p:sldId id="264" r:id="rId12"/>
    <p:sldId id="265" r:id="rId13"/>
    <p:sldId id="267" r:id="rId14"/>
    <p:sldId id="268" r:id="rId15"/>
    <p:sldId id="269" r:id="rId16"/>
    <p:sldId id="270" r:id="rId17"/>
    <p:sldId id="271" r:id="rId18"/>
    <p:sldId id="277" r:id="rId19"/>
    <p:sldId id="27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snapToGrid="0">
      <p:cViewPr varScale="1">
        <p:scale>
          <a:sx n="100" d="100"/>
          <a:sy n="100" d="100"/>
        </p:scale>
        <p:origin x="78"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A7D621-28F9-4D6B-82C8-9B2F19A81CEB}" type="datetimeFigureOut">
              <a:rPr lang="en-US" smtClean="0"/>
              <a:t>2/28/2018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8934DD-1291-4AC6-ABE1-AE93482EB2C7}" type="slidenum">
              <a:rPr lang="en-US" smtClean="0"/>
              <a:t>‹#›</a:t>
            </a:fld>
            <a:endParaRPr lang="en-US" dirty="0"/>
          </a:p>
        </p:txBody>
      </p:sp>
    </p:spTree>
    <p:extLst>
      <p:ext uri="{BB962C8B-B14F-4D97-AF65-F5344CB8AC3E}">
        <p14:creationId xmlns:p14="http://schemas.microsoft.com/office/powerpoint/2010/main" val="3346427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A7D621-28F9-4D6B-82C8-9B2F19A81CEB}" type="datetimeFigureOut">
              <a:rPr lang="en-US" smtClean="0"/>
              <a:t>2/28/2018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8934DD-1291-4AC6-ABE1-AE93482EB2C7}" type="slidenum">
              <a:rPr lang="en-US" smtClean="0"/>
              <a:t>‹#›</a:t>
            </a:fld>
            <a:endParaRPr lang="en-US" dirty="0"/>
          </a:p>
        </p:txBody>
      </p:sp>
    </p:spTree>
    <p:extLst>
      <p:ext uri="{BB962C8B-B14F-4D97-AF65-F5344CB8AC3E}">
        <p14:creationId xmlns:p14="http://schemas.microsoft.com/office/powerpoint/2010/main" val="2223684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A7D621-28F9-4D6B-82C8-9B2F19A81CEB}" type="datetimeFigureOut">
              <a:rPr lang="en-US" smtClean="0"/>
              <a:t>2/28/2018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8934DD-1291-4AC6-ABE1-AE93482EB2C7}" type="slidenum">
              <a:rPr lang="en-US" smtClean="0"/>
              <a:t>‹#›</a:t>
            </a:fld>
            <a:endParaRPr lang="en-US" dirty="0"/>
          </a:p>
        </p:txBody>
      </p:sp>
    </p:spTree>
    <p:extLst>
      <p:ext uri="{BB962C8B-B14F-4D97-AF65-F5344CB8AC3E}">
        <p14:creationId xmlns:p14="http://schemas.microsoft.com/office/powerpoint/2010/main" val="833737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A7D621-28F9-4D6B-82C8-9B2F19A81CEB}" type="datetimeFigureOut">
              <a:rPr lang="en-US" smtClean="0"/>
              <a:t>2/28/2018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8934DD-1291-4AC6-ABE1-AE93482EB2C7}" type="slidenum">
              <a:rPr lang="en-US" smtClean="0"/>
              <a:t>‹#›</a:t>
            </a:fld>
            <a:endParaRPr lang="en-US" dirty="0"/>
          </a:p>
        </p:txBody>
      </p:sp>
    </p:spTree>
    <p:extLst>
      <p:ext uri="{BB962C8B-B14F-4D97-AF65-F5344CB8AC3E}">
        <p14:creationId xmlns:p14="http://schemas.microsoft.com/office/powerpoint/2010/main" val="882835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3A7D621-28F9-4D6B-82C8-9B2F19A81CEB}" type="datetimeFigureOut">
              <a:rPr lang="en-US" smtClean="0"/>
              <a:t>2/28/2018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8934DD-1291-4AC6-ABE1-AE93482EB2C7}" type="slidenum">
              <a:rPr lang="en-US" smtClean="0"/>
              <a:t>‹#›</a:t>
            </a:fld>
            <a:endParaRPr lang="en-US" dirty="0"/>
          </a:p>
        </p:txBody>
      </p:sp>
    </p:spTree>
    <p:extLst>
      <p:ext uri="{BB962C8B-B14F-4D97-AF65-F5344CB8AC3E}">
        <p14:creationId xmlns:p14="http://schemas.microsoft.com/office/powerpoint/2010/main" val="1349798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A7D621-28F9-4D6B-82C8-9B2F19A81CEB}" type="datetimeFigureOut">
              <a:rPr lang="en-US" smtClean="0"/>
              <a:t>2/28/2018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8934DD-1291-4AC6-ABE1-AE93482EB2C7}" type="slidenum">
              <a:rPr lang="en-US" smtClean="0"/>
              <a:t>‹#›</a:t>
            </a:fld>
            <a:endParaRPr lang="en-US" dirty="0"/>
          </a:p>
        </p:txBody>
      </p:sp>
    </p:spTree>
    <p:extLst>
      <p:ext uri="{BB962C8B-B14F-4D97-AF65-F5344CB8AC3E}">
        <p14:creationId xmlns:p14="http://schemas.microsoft.com/office/powerpoint/2010/main" val="3223562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A7D621-28F9-4D6B-82C8-9B2F19A81CEB}" type="datetimeFigureOut">
              <a:rPr lang="en-US" smtClean="0"/>
              <a:t>2/28/2018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A8934DD-1291-4AC6-ABE1-AE93482EB2C7}" type="slidenum">
              <a:rPr lang="en-US" smtClean="0"/>
              <a:t>‹#›</a:t>
            </a:fld>
            <a:endParaRPr lang="en-US" dirty="0"/>
          </a:p>
        </p:txBody>
      </p:sp>
    </p:spTree>
    <p:extLst>
      <p:ext uri="{BB962C8B-B14F-4D97-AF65-F5344CB8AC3E}">
        <p14:creationId xmlns:p14="http://schemas.microsoft.com/office/powerpoint/2010/main" val="1054620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A7D621-28F9-4D6B-82C8-9B2F19A81CEB}" type="datetimeFigureOut">
              <a:rPr lang="en-US" smtClean="0"/>
              <a:t>2/28/2018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A8934DD-1291-4AC6-ABE1-AE93482EB2C7}" type="slidenum">
              <a:rPr lang="en-US" smtClean="0"/>
              <a:t>‹#›</a:t>
            </a:fld>
            <a:endParaRPr lang="en-US" dirty="0"/>
          </a:p>
        </p:txBody>
      </p:sp>
    </p:spTree>
    <p:extLst>
      <p:ext uri="{BB962C8B-B14F-4D97-AF65-F5344CB8AC3E}">
        <p14:creationId xmlns:p14="http://schemas.microsoft.com/office/powerpoint/2010/main" val="1429553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A7D621-28F9-4D6B-82C8-9B2F19A81CEB}" type="datetimeFigureOut">
              <a:rPr lang="en-US" smtClean="0"/>
              <a:t>2/28/2018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A8934DD-1291-4AC6-ABE1-AE93482EB2C7}" type="slidenum">
              <a:rPr lang="en-US" smtClean="0"/>
              <a:t>‹#›</a:t>
            </a:fld>
            <a:endParaRPr lang="en-US" dirty="0"/>
          </a:p>
        </p:txBody>
      </p:sp>
    </p:spTree>
    <p:extLst>
      <p:ext uri="{BB962C8B-B14F-4D97-AF65-F5344CB8AC3E}">
        <p14:creationId xmlns:p14="http://schemas.microsoft.com/office/powerpoint/2010/main" val="3053823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3A7D621-28F9-4D6B-82C8-9B2F19A81CEB}" type="datetimeFigureOut">
              <a:rPr lang="en-US" smtClean="0"/>
              <a:t>2/28/2018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8934DD-1291-4AC6-ABE1-AE93482EB2C7}" type="slidenum">
              <a:rPr lang="en-US" smtClean="0"/>
              <a:t>‹#›</a:t>
            </a:fld>
            <a:endParaRPr lang="en-US" dirty="0"/>
          </a:p>
        </p:txBody>
      </p:sp>
    </p:spTree>
    <p:extLst>
      <p:ext uri="{BB962C8B-B14F-4D97-AF65-F5344CB8AC3E}">
        <p14:creationId xmlns:p14="http://schemas.microsoft.com/office/powerpoint/2010/main" val="2704688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3A7D621-28F9-4D6B-82C8-9B2F19A81CEB}" type="datetimeFigureOut">
              <a:rPr lang="en-US" smtClean="0"/>
              <a:t>2/28/2018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8934DD-1291-4AC6-ABE1-AE93482EB2C7}" type="slidenum">
              <a:rPr lang="en-US" smtClean="0"/>
              <a:t>‹#›</a:t>
            </a:fld>
            <a:endParaRPr lang="en-US" dirty="0"/>
          </a:p>
        </p:txBody>
      </p:sp>
    </p:spTree>
    <p:extLst>
      <p:ext uri="{BB962C8B-B14F-4D97-AF65-F5344CB8AC3E}">
        <p14:creationId xmlns:p14="http://schemas.microsoft.com/office/powerpoint/2010/main" val="2769498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A7D621-28F9-4D6B-82C8-9B2F19A81CEB}" type="datetimeFigureOut">
              <a:rPr lang="en-US" smtClean="0"/>
              <a:t>2/28/2018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8934DD-1291-4AC6-ABE1-AE93482EB2C7}" type="slidenum">
              <a:rPr lang="en-US" smtClean="0"/>
              <a:t>‹#›</a:t>
            </a:fld>
            <a:endParaRPr lang="en-US" dirty="0"/>
          </a:p>
        </p:txBody>
      </p:sp>
    </p:spTree>
    <p:extLst>
      <p:ext uri="{BB962C8B-B14F-4D97-AF65-F5344CB8AC3E}">
        <p14:creationId xmlns:p14="http://schemas.microsoft.com/office/powerpoint/2010/main" val="3109976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jp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7983" y="0"/>
            <a:ext cx="6356035" cy="707886"/>
          </a:xfrm>
          <a:prstGeom prst="rect">
            <a:avLst/>
          </a:prstGeom>
          <a:noFill/>
        </p:spPr>
        <p:txBody>
          <a:bodyPr wrap="none" rtlCol="0">
            <a:spAutoFit/>
          </a:bodyPr>
          <a:lstStyle/>
          <a:p>
            <a:pPr algn="ctr"/>
            <a:r>
              <a:rPr lang="en-US" sz="4000" b="1" u="sng"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THROUGH THE BIBLE IN 2018</a:t>
            </a:r>
            <a:endParaRPr lang="en-US" sz="4000" b="1" u="sng"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TextBox 2"/>
          <p:cNvSpPr txBox="1"/>
          <p:nvPr/>
        </p:nvSpPr>
        <p:spPr>
          <a:xfrm>
            <a:off x="104326" y="0"/>
            <a:ext cx="1928733" cy="1200329"/>
          </a:xfrm>
          <a:prstGeom prst="rect">
            <a:avLst/>
          </a:prstGeom>
          <a:noFill/>
        </p:spPr>
        <p:txBody>
          <a:bodyPr wrap="none" rtlCol="0">
            <a:spAutoFit/>
          </a:bodyPr>
          <a:lstStyle/>
          <a:p>
            <a:r>
              <a:rPr lang="en-US" sz="2400" dirty="0">
                <a:latin typeface="+mj-lt"/>
              </a:rPr>
              <a:t>LESSON 6</a:t>
            </a:r>
          </a:p>
          <a:p>
            <a:r>
              <a:rPr lang="en-US" sz="2400" dirty="0">
                <a:latin typeface="+mj-lt"/>
              </a:rPr>
              <a:t>WEEK 6</a:t>
            </a:r>
            <a:r>
              <a:rPr lang="en-US" sz="2400" dirty="0" smtClean="0">
                <a:latin typeface="+mj-lt"/>
              </a:rPr>
              <a:t> </a:t>
            </a:r>
            <a:r>
              <a:rPr lang="en-US" sz="2400" dirty="0">
                <a:latin typeface="+mj-lt"/>
              </a:rPr>
              <a:t>OF </a:t>
            </a:r>
            <a:r>
              <a:rPr lang="en-US" sz="2400" dirty="0" smtClean="0">
                <a:latin typeface="+mj-lt"/>
              </a:rPr>
              <a:t>52</a:t>
            </a:r>
          </a:p>
          <a:p>
            <a:r>
              <a:rPr lang="en-US" sz="2400" dirty="0" smtClean="0">
                <a:latin typeface="+mj-lt"/>
              </a:rPr>
              <a:t>(Exo. 19-38)</a:t>
            </a:r>
            <a:endParaRPr lang="en-US" sz="2400" dirty="0">
              <a:latin typeface="+mj-lt"/>
            </a:endParaRPr>
          </a:p>
        </p:txBody>
      </p:sp>
      <p:sp>
        <p:nvSpPr>
          <p:cNvPr id="4" name="TextBox 3"/>
          <p:cNvSpPr txBox="1"/>
          <p:nvPr/>
        </p:nvSpPr>
        <p:spPr>
          <a:xfrm>
            <a:off x="2229583" y="707886"/>
            <a:ext cx="9493494" cy="830997"/>
          </a:xfrm>
          <a:prstGeom prst="rect">
            <a:avLst/>
          </a:prstGeom>
          <a:noFill/>
        </p:spPr>
        <p:txBody>
          <a:bodyPr wrap="square" rtlCol="0">
            <a:spAutoFit/>
          </a:bodyPr>
          <a:lstStyle/>
          <a:p>
            <a:r>
              <a:rPr lang="en-US" sz="2400" dirty="0" smtClean="0">
                <a:latin typeface="+mj-lt"/>
              </a:rPr>
              <a:t>Last time we saw God lead Israel out of captivity, through the Red Sea, and into the wilderness, but why?</a:t>
            </a:r>
            <a:endParaRPr lang="en-US" sz="2400" dirty="0">
              <a:latin typeface="+mj-lt"/>
            </a:endParaRPr>
          </a:p>
        </p:txBody>
      </p:sp>
      <p:sp>
        <p:nvSpPr>
          <p:cNvPr id="5" name="TextBox 4"/>
          <p:cNvSpPr txBox="1"/>
          <p:nvPr/>
        </p:nvSpPr>
        <p:spPr>
          <a:xfrm>
            <a:off x="104326" y="1267004"/>
            <a:ext cx="11983348" cy="5016758"/>
          </a:xfrm>
          <a:prstGeom prst="rect">
            <a:avLst/>
          </a:prstGeom>
          <a:noFill/>
        </p:spPr>
        <p:txBody>
          <a:bodyPr wrap="square" rtlCol="0">
            <a:spAutoFit/>
          </a:bodyPr>
          <a:lstStyle/>
          <a:p>
            <a:r>
              <a:rPr lang="en-US" sz="2400" b="1" dirty="0" smtClean="0">
                <a:latin typeface="+mj-lt"/>
              </a:rPr>
              <a:t>MOUNT SINAI</a:t>
            </a:r>
          </a:p>
          <a:p>
            <a:r>
              <a:rPr lang="en-US" sz="2400" dirty="0" smtClean="0">
                <a:latin typeface="+mj-lt"/>
              </a:rPr>
              <a:t>“In the third month [June], when the children of </a:t>
            </a:r>
          </a:p>
          <a:p>
            <a:r>
              <a:rPr lang="en-US" sz="2400" dirty="0" smtClean="0">
                <a:latin typeface="+mj-lt"/>
              </a:rPr>
              <a:t>Israel were gone fourth out of the land of Egypt, </a:t>
            </a:r>
          </a:p>
          <a:p>
            <a:r>
              <a:rPr lang="en-US" sz="2400" dirty="0" smtClean="0">
                <a:latin typeface="+mj-lt"/>
              </a:rPr>
              <a:t>the same day came they into the </a:t>
            </a:r>
            <a:r>
              <a:rPr lang="en-US" sz="2400" b="1" dirty="0" smtClean="0">
                <a:latin typeface="+mj-lt"/>
              </a:rPr>
              <a:t>wilderness of </a:t>
            </a:r>
          </a:p>
          <a:p>
            <a:r>
              <a:rPr lang="en-US" sz="2400" b="1" dirty="0" smtClean="0">
                <a:latin typeface="+mj-lt"/>
              </a:rPr>
              <a:t>Sinai</a:t>
            </a:r>
            <a:r>
              <a:rPr lang="en-US" sz="2400" dirty="0" smtClean="0">
                <a:latin typeface="+mj-lt"/>
              </a:rPr>
              <a:t>… and there </a:t>
            </a:r>
            <a:r>
              <a:rPr lang="en-US" sz="2400" b="1" dirty="0" smtClean="0">
                <a:latin typeface="+mj-lt"/>
              </a:rPr>
              <a:t>Israel camped before the mount</a:t>
            </a:r>
            <a:r>
              <a:rPr lang="en-US" sz="2400" dirty="0" smtClean="0">
                <a:latin typeface="+mj-lt"/>
              </a:rPr>
              <a:t>” </a:t>
            </a:r>
          </a:p>
          <a:p>
            <a:r>
              <a:rPr lang="en-US" sz="2400" dirty="0" smtClean="0">
                <a:latin typeface="+mj-lt"/>
              </a:rPr>
              <a:t>(19:1,2).</a:t>
            </a:r>
          </a:p>
          <a:p>
            <a:r>
              <a:rPr lang="en-US" sz="2400" dirty="0" smtClean="0">
                <a:latin typeface="+mj-lt"/>
              </a:rPr>
              <a:t>We know God wanted to free the Israelites from </a:t>
            </a:r>
          </a:p>
          <a:p>
            <a:r>
              <a:rPr lang="en-US" sz="2400" dirty="0" smtClean="0">
                <a:latin typeface="+mj-lt"/>
              </a:rPr>
              <a:t>their Egyptian bondage, but why lead them here </a:t>
            </a:r>
          </a:p>
          <a:p>
            <a:r>
              <a:rPr lang="en-US" sz="2400" dirty="0" smtClean="0">
                <a:latin typeface="+mj-lt"/>
              </a:rPr>
              <a:t>to this seemingly god-forsaken wilderness?</a:t>
            </a:r>
          </a:p>
          <a:p>
            <a:endParaRPr lang="en-US" sz="800" dirty="0" smtClean="0">
              <a:latin typeface="+mj-lt"/>
            </a:endParaRPr>
          </a:p>
          <a:p>
            <a:r>
              <a:rPr lang="en-US" sz="2400" dirty="0" smtClean="0">
                <a:latin typeface="+mj-lt"/>
              </a:rPr>
              <a:t>“And </a:t>
            </a:r>
            <a:r>
              <a:rPr lang="en-US" sz="2400" b="1" dirty="0" smtClean="0">
                <a:latin typeface="+mj-lt"/>
              </a:rPr>
              <a:t>Moses went up to God</a:t>
            </a:r>
            <a:r>
              <a:rPr lang="en-US" sz="2400" dirty="0" smtClean="0">
                <a:latin typeface="+mj-lt"/>
              </a:rPr>
              <a:t>, and the LORD called </a:t>
            </a:r>
          </a:p>
          <a:p>
            <a:r>
              <a:rPr lang="en-US" sz="2400" dirty="0" smtClean="0">
                <a:latin typeface="+mj-lt"/>
              </a:rPr>
              <a:t>unto him out of the mountain, saying…. Ye have seen what I did unto the Egyptians, and how I bare you on eagles’ wings, and </a:t>
            </a:r>
            <a:r>
              <a:rPr lang="en-US" sz="2400" b="1" u="sng" dirty="0" smtClean="0">
                <a:latin typeface="+mj-lt"/>
              </a:rPr>
              <a:t>brought you unto myself</a:t>
            </a:r>
            <a:r>
              <a:rPr lang="en-US" sz="2400" dirty="0" smtClean="0">
                <a:latin typeface="+mj-lt"/>
              </a:rPr>
              <a:t>…” (19:3,4).</a:t>
            </a:r>
          </a:p>
          <a:p>
            <a:r>
              <a:rPr lang="en-US" sz="2400" dirty="0" smtClean="0">
                <a:latin typeface="+mj-lt"/>
              </a:rPr>
              <a:t>This is where God wanted His people in order to give them the next installment of His plan.  </a:t>
            </a:r>
            <a:endParaRPr lang="en-US" sz="2400" dirty="0">
              <a:latin typeface="+mj-lt"/>
            </a:endParaRPr>
          </a:p>
        </p:txBody>
      </p:sp>
      <p:pic>
        <p:nvPicPr>
          <p:cNvPr id="6" name="Picture 5" descr="Hebrews 12:18-29 – Daily Bible (5 Jun 2014) | Knowing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5550" y="1267004"/>
            <a:ext cx="5886450" cy="3743146"/>
          </a:xfrm>
          <a:prstGeom prst="rect">
            <a:avLst/>
          </a:prstGeom>
        </p:spPr>
      </p:pic>
    </p:spTree>
    <p:extLst>
      <p:ext uri="{BB962C8B-B14F-4D97-AF65-F5344CB8AC3E}">
        <p14:creationId xmlns:p14="http://schemas.microsoft.com/office/powerpoint/2010/main" val="2613653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500"/>
                                        <p:tgtEl>
                                          <p:spTgt spid="5">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500"/>
                                        <p:tgtEl>
                                          <p:spTgt spid="5">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500"/>
                                        <p:tgtEl>
                                          <p:spTgt spid="5">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5">
                                            <p:txEl>
                                              <p:pRg st="7" end="7"/>
                                            </p:txEl>
                                          </p:spTgt>
                                        </p:tgtEl>
                                        <p:attrNameLst>
                                          <p:attrName>style.visibility</p:attrName>
                                        </p:attrNameLst>
                                      </p:cBhvr>
                                      <p:to>
                                        <p:strVal val="visible"/>
                                      </p:to>
                                    </p:set>
                                    <p:animEffect transition="in" filter="fade">
                                      <p:cBhvr>
                                        <p:cTn id="40" dur="500"/>
                                        <p:tgtEl>
                                          <p:spTgt spid="5">
                                            <p:txEl>
                                              <p:pRg st="7" end="7"/>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Effect transition="in" filter="fade">
                                      <p:cBhvr>
                                        <p:cTn id="43" dur="500"/>
                                        <p:tgtEl>
                                          <p:spTgt spid="5">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
                                            <p:txEl>
                                              <p:pRg st="10" end="10"/>
                                            </p:txEl>
                                          </p:spTgt>
                                        </p:tgtEl>
                                        <p:attrNameLst>
                                          <p:attrName>style.visibility</p:attrName>
                                        </p:attrNameLst>
                                      </p:cBhvr>
                                      <p:to>
                                        <p:strVal val="visible"/>
                                      </p:to>
                                    </p:set>
                                    <p:animEffect transition="in" filter="fade">
                                      <p:cBhvr>
                                        <p:cTn id="48" dur="500"/>
                                        <p:tgtEl>
                                          <p:spTgt spid="5">
                                            <p:txEl>
                                              <p:pRg st="10" end="10"/>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animEffect transition="in" filter="fade">
                                      <p:cBhvr>
                                        <p:cTn id="51" dur="500"/>
                                        <p:tgtEl>
                                          <p:spTgt spid="5">
                                            <p:txEl>
                                              <p:pRg st="11" end="1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5">
                                            <p:txEl>
                                              <p:pRg st="12" end="12"/>
                                            </p:txEl>
                                          </p:spTgt>
                                        </p:tgtEl>
                                        <p:attrNameLst>
                                          <p:attrName>style.visibility</p:attrName>
                                        </p:attrNameLst>
                                      </p:cBhvr>
                                      <p:to>
                                        <p:strVal val="visible"/>
                                      </p:to>
                                    </p:set>
                                    <p:animEffect transition="in" filter="fade">
                                      <p:cBhvr>
                                        <p:cTn id="56"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198" y="-66675"/>
            <a:ext cx="7753351" cy="6247864"/>
          </a:xfrm>
          <a:prstGeom prst="rect">
            <a:avLst/>
          </a:prstGeom>
        </p:spPr>
        <p:txBody>
          <a:bodyPr wrap="square">
            <a:spAutoFit/>
          </a:bodyPr>
          <a:lstStyle/>
          <a:p>
            <a:r>
              <a:rPr lang="en-US" sz="2400" b="1" dirty="0" smtClean="0">
                <a:latin typeface="+mj-lt"/>
              </a:rPr>
              <a:t>GOD’S DEALING WITH ISRAEL UNDER LAW</a:t>
            </a:r>
          </a:p>
          <a:p>
            <a:r>
              <a:rPr lang="en-US" sz="2400" dirty="0" smtClean="0">
                <a:latin typeface="+mj-lt"/>
              </a:rPr>
              <a:t>God had to give Israel a chance under this very stringent system of Law or else they might all die leaving no nation to fulfill His promises.  How?  He gave them a temporary system that could work—when they broke the Law [civil, moral] they came to the tabernacle with a sacrifice [ceremonial].</a:t>
            </a:r>
            <a:endParaRPr lang="en-US" sz="2400" dirty="0">
              <a:latin typeface="+mj-lt"/>
            </a:endParaRPr>
          </a:p>
          <a:p>
            <a:endParaRPr lang="en-US" sz="800" b="1" dirty="0" smtClean="0">
              <a:latin typeface="+mj-lt"/>
            </a:endParaRPr>
          </a:p>
          <a:p>
            <a:r>
              <a:rPr lang="en-US" sz="2400" dirty="0" smtClean="0">
                <a:latin typeface="+mj-lt"/>
              </a:rPr>
              <a:t>Civil</a:t>
            </a:r>
            <a:r>
              <a:rPr lang="en-US" sz="2400" dirty="0">
                <a:latin typeface="+mj-lt"/>
              </a:rPr>
              <a:t>, Moral, </a:t>
            </a:r>
            <a:r>
              <a:rPr lang="en-US" sz="2400" dirty="0" smtClean="0">
                <a:latin typeface="+mj-lt"/>
              </a:rPr>
              <a:t>Ceremonial</a:t>
            </a:r>
          </a:p>
          <a:p>
            <a:endParaRPr lang="en-US" sz="800" dirty="0" smtClean="0">
              <a:latin typeface="+mj-lt"/>
            </a:endParaRPr>
          </a:p>
          <a:p>
            <a:r>
              <a:rPr lang="en-US" sz="2400" b="1" u="sng" dirty="0" smtClean="0">
                <a:latin typeface="+mj-lt"/>
              </a:rPr>
              <a:t>Civil </a:t>
            </a:r>
            <a:r>
              <a:rPr lang="en-US" sz="2400" b="1" u="sng" dirty="0">
                <a:latin typeface="+mj-lt"/>
              </a:rPr>
              <a:t>law</a:t>
            </a:r>
            <a:r>
              <a:rPr lang="en-US" sz="2400" b="1" dirty="0">
                <a:latin typeface="+mj-lt"/>
              </a:rPr>
              <a:t> </a:t>
            </a:r>
            <a:r>
              <a:rPr lang="en-US" sz="2400" dirty="0">
                <a:latin typeface="+mj-lt"/>
              </a:rPr>
              <a:t>– rules of government</a:t>
            </a:r>
          </a:p>
          <a:p>
            <a:r>
              <a:rPr lang="en-US" sz="2400" dirty="0" smtClean="0">
                <a:latin typeface="+mj-lt"/>
              </a:rPr>
              <a:t>“If </a:t>
            </a:r>
            <a:r>
              <a:rPr lang="en-US" sz="2400" dirty="0">
                <a:latin typeface="+mj-lt"/>
              </a:rPr>
              <a:t>a </a:t>
            </a:r>
            <a:r>
              <a:rPr lang="en-US" sz="2400" dirty="0" smtClean="0">
                <a:latin typeface="+mj-lt"/>
              </a:rPr>
              <a:t>man steal </a:t>
            </a:r>
            <a:r>
              <a:rPr lang="en-US" sz="2400" dirty="0">
                <a:latin typeface="+mj-lt"/>
              </a:rPr>
              <a:t>an ox, or a sheep, and kill it, or sell it; he shall restore five oxen for an ox, and four sheep </a:t>
            </a:r>
            <a:r>
              <a:rPr lang="en-US" sz="2400" dirty="0" smtClean="0">
                <a:latin typeface="+mj-lt"/>
              </a:rPr>
              <a:t>for a </a:t>
            </a:r>
            <a:r>
              <a:rPr lang="en-US" sz="2400" dirty="0">
                <a:latin typeface="+mj-lt"/>
              </a:rPr>
              <a:t>sheep</a:t>
            </a:r>
            <a:r>
              <a:rPr lang="en-US" sz="2400" dirty="0" smtClean="0">
                <a:latin typeface="+mj-lt"/>
              </a:rPr>
              <a:t>” (</a:t>
            </a:r>
            <a:r>
              <a:rPr lang="en-US" sz="2400" dirty="0">
                <a:latin typeface="+mj-lt"/>
              </a:rPr>
              <a:t>22:1</a:t>
            </a:r>
            <a:r>
              <a:rPr lang="en-US" sz="2400" dirty="0" smtClean="0">
                <a:latin typeface="+mj-lt"/>
              </a:rPr>
              <a:t>).</a:t>
            </a:r>
          </a:p>
          <a:p>
            <a:r>
              <a:rPr lang="en-US" sz="2400" b="1" u="sng" dirty="0">
                <a:latin typeface="+mj-lt"/>
              </a:rPr>
              <a:t>Moral law</a:t>
            </a:r>
            <a:r>
              <a:rPr lang="en-US" sz="2400" b="1" dirty="0">
                <a:latin typeface="+mj-lt"/>
              </a:rPr>
              <a:t> </a:t>
            </a:r>
            <a:r>
              <a:rPr lang="en-US" sz="2400" dirty="0">
                <a:latin typeface="+mj-lt"/>
              </a:rPr>
              <a:t>– rules of man’s conduct before God </a:t>
            </a:r>
            <a:r>
              <a:rPr lang="en-US" sz="2400" dirty="0" smtClean="0">
                <a:latin typeface="+mj-lt"/>
              </a:rPr>
              <a:t>and man</a:t>
            </a:r>
            <a:endParaRPr lang="en-US" sz="2400" dirty="0">
              <a:latin typeface="+mj-lt"/>
            </a:endParaRPr>
          </a:p>
          <a:p>
            <a:r>
              <a:rPr lang="en-US" sz="2400" dirty="0" smtClean="0">
                <a:latin typeface="+mj-lt"/>
              </a:rPr>
              <a:t>“Thou </a:t>
            </a:r>
            <a:r>
              <a:rPr lang="en-US" sz="2400" dirty="0">
                <a:latin typeface="+mj-lt"/>
              </a:rPr>
              <a:t>shalt have no other gods before me” (20:3); Thou shalt not </a:t>
            </a:r>
            <a:r>
              <a:rPr lang="en-US" sz="2400" dirty="0" smtClean="0">
                <a:latin typeface="+mj-lt"/>
              </a:rPr>
              <a:t>steal” </a:t>
            </a:r>
            <a:r>
              <a:rPr lang="en-US" sz="2400" dirty="0">
                <a:latin typeface="+mj-lt"/>
              </a:rPr>
              <a:t>(</a:t>
            </a:r>
            <a:r>
              <a:rPr lang="en-US" sz="2400" dirty="0" smtClean="0">
                <a:latin typeface="+mj-lt"/>
              </a:rPr>
              <a:t>20:15). </a:t>
            </a:r>
          </a:p>
          <a:p>
            <a:r>
              <a:rPr lang="en-US" sz="2400" b="1" u="sng" dirty="0">
                <a:latin typeface="+mj-lt"/>
              </a:rPr>
              <a:t>Ceremonial law</a:t>
            </a:r>
            <a:r>
              <a:rPr lang="en-US" sz="2400" u="sng" dirty="0">
                <a:latin typeface="+mj-lt"/>
              </a:rPr>
              <a:t> </a:t>
            </a:r>
            <a:r>
              <a:rPr lang="en-US" sz="2400" dirty="0">
                <a:latin typeface="+mj-lt"/>
              </a:rPr>
              <a:t>– rules </a:t>
            </a:r>
            <a:r>
              <a:rPr lang="en-US" sz="2400" dirty="0" smtClean="0">
                <a:latin typeface="+mj-lt"/>
              </a:rPr>
              <a:t>on </a:t>
            </a:r>
            <a:r>
              <a:rPr lang="en-US" sz="2400" dirty="0">
                <a:latin typeface="+mj-lt"/>
              </a:rPr>
              <a:t>religious </a:t>
            </a:r>
            <a:r>
              <a:rPr lang="en-US" sz="2400" dirty="0" smtClean="0">
                <a:latin typeface="+mj-lt"/>
              </a:rPr>
              <a:t>life which showed God’s mercy, i.e. sacrifice—restore fellowship with God after breaking moral &amp; civil law. </a:t>
            </a:r>
            <a:endParaRPr lang="en-US" sz="2400" dirty="0">
              <a:latin typeface="+mj-lt"/>
            </a:endParaRPr>
          </a:p>
        </p:txBody>
      </p:sp>
      <p:pic>
        <p:nvPicPr>
          <p:cNvPr id="3" name="Picture 2" descr="DarrellBaudoin.co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9550" y="0"/>
            <a:ext cx="4362450" cy="6181189"/>
          </a:xfrm>
          <a:prstGeom prst="rect">
            <a:avLst/>
          </a:prstGeom>
        </p:spPr>
      </p:pic>
    </p:spTree>
    <p:extLst>
      <p:ext uri="{BB962C8B-B14F-4D97-AF65-F5344CB8AC3E}">
        <p14:creationId xmlns:p14="http://schemas.microsoft.com/office/powerpoint/2010/main" val="20479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fade">
                                      <p:cBhvr>
                                        <p:cTn id="20" dur="500"/>
                                        <p:tgtEl>
                                          <p:spTgt spid="2">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fade">
                                      <p:cBhvr>
                                        <p:cTn id="23" dur="500"/>
                                        <p:tgtEl>
                                          <p:spTgt spid="2">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fade">
                                      <p:cBhvr>
                                        <p:cTn id="28" dur="500"/>
                                        <p:tgtEl>
                                          <p:spTgt spid="2">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fade">
                                      <p:cBhvr>
                                        <p:cTn id="31" dur="500"/>
                                        <p:tgtEl>
                                          <p:spTgt spid="2">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
                                            <p:txEl>
                                              <p:pRg st="9" end="9"/>
                                            </p:txEl>
                                          </p:spTgt>
                                        </p:tgtEl>
                                        <p:attrNameLst>
                                          <p:attrName>style.visibility</p:attrName>
                                        </p:attrNameLst>
                                      </p:cBhvr>
                                      <p:to>
                                        <p:strVal val="visible"/>
                                      </p:to>
                                    </p:set>
                                    <p:animEffect transition="in" filter="fade">
                                      <p:cBhvr>
                                        <p:cTn id="36"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90964"/>
            <a:ext cx="11991975" cy="6124754"/>
          </a:xfrm>
          <a:prstGeom prst="rect">
            <a:avLst/>
          </a:prstGeom>
        </p:spPr>
        <p:txBody>
          <a:bodyPr wrap="square">
            <a:spAutoFit/>
          </a:bodyPr>
          <a:lstStyle/>
          <a:p>
            <a:r>
              <a:rPr lang="en-US" sz="2400" b="1" dirty="0" smtClean="0">
                <a:latin typeface="+mj-lt"/>
              </a:rPr>
              <a:t>THE TABERNACLE</a:t>
            </a:r>
          </a:p>
          <a:p>
            <a:r>
              <a:rPr lang="en-US" sz="2400" dirty="0" smtClean="0">
                <a:latin typeface="+mj-lt"/>
              </a:rPr>
              <a:t>“And let them make me a </a:t>
            </a:r>
            <a:r>
              <a:rPr lang="en-US" sz="2400" b="1" dirty="0" smtClean="0">
                <a:latin typeface="+mj-lt"/>
              </a:rPr>
              <a:t>sanctuary</a:t>
            </a:r>
            <a:r>
              <a:rPr lang="en-US" sz="2400" dirty="0" smtClean="0">
                <a:latin typeface="+mj-lt"/>
              </a:rPr>
              <a:t>; that I may dwell </a:t>
            </a:r>
          </a:p>
          <a:p>
            <a:r>
              <a:rPr lang="en-US" sz="2400" dirty="0" smtClean="0">
                <a:latin typeface="+mj-lt"/>
              </a:rPr>
              <a:t>among them.  According to all that I shew thee, after </a:t>
            </a:r>
          </a:p>
          <a:p>
            <a:r>
              <a:rPr lang="en-US" sz="2400" dirty="0" smtClean="0">
                <a:latin typeface="+mj-lt"/>
              </a:rPr>
              <a:t>the pattern…” (25:8).</a:t>
            </a:r>
          </a:p>
          <a:p>
            <a:r>
              <a:rPr lang="en-US" sz="2400" dirty="0" smtClean="0">
                <a:latin typeface="+mj-lt"/>
              </a:rPr>
              <a:t>The first thing God wanted was a place to reside close </a:t>
            </a:r>
          </a:p>
          <a:p>
            <a:r>
              <a:rPr lang="en-US" sz="2400" dirty="0" smtClean="0">
                <a:latin typeface="+mj-lt"/>
              </a:rPr>
              <a:t>to His people, but it would also have deeper spiritual </a:t>
            </a:r>
          </a:p>
          <a:p>
            <a:r>
              <a:rPr lang="en-US" sz="2400" dirty="0" smtClean="0">
                <a:latin typeface="+mj-lt"/>
              </a:rPr>
              <a:t>meaning, modeled after the one in heaven (Heb. 8:5). </a:t>
            </a:r>
          </a:p>
          <a:p>
            <a:endParaRPr lang="en-US" sz="800" dirty="0" smtClean="0">
              <a:latin typeface="+mj-lt"/>
            </a:endParaRPr>
          </a:p>
          <a:p>
            <a:r>
              <a:rPr lang="en-US" sz="2400" dirty="0" smtClean="0">
                <a:latin typeface="+mj-lt"/>
              </a:rPr>
              <a:t>“And they shall make an</a:t>
            </a:r>
            <a:r>
              <a:rPr lang="en-US" sz="2400" b="1" dirty="0" smtClean="0">
                <a:latin typeface="+mj-lt"/>
              </a:rPr>
              <a:t> ark </a:t>
            </a:r>
            <a:r>
              <a:rPr lang="en-US" sz="2400" dirty="0" smtClean="0">
                <a:latin typeface="+mj-lt"/>
              </a:rPr>
              <a:t>[coffin]… overlay it with </a:t>
            </a:r>
          </a:p>
          <a:p>
            <a:r>
              <a:rPr lang="en-US" sz="2400" dirty="0" smtClean="0">
                <a:latin typeface="+mj-lt"/>
              </a:rPr>
              <a:t>pure gold… a mercy seat… two cherubims… And </a:t>
            </a:r>
            <a:r>
              <a:rPr lang="en-US" sz="2400" b="1" dirty="0" smtClean="0">
                <a:latin typeface="+mj-lt"/>
              </a:rPr>
              <a:t>there </a:t>
            </a:r>
          </a:p>
          <a:p>
            <a:r>
              <a:rPr lang="en-US" sz="2400" b="1" dirty="0" smtClean="0">
                <a:latin typeface="+mj-lt"/>
              </a:rPr>
              <a:t>I will meet with thee</a:t>
            </a:r>
            <a:r>
              <a:rPr lang="en-US" sz="2400" dirty="0" smtClean="0">
                <a:latin typeface="+mj-lt"/>
              </a:rPr>
              <a:t>, and I will commune with thee </a:t>
            </a:r>
          </a:p>
          <a:p>
            <a:r>
              <a:rPr lang="en-US" sz="2400" dirty="0" smtClean="0">
                <a:latin typeface="+mj-lt"/>
              </a:rPr>
              <a:t>from </a:t>
            </a:r>
            <a:r>
              <a:rPr lang="en-US" sz="2400" b="1" dirty="0" smtClean="0">
                <a:latin typeface="+mj-lt"/>
              </a:rPr>
              <a:t>above the mercy seat</a:t>
            </a:r>
            <a:r>
              <a:rPr lang="en-US" sz="2400" dirty="0" smtClean="0">
                <a:latin typeface="+mj-lt"/>
              </a:rPr>
              <a:t>…” (25:10-22).</a:t>
            </a:r>
          </a:p>
          <a:p>
            <a:r>
              <a:rPr lang="en-US" sz="2400" dirty="0" smtClean="0">
                <a:latin typeface="+mj-lt"/>
              </a:rPr>
              <a:t>Christ would reside close to His people in the Holiest </a:t>
            </a:r>
          </a:p>
          <a:p>
            <a:r>
              <a:rPr lang="en-US" sz="2400" dirty="0" smtClean="0">
                <a:latin typeface="+mj-lt"/>
              </a:rPr>
              <a:t>place in the tabernacle invisibly enthroned above the </a:t>
            </a:r>
          </a:p>
          <a:p>
            <a:r>
              <a:rPr lang="en-US" sz="2400" dirty="0" smtClean="0">
                <a:latin typeface="+mj-lt"/>
              </a:rPr>
              <a:t>mercy seat of the ark of the covenant.  From there </a:t>
            </a:r>
          </a:p>
          <a:p>
            <a:r>
              <a:rPr lang="en-US" sz="2400" dirty="0" smtClean="0">
                <a:latin typeface="+mj-lt"/>
              </a:rPr>
              <a:t>Christ would fellowship with His chosen nation</a:t>
            </a:r>
            <a:r>
              <a:rPr lang="en-US" sz="2400" dirty="0">
                <a:latin typeface="+mj-lt"/>
              </a:rPr>
              <a:t>.</a:t>
            </a:r>
            <a:endParaRPr lang="en-US" sz="2400" dirty="0" smtClean="0">
              <a:latin typeface="+mj-lt"/>
            </a:endParaRPr>
          </a:p>
          <a:p>
            <a:r>
              <a:rPr lang="en-US" sz="2400" dirty="0" smtClean="0">
                <a:latin typeface="+mj-lt"/>
              </a:rPr>
              <a:t>[At this time, God had no fellowship with Gentiles, excepts proselytes (Eph. 2:11,12; Exo. 12:48)].  </a:t>
            </a:r>
          </a:p>
        </p:txBody>
      </p:sp>
      <p:pic>
        <p:nvPicPr>
          <p:cNvPr id="5" name="Picture 4" descr="ESTUDIO PROFETIC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7525" y="0"/>
            <a:ext cx="5324475" cy="2957813"/>
          </a:xfrm>
          <a:prstGeom prst="rect">
            <a:avLst/>
          </a:prstGeom>
        </p:spPr>
      </p:pic>
      <p:pic>
        <p:nvPicPr>
          <p:cNvPr id="6" name="Picture 5" descr="TORRE DE BABEL: En busca del ARCA y sus secreto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7525" y="3048777"/>
            <a:ext cx="5324475" cy="2456673"/>
          </a:xfrm>
          <a:prstGeom prst="rect">
            <a:avLst/>
          </a:prstGeom>
        </p:spPr>
      </p:pic>
    </p:spTree>
    <p:extLst>
      <p:ext uri="{BB962C8B-B14F-4D97-AF65-F5344CB8AC3E}">
        <p14:creationId xmlns:p14="http://schemas.microsoft.com/office/powerpoint/2010/main" val="43812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animEffect transition="in" filter="fade">
                                      <p:cBhvr>
                                        <p:cTn id="15" dur="500"/>
                                        <p:tgtEl>
                                          <p:spTgt spid="4">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6" end="6"/>
                                            </p:txEl>
                                          </p:spTgt>
                                        </p:tgtEl>
                                        <p:attrNameLst>
                                          <p:attrName>style.visibility</p:attrName>
                                        </p:attrNameLst>
                                      </p:cBhvr>
                                      <p:to>
                                        <p:strVal val="visible"/>
                                      </p:to>
                                    </p:set>
                                    <p:animEffect transition="in" filter="fade">
                                      <p:cBhvr>
                                        <p:cTn id="18" dur="500"/>
                                        <p:tgtEl>
                                          <p:spTgt spid="4">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animEffect transition="in" filter="fade">
                                      <p:cBhvr>
                                        <p:cTn id="23" dur="500"/>
                                        <p:tgtEl>
                                          <p:spTgt spid="4">
                                            <p:txEl>
                                              <p:pRg st="8" end="8"/>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9" end="9"/>
                                            </p:txEl>
                                          </p:spTgt>
                                        </p:tgtEl>
                                        <p:attrNameLst>
                                          <p:attrName>style.visibility</p:attrName>
                                        </p:attrNameLst>
                                      </p:cBhvr>
                                      <p:to>
                                        <p:strVal val="visible"/>
                                      </p:to>
                                    </p:set>
                                    <p:animEffect transition="in" filter="fade">
                                      <p:cBhvr>
                                        <p:cTn id="26" dur="500"/>
                                        <p:tgtEl>
                                          <p:spTgt spid="4">
                                            <p:txEl>
                                              <p:pRg st="9" end="9"/>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10" end="10"/>
                                            </p:txEl>
                                          </p:spTgt>
                                        </p:tgtEl>
                                        <p:attrNameLst>
                                          <p:attrName>style.visibility</p:attrName>
                                        </p:attrNameLst>
                                      </p:cBhvr>
                                      <p:to>
                                        <p:strVal val="visible"/>
                                      </p:to>
                                    </p:set>
                                    <p:animEffect transition="in" filter="fade">
                                      <p:cBhvr>
                                        <p:cTn id="29" dur="500"/>
                                        <p:tgtEl>
                                          <p:spTgt spid="4">
                                            <p:txEl>
                                              <p:pRg st="10" end="1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
                                            <p:txEl>
                                              <p:pRg st="11" end="11"/>
                                            </p:txEl>
                                          </p:spTgt>
                                        </p:tgtEl>
                                        <p:attrNameLst>
                                          <p:attrName>style.visibility</p:attrName>
                                        </p:attrNameLst>
                                      </p:cBhvr>
                                      <p:to>
                                        <p:strVal val="visible"/>
                                      </p:to>
                                    </p:set>
                                    <p:animEffect transition="in" filter="fade">
                                      <p:cBhvr>
                                        <p:cTn id="32" dur="500"/>
                                        <p:tgtEl>
                                          <p:spTgt spid="4">
                                            <p:txEl>
                                              <p:pRg st="11"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12" end="12"/>
                                            </p:txEl>
                                          </p:spTgt>
                                        </p:tgtEl>
                                        <p:attrNameLst>
                                          <p:attrName>style.visibility</p:attrName>
                                        </p:attrNameLst>
                                      </p:cBhvr>
                                      <p:to>
                                        <p:strVal val="visible"/>
                                      </p:to>
                                    </p:set>
                                    <p:animEffect transition="in" filter="fade">
                                      <p:cBhvr>
                                        <p:cTn id="42" dur="500"/>
                                        <p:tgtEl>
                                          <p:spTgt spid="4">
                                            <p:txEl>
                                              <p:pRg st="12" end="12"/>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4">
                                            <p:txEl>
                                              <p:pRg st="13" end="13"/>
                                            </p:txEl>
                                          </p:spTgt>
                                        </p:tgtEl>
                                        <p:attrNameLst>
                                          <p:attrName>style.visibility</p:attrName>
                                        </p:attrNameLst>
                                      </p:cBhvr>
                                      <p:to>
                                        <p:strVal val="visible"/>
                                      </p:to>
                                    </p:set>
                                    <p:animEffect transition="in" filter="fade">
                                      <p:cBhvr>
                                        <p:cTn id="45" dur="500"/>
                                        <p:tgtEl>
                                          <p:spTgt spid="4">
                                            <p:txEl>
                                              <p:pRg st="13" end="13"/>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4">
                                            <p:txEl>
                                              <p:pRg st="14" end="14"/>
                                            </p:txEl>
                                          </p:spTgt>
                                        </p:tgtEl>
                                        <p:attrNameLst>
                                          <p:attrName>style.visibility</p:attrName>
                                        </p:attrNameLst>
                                      </p:cBhvr>
                                      <p:to>
                                        <p:strVal val="visible"/>
                                      </p:to>
                                    </p:set>
                                    <p:animEffect transition="in" filter="fade">
                                      <p:cBhvr>
                                        <p:cTn id="48" dur="500"/>
                                        <p:tgtEl>
                                          <p:spTgt spid="4">
                                            <p:txEl>
                                              <p:pRg st="14" end="14"/>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4">
                                            <p:txEl>
                                              <p:pRg st="15" end="15"/>
                                            </p:txEl>
                                          </p:spTgt>
                                        </p:tgtEl>
                                        <p:attrNameLst>
                                          <p:attrName>style.visibility</p:attrName>
                                        </p:attrNameLst>
                                      </p:cBhvr>
                                      <p:to>
                                        <p:strVal val="visible"/>
                                      </p:to>
                                    </p:set>
                                    <p:animEffect transition="in" filter="fade">
                                      <p:cBhvr>
                                        <p:cTn id="51" dur="500"/>
                                        <p:tgtEl>
                                          <p:spTgt spid="4">
                                            <p:txEl>
                                              <p:pRg st="15" end="1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
                                            <p:txEl>
                                              <p:pRg st="16" end="16"/>
                                            </p:txEl>
                                          </p:spTgt>
                                        </p:tgtEl>
                                        <p:attrNameLst>
                                          <p:attrName>style.visibility</p:attrName>
                                        </p:attrNameLst>
                                      </p:cBhvr>
                                      <p:to>
                                        <p:strVal val="visible"/>
                                      </p:to>
                                    </p:set>
                                    <p:animEffect transition="in" filter="fade">
                                      <p:cBhvr>
                                        <p:cTn id="56" dur="500"/>
                                        <p:tgtEl>
                                          <p:spTgt spid="4">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59052" y="0"/>
            <a:ext cx="6870698" cy="4401205"/>
          </a:xfrm>
          <a:prstGeom prst="rect">
            <a:avLst/>
          </a:prstGeom>
          <a:noFill/>
        </p:spPr>
        <p:txBody>
          <a:bodyPr wrap="square" rtlCol="0">
            <a:spAutoFit/>
          </a:bodyPr>
          <a:lstStyle/>
          <a:p>
            <a:r>
              <a:rPr lang="en-US" sz="2400" dirty="0" smtClean="0">
                <a:latin typeface="+mj-lt"/>
              </a:rPr>
              <a:t>“… according to all that I shew thee, after the pattern of the tabernacle…” (25:9).</a:t>
            </a:r>
          </a:p>
          <a:p>
            <a:r>
              <a:rPr lang="en-US" sz="2400" dirty="0" smtClean="0">
                <a:latin typeface="+mj-lt"/>
              </a:rPr>
              <a:t>Not only did Moses receive the Law from God on Mt. Sinai, but he also was shown how to build the contents of the tabernacle from the model in heaven (Heb. 8:5). </a:t>
            </a:r>
          </a:p>
          <a:p>
            <a:endParaRPr lang="en-US" sz="800" dirty="0" smtClean="0">
              <a:latin typeface="+mj-lt"/>
            </a:endParaRPr>
          </a:p>
          <a:p>
            <a:r>
              <a:rPr lang="en-US" sz="2400" dirty="0" smtClean="0">
                <a:latin typeface="+mj-lt"/>
              </a:rPr>
              <a:t>“Thou shalt also make a </a:t>
            </a:r>
            <a:r>
              <a:rPr lang="en-US" sz="2400" b="1" dirty="0" smtClean="0">
                <a:latin typeface="+mj-lt"/>
              </a:rPr>
              <a:t>table</a:t>
            </a:r>
            <a:r>
              <a:rPr lang="en-US" sz="2400" dirty="0" smtClean="0">
                <a:latin typeface="+mj-lt"/>
              </a:rPr>
              <a:t>… overlay it with pure gold… set upon the table </a:t>
            </a:r>
            <a:r>
              <a:rPr lang="en-US" sz="2400" b="1" dirty="0" smtClean="0">
                <a:latin typeface="+mj-lt"/>
              </a:rPr>
              <a:t>showbread </a:t>
            </a:r>
            <a:r>
              <a:rPr lang="en-US" sz="2400" dirty="0" smtClean="0">
                <a:latin typeface="+mj-lt"/>
              </a:rPr>
              <a:t>before me always” (25:30). </a:t>
            </a:r>
          </a:p>
          <a:p>
            <a:endParaRPr lang="en-US" sz="800" dirty="0" smtClean="0">
              <a:latin typeface="+mj-lt"/>
            </a:endParaRPr>
          </a:p>
          <a:p>
            <a:r>
              <a:rPr lang="en-US" sz="2400" dirty="0" smtClean="0">
                <a:latin typeface="+mj-lt"/>
              </a:rPr>
              <a:t>“And thou shalt make a </a:t>
            </a:r>
            <a:r>
              <a:rPr lang="en-US" sz="2400" b="1" dirty="0" smtClean="0">
                <a:latin typeface="+mj-lt"/>
              </a:rPr>
              <a:t>candlestick</a:t>
            </a:r>
            <a:r>
              <a:rPr lang="en-US" sz="2400" dirty="0" smtClean="0">
                <a:latin typeface="+mj-lt"/>
              </a:rPr>
              <a:t> of pure gold… bring pure olive oil… to cause the </a:t>
            </a:r>
            <a:r>
              <a:rPr lang="en-US" sz="2400" b="1" dirty="0" smtClean="0">
                <a:latin typeface="+mj-lt"/>
              </a:rPr>
              <a:t>lamp </a:t>
            </a:r>
            <a:r>
              <a:rPr lang="en-US" sz="2400" dirty="0" smtClean="0">
                <a:latin typeface="+mj-lt"/>
              </a:rPr>
              <a:t>to burn always” (25:31; 27:20).</a:t>
            </a:r>
          </a:p>
        </p:txBody>
      </p:sp>
      <p:pic>
        <p:nvPicPr>
          <p:cNvPr id="5" name="Picture 4" descr="Golden &lt;strong&gt;Candlestick&lt;/strong&gt; - Masoni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3901" y="52199"/>
            <a:ext cx="2578098" cy="4119752"/>
          </a:xfrm>
          <a:prstGeom prst="rect">
            <a:avLst/>
          </a:prstGeom>
        </p:spPr>
      </p:pic>
      <p:pic>
        <p:nvPicPr>
          <p:cNvPr id="6" name="Picture 5" descr="File:Timna Tabernacle &lt;strong&gt;Table&lt;/strong&gt; of Showbread.jpg - Wikimedia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2476499" cy="4171951"/>
          </a:xfrm>
          <a:prstGeom prst="rect">
            <a:avLst/>
          </a:prstGeom>
        </p:spPr>
      </p:pic>
      <p:pic>
        <p:nvPicPr>
          <p:cNvPr id="7" name="Picture 6" descr="El Incienso y su origen bíblic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01205"/>
            <a:ext cx="8831372" cy="2013227"/>
          </a:xfrm>
          <a:prstGeom prst="rect">
            <a:avLst/>
          </a:prstGeom>
        </p:spPr>
      </p:pic>
      <p:sp>
        <p:nvSpPr>
          <p:cNvPr id="10" name="TextBox 9"/>
          <p:cNvSpPr txBox="1"/>
          <p:nvPr/>
        </p:nvSpPr>
        <p:spPr>
          <a:xfrm>
            <a:off x="9015523" y="4405312"/>
            <a:ext cx="3090752" cy="1569660"/>
          </a:xfrm>
          <a:prstGeom prst="rect">
            <a:avLst/>
          </a:prstGeom>
          <a:noFill/>
        </p:spPr>
        <p:txBody>
          <a:bodyPr wrap="square" rtlCol="0">
            <a:spAutoFit/>
          </a:bodyPr>
          <a:lstStyle/>
          <a:p>
            <a:r>
              <a:rPr lang="en-US" sz="2400" dirty="0" smtClean="0">
                <a:latin typeface="+mj-lt"/>
              </a:rPr>
              <a:t>“And thou shalt make an </a:t>
            </a:r>
            <a:r>
              <a:rPr lang="en-US" sz="2400" b="1" dirty="0" smtClean="0">
                <a:latin typeface="+mj-lt"/>
              </a:rPr>
              <a:t>altar to burn incense </a:t>
            </a:r>
            <a:r>
              <a:rPr lang="en-US" sz="2400" dirty="0" smtClean="0">
                <a:latin typeface="+mj-lt"/>
              </a:rPr>
              <a:t>upon… overlay it with pure gold” (30:1). </a:t>
            </a:r>
            <a:endParaRPr lang="en-US" sz="2400" dirty="0">
              <a:latin typeface="+mj-lt"/>
            </a:endParaRPr>
          </a:p>
        </p:txBody>
      </p:sp>
    </p:spTree>
    <p:extLst>
      <p:ext uri="{BB962C8B-B14F-4D97-AF65-F5344CB8AC3E}">
        <p14:creationId xmlns:p14="http://schemas.microsoft.com/office/powerpoint/2010/main" val="1656984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417"/>
            <a:ext cx="12115800" cy="6124754"/>
          </a:xfrm>
          <a:prstGeom prst="rect">
            <a:avLst/>
          </a:prstGeom>
          <a:noFill/>
        </p:spPr>
        <p:txBody>
          <a:bodyPr wrap="square" rtlCol="0">
            <a:spAutoFit/>
          </a:bodyPr>
          <a:lstStyle/>
          <a:p>
            <a:r>
              <a:rPr lang="en-US" sz="2400" dirty="0" smtClean="0">
                <a:latin typeface="+mj-lt"/>
              </a:rPr>
              <a:t>“And Moses took the tabernacle, and pitched it </a:t>
            </a:r>
          </a:p>
          <a:p>
            <a:r>
              <a:rPr lang="en-US" sz="2400" dirty="0" smtClean="0">
                <a:latin typeface="+mj-lt"/>
              </a:rPr>
              <a:t>without the camp… and called it the </a:t>
            </a:r>
            <a:r>
              <a:rPr lang="en-US" sz="2400" b="1" dirty="0" smtClean="0">
                <a:latin typeface="+mj-lt"/>
              </a:rPr>
              <a:t>Tabernacle</a:t>
            </a:r>
            <a:r>
              <a:rPr lang="en-US" sz="2400" dirty="0" smtClean="0">
                <a:latin typeface="+mj-lt"/>
              </a:rPr>
              <a:t> </a:t>
            </a:r>
            <a:r>
              <a:rPr lang="en-US" sz="2400" b="1" dirty="0" smtClean="0">
                <a:latin typeface="+mj-lt"/>
              </a:rPr>
              <a:t>of </a:t>
            </a:r>
          </a:p>
          <a:p>
            <a:r>
              <a:rPr lang="en-US" sz="2400" b="1" dirty="0" smtClean="0">
                <a:latin typeface="+mj-lt"/>
              </a:rPr>
              <a:t>the congregation </a:t>
            </a:r>
            <a:r>
              <a:rPr lang="en-US" sz="2400" dirty="0" smtClean="0">
                <a:latin typeface="+mj-lt"/>
              </a:rPr>
              <a:t>… As Moses entered into the </a:t>
            </a:r>
          </a:p>
          <a:p>
            <a:r>
              <a:rPr lang="en-US" sz="2400" dirty="0" smtClean="0">
                <a:latin typeface="+mj-lt"/>
              </a:rPr>
              <a:t>tabernacle, the cloudy pillar descended, and stood </a:t>
            </a:r>
          </a:p>
          <a:p>
            <a:r>
              <a:rPr lang="en-US" sz="2400" dirty="0" smtClean="0">
                <a:latin typeface="+mj-lt"/>
              </a:rPr>
              <a:t>at the door of the tabernacle, and the LORD talked </a:t>
            </a:r>
          </a:p>
          <a:p>
            <a:r>
              <a:rPr lang="en-US" sz="2400" dirty="0" smtClean="0">
                <a:latin typeface="+mj-lt"/>
              </a:rPr>
              <a:t>with Moses” (33:7-9).</a:t>
            </a:r>
          </a:p>
          <a:p>
            <a:r>
              <a:rPr lang="en-US" sz="2400" dirty="0" smtClean="0">
                <a:latin typeface="+mj-lt"/>
              </a:rPr>
              <a:t>The tabernacle was complete, but Moses wanted </a:t>
            </a:r>
          </a:p>
          <a:p>
            <a:r>
              <a:rPr lang="en-US" sz="2400" dirty="0" smtClean="0">
                <a:latin typeface="+mj-lt"/>
              </a:rPr>
              <a:t>more —a personal relationship with the One for </a:t>
            </a:r>
          </a:p>
          <a:p>
            <a:r>
              <a:rPr lang="en-US" sz="2400" dirty="0" smtClean="0">
                <a:latin typeface="+mj-lt"/>
              </a:rPr>
              <a:t>whom it was built.</a:t>
            </a:r>
          </a:p>
          <a:p>
            <a:endParaRPr lang="en-US" sz="800" dirty="0" smtClean="0">
              <a:latin typeface="+mj-lt"/>
            </a:endParaRPr>
          </a:p>
          <a:p>
            <a:r>
              <a:rPr lang="en-US" sz="2400" dirty="0" smtClean="0">
                <a:latin typeface="+mj-lt"/>
              </a:rPr>
              <a:t>“And he [Moses] said, I beseech thee, shew me thy </a:t>
            </a:r>
          </a:p>
          <a:p>
            <a:r>
              <a:rPr lang="en-US" sz="2400" dirty="0" smtClean="0">
                <a:latin typeface="+mj-lt"/>
              </a:rPr>
              <a:t>glory… Thou canst not see my face: for there shall no </a:t>
            </a:r>
          </a:p>
          <a:p>
            <a:r>
              <a:rPr lang="en-US" sz="2400" dirty="0" smtClean="0">
                <a:latin typeface="+mj-lt"/>
              </a:rPr>
              <a:t>man see me, and live… And he said, I will make all my </a:t>
            </a:r>
          </a:p>
          <a:p>
            <a:r>
              <a:rPr lang="en-US" sz="2400" dirty="0" smtClean="0">
                <a:latin typeface="+mj-lt"/>
              </a:rPr>
              <a:t>goodness pass before thee, and I will proclaim the </a:t>
            </a:r>
          </a:p>
          <a:p>
            <a:r>
              <a:rPr lang="en-US" sz="2400" b="1" dirty="0" smtClean="0">
                <a:latin typeface="+mj-lt"/>
              </a:rPr>
              <a:t>name of the LORD </a:t>
            </a:r>
            <a:r>
              <a:rPr lang="en-US" sz="2400" dirty="0" smtClean="0">
                <a:latin typeface="+mj-lt"/>
              </a:rPr>
              <a:t>(Jn. 1:12) before thee; and </a:t>
            </a:r>
            <a:r>
              <a:rPr lang="en-US" sz="2400" b="1" dirty="0" smtClean="0">
                <a:latin typeface="+mj-lt"/>
              </a:rPr>
              <a:t>will be </a:t>
            </a:r>
          </a:p>
          <a:p>
            <a:r>
              <a:rPr lang="en-US" sz="2400" b="1" dirty="0" smtClean="0">
                <a:latin typeface="+mj-lt"/>
              </a:rPr>
              <a:t>gracious to whom I will be gracious</a:t>
            </a:r>
            <a:r>
              <a:rPr lang="en-US" sz="2400" dirty="0" smtClean="0">
                <a:latin typeface="+mj-lt"/>
              </a:rPr>
              <a:t>, and </a:t>
            </a:r>
            <a:r>
              <a:rPr lang="en-US" sz="2400" b="1" dirty="0" smtClean="0">
                <a:latin typeface="+mj-lt"/>
              </a:rPr>
              <a:t>will shew </a:t>
            </a:r>
          </a:p>
          <a:p>
            <a:r>
              <a:rPr lang="en-US" sz="2400" b="1" dirty="0" smtClean="0">
                <a:latin typeface="+mj-lt"/>
              </a:rPr>
              <a:t>mercy on whom I will shew mercy</a:t>
            </a:r>
            <a:r>
              <a:rPr lang="en-US" sz="2400" dirty="0" smtClean="0">
                <a:latin typeface="+mj-lt"/>
              </a:rPr>
              <a:t>” (33:18-20).  Moses got his answer.    </a:t>
            </a:r>
            <a:endParaRPr lang="en-US" sz="2400" dirty="0">
              <a:latin typeface="+mj-lt"/>
            </a:endParaRPr>
          </a:p>
        </p:txBody>
      </p:sp>
      <p:pic>
        <p:nvPicPr>
          <p:cNvPr id="3" name="Picture 2" descr="&lt;strong&gt;Moses&lt;/strong&gt; - Skolbo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9424" y="0"/>
            <a:ext cx="5362575" cy="5505450"/>
          </a:xfrm>
          <a:prstGeom prst="rect">
            <a:avLst/>
          </a:prstGeom>
        </p:spPr>
      </p:pic>
    </p:spTree>
    <p:extLst>
      <p:ext uri="{BB962C8B-B14F-4D97-AF65-F5344CB8AC3E}">
        <p14:creationId xmlns:p14="http://schemas.microsoft.com/office/powerpoint/2010/main" val="28735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fade">
                                      <p:cBhvr>
                                        <p:cTn id="7" dur="500"/>
                                        <p:tgtEl>
                                          <p:spTgt spid="2">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7" end="7"/>
                                            </p:txEl>
                                          </p:spTgt>
                                        </p:tgtEl>
                                        <p:attrNameLst>
                                          <p:attrName>style.visibility</p:attrName>
                                        </p:attrNameLst>
                                      </p:cBhvr>
                                      <p:to>
                                        <p:strVal val="visible"/>
                                      </p:to>
                                    </p:set>
                                    <p:animEffect transition="in" filter="fade">
                                      <p:cBhvr>
                                        <p:cTn id="10" dur="500"/>
                                        <p:tgtEl>
                                          <p:spTgt spid="2">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animEffect transition="in" filter="fade">
                                      <p:cBhvr>
                                        <p:cTn id="13" dur="500"/>
                                        <p:tgtEl>
                                          <p:spTgt spid="2">
                                            <p:txEl>
                                              <p:pRg st="8" end="8"/>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10" end="10"/>
                                            </p:txEl>
                                          </p:spTgt>
                                        </p:tgtEl>
                                        <p:attrNameLst>
                                          <p:attrName>style.visibility</p:attrName>
                                        </p:attrNameLst>
                                      </p:cBhvr>
                                      <p:to>
                                        <p:strVal val="visible"/>
                                      </p:to>
                                    </p:set>
                                    <p:animEffect transition="in" filter="fade">
                                      <p:cBhvr>
                                        <p:cTn id="18" dur="500"/>
                                        <p:tgtEl>
                                          <p:spTgt spid="2">
                                            <p:txEl>
                                              <p:pRg st="10" end="1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11" end="11"/>
                                            </p:txEl>
                                          </p:spTgt>
                                        </p:tgtEl>
                                        <p:attrNameLst>
                                          <p:attrName>style.visibility</p:attrName>
                                        </p:attrNameLst>
                                      </p:cBhvr>
                                      <p:to>
                                        <p:strVal val="visible"/>
                                      </p:to>
                                    </p:set>
                                    <p:animEffect transition="in" filter="fade">
                                      <p:cBhvr>
                                        <p:cTn id="21" dur="500"/>
                                        <p:tgtEl>
                                          <p:spTgt spid="2">
                                            <p:txEl>
                                              <p:pRg st="11" end="1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12" end="12"/>
                                            </p:txEl>
                                          </p:spTgt>
                                        </p:tgtEl>
                                        <p:attrNameLst>
                                          <p:attrName>style.visibility</p:attrName>
                                        </p:attrNameLst>
                                      </p:cBhvr>
                                      <p:to>
                                        <p:strVal val="visible"/>
                                      </p:to>
                                    </p:set>
                                    <p:animEffect transition="in" filter="fade">
                                      <p:cBhvr>
                                        <p:cTn id="24" dur="500"/>
                                        <p:tgtEl>
                                          <p:spTgt spid="2">
                                            <p:txEl>
                                              <p:pRg st="12" end="1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13" end="13"/>
                                            </p:txEl>
                                          </p:spTgt>
                                        </p:tgtEl>
                                        <p:attrNameLst>
                                          <p:attrName>style.visibility</p:attrName>
                                        </p:attrNameLst>
                                      </p:cBhvr>
                                      <p:to>
                                        <p:strVal val="visible"/>
                                      </p:to>
                                    </p:set>
                                    <p:animEffect transition="in" filter="fade">
                                      <p:cBhvr>
                                        <p:cTn id="27" dur="500"/>
                                        <p:tgtEl>
                                          <p:spTgt spid="2">
                                            <p:txEl>
                                              <p:pRg st="13" end="1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14" end="14"/>
                                            </p:txEl>
                                          </p:spTgt>
                                        </p:tgtEl>
                                        <p:attrNameLst>
                                          <p:attrName>style.visibility</p:attrName>
                                        </p:attrNameLst>
                                      </p:cBhvr>
                                      <p:to>
                                        <p:strVal val="visible"/>
                                      </p:to>
                                    </p:set>
                                    <p:animEffect transition="in" filter="fade">
                                      <p:cBhvr>
                                        <p:cTn id="30" dur="500"/>
                                        <p:tgtEl>
                                          <p:spTgt spid="2">
                                            <p:txEl>
                                              <p:pRg st="14" end="1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15" end="15"/>
                                            </p:txEl>
                                          </p:spTgt>
                                        </p:tgtEl>
                                        <p:attrNameLst>
                                          <p:attrName>style.visibility</p:attrName>
                                        </p:attrNameLst>
                                      </p:cBhvr>
                                      <p:to>
                                        <p:strVal val="visible"/>
                                      </p:to>
                                    </p:set>
                                    <p:animEffect transition="in" filter="fade">
                                      <p:cBhvr>
                                        <p:cTn id="33" dur="500"/>
                                        <p:tgtEl>
                                          <p:spTgt spid="2">
                                            <p:txEl>
                                              <p:pRg st="15" end="15"/>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
                                            <p:txEl>
                                              <p:pRg st="16" end="16"/>
                                            </p:txEl>
                                          </p:spTgt>
                                        </p:tgtEl>
                                        <p:attrNameLst>
                                          <p:attrName>style.visibility</p:attrName>
                                        </p:attrNameLst>
                                      </p:cBhvr>
                                      <p:to>
                                        <p:strVal val="visible"/>
                                      </p:to>
                                    </p:set>
                                    <p:animEffect transition="in" filter="fade">
                                      <p:cBhvr>
                                        <p:cTn id="36" dur="500"/>
                                        <p:tgtEl>
                                          <p:spTgt spid="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674" y="-66675"/>
            <a:ext cx="7000875" cy="6247864"/>
          </a:xfrm>
          <a:prstGeom prst="rect">
            <a:avLst/>
          </a:prstGeom>
          <a:noFill/>
        </p:spPr>
        <p:txBody>
          <a:bodyPr wrap="square" rtlCol="0">
            <a:spAutoFit/>
          </a:bodyPr>
          <a:lstStyle/>
          <a:p>
            <a:r>
              <a:rPr lang="en-US" sz="2400" b="1" dirty="0" smtClean="0">
                <a:latin typeface="+mj-lt"/>
              </a:rPr>
              <a:t>RENEWED COMMISSION</a:t>
            </a:r>
          </a:p>
          <a:p>
            <a:r>
              <a:rPr lang="en-US" sz="2400" dirty="0" smtClean="0">
                <a:latin typeface="+mj-lt"/>
              </a:rPr>
              <a:t>“And he said, Behold, I make a covenant: before all thy people </a:t>
            </a:r>
            <a:r>
              <a:rPr lang="en-US" sz="2400" b="1" dirty="0" smtClean="0">
                <a:latin typeface="+mj-lt"/>
              </a:rPr>
              <a:t>I will do marvels</a:t>
            </a:r>
            <a:r>
              <a:rPr lang="en-US" sz="2400" dirty="0" smtClean="0">
                <a:latin typeface="+mj-lt"/>
              </a:rPr>
              <a:t>, such as have not been done in all the earth, nor in any nation: and all the people among which thou art shall see the word of the LORD… </a:t>
            </a:r>
            <a:endParaRPr lang="en-US" sz="800" dirty="0" smtClean="0">
              <a:latin typeface="+mj-lt"/>
            </a:endParaRPr>
          </a:p>
          <a:p>
            <a:endParaRPr lang="en-US" sz="800" dirty="0">
              <a:latin typeface="+mj-lt"/>
            </a:endParaRPr>
          </a:p>
          <a:p>
            <a:r>
              <a:rPr lang="en-US" sz="2400" dirty="0" smtClean="0">
                <a:latin typeface="+mj-lt"/>
              </a:rPr>
              <a:t>… Observe thou that which I command thee this day: behold, </a:t>
            </a:r>
            <a:r>
              <a:rPr lang="en-US" sz="2400" b="1" dirty="0" smtClean="0">
                <a:latin typeface="+mj-lt"/>
              </a:rPr>
              <a:t>I </a:t>
            </a:r>
            <a:r>
              <a:rPr lang="en-US" sz="2400" dirty="0" smtClean="0">
                <a:latin typeface="+mj-lt"/>
              </a:rPr>
              <a:t>[Christ] </a:t>
            </a:r>
            <a:r>
              <a:rPr lang="en-US" sz="2400" b="1" dirty="0" smtClean="0">
                <a:latin typeface="+mj-lt"/>
              </a:rPr>
              <a:t>will drive out before thee </a:t>
            </a:r>
            <a:r>
              <a:rPr lang="en-US" sz="2400" dirty="0" smtClean="0">
                <a:latin typeface="+mj-lt"/>
              </a:rPr>
              <a:t>the Amorite, and the Canaanite, and the Hittite, and Perizzite, and the Hivite, and the Jebusite” (34:11).</a:t>
            </a:r>
          </a:p>
          <a:p>
            <a:r>
              <a:rPr lang="en-US" sz="2400" dirty="0" smtClean="0">
                <a:latin typeface="+mj-lt"/>
              </a:rPr>
              <a:t>God was always way ahead with His plans &amp; purposes concerning Israel—He would bless them,</a:t>
            </a:r>
            <a:r>
              <a:rPr lang="en-US" sz="2400" i="1" dirty="0" smtClean="0">
                <a:latin typeface="+mj-lt"/>
              </a:rPr>
              <a:t> unless</a:t>
            </a:r>
            <a:r>
              <a:rPr lang="en-US" sz="2400" dirty="0" smtClean="0">
                <a:latin typeface="+mj-lt"/>
              </a:rPr>
              <a:t>…</a:t>
            </a:r>
          </a:p>
          <a:p>
            <a:endParaRPr lang="en-US" sz="800" dirty="0" smtClean="0">
              <a:latin typeface="+mj-lt"/>
            </a:endParaRPr>
          </a:p>
          <a:p>
            <a:r>
              <a:rPr lang="en-US" sz="2400" dirty="0" smtClean="0">
                <a:latin typeface="+mj-lt"/>
              </a:rPr>
              <a:t>“Lest thou make a covenant with the inhabitants of the land, and they go a </a:t>
            </a:r>
            <a:r>
              <a:rPr lang="en-US" sz="2400" b="1" dirty="0" smtClean="0">
                <a:latin typeface="+mj-lt"/>
              </a:rPr>
              <a:t>whoring after their gods</a:t>
            </a:r>
            <a:r>
              <a:rPr lang="en-US" sz="2400" dirty="0" smtClean="0">
                <a:latin typeface="+mj-lt"/>
              </a:rPr>
              <a:t>…” (34:15,16).</a:t>
            </a:r>
          </a:p>
          <a:p>
            <a:r>
              <a:rPr lang="en-US" sz="2400" dirty="0" smtClean="0">
                <a:latin typeface="+mj-lt"/>
              </a:rPr>
              <a:t>God would do everything He had promised Israel, </a:t>
            </a:r>
            <a:r>
              <a:rPr lang="en-US" sz="2400" i="1" dirty="0" smtClean="0">
                <a:latin typeface="+mj-lt"/>
              </a:rPr>
              <a:t>if</a:t>
            </a:r>
          </a:p>
          <a:p>
            <a:r>
              <a:rPr lang="en-US" sz="2400" b="1" u="sng" dirty="0">
                <a:latin typeface="+mj-lt"/>
              </a:rPr>
              <a:t>t</a:t>
            </a:r>
            <a:r>
              <a:rPr lang="en-US" sz="2400" b="1" u="sng" dirty="0" smtClean="0">
                <a:latin typeface="+mj-lt"/>
              </a:rPr>
              <a:t>hey worshipped only Him</a:t>
            </a:r>
            <a:r>
              <a:rPr lang="en-US" sz="2400" dirty="0" smtClean="0">
                <a:latin typeface="+mj-lt"/>
              </a:rPr>
              <a:t>!  </a:t>
            </a:r>
            <a:endParaRPr lang="en-US" sz="2400" dirty="0">
              <a:latin typeface="+mj-lt"/>
            </a:endParaRPr>
          </a:p>
        </p:txBody>
      </p:sp>
      <p:pic>
        <p:nvPicPr>
          <p:cNvPr id="10" name="Picture 9" descr="File:&lt;strong&gt;Canaan&lt;/strong&gt; (PSF).jpg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2350" y="0"/>
            <a:ext cx="4819650" cy="6181189"/>
          </a:xfrm>
          <a:prstGeom prst="rect">
            <a:avLst/>
          </a:prstGeom>
        </p:spPr>
      </p:pic>
    </p:spTree>
    <p:extLst>
      <p:ext uri="{BB962C8B-B14F-4D97-AF65-F5344CB8AC3E}">
        <p14:creationId xmlns:p14="http://schemas.microsoft.com/office/powerpoint/2010/main" val="352312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500"/>
                                        <p:tgtEl>
                                          <p:spTgt spid="2">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Effect transition="in" filter="fade">
                                      <p:cBhvr>
                                        <p:cTn id="25"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ayakhel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2300" y="0"/>
            <a:ext cx="5219700" cy="4657725"/>
          </a:xfrm>
          <a:prstGeom prst="rect">
            <a:avLst/>
          </a:prstGeom>
        </p:spPr>
      </p:pic>
      <p:sp>
        <p:nvSpPr>
          <p:cNvPr id="6" name="TextBox 5"/>
          <p:cNvSpPr txBox="1"/>
          <p:nvPr/>
        </p:nvSpPr>
        <p:spPr>
          <a:xfrm>
            <a:off x="0" y="-85725"/>
            <a:ext cx="13134975" cy="6247864"/>
          </a:xfrm>
          <a:prstGeom prst="rect">
            <a:avLst/>
          </a:prstGeom>
          <a:noFill/>
        </p:spPr>
        <p:txBody>
          <a:bodyPr wrap="square" rtlCol="0">
            <a:spAutoFit/>
          </a:bodyPr>
          <a:lstStyle/>
          <a:p>
            <a:r>
              <a:rPr lang="en-US" sz="2400" dirty="0" smtClean="0">
                <a:latin typeface="+mj-lt"/>
              </a:rPr>
              <a:t>God chose the best craftsmen to make the contents of </a:t>
            </a:r>
          </a:p>
          <a:p>
            <a:r>
              <a:rPr lang="en-US" sz="2400" dirty="0" smtClean="0">
                <a:latin typeface="+mj-lt"/>
              </a:rPr>
              <a:t>the tabernacle – “… I [God] have put wisdom, that they </a:t>
            </a:r>
          </a:p>
          <a:p>
            <a:r>
              <a:rPr lang="en-US" sz="2400" dirty="0" smtClean="0">
                <a:latin typeface="+mj-lt"/>
              </a:rPr>
              <a:t>may make all that I have commanded them” (35:1-11).</a:t>
            </a:r>
          </a:p>
          <a:p>
            <a:r>
              <a:rPr lang="en-US" sz="2400" dirty="0" smtClean="0">
                <a:latin typeface="+mj-lt"/>
              </a:rPr>
              <a:t>But, they had to be very careful when they worked –</a:t>
            </a:r>
          </a:p>
          <a:p>
            <a:endParaRPr lang="en-US" sz="800" dirty="0" smtClean="0">
              <a:latin typeface="+mj-lt"/>
            </a:endParaRPr>
          </a:p>
          <a:p>
            <a:r>
              <a:rPr lang="en-US" sz="2400" dirty="0" smtClean="0">
                <a:latin typeface="+mj-lt"/>
              </a:rPr>
              <a:t>“… Six days shall work be done, but on the [7</a:t>
            </a:r>
            <a:r>
              <a:rPr lang="en-US" sz="2400" baseline="30000" dirty="0" smtClean="0">
                <a:latin typeface="+mj-lt"/>
              </a:rPr>
              <a:t>th</a:t>
            </a:r>
            <a:r>
              <a:rPr lang="en-US" sz="2400" dirty="0" smtClean="0">
                <a:latin typeface="+mj-lt"/>
              </a:rPr>
              <a:t>] day </a:t>
            </a:r>
          </a:p>
          <a:p>
            <a:r>
              <a:rPr lang="en-US" sz="2400" dirty="0" smtClean="0">
                <a:latin typeface="+mj-lt"/>
              </a:rPr>
              <a:t>there shall be unto you a holy day, a Sabbath of rest to </a:t>
            </a:r>
          </a:p>
          <a:p>
            <a:r>
              <a:rPr lang="en-US" sz="2400" dirty="0" smtClean="0">
                <a:latin typeface="+mj-lt"/>
              </a:rPr>
              <a:t>the LORD:  Whosoever doeth work therein shall be put </a:t>
            </a:r>
          </a:p>
          <a:p>
            <a:r>
              <a:rPr lang="en-US" sz="2400" dirty="0" smtClean="0">
                <a:latin typeface="+mj-lt"/>
              </a:rPr>
              <a:t>to death” (35:1,2).</a:t>
            </a:r>
          </a:p>
          <a:p>
            <a:r>
              <a:rPr lang="en-US" sz="2400" dirty="0" smtClean="0">
                <a:latin typeface="+mj-lt"/>
              </a:rPr>
              <a:t>Whether they knew it or not, the practice of the Sabbath</a:t>
            </a:r>
          </a:p>
          <a:p>
            <a:r>
              <a:rPr lang="en-US" sz="2400" dirty="0">
                <a:latin typeface="+mj-lt"/>
              </a:rPr>
              <a:t>f</a:t>
            </a:r>
            <a:r>
              <a:rPr lang="en-US" sz="2400" dirty="0" smtClean="0">
                <a:latin typeface="+mj-lt"/>
              </a:rPr>
              <a:t>oreshadowed Israel’s kingdom rest for 1,000-years.</a:t>
            </a:r>
          </a:p>
          <a:p>
            <a:endParaRPr lang="en-US" sz="800" dirty="0" smtClean="0">
              <a:latin typeface="+mj-lt"/>
            </a:endParaRPr>
          </a:p>
          <a:p>
            <a:r>
              <a:rPr lang="en-US" sz="2400" dirty="0" smtClean="0">
                <a:latin typeface="+mj-lt"/>
              </a:rPr>
              <a:t>“And Moses spake unto all the congregation of the </a:t>
            </a:r>
          </a:p>
          <a:p>
            <a:r>
              <a:rPr lang="en-US" sz="2400" dirty="0" smtClean="0">
                <a:latin typeface="+mj-lt"/>
              </a:rPr>
              <a:t>children of Israel… take ye from among you an offering </a:t>
            </a:r>
          </a:p>
          <a:p>
            <a:r>
              <a:rPr lang="en-US" sz="2400" dirty="0" smtClean="0">
                <a:latin typeface="+mj-lt"/>
              </a:rPr>
              <a:t>unto the LORD: whosoever is of a willing heart, let him bring it, </a:t>
            </a:r>
            <a:r>
              <a:rPr lang="en-US" sz="2400" b="1" dirty="0" smtClean="0">
                <a:latin typeface="+mj-lt"/>
              </a:rPr>
              <a:t>an offering of the LORD</a:t>
            </a:r>
            <a:r>
              <a:rPr lang="en-US" sz="2400" dirty="0" smtClean="0">
                <a:latin typeface="+mj-lt"/>
              </a:rPr>
              <a:t>; </a:t>
            </a:r>
            <a:r>
              <a:rPr lang="en-US" sz="2400" b="1" dirty="0" smtClean="0">
                <a:latin typeface="+mj-lt"/>
              </a:rPr>
              <a:t>gold</a:t>
            </a:r>
            <a:r>
              <a:rPr lang="en-US" sz="2400" dirty="0" smtClean="0">
                <a:latin typeface="+mj-lt"/>
              </a:rPr>
              <a:t>, and </a:t>
            </a:r>
          </a:p>
          <a:p>
            <a:r>
              <a:rPr lang="en-US" sz="2400" b="1" dirty="0" smtClean="0">
                <a:latin typeface="+mj-lt"/>
              </a:rPr>
              <a:t>silver</a:t>
            </a:r>
            <a:r>
              <a:rPr lang="en-US" sz="2400" dirty="0" smtClean="0">
                <a:latin typeface="+mj-lt"/>
              </a:rPr>
              <a:t>, and </a:t>
            </a:r>
            <a:r>
              <a:rPr lang="en-US" sz="2400" b="1" dirty="0" smtClean="0">
                <a:latin typeface="+mj-lt"/>
              </a:rPr>
              <a:t>brass</a:t>
            </a:r>
            <a:r>
              <a:rPr lang="en-US" sz="2400" dirty="0" smtClean="0">
                <a:latin typeface="+mj-lt"/>
              </a:rPr>
              <a:t>” (35:4,5).</a:t>
            </a:r>
          </a:p>
          <a:p>
            <a:r>
              <a:rPr lang="en-US" sz="2400" dirty="0" smtClean="0">
                <a:latin typeface="+mj-lt"/>
              </a:rPr>
              <a:t>Exodus Ch. 25-31 are the instructions to build the tabernacle; 35-40 carrying it out.  That explains </a:t>
            </a:r>
          </a:p>
          <a:p>
            <a:r>
              <a:rPr lang="en-US" sz="2400" dirty="0" smtClean="0">
                <a:latin typeface="+mj-lt"/>
              </a:rPr>
              <a:t>the repetition of similar information concerning the tabernacle. </a:t>
            </a:r>
          </a:p>
        </p:txBody>
      </p:sp>
    </p:spTree>
    <p:extLst>
      <p:ext uri="{BB962C8B-B14F-4D97-AF65-F5344CB8AC3E}">
        <p14:creationId xmlns:p14="http://schemas.microsoft.com/office/powerpoint/2010/main" val="284308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500"/>
                                        <p:tgtEl>
                                          <p:spTgt spid="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5" end="5"/>
                                            </p:txEl>
                                          </p:spTgt>
                                        </p:tgtEl>
                                        <p:attrNameLst>
                                          <p:attrName>style.visibility</p:attrName>
                                        </p:attrNameLst>
                                      </p:cBhvr>
                                      <p:to>
                                        <p:strVal val="visible"/>
                                      </p:to>
                                    </p:set>
                                    <p:animEffect transition="in" filter="fade">
                                      <p:cBhvr>
                                        <p:cTn id="12" dur="500"/>
                                        <p:tgtEl>
                                          <p:spTgt spid="6">
                                            <p:txEl>
                                              <p:pRg st="5" end="5"/>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animEffect transition="in" filter="fade">
                                      <p:cBhvr>
                                        <p:cTn id="15" dur="500"/>
                                        <p:tgtEl>
                                          <p:spTgt spid="6">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7" end="7"/>
                                            </p:txEl>
                                          </p:spTgt>
                                        </p:tgtEl>
                                        <p:attrNameLst>
                                          <p:attrName>style.visibility</p:attrName>
                                        </p:attrNameLst>
                                      </p:cBhvr>
                                      <p:to>
                                        <p:strVal val="visible"/>
                                      </p:to>
                                    </p:set>
                                    <p:animEffect transition="in" filter="fade">
                                      <p:cBhvr>
                                        <p:cTn id="18" dur="500"/>
                                        <p:tgtEl>
                                          <p:spTgt spid="6">
                                            <p:txEl>
                                              <p:pRg st="7" end="7"/>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8" end="8"/>
                                            </p:txEl>
                                          </p:spTgt>
                                        </p:tgtEl>
                                        <p:attrNameLst>
                                          <p:attrName>style.visibility</p:attrName>
                                        </p:attrNameLst>
                                      </p:cBhvr>
                                      <p:to>
                                        <p:strVal val="visible"/>
                                      </p:to>
                                    </p:set>
                                    <p:animEffect transition="in" filter="fade">
                                      <p:cBhvr>
                                        <p:cTn id="21" dur="500"/>
                                        <p:tgtEl>
                                          <p:spTgt spid="6">
                                            <p:txEl>
                                              <p:pRg st="8" end="8"/>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9" end="9"/>
                                            </p:txEl>
                                          </p:spTgt>
                                        </p:tgtEl>
                                        <p:attrNameLst>
                                          <p:attrName>style.visibility</p:attrName>
                                        </p:attrNameLst>
                                      </p:cBhvr>
                                      <p:to>
                                        <p:strVal val="visible"/>
                                      </p:to>
                                    </p:set>
                                    <p:animEffect transition="in" filter="fade">
                                      <p:cBhvr>
                                        <p:cTn id="26" dur="500"/>
                                        <p:tgtEl>
                                          <p:spTgt spid="6">
                                            <p:txEl>
                                              <p:pRg st="9" end="9"/>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6">
                                            <p:txEl>
                                              <p:pRg st="10" end="10"/>
                                            </p:txEl>
                                          </p:spTgt>
                                        </p:tgtEl>
                                        <p:attrNameLst>
                                          <p:attrName>style.visibility</p:attrName>
                                        </p:attrNameLst>
                                      </p:cBhvr>
                                      <p:to>
                                        <p:strVal val="visible"/>
                                      </p:to>
                                    </p:set>
                                    <p:animEffect transition="in" filter="fade">
                                      <p:cBhvr>
                                        <p:cTn id="29" dur="500"/>
                                        <p:tgtEl>
                                          <p:spTgt spid="6">
                                            <p:txEl>
                                              <p:pRg st="10" end="1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12" end="12"/>
                                            </p:txEl>
                                          </p:spTgt>
                                        </p:tgtEl>
                                        <p:attrNameLst>
                                          <p:attrName>style.visibility</p:attrName>
                                        </p:attrNameLst>
                                      </p:cBhvr>
                                      <p:to>
                                        <p:strVal val="visible"/>
                                      </p:to>
                                    </p:set>
                                    <p:animEffect transition="in" filter="fade">
                                      <p:cBhvr>
                                        <p:cTn id="34" dur="500"/>
                                        <p:tgtEl>
                                          <p:spTgt spid="6">
                                            <p:txEl>
                                              <p:pRg st="12" end="12"/>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6">
                                            <p:txEl>
                                              <p:pRg st="13" end="13"/>
                                            </p:txEl>
                                          </p:spTgt>
                                        </p:tgtEl>
                                        <p:attrNameLst>
                                          <p:attrName>style.visibility</p:attrName>
                                        </p:attrNameLst>
                                      </p:cBhvr>
                                      <p:to>
                                        <p:strVal val="visible"/>
                                      </p:to>
                                    </p:set>
                                    <p:animEffect transition="in" filter="fade">
                                      <p:cBhvr>
                                        <p:cTn id="37" dur="500"/>
                                        <p:tgtEl>
                                          <p:spTgt spid="6">
                                            <p:txEl>
                                              <p:pRg st="13" end="13"/>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6">
                                            <p:txEl>
                                              <p:pRg st="14" end="14"/>
                                            </p:txEl>
                                          </p:spTgt>
                                        </p:tgtEl>
                                        <p:attrNameLst>
                                          <p:attrName>style.visibility</p:attrName>
                                        </p:attrNameLst>
                                      </p:cBhvr>
                                      <p:to>
                                        <p:strVal val="visible"/>
                                      </p:to>
                                    </p:set>
                                    <p:animEffect transition="in" filter="fade">
                                      <p:cBhvr>
                                        <p:cTn id="40" dur="500"/>
                                        <p:tgtEl>
                                          <p:spTgt spid="6">
                                            <p:txEl>
                                              <p:pRg st="14" end="14"/>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6">
                                            <p:txEl>
                                              <p:pRg st="15" end="15"/>
                                            </p:txEl>
                                          </p:spTgt>
                                        </p:tgtEl>
                                        <p:attrNameLst>
                                          <p:attrName>style.visibility</p:attrName>
                                        </p:attrNameLst>
                                      </p:cBhvr>
                                      <p:to>
                                        <p:strVal val="visible"/>
                                      </p:to>
                                    </p:set>
                                    <p:animEffect transition="in" filter="fade">
                                      <p:cBhvr>
                                        <p:cTn id="43" dur="500"/>
                                        <p:tgtEl>
                                          <p:spTgt spid="6">
                                            <p:txEl>
                                              <p:pRg st="15" end="1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6">
                                            <p:txEl>
                                              <p:pRg st="16" end="16"/>
                                            </p:txEl>
                                          </p:spTgt>
                                        </p:tgtEl>
                                        <p:attrNameLst>
                                          <p:attrName>style.visibility</p:attrName>
                                        </p:attrNameLst>
                                      </p:cBhvr>
                                      <p:to>
                                        <p:strVal val="visible"/>
                                      </p:to>
                                    </p:set>
                                    <p:animEffect transition="in" filter="fade">
                                      <p:cBhvr>
                                        <p:cTn id="48" dur="500"/>
                                        <p:tgtEl>
                                          <p:spTgt spid="6">
                                            <p:txEl>
                                              <p:pRg st="16" end="16"/>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6">
                                            <p:txEl>
                                              <p:pRg st="17" end="17"/>
                                            </p:txEl>
                                          </p:spTgt>
                                        </p:tgtEl>
                                        <p:attrNameLst>
                                          <p:attrName>style.visibility</p:attrName>
                                        </p:attrNameLst>
                                      </p:cBhvr>
                                      <p:to>
                                        <p:strVal val="visible"/>
                                      </p:to>
                                    </p:set>
                                    <p:animEffect transition="in" filter="fade">
                                      <p:cBhvr>
                                        <p:cTn id="51" dur="500"/>
                                        <p:tgtEl>
                                          <p:spTgt spid="6">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76200"/>
            <a:ext cx="12125325" cy="6124754"/>
          </a:xfrm>
          <a:prstGeom prst="rect">
            <a:avLst/>
          </a:prstGeom>
          <a:noFill/>
        </p:spPr>
        <p:txBody>
          <a:bodyPr wrap="square" rtlCol="0">
            <a:spAutoFit/>
          </a:bodyPr>
          <a:lstStyle/>
          <a:p>
            <a:r>
              <a:rPr lang="en-US" sz="2400" dirty="0" smtClean="0">
                <a:latin typeface="+mj-lt"/>
              </a:rPr>
              <a:t>“And he made the </a:t>
            </a:r>
            <a:r>
              <a:rPr lang="en-US" sz="2400" b="1" dirty="0" smtClean="0">
                <a:latin typeface="+mj-lt"/>
              </a:rPr>
              <a:t>altar of burnt offering</a:t>
            </a:r>
            <a:r>
              <a:rPr lang="en-US" sz="2400" dirty="0" smtClean="0">
                <a:latin typeface="+mj-lt"/>
              </a:rPr>
              <a:t>… and he </a:t>
            </a:r>
          </a:p>
          <a:p>
            <a:r>
              <a:rPr lang="en-US" sz="2400" dirty="0" smtClean="0">
                <a:latin typeface="+mj-lt"/>
              </a:rPr>
              <a:t>made the horns thereof on the four corners; the </a:t>
            </a:r>
          </a:p>
          <a:p>
            <a:r>
              <a:rPr lang="en-US" sz="2400" dirty="0" smtClean="0">
                <a:latin typeface="+mj-lt"/>
              </a:rPr>
              <a:t>horns thereof were of the same; and he overlay it </a:t>
            </a:r>
          </a:p>
          <a:p>
            <a:r>
              <a:rPr lang="en-US" sz="2400" dirty="0" smtClean="0">
                <a:latin typeface="+mj-lt"/>
              </a:rPr>
              <a:t>with</a:t>
            </a:r>
            <a:r>
              <a:rPr lang="en-US" sz="2400" b="1" dirty="0" smtClean="0">
                <a:latin typeface="+mj-lt"/>
              </a:rPr>
              <a:t> brass  </a:t>
            </a:r>
            <a:r>
              <a:rPr lang="en-US" sz="2400" dirty="0" smtClean="0">
                <a:latin typeface="+mj-lt"/>
              </a:rPr>
              <a:t>And he made all the </a:t>
            </a:r>
            <a:r>
              <a:rPr lang="en-US" sz="2400" b="1" dirty="0" smtClean="0">
                <a:latin typeface="+mj-lt"/>
              </a:rPr>
              <a:t>vessels of the altar</a:t>
            </a:r>
            <a:r>
              <a:rPr lang="en-US" sz="2400" dirty="0" smtClean="0">
                <a:latin typeface="+mj-lt"/>
              </a:rPr>
              <a:t>… </a:t>
            </a:r>
          </a:p>
          <a:p>
            <a:r>
              <a:rPr lang="en-US" sz="2400" dirty="0" smtClean="0">
                <a:latin typeface="+mj-lt"/>
              </a:rPr>
              <a:t>pans to receive his ashes, and his shovels, and his </a:t>
            </a:r>
          </a:p>
          <a:p>
            <a:r>
              <a:rPr lang="en-US" sz="2400" dirty="0" smtClean="0">
                <a:latin typeface="+mj-lt"/>
              </a:rPr>
              <a:t>basins… make of </a:t>
            </a:r>
            <a:r>
              <a:rPr lang="en-US" sz="2400" b="1" dirty="0" smtClean="0">
                <a:latin typeface="+mj-lt"/>
              </a:rPr>
              <a:t>brass</a:t>
            </a:r>
            <a:r>
              <a:rPr lang="en-US" sz="2400" dirty="0" smtClean="0">
                <a:latin typeface="+mj-lt"/>
              </a:rPr>
              <a:t>” (38:1; 27:1-3).</a:t>
            </a:r>
          </a:p>
          <a:p>
            <a:r>
              <a:rPr lang="en-US" sz="2400" dirty="0" smtClean="0">
                <a:latin typeface="+mj-lt"/>
              </a:rPr>
              <a:t>The brazen alter was located in the courtyard where </a:t>
            </a:r>
          </a:p>
          <a:p>
            <a:r>
              <a:rPr lang="en-US" sz="2400" dirty="0" smtClean="0">
                <a:latin typeface="+mj-lt"/>
              </a:rPr>
              <a:t>the burnt offering was carried out [It is not the same </a:t>
            </a:r>
          </a:p>
          <a:p>
            <a:r>
              <a:rPr lang="en-US" sz="2400" dirty="0" smtClean="0">
                <a:latin typeface="+mj-lt"/>
              </a:rPr>
              <a:t>as the altar of incense located insider the sanctuary </a:t>
            </a:r>
          </a:p>
          <a:p>
            <a:r>
              <a:rPr lang="en-US" sz="2400" dirty="0" smtClean="0">
                <a:latin typeface="+mj-lt"/>
              </a:rPr>
              <a:t>of the tabernacle].</a:t>
            </a:r>
          </a:p>
          <a:p>
            <a:endParaRPr lang="en-US" sz="800" dirty="0" smtClean="0">
              <a:latin typeface="+mj-lt"/>
            </a:endParaRPr>
          </a:p>
          <a:p>
            <a:r>
              <a:rPr lang="en-US" sz="2400" dirty="0" smtClean="0">
                <a:latin typeface="+mj-lt"/>
              </a:rPr>
              <a:t>“And he made the </a:t>
            </a:r>
            <a:r>
              <a:rPr lang="en-US" sz="2400" b="1" dirty="0" smtClean="0">
                <a:latin typeface="+mj-lt"/>
              </a:rPr>
              <a:t>laver of brass</a:t>
            </a:r>
            <a:r>
              <a:rPr lang="en-US" sz="2400" dirty="0" smtClean="0">
                <a:latin typeface="+mj-lt"/>
              </a:rPr>
              <a:t>, and the foot of it </a:t>
            </a:r>
          </a:p>
          <a:p>
            <a:r>
              <a:rPr lang="en-US" sz="2400" dirty="0" smtClean="0">
                <a:latin typeface="+mj-lt"/>
              </a:rPr>
              <a:t>of </a:t>
            </a:r>
            <a:r>
              <a:rPr lang="en-US" sz="2400" b="1" dirty="0" smtClean="0">
                <a:latin typeface="+mj-lt"/>
              </a:rPr>
              <a:t>brass</a:t>
            </a:r>
            <a:r>
              <a:rPr lang="en-US" sz="2400" dirty="0" smtClean="0">
                <a:latin typeface="+mj-lt"/>
              </a:rPr>
              <a:t>… to wash withal: and thou shalt put it </a:t>
            </a:r>
          </a:p>
          <a:p>
            <a:r>
              <a:rPr lang="en-US" sz="2400" dirty="0" smtClean="0">
                <a:latin typeface="+mj-lt"/>
              </a:rPr>
              <a:t>between the tabernacle of the congregation and the </a:t>
            </a:r>
          </a:p>
          <a:p>
            <a:r>
              <a:rPr lang="en-US" sz="2400" dirty="0" smtClean="0">
                <a:latin typeface="+mj-lt"/>
              </a:rPr>
              <a:t>[brazen] altar, and thou shalt put water therein… For </a:t>
            </a:r>
          </a:p>
          <a:p>
            <a:r>
              <a:rPr lang="en-US" sz="2400" dirty="0" smtClean="0">
                <a:latin typeface="+mj-lt"/>
              </a:rPr>
              <a:t>Aaron and his sons shall wash their hands and feet… when they go into the tabernacle… that </a:t>
            </a:r>
            <a:r>
              <a:rPr lang="en-US" sz="2400" b="1" dirty="0" smtClean="0">
                <a:latin typeface="+mj-lt"/>
              </a:rPr>
              <a:t>they die not</a:t>
            </a:r>
            <a:r>
              <a:rPr lang="en-US" sz="2400" dirty="0" smtClean="0">
                <a:latin typeface="+mj-lt"/>
              </a:rPr>
              <a:t>… or to burn offering made by fire unto the LORD” (38:8; 30:18-20).  </a:t>
            </a:r>
            <a:endParaRPr lang="en-US" sz="2400" dirty="0">
              <a:latin typeface="+mj-lt"/>
            </a:endParaRPr>
          </a:p>
        </p:txBody>
      </p:sp>
      <p:pic>
        <p:nvPicPr>
          <p:cNvPr id="4" name="Picture 3" descr="File:&lt;strong&gt;Altar&lt;/strong&gt; Of Incense, &lt;strong&gt;Altar&lt;/strong&gt; Of Burnt Offering, and &lt;strong&gt;Laver&lt;/strong&g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3225" y="-70782"/>
            <a:ext cx="5438775" cy="5128558"/>
          </a:xfrm>
          <a:prstGeom prst="rect">
            <a:avLst/>
          </a:prstGeom>
        </p:spPr>
      </p:pic>
    </p:spTree>
    <p:extLst>
      <p:ext uri="{BB962C8B-B14F-4D97-AF65-F5344CB8AC3E}">
        <p14:creationId xmlns:p14="http://schemas.microsoft.com/office/powerpoint/2010/main" val="3250637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fade">
                                      <p:cBhvr>
                                        <p:cTn id="7" dur="500"/>
                                        <p:tgtEl>
                                          <p:spTgt spid="2">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7" end="7"/>
                                            </p:txEl>
                                          </p:spTgt>
                                        </p:tgtEl>
                                        <p:attrNameLst>
                                          <p:attrName>style.visibility</p:attrName>
                                        </p:attrNameLst>
                                      </p:cBhvr>
                                      <p:to>
                                        <p:strVal val="visible"/>
                                      </p:to>
                                    </p:set>
                                    <p:animEffect transition="in" filter="fade">
                                      <p:cBhvr>
                                        <p:cTn id="10" dur="500"/>
                                        <p:tgtEl>
                                          <p:spTgt spid="2">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animEffect transition="in" filter="fade">
                                      <p:cBhvr>
                                        <p:cTn id="13" dur="500"/>
                                        <p:tgtEl>
                                          <p:spTgt spid="2">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9" end="9"/>
                                            </p:txEl>
                                          </p:spTgt>
                                        </p:tgtEl>
                                        <p:attrNameLst>
                                          <p:attrName>style.visibility</p:attrName>
                                        </p:attrNameLst>
                                      </p:cBhvr>
                                      <p:to>
                                        <p:strVal val="visible"/>
                                      </p:to>
                                    </p:set>
                                    <p:animEffect transition="in" filter="fade">
                                      <p:cBhvr>
                                        <p:cTn id="16" dur="500"/>
                                        <p:tgtEl>
                                          <p:spTgt spid="2">
                                            <p:txEl>
                                              <p:pRg st="9" end="9"/>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11" end="11"/>
                                            </p:txEl>
                                          </p:spTgt>
                                        </p:tgtEl>
                                        <p:attrNameLst>
                                          <p:attrName>style.visibility</p:attrName>
                                        </p:attrNameLst>
                                      </p:cBhvr>
                                      <p:to>
                                        <p:strVal val="visible"/>
                                      </p:to>
                                    </p:set>
                                    <p:animEffect transition="in" filter="fade">
                                      <p:cBhvr>
                                        <p:cTn id="21" dur="500"/>
                                        <p:tgtEl>
                                          <p:spTgt spid="2">
                                            <p:txEl>
                                              <p:pRg st="11" end="1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12" end="12"/>
                                            </p:txEl>
                                          </p:spTgt>
                                        </p:tgtEl>
                                        <p:attrNameLst>
                                          <p:attrName>style.visibility</p:attrName>
                                        </p:attrNameLst>
                                      </p:cBhvr>
                                      <p:to>
                                        <p:strVal val="visible"/>
                                      </p:to>
                                    </p:set>
                                    <p:animEffect transition="in" filter="fade">
                                      <p:cBhvr>
                                        <p:cTn id="24" dur="500"/>
                                        <p:tgtEl>
                                          <p:spTgt spid="2">
                                            <p:txEl>
                                              <p:pRg st="12" end="1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13" end="13"/>
                                            </p:txEl>
                                          </p:spTgt>
                                        </p:tgtEl>
                                        <p:attrNameLst>
                                          <p:attrName>style.visibility</p:attrName>
                                        </p:attrNameLst>
                                      </p:cBhvr>
                                      <p:to>
                                        <p:strVal val="visible"/>
                                      </p:to>
                                    </p:set>
                                    <p:animEffect transition="in" filter="fade">
                                      <p:cBhvr>
                                        <p:cTn id="27" dur="500"/>
                                        <p:tgtEl>
                                          <p:spTgt spid="2">
                                            <p:txEl>
                                              <p:pRg st="13" end="1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14" end="14"/>
                                            </p:txEl>
                                          </p:spTgt>
                                        </p:tgtEl>
                                        <p:attrNameLst>
                                          <p:attrName>style.visibility</p:attrName>
                                        </p:attrNameLst>
                                      </p:cBhvr>
                                      <p:to>
                                        <p:strVal val="visible"/>
                                      </p:to>
                                    </p:set>
                                    <p:animEffect transition="in" filter="fade">
                                      <p:cBhvr>
                                        <p:cTn id="30" dur="500"/>
                                        <p:tgtEl>
                                          <p:spTgt spid="2">
                                            <p:txEl>
                                              <p:pRg st="14" end="1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15" end="15"/>
                                            </p:txEl>
                                          </p:spTgt>
                                        </p:tgtEl>
                                        <p:attrNameLst>
                                          <p:attrName>style.visibility</p:attrName>
                                        </p:attrNameLst>
                                      </p:cBhvr>
                                      <p:to>
                                        <p:strVal val="visible"/>
                                      </p:to>
                                    </p:set>
                                    <p:animEffect transition="in" filter="fade">
                                      <p:cBhvr>
                                        <p:cTn id="33" dur="5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Jewhu Blog | Respecting Judaism affirming Humanism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343650"/>
          </a:xfrm>
          <a:prstGeom prst="rect">
            <a:avLst/>
          </a:prstGeom>
        </p:spPr>
      </p:pic>
      <p:pic>
        <p:nvPicPr>
          <p:cNvPr id="3" name="Picture 2" descr="File:&lt;strong&gt;Tabernacle&lt;/strong&g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343650"/>
          </a:xfrm>
          <a:prstGeom prst="rect">
            <a:avLst/>
          </a:prstGeom>
        </p:spPr>
      </p:pic>
    </p:spTree>
    <p:extLst>
      <p:ext uri="{BB962C8B-B14F-4D97-AF65-F5344CB8AC3E}">
        <p14:creationId xmlns:p14="http://schemas.microsoft.com/office/powerpoint/2010/main" val="234680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ood Friday Coloring Pages"/>
          <p:cNvPicPr>
            <a:picLocks noChangeAspect="1"/>
          </p:cNvPicPr>
          <p:nvPr/>
        </p:nvPicPr>
        <p:blipFill rotWithShape="1">
          <a:blip r:embed="rId2">
            <a:extLst>
              <a:ext uri="{28A0092B-C50C-407E-A947-70E740481C1C}">
                <a14:useLocalDpi xmlns:a14="http://schemas.microsoft.com/office/drawing/2010/main" val="0"/>
              </a:ext>
            </a:extLst>
          </a:blip>
          <a:srcRect l="-1091" t="-141" r="1091" b="141"/>
          <a:stretch/>
        </p:blipFill>
        <p:spPr>
          <a:xfrm>
            <a:off x="6622642" y="749282"/>
            <a:ext cx="5235983" cy="5489594"/>
          </a:xfrm>
          <a:prstGeom prst="rect">
            <a:avLst/>
          </a:prstGeom>
        </p:spPr>
      </p:pic>
      <p:sp>
        <p:nvSpPr>
          <p:cNvPr id="3" name="TextBox 2"/>
          <p:cNvSpPr txBox="1"/>
          <p:nvPr/>
        </p:nvSpPr>
        <p:spPr>
          <a:xfrm>
            <a:off x="1098991" y="13894"/>
            <a:ext cx="9994018" cy="707886"/>
          </a:xfrm>
          <a:prstGeom prst="rect">
            <a:avLst/>
          </a:prstGeom>
          <a:noFill/>
        </p:spPr>
        <p:txBody>
          <a:bodyPr wrap="none" rtlCol="0">
            <a:spAutoFit/>
          </a:bodyPr>
          <a:lstStyle/>
          <a:p>
            <a:r>
              <a:rPr lang="en-US" sz="4000" dirty="0" smtClean="0">
                <a:latin typeface="+mj-lt"/>
              </a:rPr>
              <a:t>The tabernacle was a veiled picture of the Cross</a:t>
            </a:r>
          </a:p>
        </p:txBody>
      </p:sp>
      <p:pic>
        <p:nvPicPr>
          <p:cNvPr id="4" name="Picture 3" descr="File:&lt;strong&gt;Tabernacle&lt;/strong&g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09406" y="1016370"/>
            <a:ext cx="5416326" cy="5028685"/>
          </a:xfrm>
          <a:prstGeom prst="rect">
            <a:avLst/>
          </a:prstGeom>
        </p:spPr>
      </p:pic>
      <p:pic>
        <p:nvPicPr>
          <p:cNvPr id="5" name="Picture 4" descr="&lt;strong&gt;Cross&lt;/strong&gt; II by mystica - A &lt;strong&gt;cross&lt;/strong&gt; made by me!! ...enjoy!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6110" y="1057275"/>
            <a:ext cx="3244880" cy="5457825"/>
          </a:xfrm>
          <a:prstGeom prst="rect">
            <a:avLst/>
          </a:prstGeom>
        </p:spPr>
      </p:pic>
    </p:spTree>
    <p:extLst>
      <p:ext uri="{BB962C8B-B14F-4D97-AF65-F5344CB8AC3E}">
        <p14:creationId xmlns:p14="http://schemas.microsoft.com/office/powerpoint/2010/main" val="194741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300" y="0"/>
            <a:ext cx="4562475" cy="1754326"/>
          </a:xfrm>
          <a:prstGeom prst="rect">
            <a:avLst/>
          </a:prstGeom>
          <a:noFill/>
        </p:spPr>
        <p:txBody>
          <a:bodyPr wrap="square" rtlCol="0">
            <a:spAutoFit/>
          </a:bodyPr>
          <a:lstStyle/>
          <a:p>
            <a:r>
              <a:rPr lang="en-US" sz="3600" dirty="0" smtClean="0">
                <a:latin typeface="+mj-lt"/>
              </a:rPr>
              <a:t>Next time – The tabernacle in action</a:t>
            </a:r>
          </a:p>
          <a:p>
            <a:r>
              <a:rPr lang="en-US" sz="3600" dirty="0" smtClean="0">
                <a:latin typeface="+mj-lt"/>
              </a:rPr>
              <a:t>Exo. 39 – Lev. 18 </a:t>
            </a:r>
            <a:endParaRPr lang="en-US" sz="3600" dirty="0">
              <a:latin typeface="+mj-lt"/>
            </a:endParaRPr>
          </a:p>
        </p:txBody>
      </p:sp>
      <p:pic>
        <p:nvPicPr>
          <p:cNvPr id="2" name="Picture 1" descr="Daniel Jepsen on The Meaning of Genesis 1 | internetmonk.co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8813" y="-1"/>
            <a:ext cx="7963187" cy="6048375"/>
          </a:xfrm>
          <a:prstGeom prst="rect">
            <a:avLst/>
          </a:prstGeom>
        </p:spPr>
      </p:pic>
    </p:spTree>
    <p:extLst>
      <p:ext uri="{BB962C8B-B14F-4D97-AF65-F5344CB8AC3E}">
        <p14:creationId xmlns:p14="http://schemas.microsoft.com/office/powerpoint/2010/main" val="6456309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 y="-72092"/>
            <a:ext cx="12001502" cy="6124754"/>
          </a:xfrm>
          <a:prstGeom prst="rect">
            <a:avLst/>
          </a:prstGeom>
          <a:noFill/>
        </p:spPr>
        <p:txBody>
          <a:bodyPr wrap="square" rtlCol="0">
            <a:spAutoFit/>
          </a:bodyPr>
          <a:lstStyle/>
          <a:p>
            <a:r>
              <a:rPr lang="en-US" sz="2400" b="1" dirty="0" smtClean="0">
                <a:latin typeface="+mj-lt"/>
              </a:rPr>
              <a:t>DISPENSATION OF LAW</a:t>
            </a:r>
          </a:p>
          <a:p>
            <a:r>
              <a:rPr lang="en-US" sz="2400" dirty="0">
                <a:latin typeface="+mj-lt"/>
              </a:rPr>
              <a:t>“And the LORD said unto Moses, Come up to me into the </a:t>
            </a:r>
            <a:endParaRPr lang="en-US" sz="2400" dirty="0" smtClean="0">
              <a:latin typeface="+mj-lt"/>
            </a:endParaRPr>
          </a:p>
          <a:p>
            <a:r>
              <a:rPr lang="en-US" sz="2400" dirty="0" smtClean="0">
                <a:latin typeface="+mj-lt"/>
              </a:rPr>
              <a:t>mount… and </a:t>
            </a:r>
            <a:r>
              <a:rPr lang="en-US" sz="2400" dirty="0">
                <a:latin typeface="+mj-lt"/>
              </a:rPr>
              <a:t>I will give thee </a:t>
            </a:r>
            <a:r>
              <a:rPr lang="en-US" sz="2400" b="1" dirty="0" smtClean="0">
                <a:latin typeface="+mj-lt"/>
              </a:rPr>
              <a:t>tablets </a:t>
            </a:r>
            <a:r>
              <a:rPr lang="en-US" sz="2400" b="1" dirty="0">
                <a:latin typeface="+mj-lt"/>
              </a:rPr>
              <a:t>of stone</a:t>
            </a:r>
            <a:r>
              <a:rPr lang="en-US" sz="2400" dirty="0">
                <a:latin typeface="+mj-lt"/>
              </a:rPr>
              <a:t>, and </a:t>
            </a:r>
            <a:r>
              <a:rPr lang="en-US" sz="2400" b="1" dirty="0">
                <a:latin typeface="+mj-lt"/>
              </a:rPr>
              <a:t>a law</a:t>
            </a:r>
            <a:r>
              <a:rPr lang="en-US" sz="2400" dirty="0">
                <a:latin typeface="+mj-lt"/>
              </a:rPr>
              <a:t>, </a:t>
            </a:r>
            <a:endParaRPr lang="en-US" sz="2400" dirty="0" smtClean="0">
              <a:latin typeface="+mj-lt"/>
            </a:endParaRPr>
          </a:p>
          <a:p>
            <a:r>
              <a:rPr lang="en-US" sz="2400" dirty="0" smtClean="0">
                <a:latin typeface="+mj-lt"/>
              </a:rPr>
              <a:t>and </a:t>
            </a:r>
            <a:r>
              <a:rPr lang="en-US" sz="2400" b="1" dirty="0" smtClean="0">
                <a:latin typeface="+mj-lt"/>
              </a:rPr>
              <a:t>commandments</a:t>
            </a:r>
            <a:r>
              <a:rPr lang="en-US" sz="2400" dirty="0" smtClean="0">
                <a:latin typeface="+mj-lt"/>
              </a:rPr>
              <a:t> which </a:t>
            </a:r>
            <a:r>
              <a:rPr lang="en-US" sz="2400" dirty="0">
                <a:latin typeface="+mj-lt"/>
              </a:rPr>
              <a:t>I have written</a:t>
            </a:r>
            <a:r>
              <a:rPr lang="en-US" sz="2400" dirty="0" smtClean="0">
                <a:latin typeface="+mj-lt"/>
              </a:rPr>
              <a:t>…” (24:12).  </a:t>
            </a:r>
          </a:p>
          <a:p>
            <a:r>
              <a:rPr lang="en-US" sz="2400" dirty="0" smtClean="0">
                <a:latin typeface="+mj-lt"/>
              </a:rPr>
              <a:t>Moses did as God said – </a:t>
            </a:r>
          </a:p>
          <a:p>
            <a:endParaRPr lang="en-US" sz="800" dirty="0" smtClean="0">
              <a:latin typeface="+mj-lt"/>
            </a:endParaRPr>
          </a:p>
          <a:p>
            <a:r>
              <a:rPr lang="en-US" sz="2400" dirty="0" smtClean="0">
                <a:latin typeface="+mj-lt"/>
              </a:rPr>
              <a:t>“Now therefore</a:t>
            </a:r>
            <a:r>
              <a:rPr lang="en-US" sz="2400" i="1" dirty="0" smtClean="0">
                <a:latin typeface="+mj-lt"/>
              </a:rPr>
              <a:t>,</a:t>
            </a:r>
            <a:r>
              <a:rPr lang="en-US" sz="2400" dirty="0" smtClean="0">
                <a:latin typeface="+mj-lt"/>
              </a:rPr>
              <a:t> </a:t>
            </a:r>
            <a:r>
              <a:rPr lang="en-US" sz="2400" b="1" dirty="0" smtClean="0">
                <a:latin typeface="+mj-lt"/>
              </a:rPr>
              <a:t>if ye </a:t>
            </a:r>
            <a:r>
              <a:rPr lang="en-US" sz="2400" dirty="0" smtClean="0">
                <a:latin typeface="+mj-lt"/>
              </a:rPr>
              <a:t>[Israel] </a:t>
            </a:r>
            <a:r>
              <a:rPr lang="en-US" sz="2400" b="1" dirty="0" smtClean="0">
                <a:latin typeface="+mj-lt"/>
              </a:rPr>
              <a:t>will obey my voice </a:t>
            </a:r>
            <a:r>
              <a:rPr lang="en-US" sz="2400" dirty="0" smtClean="0">
                <a:latin typeface="+mj-lt"/>
              </a:rPr>
              <a:t>indeed, </a:t>
            </a:r>
          </a:p>
          <a:p>
            <a:r>
              <a:rPr lang="en-US" sz="2400" dirty="0" smtClean="0">
                <a:latin typeface="+mj-lt"/>
              </a:rPr>
              <a:t>and </a:t>
            </a:r>
            <a:r>
              <a:rPr lang="en-US" sz="2400" b="1" dirty="0" smtClean="0">
                <a:latin typeface="+mj-lt"/>
              </a:rPr>
              <a:t>keep my covenant </a:t>
            </a:r>
            <a:r>
              <a:rPr lang="en-US" sz="2400" dirty="0" smtClean="0">
                <a:latin typeface="+mj-lt"/>
              </a:rPr>
              <a:t>[Law], then ye shall be a peculiar </a:t>
            </a:r>
          </a:p>
          <a:p>
            <a:r>
              <a:rPr lang="en-US" sz="2400" b="1" dirty="0" smtClean="0">
                <a:latin typeface="+mj-lt"/>
              </a:rPr>
              <a:t>treasure</a:t>
            </a:r>
            <a:r>
              <a:rPr lang="en-US" sz="2400" dirty="0" smtClean="0">
                <a:latin typeface="+mj-lt"/>
              </a:rPr>
              <a:t> unto me above all people… And ye shall be unto </a:t>
            </a:r>
          </a:p>
          <a:p>
            <a:r>
              <a:rPr lang="en-US" sz="2400" dirty="0" smtClean="0">
                <a:latin typeface="+mj-lt"/>
              </a:rPr>
              <a:t>me a </a:t>
            </a:r>
            <a:r>
              <a:rPr lang="en-US" sz="2400" b="1" dirty="0" smtClean="0">
                <a:latin typeface="+mj-lt"/>
              </a:rPr>
              <a:t>kingdom of priests </a:t>
            </a:r>
            <a:r>
              <a:rPr lang="en-US" sz="2400" dirty="0" smtClean="0">
                <a:latin typeface="+mj-lt"/>
              </a:rPr>
              <a:t>and an </a:t>
            </a:r>
            <a:r>
              <a:rPr lang="en-US" sz="2400" b="1" dirty="0" smtClean="0">
                <a:latin typeface="+mj-lt"/>
              </a:rPr>
              <a:t>holy</a:t>
            </a:r>
            <a:r>
              <a:rPr lang="en-US" sz="2400" dirty="0" smtClean="0">
                <a:latin typeface="+mj-lt"/>
              </a:rPr>
              <a:t> </a:t>
            </a:r>
            <a:r>
              <a:rPr lang="en-US" sz="2400" b="1" dirty="0" smtClean="0">
                <a:latin typeface="+mj-lt"/>
              </a:rPr>
              <a:t>nation</a:t>
            </a:r>
            <a:r>
              <a:rPr lang="en-US" sz="2400" dirty="0" smtClean="0">
                <a:latin typeface="+mj-lt"/>
              </a:rPr>
              <a:t>… (19:5,6).  </a:t>
            </a:r>
          </a:p>
          <a:p>
            <a:r>
              <a:rPr lang="en-US" sz="2400" dirty="0" smtClean="0">
                <a:latin typeface="+mj-lt"/>
              </a:rPr>
              <a:t>… And Moses came and called for the elders of the people, </a:t>
            </a:r>
          </a:p>
          <a:p>
            <a:r>
              <a:rPr lang="en-US" sz="2400" dirty="0" smtClean="0">
                <a:latin typeface="+mj-lt"/>
              </a:rPr>
              <a:t>and laid before their faces all these words which the LORD </a:t>
            </a:r>
          </a:p>
          <a:p>
            <a:r>
              <a:rPr lang="en-US" sz="2400" dirty="0" smtClean="0">
                <a:latin typeface="+mj-lt"/>
              </a:rPr>
              <a:t>commanded him” (19:7).</a:t>
            </a:r>
          </a:p>
          <a:p>
            <a:r>
              <a:rPr lang="en-US" sz="2400" dirty="0" smtClean="0">
                <a:latin typeface="+mj-lt"/>
              </a:rPr>
              <a:t>The Law was a conditional agreement between God and </a:t>
            </a:r>
          </a:p>
          <a:p>
            <a:r>
              <a:rPr lang="en-US" sz="2400" dirty="0" smtClean="0">
                <a:latin typeface="+mj-lt"/>
              </a:rPr>
              <a:t>Israel.  </a:t>
            </a:r>
            <a:r>
              <a:rPr lang="en-US" sz="2400" u="sng" dirty="0" smtClean="0">
                <a:latin typeface="+mj-lt"/>
              </a:rPr>
              <a:t>IF</a:t>
            </a:r>
            <a:r>
              <a:rPr lang="en-US" sz="2400" dirty="0" smtClean="0">
                <a:latin typeface="+mj-lt"/>
              </a:rPr>
              <a:t> they kept it, Israel would become the most </a:t>
            </a:r>
            <a:endParaRPr lang="en-US" sz="2400" dirty="0">
              <a:latin typeface="+mj-lt"/>
            </a:endParaRPr>
          </a:p>
          <a:p>
            <a:r>
              <a:rPr lang="en-US" sz="2400" dirty="0" smtClean="0">
                <a:latin typeface="+mj-lt"/>
              </a:rPr>
              <a:t>blessed nation on earth, and would be used of God as a </a:t>
            </a:r>
          </a:p>
          <a:p>
            <a:r>
              <a:rPr lang="en-US" sz="2400" dirty="0" smtClean="0">
                <a:latin typeface="+mj-lt"/>
              </a:rPr>
              <a:t>royal priesthood, eventually taking their God to the Gentile nations throughout the world.  </a:t>
            </a:r>
            <a:endParaRPr lang="en-US" sz="2400" dirty="0">
              <a:latin typeface="+mj-lt"/>
            </a:endParaRPr>
          </a:p>
        </p:txBody>
      </p:sp>
      <p:pic>
        <p:nvPicPr>
          <p:cNvPr id="4" name="Picture 3" descr="Yitro (parsha)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2824" y="0"/>
            <a:ext cx="4829175" cy="5600700"/>
          </a:xfrm>
          <a:prstGeom prst="rect">
            <a:avLst/>
          </a:prstGeom>
        </p:spPr>
      </p:pic>
      <p:pic>
        <p:nvPicPr>
          <p:cNvPr id="2" name="Picture 1" descr="File:Book of Deuteronomy Chapter 1-6 (Bible Illustration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2825" y="27503"/>
            <a:ext cx="4829175" cy="5506522"/>
          </a:xfrm>
          <a:prstGeom prst="rect">
            <a:avLst/>
          </a:prstGeom>
        </p:spPr>
      </p:pic>
    </p:spTree>
    <p:extLst>
      <p:ext uri="{BB962C8B-B14F-4D97-AF65-F5344CB8AC3E}">
        <p14:creationId xmlns:p14="http://schemas.microsoft.com/office/powerpoint/2010/main" val="10584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fade">
                                      <p:cBhvr>
                                        <p:cTn id="15" dur="500"/>
                                        <p:tgtEl>
                                          <p:spTgt spid="3">
                                            <p:txEl>
                                              <p:pRg st="7" end="7"/>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fade">
                                      <p:cBhvr>
                                        <p:cTn id="18" dur="500"/>
                                        <p:tgtEl>
                                          <p:spTgt spid="3">
                                            <p:txEl>
                                              <p:pRg st="8" end="8"/>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fade">
                                      <p:cBhvr>
                                        <p:cTn id="21" dur="500"/>
                                        <p:tgtEl>
                                          <p:spTgt spid="3">
                                            <p:txEl>
                                              <p:pRg st="9" end="9"/>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11" end="11"/>
                                            </p:txEl>
                                          </p:spTgt>
                                        </p:tgtEl>
                                        <p:attrNameLst>
                                          <p:attrName>style.visibility</p:attrName>
                                        </p:attrNameLst>
                                      </p:cBhvr>
                                      <p:to>
                                        <p:strVal val="visible"/>
                                      </p:to>
                                    </p:set>
                                    <p:animEffect transition="in" filter="fade">
                                      <p:cBhvr>
                                        <p:cTn id="34" dur="500"/>
                                        <p:tgtEl>
                                          <p:spTgt spid="3">
                                            <p:txEl>
                                              <p:pRg st="11" end="11"/>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fade">
                                      <p:cBhvr>
                                        <p:cTn id="37" dur="500"/>
                                        <p:tgtEl>
                                          <p:spTgt spid="3">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3" end="13"/>
                                            </p:txEl>
                                          </p:spTgt>
                                        </p:tgtEl>
                                        <p:attrNameLst>
                                          <p:attrName>style.visibility</p:attrName>
                                        </p:attrNameLst>
                                      </p:cBhvr>
                                      <p:to>
                                        <p:strVal val="visible"/>
                                      </p:to>
                                    </p:set>
                                    <p:animEffect transition="in" filter="fade">
                                      <p:cBhvr>
                                        <p:cTn id="42" dur="500"/>
                                        <p:tgtEl>
                                          <p:spTgt spid="3">
                                            <p:txEl>
                                              <p:pRg st="13" end="13"/>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4" end="14"/>
                                            </p:txEl>
                                          </p:spTgt>
                                        </p:tgtEl>
                                        <p:attrNameLst>
                                          <p:attrName>style.visibility</p:attrName>
                                        </p:attrNameLst>
                                      </p:cBhvr>
                                      <p:to>
                                        <p:strVal val="visible"/>
                                      </p:to>
                                    </p:set>
                                    <p:animEffect transition="in" filter="fade">
                                      <p:cBhvr>
                                        <p:cTn id="45" dur="500"/>
                                        <p:tgtEl>
                                          <p:spTgt spid="3">
                                            <p:txEl>
                                              <p:pRg st="14" end="14"/>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3">
                                            <p:txEl>
                                              <p:pRg st="15" end="15"/>
                                            </p:txEl>
                                          </p:spTgt>
                                        </p:tgtEl>
                                        <p:attrNameLst>
                                          <p:attrName>style.visibility</p:attrName>
                                        </p:attrNameLst>
                                      </p:cBhvr>
                                      <p:to>
                                        <p:strVal val="visible"/>
                                      </p:to>
                                    </p:set>
                                    <p:animEffect transition="in" filter="fade">
                                      <p:cBhvr>
                                        <p:cTn id="48" dur="500"/>
                                        <p:tgtEl>
                                          <p:spTgt spid="3">
                                            <p:txEl>
                                              <p:pRg st="15" end="15"/>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3">
                                            <p:txEl>
                                              <p:pRg st="16" end="16"/>
                                            </p:txEl>
                                          </p:spTgt>
                                        </p:tgtEl>
                                        <p:attrNameLst>
                                          <p:attrName>style.visibility</p:attrName>
                                        </p:attrNameLst>
                                      </p:cBhvr>
                                      <p:to>
                                        <p:strVal val="visible"/>
                                      </p:to>
                                    </p:set>
                                    <p:animEffect transition="in" filter="fade">
                                      <p:cBhvr>
                                        <p:cTn id="51"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337" y="-66675"/>
            <a:ext cx="12268199" cy="6247864"/>
          </a:xfrm>
          <a:prstGeom prst="rect">
            <a:avLst/>
          </a:prstGeom>
          <a:noFill/>
        </p:spPr>
        <p:txBody>
          <a:bodyPr wrap="square" rtlCol="0">
            <a:spAutoFit/>
          </a:bodyPr>
          <a:lstStyle/>
          <a:p>
            <a:r>
              <a:rPr lang="en-US" sz="2400" dirty="0" smtClean="0">
                <a:latin typeface="+mj-lt"/>
              </a:rPr>
              <a:t>Would Israel agree to keep the Law?</a:t>
            </a:r>
          </a:p>
          <a:p>
            <a:endParaRPr lang="en-US" sz="800" dirty="0" smtClean="0">
              <a:latin typeface="+mj-lt"/>
            </a:endParaRPr>
          </a:p>
          <a:p>
            <a:r>
              <a:rPr lang="en-US" sz="2400" dirty="0" smtClean="0">
                <a:latin typeface="+mj-lt"/>
              </a:rPr>
              <a:t>“And all the people answered together, </a:t>
            </a:r>
          </a:p>
          <a:p>
            <a:r>
              <a:rPr lang="en-US" sz="2400" dirty="0" smtClean="0">
                <a:latin typeface="+mj-lt"/>
              </a:rPr>
              <a:t>and said, </a:t>
            </a:r>
            <a:r>
              <a:rPr lang="en-US" sz="2400" b="1" dirty="0" smtClean="0">
                <a:latin typeface="+mj-lt"/>
              </a:rPr>
              <a:t>All that the LORD hath spoken </a:t>
            </a:r>
          </a:p>
          <a:p>
            <a:r>
              <a:rPr lang="en-US" sz="2400" b="1" u="sng" dirty="0">
                <a:latin typeface="+mj-lt"/>
              </a:rPr>
              <a:t>w</a:t>
            </a:r>
            <a:r>
              <a:rPr lang="en-US" sz="2400" b="1" u="sng" dirty="0" smtClean="0">
                <a:latin typeface="+mj-lt"/>
              </a:rPr>
              <a:t>e will do</a:t>
            </a:r>
            <a:r>
              <a:rPr lang="en-US" sz="2400" dirty="0" smtClean="0">
                <a:latin typeface="+mj-lt"/>
              </a:rPr>
              <a:t>.  And Moses returned the </a:t>
            </a:r>
          </a:p>
          <a:p>
            <a:r>
              <a:rPr lang="en-US" sz="2400" dirty="0" smtClean="0">
                <a:latin typeface="+mj-lt"/>
              </a:rPr>
              <a:t>words of the people unto the LORD” (19:8).</a:t>
            </a:r>
          </a:p>
          <a:p>
            <a:r>
              <a:rPr lang="en-US" sz="2400" i="1" dirty="0" smtClean="0">
                <a:latin typeface="+mj-lt"/>
              </a:rPr>
              <a:t>Israel said they would, but will they?</a:t>
            </a:r>
          </a:p>
          <a:p>
            <a:endParaRPr lang="en-US" sz="800" b="1" dirty="0" smtClean="0">
              <a:latin typeface="+mj-lt"/>
            </a:endParaRPr>
          </a:p>
          <a:p>
            <a:r>
              <a:rPr lang="en-US" sz="2400" b="1" dirty="0" smtClean="0">
                <a:latin typeface="+mj-lt"/>
              </a:rPr>
              <a:t>THE DECALOGUE </a:t>
            </a:r>
            <a:r>
              <a:rPr lang="en-US" sz="2400" dirty="0" smtClean="0">
                <a:latin typeface="+mj-lt"/>
              </a:rPr>
              <a:t>(1</a:t>
            </a:r>
            <a:r>
              <a:rPr lang="en-US" sz="2400" baseline="30000" dirty="0" smtClean="0">
                <a:latin typeface="+mj-lt"/>
              </a:rPr>
              <a:t>st</a:t>
            </a:r>
            <a:r>
              <a:rPr lang="en-US" sz="2400" dirty="0" smtClean="0">
                <a:latin typeface="+mj-lt"/>
              </a:rPr>
              <a:t> 10 of 613)</a:t>
            </a:r>
          </a:p>
          <a:p>
            <a:r>
              <a:rPr lang="en-US" sz="2400" dirty="0" smtClean="0">
                <a:latin typeface="+mj-lt"/>
              </a:rPr>
              <a:t>“… I am the LORD thy God… thou shalt </a:t>
            </a:r>
          </a:p>
          <a:p>
            <a:r>
              <a:rPr lang="en-US" sz="2400" dirty="0" smtClean="0">
                <a:latin typeface="+mj-lt"/>
              </a:rPr>
              <a:t>have </a:t>
            </a:r>
            <a:r>
              <a:rPr lang="en-US" sz="2400" b="1" dirty="0" smtClean="0">
                <a:latin typeface="+mj-lt"/>
              </a:rPr>
              <a:t>no other gods..</a:t>
            </a:r>
            <a:r>
              <a:rPr lang="en-US" sz="2400" dirty="0" smtClean="0">
                <a:latin typeface="+mj-lt"/>
              </a:rPr>
              <a:t>.  Thou shalt not make </a:t>
            </a:r>
          </a:p>
          <a:p>
            <a:r>
              <a:rPr lang="en-US" sz="2400" dirty="0" smtClean="0">
                <a:latin typeface="+mj-lt"/>
              </a:rPr>
              <a:t>unto thee any</a:t>
            </a:r>
            <a:r>
              <a:rPr lang="en-US" sz="2400" b="1" dirty="0" smtClean="0">
                <a:latin typeface="+mj-lt"/>
              </a:rPr>
              <a:t> graven image</a:t>
            </a:r>
            <a:r>
              <a:rPr lang="en-US" sz="2400" dirty="0" smtClean="0">
                <a:latin typeface="+mj-lt"/>
              </a:rPr>
              <a:t>… not take the </a:t>
            </a:r>
          </a:p>
          <a:p>
            <a:r>
              <a:rPr lang="en-US" sz="2400" b="1" dirty="0" smtClean="0">
                <a:latin typeface="+mj-lt"/>
              </a:rPr>
              <a:t>name of the LORD in vain</a:t>
            </a:r>
            <a:r>
              <a:rPr lang="en-US" sz="2400" dirty="0" smtClean="0">
                <a:latin typeface="+mj-lt"/>
              </a:rPr>
              <a:t>… keep the </a:t>
            </a:r>
            <a:r>
              <a:rPr lang="en-US" sz="2400" b="1" dirty="0" smtClean="0">
                <a:latin typeface="+mj-lt"/>
              </a:rPr>
              <a:t>Sabbath</a:t>
            </a:r>
            <a:r>
              <a:rPr lang="en-US" sz="2400" dirty="0" smtClean="0">
                <a:latin typeface="+mj-lt"/>
              </a:rPr>
              <a:t>… </a:t>
            </a:r>
          </a:p>
          <a:p>
            <a:r>
              <a:rPr lang="en-US" sz="2400" dirty="0" smtClean="0">
                <a:latin typeface="+mj-lt"/>
              </a:rPr>
              <a:t>honor </a:t>
            </a:r>
            <a:r>
              <a:rPr lang="en-US" sz="2400" b="1" dirty="0" smtClean="0">
                <a:latin typeface="+mj-lt"/>
              </a:rPr>
              <a:t>father</a:t>
            </a:r>
            <a:r>
              <a:rPr lang="en-US" sz="2400" dirty="0" smtClean="0">
                <a:latin typeface="+mj-lt"/>
              </a:rPr>
              <a:t> &amp; </a:t>
            </a:r>
            <a:r>
              <a:rPr lang="en-US" sz="2400" b="1" dirty="0" smtClean="0">
                <a:latin typeface="+mj-lt"/>
              </a:rPr>
              <a:t>mother</a:t>
            </a:r>
            <a:r>
              <a:rPr lang="en-US" sz="2400" dirty="0" smtClean="0">
                <a:latin typeface="+mj-lt"/>
              </a:rPr>
              <a:t>… not </a:t>
            </a:r>
            <a:r>
              <a:rPr lang="en-US" sz="2400" b="1" dirty="0" smtClean="0">
                <a:latin typeface="+mj-lt"/>
              </a:rPr>
              <a:t>murder</a:t>
            </a:r>
            <a:r>
              <a:rPr lang="en-US" sz="2400" dirty="0" smtClean="0">
                <a:latin typeface="+mj-lt"/>
              </a:rPr>
              <a:t>… not </a:t>
            </a:r>
          </a:p>
          <a:p>
            <a:r>
              <a:rPr lang="en-US" sz="2400" dirty="0" smtClean="0">
                <a:latin typeface="+mj-lt"/>
              </a:rPr>
              <a:t>commit </a:t>
            </a:r>
            <a:r>
              <a:rPr lang="en-US" sz="2400" b="1" dirty="0" smtClean="0">
                <a:latin typeface="+mj-lt"/>
              </a:rPr>
              <a:t>adultery</a:t>
            </a:r>
            <a:r>
              <a:rPr lang="en-US" sz="2400" dirty="0" smtClean="0">
                <a:latin typeface="+mj-lt"/>
              </a:rPr>
              <a:t>… not</a:t>
            </a:r>
            <a:r>
              <a:rPr lang="en-US" sz="2400" b="1" dirty="0" smtClean="0">
                <a:latin typeface="+mj-lt"/>
              </a:rPr>
              <a:t> steal</a:t>
            </a:r>
            <a:r>
              <a:rPr lang="en-US" sz="2400" dirty="0" smtClean="0">
                <a:latin typeface="+mj-lt"/>
              </a:rPr>
              <a:t>… not bear </a:t>
            </a:r>
            <a:r>
              <a:rPr lang="en-US" sz="2400" b="1" dirty="0" smtClean="0">
                <a:latin typeface="+mj-lt"/>
              </a:rPr>
              <a:t>false </a:t>
            </a:r>
          </a:p>
          <a:p>
            <a:r>
              <a:rPr lang="en-US" sz="2400" b="1" dirty="0" smtClean="0">
                <a:latin typeface="+mj-lt"/>
              </a:rPr>
              <a:t>witness</a:t>
            </a:r>
            <a:r>
              <a:rPr lang="en-US" sz="2400" dirty="0" smtClean="0">
                <a:latin typeface="+mj-lt"/>
              </a:rPr>
              <a:t>… not </a:t>
            </a:r>
            <a:r>
              <a:rPr lang="en-US" sz="2400" b="1" dirty="0" smtClean="0">
                <a:latin typeface="+mj-lt"/>
              </a:rPr>
              <a:t>covet</a:t>
            </a:r>
            <a:r>
              <a:rPr lang="en-US" sz="2400" dirty="0" smtClean="0">
                <a:latin typeface="+mj-lt"/>
              </a:rPr>
              <a:t>…” (20:1-17).</a:t>
            </a:r>
          </a:p>
          <a:p>
            <a:r>
              <a:rPr lang="en-US" sz="2400" dirty="0" smtClean="0">
                <a:latin typeface="+mj-lt"/>
              </a:rPr>
              <a:t>The 1</a:t>
            </a:r>
            <a:r>
              <a:rPr lang="en-US" sz="2400" baseline="30000" dirty="0" smtClean="0">
                <a:latin typeface="+mj-lt"/>
              </a:rPr>
              <a:t>st</a:t>
            </a:r>
            <a:r>
              <a:rPr lang="en-US" sz="2400" dirty="0" smtClean="0">
                <a:latin typeface="+mj-lt"/>
              </a:rPr>
              <a:t> four laws dealt with man honoring God; </a:t>
            </a:r>
          </a:p>
          <a:p>
            <a:r>
              <a:rPr lang="en-US" sz="2400" dirty="0" smtClean="0">
                <a:latin typeface="+mj-lt"/>
              </a:rPr>
              <a:t>the 2</a:t>
            </a:r>
            <a:r>
              <a:rPr lang="en-US" sz="2400" baseline="30000" dirty="0" smtClean="0">
                <a:latin typeface="+mj-lt"/>
              </a:rPr>
              <a:t>nd</a:t>
            </a:r>
            <a:r>
              <a:rPr lang="en-US" sz="2400" dirty="0" smtClean="0">
                <a:latin typeface="+mj-lt"/>
              </a:rPr>
              <a:t> six with man’s responsibility to man. </a:t>
            </a:r>
            <a:endParaRPr lang="en-US" sz="2400" b="1" dirty="0">
              <a:latin typeface="+mj-lt"/>
            </a:endParaRPr>
          </a:p>
        </p:txBody>
      </p:sp>
      <p:pic>
        <p:nvPicPr>
          <p:cNvPr id="3" name="Picture 2" descr="File:Moses Goes to &lt;strong&gt;Mount&lt;/strong&gt; &lt;strong&gt;Sinai&lt;/strong&gt; 001.jpg - The Work of God'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4025" y="0"/>
            <a:ext cx="6657975" cy="3095625"/>
          </a:xfrm>
          <a:prstGeom prst="rect">
            <a:avLst/>
          </a:prstGeom>
        </p:spPr>
      </p:pic>
      <p:pic>
        <p:nvPicPr>
          <p:cNvPr id="7" name="Picture 6" descr="Truth Challenge » Blog Archive » Politicians, morality and ..."/>
          <p:cNvPicPr>
            <a:picLocks noChangeAspect="1"/>
          </p:cNvPicPr>
          <p:nvPr/>
        </p:nvPicPr>
        <p:blipFill rotWithShape="1">
          <a:blip r:embed="rId3">
            <a:extLst>
              <a:ext uri="{28A0092B-C50C-407E-A947-70E740481C1C}">
                <a14:useLocalDpi xmlns:a14="http://schemas.microsoft.com/office/drawing/2010/main" val="0"/>
              </a:ext>
            </a:extLst>
          </a:blip>
          <a:srcRect t="5623"/>
          <a:stretch/>
        </p:blipFill>
        <p:spPr>
          <a:xfrm>
            <a:off x="6167437" y="3095626"/>
            <a:ext cx="5391150" cy="3085564"/>
          </a:xfrm>
          <a:prstGeom prst="rect">
            <a:avLst/>
          </a:prstGeom>
        </p:spPr>
      </p:pic>
    </p:spTree>
    <p:extLst>
      <p:ext uri="{BB962C8B-B14F-4D97-AF65-F5344CB8AC3E}">
        <p14:creationId xmlns:p14="http://schemas.microsoft.com/office/powerpoint/2010/main" val="3593655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500"/>
                                        <p:tgtEl>
                                          <p:spTgt spid="2">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animEffect transition="in" filter="fade">
                                      <p:cBhvr>
                                        <p:cTn id="16" dur="500"/>
                                        <p:tgtEl>
                                          <p:spTgt spid="2">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fade">
                                      <p:cBhvr>
                                        <p:cTn id="21" dur="500"/>
                                        <p:tgtEl>
                                          <p:spTgt spid="2">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8" end="8"/>
                                            </p:txEl>
                                          </p:spTgt>
                                        </p:tgtEl>
                                        <p:attrNameLst>
                                          <p:attrName>style.visibility</p:attrName>
                                        </p:attrNameLst>
                                      </p:cBhvr>
                                      <p:to>
                                        <p:strVal val="visible"/>
                                      </p:to>
                                    </p:set>
                                    <p:animEffect transition="in" filter="fade">
                                      <p:cBhvr>
                                        <p:cTn id="26" dur="500"/>
                                        <p:tgtEl>
                                          <p:spTgt spid="2">
                                            <p:txEl>
                                              <p:pRg st="8" end="8"/>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animEffect transition="in" filter="fade">
                                      <p:cBhvr>
                                        <p:cTn id="29" dur="500"/>
                                        <p:tgtEl>
                                          <p:spTgt spid="2">
                                            <p:txEl>
                                              <p:pRg st="9" end="9"/>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fade">
                                      <p:cBhvr>
                                        <p:cTn id="32" dur="500"/>
                                        <p:tgtEl>
                                          <p:spTgt spid="2">
                                            <p:txEl>
                                              <p:pRg st="10" end="1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animEffect transition="in" filter="fade">
                                      <p:cBhvr>
                                        <p:cTn id="35" dur="500"/>
                                        <p:tgtEl>
                                          <p:spTgt spid="2">
                                            <p:txEl>
                                              <p:pRg st="11" end="11"/>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
                                            <p:txEl>
                                              <p:pRg st="12" end="12"/>
                                            </p:txEl>
                                          </p:spTgt>
                                        </p:tgtEl>
                                        <p:attrNameLst>
                                          <p:attrName>style.visibility</p:attrName>
                                        </p:attrNameLst>
                                      </p:cBhvr>
                                      <p:to>
                                        <p:strVal val="visible"/>
                                      </p:to>
                                    </p:set>
                                    <p:animEffect transition="in" filter="fade">
                                      <p:cBhvr>
                                        <p:cTn id="38" dur="500"/>
                                        <p:tgtEl>
                                          <p:spTgt spid="2">
                                            <p:txEl>
                                              <p:pRg st="12" end="12"/>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
                                            <p:txEl>
                                              <p:pRg st="13" end="13"/>
                                            </p:txEl>
                                          </p:spTgt>
                                        </p:tgtEl>
                                        <p:attrNameLst>
                                          <p:attrName>style.visibility</p:attrName>
                                        </p:attrNameLst>
                                      </p:cBhvr>
                                      <p:to>
                                        <p:strVal val="visible"/>
                                      </p:to>
                                    </p:set>
                                    <p:animEffect transition="in" filter="fade">
                                      <p:cBhvr>
                                        <p:cTn id="41" dur="500"/>
                                        <p:tgtEl>
                                          <p:spTgt spid="2">
                                            <p:txEl>
                                              <p:pRg st="13" end="13"/>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2">
                                            <p:txEl>
                                              <p:pRg st="14" end="14"/>
                                            </p:txEl>
                                          </p:spTgt>
                                        </p:tgtEl>
                                        <p:attrNameLst>
                                          <p:attrName>style.visibility</p:attrName>
                                        </p:attrNameLst>
                                      </p:cBhvr>
                                      <p:to>
                                        <p:strVal val="visible"/>
                                      </p:to>
                                    </p:set>
                                    <p:animEffect transition="in" filter="fade">
                                      <p:cBhvr>
                                        <p:cTn id="44" dur="500"/>
                                        <p:tgtEl>
                                          <p:spTgt spid="2">
                                            <p:txEl>
                                              <p:pRg st="14" end="14"/>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2">
                                            <p:txEl>
                                              <p:pRg st="15" end="15"/>
                                            </p:txEl>
                                          </p:spTgt>
                                        </p:tgtEl>
                                        <p:attrNameLst>
                                          <p:attrName>style.visibility</p:attrName>
                                        </p:attrNameLst>
                                      </p:cBhvr>
                                      <p:to>
                                        <p:strVal val="visible"/>
                                      </p:to>
                                    </p:set>
                                    <p:animEffect transition="in" filter="fade">
                                      <p:cBhvr>
                                        <p:cTn id="47" dur="500"/>
                                        <p:tgtEl>
                                          <p:spTgt spid="2">
                                            <p:txEl>
                                              <p:pRg st="15" end="1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
                                            <p:txEl>
                                              <p:pRg st="16" end="16"/>
                                            </p:txEl>
                                          </p:spTgt>
                                        </p:tgtEl>
                                        <p:attrNameLst>
                                          <p:attrName>style.visibility</p:attrName>
                                        </p:attrNameLst>
                                      </p:cBhvr>
                                      <p:to>
                                        <p:strVal val="visible"/>
                                      </p:to>
                                    </p:set>
                                    <p:animEffect transition="in" filter="fade">
                                      <p:cBhvr>
                                        <p:cTn id="57" dur="500"/>
                                        <p:tgtEl>
                                          <p:spTgt spid="2">
                                            <p:txEl>
                                              <p:pRg st="16" end="1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
                                            <p:txEl>
                                              <p:pRg st="17" end="17"/>
                                            </p:txEl>
                                          </p:spTgt>
                                        </p:tgtEl>
                                        <p:attrNameLst>
                                          <p:attrName>style.visibility</p:attrName>
                                        </p:attrNameLst>
                                      </p:cBhvr>
                                      <p:to>
                                        <p:strVal val="visible"/>
                                      </p:to>
                                    </p:set>
                                    <p:animEffect transition="in" filter="fade">
                                      <p:cBhvr>
                                        <p:cTn id="62" dur="500"/>
                                        <p:tgtEl>
                                          <p:spTgt spid="2">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Yr4-2012 - RELIG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5726" y="0"/>
            <a:ext cx="4486274" cy="5334000"/>
          </a:xfrm>
          <a:prstGeom prst="rect">
            <a:avLst/>
          </a:prstGeom>
        </p:spPr>
      </p:pic>
      <p:pic>
        <p:nvPicPr>
          <p:cNvPr id="3" name="Picture 2" descr="אהרן – ויקיפדיה"/>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5726" y="0"/>
            <a:ext cx="4495799" cy="5334000"/>
          </a:xfrm>
          <a:prstGeom prst="rect">
            <a:avLst/>
          </a:prstGeom>
        </p:spPr>
      </p:pic>
      <p:sp>
        <p:nvSpPr>
          <p:cNvPr id="4" name="TextBox 3"/>
          <p:cNvSpPr txBox="1"/>
          <p:nvPr/>
        </p:nvSpPr>
        <p:spPr>
          <a:xfrm>
            <a:off x="0" y="0"/>
            <a:ext cx="11715751" cy="6001643"/>
          </a:xfrm>
          <a:prstGeom prst="rect">
            <a:avLst/>
          </a:prstGeom>
          <a:noFill/>
        </p:spPr>
        <p:txBody>
          <a:bodyPr wrap="square" rtlCol="0">
            <a:spAutoFit/>
          </a:bodyPr>
          <a:lstStyle/>
          <a:p>
            <a:r>
              <a:rPr lang="en-US" sz="2400" dirty="0" smtClean="0">
                <a:latin typeface="+mj-lt"/>
              </a:rPr>
              <a:t>Just to make sure Israel understood God, He repeated His </a:t>
            </a:r>
          </a:p>
          <a:p>
            <a:r>
              <a:rPr lang="en-US" sz="2400" dirty="0" smtClean="0">
                <a:latin typeface="+mj-lt"/>
              </a:rPr>
              <a:t>most important instruction to them –</a:t>
            </a:r>
          </a:p>
          <a:p>
            <a:endParaRPr lang="en-US" sz="800" dirty="0" smtClean="0">
              <a:latin typeface="+mj-lt"/>
            </a:endParaRPr>
          </a:p>
          <a:p>
            <a:r>
              <a:rPr lang="en-US" sz="2400" dirty="0" smtClean="0">
                <a:latin typeface="+mj-lt"/>
              </a:rPr>
              <a:t>“Ye shall NOT make with me </a:t>
            </a:r>
            <a:r>
              <a:rPr lang="en-US" sz="2400" b="1" dirty="0" smtClean="0">
                <a:latin typeface="+mj-lt"/>
              </a:rPr>
              <a:t>gods of silver</a:t>
            </a:r>
            <a:r>
              <a:rPr lang="en-US" sz="2400" dirty="0" smtClean="0">
                <a:latin typeface="+mj-lt"/>
              </a:rPr>
              <a:t>… </a:t>
            </a:r>
            <a:r>
              <a:rPr lang="en-US" sz="2400" b="1" dirty="0" smtClean="0">
                <a:latin typeface="+mj-lt"/>
              </a:rPr>
              <a:t>gods of gold</a:t>
            </a:r>
            <a:r>
              <a:rPr lang="en-US" sz="2400" dirty="0" smtClean="0">
                <a:latin typeface="+mj-lt"/>
              </a:rPr>
              <a:t>…” </a:t>
            </a:r>
          </a:p>
          <a:p>
            <a:r>
              <a:rPr lang="en-US" sz="2400" dirty="0" smtClean="0">
                <a:latin typeface="+mj-lt"/>
              </a:rPr>
              <a:t>(20:23).</a:t>
            </a:r>
          </a:p>
          <a:p>
            <a:endParaRPr lang="en-US" sz="800" dirty="0" smtClean="0">
              <a:latin typeface="+mj-lt"/>
            </a:endParaRPr>
          </a:p>
          <a:p>
            <a:r>
              <a:rPr lang="en-US" sz="2400" dirty="0" smtClean="0">
                <a:latin typeface="+mj-lt"/>
              </a:rPr>
              <a:t>A short time later Moses went to the mountain –</a:t>
            </a:r>
          </a:p>
          <a:p>
            <a:endParaRPr lang="en-US" sz="800" dirty="0" smtClean="0">
              <a:latin typeface="+mj-lt"/>
            </a:endParaRPr>
          </a:p>
          <a:p>
            <a:r>
              <a:rPr lang="en-US" sz="2400" dirty="0" smtClean="0">
                <a:latin typeface="+mj-lt"/>
              </a:rPr>
              <a:t>“And he gave unto Moses, when he had made an end of </a:t>
            </a:r>
          </a:p>
          <a:p>
            <a:r>
              <a:rPr lang="en-US" sz="2400" dirty="0" smtClean="0">
                <a:latin typeface="+mj-lt"/>
              </a:rPr>
              <a:t>communing with him upon mount Sinai, two… </a:t>
            </a:r>
            <a:r>
              <a:rPr lang="en-US" sz="2400" b="1" dirty="0" smtClean="0">
                <a:latin typeface="+mj-lt"/>
              </a:rPr>
              <a:t>tablets of </a:t>
            </a:r>
          </a:p>
          <a:p>
            <a:r>
              <a:rPr lang="en-US" sz="2400" b="1" dirty="0" smtClean="0">
                <a:latin typeface="+mj-lt"/>
              </a:rPr>
              <a:t>stone, written with the finger of God</a:t>
            </a:r>
            <a:r>
              <a:rPr lang="en-US" sz="2400" dirty="0" smtClean="0">
                <a:latin typeface="+mj-lt"/>
              </a:rPr>
              <a:t> (Exo. 31:18)… </a:t>
            </a:r>
            <a:endParaRPr lang="en-US" sz="800" dirty="0">
              <a:latin typeface="+mj-lt"/>
            </a:endParaRPr>
          </a:p>
          <a:p>
            <a:r>
              <a:rPr lang="en-US" sz="2400" dirty="0" smtClean="0">
                <a:latin typeface="+mj-lt"/>
              </a:rPr>
              <a:t>… And when the people saw that Moses delayed [40 days] </a:t>
            </a:r>
          </a:p>
          <a:p>
            <a:r>
              <a:rPr lang="en-US" sz="2400" dirty="0" smtClean="0">
                <a:latin typeface="+mj-lt"/>
              </a:rPr>
              <a:t>to come down of the mount, the people gathered themselves </a:t>
            </a:r>
          </a:p>
          <a:p>
            <a:r>
              <a:rPr lang="en-US" sz="2400" dirty="0" smtClean="0">
                <a:latin typeface="+mj-lt"/>
              </a:rPr>
              <a:t>together unto Aaron, and said unto him… </a:t>
            </a:r>
            <a:r>
              <a:rPr lang="en-US" sz="2400" b="1" dirty="0" smtClean="0">
                <a:latin typeface="+mj-lt"/>
              </a:rPr>
              <a:t>make us gods</a:t>
            </a:r>
            <a:r>
              <a:rPr lang="en-US" sz="2400" dirty="0" smtClean="0">
                <a:latin typeface="+mj-lt"/>
              </a:rPr>
              <a:t>… the </a:t>
            </a:r>
          </a:p>
          <a:p>
            <a:r>
              <a:rPr lang="en-US" sz="2400" dirty="0" smtClean="0">
                <a:latin typeface="+mj-lt"/>
              </a:rPr>
              <a:t>people break off the golden earrings… and brought them to </a:t>
            </a:r>
          </a:p>
          <a:p>
            <a:r>
              <a:rPr lang="en-US" sz="2400" dirty="0" smtClean="0">
                <a:latin typeface="+mj-lt"/>
              </a:rPr>
              <a:t>Aaron.  And he fashioned it with a graving tool, after he had </a:t>
            </a:r>
          </a:p>
          <a:p>
            <a:r>
              <a:rPr lang="en-US" sz="2400" dirty="0" smtClean="0">
                <a:latin typeface="+mj-lt"/>
              </a:rPr>
              <a:t>made it a </a:t>
            </a:r>
            <a:r>
              <a:rPr lang="en-US" sz="2400" b="1" dirty="0" smtClean="0">
                <a:latin typeface="+mj-lt"/>
              </a:rPr>
              <a:t>molten calf</a:t>
            </a:r>
            <a:r>
              <a:rPr lang="en-US" sz="2400" dirty="0" smtClean="0">
                <a:latin typeface="+mj-lt"/>
              </a:rPr>
              <a:t>… and they said…</a:t>
            </a:r>
          </a:p>
          <a:p>
            <a:r>
              <a:rPr lang="en-US" sz="2400" b="1" u="sng" dirty="0" smtClean="0">
                <a:latin typeface="+mj-lt"/>
              </a:rPr>
              <a:t>These be thy gods, O Israel, which brought thee up out of the land of Egypt</a:t>
            </a:r>
            <a:r>
              <a:rPr lang="en-US" sz="2400" dirty="0" smtClean="0">
                <a:latin typeface="+mj-lt"/>
              </a:rPr>
              <a:t>” (32:1-4).  </a:t>
            </a:r>
            <a:endParaRPr lang="en-US" sz="2400" dirty="0">
              <a:latin typeface="+mj-lt"/>
            </a:endParaRPr>
          </a:p>
        </p:txBody>
      </p:sp>
    </p:spTree>
    <p:extLst>
      <p:ext uri="{BB962C8B-B14F-4D97-AF65-F5344CB8AC3E}">
        <p14:creationId xmlns:p14="http://schemas.microsoft.com/office/powerpoint/2010/main" val="699843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fade">
                                      <p:cBhvr>
                                        <p:cTn id="10" dur="500"/>
                                        <p:tgtEl>
                                          <p:spTgt spid="4">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animEffect transition="in" filter="fade">
                                      <p:cBhvr>
                                        <p:cTn id="15" dur="500"/>
                                        <p:tgtEl>
                                          <p:spTgt spid="4">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8" end="8"/>
                                            </p:txEl>
                                          </p:spTgt>
                                        </p:tgtEl>
                                        <p:attrNameLst>
                                          <p:attrName>style.visibility</p:attrName>
                                        </p:attrNameLst>
                                      </p:cBhvr>
                                      <p:to>
                                        <p:strVal val="visible"/>
                                      </p:to>
                                    </p:set>
                                    <p:animEffect transition="in" filter="fade">
                                      <p:cBhvr>
                                        <p:cTn id="20" dur="500"/>
                                        <p:tgtEl>
                                          <p:spTgt spid="4">
                                            <p:txEl>
                                              <p:pRg st="8" end="8"/>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animEffect transition="in" filter="fade">
                                      <p:cBhvr>
                                        <p:cTn id="23" dur="500"/>
                                        <p:tgtEl>
                                          <p:spTgt spid="4">
                                            <p:txEl>
                                              <p:pRg st="9" end="9"/>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10" end="10"/>
                                            </p:txEl>
                                          </p:spTgt>
                                        </p:tgtEl>
                                        <p:attrNameLst>
                                          <p:attrName>style.visibility</p:attrName>
                                        </p:attrNameLst>
                                      </p:cBhvr>
                                      <p:to>
                                        <p:strVal val="visible"/>
                                      </p:to>
                                    </p:set>
                                    <p:animEffect transition="in" filter="fade">
                                      <p:cBhvr>
                                        <p:cTn id="26" dur="500"/>
                                        <p:tgtEl>
                                          <p:spTgt spid="4">
                                            <p:txEl>
                                              <p:pRg st="10" end="1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animEffect transition="in" filter="fade">
                                      <p:cBhvr>
                                        <p:cTn id="31" dur="500"/>
                                        <p:tgtEl>
                                          <p:spTgt spid="4">
                                            <p:txEl>
                                              <p:pRg st="11" end="11"/>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12" end="12"/>
                                            </p:txEl>
                                          </p:spTgt>
                                        </p:tgtEl>
                                        <p:attrNameLst>
                                          <p:attrName>style.visibility</p:attrName>
                                        </p:attrNameLst>
                                      </p:cBhvr>
                                      <p:to>
                                        <p:strVal val="visible"/>
                                      </p:to>
                                    </p:set>
                                    <p:animEffect transition="in" filter="fade">
                                      <p:cBhvr>
                                        <p:cTn id="34" dur="500"/>
                                        <p:tgtEl>
                                          <p:spTgt spid="4">
                                            <p:txEl>
                                              <p:pRg st="12" end="12"/>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4">
                                            <p:txEl>
                                              <p:pRg st="13" end="13"/>
                                            </p:txEl>
                                          </p:spTgt>
                                        </p:tgtEl>
                                        <p:attrNameLst>
                                          <p:attrName>style.visibility</p:attrName>
                                        </p:attrNameLst>
                                      </p:cBhvr>
                                      <p:to>
                                        <p:strVal val="visible"/>
                                      </p:to>
                                    </p:set>
                                    <p:animEffect transition="in" filter="fade">
                                      <p:cBhvr>
                                        <p:cTn id="37" dur="500"/>
                                        <p:tgtEl>
                                          <p:spTgt spid="4">
                                            <p:txEl>
                                              <p:pRg st="13" end="13"/>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4">
                                            <p:txEl>
                                              <p:pRg st="14" end="14"/>
                                            </p:txEl>
                                          </p:spTgt>
                                        </p:tgtEl>
                                        <p:attrNameLst>
                                          <p:attrName>style.visibility</p:attrName>
                                        </p:attrNameLst>
                                      </p:cBhvr>
                                      <p:to>
                                        <p:strVal val="visible"/>
                                      </p:to>
                                    </p:set>
                                    <p:animEffect transition="in" filter="fade">
                                      <p:cBhvr>
                                        <p:cTn id="40" dur="500"/>
                                        <p:tgtEl>
                                          <p:spTgt spid="4">
                                            <p:txEl>
                                              <p:pRg st="14" end="14"/>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4">
                                            <p:txEl>
                                              <p:pRg st="15" end="15"/>
                                            </p:txEl>
                                          </p:spTgt>
                                        </p:tgtEl>
                                        <p:attrNameLst>
                                          <p:attrName>style.visibility</p:attrName>
                                        </p:attrNameLst>
                                      </p:cBhvr>
                                      <p:to>
                                        <p:strVal val="visible"/>
                                      </p:to>
                                    </p:set>
                                    <p:animEffect transition="in" filter="fade">
                                      <p:cBhvr>
                                        <p:cTn id="43" dur="500"/>
                                        <p:tgtEl>
                                          <p:spTgt spid="4">
                                            <p:txEl>
                                              <p:pRg st="15" end="15"/>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4">
                                            <p:txEl>
                                              <p:pRg st="16" end="16"/>
                                            </p:txEl>
                                          </p:spTgt>
                                        </p:tgtEl>
                                        <p:attrNameLst>
                                          <p:attrName>style.visibility</p:attrName>
                                        </p:attrNameLst>
                                      </p:cBhvr>
                                      <p:to>
                                        <p:strVal val="visible"/>
                                      </p:to>
                                    </p:set>
                                    <p:animEffect transition="in" filter="fade">
                                      <p:cBhvr>
                                        <p:cTn id="46" dur="500"/>
                                        <p:tgtEl>
                                          <p:spTgt spid="4">
                                            <p:txEl>
                                              <p:pRg st="16" end="1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500"/>
                                        <p:tgtEl>
                                          <p:spTgt spid="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
                                            <p:txEl>
                                              <p:pRg st="17" end="17"/>
                                            </p:txEl>
                                          </p:spTgt>
                                        </p:tgtEl>
                                        <p:attrNameLst>
                                          <p:attrName>style.visibility</p:attrName>
                                        </p:attrNameLst>
                                      </p:cBhvr>
                                      <p:to>
                                        <p:strVal val="visible"/>
                                      </p:to>
                                    </p:set>
                                    <p:animEffect transition="in" filter="fade">
                                      <p:cBhvr>
                                        <p:cTn id="56" dur="500"/>
                                        <p:tgtEl>
                                          <p:spTgt spid="4">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6667501" cy="5878532"/>
          </a:xfrm>
          <a:prstGeom prst="rect">
            <a:avLst/>
          </a:prstGeom>
          <a:noFill/>
        </p:spPr>
        <p:txBody>
          <a:bodyPr wrap="square" rtlCol="0">
            <a:spAutoFit/>
          </a:bodyPr>
          <a:lstStyle/>
          <a:p>
            <a:r>
              <a:rPr lang="en-US" sz="2400" dirty="0" smtClean="0">
                <a:latin typeface="+mj-lt"/>
              </a:rPr>
              <a:t>“They have </a:t>
            </a:r>
            <a:r>
              <a:rPr lang="en-US" sz="2400" b="1" dirty="0" smtClean="0">
                <a:latin typeface="+mj-lt"/>
              </a:rPr>
              <a:t>turned aside quickly </a:t>
            </a:r>
            <a:r>
              <a:rPr lang="en-US" sz="2400" dirty="0" smtClean="0">
                <a:latin typeface="+mj-lt"/>
              </a:rPr>
              <a:t>out of the way which I commanded them: they have </a:t>
            </a:r>
            <a:r>
              <a:rPr lang="en-US" sz="2400" b="1" dirty="0" smtClean="0">
                <a:latin typeface="+mj-lt"/>
              </a:rPr>
              <a:t>made </a:t>
            </a:r>
          </a:p>
          <a:p>
            <a:r>
              <a:rPr lang="en-US" sz="2400" b="1" dirty="0" smtClean="0">
                <a:latin typeface="+mj-lt"/>
              </a:rPr>
              <a:t>them a molten calf</a:t>
            </a:r>
            <a:r>
              <a:rPr lang="en-US" sz="2400" dirty="0" smtClean="0">
                <a:latin typeface="+mj-lt"/>
              </a:rPr>
              <a:t>, and have </a:t>
            </a:r>
            <a:r>
              <a:rPr lang="en-US" sz="2400" b="1" dirty="0" smtClean="0">
                <a:latin typeface="+mj-lt"/>
              </a:rPr>
              <a:t>worshipped it</a:t>
            </a:r>
            <a:r>
              <a:rPr lang="en-US" sz="2400" dirty="0" smtClean="0">
                <a:latin typeface="+mj-lt"/>
              </a:rPr>
              <a:t>… </a:t>
            </a:r>
          </a:p>
          <a:p>
            <a:r>
              <a:rPr lang="en-US" sz="2400" dirty="0" smtClean="0">
                <a:latin typeface="+mj-lt"/>
              </a:rPr>
              <a:t>and said, These be thy gods O Israel, which have brought thee up out of the land of Egypt” (32:8). </a:t>
            </a:r>
          </a:p>
          <a:p>
            <a:r>
              <a:rPr lang="en-US" sz="2400" dirty="0" smtClean="0">
                <a:latin typeface="+mj-lt"/>
              </a:rPr>
              <a:t>God’s reaction?</a:t>
            </a:r>
          </a:p>
          <a:p>
            <a:endParaRPr lang="en-US" sz="800" dirty="0" smtClean="0">
              <a:latin typeface="+mj-lt"/>
            </a:endParaRPr>
          </a:p>
          <a:p>
            <a:r>
              <a:rPr lang="en-US" sz="2400" dirty="0" smtClean="0">
                <a:latin typeface="+mj-lt"/>
              </a:rPr>
              <a:t>“… </a:t>
            </a:r>
            <a:r>
              <a:rPr lang="en-US" sz="2400" b="1" dirty="0" smtClean="0">
                <a:latin typeface="+mj-lt"/>
              </a:rPr>
              <a:t>Let me alone, that my wrath may wax hot </a:t>
            </a:r>
          </a:p>
          <a:p>
            <a:r>
              <a:rPr lang="en-US" sz="2400" b="1" dirty="0" smtClean="0">
                <a:latin typeface="+mj-lt"/>
              </a:rPr>
              <a:t>against them, and that I may consume them: and </a:t>
            </a:r>
          </a:p>
          <a:p>
            <a:r>
              <a:rPr lang="en-US" sz="2400" b="1" u="sng" dirty="0" smtClean="0">
                <a:latin typeface="+mj-lt"/>
              </a:rPr>
              <a:t>I will make of thee</a:t>
            </a:r>
            <a:r>
              <a:rPr lang="en-US" sz="2400" b="1" dirty="0" smtClean="0">
                <a:latin typeface="+mj-lt"/>
              </a:rPr>
              <a:t> </a:t>
            </a:r>
            <a:r>
              <a:rPr lang="en-US" sz="2400" dirty="0" smtClean="0">
                <a:latin typeface="+mj-lt"/>
              </a:rPr>
              <a:t>[Moses] </a:t>
            </a:r>
            <a:r>
              <a:rPr lang="en-US" sz="2400" b="1" u="sng" dirty="0" smtClean="0">
                <a:latin typeface="+mj-lt"/>
              </a:rPr>
              <a:t>a great nation</a:t>
            </a:r>
            <a:r>
              <a:rPr lang="en-US" sz="2400" dirty="0" smtClean="0">
                <a:latin typeface="+mj-lt"/>
              </a:rPr>
              <a:t>” (32:10).</a:t>
            </a:r>
          </a:p>
          <a:p>
            <a:r>
              <a:rPr lang="en-US" sz="2400" dirty="0" smtClean="0">
                <a:latin typeface="+mj-lt"/>
              </a:rPr>
              <a:t>God considered destroying the whole nation and</a:t>
            </a:r>
          </a:p>
          <a:p>
            <a:r>
              <a:rPr lang="en-US" sz="2400" dirty="0">
                <a:latin typeface="+mj-lt"/>
              </a:rPr>
              <a:t>s</a:t>
            </a:r>
            <a:r>
              <a:rPr lang="en-US" sz="2400" dirty="0" smtClean="0">
                <a:latin typeface="+mj-lt"/>
              </a:rPr>
              <a:t>tarting anew with Moses, but Moses interceded </a:t>
            </a:r>
          </a:p>
          <a:p>
            <a:r>
              <a:rPr lang="en-US" sz="2400" dirty="0" smtClean="0">
                <a:latin typeface="+mj-lt"/>
              </a:rPr>
              <a:t>for them reminding Him of the promise He had made, and God relented (32:13,14).</a:t>
            </a:r>
          </a:p>
          <a:p>
            <a:endParaRPr lang="en-US" sz="800" dirty="0" smtClean="0">
              <a:latin typeface="+mj-lt"/>
            </a:endParaRPr>
          </a:p>
          <a:p>
            <a:r>
              <a:rPr lang="en-US" sz="2400" dirty="0" smtClean="0">
                <a:latin typeface="+mj-lt"/>
              </a:rPr>
              <a:t>God wasn’t the only one who was furious at the Israelites.  </a:t>
            </a:r>
            <a:endParaRPr lang="en-US" sz="2400" dirty="0">
              <a:latin typeface="+mj-lt"/>
            </a:endParaRPr>
          </a:p>
        </p:txBody>
      </p:sp>
      <p:pic>
        <p:nvPicPr>
          <p:cNvPr id="3" name="Picture 2" descr="An Ordinary &lt;strong&gt;God&lt;/strong&gt; | internetmonk.co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4150" y="0"/>
            <a:ext cx="5857875" cy="6067425"/>
          </a:xfrm>
          <a:prstGeom prst="rect">
            <a:avLst/>
          </a:prstGeom>
        </p:spPr>
      </p:pic>
    </p:spTree>
    <p:extLst>
      <p:ext uri="{BB962C8B-B14F-4D97-AF65-F5344CB8AC3E}">
        <p14:creationId xmlns:p14="http://schemas.microsoft.com/office/powerpoint/2010/main" val="40479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fade">
                                      <p:cBhvr>
                                        <p:cTn id="20" dur="500"/>
                                        <p:tgtEl>
                                          <p:spTgt spid="2">
                                            <p:txEl>
                                              <p:pRg st="6" end="6"/>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animEffect transition="in" filter="fade">
                                      <p:cBhvr>
                                        <p:cTn id="23" dur="500"/>
                                        <p:tgtEl>
                                          <p:spTgt spid="2">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8" end="8"/>
                                            </p:txEl>
                                          </p:spTgt>
                                        </p:tgtEl>
                                        <p:attrNameLst>
                                          <p:attrName>style.visibility</p:attrName>
                                        </p:attrNameLst>
                                      </p:cBhvr>
                                      <p:to>
                                        <p:strVal val="visible"/>
                                      </p:to>
                                    </p:set>
                                    <p:animEffect transition="in" filter="fade">
                                      <p:cBhvr>
                                        <p:cTn id="28" dur="500"/>
                                        <p:tgtEl>
                                          <p:spTgt spid="2">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Effect transition="in" filter="fade">
                                      <p:cBhvr>
                                        <p:cTn id="31" dur="500"/>
                                        <p:tgtEl>
                                          <p:spTgt spid="2">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
                                            <p:txEl>
                                              <p:pRg st="10" end="10"/>
                                            </p:txEl>
                                          </p:spTgt>
                                        </p:tgtEl>
                                        <p:attrNameLst>
                                          <p:attrName>style.visibility</p:attrName>
                                        </p:attrNameLst>
                                      </p:cBhvr>
                                      <p:to>
                                        <p:strVal val="visible"/>
                                      </p:to>
                                    </p:set>
                                    <p:animEffect transition="in" filter="fade">
                                      <p:cBhvr>
                                        <p:cTn id="34" dur="500"/>
                                        <p:tgtEl>
                                          <p:spTgt spid="2">
                                            <p:txEl>
                                              <p:pRg st="10" end="1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
                                            <p:txEl>
                                              <p:pRg st="12" end="12"/>
                                            </p:txEl>
                                          </p:spTgt>
                                        </p:tgtEl>
                                        <p:attrNameLst>
                                          <p:attrName>style.visibility</p:attrName>
                                        </p:attrNameLst>
                                      </p:cBhvr>
                                      <p:to>
                                        <p:strVal val="visible"/>
                                      </p:to>
                                    </p:set>
                                    <p:animEffect transition="in" filter="fade">
                                      <p:cBhvr>
                                        <p:cTn id="39"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675" y="-66675"/>
            <a:ext cx="12534898" cy="6124754"/>
          </a:xfrm>
          <a:prstGeom prst="rect">
            <a:avLst/>
          </a:prstGeom>
          <a:noFill/>
        </p:spPr>
        <p:txBody>
          <a:bodyPr wrap="square" rtlCol="0">
            <a:spAutoFit/>
          </a:bodyPr>
          <a:lstStyle/>
          <a:p>
            <a:r>
              <a:rPr lang="en-US" sz="2400" dirty="0" smtClean="0">
                <a:latin typeface="+mj-lt"/>
              </a:rPr>
              <a:t>“And it came to pass, as soon as he came nigh unto the camp, that </a:t>
            </a:r>
          </a:p>
          <a:p>
            <a:r>
              <a:rPr lang="en-US" sz="2400" dirty="0" smtClean="0">
                <a:latin typeface="+mj-lt"/>
              </a:rPr>
              <a:t>he saw the calf, and the dancing: and </a:t>
            </a:r>
            <a:r>
              <a:rPr lang="en-US" sz="2400" b="1" dirty="0" smtClean="0">
                <a:latin typeface="+mj-lt"/>
              </a:rPr>
              <a:t>Moses’ anger waxed hot</a:t>
            </a:r>
            <a:r>
              <a:rPr lang="en-US" sz="2400" dirty="0" smtClean="0">
                <a:latin typeface="+mj-lt"/>
              </a:rPr>
              <a:t>, and </a:t>
            </a:r>
          </a:p>
          <a:p>
            <a:r>
              <a:rPr lang="en-US" sz="2400" dirty="0" smtClean="0">
                <a:latin typeface="+mj-lt"/>
              </a:rPr>
              <a:t>he cast the tablets out of his hands, and brake them beneath the </a:t>
            </a:r>
          </a:p>
          <a:p>
            <a:r>
              <a:rPr lang="en-US" sz="2400" dirty="0" smtClean="0">
                <a:latin typeface="+mj-lt"/>
              </a:rPr>
              <a:t>mount.  And he took the calf … and burnt it in the fire… ground it </a:t>
            </a:r>
          </a:p>
          <a:p>
            <a:r>
              <a:rPr lang="en-US" sz="2400" dirty="0" smtClean="0">
                <a:latin typeface="+mj-lt"/>
              </a:rPr>
              <a:t>to powder… upon the water… drink it” (32:19,20). </a:t>
            </a:r>
          </a:p>
          <a:p>
            <a:r>
              <a:rPr lang="en-US" sz="2400" dirty="0" smtClean="0">
                <a:latin typeface="+mj-lt"/>
              </a:rPr>
              <a:t>Moses, too, was furious!  He thrust down the tablets of stone </a:t>
            </a:r>
          </a:p>
          <a:p>
            <a:r>
              <a:rPr lang="en-US" sz="2400" dirty="0" smtClean="0">
                <a:latin typeface="+mj-lt"/>
              </a:rPr>
              <a:t>which represented Israel breaking God’s Law even before they had </a:t>
            </a:r>
          </a:p>
          <a:p>
            <a:r>
              <a:rPr lang="en-US" sz="2400" dirty="0" smtClean="0">
                <a:latin typeface="+mj-lt"/>
              </a:rPr>
              <a:t>received it. He asked Aaron what happened and he blamed the </a:t>
            </a:r>
          </a:p>
          <a:p>
            <a:r>
              <a:rPr lang="en-US" sz="2400" dirty="0" smtClean="0">
                <a:latin typeface="+mj-lt"/>
              </a:rPr>
              <a:t>people (32:21-23; Deut. 9:20).</a:t>
            </a:r>
          </a:p>
          <a:p>
            <a:endParaRPr lang="en-US" sz="800" dirty="0" smtClean="0">
              <a:latin typeface="+mj-lt"/>
            </a:endParaRPr>
          </a:p>
          <a:p>
            <a:r>
              <a:rPr lang="en-US" sz="2400" dirty="0" smtClean="0">
                <a:latin typeface="+mj-lt"/>
              </a:rPr>
              <a:t>“</a:t>
            </a:r>
            <a:r>
              <a:rPr lang="en-US" sz="2400" dirty="0">
                <a:latin typeface="+mj-lt"/>
              </a:rPr>
              <a:t>Then Moses stood in the gate of the camp, and said, </a:t>
            </a:r>
            <a:r>
              <a:rPr lang="en-US" sz="2400" dirty="0" smtClean="0">
                <a:latin typeface="+mj-lt"/>
              </a:rPr>
              <a:t>Who </a:t>
            </a:r>
            <a:r>
              <a:rPr lang="en-US" sz="2400" dirty="0">
                <a:latin typeface="+mj-lt"/>
              </a:rPr>
              <a:t>is </a:t>
            </a:r>
            <a:r>
              <a:rPr lang="en-US" sz="2400" dirty="0" smtClean="0">
                <a:latin typeface="+mj-lt"/>
              </a:rPr>
              <a:t>on the</a:t>
            </a:r>
          </a:p>
          <a:p>
            <a:r>
              <a:rPr lang="en-US" sz="2400" dirty="0" smtClean="0">
                <a:latin typeface="+mj-lt"/>
              </a:rPr>
              <a:t>LORD’S </a:t>
            </a:r>
            <a:r>
              <a:rPr lang="en-US" sz="2400" dirty="0">
                <a:latin typeface="+mj-lt"/>
              </a:rPr>
              <a:t>side?  Let him come unto me… </a:t>
            </a:r>
            <a:r>
              <a:rPr lang="en-US" sz="2400" dirty="0" smtClean="0">
                <a:latin typeface="+mj-lt"/>
              </a:rPr>
              <a:t>and there </a:t>
            </a:r>
            <a:r>
              <a:rPr lang="en-US" sz="2400" dirty="0">
                <a:latin typeface="+mj-lt"/>
              </a:rPr>
              <a:t>fell of </a:t>
            </a:r>
            <a:r>
              <a:rPr lang="en-US" sz="2400" dirty="0" smtClean="0">
                <a:latin typeface="+mj-lt"/>
              </a:rPr>
              <a:t>the </a:t>
            </a:r>
            <a:r>
              <a:rPr lang="en-US" sz="2400" dirty="0">
                <a:latin typeface="+mj-lt"/>
              </a:rPr>
              <a:t>people </a:t>
            </a:r>
            <a:endParaRPr lang="en-US" sz="2400" dirty="0" smtClean="0">
              <a:latin typeface="+mj-lt"/>
            </a:endParaRPr>
          </a:p>
          <a:p>
            <a:r>
              <a:rPr lang="en-US" sz="2400" dirty="0" smtClean="0">
                <a:latin typeface="+mj-lt"/>
              </a:rPr>
              <a:t>that </a:t>
            </a:r>
            <a:r>
              <a:rPr lang="en-US" sz="2400" dirty="0">
                <a:latin typeface="+mj-lt"/>
              </a:rPr>
              <a:t>day about [3,000] </a:t>
            </a:r>
            <a:r>
              <a:rPr lang="en-US" sz="2400" dirty="0" smtClean="0">
                <a:latin typeface="+mj-lt"/>
              </a:rPr>
              <a:t>men…” (32:26-28).</a:t>
            </a:r>
            <a:endParaRPr lang="en-US" sz="2400" dirty="0">
              <a:latin typeface="+mj-lt"/>
            </a:endParaRPr>
          </a:p>
          <a:p>
            <a:r>
              <a:rPr lang="en-US" sz="2400" dirty="0">
                <a:latin typeface="+mj-lt"/>
              </a:rPr>
              <a:t>The persistent idol worshippers </a:t>
            </a:r>
            <a:r>
              <a:rPr lang="en-US" sz="2400" b="1" dirty="0">
                <a:latin typeface="+mj-lt"/>
              </a:rPr>
              <a:t>DIED</a:t>
            </a:r>
            <a:r>
              <a:rPr lang="en-US" sz="2400" dirty="0">
                <a:latin typeface="+mj-lt"/>
              </a:rPr>
              <a:t> [broke 1</a:t>
            </a:r>
            <a:r>
              <a:rPr lang="en-US" sz="2400" baseline="30000" dirty="0">
                <a:latin typeface="+mj-lt"/>
              </a:rPr>
              <a:t>st</a:t>
            </a:r>
            <a:r>
              <a:rPr lang="en-US" sz="2400" dirty="0">
                <a:latin typeface="+mj-lt"/>
              </a:rPr>
              <a:t> Com</a:t>
            </a:r>
            <a:r>
              <a:rPr lang="en-US" sz="2400" dirty="0" smtClean="0">
                <a:latin typeface="+mj-lt"/>
              </a:rPr>
              <a:t>.];  those who </a:t>
            </a:r>
          </a:p>
          <a:p>
            <a:r>
              <a:rPr lang="en-US" sz="2400" dirty="0" smtClean="0">
                <a:latin typeface="+mj-lt"/>
              </a:rPr>
              <a:t>believed </a:t>
            </a:r>
            <a:r>
              <a:rPr lang="en-US" sz="2400" dirty="0">
                <a:latin typeface="+mj-lt"/>
              </a:rPr>
              <a:t>God [kept 1</a:t>
            </a:r>
            <a:r>
              <a:rPr lang="en-US" sz="2400" baseline="30000" dirty="0">
                <a:latin typeface="+mj-lt"/>
              </a:rPr>
              <a:t>st</a:t>
            </a:r>
            <a:r>
              <a:rPr lang="en-US" sz="2400" dirty="0">
                <a:latin typeface="+mj-lt"/>
              </a:rPr>
              <a:t> Com.], </a:t>
            </a:r>
            <a:r>
              <a:rPr lang="en-US" sz="2400" b="1" dirty="0">
                <a:latin typeface="+mj-lt"/>
              </a:rPr>
              <a:t>LIVED</a:t>
            </a:r>
            <a:r>
              <a:rPr lang="en-US" sz="2400" dirty="0">
                <a:latin typeface="+mj-lt"/>
              </a:rPr>
              <a:t>.  </a:t>
            </a:r>
            <a:endParaRPr lang="en-US" sz="2400" dirty="0" smtClean="0">
              <a:latin typeface="+mj-lt"/>
            </a:endParaRPr>
          </a:p>
          <a:p>
            <a:r>
              <a:rPr lang="en-US" sz="2400" dirty="0" smtClean="0">
                <a:latin typeface="+mj-lt"/>
              </a:rPr>
              <a:t>Would you </a:t>
            </a:r>
            <a:r>
              <a:rPr lang="en-US" sz="2400" dirty="0">
                <a:latin typeface="+mj-lt"/>
              </a:rPr>
              <a:t>rather risk trying to keep the 10 Commandments to be saved,</a:t>
            </a:r>
            <a:r>
              <a:rPr lang="en-US" sz="2400" i="1" dirty="0">
                <a:latin typeface="+mj-lt"/>
              </a:rPr>
              <a:t> or </a:t>
            </a:r>
            <a:r>
              <a:rPr lang="en-US" sz="2400" dirty="0">
                <a:latin typeface="+mj-lt"/>
              </a:rPr>
              <a:t>place your faith in </a:t>
            </a:r>
            <a:endParaRPr lang="en-US" sz="2400" dirty="0" smtClean="0">
              <a:latin typeface="+mj-lt"/>
            </a:endParaRPr>
          </a:p>
          <a:p>
            <a:r>
              <a:rPr lang="en-US" sz="2400" dirty="0" smtClean="0">
                <a:latin typeface="+mj-lt"/>
              </a:rPr>
              <a:t>the </a:t>
            </a:r>
            <a:r>
              <a:rPr lang="en-US" sz="2400" dirty="0">
                <a:latin typeface="+mj-lt"/>
              </a:rPr>
              <a:t>only ONE [Jesus Christ] whom the Bible says kept them perfectly</a:t>
            </a:r>
            <a:r>
              <a:rPr lang="en-US" sz="2400" dirty="0" smtClean="0">
                <a:latin typeface="+mj-lt"/>
              </a:rPr>
              <a:t>? (2Cor</a:t>
            </a:r>
            <a:r>
              <a:rPr lang="en-US" sz="2400" dirty="0">
                <a:latin typeface="+mj-lt"/>
              </a:rPr>
              <a:t>. 5:21). </a:t>
            </a:r>
            <a:endParaRPr lang="en-US" sz="2400" dirty="0" smtClean="0">
              <a:latin typeface="+mj-lt"/>
            </a:endParaRPr>
          </a:p>
        </p:txBody>
      </p:sp>
      <p:pic>
        <p:nvPicPr>
          <p:cNvPr id="4" name="Picture 3" descr="test lectio » Blog Archive » The Golden Calf: Exodus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6774" y="0"/>
            <a:ext cx="3705226" cy="5057775"/>
          </a:xfrm>
          <a:prstGeom prst="rect">
            <a:avLst/>
          </a:prstGeom>
        </p:spPr>
      </p:pic>
      <p:pic>
        <p:nvPicPr>
          <p:cNvPr id="3" name="Picture 2" descr="English: Open Bible Stories - 13.htm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6774" y="-247650"/>
            <a:ext cx="3705225" cy="5305425"/>
          </a:xfrm>
          <a:prstGeom prst="rect">
            <a:avLst/>
          </a:prstGeom>
        </p:spPr>
      </p:pic>
    </p:spTree>
    <p:extLst>
      <p:ext uri="{BB962C8B-B14F-4D97-AF65-F5344CB8AC3E}">
        <p14:creationId xmlns:p14="http://schemas.microsoft.com/office/powerpoint/2010/main" val="2673916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Effect transition="in" filter="fade">
                                      <p:cBhvr>
                                        <p:cTn id="15" dur="500"/>
                                        <p:tgtEl>
                                          <p:spTgt spid="2">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7" end="7"/>
                                            </p:txEl>
                                          </p:spTgt>
                                        </p:tgtEl>
                                        <p:attrNameLst>
                                          <p:attrName>style.visibility</p:attrName>
                                        </p:attrNameLst>
                                      </p:cBhvr>
                                      <p:to>
                                        <p:strVal val="visible"/>
                                      </p:to>
                                    </p:set>
                                    <p:animEffect transition="in" filter="fade">
                                      <p:cBhvr>
                                        <p:cTn id="18" dur="500"/>
                                        <p:tgtEl>
                                          <p:spTgt spid="2">
                                            <p:txEl>
                                              <p:pRg st="7" end="7"/>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animEffect transition="in" filter="fade">
                                      <p:cBhvr>
                                        <p:cTn id="21" dur="500"/>
                                        <p:tgtEl>
                                          <p:spTgt spid="2">
                                            <p:txEl>
                                              <p:pRg st="8" end="8"/>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10" end="10"/>
                                            </p:txEl>
                                          </p:spTgt>
                                        </p:tgtEl>
                                        <p:attrNameLst>
                                          <p:attrName>style.visibility</p:attrName>
                                        </p:attrNameLst>
                                      </p:cBhvr>
                                      <p:to>
                                        <p:strVal val="visible"/>
                                      </p:to>
                                    </p:set>
                                    <p:animEffect transition="in" filter="fade">
                                      <p:cBhvr>
                                        <p:cTn id="26" dur="500"/>
                                        <p:tgtEl>
                                          <p:spTgt spid="2">
                                            <p:txEl>
                                              <p:pRg st="10" end="1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animEffect transition="in" filter="fade">
                                      <p:cBhvr>
                                        <p:cTn id="29" dur="500"/>
                                        <p:tgtEl>
                                          <p:spTgt spid="2">
                                            <p:txEl>
                                              <p:pRg st="11" end="1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
                                            <p:txEl>
                                              <p:pRg st="12" end="12"/>
                                            </p:txEl>
                                          </p:spTgt>
                                        </p:tgtEl>
                                        <p:attrNameLst>
                                          <p:attrName>style.visibility</p:attrName>
                                        </p:attrNameLst>
                                      </p:cBhvr>
                                      <p:to>
                                        <p:strVal val="visible"/>
                                      </p:to>
                                    </p:set>
                                    <p:animEffect transition="in" filter="fade">
                                      <p:cBhvr>
                                        <p:cTn id="32" dur="500"/>
                                        <p:tgtEl>
                                          <p:spTgt spid="2">
                                            <p:txEl>
                                              <p:pRg st="12" end="1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13" end="13"/>
                                            </p:txEl>
                                          </p:spTgt>
                                        </p:tgtEl>
                                        <p:attrNameLst>
                                          <p:attrName>style.visibility</p:attrName>
                                        </p:attrNameLst>
                                      </p:cBhvr>
                                      <p:to>
                                        <p:strVal val="visible"/>
                                      </p:to>
                                    </p:set>
                                    <p:animEffect transition="in" filter="fade">
                                      <p:cBhvr>
                                        <p:cTn id="37" dur="500"/>
                                        <p:tgtEl>
                                          <p:spTgt spid="2">
                                            <p:txEl>
                                              <p:pRg st="13" end="13"/>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
                                            <p:txEl>
                                              <p:pRg st="14" end="14"/>
                                            </p:txEl>
                                          </p:spTgt>
                                        </p:tgtEl>
                                        <p:attrNameLst>
                                          <p:attrName>style.visibility</p:attrName>
                                        </p:attrNameLst>
                                      </p:cBhvr>
                                      <p:to>
                                        <p:strVal val="visible"/>
                                      </p:to>
                                    </p:set>
                                    <p:animEffect transition="in" filter="fade">
                                      <p:cBhvr>
                                        <p:cTn id="40" dur="500"/>
                                        <p:tgtEl>
                                          <p:spTgt spid="2">
                                            <p:txEl>
                                              <p:pRg st="14" end="1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
                                            <p:txEl>
                                              <p:pRg st="15" end="15"/>
                                            </p:txEl>
                                          </p:spTgt>
                                        </p:tgtEl>
                                        <p:attrNameLst>
                                          <p:attrName>style.visibility</p:attrName>
                                        </p:attrNameLst>
                                      </p:cBhvr>
                                      <p:to>
                                        <p:strVal val="visible"/>
                                      </p:to>
                                    </p:set>
                                    <p:animEffect transition="in" filter="fade">
                                      <p:cBhvr>
                                        <p:cTn id="45" dur="500"/>
                                        <p:tgtEl>
                                          <p:spTgt spid="2">
                                            <p:txEl>
                                              <p:pRg st="15" end="15"/>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2">
                                            <p:txEl>
                                              <p:pRg st="16" end="16"/>
                                            </p:txEl>
                                          </p:spTgt>
                                        </p:tgtEl>
                                        <p:attrNameLst>
                                          <p:attrName>style.visibility</p:attrName>
                                        </p:attrNameLst>
                                      </p:cBhvr>
                                      <p:to>
                                        <p:strVal val="visible"/>
                                      </p:to>
                                    </p:set>
                                    <p:animEffect transition="in" filter="fade">
                                      <p:cBhvr>
                                        <p:cTn id="48" dur="500"/>
                                        <p:tgtEl>
                                          <p:spTgt spid="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2986"/>
            <a:ext cx="11963400" cy="6124754"/>
          </a:xfrm>
          <a:prstGeom prst="rect">
            <a:avLst/>
          </a:prstGeom>
        </p:spPr>
        <p:txBody>
          <a:bodyPr wrap="square">
            <a:spAutoFit/>
          </a:bodyPr>
          <a:lstStyle/>
          <a:p>
            <a:r>
              <a:rPr lang="en-US" sz="2400" dirty="0">
                <a:latin typeface="+mj-lt"/>
              </a:rPr>
              <a:t>“… Moses said unto the people, Ye have </a:t>
            </a:r>
            <a:r>
              <a:rPr lang="en-US" sz="2400" dirty="0" smtClean="0">
                <a:latin typeface="+mj-lt"/>
              </a:rPr>
              <a:t>sinned </a:t>
            </a:r>
          </a:p>
          <a:p>
            <a:r>
              <a:rPr lang="en-US" sz="2400" dirty="0" smtClean="0">
                <a:latin typeface="+mj-lt"/>
              </a:rPr>
              <a:t>a great sin</a:t>
            </a:r>
            <a:r>
              <a:rPr lang="en-US" sz="2400" dirty="0">
                <a:latin typeface="+mj-lt"/>
              </a:rPr>
              <a:t>: and now I will go up </a:t>
            </a:r>
            <a:r>
              <a:rPr lang="en-US" sz="2400" dirty="0" smtClean="0">
                <a:latin typeface="+mj-lt"/>
              </a:rPr>
              <a:t>unto </a:t>
            </a:r>
            <a:r>
              <a:rPr lang="en-US" sz="2400" dirty="0">
                <a:latin typeface="+mj-lt"/>
              </a:rPr>
              <a:t>the LORD… </a:t>
            </a:r>
            <a:endParaRPr lang="en-US" sz="2400" dirty="0" smtClean="0">
              <a:latin typeface="+mj-lt"/>
            </a:endParaRPr>
          </a:p>
          <a:p>
            <a:r>
              <a:rPr lang="en-US" sz="2400" dirty="0" smtClean="0">
                <a:latin typeface="+mj-lt"/>
              </a:rPr>
              <a:t>make </a:t>
            </a:r>
            <a:r>
              <a:rPr lang="en-US" sz="2400" dirty="0">
                <a:latin typeface="+mj-lt"/>
              </a:rPr>
              <a:t>an </a:t>
            </a:r>
            <a:r>
              <a:rPr lang="en-US" sz="2400" dirty="0" smtClean="0">
                <a:latin typeface="+mj-lt"/>
              </a:rPr>
              <a:t>atonement </a:t>
            </a:r>
            <a:r>
              <a:rPr lang="en-US" sz="2400" dirty="0">
                <a:latin typeface="+mj-lt"/>
              </a:rPr>
              <a:t>for </a:t>
            </a:r>
            <a:r>
              <a:rPr lang="en-US" sz="2400" dirty="0" smtClean="0">
                <a:latin typeface="+mj-lt"/>
              </a:rPr>
              <a:t>your sin.  And Moses </a:t>
            </a:r>
          </a:p>
          <a:p>
            <a:r>
              <a:rPr lang="en-US" sz="2400" dirty="0" smtClean="0">
                <a:latin typeface="+mj-lt"/>
              </a:rPr>
              <a:t>returned unto the LORD, and said… Oh, this </a:t>
            </a:r>
          </a:p>
          <a:p>
            <a:r>
              <a:rPr lang="en-US" sz="2400" dirty="0" smtClean="0">
                <a:latin typeface="+mj-lt"/>
              </a:rPr>
              <a:t>people have sinned a great sin… Yet now, if </a:t>
            </a:r>
          </a:p>
          <a:p>
            <a:r>
              <a:rPr lang="en-US" sz="2400" dirty="0" smtClean="0">
                <a:latin typeface="+mj-lt"/>
              </a:rPr>
              <a:t>thou wilt forgive their sin; and if not, </a:t>
            </a:r>
            <a:r>
              <a:rPr lang="en-US" sz="2400" b="1" dirty="0" smtClean="0">
                <a:latin typeface="+mj-lt"/>
              </a:rPr>
              <a:t>blot me, </a:t>
            </a:r>
          </a:p>
          <a:p>
            <a:r>
              <a:rPr lang="en-US" sz="2400" b="1" dirty="0" smtClean="0">
                <a:latin typeface="+mj-lt"/>
              </a:rPr>
              <a:t>I pray thee, out of thy book which thou hast </a:t>
            </a:r>
          </a:p>
          <a:p>
            <a:r>
              <a:rPr lang="en-US" sz="2400" b="1" dirty="0" smtClean="0">
                <a:latin typeface="+mj-lt"/>
              </a:rPr>
              <a:t>written</a:t>
            </a:r>
            <a:r>
              <a:rPr lang="en-US" sz="2400" dirty="0" smtClean="0">
                <a:latin typeface="+mj-lt"/>
              </a:rPr>
              <a:t>” (32:31,32).</a:t>
            </a:r>
          </a:p>
          <a:p>
            <a:r>
              <a:rPr lang="en-US" sz="2400" dirty="0" smtClean="0">
                <a:latin typeface="+mj-lt"/>
              </a:rPr>
              <a:t>Moses appealed to the mercy of God on behalf </a:t>
            </a:r>
          </a:p>
          <a:p>
            <a:r>
              <a:rPr lang="en-US" sz="2400" dirty="0" smtClean="0">
                <a:latin typeface="+mj-lt"/>
              </a:rPr>
              <a:t>of the sinful Israelites, and said if the judgment </a:t>
            </a:r>
          </a:p>
          <a:p>
            <a:r>
              <a:rPr lang="en-US" sz="2400" dirty="0" smtClean="0">
                <a:latin typeface="+mj-lt"/>
              </a:rPr>
              <a:t>of God fell on them—let it fall on him as well.  </a:t>
            </a:r>
          </a:p>
          <a:p>
            <a:r>
              <a:rPr lang="en-US" sz="2400" dirty="0" smtClean="0">
                <a:latin typeface="+mj-lt"/>
              </a:rPr>
              <a:t>God’s answer –</a:t>
            </a:r>
          </a:p>
          <a:p>
            <a:endParaRPr lang="en-US" sz="800" dirty="0" smtClean="0">
              <a:latin typeface="+mj-lt"/>
            </a:endParaRPr>
          </a:p>
          <a:p>
            <a:r>
              <a:rPr lang="en-US" sz="2400" dirty="0" smtClean="0">
                <a:latin typeface="+mj-lt"/>
              </a:rPr>
              <a:t>“… </a:t>
            </a:r>
            <a:r>
              <a:rPr lang="en-US" sz="2400" dirty="0">
                <a:latin typeface="+mj-lt"/>
              </a:rPr>
              <a:t>LORD </a:t>
            </a:r>
            <a:r>
              <a:rPr lang="en-US" sz="2400" dirty="0" smtClean="0">
                <a:latin typeface="+mj-lt"/>
              </a:rPr>
              <a:t>said… </a:t>
            </a:r>
            <a:r>
              <a:rPr lang="en-US" sz="2400" b="1" dirty="0" smtClean="0">
                <a:latin typeface="+mj-lt"/>
              </a:rPr>
              <a:t>whosoever </a:t>
            </a:r>
            <a:r>
              <a:rPr lang="en-US" sz="2400" b="1" dirty="0">
                <a:latin typeface="+mj-lt"/>
              </a:rPr>
              <a:t>hath sinned against me, </a:t>
            </a:r>
            <a:r>
              <a:rPr lang="en-US" sz="2400" b="1" u="sng" dirty="0">
                <a:latin typeface="+mj-lt"/>
              </a:rPr>
              <a:t>him will I blot </a:t>
            </a:r>
            <a:r>
              <a:rPr lang="en-US" sz="2400" b="1" u="sng" dirty="0" smtClean="0">
                <a:latin typeface="+mj-lt"/>
              </a:rPr>
              <a:t>out of </a:t>
            </a:r>
            <a:r>
              <a:rPr lang="en-US" sz="2400" b="1" u="sng" dirty="0">
                <a:latin typeface="+mj-lt"/>
              </a:rPr>
              <a:t>my book</a:t>
            </a:r>
            <a:r>
              <a:rPr lang="en-US" sz="2400" b="1" dirty="0">
                <a:latin typeface="+mj-lt"/>
              </a:rPr>
              <a:t>” </a:t>
            </a:r>
            <a:r>
              <a:rPr lang="en-US" sz="2400" dirty="0">
                <a:latin typeface="+mj-lt"/>
              </a:rPr>
              <a:t>(32:30-33).</a:t>
            </a:r>
          </a:p>
          <a:p>
            <a:r>
              <a:rPr lang="en-US" sz="2400" dirty="0" smtClean="0">
                <a:latin typeface="+mj-lt"/>
              </a:rPr>
              <a:t>God would not blot Moses’ name, but he would those who had persisted in their sin against Him.  Israel </a:t>
            </a:r>
            <a:r>
              <a:rPr lang="en-US" sz="2400" dirty="0">
                <a:latin typeface="+mj-lt"/>
              </a:rPr>
              <a:t>had demonstrated that </a:t>
            </a:r>
            <a:r>
              <a:rPr lang="en-US" sz="2400" dirty="0" smtClean="0">
                <a:latin typeface="+mj-lt"/>
              </a:rPr>
              <a:t>the [Law] agreement they </a:t>
            </a:r>
            <a:r>
              <a:rPr lang="en-US" sz="2400" dirty="0">
                <a:latin typeface="+mj-lt"/>
              </a:rPr>
              <a:t>had willingly accepted of God, </a:t>
            </a:r>
            <a:endParaRPr lang="en-US" sz="2400" dirty="0" smtClean="0">
              <a:latin typeface="+mj-lt"/>
            </a:endParaRPr>
          </a:p>
          <a:p>
            <a:r>
              <a:rPr lang="en-US" sz="2400" dirty="0" smtClean="0">
                <a:latin typeface="+mj-lt"/>
              </a:rPr>
              <a:t>they </a:t>
            </a:r>
            <a:r>
              <a:rPr lang="en-US" sz="2400" dirty="0">
                <a:latin typeface="+mj-lt"/>
              </a:rPr>
              <a:t>would not keep.  The breaking of God’s Law would produce very grave consequences.</a:t>
            </a:r>
          </a:p>
        </p:txBody>
      </p:sp>
      <p:pic>
        <p:nvPicPr>
          <p:cNvPr id="3" name="Picture 2" descr="Object Browser | SAHRA"/>
          <p:cNvPicPr>
            <a:picLocks noChangeAspect="1"/>
          </p:cNvPicPr>
          <p:nvPr/>
        </p:nvPicPr>
        <p:blipFill rotWithShape="1">
          <a:blip r:embed="rId2">
            <a:extLst>
              <a:ext uri="{28A0092B-C50C-407E-A947-70E740481C1C}">
                <a14:useLocalDpi xmlns:a14="http://schemas.microsoft.com/office/drawing/2010/main" val="0"/>
              </a:ext>
            </a:extLst>
          </a:blip>
          <a:srcRect r="28625"/>
          <a:stretch/>
        </p:blipFill>
        <p:spPr>
          <a:xfrm>
            <a:off x="6753225" y="0"/>
            <a:ext cx="5438775" cy="4229100"/>
          </a:xfrm>
          <a:prstGeom prst="rect">
            <a:avLst/>
          </a:prstGeom>
        </p:spPr>
      </p:pic>
    </p:spTree>
    <p:extLst>
      <p:ext uri="{BB962C8B-B14F-4D97-AF65-F5344CB8AC3E}">
        <p14:creationId xmlns:p14="http://schemas.microsoft.com/office/powerpoint/2010/main" val="239591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animEffect transition="in" filter="fade">
                                      <p:cBhvr>
                                        <p:cTn id="7" dur="500"/>
                                        <p:tgtEl>
                                          <p:spTgt spid="2">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9" end="9"/>
                                            </p:txEl>
                                          </p:spTgt>
                                        </p:tgtEl>
                                        <p:attrNameLst>
                                          <p:attrName>style.visibility</p:attrName>
                                        </p:attrNameLst>
                                      </p:cBhvr>
                                      <p:to>
                                        <p:strVal val="visible"/>
                                      </p:to>
                                    </p:set>
                                    <p:animEffect transition="in" filter="fade">
                                      <p:cBhvr>
                                        <p:cTn id="10" dur="500"/>
                                        <p:tgtEl>
                                          <p:spTgt spid="2">
                                            <p:txEl>
                                              <p:pRg st="9" end="9"/>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10" end="10"/>
                                            </p:txEl>
                                          </p:spTgt>
                                        </p:tgtEl>
                                        <p:attrNameLst>
                                          <p:attrName>style.visibility</p:attrName>
                                        </p:attrNameLst>
                                      </p:cBhvr>
                                      <p:to>
                                        <p:strVal val="visible"/>
                                      </p:to>
                                    </p:set>
                                    <p:animEffect transition="in" filter="fade">
                                      <p:cBhvr>
                                        <p:cTn id="13" dur="500"/>
                                        <p:tgtEl>
                                          <p:spTgt spid="2">
                                            <p:txEl>
                                              <p:pRg st="10" end="1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11" end="11"/>
                                            </p:txEl>
                                          </p:spTgt>
                                        </p:tgtEl>
                                        <p:attrNameLst>
                                          <p:attrName>style.visibility</p:attrName>
                                        </p:attrNameLst>
                                      </p:cBhvr>
                                      <p:to>
                                        <p:strVal val="visible"/>
                                      </p:to>
                                    </p:set>
                                    <p:animEffect transition="in" filter="fade">
                                      <p:cBhvr>
                                        <p:cTn id="18" dur="500"/>
                                        <p:tgtEl>
                                          <p:spTgt spid="2">
                                            <p:txEl>
                                              <p:pRg st="11" end="1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13" end="13"/>
                                            </p:txEl>
                                          </p:spTgt>
                                        </p:tgtEl>
                                        <p:attrNameLst>
                                          <p:attrName>style.visibility</p:attrName>
                                        </p:attrNameLst>
                                      </p:cBhvr>
                                      <p:to>
                                        <p:strVal val="visible"/>
                                      </p:to>
                                    </p:set>
                                    <p:animEffect transition="in" filter="fade">
                                      <p:cBhvr>
                                        <p:cTn id="23" dur="500"/>
                                        <p:tgtEl>
                                          <p:spTgt spid="2">
                                            <p:txEl>
                                              <p:pRg st="13" end="1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14" end="14"/>
                                            </p:txEl>
                                          </p:spTgt>
                                        </p:tgtEl>
                                        <p:attrNameLst>
                                          <p:attrName>style.visibility</p:attrName>
                                        </p:attrNameLst>
                                      </p:cBhvr>
                                      <p:to>
                                        <p:strVal val="visible"/>
                                      </p:to>
                                    </p:set>
                                    <p:animEffect transition="in" filter="fade">
                                      <p:cBhvr>
                                        <p:cTn id="26" dur="500"/>
                                        <p:tgtEl>
                                          <p:spTgt spid="2">
                                            <p:txEl>
                                              <p:pRg st="14" end="1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15" end="15"/>
                                            </p:txEl>
                                          </p:spTgt>
                                        </p:tgtEl>
                                        <p:attrNameLst>
                                          <p:attrName>style.visibility</p:attrName>
                                        </p:attrNameLst>
                                      </p:cBhvr>
                                      <p:to>
                                        <p:strVal val="visible"/>
                                      </p:to>
                                    </p:set>
                                    <p:animEffect transition="in" filter="fade">
                                      <p:cBhvr>
                                        <p:cTn id="29" dur="5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
            <a:ext cx="6886575" cy="6678751"/>
          </a:xfrm>
          <a:prstGeom prst="rect">
            <a:avLst/>
          </a:prstGeom>
          <a:noFill/>
        </p:spPr>
        <p:txBody>
          <a:bodyPr wrap="square" rtlCol="0">
            <a:spAutoFit/>
          </a:bodyPr>
          <a:lstStyle/>
          <a:p>
            <a:r>
              <a:rPr lang="en-US" sz="2400" dirty="0" smtClean="0">
                <a:latin typeface="+mj-lt"/>
              </a:rPr>
              <a:t>“For as many as are of the </a:t>
            </a:r>
            <a:r>
              <a:rPr lang="en-US" sz="2400" b="1" dirty="0" smtClean="0">
                <a:latin typeface="+mj-lt"/>
              </a:rPr>
              <a:t>works of the law are under the curse</a:t>
            </a:r>
            <a:r>
              <a:rPr lang="en-US" sz="2400" dirty="0" smtClean="0">
                <a:latin typeface="+mj-lt"/>
              </a:rPr>
              <a:t>: </a:t>
            </a:r>
            <a:r>
              <a:rPr lang="en-US" sz="2400" dirty="0">
                <a:latin typeface="+mj-lt"/>
              </a:rPr>
              <a:t> </a:t>
            </a:r>
            <a:r>
              <a:rPr lang="en-US" sz="2400" dirty="0" smtClean="0">
                <a:latin typeface="+mj-lt"/>
              </a:rPr>
              <a:t>for it is written, </a:t>
            </a:r>
            <a:r>
              <a:rPr lang="en-US" sz="2400" b="1" u="sng" dirty="0" smtClean="0">
                <a:latin typeface="+mj-lt"/>
              </a:rPr>
              <a:t>Cursed is every one that continueth not in all things which are written in the book of the law TO DO THEM</a:t>
            </a:r>
            <a:r>
              <a:rPr lang="en-US" sz="2400" b="1" dirty="0" smtClean="0">
                <a:latin typeface="+mj-lt"/>
              </a:rPr>
              <a:t> </a:t>
            </a:r>
            <a:r>
              <a:rPr lang="en-US" sz="2400" dirty="0" smtClean="0">
                <a:latin typeface="+mj-lt"/>
              </a:rPr>
              <a:t>(Gal. 3:10; Deut. 27:26).</a:t>
            </a:r>
          </a:p>
          <a:p>
            <a:r>
              <a:rPr lang="en-US" sz="2400" dirty="0" smtClean="0">
                <a:latin typeface="+mj-lt"/>
              </a:rPr>
              <a:t>God wanted Israel to become a Holy nation after His name, but He had to prove to them that if they tried to accomplish it by their </a:t>
            </a:r>
            <a:r>
              <a:rPr lang="en-US" sz="2400" b="1" i="1" dirty="0" smtClean="0">
                <a:latin typeface="+mj-lt"/>
              </a:rPr>
              <a:t>WORKS</a:t>
            </a:r>
            <a:r>
              <a:rPr lang="en-US" sz="2400" dirty="0" smtClean="0">
                <a:latin typeface="+mj-lt"/>
              </a:rPr>
              <a:t>—they were doomed.  </a:t>
            </a:r>
            <a:endParaRPr lang="en-US" sz="800" dirty="0" smtClean="0">
              <a:latin typeface="+mj-lt"/>
            </a:endParaRPr>
          </a:p>
          <a:p>
            <a:endParaRPr lang="en-US" sz="800" dirty="0">
              <a:latin typeface="+mj-lt"/>
            </a:endParaRPr>
          </a:p>
          <a:p>
            <a:r>
              <a:rPr lang="en-US" sz="2400" dirty="0" smtClean="0">
                <a:latin typeface="+mj-lt"/>
              </a:rPr>
              <a:t>Why?  </a:t>
            </a:r>
          </a:p>
          <a:p>
            <a:endParaRPr lang="en-US" sz="800" dirty="0" smtClean="0">
              <a:latin typeface="+mj-lt"/>
            </a:endParaRPr>
          </a:p>
          <a:p>
            <a:r>
              <a:rPr lang="en-US" sz="2400" dirty="0" smtClean="0">
                <a:latin typeface="+mj-lt"/>
              </a:rPr>
              <a:t>Each Israelite had inherited Adam’s sin nature, which drove their flesh to sin against God.  So, it was not a matter of </a:t>
            </a:r>
            <a:r>
              <a:rPr lang="en-US" sz="2400" i="1" dirty="0" smtClean="0">
                <a:latin typeface="+mj-lt"/>
              </a:rPr>
              <a:t>if</a:t>
            </a:r>
            <a:r>
              <a:rPr lang="en-US" sz="2400" dirty="0" smtClean="0">
                <a:latin typeface="+mj-lt"/>
              </a:rPr>
              <a:t>, but </a:t>
            </a:r>
            <a:r>
              <a:rPr lang="en-US" sz="2400" i="1" dirty="0">
                <a:latin typeface="+mj-lt"/>
              </a:rPr>
              <a:t>w</a:t>
            </a:r>
            <a:r>
              <a:rPr lang="en-US" sz="2400" i="1" dirty="0" smtClean="0">
                <a:latin typeface="+mj-lt"/>
              </a:rPr>
              <a:t>hen</a:t>
            </a:r>
            <a:r>
              <a:rPr lang="en-US" sz="2400" dirty="0" smtClean="0">
                <a:latin typeface="+mj-lt"/>
              </a:rPr>
              <a:t> they sinned against God </a:t>
            </a:r>
          </a:p>
          <a:p>
            <a:r>
              <a:rPr lang="en-US" sz="2400" dirty="0" smtClean="0">
                <a:latin typeface="+mj-lt"/>
              </a:rPr>
              <a:t>[breaking His laws], they were deserving of </a:t>
            </a:r>
            <a:r>
              <a:rPr lang="en-US" sz="2400" b="1" u="sng" dirty="0" smtClean="0">
                <a:latin typeface="+mj-lt"/>
              </a:rPr>
              <a:t>DEATH</a:t>
            </a:r>
            <a:r>
              <a:rPr lang="en-US" sz="2400" dirty="0" smtClean="0">
                <a:latin typeface="+mj-lt"/>
              </a:rPr>
              <a:t>!</a:t>
            </a:r>
          </a:p>
          <a:p>
            <a:r>
              <a:rPr lang="en-US" sz="2400" dirty="0" smtClean="0">
                <a:latin typeface="+mj-lt"/>
              </a:rPr>
              <a:t>The Law was a performance based system and with a sin nature, all under it are doomed for failure –</a:t>
            </a:r>
            <a:endParaRPr lang="en-US" sz="800" dirty="0">
              <a:latin typeface="+mj-lt"/>
            </a:endParaRPr>
          </a:p>
          <a:p>
            <a:pPr algn="ctr"/>
            <a:r>
              <a:rPr lang="en-US" sz="6000" dirty="0" smtClean="0">
                <a:latin typeface="Britannic Bold" panose="020B0903060703020204" pitchFamily="34" charset="0"/>
              </a:rPr>
              <a:t>SIN = DEATH.</a:t>
            </a:r>
          </a:p>
          <a:p>
            <a:endParaRPr lang="en-US" sz="800" dirty="0" smtClean="0">
              <a:latin typeface="+mj-lt"/>
            </a:endParaRPr>
          </a:p>
        </p:txBody>
      </p:sp>
      <p:pic>
        <p:nvPicPr>
          <p:cNvPr id="5" name="Picture 4" descr="Philosophical Disquisitions: April 20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3251" y="-1"/>
            <a:ext cx="5238748" cy="6353176"/>
          </a:xfrm>
          <a:prstGeom prst="rect">
            <a:avLst/>
          </a:prstGeom>
        </p:spPr>
      </p:pic>
    </p:spTree>
    <p:extLst>
      <p:ext uri="{BB962C8B-B14F-4D97-AF65-F5344CB8AC3E}">
        <p14:creationId xmlns:p14="http://schemas.microsoft.com/office/powerpoint/2010/main" val="155508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500"/>
                                        <p:tgtEl>
                                          <p:spTgt spid="2">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fade">
                                      <p:cBhvr>
                                        <p:cTn id="28" dur="500"/>
                                        <p:tgtEl>
                                          <p:spTgt spid="2">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anim calcmode="lin" valueType="num">
                                      <p:cBhvr>
                                        <p:cTn id="33"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34" dur="5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35"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6675"/>
            <a:ext cx="12315825" cy="6186309"/>
          </a:xfrm>
          <a:prstGeom prst="rect">
            <a:avLst/>
          </a:prstGeom>
          <a:noFill/>
        </p:spPr>
        <p:txBody>
          <a:bodyPr wrap="square" rtlCol="0">
            <a:spAutoFit/>
          </a:bodyPr>
          <a:lstStyle/>
          <a:p>
            <a:r>
              <a:rPr lang="en-US" sz="2400" dirty="0" smtClean="0">
                <a:latin typeface="+mj-lt"/>
              </a:rPr>
              <a:t>That’s why the 10 Commandments were placed in an ark [coffin] – in some cases, breaking the </a:t>
            </a:r>
          </a:p>
          <a:p>
            <a:r>
              <a:rPr lang="en-US" sz="2400" dirty="0" smtClean="0">
                <a:latin typeface="+mj-lt"/>
              </a:rPr>
              <a:t>Law meant DEATH!</a:t>
            </a:r>
          </a:p>
          <a:p>
            <a:endParaRPr lang="en-US" sz="800" dirty="0" smtClean="0">
              <a:latin typeface="+mj-lt"/>
            </a:endParaRPr>
          </a:p>
          <a:p>
            <a:r>
              <a:rPr lang="en-US" sz="2400" dirty="0" smtClean="0">
                <a:latin typeface="+mj-lt"/>
              </a:rPr>
              <a:t>The first evidence of that were those 3,000 who </a:t>
            </a:r>
          </a:p>
          <a:p>
            <a:r>
              <a:rPr lang="en-US" sz="2400" dirty="0" smtClean="0">
                <a:latin typeface="+mj-lt"/>
              </a:rPr>
              <a:t>persisted in breaking the 1</a:t>
            </a:r>
            <a:r>
              <a:rPr lang="en-US" sz="2400" baseline="30000" dirty="0" smtClean="0">
                <a:latin typeface="+mj-lt"/>
              </a:rPr>
              <a:t>st</a:t>
            </a:r>
            <a:r>
              <a:rPr lang="en-US" sz="2400" dirty="0" smtClean="0">
                <a:latin typeface="+mj-lt"/>
              </a:rPr>
              <a:t>  Commandment DIED.</a:t>
            </a:r>
          </a:p>
          <a:p>
            <a:endParaRPr lang="en-US" sz="800" dirty="0" smtClean="0">
              <a:latin typeface="+mj-lt"/>
            </a:endParaRPr>
          </a:p>
          <a:p>
            <a:r>
              <a:rPr lang="en-US" sz="2400" dirty="0" smtClean="0">
                <a:latin typeface="+mj-lt"/>
              </a:rPr>
              <a:t>But, the others [Aaron] who had broken the same </a:t>
            </a:r>
          </a:p>
          <a:p>
            <a:r>
              <a:rPr lang="en-US" sz="2400" dirty="0" smtClean="0">
                <a:latin typeface="+mj-lt"/>
              </a:rPr>
              <a:t>[worshiped the golden calf] changed their mind, repented, and God showed them mercy.</a:t>
            </a:r>
          </a:p>
          <a:p>
            <a:endParaRPr lang="en-US" sz="800" dirty="0" smtClean="0">
              <a:latin typeface="+mj-lt"/>
            </a:endParaRPr>
          </a:p>
          <a:p>
            <a:r>
              <a:rPr lang="en-US" sz="2400" dirty="0" smtClean="0">
                <a:latin typeface="+mj-lt"/>
              </a:rPr>
              <a:t>This would become the basis for the Law of Moses—when an Israelite sinned [broke the Law], </a:t>
            </a:r>
          </a:p>
          <a:p>
            <a:r>
              <a:rPr lang="en-US" sz="2400" dirty="0" smtClean="0">
                <a:latin typeface="+mj-lt"/>
              </a:rPr>
              <a:t>but was repentant [sorrow], he could offer a sacrifice for his sin—believing [faith] that God would show him mercy.  He was kept righteous essentially by </a:t>
            </a:r>
            <a:r>
              <a:rPr lang="en-US" sz="2400" b="1" dirty="0" smtClean="0">
                <a:latin typeface="+mj-lt"/>
              </a:rPr>
              <a:t>FAITH</a:t>
            </a:r>
            <a:r>
              <a:rPr lang="en-US" sz="2400" dirty="0" smtClean="0">
                <a:latin typeface="+mj-lt"/>
              </a:rPr>
              <a:t>, but that also required proof of faith [</a:t>
            </a:r>
            <a:r>
              <a:rPr lang="en-US" sz="2400" b="1" dirty="0" smtClean="0">
                <a:latin typeface="+mj-lt"/>
              </a:rPr>
              <a:t>WORK</a:t>
            </a:r>
            <a:r>
              <a:rPr lang="en-US" sz="2400" dirty="0" smtClean="0">
                <a:latin typeface="+mj-lt"/>
              </a:rPr>
              <a:t>], i.e. a sacrificial offering.</a:t>
            </a:r>
            <a:r>
              <a:rPr lang="en-US" sz="2400" dirty="0">
                <a:latin typeface="+mj-lt"/>
              </a:rPr>
              <a:t> </a:t>
            </a:r>
            <a:r>
              <a:rPr lang="en-US" sz="2400" dirty="0" smtClean="0">
                <a:latin typeface="+mj-lt"/>
              </a:rPr>
              <a:t> We </a:t>
            </a:r>
            <a:r>
              <a:rPr lang="en-US" sz="2400" dirty="0">
                <a:latin typeface="+mj-lt"/>
              </a:rPr>
              <a:t>believe they were saved by </a:t>
            </a:r>
            <a:r>
              <a:rPr lang="en-US" sz="2400" b="1" dirty="0">
                <a:latin typeface="+mj-lt"/>
              </a:rPr>
              <a:t>FAITH + </a:t>
            </a:r>
            <a:r>
              <a:rPr lang="en-US" sz="2400" b="1" dirty="0" smtClean="0">
                <a:latin typeface="+mj-lt"/>
              </a:rPr>
              <a:t>WORKS</a:t>
            </a:r>
            <a:r>
              <a:rPr lang="en-US" sz="2400" dirty="0" smtClean="0">
                <a:latin typeface="+mj-lt"/>
              </a:rPr>
              <a:t>.   </a:t>
            </a:r>
          </a:p>
          <a:p>
            <a:endParaRPr lang="en-US" sz="800" dirty="0" smtClean="0">
              <a:latin typeface="+mj-lt"/>
            </a:endParaRPr>
          </a:p>
          <a:p>
            <a:r>
              <a:rPr lang="en-US" sz="2400" dirty="0" smtClean="0">
                <a:latin typeface="+mj-lt"/>
              </a:rPr>
              <a:t>Today </a:t>
            </a:r>
            <a:r>
              <a:rPr lang="en-US" sz="2400" dirty="0">
                <a:latin typeface="+mj-lt"/>
              </a:rPr>
              <a:t>w</a:t>
            </a:r>
            <a:r>
              <a:rPr lang="en-US" sz="2400" dirty="0" smtClean="0">
                <a:latin typeface="+mj-lt"/>
              </a:rPr>
              <a:t>e are not under Law but Grace (Rom. 6:14) and because Christ has finished His work of</a:t>
            </a:r>
          </a:p>
          <a:p>
            <a:r>
              <a:rPr lang="en-US" sz="2400" dirty="0">
                <a:latin typeface="+mj-lt"/>
              </a:rPr>
              <a:t>r</a:t>
            </a:r>
            <a:r>
              <a:rPr lang="en-US" sz="2400" dirty="0" smtClean="0">
                <a:latin typeface="+mj-lt"/>
              </a:rPr>
              <a:t>edemption [death, burial, resurrection], there is no work that we can do to prove it.  We are </a:t>
            </a:r>
          </a:p>
          <a:p>
            <a:r>
              <a:rPr lang="en-US" sz="2400" dirty="0" smtClean="0">
                <a:latin typeface="+mj-lt"/>
              </a:rPr>
              <a:t>saved by </a:t>
            </a:r>
            <a:r>
              <a:rPr lang="en-US" sz="2400" b="1" dirty="0" smtClean="0">
                <a:latin typeface="+mj-lt"/>
              </a:rPr>
              <a:t>FAITH ALONE </a:t>
            </a:r>
            <a:r>
              <a:rPr lang="en-US" sz="2400" dirty="0" smtClean="0">
                <a:latin typeface="+mj-lt"/>
              </a:rPr>
              <a:t>in Christ alone (Eph. 2:8,9).</a:t>
            </a:r>
          </a:p>
          <a:p>
            <a:endParaRPr lang="en-US" sz="800" b="1" dirty="0">
              <a:latin typeface="+mj-lt"/>
            </a:endParaRPr>
          </a:p>
          <a:p>
            <a:r>
              <a:rPr lang="en-US" sz="800" b="1" dirty="0" smtClean="0">
                <a:latin typeface="+mj-lt"/>
              </a:rPr>
              <a:t>                                                         </a:t>
            </a:r>
            <a:r>
              <a:rPr lang="en-US" sz="4400" b="1" dirty="0" smtClean="0"/>
              <a:t>SIN </a:t>
            </a:r>
            <a:r>
              <a:rPr lang="en-US" sz="4400" b="1" dirty="0"/>
              <a:t>= DEATH                             FAITH = LIFE      </a:t>
            </a:r>
            <a:r>
              <a:rPr lang="en-US" sz="4400" dirty="0"/>
              <a:t> </a:t>
            </a:r>
            <a:r>
              <a:rPr lang="en-US" sz="4400" dirty="0" smtClean="0">
                <a:latin typeface="+mj-lt"/>
              </a:rPr>
              <a:t>  </a:t>
            </a:r>
          </a:p>
        </p:txBody>
      </p:sp>
      <p:pic>
        <p:nvPicPr>
          <p:cNvPr id="3" name="Picture 2" descr="Public Domain Clip Art Image | Open &lt;strong&gt;coffin&lt;/strong&gt; | ID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23227">
            <a:off x="6732895" y="184350"/>
            <a:ext cx="4790000" cy="1987845"/>
          </a:xfrm>
          <a:prstGeom prst="rect">
            <a:avLst/>
          </a:prstGeom>
        </p:spPr>
      </p:pic>
    </p:spTree>
    <p:extLst>
      <p:ext uri="{BB962C8B-B14F-4D97-AF65-F5344CB8AC3E}">
        <p14:creationId xmlns:p14="http://schemas.microsoft.com/office/powerpoint/2010/main" val="1158279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Effect transition="in" filter="fade">
                                      <p:cBhvr>
                                        <p:cTn id="15" dur="500"/>
                                        <p:tgtEl>
                                          <p:spTgt spid="2">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7" end="7"/>
                                            </p:txEl>
                                          </p:spTgt>
                                        </p:tgtEl>
                                        <p:attrNameLst>
                                          <p:attrName>style.visibility</p:attrName>
                                        </p:attrNameLst>
                                      </p:cBhvr>
                                      <p:to>
                                        <p:strVal val="visible"/>
                                      </p:to>
                                    </p:set>
                                    <p:animEffect transition="in" filter="fade">
                                      <p:cBhvr>
                                        <p:cTn id="18" dur="500"/>
                                        <p:tgtEl>
                                          <p:spTgt spid="2">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animEffect transition="in" filter="fade">
                                      <p:cBhvr>
                                        <p:cTn id="23" dur="500"/>
                                        <p:tgtEl>
                                          <p:spTgt spid="2">
                                            <p:txEl>
                                              <p:pRg st="9" end="9"/>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10" end="10"/>
                                            </p:txEl>
                                          </p:spTgt>
                                        </p:tgtEl>
                                        <p:attrNameLst>
                                          <p:attrName>style.visibility</p:attrName>
                                        </p:attrNameLst>
                                      </p:cBhvr>
                                      <p:to>
                                        <p:strVal val="visible"/>
                                      </p:to>
                                    </p:set>
                                    <p:animEffect transition="in" filter="fade">
                                      <p:cBhvr>
                                        <p:cTn id="26" dur="500"/>
                                        <p:tgtEl>
                                          <p:spTgt spid="2">
                                            <p:txEl>
                                              <p:pRg st="10" end="1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animEffect transition="in" filter="fade">
                                      <p:cBhvr>
                                        <p:cTn id="31" dur="500"/>
                                        <p:tgtEl>
                                          <p:spTgt spid="2">
                                            <p:txEl>
                                              <p:pRg st="12" end="12"/>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
                                            <p:txEl>
                                              <p:pRg st="13" end="13"/>
                                            </p:txEl>
                                          </p:spTgt>
                                        </p:tgtEl>
                                        <p:attrNameLst>
                                          <p:attrName>style.visibility</p:attrName>
                                        </p:attrNameLst>
                                      </p:cBhvr>
                                      <p:to>
                                        <p:strVal val="visible"/>
                                      </p:to>
                                    </p:set>
                                    <p:animEffect transition="in" filter="fade">
                                      <p:cBhvr>
                                        <p:cTn id="34" dur="500"/>
                                        <p:tgtEl>
                                          <p:spTgt spid="2">
                                            <p:txEl>
                                              <p:pRg st="13" end="13"/>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
                                            <p:txEl>
                                              <p:pRg st="14" end="14"/>
                                            </p:txEl>
                                          </p:spTgt>
                                        </p:tgtEl>
                                        <p:attrNameLst>
                                          <p:attrName>style.visibility</p:attrName>
                                        </p:attrNameLst>
                                      </p:cBhvr>
                                      <p:to>
                                        <p:strVal val="visible"/>
                                      </p:to>
                                    </p:set>
                                    <p:animEffect transition="in" filter="fade">
                                      <p:cBhvr>
                                        <p:cTn id="37" dur="500"/>
                                        <p:tgtEl>
                                          <p:spTgt spid="2">
                                            <p:txEl>
                                              <p:pRg st="14" end="1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16" end="16"/>
                                            </p:txEl>
                                          </p:spTgt>
                                        </p:tgtEl>
                                        <p:attrNameLst>
                                          <p:attrName>style.visibility</p:attrName>
                                        </p:attrNameLst>
                                      </p:cBhvr>
                                      <p:to>
                                        <p:strVal val="visible"/>
                                      </p:to>
                                    </p:set>
                                    <p:animEffect transition="in" filter="fade">
                                      <p:cBhvr>
                                        <p:cTn id="42" dur="500"/>
                                        <p:tgtEl>
                                          <p:spTgt spid="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2920</TotalTime>
  <Words>2820</Words>
  <Application>Microsoft Office PowerPoint</Application>
  <PresentationFormat>Widescreen</PresentationFormat>
  <Paragraphs>240</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Britannic Bold</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126</cp:revision>
  <dcterms:created xsi:type="dcterms:W3CDTF">2018-01-15T12:12:44Z</dcterms:created>
  <dcterms:modified xsi:type="dcterms:W3CDTF">2018-02-28T21:34:43Z</dcterms:modified>
</cp:coreProperties>
</file>