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8" r:id="rId20"/>
    <p:sldId id="275" r:id="rId21"/>
    <p:sldId id="274" r:id="rId22"/>
    <p:sldId id="277"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8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87BF9E-21F8-436A-ADCA-BA89B1AAC4B5}"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205511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7BF9E-21F8-436A-ADCA-BA89B1AAC4B5}"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342614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7BF9E-21F8-436A-ADCA-BA89B1AAC4B5}"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187896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7BF9E-21F8-436A-ADCA-BA89B1AAC4B5}"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45047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87BF9E-21F8-436A-ADCA-BA89B1AAC4B5}"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161389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87BF9E-21F8-436A-ADCA-BA89B1AAC4B5}"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200989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87BF9E-21F8-436A-ADCA-BA89B1AAC4B5}"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392344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7BF9E-21F8-436A-ADCA-BA89B1AAC4B5}" type="datetimeFigureOut">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106888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7BF9E-21F8-436A-ADCA-BA89B1AAC4B5}" type="datetimeFigureOut">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66893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87BF9E-21F8-436A-ADCA-BA89B1AAC4B5}"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290929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87BF9E-21F8-436A-ADCA-BA89B1AAC4B5}"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5B89E-AD63-4BAC-B415-909DFC5CE940}" type="slidenum">
              <a:rPr lang="en-US" smtClean="0"/>
              <a:t>‹#›</a:t>
            </a:fld>
            <a:endParaRPr lang="en-US"/>
          </a:p>
        </p:txBody>
      </p:sp>
    </p:spTree>
    <p:extLst>
      <p:ext uri="{BB962C8B-B14F-4D97-AF65-F5344CB8AC3E}">
        <p14:creationId xmlns:p14="http://schemas.microsoft.com/office/powerpoint/2010/main" val="156301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7BF9E-21F8-436A-ADCA-BA89B1AAC4B5}" type="datetimeFigureOut">
              <a:rPr lang="en-US" smtClean="0"/>
              <a:t>7/19/2018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5B89E-AD63-4BAC-B415-909DFC5CE940}" type="slidenum">
              <a:rPr lang="en-US" smtClean="0"/>
              <a:t>‹#›</a:t>
            </a:fld>
            <a:endParaRPr lang="en-US"/>
          </a:p>
        </p:txBody>
      </p:sp>
    </p:spTree>
    <p:extLst>
      <p:ext uri="{BB962C8B-B14F-4D97-AF65-F5344CB8AC3E}">
        <p14:creationId xmlns:p14="http://schemas.microsoft.com/office/powerpoint/2010/main" val="670842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95251"/>
            <a:ext cx="11991975" cy="6762750"/>
          </a:xfrm>
          <a:prstGeom prst="rect">
            <a:avLst/>
          </a:prstGeom>
        </p:spPr>
      </p:pic>
    </p:spTree>
    <p:extLst>
      <p:ext uri="{BB962C8B-B14F-4D97-AF65-F5344CB8AC3E}">
        <p14:creationId xmlns:p14="http://schemas.microsoft.com/office/powerpoint/2010/main" val="3768851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50" y="0"/>
            <a:ext cx="12192000" cy="6494085"/>
          </a:xfrm>
          <a:prstGeom prst="rect">
            <a:avLst/>
          </a:prstGeom>
        </p:spPr>
        <p:txBody>
          <a:bodyPr wrap="square">
            <a:spAutoFit/>
          </a:bodyPr>
          <a:lstStyle/>
          <a:p>
            <a:pPr lvl="0" eaLnBrk="0" fontAlgn="base" hangingPunct="0">
              <a:spcBef>
                <a:spcPct val="0"/>
              </a:spcBef>
              <a:spcAft>
                <a:spcPct val="0"/>
              </a:spcAft>
              <a:tabLst>
                <a:tab pos="457200" algn="l"/>
              </a:tabLst>
            </a:pPr>
            <a:r>
              <a:rPr kumimoji="0" lang="en-US" altLang="en-US" sz="2400" b="1" i="0" u="sng" strike="noStrike" cap="none" normalizeH="0" baseline="0" dirty="0" smtClean="0">
                <a:ln>
                  <a:noFill/>
                </a:ln>
                <a:solidFill>
                  <a:schemeClr val="tx1"/>
                </a:solidFill>
                <a:effectLst/>
                <a:latin typeface="+mj-lt"/>
                <a:ea typeface="Times New Roman" panose="02020603050405020304" pitchFamily="18" charset="0"/>
              </a:rPr>
              <a:t>Current Spiritual Implications</a:t>
            </a:r>
            <a:r>
              <a:rPr kumimoji="0" lang="en-US" altLang="en-US" sz="2400" b="1" i="0" u="none" strike="noStrike" cap="none" normalizeH="0" baseline="0" dirty="0" smtClean="0">
                <a:ln>
                  <a:noFill/>
                </a:ln>
                <a:solidFill>
                  <a:schemeClr val="tx1"/>
                </a:solidFill>
                <a:effectLst/>
                <a:latin typeface="+mj-lt"/>
                <a:ea typeface="Times New Roman" panose="02020603050405020304" pitchFamily="18" charset="0"/>
              </a:rPr>
              <a:t>:</a:t>
            </a:r>
            <a:endParaRPr lang="en-US" altLang="en-US" sz="2400" b="1" dirty="0">
              <a:latin typeface="+mj-lt"/>
            </a:endParaRPr>
          </a:p>
          <a:p>
            <a:pPr lvl="0" eaLnBrk="0" fontAlgn="base" hangingPunct="0">
              <a:spcBef>
                <a:spcPct val="0"/>
              </a:spcBef>
              <a:spcAft>
                <a:spcPct val="0"/>
              </a:spcAft>
              <a:tabLst>
                <a:tab pos="457200" algn="l"/>
              </a:tabLst>
            </a:pPr>
            <a:endParaRPr kumimoji="0" lang="en-US" altLang="en-US" sz="800" b="0" i="0" u="none" strike="noStrike" cap="none" normalizeH="0" baseline="0" dirty="0" smtClean="0">
              <a:ln>
                <a:noFill/>
              </a:ln>
              <a:solidFill>
                <a:schemeClr val="tx1"/>
              </a:solidFill>
              <a:effectLst/>
              <a:latin typeface="+mj-lt"/>
              <a:ea typeface="Times New Roman" panose="02020603050405020304" pitchFamily="18" charset="0"/>
            </a:endParaRPr>
          </a:p>
          <a:p>
            <a:pPr lvl="0" eaLnBrk="0" fontAlgn="base" hangingPunct="0">
              <a:spcBef>
                <a:spcPct val="0"/>
              </a:spcBef>
              <a:spcAft>
                <a:spcPct val="0"/>
              </a:spcAft>
              <a:tabLst>
                <a:tab pos="457200" algn="l"/>
              </a:tabLst>
            </a:pP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This is a good place to pause and to reflect on what we have learned so far from Job and can </a:t>
            </a:r>
          </a:p>
          <a:p>
            <a:pPr lvl="0" eaLnBrk="0" fontAlgn="base" hangingPunct="0">
              <a:spcBef>
                <a:spcPct val="0"/>
              </a:spcBef>
              <a:spcAft>
                <a:spcPct val="0"/>
              </a:spcAft>
              <a:tabLst>
                <a:tab pos="457200" algn="l"/>
              </a:tabLst>
            </a:pP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apply to our lives:</a:t>
            </a:r>
            <a:endParaRPr lang="en-US" altLang="en-US" sz="2400" dirty="0">
              <a:latin typeface="+mj-lt"/>
            </a:endParaRPr>
          </a:p>
          <a:p>
            <a:pPr lvl="0" eaLnBrk="0" fontAlgn="base" hangingPunct="0">
              <a:spcBef>
                <a:spcPct val="0"/>
              </a:spcBef>
              <a:spcAft>
                <a:spcPct val="0"/>
              </a:spcAft>
              <a:buFontTx/>
              <a:buChar char="•"/>
              <a:tabLst>
                <a:tab pos="457200" algn="l"/>
              </a:tabLst>
            </a:pPr>
            <a:endParaRPr lang="en-US" altLang="en-US" sz="800" dirty="0" smtClean="0">
              <a:latin typeface="+mj-lt"/>
              <a:ea typeface="Times New Roman" panose="02020603050405020304" pitchFamily="18" charset="0"/>
            </a:endParaRPr>
          </a:p>
          <a:p>
            <a:pPr lvl="0" eaLnBrk="0" fontAlgn="base" hangingPunct="0">
              <a:spcBef>
                <a:spcPct val="0"/>
              </a:spcBef>
              <a:spcAft>
                <a:spcPct val="0"/>
              </a:spcAft>
              <a:buFontTx/>
              <a:buChar char="•"/>
              <a:tabLst>
                <a:tab pos="457200" algn="l"/>
              </a:tabLst>
            </a:pPr>
            <a:r>
              <a:rPr lang="en-US" altLang="en-US" sz="2400" dirty="0" smtClean="0">
                <a:latin typeface="+mj-lt"/>
                <a:ea typeface="Times New Roman" panose="02020603050405020304" pitchFamily="18" charset="0"/>
              </a:rPr>
              <a:t>We </a:t>
            </a:r>
            <a:r>
              <a:rPr lang="en-US" altLang="en-US" sz="2400" dirty="0">
                <a:latin typeface="+mj-lt"/>
                <a:ea typeface="Times New Roman" panose="02020603050405020304" pitchFamily="18" charset="0"/>
              </a:rPr>
              <a:t>are born with nothing and we will die </a:t>
            </a:r>
            <a:r>
              <a:rPr lang="en-US" altLang="en-US" sz="2400" dirty="0" smtClean="0">
                <a:latin typeface="+mj-lt"/>
                <a:ea typeface="Times New Roman" panose="02020603050405020304" pitchFamily="18" charset="0"/>
              </a:rPr>
              <a:t>with </a:t>
            </a:r>
            <a:r>
              <a:rPr lang="en-US" altLang="en-US" sz="2400" dirty="0">
                <a:latin typeface="+mj-lt"/>
                <a:ea typeface="Times New Roman" panose="02020603050405020304" pitchFamily="18" charset="0"/>
              </a:rPr>
              <a:t>nothing (physically)</a:t>
            </a:r>
            <a:endParaRPr lang="en-US" altLang="en-US" sz="2400" dirty="0">
              <a:latin typeface="+mj-lt"/>
            </a:endParaRPr>
          </a:p>
          <a:p>
            <a:pPr lvl="0" eaLnBrk="0" fontAlgn="base" hangingPunct="0">
              <a:spcBef>
                <a:spcPct val="0"/>
              </a:spcBef>
              <a:spcAft>
                <a:spcPct val="0"/>
              </a:spcAft>
              <a:buFontTx/>
              <a:buChar char="•"/>
              <a:tabLst>
                <a:tab pos="457200" algn="l"/>
              </a:tabLst>
            </a:pPr>
            <a:endParaRPr lang="en-US" altLang="en-US" sz="800" dirty="0" smtClean="0">
              <a:latin typeface="+mj-lt"/>
              <a:ea typeface="Times New Roman" panose="02020603050405020304" pitchFamily="18" charset="0"/>
            </a:endParaRPr>
          </a:p>
          <a:p>
            <a:pPr lvl="0" eaLnBrk="0" fontAlgn="base" hangingPunct="0">
              <a:spcBef>
                <a:spcPct val="0"/>
              </a:spcBef>
              <a:spcAft>
                <a:spcPct val="0"/>
              </a:spcAft>
              <a:buFontTx/>
              <a:buChar char="•"/>
              <a:tabLst>
                <a:tab pos="457200" algn="l"/>
              </a:tabLst>
            </a:pPr>
            <a:r>
              <a:rPr lang="en-US" altLang="en-US" sz="2400" dirty="0" smtClean="0">
                <a:latin typeface="+mj-lt"/>
                <a:ea typeface="Times New Roman" panose="02020603050405020304" pitchFamily="18" charset="0"/>
              </a:rPr>
              <a:t>Job </a:t>
            </a:r>
            <a:r>
              <a:rPr lang="en-US" altLang="en-US" sz="2400" dirty="0">
                <a:latin typeface="+mj-lt"/>
                <a:ea typeface="Times New Roman" panose="02020603050405020304" pitchFamily="18" charset="0"/>
              </a:rPr>
              <a:t>believed in and trusted God for who He was, and everything he received (children, </a:t>
            </a:r>
            <a:r>
              <a:rPr lang="en-US" altLang="en-US" sz="2400" dirty="0" smtClean="0">
                <a:latin typeface="+mj-lt"/>
                <a:ea typeface="Times New Roman" panose="02020603050405020304" pitchFamily="18" charset="0"/>
              </a:rPr>
              <a:t>wealth, </a:t>
            </a:r>
            <a:r>
              <a:rPr lang="en-US" altLang="en-US" sz="2400" dirty="0">
                <a:latin typeface="+mj-lt"/>
                <a:ea typeface="Times New Roman" panose="02020603050405020304" pitchFamily="18" charset="0"/>
              </a:rPr>
              <a:t>position) was a gift or loan from God.  He learned that as quickly as God gave </a:t>
            </a:r>
            <a:r>
              <a:rPr lang="en-US" altLang="en-US" sz="2400" dirty="0" smtClean="0">
                <a:latin typeface="+mj-lt"/>
                <a:ea typeface="Times New Roman" panose="02020603050405020304" pitchFamily="18" charset="0"/>
              </a:rPr>
              <a:t>it,</a:t>
            </a:r>
            <a:r>
              <a:rPr lang="en-US" altLang="en-US" sz="2400" dirty="0" smtClean="0">
                <a:latin typeface="+mj-lt"/>
              </a:rPr>
              <a:t> </a:t>
            </a:r>
            <a:r>
              <a:rPr lang="en-US" altLang="en-US" sz="2400" dirty="0" smtClean="0">
                <a:latin typeface="+mj-lt"/>
                <a:ea typeface="Times New Roman" panose="02020603050405020304" pitchFamily="18" charset="0"/>
              </a:rPr>
              <a:t>God </a:t>
            </a:r>
            <a:r>
              <a:rPr lang="en-US" altLang="en-US" sz="2400" dirty="0">
                <a:latin typeface="+mj-lt"/>
                <a:ea typeface="Times New Roman" panose="02020603050405020304" pitchFamily="18" charset="0"/>
              </a:rPr>
              <a:t>could take </a:t>
            </a:r>
            <a:endParaRPr lang="en-US" altLang="en-US" sz="2400" dirty="0" smtClean="0">
              <a:latin typeface="+mj-lt"/>
              <a:ea typeface="Times New Roman" panose="02020603050405020304" pitchFamily="18" charset="0"/>
            </a:endParaRPr>
          </a:p>
          <a:p>
            <a:pPr lvl="0" eaLnBrk="0" fontAlgn="base" hangingPunct="0">
              <a:spcBef>
                <a:spcPct val="0"/>
              </a:spcBef>
              <a:spcAft>
                <a:spcPct val="0"/>
              </a:spcAft>
              <a:tabLst>
                <a:tab pos="457200" algn="l"/>
              </a:tabLst>
            </a:pPr>
            <a:r>
              <a:rPr lang="en-US" altLang="en-US" sz="2400" dirty="0" smtClean="0">
                <a:latin typeface="+mj-lt"/>
                <a:ea typeface="Times New Roman" panose="02020603050405020304" pitchFamily="18" charset="0"/>
              </a:rPr>
              <a:t>it </a:t>
            </a:r>
            <a:r>
              <a:rPr lang="en-US" altLang="en-US" sz="2400" dirty="0">
                <a:latin typeface="+mj-lt"/>
                <a:ea typeface="Times New Roman" panose="02020603050405020304" pitchFamily="18" charset="0"/>
              </a:rPr>
              <a:t>away for reasons he did not understand.  </a:t>
            </a:r>
            <a:r>
              <a:rPr lang="en-US" altLang="en-US" sz="2400" b="1" u="sng" dirty="0">
                <a:latin typeface="+mj-lt"/>
                <a:ea typeface="Times New Roman" panose="02020603050405020304" pitchFamily="18" charset="0"/>
              </a:rPr>
              <a:t>These things were not Job’s </a:t>
            </a:r>
            <a:r>
              <a:rPr lang="en-US" altLang="en-US" sz="2400" b="1" u="sng" dirty="0" smtClean="0">
                <a:latin typeface="+mj-lt"/>
                <a:ea typeface="Times New Roman" panose="02020603050405020304" pitchFamily="18" charset="0"/>
              </a:rPr>
              <a:t>but</a:t>
            </a:r>
            <a:r>
              <a:rPr lang="en-US" altLang="en-US" sz="2400" b="1" u="sng" dirty="0" smtClean="0">
                <a:latin typeface="+mj-lt"/>
              </a:rPr>
              <a:t> </a:t>
            </a:r>
            <a:r>
              <a:rPr lang="en-US" altLang="en-US" sz="2400" b="1" u="sng" dirty="0" smtClean="0">
                <a:latin typeface="+mj-lt"/>
                <a:ea typeface="Times New Roman" panose="02020603050405020304" pitchFamily="18" charset="0"/>
              </a:rPr>
              <a:t>God’s</a:t>
            </a:r>
            <a:r>
              <a:rPr lang="en-US" altLang="en-US" sz="2400" dirty="0" smtClean="0">
                <a:latin typeface="+mj-lt"/>
                <a:ea typeface="Times New Roman" panose="02020603050405020304" pitchFamily="18" charset="0"/>
              </a:rPr>
              <a:t>.  </a:t>
            </a:r>
            <a:endParaRPr lang="en-US" altLang="en-US" sz="2400" dirty="0">
              <a:latin typeface="+mj-lt"/>
            </a:endParaRPr>
          </a:p>
          <a:p>
            <a:pPr lvl="0" eaLnBrk="0" fontAlgn="base" hangingPunct="0">
              <a:spcBef>
                <a:spcPct val="0"/>
              </a:spcBef>
              <a:spcAft>
                <a:spcPct val="0"/>
              </a:spcAft>
              <a:buFontTx/>
              <a:buChar char="•"/>
              <a:tabLst>
                <a:tab pos="457200" algn="l"/>
              </a:tabLst>
            </a:pPr>
            <a:endParaRPr lang="en-US" altLang="en-US" sz="800" dirty="0" smtClean="0">
              <a:latin typeface="+mj-lt"/>
              <a:ea typeface="Times New Roman" panose="02020603050405020304" pitchFamily="18" charset="0"/>
            </a:endParaRPr>
          </a:p>
          <a:p>
            <a:pPr lvl="0" eaLnBrk="0" fontAlgn="base" hangingPunct="0">
              <a:spcBef>
                <a:spcPct val="0"/>
              </a:spcBef>
              <a:spcAft>
                <a:spcPct val="0"/>
              </a:spcAft>
              <a:buFontTx/>
              <a:buChar char="•"/>
              <a:tabLst>
                <a:tab pos="457200" algn="l"/>
              </a:tabLst>
            </a:pPr>
            <a:r>
              <a:rPr lang="en-US" altLang="en-US" sz="2400" dirty="0" smtClean="0">
                <a:latin typeface="+mj-lt"/>
                <a:ea typeface="Times New Roman" panose="02020603050405020304" pitchFamily="18" charset="0"/>
              </a:rPr>
              <a:t>Man’s </a:t>
            </a:r>
            <a:r>
              <a:rPr lang="en-US" altLang="en-US" sz="2400" dirty="0">
                <a:latin typeface="+mj-lt"/>
                <a:ea typeface="Times New Roman" panose="02020603050405020304" pitchFamily="18" charset="0"/>
              </a:rPr>
              <a:t>tendency is to blame someone (God) when his goals are frustrated, and his will (man’s) </a:t>
            </a:r>
            <a:endParaRPr lang="en-US" altLang="en-US" sz="2400" dirty="0" smtClean="0">
              <a:latin typeface="+mj-lt"/>
              <a:ea typeface="Times New Roman" panose="02020603050405020304" pitchFamily="18" charset="0"/>
            </a:endParaRPr>
          </a:p>
          <a:p>
            <a:pPr lvl="0" eaLnBrk="0" fontAlgn="base" hangingPunct="0">
              <a:spcBef>
                <a:spcPct val="0"/>
              </a:spcBef>
              <a:spcAft>
                <a:spcPct val="0"/>
              </a:spcAft>
              <a:tabLst>
                <a:tab pos="457200" algn="l"/>
              </a:tabLst>
            </a:pPr>
            <a:r>
              <a:rPr lang="en-US" altLang="en-US" sz="2400" dirty="0" smtClean="0">
                <a:latin typeface="+mj-lt"/>
                <a:ea typeface="Times New Roman" panose="02020603050405020304" pitchFamily="18" charset="0"/>
              </a:rPr>
              <a:t>not </a:t>
            </a:r>
            <a:r>
              <a:rPr lang="en-US" altLang="en-US" sz="2400" dirty="0">
                <a:latin typeface="+mj-lt"/>
                <a:ea typeface="Times New Roman" panose="02020603050405020304" pitchFamily="18" charset="0"/>
              </a:rPr>
              <a:t>accomplished.  What we can learn from Job is that man’s will sometimes clashes with God’s will, and we must always give way to God’s will </a:t>
            </a:r>
            <a:r>
              <a:rPr lang="en-US" altLang="en-US" sz="2400" dirty="0" smtClean="0">
                <a:latin typeface="+mj-lt"/>
                <a:ea typeface="Times New Roman" panose="02020603050405020304" pitchFamily="18" charset="0"/>
              </a:rPr>
              <a:t>(Isa. 55:9, </a:t>
            </a:r>
            <a:r>
              <a:rPr lang="en-US" altLang="en-US" sz="2400" i="1" dirty="0" smtClean="0">
                <a:latin typeface="+mj-lt"/>
                <a:ea typeface="Times New Roman" panose="02020603050405020304" pitchFamily="18" charset="0"/>
              </a:rPr>
              <a:t>God’s ways are above our ways</a:t>
            </a:r>
            <a:r>
              <a:rPr lang="en-US" altLang="en-US" sz="2400" dirty="0" smtClean="0">
                <a:latin typeface="+mj-lt"/>
                <a:ea typeface="Times New Roman" panose="02020603050405020304" pitchFamily="18" charset="0"/>
              </a:rPr>
              <a:t>).</a:t>
            </a:r>
            <a:endParaRPr lang="en-US" altLang="en-US" sz="2400" dirty="0">
              <a:latin typeface="+mj-lt"/>
            </a:endParaRPr>
          </a:p>
          <a:p>
            <a:pPr lvl="0" eaLnBrk="0" fontAlgn="base" hangingPunct="0">
              <a:spcBef>
                <a:spcPct val="0"/>
              </a:spcBef>
              <a:spcAft>
                <a:spcPct val="0"/>
              </a:spcAft>
              <a:buFontTx/>
              <a:buChar char="•"/>
              <a:tabLst>
                <a:tab pos="457200" algn="l"/>
              </a:tabLst>
            </a:pPr>
            <a:endParaRPr lang="en-US" altLang="en-US" sz="800" dirty="0" smtClean="0">
              <a:latin typeface="+mj-lt"/>
              <a:ea typeface="Times New Roman" panose="02020603050405020304" pitchFamily="18" charset="0"/>
            </a:endParaRPr>
          </a:p>
          <a:p>
            <a:pPr lvl="0" eaLnBrk="0" fontAlgn="base" hangingPunct="0">
              <a:spcBef>
                <a:spcPct val="0"/>
              </a:spcBef>
              <a:spcAft>
                <a:spcPct val="0"/>
              </a:spcAft>
              <a:buFontTx/>
              <a:buChar char="•"/>
              <a:tabLst>
                <a:tab pos="457200" algn="l"/>
              </a:tabLst>
            </a:pPr>
            <a:r>
              <a:rPr lang="en-US" altLang="en-US" sz="2400" dirty="0" smtClean="0">
                <a:latin typeface="+mj-lt"/>
                <a:ea typeface="Times New Roman" panose="02020603050405020304" pitchFamily="18" charset="0"/>
              </a:rPr>
              <a:t>Consider </a:t>
            </a:r>
            <a:r>
              <a:rPr lang="en-US" altLang="en-US" sz="2400" dirty="0">
                <a:latin typeface="+mj-lt"/>
                <a:ea typeface="Times New Roman" panose="02020603050405020304" pitchFamily="18" charset="0"/>
              </a:rPr>
              <a:t>all good things from God as </a:t>
            </a:r>
            <a:r>
              <a:rPr lang="en-US" altLang="en-US" sz="2400" i="1" dirty="0">
                <a:latin typeface="+mj-lt"/>
                <a:ea typeface="Times New Roman" panose="02020603050405020304" pitchFamily="18" charset="0"/>
              </a:rPr>
              <a:t>temporal</a:t>
            </a:r>
            <a:r>
              <a:rPr lang="en-US" altLang="en-US" sz="2400" dirty="0">
                <a:latin typeface="+mj-lt"/>
                <a:ea typeface="Times New Roman" panose="02020603050405020304" pitchFamily="18" charset="0"/>
              </a:rPr>
              <a:t> blessings (family, friends, home, </a:t>
            </a:r>
            <a:r>
              <a:rPr lang="en-US" altLang="en-US" sz="2400" dirty="0" smtClean="0">
                <a:latin typeface="+mj-lt"/>
                <a:ea typeface="Times New Roman" panose="02020603050405020304" pitchFamily="18" charset="0"/>
              </a:rPr>
              <a:t>wealth, </a:t>
            </a:r>
          </a:p>
          <a:p>
            <a:pPr lvl="0" eaLnBrk="0" fontAlgn="base" hangingPunct="0">
              <a:spcBef>
                <a:spcPct val="0"/>
              </a:spcBef>
              <a:spcAft>
                <a:spcPct val="0"/>
              </a:spcAft>
              <a:tabLst>
                <a:tab pos="457200" algn="l"/>
              </a:tabLst>
            </a:pPr>
            <a:r>
              <a:rPr lang="en-US" altLang="en-US" sz="2400" dirty="0" smtClean="0">
                <a:latin typeface="+mj-lt"/>
                <a:ea typeface="Times New Roman" panose="02020603050405020304" pitchFamily="18" charset="0"/>
              </a:rPr>
              <a:t>position).</a:t>
            </a:r>
            <a:endParaRPr lang="en-US" altLang="en-US" sz="2400" dirty="0">
              <a:latin typeface="+mj-lt"/>
            </a:endParaRPr>
          </a:p>
          <a:p>
            <a:pPr lvl="0" eaLnBrk="0" fontAlgn="base" hangingPunct="0">
              <a:spcBef>
                <a:spcPct val="0"/>
              </a:spcBef>
              <a:spcAft>
                <a:spcPct val="0"/>
              </a:spcAft>
              <a:buFontTx/>
              <a:buChar char="•"/>
              <a:tabLst>
                <a:tab pos="457200" algn="l"/>
              </a:tabLst>
            </a:pPr>
            <a:endParaRPr lang="en-US" altLang="en-US" sz="800" dirty="0" smtClean="0">
              <a:latin typeface="+mj-lt"/>
              <a:ea typeface="Times New Roman" panose="02020603050405020304" pitchFamily="18" charset="0"/>
            </a:endParaRPr>
          </a:p>
          <a:p>
            <a:pPr lvl="0" eaLnBrk="0" fontAlgn="base" hangingPunct="0">
              <a:spcBef>
                <a:spcPct val="0"/>
              </a:spcBef>
              <a:spcAft>
                <a:spcPct val="0"/>
              </a:spcAft>
              <a:buFontTx/>
              <a:buChar char="•"/>
              <a:tabLst>
                <a:tab pos="457200" algn="l"/>
              </a:tabLst>
            </a:pPr>
            <a:r>
              <a:rPr lang="en-US" altLang="en-US" sz="2400" dirty="0" smtClean="0">
                <a:latin typeface="+mj-lt"/>
                <a:ea typeface="Times New Roman" panose="02020603050405020304" pitchFamily="18" charset="0"/>
              </a:rPr>
              <a:t>Occasionally </a:t>
            </a:r>
            <a:r>
              <a:rPr lang="en-US" altLang="en-US" sz="2400" dirty="0">
                <a:latin typeface="+mj-lt"/>
                <a:ea typeface="Times New Roman" panose="02020603050405020304" pitchFamily="18" charset="0"/>
              </a:rPr>
              <a:t>dwell on the fact of what your life would be like if these things were taken away.  </a:t>
            </a:r>
            <a:endParaRPr lang="en-US" altLang="en-US" sz="800" dirty="0" smtClean="0">
              <a:latin typeface="+mj-lt"/>
              <a:ea typeface="Times New Roman" panose="02020603050405020304" pitchFamily="18" charset="0"/>
            </a:endParaRPr>
          </a:p>
          <a:p>
            <a:pPr lvl="0" eaLnBrk="0" fontAlgn="base" hangingPunct="0">
              <a:spcBef>
                <a:spcPct val="0"/>
              </a:spcBef>
              <a:spcAft>
                <a:spcPct val="0"/>
              </a:spcAft>
              <a:tabLst>
                <a:tab pos="457200" algn="l"/>
              </a:tabLst>
            </a:pPr>
            <a:endParaRPr lang="en-US" altLang="en-US" sz="800" dirty="0">
              <a:latin typeface="+mj-lt"/>
              <a:ea typeface="Times New Roman" panose="02020603050405020304" pitchFamily="18" charset="0"/>
            </a:endParaRPr>
          </a:p>
          <a:p>
            <a:pPr lvl="0" eaLnBrk="0" fontAlgn="base" hangingPunct="0">
              <a:spcBef>
                <a:spcPct val="0"/>
              </a:spcBef>
              <a:spcAft>
                <a:spcPct val="0"/>
              </a:spcAft>
              <a:tabLst>
                <a:tab pos="457200" algn="l"/>
              </a:tabLst>
            </a:pPr>
            <a:r>
              <a:rPr lang="en-US" altLang="en-US" sz="2400" dirty="0" smtClean="0">
                <a:latin typeface="+mj-lt"/>
                <a:ea typeface="Times New Roman" panose="02020603050405020304" pitchFamily="18" charset="0"/>
              </a:rPr>
              <a:t>Would </a:t>
            </a:r>
            <a:r>
              <a:rPr lang="en-US" altLang="en-US" sz="2400" dirty="0">
                <a:latin typeface="+mj-lt"/>
                <a:ea typeface="Times New Roman" panose="02020603050405020304" pitchFamily="18" charset="0"/>
              </a:rPr>
              <a:t>you be </a:t>
            </a:r>
            <a:r>
              <a:rPr lang="en-US" altLang="en-US" sz="2400" dirty="0" smtClean="0">
                <a:latin typeface="+mj-lt"/>
                <a:ea typeface="Times New Roman" panose="02020603050405020304" pitchFamily="18" charset="0"/>
              </a:rPr>
              <a:t>thankful to God </a:t>
            </a:r>
            <a:r>
              <a:rPr lang="en-US" altLang="en-US" sz="2400" dirty="0">
                <a:latin typeface="+mj-lt"/>
                <a:ea typeface="Times New Roman" panose="02020603050405020304" pitchFamily="18" charset="0"/>
              </a:rPr>
              <a:t>you had them for a while, or would you be </a:t>
            </a:r>
            <a:r>
              <a:rPr lang="en-US" altLang="en-US" sz="2400" dirty="0" smtClean="0">
                <a:latin typeface="+mj-lt"/>
                <a:ea typeface="Times New Roman" panose="02020603050405020304" pitchFamily="18" charset="0"/>
              </a:rPr>
              <a:t>angry at God </a:t>
            </a:r>
            <a:r>
              <a:rPr lang="en-US" altLang="en-US" sz="2400" dirty="0">
                <a:latin typeface="+mj-lt"/>
                <a:ea typeface="Times New Roman" panose="02020603050405020304" pitchFamily="18" charset="0"/>
              </a:rPr>
              <a:t>that </a:t>
            </a:r>
            <a:r>
              <a:rPr lang="en-US" altLang="en-US" sz="2400" dirty="0" smtClean="0">
                <a:latin typeface="+mj-lt"/>
                <a:ea typeface="Times New Roman" panose="02020603050405020304" pitchFamily="18" charset="0"/>
              </a:rPr>
              <a:t>you</a:t>
            </a:r>
            <a:r>
              <a:rPr lang="en-US" altLang="en-US" sz="2400" dirty="0" smtClean="0">
                <a:latin typeface="+mj-lt"/>
              </a:rPr>
              <a:t> </a:t>
            </a:r>
            <a:r>
              <a:rPr lang="en-US" altLang="en-US" sz="2400" dirty="0" smtClean="0">
                <a:latin typeface="+mj-lt"/>
                <a:ea typeface="Times New Roman" panose="02020603050405020304" pitchFamily="18" charset="0"/>
              </a:rPr>
              <a:t>had </a:t>
            </a:r>
            <a:r>
              <a:rPr lang="en-US" altLang="en-US" sz="2400" dirty="0">
                <a:latin typeface="+mj-lt"/>
                <a:ea typeface="Times New Roman" panose="02020603050405020304" pitchFamily="18" charset="0"/>
              </a:rPr>
              <a:t>them no longer</a:t>
            </a:r>
            <a:r>
              <a:rPr lang="en-US" altLang="en-US" sz="2400" dirty="0" smtClean="0">
                <a:latin typeface="+mj-lt"/>
                <a:ea typeface="Times New Roman" panose="02020603050405020304" pitchFamily="18" charset="0"/>
              </a:rPr>
              <a:t>?</a:t>
            </a:r>
            <a:endParaRPr lang="en-US" altLang="en-US" sz="2400" dirty="0">
              <a:latin typeface="+mj-lt"/>
            </a:endParaRPr>
          </a:p>
        </p:txBody>
      </p:sp>
    </p:spTree>
    <p:extLst>
      <p:ext uri="{BB962C8B-B14F-4D97-AF65-F5344CB8AC3E}">
        <p14:creationId xmlns:p14="http://schemas.microsoft.com/office/powerpoint/2010/main" val="40572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500"/>
                                        <p:tgtEl>
                                          <p:spTgt spid="3">
                                            <p:txEl>
                                              <p:pRg st="10" end="1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fade">
                                      <p:cBhvr>
                                        <p:cTn id="23" dur="500"/>
                                        <p:tgtEl>
                                          <p:spTgt spid="3">
                                            <p:txEl>
                                              <p:pRg st="11" end="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500"/>
                                        <p:tgtEl>
                                          <p:spTgt spid="3">
                                            <p:txEl>
                                              <p:pRg st="13" end="1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Effect transition="in" filter="fade">
                                      <p:cBhvr>
                                        <p:cTn id="31" dur="500"/>
                                        <p:tgtEl>
                                          <p:spTgt spid="3">
                                            <p:txEl>
                                              <p:pRg st="14" end="1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6" end="16"/>
                                            </p:txEl>
                                          </p:spTgt>
                                        </p:tgtEl>
                                        <p:attrNameLst>
                                          <p:attrName>style.visibility</p:attrName>
                                        </p:attrNameLst>
                                      </p:cBhvr>
                                      <p:to>
                                        <p:strVal val="visible"/>
                                      </p:to>
                                    </p:set>
                                    <p:animEffect transition="in" filter="fade">
                                      <p:cBhvr>
                                        <p:cTn id="36" dur="500"/>
                                        <p:tgtEl>
                                          <p:spTgt spid="3">
                                            <p:txEl>
                                              <p:pRg st="16" end="1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animEffect transition="in" filter="fade">
                                      <p:cBhvr>
                                        <p:cTn id="41"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4" y="0"/>
            <a:ext cx="11801475" cy="6247864"/>
          </a:xfrm>
          <a:prstGeom prst="rect">
            <a:avLst/>
          </a:prstGeom>
        </p:spPr>
        <p:txBody>
          <a:bodyPr wrap="square">
            <a:spAutoFit/>
          </a:bodyPr>
          <a:lstStyle/>
          <a:p>
            <a:pPr lvl="0" eaLnBrk="0" fontAlgn="base" hangingPunct="0">
              <a:spcBef>
                <a:spcPct val="0"/>
              </a:spcBef>
              <a:spcAft>
                <a:spcPct val="0"/>
              </a:spcAft>
              <a:tabLst>
                <a:tab pos="457200" algn="l"/>
              </a:tabLst>
            </a:pPr>
            <a:r>
              <a:rPr lang="en-US" altLang="en-US" sz="2400" dirty="0">
                <a:latin typeface="+mj-lt"/>
                <a:ea typeface="Times New Roman" panose="02020603050405020304" pitchFamily="18" charset="0"/>
              </a:rPr>
              <a:t>As God tested Job (through the messenger of Satan), so did God with Paul (</a:t>
            </a:r>
            <a:r>
              <a:rPr lang="en-US" altLang="en-US" sz="2400" dirty="0" smtClean="0">
                <a:latin typeface="+mj-lt"/>
                <a:ea typeface="Times New Roman" panose="02020603050405020304" pitchFamily="18" charset="0"/>
              </a:rPr>
              <a:t>Acts 9:16</a:t>
            </a:r>
            <a:r>
              <a:rPr lang="en-US" altLang="en-US" sz="2400" dirty="0">
                <a:latin typeface="+mj-lt"/>
                <a:ea typeface="Times New Roman" panose="02020603050405020304" pitchFamily="18" charset="0"/>
              </a:rPr>
              <a:t>).  How did Paul suffer for Christ?  Prison bars, </a:t>
            </a:r>
            <a:r>
              <a:rPr lang="en-US" altLang="en-US" sz="2400" dirty="0" smtClean="0">
                <a:latin typeface="+mj-lt"/>
                <a:ea typeface="Times New Roman" panose="02020603050405020304" pitchFamily="18" charset="0"/>
              </a:rPr>
              <a:t>blindness, hunger/thirst, </a:t>
            </a:r>
            <a:r>
              <a:rPr lang="en-US" altLang="en-US" sz="2400" dirty="0">
                <a:latin typeface="+mj-lt"/>
                <a:ea typeface="Times New Roman" panose="02020603050405020304" pitchFamily="18" charset="0"/>
              </a:rPr>
              <a:t>physical </a:t>
            </a:r>
            <a:r>
              <a:rPr lang="en-US" altLang="en-US" sz="2400" dirty="0" smtClean="0">
                <a:latin typeface="+mj-lt"/>
                <a:ea typeface="Times New Roman" panose="02020603050405020304" pitchFamily="18" charset="0"/>
              </a:rPr>
              <a:t>beatings,</a:t>
            </a:r>
            <a:r>
              <a:rPr lang="en-US" altLang="en-US" sz="2400" dirty="0" smtClean="0">
                <a:latin typeface="+mj-lt"/>
              </a:rPr>
              <a:t> </a:t>
            </a:r>
            <a:r>
              <a:rPr lang="en-US" altLang="en-US" sz="2400" dirty="0" smtClean="0">
                <a:latin typeface="+mj-lt"/>
                <a:ea typeface="Times New Roman" panose="02020603050405020304" pitchFamily="18" charset="0"/>
              </a:rPr>
              <a:t>betrayal </a:t>
            </a:r>
            <a:r>
              <a:rPr lang="en-US" altLang="en-US" sz="2400" dirty="0">
                <a:latin typeface="+mj-lt"/>
                <a:ea typeface="Times New Roman" panose="02020603050405020304" pitchFamily="18" charset="0"/>
              </a:rPr>
              <a:t>of his friends, just to name a few.  What did Paul (and we should) believe about this </a:t>
            </a:r>
            <a:r>
              <a:rPr lang="en-US" altLang="en-US" sz="2400" dirty="0" smtClean="0">
                <a:latin typeface="+mj-lt"/>
                <a:ea typeface="Times New Roman" panose="02020603050405020304" pitchFamily="18" charset="0"/>
              </a:rPr>
              <a:t>suffering?  </a:t>
            </a:r>
            <a:r>
              <a:rPr lang="en-US" altLang="en-US" sz="2400" b="1" u="sng" dirty="0" smtClean="0">
                <a:latin typeface="+mj-lt"/>
                <a:ea typeface="Times New Roman" panose="02020603050405020304" pitchFamily="18" charset="0"/>
              </a:rPr>
              <a:t>Paul</a:t>
            </a:r>
            <a:r>
              <a:rPr lang="en-US" altLang="en-US" sz="2400" dirty="0" smtClean="0">
                <a:latin typeface="+mj-lt"/>
                <a:ea typeface="Times New Roman" panose="02020603050405020304" pitchFamily="18" charset="0"/>
              </a:rPr>
              <a:t> </a:t>
            </a:r>
            <a:r>
              <a:rPr lang="en-US" altLang="en-US" sz="2400" b="1" u="sng" dirty="0">
                <a:latin typeface="+mj-lt"/>
                <a:ea typeface="Times New Roman" panose="02020603050405020304" pitchFamily="18" charset="0"/>
              </a:rPr>
              <a:t>considered his losses but </a:t>
            </a:r>
            <a:r>
              <a:rPr lang="en-US" altLang="en-US" sz="2400" b="1" u="sng" dirty="0" smtClean="0">
                <a:latin typeface="+mj-lt"/>
                <a:ea typeface="Times New Roman" panose="02020603050405020304" pitchFamily="18" charset="0"/>
              </a:rPr>
              <a:t>DUNG </a:t>
            </a:r>
            <a:r>
              <a:rPr lang="en-US" altLang="en-US" sz="2400" b="1" u="sng" dirty="0">
                <a:latin typeface="+mj-lt"/>
                <a:ea typeface="Times New Roman" panose="02020603050405020304" pitchFamily="18" charset="0"/>
              </a:rPr>
              <a:t>compared to how much he had gained in </a:t>
            </a:r>
            <a:r>
              <a:rPr lang="en-US" altLang="en-US" sz="2400" b="1" u="sng" dirty="0" smtClean="0">
                <a:latin typeface="+mj-lt"/>
                <a:ea typeface="Times New Roman" panose="02020603050405020304" pitchFamily="18" charset="0"/>
              </a:rPr>
              <a:t>Christ </a:t>
            </a:r>
            <a:r>
              <a:rPr lang="en-US" altLang="en-US" sz="2400" dirty="0" smtClean="0">
                <a:latin typeface="+mj-lt"/>
                <a:ea typeface="Times New Roman" panose="02020603050405020304" pitchFamily="18" charset="0"/>
              </a:rPr>
              <a:t>(Phil. 3:7-11).</a:t>
            </a:r>
            <a:endParaRPr lang="en-US" altLang="en-US" sz="2400" dirty="0">
              <a:latin typeface="+mj-lt"/>
            </a:endParaRPr>
          </a:p>
          <a:p>
            <a:pPr lvl="0" eaLnBrk="0" fontAlgn="base" hangingPunct="0">
              <a:spcBef>
                <a:spcPct val="0"/>
              </a:spcBef>
              <a:spcAft>
                <a:spcPct val="0"/>
              </a:spcAft>
              <a:tabLst>
                <a:tab pos="457200" algn="l"/>
              </a:tabLst>
            </a:pPr>
            <a:endParaRPr lang="en-US" altLang="en-US" sz="800" dirty="0" smtClean="0">
              <a:latin typeface="+mj-lt"/>
              <a:ea typeface="Times New Roman" panose="02020603050405020304" pitchFamily="18" charset="0"/>
            </a:endParaRPr>
          </a:p>
          <a:p>
            <a:pPr lvl="0" eaLnBrk="0" fontAlgn="base" hangingPunct="0">
              <a:spcBef>
                <a:spcPct val="0"/>
              </a:spcBef>
              <a:spcAft>
                <a:spcPct val="0"/>
              </a:spcAft>
              <a:tabLst>
                <a:tab pos="457200" algn="l"/>
              </a:tabLst>
            </a:pPr>
            <a:r>
              <a:rPr lang="en-US" altLang="en-US" sz="2400" dirty="0" smtClean="0">
                <a:latin typeface="+mj-lt"/>
                <a:ea typeface="Times New Roman" panose="02020603050405020304" pitchFamily="18" charset="0"/>
              </a:rPr>
              <a:t>Today </a:t>
            </a:r>
            <a:r>
              <a:rPr lang="en-US" altLang="en-US" sz="2400" dirty="0">
                <a:latin typeface="+mj-lt"/>
                <a:ea typeface="Times New Roman" panose="02020603050405020304" pitchFamily="18" charset="0"/>
              </a:rPr>
              <a:t>we want to know </a:t>
            </a:r>
            <a:r>
              <a:rPr lang="en-US" altLang="en-US" sz="2400" i="1" dirty="0">
                <a:latin typeface="+mj-lt"/>
                <a:ea typeface="Times New Roman" panose="02020603050405020304" pitchFamily="18" charset="0"/>
              </a:rPr>
              <a:t>WHY</a:t>
            </a:r>
            <a:r>
              <a:rPr lang="en-US" altLang="en-US" sz="2400" dirty="0">
                <a:latin typeface="+mj-lt"/>
                <a:ea typeface="Times New Roman" panose="02020603050405020304" pitchFamily="18" charset="0"/>
              </a:rPr>
              <a:t>? Job &amp; Paul didn’t know why, but yet trusted </a:t>
            </a:r>
            <a:r>
              <a:rPr lang="en-US" altLang="en-US" sz="2400" dirty="0" smtClean="0">
                <a:latin typeface="+mj-lt"/>
                <a:ea typeface="Times New Roman" panose="02020603050405020304" pitchFamily="18" charset="0"/>
              </a:rPr>
              <a:t>God with their lives.</a:t>
            </a:r>
          </a:p>
          <a:p>
            <a:endParaRPr lang="en-US" sz="800" dirty="0" smtClean="0">
              <a:latin typeface="+mj-lt"/>
            </a:endParaRPr>
          </a:p>
          <a:p>
            <a:r>
              <a:rPr lang="en-US" sz="2400" dirty="0" smtClean="0">
                <a:latin typeface="+mj-lt"/>
              </a:rPr>
              <a:t>Job’s wife told </a:t>
            </a:r>
            <a:r>
              <a:rPr lang="en-US" sz="2400" dirty="0">
                <a:latin typeface="+mj-lt"/>
              </a:rPr>
              <a:t>him to </a:t>
            </a:r>
            <a:r>
              <a:rPr lang="en-US" sz="2400" dirty="0" smtClean="0">
                <a:latin typeface="+mj-lt"/>
              </a:rPr>
              <a:t>‘curse </a:t>
            </a:r>
            <a:r>
              <a:rPr lang="en-US" sz="2400" dirty="0">
                <a:latin typeface="+mj-lt"/>
              </a:rPr>
              <a:t>God and </a:t>
            </a:r>
            <a:r>
              <a:rPr lang="en-US" sz="2400" dirty="0" smtClean="0">
                <a:latin typeface="+mj-lt"/>
              </a:rPr>
              <a:t>die’ (2:9).  Why did she say it?  Was she right?  No.  His </a:t>
            </a:r>
            <a:r>
              <a:rPr lang="en-US" sz="2400" dirty="0">
                <a:latin typeface="+mj-lt"/>
              </a:rPr>
              <a:t>response is that it would be wrong to only follow God when things are going well and reject Him when adversity </a:t>
            </a:r>
            <a:r>
              <a:rPr lang="en-US" sz="2400" dirty="0" smtClean="0">
                <a:latin typeface="+mj-lt"/>
              </a:rPr>
              <a:t>appears (2:10).  Job firmly believed </a:t>
            </a:r>
            <a:r>
              <a:rPr lang="en-US" sz="2400" dirty="0">
                <a:latin typeface="+mj-lt"/>
              </a:rPr>
              <a:t>that God </a:t>
            </a:r>
            <a:r>
              <a:rPr lang="en-US" sz="2400" dirty="0" smtClean="0">
                <a:latin typeface="+mj-lt"/>
              </a:rPr>
              <a:t>was </a:t>
            </a:r>
            <a:r>
              <a:rPr lang="en-US" sz="2400" dirty="0">
                <a:latin typeface="+mj-lt"/>
              </a:rPr>
              <a:t>sovereign over all things, even times when God permits Satan to carry out his destructive forces</a:t>
            </a:r>
            <a:r>
              <a:rPr lang="en-US" sz="2400" dirty="0" smtClean="0">
                <a:latin typeface="+mj-lt"/>
              </a:rPr>
              <a:t>.</a:t>
            </a:r>
            <a:endParaRPr lang="en-US" sz="2400" dirty="0">
              <a:latin typeface="+mj-lt"/>
            </a:endParaRPr>
          </a:p>
          <a:p>
            <a:pPr lvl="0" eaLnBrk="0" fontAlgn="base" hangingPunct="0">
              <a:spcBef>
                <a:spcPct val="0"/>
              </a:spcBef>
              <a:spcAft>
                <a:spcPct val="0"/>
              </a:spcAft>
              <a:tabLst>
                <a:tab pos="457200" algn="l"/>
              </a:tabLst>
            </a:pPr>
            <a:endParaRPr lang="en-US" sz="800" dirty="0" smtClean="0">
              <a:latin typeface="+mj-lt"/>
            </a:endParaRPr>
          </a:p>
          <a:p>
            <a:pPr lvl="0" eaLnBrk="0" fontAlgn="base" hangingPunct="0">
              <a:spcBef>
                <a:spcPct val="0"/>
              </a:spcBef>
              <a:spcAft>
                <a:spcPct val="0"/>
              </a:spcAft>
              <a:tabLst>
                <a:tab pos="457200" algn="l"/>
              </a:tabLst>
            </a:pPr>
            <a:r>
              <a:rPr lang="en-US" sz="2400" dirty="0" smtClean="0">
                <a:latin typeface="+mj-lt"/>
              </a:rPr>
              <a:t>Job was </a:t>
            </a:r>
            <a:r>
              <a:rPr lang="en-US" sz="2400" dirty="0">
                <a:latin typeface="+mj-lt"/>
              </a:rPr>
              <a:t>an extraordinary man.  Despite the loss of his family, wealth, position, and apparent support of his wife, his faith stood up to the worst possible onslaught of the devil, and his relationship with God was unshakable.  </a:t>
            </a:r>
            <a:endParaRPr lang="en-US" sz="2400" dirty="0" smtClean="0">
              <a:latin typeface="+mj-lt"/>
            </a:endParaRPr>
          </a:p>
          <a:p>
            <a:pPr lvl="0" eaLnBrk="0" fontAlgn="base" hangingPunct="0">
              <a:spcBef>
                <a:spcPct val="0"/>
              </a:spcBef>
              <a:spcAft>
                <a:spcPct val="0"/>
              </a:spcAft>
              <a:tabLst>
                <a:tab pos="457200" algn="l"/>
              </a:tabLst>
            </a:pPr>
            <a:endParaRPr lang="en-US" sz="800" dirty="0">
              <a:latin typeface="+mj-lt"/>
            </a:endParaRPr>
          </a:p>
          <a:p>
            <a:pPr lvl="0" eaLnBrk="0" fontAlgn="base" hangingPunct="0">
              <a:spcBef>
                <a:spcPct val="0"/>
              </a:spcBef>
              <a:spcAft>
                <a:spcPct val="0"/>
              </a:spcAft>
              <a:tabLst>
                <a:tab pos="457200" algn="l"/>
              </a:tabLst>
            </a:pPr>
            <a:r>
              <a:rPr lang="en-US" sz="2400" dirty="0" smtClean="0">
                <a:latin typeface="+mj-lt"/>
              </a:rPr>
              <a:t>Job </a:t>
            </a:r>
            <a:r>
              <a:rPr lang="en-US" sz="2400" dirty="0">
                <a:latin typeface="+mj-lt"/>
              </a:rPr>
              <a:t>actions vindicated God and proved that Satan was wrong in his assessment of Job’s faith.   </a:t>
            </a:r>
            <a:endParaRPr lang="en-US" sz="2400" dirty="0" smtClean="0">
              <a:latin typeface="+mj-lt"/>
            </a:endParaRPr>
          </a:p>
          <a:p>
            <a:pPr lvl="0" eaLnBrk="0" fontAlgn="base" hangingPunct="0">
              <a:spcBef>
                <a:spcPct val="0"/>
              </a:spcBef>
              <a:spcAft>
                <a:spcPct val="0"/>
              </a:spcAft>
              <a:tabLst>
                <a:tab pos="457200" algn="l"/>
              </a:tabLst>
            </a:pPr>
            <a:endParaRPr lang="en-US" sz="800" dirty="0">
              <a:latin typeface="+mj-lt"/>
            </a:endParaRPr>
          </a:p>
          <a:p>
            <a:pPr lvl="0" eaLnBrk="0" fontAlgn="base" hangingPunct="0">
              <a:spcBef>
                <a:spcPct val="0"/>
              </a:spcBef>
              <a:spcAft>
                <a:spcPct val="0"/>
              </a:spcAft>
              <a:tabLst>
                <a:tab pos="457200" algn="l"/>
              </a:tabLst>
            </a:pPr>
            <a:r>
              <a:rPr lang="en-US" sz="2400" dirty="0" smtClean="0">
                <a:latin typeface="+mj-lt"/>
              </a:rPr>
              <a:t>Although </a:t>
            </a:r>
            <a:r>
              <a:rPr lang="en-US" sz="2400" dirty="0">
                <a:latin typeface="+mj-lt"/>
              </a:rPr>
              <a:t>he may continue to work from behind the scenes, Satan </a:t>
            </a:r>
            <a:r>
              <a:rPr lang="en-US" sz="2400" dirty="0" smtClean="0">
                <a:latin typeface="+mj-lt"/>
              </a:rPr>
              <a:t>must have known </a:t>
            </a:r>
            <a:r>
              <a:rPr lang="en-US" sz="2400" dirty="0">
                <a:latin typeface="+mj-lt"/>
              </a:rPr>
              <a:t>he </a:t>
            </a:r>
            <a:r>
              <a:rPr lang="en-US" sz="2400" dirty="0" smtClean="0">
                <a:latin typeface="+mj-lt"/>
              </a:rPr>
              <a:t>was </a:t>
            </a:r>
            <a:r>
              <a:rPr lang="en-US" sz="2400" dirty="0">
                <a:latin typeface="+mj-lt"/>
              </a:rPr>
              <a:t>defeated and does not appear again in the remainder of the story of Job.  </a:t>
            </a:r>
            <a:endParaRPr lang="en-US" altLang="en-US" sz="2400" dirty="0">
              <a:latin typeface="+mj-lt"/>
            </a:endParaRPr>
          </a:p>
        </p:txBody>
      </p:sp>
    </p:spTree>
    <p:extLst>
      <p:ext uri="{BB962C8B-B14F-4D97-AF65-F5344CB8AC3E}">
        <p14:creationId xmlns:p14="http://schemas.microsoft.com/office/powerpoint/2010/main" val="37552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001" y="-1"/>
            <a:ext cx="7239000" cy="6370975"/>
          </a:xfrm>
          <a:prstGeom prst="rect">
            <a:avLst/>
          </a:prstGeom>
        </p:spPr>
        <p:txBody>
          <a:bodyPr wrap="square">
            <a:spAutoFit/>
          </a:bodyPr>
          <a:lstStyle/>
          <a:p>
            <a:r>
              <a:rPr lang="en-US" sz="2400" dirty="0">
                <a:latin typeface="+mj-lt"/>
                <a:ea typeface="Times New Roman" panose="02020603050405020304" pitchFamily="18" charset="0"/>
              </a:rPr>
              <a:t> </a:t>
            </a:r>
            <a:r>
              <a:rPr lang="en-US" sz="2400" b="1" dirty="0">
                <a:latin typeface="+mj-lt"/>
                <a:ea typeface="Times New Roman" panose="02020603050405020304" pitchFamily="18" charset="0"/>
              </a:rPr>
              <a:t>Spiritual lesson </a:t>
            </a:r>
            <a:r>
              <a:rPr lang="en-US" sz="2400" dirty="0">
                <a:latin typeface="+mj-lt"/>
                <a:ea typeface="Times New Roman" panose="02020603050405020304" pitchFamily="18" charset="0"/>
              </a:rPr>
              <a:t>– </a:t>
            </a:r>
            <a:r>
              <a:rPr lang="en-US" sz="2400" dirty="0" smtClean="0">
                <a:latin typeface="+mj-lt"/>
                <a:ea typeface="Times New Roman" panose="02020603050405020304" pitchFamily="18" charset="0"/>
              </a:rPr>
              <a:t>most </a:t>
            </a:r>
            <a:r>
              <a:rPr lang="en-US" sz="2400" dirty="0">
                <a:latin typeface="+mj-lt"/>
                <a:ea typeface="Times New Roman" panose="02020603050405020304" pitchFamily="18" charset="0"/>
              </a:rPr>
              <a:t>people </a:t>
            </a:r>
            <a:r>
              <a:rPr lang="en-US" sz="2400" dirty="0" smtClean="0">
                <a:latin typeface="+mj-lt"/>
                <a:ea typeface="Times New Roman" panose="02020603050405020304" pitchFamily="18" charset="0"/>
              </a:rPr>
              <a:t>(many </a:t>
            </a:r>
            <a:r>
              <a:rPr lang="en-US" sz="2400" dirty="0">
                <a:latin typeface="+mj-lt"/>
                <a:ea typeface="Times New Roman" panose="02020603050405020304" pitchFamily="18" charset="0"/>
              </a:rPr>
              <a:t>Christians) believe that when trouble comes, God is either angry at the individual or that He has turned His back on them.  The </a:t>
            </a:r>
            <a:r>
              <a:rPr lang="en-US" sz="2400" dirty="0" smtClean="0">
                <a:latin typeface="+mj-lt"/>
                <a:ea typeface="Times New Roman" panose="02020603050405020304" pitchFamily="18" charset="0"/>
              </a:rPr>
              <a:t>Book </a:t>
            </a:r>
            <a:r>
              <a:rPr lang="en-US" sz="2400" dirty="0">
                <a:latin typeface="+mj-lt"/>
                <a:ea typeface="Times New Roman" panose="02020603050405020304" pitchFamily="18" charset="0"/>
              </a:rPr>
              <a:t>of Job rejects that notion, and teaches us that God uses Satan as an instrument of evil to test man’s faith to see how deep the conviction really is</a:t>
            </a:r>
            <a:r>
              <a:rPr lang="en-US" sz="2400" dirty="0" smtClean="0">
                <a:latin typeface="+mj-lt"/>
                <a:ea typeface="Times New Roman" panose="02020603050405020304" pitchFamily="18" charset="0"/>
              </a:rPr>
              <a:t>.</a:t>
            </a:r>
          </a:p>
          <a:p>
            <a:endParaRPr lang="en-US" sz="800" dirty="0" smtClean="0">
              <a:latin typeface="+mj-lt"/>
            </a:endParaRPr>
          </a:p>
          <a:p>
            <a:r>
              <a:rPr lang="en-US" sz="2400" dirty="0" smtClean="0">
                <a:latin typeface="+mj-lt"/>
              </a:rPr>
              <a:t>Next </a:t>
            </a:r>
            <a:r>
              <a:rPr lang="en-US" sz="2400" dirty="0">
                <a:latin typeface="+mj-lt"/>
              </a:rPr>
              <a:t>Job’s three closest friends come to comfort and mourn with </a:t>
            </a:r>
            <a:r>
              <a:rPr lang="en-US" sz="2400" dirty="0" smtClean="0">
                <a:latin typeface="+mj-lt"/>
              </a:rPr>
              <a:t>him.  </a:t>
            </a:r>
            <a:r>
              <a:rPr lang="en-US" sz="2400" dirty="0">
                <a:latin typeface="+mj-lt"/>
              </a:rPr>
              <a:t>Their interaction with Job composes the largest section of the </a:t>
            </a:r>
            <a:r>
              <a:rPr lang="en-US" sz="2400" dirty="0" smtClean="0">
                <a:latin typeface="+mj-lt"/>
              </a:rPr>
              <a:t>book (2:11-37:24).  </a:t>
            </a:r>
            <a:r>
              <a:rPr lang="en-US" sz="2400" dirty="0">
                <a:latin typeface="+mj-lt"/>
              </a:rPr>
              <a:t>Evidently some time has elapsed before the arrival of the friends, and </a:t>
            </a:r>
            <a:r>
              <a:rPr lang="en-US" sz="2400" i="1" u="sng" dirty="0">
                <a:latin typeface="+mj-lt"/>
              </a:rPr>
              <a:t>we begin to see a change in Job’s frame of </a:t>
            </a:r>
            <a:r>
              <a:rPr lang="en-US" sz="2400" i="1" u="sng" dirty="0" smtClean="0">
                <a:latin typeface="+mj-lt"/>
              </a:rPr>
              <a:t>mind</a:t>
            </a:r>
            <a:r>
              <a:rPr lang="en-US" sz="2400" dirty="0" smtClean="0">
                <a:latin typeface="+mj-lt"/>
              </a:rPr>
              <a:t>.  </a:t>
            </a:r>
          </a:p>
          <a:p>
            <a:endParaRPr lang="en-US" sz="800" strike="sngStrike" dirty="0" smtClean="0">
              <a:latin typeface="+mj-lt"/>
            </a:endParaRPr>
          </a:p>
          <a:p>
            <a:r>
              <a:rPr lang="en-US" sz="2400" dirty="0" smtClean="0">
                <a:latin typeface="+mj-lt"/>
              </a:rPr>
              <a:t>One </a:t>
            </a:r>
            <a:r>
              <a:rPr lang="en-US" sz="2400" dirty="0">
                <a:latin typeface="+mj-lt"/>
              </a:rPr>
              <a:t>of steadfast faith begins to give way to </a:t>
            </a:r>
            <a:r>
              <a:rPr lang="en-US" sz="2400" i="1" dirty="0">
                <a:latin typeface="+mj-lt"/>
              </a:rPr>
              <a:t>self pity </a:t>
            </a:r>
            <a:r>
              <a:rPr lang="en-US" sz="2400" dirty="0">
                <a:latin typeface="+mj-lt"/>
              </a:rPr>
              <a:t>and the thought that </a:t>
            </a:r>
            <a:r>
              <a:rPr lang="en-US" sz="2400" dirty="0" smtClean="0">
                <a:latin typeface="+mj-lt"/>
              </a:rPr>
              <a:t>God may have </a:t>
            </a:r>
            <a:r>
              <a:rPr lang="en-US" sz="2400" i="1" dirty="0">
                <a:latin typeface="+mj-lt"/>
              </a:rPr>
              <a:t>treated </a:t>
            </a:r>
            <a:r>
              <a:rPr lang="en-US" sz="2400" i="1" dirty="0" smtClean="0">
                <a:latin typeface="+mj-lt"/>
              </a:rPr>
              <a:t>him unfairly</a:t>
            </a:r>
            <a:r>
              <a:rPr lang="en-US" sz="2400" dirty="0">
                <a:latin typeface="+mj-lt"/>
              </a:rPr>
              <a:t>. </a:t>
            </a:r>
            <a:r>
              <a:rPr lang="en-US" dirty="0"/>
              <a:t> </a:t>
            </a:r>
          </a:p>
          <a:p>
            <a:endParaRPr lang="en-US" sz="800" dirty="0" smtClean="0">
              <a:latin typeface="+mj-lt"/>
            </a:endParaRPr>
          </a:p>
          <a:p>
            <a:r>
              <a:rPr lang="en-US" sz="2400" dirty="0" smtClean="0">
                <a:latin typeface="+mj-lt"/>
              </a:rPr>
              <a:t>Though Job’s </a:t>
            </a:r>
            <a:r>
              <a:rPr lang="en-US" sz="2400" dirty="0">
                <a:latin typeface="+mj-lt"/>
              </a:rPr>
              <a:t>friends came with a sincere heart and meant to comfort a hurting </a:t>
            </a:r>
            <a:r>
              <a:rPr lang="en-US" sz="2400" dirty="0" smtClean="0">
                <a:latin typeface="+mj-lt"/>
              </a:rPr>
              <a:t>friend (2:11), their positive </a:t>
            </a:r>
            <a:r>
              <a:rPr lang="en-US" sz="2400" dirty="0">
                <a:latin typeface="+mj-lt"/>
              </a:rPr>
              <a:t>attitude </a:t>
            </a:r>
            <a:r>
              <a:rPr lang="en-US" sz="2400" dirty="0" smtClean="0">
                <a:latin typeface="+mj-lt"/>
              </a:rPr>
              <a:t>quickly turned </a:t>
            </a:r>
            <a:r>
              <a:rPr lang="en-US" sz="2400" dirty="0">
                <a:latin typeface="+mj-lt"/>
              </a:rPr>
              <a:t>to one of </a:t>
            </a:r>
            <a:r>
              <a:rPr lang="en-US" sz="2400" dirty="0" smtClean="0">
                <a:latin typeface="+mj-lt"/>
              </a:rPr>
              <a:t>reproach &amp; criticism.</a:t>
            </a:r>
            <a:endParaRPr lang="en-US" sz="2400" dirty="0">
              <a:latin typeface="+mj-lt"/>
            </a:endParaRPr>
          </a:p>
        </p:txBody>
      </p:sp>
      <p:pic>
        <p:nvPicPr>
          <p:cNvPr id="3" name="Picture 2" descr="File:&lt;strong&gt;Book of Job&lt;/strong&gt; Chapter 2-6 (Bible Illustrations by Swe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5276" y="-1"/>
            <a:ext cx="4926724" cy="6370975"/>
          </a:xfrm>
          <a:prstGeom prst="rect">
            <a:avLst/>
          </a:prstGeom>
        </p:spPr>
      </p:pic>
    </p:spTree>
    <p:extLst>
      <p:ext uri="{BB962C8B-B14F-4D97-AF65-F5344CB8AC3E}">
        <p14:creationId xmlns:p14="http://schemas.microsoft.com/office/powerpoint/2010/main" val="81779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5" y="-1"/>
            <a:ext cx="6667500" cy="6370975"/>
          </a:xfrm>
          <a:prstGeom prst="rect">
            <a:avLst/>
          </a:prstGeom>
        </p:spPr>
        <p:txBody>
          <a:bodyPr wrap="square">
            <a:spAutoFit/>
          </a:bodyPr>
          <a:lstStyle/>
          <a:p>
            <a:r>
              <a:rPr lang="en-US" sz="2400" dirty="0" smtClean="0">
                <a:latin typeface="+mj-lt"/>
              </a:rPr>
              <a:t>The </a:t>
            </a:r>
            <a:r>
              <a:rPr lang="en-US" sz="2400" dirty="0">
                <a:latin typeface="+mj-lt"/>
              </a:rPr>
              <a:t>study of </a:t>
            </a:r>
            <a:r>
              <a:rPr lang="en-US" sz="2400" dirty="0" smtClean="0">
                <a:latin typeface="+mj-lt"/>
              </a:rPr>
              <a:t>Job’s friends </a:t>
            </a:r>
            <a:r>
              <a:rPr lang="en-US" sz="2400" dirty="0">
                <a:latin typeface="+mj-lt"/>
              </a:rPr>
              <a:t>will gain us much fruitful information as to how </a:t>
            </a:r>
            <a:r>
              <a:rPr lang="en-US" sz="2400" u="sng" dirty="0" smtClean="0">
                <a:latin typeface="+mj-lt"/>
              </a:rPr>
              <a:t>NOT</a:t>
            </a:r>
            <a:r>
              <a:rPr lang="en-US" sz="2400" dirty="0" smtClean="0">
                <a:latin typeface="+mj-lt"/>
              </a:rPr>
              <a:t> </a:t>
            </a:r>
            <a:r>
              <a:rPr lang="en-US" sz="2400" dirty="0">
                <a:latin typeface="+mj-lt"/>
              </a:rPr>
              <a:t>to conduct ourselves in the face of someone who is suffering.  We will </a:t>
            </a:r>
            <a:r>
              <a:rPr lang="en-US" sz="2400" dirty="0" smtClean="0">
                <a:latin typeface="+mj-lt"/>
              </a:rPr>
              <a:t>learn what </a:t>
            </a:r>
            <a:r>
              <a:rPr lang="en-US" sz="2400" u="sng" dirty="0" smtClean="0">
                <a:latin typeface="+mj-lt"/>
              </a:rPr>
              <a:t>NOT</a:t>
            </a:r>
            <a:r>
              <a:rPr lang="en-US" sz="2400" dirty="0" smtClean="0">
                <a:latin typeface="+mj-lt"/>
              </a:rPr>
              <a:t> </a:t>
            </a:r>
            <a:r>
              <a:rPr lang="en-US" sz="2400" dirty="0">
                <a:latin typeface="+mj-lt"/>
              </a:rPr>
              <a:t>to say to someone who is grieving.  </a:t>
            </a:r>
            <a:endParaRPr lang="en-US" sz="2400" dirty="0" smtClean="0">
              <a:latin typeface="+mj-lt"/>
            </a:endParaRPr>
          </a:p>
          <a:p>
            <a:endParaRPr lang="en-US" sz="800" dirty="0">
              <a:latin typeface="+mj-lt"/>
            </a:endParaRPr>
          </a:p>
          <a:p>
            <a:r>
              <a:rPr lang="en-US" sz="2400" dirty="0">
                <a:latin typeface="+mj-lt"/>
              </a:rPr>
              <a:t>W</a:t>
            </a:r>
            <a:r>
              <a:rPr lang="en-US" sz="2400" dirty="0" smtClean="0">
                <a:latin typeface="+mj-lt"/>
              </a:rPr>
              <a:t>hat </a:t>
            </a:r>
            <a:r>
              <a:rPr lang="en-US" sz="2400" dirty="0">
                <a:latin typeface="+mj-lt"/>
              </a:rPr>
              <a:t>Job needed was empathy, compassion, and </a:t>
            </a:r>
            <a:r>
              <a:rPr lang="en-US" sz="2400" dirty="0" smtClean="0">
                <a:latin typeface="+mj-lt"/>
              </a:rPr>
              <a:t>understanding; </a:t>
            </a:r>
            <a:r>
              <a:rPr lang="en-US" sz="2400" dirty="0">
                <a:latin typeface="+mj-lt"/>
              </a:rPr>
              <a:t>what he got was </a:t>
            </a:r>
            <a:r>
              <a:rPr lang="en-US" sz="2400" b="1" dirty="0">
                <a:latin typeface="+mj-lt"/>
              </a:rPr>
              <a:t>judgment</a:t>
            </a:r>
            <a:r>
              <a:rPr lang="en-US" sz="2400" dirty="0">
                <a:latin typeface="+mj-lt"/>
              </a:rPr>
              <a:t>, </a:t>
            </a:r>
            <a:r>
              <a:rPr lang="en-US" sz="2400" b="1" dirty="0">
                <a:latin typeface="+mj-lt"/>
              </a:rPr>
              <a:t>condescension</a:t>
            </a:r>
            <a:r>
              <a:rPr lang="en-US" sz="2400" dirty="0">
                <a:latin typeface="+mj-lt"/>
              </a:rPr>
              <a:t>, and </a:t>
            </a:r>
            <a:r>
              <a:rPr lang="en-US" sz="2400" b="1" dirty="0" smtClean="0">
                <a:latin typeface="+mj-lt"/>
              </a:rPr>
              <a:t>condemnation</a:t>
            </a:r>
            <a:r>
              <a:rPr lang="en-US" sz="2400" dirty="0" smtClean="0">
                <a:latin typeface="+mj-lt"/>
              </a:rPr>
              <a:t>.  They </a:t>
            </a:r>
            <a:r>
              <a:rPr lang="en-US" sz="2400" dirty="0">
                <a:latin typeface="+mj-lt"/>
              </a:rPr>
              <a:t>drew on their </a:t>
            </a:r>
            <a:r>
              <a:rPr lang="en-US" sz="2400" dirty="0" smtClean="0">
                <a:latin typeface="+mj-lt"/>
              </a:rPr>
              <a:t>own life </a:t>
            </a:r>
            <a:r>
              <a:rPr lang="en-US" sz="2400" dirty="0">
                <a:latin typeface="+mj-lt"/>
              </a:rPr>
              <a:t>experiences rather than </a:t>
            </a:r>
            <a:r>
              <a:rPr lang="en-US" sz="2400" dirty="0" smtClean="0">
                <a:latin typeface="+mj-lt"/>
              </a:rPr>
              <a:t>applying </a:t>
            </a:r>
          </a:p>
          <a:p>
            <a:r>
              <a:rPr lang="en-US" sz="2400" dirty="0" smtClean="0">
                <a:latin typeface="+mj-lt"/>
              </a:rPr>
              <a:t>solid godly truths. </a:t>
            </a:r>
            <a:endParaRPr lang="en-US" sz="2400" dirty="0">
              <a:latin typeface="+mj-lt"/>
            </a:endParaRPr>
          </a:p>
          <a:p>
            <a:endParaRPr lang="en-US" sz="800" dirty="0" smtClean="0">
              <a:latin typeface="+mj-lt"/>
            </a:endParaRPr>
          </a:p>
          <a:p>
            <a:r>
              <a:rPr lang="en-US" sz="2400" dirty="0" smtClean="0">
                <a:latin typeface="+mj-lt"/>
              </a:rPr>
              <a:t>Their </a:t>
            </a:r>
            <a:r>
              <a:rPr lang="en-US" sz="2400" dirty="0">
                <a:latin typeface="+mj-lt"/>
              </a:rPr>
              <a:t>love </a:t>
            </a:r>
            <a:r>
              <a:rPr lang="en-US" sz="2400" dirty="0" smtClean="0">
                <a:latin typeface="+mj-lt"/>
              </a:rPr>
              <a:t>and understanding for their friend </a:t>
            </a:r>
            <a:r>
              <a:rPr lang="en-US" sz="2400" dirty="0">
                <a:latin typeface="+mj-lt"/>
              </a:rPr>
              <a:t>quickly gave way to fault </a:t>
            </a:r>
            <a:r>
              <a:rPr lang="en-US" sz="2400" dirty="0" smtClean="0">
                <a:latin typeface="+mj-lt"/>
              </a:rPr>
              <a:t>finding as </a:t>
            </a:r>
            <a:r>
              <a:rPr lang="en-US" sz="2400" dirty="0">
                <a:latin typeface="+mj-lt"/>
              </a:rPr>
              <a:t>they start </a:t>
            </a:r>
            <a:r>
              <a:rPr lang="en-US" sz="2400" b="1" dirty="0">
                <a:latin typeface="+mj-lt"/>
              </a:rPr>
              <a:t>preaching</a:t>
            </a:r>
            <a:r>
              <a:rPr lang="en-US" sz="2400" dirty="0">
                <a:latin typeface="+mj-lt"/>
              </a:rPr>
              <a:t> to Job rather than </a:t>
            </a:r>
            <a:r>
              <a:rPr lang="en-US" sz="2400" b="1" dirty="0">
                <a:latin typeface="+mj-lt"/>
              </a:rPr>
              <a:t>listening to a hurting </a:t>
            </a:r>
            <a:r>
              <a:rPr lang="en-US" sz="2400" b="1" dirty="0" smtClean="0">
                <a:latin typeface="+mj-lt"/>
              </a:rPr>
              <a:t>man</a:t>
            </a:r>
            <a:r>
              <a:rPr lang="en-US" sz="2400" dirty="0" smtClean="0">
                <a:latin typeface="+mj-lt"/>
              </a:rPr>
              <a:t>.  They made </a:t>
            </a:r>
            <a:r>
              <a:rPr lang="en-US" sz="2400" dirty="0">
                <a:latin typeface="+mj-lt"/>
              </a:rPr>
              <a:t>the mistake of </a:t>
            </a:r>
            <a:r>
              <a:rPr lang="en-US" sz="2400" dirty="0" smtClean="0">
                <a:latin typeface="+mj-lt"/>
              </a:rPr>
              <a:t>believing they knew exactly</a:t>
            </a:r>
          </a:p>
          <a:p>
            <a:r>
              <a:rPr lang="en-US" sz="2400" dirty="0">
                <a:latin typeface="+mj-lt"/>
              </a:rPr>
              <a:t>w</a:t>
            </a:r>
            <a:r>
              <a:rPr lang="en-US" sz="2400" dirty="0" smtClean="0">
                <a:latin typeface="+mj-lt"/>
              </a:rPr>
              <a:t>hat God was doing with Job when, in fact, they knew nothing of the sort. </a:t>
            </a:r>
          </a:p>
          <a:p>
            <a:endParaRPr lang="en-US" sz="800" dirty="0">
              <a:latin typeface="+mj-lt"/>
            </a:endParaRPr>
          </a:p>
          <a:p>
            <a:r>
              <a:rPr lang="en-US" sz="2400" dirty="0" smtClean="0">
                <a:latin typeface="+mj-lt"/>
              </a:rPr>
              <a:t>Job </a:t>
            </a:r>
            <a:r>
              <a:rPr lang="en-US" sz="2400" dirty="0">
                <a:latin typeface="+mj-lt"/>
              </a:rPr>
              <a:t>needed love – from them he got </a:t>
            </a:r>
            <a:r>
              <a:rPr lang="en-US" sz="2400" dirty="0" smtClean="0">
                <a:latin typeface="+mj-lt"/>
              </a:rPr>
              <a:t>attitude.</a:t>
            </a:r>
            <a:endParaRPr lang="en-US" sz="2400" dirty="0">
              <a:latin typeface="+mj-lt"/>
            </a:endParaRPr>
          </a:p>
        </p:txBody>
      </p:sp>
      <p:pic>
        <p:nvPicPr>
          <p:cNvPr id="4" name="Picture 3" descr="File:&lt;strong&gt;Book of Job&lt;/strong&gt; Chapter 4-1 (Bible Illustrations by Swe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7977" y="-1"/>
            <a:ext cx="5514023" cy="6370975"/>
          </a:xfrm>
          <a:prstGeom prst="rect">
            <a:avLst/>
          </a:prstGeom>
        </p:spPr>
      </p:pic>
    </p:spTree>
    <p:extLst>
      <p:ext uri="{BB962C8B-B14F-4D97-AF65-F5344CB8AC3E}">
        <p14:creationId xmlns:p14="http://schemas.microsoft.com/office/powerpoint/2010/main" val="37856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36" y="120402"/>
            <a:ext cx="7949764" cy="6247864"/>
          </a:xfrm>
          <a:prstGeom prst="rect">
            <a:avLst/>
          </a:prstGeom>
        </p:spPr>
        <p:txBody>
          <a:bodyPr wrap="square">
            <a:spAutoFit/>
          </a:bodyPr>
          <a:lstStyle/>
          <a:p>
            <a:r>
              <a:rPr lang="en-US" sz="2400" dirty="0">
                <a:latin typeface="+mj-lt"/>
                <a:ea typeface="Times New Roman" panose="02020603050405020304" pitchFamily="18" charset="0"/>
              </a:rPr>
              <a:t>After 7 days of silence, </a:t>
            </a:r>
            <a:r>
              <a:rPr lang="en-US" sz="2400" dirty="0" smtClean="0">
                <a:latin typeface="+mj-lt"/>
                <a:ea typeface="Times New Roman" panose="02020603050405020304" pitchFamily="18" charset="0"/>
              </a:rPr>
              <a:t>Job respond </a:t>
            </a:r>
            <a:r>
              <a:rPr lang="en-US" sz="2400" dirty="0">
                <a:latin typeface="+mj-lt"/>
                <a:ea typeface="Times New Roman" panose="02020603050405020304" pitchFamily="18" charset="0"/>
              </a:rPr>
              <a:t>to his </a:t>
            </a:r>
            <a:r>
              <a:rPr lang="en-US" sz="2400" dirty="0" smtClean="0">
                <a:latin typeface="+mj-lt"/>
                <a:ea typeface="Times New Roman" panose="02020603050405020304" pitchFamily="18" charset="0"/>
              </a:rPr>
              <a:t>friends (3:1,2).  </a:t>
            </a:r>
            <a:r>
              <a:rPr lang="en-US" sz="2400" dirty="0">
                <a:latin typeface="+mj-lt"/>
                <a:ea typeface="Times New Roman" panose="02020603050405020304" pitchFamily="18" charset="0"/>
              </a:rPr>
              <a:t>H</a:t>
            </a:r>
            <a:r>
              <a:rPr lang="en-US" sz="2400" dirty="0" smtClean="0">
                <a:latin typeface="+mj-lt"/>
                <a:ea typeface="Times New Roman" panose="02020603050405020304" pitchFamily="18" charset="0"/>
              </a:rPr>
              <a:t>is </a:t>
            </a:r>
            <a:r>
              <a:rPr lang="en-US" sz="2400" dirty="0">
                <a:latin typeface="+mj-lt"/>
                <a:ea typeface="Times New Roman" panose="02020603050405020304" pitchFamily="18" charset="0"/>
              </a:rPr>
              <a:t>previously undaunted positive attitude now </a:t>
            </a:r>
            <a:r>
              <a:rPr lang="en-US" sz="2400" dirty="0" smtClean="0">
                <a:latin typeface="+mj-lt"/>
                <a:ea typeface="Times New Roman" panose="02020603050405020304" pitchFamily="18" charset="0"/>
              </a:rPr>
              <a:t>gives way to </a:t>
            </a:r>
            <a:r>
              <a:rPr lang="en-US" sz="2400" dirty="0">
                <a:latin typeface="+mj-lt"/>
                <a:ea typeface="Times New Roman" panose="02020603050405020304" pitchFamily="18" charset="0"/>
              </a:rPr>
              <a:t>bitterness and self pity.  Why?  </a:t>
            </a:r>
            <a:endParaRPr lang="en-US" sz="2400" dirty="0" smtClean="0">
              <a:latin typeface="+mj-lt"/>
              <a:ea typeface="Times New Roman" panose="02020603050405020304" pitchFamily="18" charset="0"/>
            </a:endParaRPr>
          </a:p>
          <a:p>
            <a:endParaRPr lang="en-US" sz="800" dirty="0">
              <a:latin typeface="+mj-lt"/>
              <a:ea typeface="Times New Roman" panose="02020603050405020304" pitchFamily="18" charset="0"/>
            </a:endParaRPr>
          </a:p>
          <a:p>
            <a:r>
              <a:rPr lang="en-US" sz="2400" dirty="0" smtClean="0">
                <a:latin typeface="+mj-lt"/>
                <a:ea typeface="Times New Roman" panose="02020603050405020304" pitchFamily="18" charset="0"/>
              </a:rPr>
              <a:t>It </a:t>
            </a:r>
            <a:r>
              <a:rPr lang="en-US" sz="2400" dirty="0">
                <a:latin typeface="+mj-lt"/>
                <a:ea typeface="Times New Roman" panose="02020603050405020304" pitchFamily="18" charset="0"/>
              </a:rPr>
              <a:t>would appear that after some period of time reality has set in.  Job’s circumstances are not a bad dream from which he can wake up.  I</a:t>
            </a:r>
            <a:r>
              <a:rPr lang="en-US" sz="2400" dirty="0" smtClean="0">
                <a:latin typeface="+mj-lt"/>
                <a:ea typeface="Times New Roman" panose="02020603050405020304" pitchFamily="18" charset="0"/>
              </a:rPr>
              <a:t>n a study </a:t>
            </a:r>
            <a:r>
              <a:rPr lang="en-US" sz="2400" dirty="0">
                <a:latin typeface="+mj-lt"/>
                <a:ea typeface="Times New Roman" panose="02020603050405020304" pitchFamily="18" charset="0"/>
              </a:rPr>
              <a:t>of </a:t>
            </a:r>
            <a:r>
              <a:rPr lang="en-US" sz="2400" dirty="0" smtClean="0">
                <a:latin typeface="+mj-lt"/>
                <a:ea typeface="Times New Roman" panose="02020603050405020304" pitchFamily="18" charset="0"/>
              </a:rPr>
              <a:t>Death </a:t>
            </a:r>
            <a:r>
              <a:rPr lang="en-US" sz="2400" dirty="0">
                <a:latin typeface="+mj-lt"/>
                <a:ea typeface="Times New Roman" panose="02020603050405020304" pitchFamily="18" charset="0"/>
              </a:rPr>
              <a:t>&amp; </a:t>
            </a:r>
            <a:r>
              <a:rPr lang="en-US" sz="2400" dirty="0" smtClean="0">
                <a:latin typeface="+mj-lt"/>
                <a:ea typeface="Times New Roman" panose="02020603050405020304" pitchFamily="18" charset="0"/>
              </a:rPr>
              <a:t>Dying </a:t>
            </a:r>
            <a:r>
              <a:rPr lang="en-US" sz="2400" dirty="0">
                <a:latin typeface="+mj-lt"/>
                <a:ea typeface="Times New Roman" panose="02020603050405020304" pitchFamily="18" charset="0"/>
              </a:rPr>
              <a:t>the first reaction to a traumatic event is often </a:t>
            </a:r>
            <a:r>
              <a:rPr lang="en-US" sz="2400" b="1" dirty="0">
                <a:latin typeface="+mj-lt"/>
                <a:ea typeface="Times New Roman" panose="02020603050405020304" pitchFamily="18" charset="0"/>
              </a:rPr>
              <a:t>SHOCK!  </a:t>
            </a:r>
            <a:r>
              <a:rPr lang="en-US" sz="2400" dirty="0">
                <a:latin typeface="+mj-lt"/>
                <a:ea typeface="Times New Roman" panose="02020603050405020304" pitchFamily="18" charset="0"/>
              </a:rPr>
              <a:t>The events have finally caught up with Job and he can’t believe it.  As a consequence, Job’s mind tries to </a:t>
            </a:r>
            <a:r>
              <a:rPr lang="en-US" sz="2400" dirty="0" smtClean="0">
                <a:latin typeface="+mj-lt"/>
                <a:ea typeface="Times New Roman" panose="02020603050405020304" pitchFamily="18" charset="0"/>
              </a:rPr>
              <a:t>compensate </a:t>
            </a:r>
            <a:r>
              <a:rPr lang="en-US" sz="2400" dirty="0">
                <a:latin typeface="+mj-lt"/>
                <a:ea typeface="Times New Roman" panose="02020603050405020304" pitchFamily="18" charset="0"/>
              </a:rPr>
              <a:t>for this trauma by going through several stages, the 1</a:t>
            </a:r>
            <a:r>
              <a:rPr lang="en-US" sz="2400" baseline="30000" dirty="0">
                <a:latin typeface="+mj-lt"/>
                <a:ea typeface="Times New Roman" panose="02020603050405020304" pitchFamily="18" charset="0"/>
              </a:rPr>
              <a:t>st</a:t>
            </a:r>
            <a:r>
              <a:rPr lang="en-US" sz="2400" dirty="0">
                <a:latin typeface="+mj-lt"/>
                <a:ea typeface="Times New Roman" panose="02020603050405020304" pitchFamily="18" charset="0"/>
              </a:rPr>
              <a:t> is </a:t>
            </a:r>
            <a:r>
              <a:rPr lang="en-US" sz="2400" b="1" u="sng" dirty="0">
                <a:latin typeface="+mj-lt"/>
                <a:ea typeface="Times New Roman" panose="02020603050405020304" pitchFamily="18" charset="0"/>
              </a:rPr>
              <a:t>denial</a:t>
            </a:r>
            <a:r>
              <a:rPr lang="en-US" sz="2400" dirty="0">
                <a:latin typeface="+mj-lt"/>
                <a:ea typeface="Times New Roman" panose="02020603050405020304" pitchFamily="18" charset="0"/>
              </a:rPr>
              <a:t>.  </a:t>
            </a:r>
            <a:endParaRPr lang="en-US" sz="800" dirty="0" smtClean="0">
              <a:latin typeface="+mj-lt"/>
              <a:ea typeface="Times New Roman" panose="02020603050405020304" pitchFamily="18" charset="0"/>
            </a:endParaRPr>
          </a:p>
          <a:p>
            <a:endParaRPr lang="en-US" sz="800" dirty="0">
              <a:latin typeface="+mj-lt"/>
              <a:ea typeface="Times New Roman" panose="02020603050405020304" pitchFamily="18" charset="0"/>
            </a:endParaRPr>
          </a:p>
          <a:p>
            <a:r>
              <a:rPr lang="en-US" sz="2400" dirty="0" smtClean="0">
                <a:latin typeface="+mj-lt"/>
                <a:ea typeface="Times New Roman" panose="02020603050405020304" pitchFamily="18" charset="0"/>
              </a:rPr>
              <a:t>Job </a:t>
            </a:r>
            <a:r>
              <a:rPr lang="en-US" sz="2400" dirty="0">
                <a:latin typeface="+mj-lt"/>
                <a:ea typeface="Times New Roman" panose="02020603050405020304" pitchFamily="18" charset="0"/>
              </a:rPr>
              <a:t>reasons that this would not be happening at all if had never been </a:t>
            </a:r>
            <a:r>
              <a:rPr lang="en-US" sz="2400" dirty="0" smtClean="0">
                <a:latin typeface="+mj-lt"/>
                <a:ea typeface="Times New Roman" panose="02020603050405020304" pitchFamily="18" charset="0"/>
              </a:rPr>
              <a:t>born (3:3).  </a:t>
            </a:r>
            <a:r>
              <a:rPr lang="en-US" sz="2400" dirty="0">
                <a:latin typeface="+mj-lt"/>
                <a:ea typeface="Times New Roman" panose="02020603050405020304" pitchFamily="18" charset="0"/>
              </a:rPr>
              <a:t>Emotionally, Job (and others who experience sudden traumatic experiences) feels isolated from life and totally alone.  It is often during this time that outbursts of anguish, despair, and </a:t>
            </a:r>
            <a:r>
              <a:rPr lang="en-US" sz="2400" dirty="0" smtClean="0">
                <a:latin typeface="+mj-lt"/>
                <a:ea typeface="Times New Roman" panose="02020603050405020304" pitchFamily="18" charset="0"/>
              </a:rPr>
              <a:t>heartache </a:t>
            </a:r>
            <a:r>
              <a:rPr lang="en-US" sz="2400" dirty="0">
                <a:latin typeface="+mj-lt"/>
                <a:ea typeface="Times New Roman" panose="02020603050405020304" pitchFamily="18" charset="0"/>
              </a:rPr>
              <a:t>come pouring out.  I</a:t>
            </a:r>
            <a:r>
              <a:rPr lang="en-US" sz="2400" dirty="0" smtClean="0">
                <a:latin typeface="+mj-lt"/>
                <a:ea typeface="Times New Roman" panose="02020603050405020304" pitchFamily="18" charset="0"/>
              </a:rPr>
              <a:t>t </a:t>
            </a:r>
            <a:r>
              <a:rPr lang="en-US" sz="2400" dirty="0">
                <a:latin typeface="+mj-lt"/>
                <a:ea typeface="Times New Roman" panose="02020603050405020304" pitchFamily="18" charset="0"/>
              </a:rPr>
              <a:t>is a cry for help.  </a:t>
            </a:r>
            <a:r>
              <a:rPr lang="en-US" sz="2400" dirty="0" smtClean="0">
                <a:latin typeface="+mj-lt"/>
                <a:ea typeface="Times New Roman" panose="02020603050405020304" pitchFamily="18" charset="0"/>
              </a:rPr>
              <a:t>The overwhelming emotion </a:t>
            </a:r>
            <a:r>
              <a:rPr lang="en-US" sz="2400" dirty="0">
                <a:latin typeface="+mj-lt"/>
                <a:ea typeface="Times New Roman" panose="02020603050405020304" pitchFamily="18" charset="0"/>
              </a:rPr>
              <a:t>is one </a:t>
            </a:r>
            <a:r>
              <a:rPr lang="en-US" sz="2400" dirty="0" smtClean="0">
                <a:latin typeface="+mj-lt"/>
                <a:ea typeface="Times New Roman" panose="02020603050405020304" pitchFamily="18" charset="0"/>
              </a:rPr>
              <a:t>of total </a:t>
            </a:r>
            <a:r>
              <a:rPr lang="en-US" sz="2400" dirty="0">
                <a:latin typeface="+mj-lt"/>
                <a:ea typeface="Times New Roman" panose="02020603050405020304" pitchFamily="18" charset="0"/>
              </a:rPr>
              <a:t>aloneness.  </a:t>
            </a:r>
            <a:endParaRPr lang="en-US" sz="2400" dirty="0">
              <a:effectLst/>
              <a:latin typeface="+mj-lt"/>
              <a:ea typeface="Times New Roman" panose="02020603050405020304" pitchFamily="18" charset="0"/>
            </a:endParaRPr>
          </a:p>
        </p:txBody>
      </p:sp>
      <p:pic>
        <p:nvPicPr>
          <p:cNvPr id="5" name="Picture 4" descr="File:&lt;strong&gt;Book of Job&lt;/strong&gt; Chapter 6-1 (Bible Illustrations by Swe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0"/>
            <a:ext cx="4362450" cy="6368266"/>
          </a:xfrm>
          <a:prstGeom prst="rect">
            <a:avLst/>
          </a:prstGeom>
        </p:spPr>
      </p:pic>
    </p:spTree>
    <p:extLst>
      <p:ext uri="{BB962C8B-B14F-4D97-AF65-F5344CB8AC3E}">
        <p14:creationId xmlns:p14="http://schemas.microsoft.com/office/powerpoint/2010/main" val="128159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2" y="0"/>
            <a:ext cx="12087227" cy="6617196"/>
          </a:xfrm>
          <a:prstGeom prst="rect">
            <a:avLst/>
          </a:prstGeom>
        </p:spPr>
        <p:txBody>
          <a:bodyPr wrap="square">
            <a:spAutoFit/>
          </a:bodyPr>
          <a:lstStyle/>
          <a:p>
            <a:r>
              <a:rPr lang="en-US" sz="2400" dirty="0" smtClean="0">
                <a:latin typeface="+mj-lt"/>
                <a:ea typeface="Times New Roman" panose="02020603050405020304" pitchFamily="18" charset="0"/>
              </a:rPr>
              <a:t>Notice </a:t>
            </a:r>
            <a:r>
              <a:rPr lang="en-US" sz="2400" dirty="0">
                <a:latin typeface="+mj-lt"/>
                <a:ea typeface="Times New Roman" panose="02020603050405020304" pitchFamily="18" charset="0"/>
              </a:rPr>
              <a:t>what Job doesn’t do – he doesn’t curse God, but rather curses himself and the day he was born </a:t>
            </a:r>
            <a:r>
              <a:rPr lang="en-US" sz="2400" dirty="0" smtClean="0">
                <a:latin typeface="+mj-lt"/>
                <a:ea typeface="Times New Roman" panose="02020603050405020304" pitchFamily="18" charset="0"/>
              </a:rPr>
              <a:t>(“Cursed be the day I was born: let not the day my mother bare me be blessed” (Jer. 20:14-18</a:t>
            </a:r>
            <a:r>
              <a:rPr lang="en-US" sz="2400" dirty="0">
                <a:latin typeface="+mj-lt"/>
                <a:ea typeface="Times New Roman" panose="02020603050405020304" pitchFamily="18" charset="0"/>
              </a:rPr>
              <a:t>).  </a:t>
            </a:r>
            <a:r>
              <a:rPr lang="en-US" sz="2400" dirty="0" smtClean="0">
                <a:latin typeface="+mj-lt"/>
                <a:ea typeface="Times New Roman" panose="02020603050405020304" pitchFamily="18" charset="0"/>
              </a:rPr>
              <a:t>Do </a:t>
            </a:r>
            <a:r>
              <a:rPr lang="en-US" sz="2400" dirty="0">
                <a:latin typeface="+mj-lt"/>
                <a:ea typeface="Times New Roman" panose="02020603050405020304" pitchFamily="18" charset="0"/>
              </a:rPr>
              <a:t>some people ask God to die</a:t>
            </a:r>
            <a:r>
              <a:rPr lang="en-US" sz="2400" dirty="0" smtClean="0">
                <a:latin typeface="+mj-lt"/>
                <a:ea typeface="Times New Roman" panose="02020603050405020304" pitchFamily="18" charset="0"/>
              </a:rPr>
              <a:t>?  Yes.  What should we say vs. not say to them?  </a:t>
            </a:r>
          </a:p>
          <a:p>
            <a:r>
              <a:rPr lang="en-US" sz="2400" dirty="0" smtClean="0">
                <a:latin typeface="+mj-lt"/>
              </a:rPr>
              <a:t>We can </a:t>
            </a:r>
            <a:r>
              <a:rPr lang="en-US" sz="2400" dirty="0">
                <a:latin typeface="+mj-lt"/>
              </a:rPr>
              <a:t>make matters worse by saying the wrong things to an emotionally traumatized </a:t>
            </a:r>
            <a:r>
              <a:rPr lang="en-US" sz="2400" dirty="0" smtClean="0">
                <a:latin typeface="+mj-lt"/>
              </a:rPr>
              <a:t>person</a:t>
            </a:r>
            <a:r>
              <a:rPr lang="en-US" sz="2400" dirty="0">
                <a:latin typeface="+mj-lt"/>
              </a:rPr>
              <a:t>.</a:t>
            </a:r>
            <a:r>
              <a:rPr lang="en-US" sz="2400" dirty="0" smtClean="0">
                <a:latin typeface="+mj-lt"/>
              </a:rPr>
              <a:t> </a:t>
            </a:r>
            <a:endParaRPr lang="en-US" sz="800" dirty="0" smtClean="0">
              <a:latin typeface="+mj-lt"/>
            </a:endParaRPr>
          </a:p>
          <a:p>
            <a:endParaRPr lang="en-US" sz="800" dirty="0">
              <a:latin typeface="+mj-lt"/>
            </a:endParaRPr>
          </a:p>
          <a:p>
            <a:r>
              <a:rPr lang="en-US" sz="2400" dirty="0" smtClean="0">
                <a:latin typeface="+mj-lt"/>
              </a:rPr>
              <a:t>The friends response.</a:t>
            </a:r>
            <a:endParaRPr lang="en-US" sz="2400" dirty="0">
              <a:latin typeface="+mj-lt"/>
            </a:endParaRPr>
          </a:p>
          <a:p>
            <a:endParaRPr lang="en-US" sz="800" dirty="0" smtClean="0">
              <a:latin typeface="+mj-lt"/>
            </a:endParaRPr>
          </a:p>
          <a:p>
            <a:r>
              <a:rPr lang="en-US" sz="2400" dirty="0" err="1" smtClean="0">
                <a:latin typeface="+mj-lt"/>
              </a:rPr>
              <a:t>Eliphaz</a:t>
            </a:r>
            <a:r>
              <a:rPr lang="en-US" sz="2400" dirty="0" smtClean="0">
                <a:latin typeface="+mj-lt"/>
              </a:rPr>
              <a:t> </a:t>
            </a:r>
            <a:r>
              <a:rPr lang="en-US" sz="2400" dirty="0">
                <a:latin typeface="+mj-lt"/>
              </a:rPr>
              <a:t>(and the friends to follow) falsely conclude that those who are righteous ought to expect uninterrupted blessings &amp; prosperity from God while evil doers are bound to undergo suffering.  If that be the case then those like Abel (martyred by his brother), David (fled the persecution of Saul), Isaiah (believed to have been sawed in half), Jeremiah (placed in a dungeon), and Daniel (thrown into a lion’s den &amp; fiery furnace), and all of the </a:t>
            </a:r>
            <a:r>
              <a:rPr lang="en-US" sz="2400" dirty="0" smtClean="0">
                <a:latin typeface="+mj-lt"/>
              </a:rPr>
              <a:t>apostles including Paul, </a:t>
            </a:r>
            <a:r>
              <a:rPr lang="en-US" sz="2400" dirty="0">
                <a:latin typeface="+mj-lt"/>
              </a:rPr>
              <a:t>should be viewed as evil does because all suffered </a:t>
            </a:r>
            <a:r>
              <a:rPr lang="en-US" sz="2400" dirty="0" smtClean="0">
                <a:latin typeface="+mj-lt"/>
              </a:rPr>
              <a:t>terrible </a:t>
            </a:r>
            <a:r>
              <a:rPr lang="en-US" sz="2400" dirty="0">
                <a:latin typeface="+mj-lt"/>
              </a:rPr>
              <a:t>persecution.  </a:t>
            </a:r>
          </a:p>
          <a:p>
            <a:endParaRPr lang="en-US" sz="800" dirty="0">
              <a:latin typeface="+mj-lt"/>
            </a:endParaRPr>
          </a:p>
          <a:p>
            <a:r>
              <a:rPr lang="en-US" sz="2400" dirty="0" smtClean="0">
                <a:latin typeface="+mj-lt"/>
              </a:rPr>
              <a:t>Unfortunately</a:t>
            </a:r>
            <a:r>
              <a:rPr lang="en-US" sz="2400" dirty="0">
                <a:latin typeface="+mj-lt"/>
              </a:rPr>
              <a:t>, today many teach &amp; preach that same </a:t>
            </a:r>
            <a:r>
              <a:rPr lang="en-US" sz="2400" dirty="0" smtClean="0">
                <a:latin typeface="+mj-lt"/>
              </a:rPr>
              <a:t>incorrect, HEALTH &amp; WEALTH (Prosperity) </a:t>
            </a:r>
            <a:r>
              <a:rPr lang="en-US" sz="2400" dirty="0">
                <a:latin typeface="+mj-lt"/>
              </a:rPr>
              <a:t>theology, and </a:t>
            </a:r>
            <a:r>
              <a:rPr lang="en-US" sz="2400" dirty="0" smtClean="0">
                <a:latin typeface="+mj-lt"/>
              </a:rPr>
              <a:t>then when it fails [as it often does], it brings shame, guilt, and defeat as one hasn’t enough faith to succeed in life</a:t>
            </a:r>
            <a:r>
              <a:rPr lang="en-US" sz="2400" dirty="0">
                <a:latin typeface="+mj-lt"/>
              </a:rPr>
              <a:t> </a:t>
            </a:r>
            <a:r>
              <a:rPr lang="en-US" sz="2400" dirty="0" smtClean="0">
                <a:latin typeface="+mj-lt"/>
              </a:rPr>
              <a:t>much less to please God.  </a:t>
            </a:r>
          </a:p>
          <a:p>
            <a:endParaRPr lang="en-US" sz="800" dirty="0" smtClean="0">
              <a:latin typeface="+mj-lt"/>
            </a:endParaRPr>
          </a:p>
          <a:p>
            <a:r>
              <a:rPr lang="en-US" sz="2400" b="1" u="sng" dirty="0" smtClean="0">
                <a:latin typeface="+mj-lt"/>
              </a:rPr>
              <a:t>Don’t </a:t>
            </a:r>
            <a:r>
              <a:rPr lang="en-US" sz="2400" b="1" u="sng" dirty="0">
                <a:latin typeface="+mj-lt"/>
              </a:rPr>
              <a:t>believe it!  </a:t>
            </a:r>
            <a:endParaRPr lang="en-US" sz="2400" b="1" u="sng" dirty="0" smtClean="0">
              <a:latin typeface="+mj-lt"/>
            </a:endParaRPr>
          </a:p>
          <a:p>
            <a:endParaRPr lang="en-US" sz="800" dirty="0">
              <a:latin typeface="+mj-lt"/>
            </a:endParaRPr>
          </a:p>
          <a:p>
            <a:r>
              <a:rPr lang="en-US" sz="2400" dirty="0" smtClean="0">
                <a:latin typeface="+mj-lt"/>
              </a:rPr>
              <a:t>Suffering </a:t>
            </a:r>
            <a:r>
              <a:rPr lang="en-US" sz="2400" dirty="0">
                <a:latin typeface="+mj-lt"/>
              </a:rPr>
              <a:t>can be used of God to make us stronger and draw us closer to </a:t>
            </a:r>
            <a:r>
              <a:rPr lang="en-US" sz="2400" dirty="0" smtClean="0">
                <a:latin typeface="+mj-lt"/>
              </a:rPr>
              <a:t>our Lord &amp; </a:t>
            </a:r>
            <a:r>
              <a:rPr lang="en-US" sz="2400" dirty="0">
                <a:latin typeface="+mj-lt"/>
              </a:rPr>
              <a:t>Savior.  </a:t>
            </a:r>
          </a:p>
        </p:txBody>
      </p:sp>
    </p:spTree>
    <p:extLst>
      <p:ext uri="{BB962C8B-B14F-4D97-AF65-F5344CB8AC3E}">
        <p14:creationId xmlns:p14="http://schemas.microsoft.com/office/powerpoint/2010/main" val="384565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 y="0"/>
            <a:ext cx="11982451" cy="6494085"/>
          </a:xfrm>
          <a:prstGeom prst="rect">
            <a:avLst/>
          </a:prstGeom>
        </p:spPr>
        <p:txBody>
          <a:bodyPr wrap="square">
            <a:spAutoFit/>
          </a:bodyPr>
          <a:lstStyle/>
          <a:p>
            <a:r>
              <a:rPr lang="en-US" sz="2400" dirty="0" smtClean="0">
                <a:latin typeface="+mj-lt"/>
                <a:ea typeface="Times New Roman" panose="02020603050405020304" pitchFamily="18" charset="0"/>
              </a:rPr>
              <a:t>Notice </a:t>
            </a:r>
            <a:r>
              <a:rPr lang="en-US" sz="2400" dirty="0">
                <a:latin typeface="+mj-lt"/>
                <a:ea typeface="Times New Roman" panose="02020603050405020304" pitchFamily="18" charset="0"/>
              </a:rPr>
              <a:t>that Job’s tone begins to change as he begins to speak.  What mood change is coming?  What punctuation mark do you see after Job </a:t>
            </a:r>
            <a:r>
              <a:rPr lang="en-US" sz="2400" dirty="0" smtClean="0">
                <a:latin typeface="+mj-lt"/>
                <a:ea typeface="Times New Roman" panose="02020603050405020304" pitchFamily="18" charset="0"/>
              </a:rPr>
              <a:t>6:2,8,9,25</a:t>
            </a:r>
            <a:r>
              <a:rPr lang="en-US" sz="2400" dirty="0">
                <a:latin typeface="+mj-lt"/>
                <a:ea typeface="Times New Roman" panose="02020603050405020304" pitchFamily="18" charset="0"/>
              </a:rPr>
              <a:t>?  It appears that Job is beginning to enter into the 2</a:t>
            </a:r>
            <a:r>
              <a:rPr lang="en-US" sz="2400" baseline="30000" dirty="0">
                <a:latin typeface="+mj-lt"/>
                <a:ea typeface="Times New Roman" panose="02020603050405020304" pitchFamily="18" charset="0"/>
              </a:rPr>
              <a:t>nd</a:t>
            </a:r>
            <a:r>
              <a:rPr lang="en-US" sz="2400" dirty="0">
                <a:latin typeface="+mj-lt"/>
                <a:ea typeface="Times New Roman" panose="02020603050405020304" pitchFamily="18" charset="0"/>
              </a:rPr>
              <a:t> stage of grief which is  </a:t>
            </a:r>
            <a:r>
              <a:rPr lang="en-US" sz="2400" b="1" u="sng" dirty="0" smtClean="0">
                <a:latin typeface="+mj-lt"/>
                <a:ea typeface="Times New Roman" panose="02020603050405020304" pitchFamily="18" charset="0"/>
              </a:rPr>
              <a:t>anger</a:t>
            </a:r>
            <a:r>
              <a:rPr lang="en-US" sz="2400" dirty="0" smtClean="0">
                <a:latin typeface="+mj-lt"/>
                <a:ea typeface="Times New Roman" panose="02020603050405020304" pitchFamily="18" charset="0"/>
              </a:rPr>
              <a:t>.  </a:t>
            </a:r>
          </a:p>
          <a:p>
            <a:endParaRPr lang="en-US" sz="800" dirty="0" smtClean="0">
              <a:latin typeface="+mj-lt"/>
            </a:endParaRPr>
          </a:p>
          <a:p>
            <a:r>
              <a:rPr lang="en-US" sz="2400" dirty="0" smtClean="0">
                <a:latin typeface="+mj-lt"/>
              </a:rPr>
              <a:t>From the standpoint of grief/trauma, Job </a:t>
            </a:r>
            <a:r>
              <a:rPr lang="en-US" sz="2400" dirty="0">
                <a:latin typeface="+mj-lt"/>
              </a:rPr>
              <a:t>seems to </a:t>
            </a:r>
            <a:r>
              <a:rPr lang="en-US" sz="2400" dirty="0" smtClean="0">
                <a:latin typeface="+mj-lt"/>
              </a:rPr>
              <a:t>be </a:t>
            </a:r>
            <a:r>
              <a:rPr lang="en-US" sz="2400" dirty="0">
                <a:latin typeface="+mj-lt"/>
              </a:rPr>
              <a:t>normal in the display of emotions and conduct during this terribly difficult time in his life.  The loss of his children, fortune, position in life, and health would have most certainly been a great shock to him.  A feeling of overwhelming isolation must have set in when he found himself sitting on a garbage heap all alone.  Job manifested a typical reaction of denial by wishing he had never been </a:t>
            </a:r>
            <a:r>
              <a:rPr lang="en-US" sz="2400" dirty="0" smtClean="0">
                <a:latin typeface="+mj-lt"/>
              </a:rPr>
              <a:t>conceived, all aspects of the </a:t>
            </a:r>
            <a:r>
              <a:rPr lang="en-US" sz="2400" dirty="0">
                <a:latin typeface="+mj-lt"/>
              </a:rPr>
              <a:t>1</a:t>
            </a:r>
            <a:r>
              <a:rPr lang="en-US" sz="2400" baseline="30000" dirty="0">
                <a:latin typeface="+mj-lt"/>
              </a:rPr>
              <a:t>st</a:t>
            </a:r>
            <a:r>
              <a:rPr lang="en-US" sz="2400" dirty="0">
                <a:latin typeface="+mj-lt"/>
              </a:rPr>
              <a:t> stage of grief = </a:t>
            </a:r>
            <a:r>
              <a:rPr lang="en-US" sz="2400" b="1" u="sng" dirty="0" smtClean="0">
                <a:latin typeface="+mj-lt"/>
              </a:rPr>
              <a:t>shock—denial</a:t>
            </a:r>
            <a:r>
              <a:rPr lang="en-US" sz="2400" dirty="0" smtClean="0">
                <a:latin typeface="+mj-lt"/>
              </a:rPr>
              <a:t>.</a:t>
            </a:r>
            <a:endParaRPr lang="en-US" sz="2400" dirty="0">
              <a:latin typeface="+mj-lt"/>
            </a:endParaRPr>
          </a:p>
          <a:p>
            <a:endParaRPr lang="en-US" sz="800" dirty="0">
              <a:latin typeface="+mj-lt"/>
            </a:endParaRPr>
          </a:p>
          <a:p>
            <a:r>
              <a:rPr lang="en-US" sz="2400" dirty="0" smtClean="0">
                <a:latin typeface="+mj-lt"/>
              </a:rPr>
              <a:t>After </a:t>
            </a:r>
            <a:r>
              <a:rPr lang="en-US" sz="2400" dirty="0">
                <a:latin typeface="+mj-lt"/>
              </a:rPr>
              <a:t>rather calmly receiving bad news, and receiving little if any emotional support from his wife and friends, but instead </a:t>
            </a:r>
            <a:r>
              <a:rPr lang="en-US" sz="2400" dirty="0" err="1" smtClean="0">
                <a:latin typeface="+mj-lt"/>
              </a:rPr>
              <a:t>judgmentalism</a:t>
            </a:r>
            <a:r>
              <a:rPr lang="en-US" sz="2400" dirty="0">
                <a:latin typeface="+mj-lt"/>
              </a:rPr>
              <a:t> </a:t>
            </a:r>
            <a:r>
              <a:rPr lang="en-US" sz="2400" dirty="0" smtClean="0">
                <a:latin typeface="+mj-lt"/>
              </a:rPr>
              <a:t>condescension</a:t>
            </a:r>
            <a:r>
              <a:rPr lang="en-US" sz="2400" dirty="0">
                <a:latin typeface="+mj-lt"/>
              </a:rPr>
              <a:t>, and criticism, </a:t>
            </a:r>
            <a:r>
              <a:rPr lang="en-US" sz="2400" dirty="0" smtClean="0">
                <a:latin typeface="+mj-lt"/>
              </a:rPr>
              <a:t>Job enters </a:t>
            </a:r>
            <a:r>
              <a:rPr lang="en-US" sz="2400" dirty="0">
                <a:latin typeface="+mj-lt"/>
              </a:rPr>
              <a:t>into the 2</a:t>
            </a:r>
            <a:r>
              <a:rPr lang="en-US" sz="2400" baseline="30000" dirty="0">
                <a:latin typeface="+mj-lt"/>
              </a:rPr>
              <a:t>nd</a:t>
            </a:r>
            <a:r>
              <a:rPr lang="en-US" sz="2400" dirty="0">
                <a:latin typeface="+mj-lt"/>
              </a:rPr>
              <a:t> stage = </a:t>
            </a:r>
            <a:r>
              <a:rPr lang="en-US" sz="2400" b="1" u="sng" dirty="0">
                <a:latin typeface="+mj-lt"/>
              </a:rPr>
              <a:t>anger</a:t>
            </a:r>
            <a:r>
              <a:rPr lang="en-US" sz="2400" dirty="0">
                <a:latin typeface="+mj-lt"/>
              </a:rPr>
              <a:t>.  He begins to </a:t>
            </a:r>
            <a:r>
              <a:rPr lang="en-US" sz="2400" i="1" dirty="0">
                <a:latin typeface="+mj-lt"/>
              </a:rPr>
              <a:t>vent</a:t>
            </a:r>
            <a:r>
              <a:rPr lang="en-US" sz="2400" dirty="0">
                <a:latin typeface="+mj-lt"/>
              </a:rPr>
              <a:t> </a:t>
            </a:r>
            <a:r>
              <a:rPr lang="en-US" sz="2400" dirty="0" smtClean="0">
                <a:latin typeface="+mj-lt"/>
              </a:rPr>
              <a:t>[others bottle it up] these </a:t>
            </a:r>
            <a:r>
              <a:rPr lang="en-US" sz="2400" dirty="0">
                <a:latin typeface="+mj-lt"/>
              </a:rPr>
              <a:t>feelings but receives little </a:t>
            </a:r>
            <a:r>
              <a:rPr lang="en-US" sz="2400" dirty="0" smtClean="0">
                <a:latin typeface="+mj-lt"/>
              </a:rPr>
              <a:t>support.  </a:t>
            </a:r>
            <a:endParaRPr lang="en-US" sz="2400" dirty="0">
              <a:latin typeface="+mj-lt"/>
            </a:endParaRPr>
          </a:p>
          <a:p>
            <a:endParaRPr lang="en-US" sz="800" dirty="0" smtClean="0">
              <a:latin typeface="+mj-lt"/>
            </a:endParaRPr>
          </a:p>
          <a:p>
            <a:r>
              <a:rPr lang="en-US" sz="2400" dirty="0" smtClean="0">
                <a:latin typeface="+mj-lt"/>
              </a:rPr>
              <a:t>Quickly </a:t>
            </a:r>
            <a:r>
              <a:rPr lang="en-US" sz="2400" dirty="0">
                <a:latin typeface="+mj-lt"/>
              </a:rPr>
              <a:t>his anger seems to plummet into full blow </a:t>
            </a:r>
            <a:r>
              <a:rPr lang="en-US" sz="2400" b="1" u="sng" dirty="0">
                <a:latin typeface="+mj-lt"/>
              </a:rPr>
              <a:t>depression</a:t>
            </a:r>
            <a:r>
              <a:rPr lang="en-US" sz="2400" dirty="0">
                <a:latin typeface="+mj-lt"/>
              </a:rPr>
              <a:t> – the 3</a:t>
            </a:r>
            <a:r>
              <a:rPr lang="en-US" sz="2400" baseline="30000" dirty="0">
                <a:latin typeface="+mj-lt"/>
              </a:rPr>
              <a:t>rd</a:t>
            </a:r>
            <a:r>
              <a:rPr lang="en-US" sz="2400" dirty="0">
                <a:latin typeface="+mj-lt"/>
              </a:rPr>
              <a:t> </a:t>
            </a:r>
            <a:r>
              <a:rPr lang="en-US" sz="2400" dirty="0" smtClean="0">
                <a:latin typeface="+mj-lt"/>
              </a:rPr>
              <a:t>stage </a:t>
            </a:r>
            <a:r>
              <a:rPr lang="en-US" sz="2400" dirty="0">
                <a:latin typeface="+mj-lt"/>
              </a:rPr>
              <a:t>of grief. </a:t>
            </a:r>
            <a:endParaRPr lang="en-US" sz="2400" dirty="0" smtClean="0">
              <a:latin typeface="+mj-lt"/>
            </a:endParaRPr>
          </a:p>
          <a:p>
            <a:pPr lvl="0" eaLnBrk="0" fontAlgn="base" hangingPunct="0">
              <a:spcBef>
                <a:spcPct val="0"/>
              </a:spcBef>
              <a:spcAft>
                <a:spcPct val="0"/>
              </a:spcAft>
            </a:pPr>
            <a:endParaRPr lang="en-US" altLang="en-US" sz="800" dirty="0" smtClean="0">
              <a:latin typeface="+mj-lt"/>
              <a:ea typeface="Times New Roman" panose="02020603050405020304" pitchFamily="18" charset="0"/>
            </a:endParaRPr>
          </a:p>
          <a:p>
            <a:pPr lvl="0" eaLnBrk="0" fontAlgn="base" hangingPunct="0">
              <a:spcBef>
                <a:spcPct val="0"/>
              </a:spcBef>
              <a:spcAft>
                <a:spcPct val="0"/>
              </a:spcAft>
            </a:pPr>
            <a:r>
              <a:rPr lang="en-US" altLang="en-US" sz="2400" dirty="0" smtClean="0">
                <a:latin typeface="+mj-lt"/>
                <a:ea typeface="Times New Roman" panose="02020603050405020304" pitchFamily="18" charset="0"/>
              </a:rPr>
              <a:t>“Man that is born of a woman is of few days, and full of trouble… cut down like a faded flower…” (14:1,2).  Job laments </a:t>
            </a:r>
            <a:r>
              <a:rPr lang="en-US" altLang="en-US" sz="2400" dirty="0">
                <a:latin typeface="+mj-lt"/>
                <a:ea typeface="Times New Roman" panose="02020603050405020304" pitchFamily="18" charset="0"/>
              </a:rPr>
              <a:t>what a sad and brief life man has on this earth, and </a:t>
            </a:r>
            <a:r>
              <a:rPr lang="en-US" altLang="en-US" sz="2400" dirty="0" smtClean="0">
                <a:latin typeface="+mj-lt"/>
                <a:ea typeface="Times New Roman" panose="02020603050405020304" pitchFamily="18" charset="0"/>
              </a:rPr>
              <a:t>then </a:t>
            </a:r>
            <a:r>
              <a:rPr lang="en-US" altLang="en-US" sz="2400" dirty="0">
                <a:latin typeface="+mj-lt"/>
                <a:ea typeface="Times New Roman" panose="02020603050405020304" pitchFamily="18" charset="0"/>
              </a:rPr>
              <a:t>there is the grave.  What stage of grief does it appear that Job cannot get out of</a:t>
            </a:r>
            <a:r>
              <a:rPr lang="en-US" altLang="en-US" sz="2400" dirty="0" smtClean="0">
                <a:latin typeface="+mj-lt"/>
                <a:ea typeface="Times New Roman" panose="02020603050405020304" pitchFamily="18" charset="0"/>
              </a:rPr>
              <a:t>?</a:t>
            </a:r>
            <a:endParaRPr lang="en-US" altLang="en-US" sz="2400" dirty="0">
              <a:latin typeface="+mj-lt"/>
              <a:ea typeface="Times New Roman" panose="02020603050405020304" pitchFamily="18" charset="0"/>
            </a:endParaRPr>
          </a:p>
        </p:txBody>
      </p:sp>
    </p:spTree>
    <p:extLst>
      <p:ext uri="{BB962C8B-B14F-4D97-AF65-F5344CB8AC3E}">
        <p14:creationId xmlns:p14="http://schemas.microsoft.com/office/powerpoint/2010/main" val="13938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826" y="0"/>
            <a:ext cx="12157174"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u="none" strike="noStrike" cap="none" normalizeH="0" baseline="0" dirty="0" smtClean="0">
                <a:ln>
                  <a:noFill/>
                </a:ln>
                <a:solidFill>
                  <a:schemeClr val="tx1"/>
                </a:solidFill>
                <a:effectLst/>
                <a:latin typeface="+mj-lt"/>
                <a:ea typeface="Times New Roman" panose="02020603050405020304" pitchFamily="18" charset="0"/>
              </a:rPr>
              <a:t>“Oh that thou </a:t>
            </a:r>
            <a:r>
              <a:rPr kumimoji="0" lang="en-US" altLang="en-US" sz="2400" b="0" u="none" strike="noStrike" cap="none" normalizeH="0" baseline="0" dirty="0" err="1" smtClean="0">
                <a:ln>
                  <a:noFill/>
                </a:ln>
                <a:solidFill>
                  <a:schemeClr val="tx1"/>
                </a:solidFill>
                <a:effectLst/>
                <a:latin typeface="+mj-lt"/>
                <a:ea typeface="Times New Roman" panose="02020603050405020304" pitchFamily="18" charset="0"/>
              </a:rPr>
              <a:t>wouldest</a:t>
            </a:r>
            <a:r>
              <a:rPr kumimoji="0" lang="en-US" altLang="en-US" sz="2400" b="0" u="none" strike="noStrike" cap="none" normalizeH="0" baseline="0" dirty="0" smtClean="0">
                <a:ln>
                  <a:noFill/>
                </a:ln>
                <a:solidFill>
                  <a:schemeClr val="tx1"/>
                </a:solidFill>
                <a:effectLst/>
                <a:latin typeface="+mj-lt"/>
                <a:ea typeface="Times New Roman" panose="02020603050405020304" pitchFamily="18" charset="0"/>
              </a:rPr>
              <a:t> hide me in the grave... If a man die, shall he live again? all the days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u="none" strike="noStrike" cap="none" normalizeH="0" baseline="0" dirty="0" smtClean="0">
                <a:ln>
                  <a:noFill/>
                </a:ln>
                <a:solidFill>
                  <a:schemeClr val="tx1"/>
                </a:solidFill>
                <a:effectLst/>
                <a:latin typeface="+mj-lt"/>
                <a:ea typeface="Times New Roman" panose="02020603050405020304" pitchFamily="18" charset="0"/>
              </a:rPr>
              <a:t>my </a:t>
            </a:r>
            <a:r>
              <a:rPr kumimoji="0" lang="en-US" altLang="en-US" sz="2400" b="0" u="none" strike="noStrike" cap="none" normalizeH="0" baseline="0" dirty="0" smtClean="0">
                <a:ln>
                  <a:noFill/>
                </a:ln>
                <a:effectLst/>
                <a:latin typeface="+mj-lt"/>
                <a:ea typeface="Times New Roman" panose="02020603050405020304" pitchFamily="18" charset="0"/>
              </a:rPr>
              <a:t>appointed time...” </a:t>
            </a:r>
            <a:r>
              <a:rPr lang="en-US" altLang="en-US" sz="2400" dirty="0">
                <a:latin typeface="+mj-lt"/>
                <a:ea typeface="Times New Roman" panose="02020603050405020304" pitchFamily="18" charset="0"/>
              </a:rPr>
              <a:t>(</a:t>
            </a:r>
            <a:r>
              <a:rPr kumimoji="0" lang="en-US" altLang="en-US" sz="2400" b="0" i="0" u="none" strike="noStrike" cap="none" normalizeH="0" baseline="0" dirty="0" smtClean="0">
                <a:ln>
                  <a:noFill/>
                </a:ln>
                <a:effectLst/>
                <a:latin typeface="+mj-lt"/>
                <a:ea typeface="Times New Roman" panose="02020603050405020304" pitchFamily="18" charset="0"/>
              </a:rPr>
              <a:t>14:13-15).</a:t>
            </a:r>
            <a:r>
              <a:rPr lang="en-US" altLang="en-US" sz="2400" dirty="0">
                <a:latin typeface="+mj-lt"/>
              </a:rPr>
              <a:t> </a:t>
            </a:r>
            <a:r>
              <a:rPr lang="en-US" altLang="en-US" sz="2400" dirty="0" smtClean="0">
                <a:latin typeface="+mj-lt"/>
              </a:rPr>
              <a:t> </a:t>
            </a:r>
            <a:r>
              <a:rPr kumimoji="0" lang="en-US" altLang="en-US" sz="2400" b="0" i="0" u="none" strike="noStrike" cap="none" normalizeH="0" baseline="0" dirty="0" smtClean="0">
                <a:ln>
                  <a:noFill/>
                </a:ln>
                <a:effectLst/>
                <a:latin typeface="+mj-lt"/>
                <a:ea typeface="Times New Roman" panose="02020603050405020304" pitchFamily="18" charset="0"/>
              </a:rPr>
              <a:t>This passage seems to ask about eternal life.  </a:t>
            </a:r>
            <a:r>
              <a:rPr kumimoji="0" lang="en-US" altLang="en-US" sz="2400" b="0" i="0" u="sng" strike="noStrike" cap="none" normalizeH="0" baseline="0" dirty="0" smtClean="0">
                <a:ln>
                  <a:noFill/>
                </a:ln>
                <a:effectLst/>
                <a:latin typeface="+mj-lt"/>
                <a:ea typeface="Times New Roman" panose="02020603050405020304" pitchFamily="18" charset="0"/>
              </a:rPr>
              <a:t>What</a:t>
            </a:r>
            <a:r>
              <a:rPr kumimoji="0" lang="en-US" altLang="en-US" sz="2400" b="0" i="0" u="sng" strike="noStrike" cap="none" normalizeH="0" dirty="0" smtClean="0">
                <a:ln>
                  <a:noFill/>
                </a:ln>
                <a:effectLst/>
                <a:latin typeface="+mj-lt"/>
                <a:ea typeface="Times New Roman" panose="02020603050405020304" pitchFamily="18" charset="0"/>
              </a:rPr>
              <a:t> does Job</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u="sng" dirty="0">
                <a:latin typeface="+mj-lt"/>
                <a:ea typeface="Times New Roman" panose="02020603050405020304" pitchFamily="18" charset="0"/>
              </a:rPr>
              <a:t>t</a:t>
            </a:r>
            <a:r>
              <a:rPr lang="en-US" altLang="en-US" sz="2400" u="sng" baseline="0" dirty="0" smtClean="0">
                <a:latin typeface="+mj-lt"/>
                <a:ea typeface="Times New Roman" panose="02020603050405020304" pitchFamily="18" charset="0"/>
              </a:rPr>
              <a:t>hink</a:t>
            </a:r>
            <a:r>
              <a:rPr lang="en-US" altLang="en-US" sz="2400" u="sng" dirty="0" smtClean="0">
                <a:latin typeface="+mj-lt"/>
                <a:ea typeface="Times New Roman" panose="02020603050405020304" pitchFamily="18" charset="0"/>
              </a:rPr>
              <a:t> about eternal life?</a:t>
            </a:r>
            <a:r>
              <a:rPr lang="en-US" altLang="en-US" sz="2400" dirty="0">
                <a:latin typeface="+mj-lt"/>
                <a:ea typeface="Times New Roman" panose="02020603050405020304" pitchFamily="18" charset="0"/>
              </a:rPr>
              <a:t> </a:t>
            </a:r>
            <a:r>
              <a:rPr lang="en-US" altLang="en-US" sz="2400" dirty="0" smtClean="0">
                <a:latin typeface="+mj-lt"/>
                <a:ea typeface="Times New Roman" panose="02020603050405020304" pitchFamily="18" charset="0"/>
              </a:rPr>
              <a:t> </a:t>
            </a:r>
            <a:r>
              <a:rPr kumimoji="0" lang="en-US" altLang="en-US" sz="2400" b="0" i="0" u="none" strike="noStrike" cap="none" normalizeH="0" baseline="0" dirty="0" smtClean="0">
                <a:ln>
                  <a:noFill/>
                </a:ln>
                <a:effectLst/>
                <a:latin typeface="+mj-lt"/>
                <a:ea typeface="Times New Roman" panose="02020603050405020304" pitchFamily="18" charset="0"/>
              </a:rPr>
              <a:t>Does Job think it he will live again after this present life is finished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mj-lt"/>
                <a:ea typeface="Times New Roman" panose="02020603050405020304" pitchFamily="18" charset="0"/>
              </a:rPr>
              <a:t>(19:25)?  How does that compare with us (</a:t>
            </a:r>
            <a:r>
              <a:rPr lang="en-US" altLang="en-US" sz="2400" dirty="0" smtClean="0">
                <a:latin typeface="+mj-lt"/>
                <a:ea typeface="Times New Roman" panose="02020603050405020304" pitchFamily="18" charset="0"/>
              </a:rPr>
              <a:t>2Cor. 5:8</a:t>
            </a:r>
            <a:r>
              <a:rPr kumimoji="0" lang="en-US" altLang="en-US" sz="2400" b="0" i="0" u="none" strike="noStrike" cap="none" normalizeH="0" baseline="0" dirty="0" smtClean="0">
                <a:ln>
                  <a:noFill/>
                </a:ln>
                <a:effectLst/>
                <a:latin typeface="+mj-lt"/>
                <a:ea typeface="Times New Roman" panose="02020603050405020304" pitchFamily="18" charset="0"/>
              </a:rPr>
              <a:t>; </a:t>
            </a:r>
            <a:r>
              <a:rPr lang="en-US" altLang="en-US" sz="2400" dirty="0" smtClean="0">
                <a:latin typeface="+mj-lt"/>
                <a:ea typeface="Times New Roman" panose="02020603050405020304" pitchFamily="18" charset="0"/>
              </a:rPr>
              <a:t>Eph. 2:6,7</a:t>
            </a:r>
            <a:r>
              <a:rPr kumimoji="0" lang="en-US" altLang="en-US" sz="2400" b="0" i="0" u="none" strike="noStrike" cap="none" normalizeH="0" baseline="0" dirty="0" smtClean="0">
                <a:ln>
                  <a:noFill/>
                </a:ln>
                <a:effectLst/>
                <a:latin typeface="+mj-lt"/>
                <a:ea typeface="Times New Roman" panose="02020603050405020304" pitchFamily="18" charset="0"/>
              </a:rPr>
              <a:t>)?</a:t>
            </a:r>
          </a:p>
          <a:p>
            <a:endParaRPr lang="en-US" sz="800" dirty="0" smtClean="0">
              <a:latin typeface="+mj-lt"/>
            </a:endParaRPr>
          </a:p>
          <a:p>
            <a:r>
              <a:rPr lang="en-US" sz="2400" dirty="0" smtClean="0">
                <a:latin typeface="+mj-lt"/>
              </a:rPr>
              <a:t>What </a:t>
            </a:r>
            <a:r>
              <a:rPr lang="en-US" sz="2400" dirty="0">
                <a:latin typeface="+mj-lt"/>
              </a:rPr>
              <a:t>are a few things we can learn from </a:t>
            </a:r>
            <a:r>
              <a:rPr lang="en-US" sz="2400" dirty="0" smtClean="0">
                <a:latin typeface="+mj-lt"/>
              </a:rPr>
              <a:t>the friends mistakes?</a:t>
            </a:r>
            <a:r>
              <a:rPr lang="en-US" dirty="0"/>
              <a:t> </a:t>
            </a:r>
            <a:r>
              <a:rPr lang="en-US" dirty="0" smtClean="0"/>
              <a:t> </a:t>
            </a:r>
            <a:r>
              <a:rPr lang="en-US" sz="2400" dirty="0" smtClean="0">
                <a:latin typeface="+mj-lt"/>
              </a:rPr>
              <a:t>They </a:t>
            </a:r>
            <a:r>
              <a:rPr lang="en-US" sz="2400" dirty="0">
                <a:latin typeface="+mj-lt"/>
              </a:rPr>
              <a:t>believed Job evil when he </a:t>
            </a:r>
            <a:endParaRPr lang="en-US" sz="2400" dirty="0" smtClean="0">
              <a:latin typeface="+mj-lt"/>
            </a:endParaRPr>
          </a:p>
          <a:p>
            <a:r>
              <a:rPr lang="en-US" sz="2400" dirty="0" smtClean="0">
                <a:latin typeface="+mj-lt"/>
              </a:rPr>
              <a:t>wasn’t;</a:t>
            </a:r>
            <a:r>
              <a:rPr lang="en-US" sz="2400" dirty="0">
                <a:latin typeface="+mj-lt"/>
              </a:rPr>
              <a:t> </a:t>
            </a:r>
            <a:r>
              <a:rPr lang="en-US" sz="2400" dirty="0" smtClean="0">
                <a:latin typeface="+mj-lt"/>
              </a:rPr>
              <a:t>They </a:t>
            </a:r>
            <a:r>
              <a:rPr lang="en-US" sz="2400" dirty="0">
                <a:latin typeface="+mj-lt"/>
              </a:rPr>
              <a:t>believed Job had lost favor with God, when he had </a:t>
            </a:r>
            <a:r>
              <a:rPr lang="en-US" sz="2400" dirty="0" smtClean="0">
                <a:latin typeface="+mj-lt"/>
              </a:rPr>
              <a:t>not;</a:t>
            </a:r>
            <a:r>
              <a:rPr lang="en-US" sz="2400" dirty="0">
                <a:latin typeface="+mj-lt"/>
              </a:rPr>
              <a:t> </a:t>
            </a:r>
            <a:r>
              <a:rPr lang="en-US" sz="2400" dirty="0" smtClean="0">
                <a:latin typeface="+mj-lt"/>
              </a:rPr>
              <a:t>They </a:t>
            </a:r>
            <a:r>
              <a:rPr lang="en-US" sz="2400" dirty="0">
                <a:latin typeface="+mj-lt"/>
              </a:rPr>
              <a:t>reckoned wrongly that </a:t>
            </a:r>
            <a:endParaRPr lang="en-US" sz="2400" dirty="0" smtClean="0">
              <a:latin typeface="+mj-lt"/>
            </a:endParaRPr>
          </a:p>
          <a:p>
            <a:r>
              <a:rPr lang="en-US" sz="2400" dirty="0" smtClean="0">
                <a:latin typeface="+mj-lt"/>
              </a:rPr>
              <a:t>God </a:t>
            </a:r>
            <a:r>
              <a:rPr lang="en-US" sz="2400" dirty="0">
                <a:latin typeface="+mj-lt"/>
              </a:rPr>
              <a:t>was </a:t>
            </a:r>
            <a:r>
              <a:rPr lang="en-US" sz="2400" dirty="0" smtClean="0">
                <a:latin typeface="+mj-lt"/>
              </a:rPr>
              <a:t>punishing </a:t>
            </a:r>
            <a:r>
              <a:rPr lang="en-US" sz="2400" dirty="0">
                <a:latin typeface="+mj-lt"/>
              </a:rPr>
              <a:t>Job for some </a:t>
            </a:r>
            <a:r>
              <a:rPr lang="en-US" sz="2400" dirty="0" smtClean="0">
                <a:latin typeface="+mj-lt"/>
              </a:rPr>
              <a:t>sin;</a:t>
            </a:r>
            <a:r>
              <a:rPr lang="en-US" sz="2400" dirty="0">
                <a:latin typeface="+mj-lt"/>
              </a:rPr>
              <a:t> </a:t>
            </a:r>
            <a:r>
              <a:rPr lang="en-US" sz="2400" dirty="0" smtClean="0">
                <a:latin typeface="+mj-lt"/>
              </a:rPr>
              <a:t>They </a:t>
            </a:r>
            <a:r>
              <a:rPr lang="en-US" sz="2400" dirty="0">
                <a:latin typeface="+mj-lt"/>
              </a:rPr>
              <a:t>brought him more </a:t>
            </a:r>
            <a:r>
              <a:rPr lang="en-US" sz="2400" dirty="0" smtClean="0">
                <a:latin typeface="+mj-lt"/>
              </a:rPr>
              <a:t>misery </a:t>
            </a:r>
            <a:r>
              <a:rPr lang="en-US" sz="2400" dirty="0">
                <a:latin typeface="+mj-lt"/>
              </a:rPr>
              <a:t>than comfort through their </a:t>
            </a:r>
            <a:endParaRPr lang="en-US" sz="2400" dirty="0" smtClean="0">
              <a:latin typeface="+mj-lt"/>
            </a:endParaRPr>
          </a:p>
          <a:p>
            <a:r>
              <a:rPr lang="en-US" sz="2400" dirty="0" smtClean="0">
                <a:latin typeface="+mj-lt"/>
              </a:rPr>
              <a:t>false accusations;</a:t>
            </a:r>
            <a:r>
              <a:rPr lang="en-US" sz="2400" dirty="0">
                <a:latin typeface="+mj-lt"/>
              </a:rPr>
              <a:t> </a:t>
            </a:r>
            <a:r>
              <a:rPr lang="en-US" sz="2400" dirty="0" smtClean="0">
                <a:latin typeface="+mj-lt"/>
              </a:rPr>
              <a:t>They </a:t>
            </a:r>
            <a:r>
              <a:rPr lang="en-US" sz="2400" dirty="0">
                <a:latin typeface="+mj-lt"/>
              </a:rPr>
              <a:t>failed to live out a foundational </a:t>
            </a:r>
            <a:r>
              <a:rPr lang="en-US" sz="2400" dirty="0" smtClean="0">
                <a:latin typeface="+mj-lt"/>
              </a:rPr>
              <a:t>principle </a:t>
            </a:r>
            <a:r>
              <a:rPr lang="en-US" sz="2400" dirty="0">
                <a:latin typeface="+mj-lt"/>
              </a:rPr>
              <a:t>of any relationship with God </a:t>
            </a:r>
            <a:r>
              <a:rPr lang="en-US" sz="2400" dirty="0" smtClean="0">
                <a:latin typeface="+mj-lt"/>
              </a:rPr>
              <a:t>–  </a:t>
            </a:r>
          </a:p>
          <a:p>
            <a:r>
              <a:rPr lang="en-US" sz="2400" dirty="0" smtClean="0">
                <a:latin typeface="+mj-lt"/>
              </a:rPr>
              <a:t>to treat others as </a:t>
            </a:r>
            <a:r>
              <a:rPr lang="en-US" sz="2400" dirty="0">
                <a:latin typeface="+mj-lt"/>
              </a:rPr>
              <a:t>you would be treated </a:t>
            </a:r>
            <a:r>
              <a:rPr lang="en-US" sz="2400" dirty="0" smtClean="0">
                <a:latin typeface="+mj-lt"/>
              </a:rPr>
              <a:t>(</a:t>
            </a:r>
            <a:r>
              <a:rPr lang="en-US" sz="2400" dirty="0">
                <a:latin typeface="+mj-lt"/>
              </a:rPr>
              <a:t>golden rule</a:t>
            </a:r>
            <a:r>
              <a:rPr lang="en-US" sz="2400" dirty="0" smtClean="0">
                <a:latin typeface="+mj-lt"/>
              </a:rPr>
              <a:t>);</a:t>
            </a:r>
            <a:r>
              <a:rPr lang="en-US" sz="2400" dirty="0">
                <a:latin typeface="+mj-lt"/>
              </a:rPr>
              <a:t> </a:t>
            </a:r>
            <a:r>
              <a:rPr lang="en-US" sz="2400" dirty="0" smtClean="0">
                <a:latin typeface="+mj-lt"/>
              </a:rPr>
              <a:t>They </a:t>
            </a:r>
            <a:r>
              <a:rPr lang="en-US" sz="2400" dirty="0">
                <a:latin typeface="+mj-lt"/>
              </a:rPr>
              <a:t>were wrong in their </a:t>
            </a:r>
            <a:r>
              <a:rPr lang="en-US" sz="2400" dirty="0" smtClean="0">
                <a:latin typeface="+mj-lt"/>
              </a:rPr>
              <a:t>basic theology </a:t>
            </a:r>
          </a:p>
          <a:p>
            <a:r>
              <a:rPr lang="en-US" sz="2400" dirty="0" smtClean="0">
                <a:latin typeface="+mj-lt"/>
              </a:rPr>
              <a:t>that </a:t>
            </a:r>
            <a:r>
              <a:rPr lang="en-US" sz="2400" dirty="0">
                <a:latin typeface="+mj-lt"/>
              </a:rPr>
              <a:t>God categorically blesses the </a:t>
            </a:r>
            <a:r>
              <a:rPr lang="en-US" sz="2400" dirty="0" smtClean="0">
                <a:latin typeface="+mj-lt"/>
              </a:rPr>
              <a:t>righteous </a:t>
            </a:r>
            <a:r>
              <a:rPr lang="en-US" sz="2400" dirty="0">
                <a:latin typeface="+mj-lt"/>
              </a:rPr>
              <a:t>and condemns the </a:t>
            </a:r>
            <a:r>
              <a:rPr lang="en-US" sz="2400" dirty="0" smtClean="0">
                <a:latin typeface="+mj-lt"/>
              </a:rPr>
              <a:t>wicked.  No </a:t>
            </a:r>
            <a:r>
              <a:rPr lang="en-US" sz="2400" dirty="0">
                <a:latin typeface="+mj-lt"/>
              </a:rPr>
              <a:t>righteous </a:t>
            </a:r>
            <a:r>
              <a:rPr lang="en-US" sz="2400" dirty="0" smtClean="0">
                <a:latin typeface="+mj-lt"/>
              </a:rPr>
              <a:t>person </a:t>
            </a:r>
          </a:p>
          <a:p>
            <a:r>
              <a:rPr lang="en-US" sz="2400" dirty="0" smtClean="0">
                <a:latin typeface="+mj-lt"/>
              </a:rPr>
              <a:t>should </a:t>
            </a:r>
            <a:r>
              <a:rPr lang="en-US" sz="2400" dirty="0">
                <a:latin typeface="+mj-lt"/>
              </a:rPr>
              <a:t>expect to </a:t>
            </a:r>
            <a:r>
              <a:rPr lang="en-US" sz="2400" dirty="0" smtClean="0">
                <a:latin typeface="+mj-lt"/>
              </a:rPr>
              <a:t>live </a:t>
            </a:r>
            <a:r>
              <a:rPr lang="en-US" sz="2400" dirty="0">
                <a:latin typeface="+mj-lt"/>
              </a:rPr>
              <a:t>a life without </a:t>
            </a:r>
            <a:r>
              <a:rPr lang="en-US" sz="2400" dirty="0" smtClean="0">
                <a:latin typeface="+mj-lt"/>
              </a:rPr>
              <a:t>tribulation </a:t>
            </a:r>
            <a:r>
              <a:rPr lang="en-US" sz="2400" dirty="0">
                <a:latin typeface="+mj-lt"/>
              </a:rPr>
              <a:t>in </a:t>
            </a:r>
            <a:r>
              <a:rPr lang="en-US" sz="2400" dirty="0" smtClean="0">
                <a:latin typeface="+mj-lt"/>
              </a:rPr>
              <a:t>it—in </a:t>
            </a:r>
            <a:r>
              <a:rPr lang="en-US" sz="2400" dirty="0">
                <a:latin typeface="+mj-lt"/>
              </a:rPr>
              <a:t>Job’s day or any day (Mt</a:t>
            </a:r>
            <a:r>
              <a:rPr lang="en-US" sz="2400" dirty="0" smtClean="0">
                <a:latin typeface="+mj-lt"/>
              </a:rPr>
              <a:t>. 5:45); Job asked </a:t>
            </a:r>
          </a:p>
          <a:p>
            <a:r>
              <a:rPr lang="en-US" sz="2400" dirty="0" smtClean="0">
                <a:latin typeface="+mj-lt"/>
              </a:rPr>
              <a:t>for </a:t>
            </a:r>
            <a:r>
              <a:rPr lang="en-US" sz="2400" dirty="0">
                <a:latin typeface="+mj-lt"/>
              </a:rPr>
              <a:t>mercy from his friends, but they </a:t>
            </a:r>
            <a:r>
              <a:rPr lang="en-US" sz="2400" dirty="0" smtClean="0">
                <a:latin typeface="+mj-lt"/>
              </a:rPr>
              <a:t>turned </a:t>
            </a:r>
            <a:r>
              <a:rPr lang="en-US" sz="2400" dirty="0">
                <a:latin typeface="+mj-lt"/>
              </a:rPr>
              <a:t>a cold shoulder to </a:t>
            </a:r>
            <a:r>
              <a:rPr lang="en-US" sz="2400" dirty="0" smtClean="0">
                <a:latin typeface="+mj-lt"/>
              </a:rPr>
              <a:t>him; Though </a:t>
            </a:r>
            <a:r>
              <a:rPr lang="en-US" sz="2400" dirty="0">
                <a:latin typeface="+mj-lt"/>
              </a:rPr>
              <a:t>Job was a </a:t>
            </a:r>
            <a:r>
              <a:rPr lang="en-US" sz="2400" dirty="0" smtClean="0">
                <a:latin typeface="+mj-lt"/>
              </a:rPr>
              <a:t>righteous </a:t>
            </a:r>
          </a:p>
          <a:p>
            <a:r>
              <a:rPr lang="en-US" sz="2400" dirty="0" smtClean="0">
                <a:latin typeface="+mj-lt"/>
              </a:rPr>
              <a:t>man </a:t>
            </a:r>
            <a:r>
              <a:rPr lang="en-US" sz="2400" dirty="0">
                <a:latin typeface="+mj-lt"/>
              </a:rPr>
              <a:t>before God, the friends pushed </a:t>
            </a:r>
            <a:r>
              <a:rPr lang="en-US" sz="2400" dirty="0" smtClean="0">
                <a:latin typeface="+mj-lt"/>
              </a:rPr>
              <a:t>him </a:t>
            </a:r>
            <a:r>
              <a:rPr lang="en-US" sz="2400" dirty="0">
                <a:latin typeface="+mj-lt"/>
              </a:rPr>
              <a:t>dangerously </a:t>
            </a:r>
            <a:r>
              <a:rPr lang="en-US" sz="2400" dirty="0" smtClean="0">
                <a:latin typeface="+mj-lt"/>
              </a:rPr>
              <a:t>close </a:t>
            </a:r>
            <a:r>
              <a:rPr lang="en-US" sz="2400" dirty="0">
                <a:latin typeface="+mj-lt"/>
              </a:rPr>
              <a:t>to bringing charges of </a:t>
            </a:r>
            <a:r>
              <a:rPr lang="en-US" sz="2400" dirty="0" smtClean="0">
                <a:latin typeface="+mj-lt"/>
              </a:rPr>
              <a:t>unfairness </a:t>
            </a:r>
          </a:p>
          <a:p>
            <a:r>
              <a:rPr lang="en-US" sz="2400" dirty="0" smtClean="0">
                <a:latin typeface="+mj-lt"/>
              </a:rPr>
              <a:t>against God.  A question – </a:t>
            </a:r>
            <a:r>
              <a:rPr lang="en-US" sz="2400" b="1" u="sng" dirty="0" smtClean="0">
                <a:latin typeface="+mj-lt"/>
              </a:rPr>
              <a:t>Are you helping God or hurting God with the life you are living</a:t>
            </a:r>
            <a:r>
              <a:rPr lang="en-US" sz="2400" b="1" dirty="0" smtClean="0">
                <a:latin typeface="+mj-lt"/>
              </a:rPr>
              <a:t>?</a:t>
            </a:r>
          </a:p>
          <a:p>
            <a:endParaRPr lang="en-US" sz="800" dirty="0" smtClean="0">
              <a:latin typeface="+mj-lt"/>
            </a:endParaRPr>
          </a:p>
          <a:p>
            <a:r>
              <a:rPr lang="en-US" sz="2400" dirty="0" smtClean="0">
                <a:latin typeface="+mj-lt"/>
              </a:rPr>
              <a:t>That leads us to the last stage of grief = </a:t>
            </a:r>
            <a:r>
              <a:rPr lang="en-US" sz="2400" b="1" dirty="0" smtClean="0">
                <a:latin typeface="+mj-lt"/>
              </a:rPr>
              <a:t>acceptance</a:t>
            </a:r>
            <a:r>
              <a:rPr lang="en-US" sz="2400" dirty="0" smtClean="0">
                <a:latin typeface="+mj-lt"/>
              </a:rPr>
              <a:t>.  Job came to accept things in his life when </a:t>
            </a:r>
          </a:p>
          <a:p>
            <a:r>
              <a:rPr lang="en-US" sz="2400" dirty="0" smtClean="0">
                <a:latin typeface="+mj-lt"/>
              </a:rPr>
              <a:t>God spoke to him! (</a:t>
            </a:r>
            <a:r>
              <a:rPr lang="en-US" sz="2400" i="1" dirty="0" smtClean="0">
                <a:latin typeface="+mj-lt"/>
              </a:rPr>
              <a:t>But, don’t expect God to speak to you—</a:t>
            </a:r>
            <a:r>
              <a:rPr lang="en-US" sz="2400" dirty="0" smtClean="0">
                <a:latin typeface="+mj-lt"/>
              </a:rPr>
              <a:t>now, God speaks to us through His </a:t>
            </a:r>
          </a:p>
          <a:p>
            <a:r>
              <a:rPr lang="en-US" sz="2400" dirty="0">
                <a:latin typeface="+mj-lt"/>
              </a:rPr>
              <a:t>i</a:t>
            </a:r>
            <a:r>
              <a:rPr lang="en-US" sz="2400" dirty="0" smtClean="0">
                <a:latin typeface="+mj-lt"/>
              </a:rPr>
              <a:t>nstruction manual –</a:t>
            </a:r>
            <a:r>
              <a:rPr lang="en-US" sz="2400" dirty="0">
                <a:latin typeface="+mj-lt"/>
              </a:rPr>
              <a:t> </a:t>
            </a:r>
            <a:r>
              <a:rPr lang="en-US" sz="2400" dirty="0" smtClean="0">
                <a:latin typeface="+mj-lt"/>
              </a:rPr>
              <a:t>the Bible).</a:t>
            </a:r>
          </a:p>
        </p:txBody>
      </p:sp>
    </p:spTree>
    <p:extLst>
      <p:ext uri="{BB962C8B-B14F-4D97-AF65-F5344CB8AC3E}">
        <p14:creationId xmlns:p14="http://schemas.microsoft.com/office/powerpoint/2010/main" val="283057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animEffect transition="in" filter="fade">
                                      <p:cBhvr>
                                        <p:cTn id="28" dur="500"/>
                                        <p:tgtEl>
                                          <p:spTgt spid="2">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Effect transition="in" filter="fade">
                                      <p:cBhvr>
                                        <p:cTn id="31" dur="500"/>
                                        <p:tgtEl>
                                          <p:spTgt spid="2">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4" end="14"/>
                                            </p:txEl>
                                          </p:spTgt>
                                        </p:tgtEl>
                                        <p:attrNameLst>
                                          <p:attrName>style.visibility</p:attrName>
                                        </p:attrNameLst>
                                      </p:cBhvr>
                                      <p:to>
                                        <p:strVal val="visible"/>
                                      </p:to>
                                    </p:set>
                                    <p:animEffect transition="in" filter="fade">
                                      <p:cBhvr>
                                        <p:cTn id="34" dur="500"/>
                                        <p:tgtEl>
                                          <p:spTgt spid="2">
                                            <p:txEl>
                                              <p:pRg st="14" end="1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animEffect transition="in" filter="fade">
                                      <p:cBhvr>
                                        <p:cTn id="39" dur="500"/>
                                        <p:tgtEl>
                                          <p:spTgt spid="2">
                                            <p:txEl>
                                              <p:pRg st="16" end="1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7" end="17"/>
                                            </p:txEl>
                                          </p:spTgt>
                                        </p:tgtEl>
                                        <p:attrNameLst>
                                          <p:attrName>style.visibility</p:attrName>
                                        </p:attrNameLst>
                                      </p:cBhvr>
                                      <p:to>
                                        <p:strVal val="visible"/>
                                      </p:to>
                                    </p:set>
                                    <p:animEffect transition="in" filter="fade">
                                      <p:cBhvr>
                                        <p:cTn id="42" dur="500"/>
                                        <p:tgtEl>
                                          <p:spTgt spid="2">
                                            <p:txEl>
                                              <p:pRg st="17" end="1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8" end="18"/>
                                            </p:txEl>
                                          </p:spTgt>
                                        </p:tgtEl>
                                        <p:attrNameLst>
                                          <p:attrName>style.visibility</p:attrName>
                                        </p:attrNameLst>
                                      </p:cBhvr>
                                      <p:to>
                                        <p:strVal val="visible"/>
                                      </p:to>
                                    </p:set>
                                    <p:animEffect transition="in" filter="fade">
                                      <p:cBhvr>
                                        <p:cTn id="45"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3992"/>
            <a:ext cx="7372350" cy="6124754"/>
          </a:xfrm>
          <a:prstGeom prst="rect">
            <a:avLst/>
          </a:prstGeom>
        </p:spPr>
        <p:txBody>
          <a:bodyPr wrap="square">
            <a:spAutoFit/>
          </a:bodyPr>
          <a:lstStyle/>
          <a:p>
            <a:r>
              <a:rPr lang="en-US" sz="2400" dirty="0">
                <a:latin typeface="+mj-lt"/>
                <a:ea typeface="Times New Roman" panose="02020603050405020304" pitchFamily="18" charset="0"/>
              </a:rPr>
              <a:t> </a:t>
            </a:r>
            <a:r>
              <a:rPr lang="en-US" sz="2400" dirty="0" smtClean="0">
                <a:latin typeface="+mj-lt"/>
                <a:ea typeface="Times New Roman" panose="02020603050405020304" pitchFamily="18" charset="0"/>
              </a:rPr>
              <a:t>The </a:t>
            </a:r>
            <a:r>
              <a:rPr lang="en-US" sz="2400" dirty="0">
                <a:latin typeface="+mj-lt"/>
                <a:ea typeface="Times New Roman" panose="02020603050405020304" pitchFamily="18" charset="0"/>
              </a:rPr>
              <a:t>last part </a:t>
            </a:r>
            <a:r>
              <a:rPr lang="en-US" sz="2400" dirty="0" smtClean="0">
                <a:latin typeface="+mj-lt"/>
                <a:ea typeface="Times New Roman" panose="02020603050405020304" pitchFamily="18" charset="0"/>
              </a:rPr>
              <a:t> of the Book of Job is </a:t>
            </a:r>
            <a:r>
              <a:rPr lang="en-US" sz="2400" dirty="0">
                <a:latin typeface="+mj-lt"/>
                <a:ea typeface="Times New Roman" panose="02020603050405020304" pitchFamily="18" charset="0"/>
              </a:rPr>
              <a:t>the interaction between God and Job</a:t>
            </a:r>
            <a:r>
              <a:rPr lang="en-US" sz="2400" dirty="0" smtClean="0">
                <a:latin typeface="+mj-lt"/>
                <a:ea typeface="Times New Roman" panose="02020603050405020304" pitchFamily="18" charset="0"/>
              </a:rPr>
              <a:t>:</a:t>
            </a:r>
            <a:endParaRPr lang="en-US" sz="2400" dirty="0">
              <a:latin typeface="+mj-lt"/>
              <a:ea typeface="Times New Roman" panose="02020603050405020304" pitchFamily="18" charset="0"/>
            </a:endParaRPr>
          </a:p>
          <a:p>
            <a:endParaRPr lang="en-US" sz="8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Ch. 38:1 </a:t>
            </a:r>
            <a:r>
              <a:rPr lang="en-US" sz="2400" dirty="0">
                <a:latin typeface="+mj-lt"/>
                <a:ea typeface="Times New Roman" panose="02020603050405020304" pitchFamily="18" charset="0"/>
              </a:rPr>
              <a:t>–40:2 = God’s 1</a:t>
            </a:r>
            <a:r>
              <a:rPr lang="en-US" sz="2400" baseline="30000" dirty="0">
                <a:latin typeface="+mj-lt"/>
                <a:ea typeface="Times New Roman" panose="02020603050405020304" pitchFamily="18" charset="0"/>
              </a:rPr>
              <a:t>st</a:t>
            </a:r>
            <a:r>
              <a:rPr lang="en-US" sz="2400" dirty="0">
                <a:latin typeface="+mj-lt"/>
                <a:ea typeface="Times New Roman" panose="02020603050405020304" pitchFamily="18" charset="0"/>
              </a:rPr>
              <a:t> address</a:t>
            </a:r>
          </a:p>
          <a:p>
            <a:r>
              <a:rPr lang="en-US" sz="2400" dirty="0">
                <a:latin typeface="+mj-lt"/>
                <a:ea typeface="Times New Roman" panose="02020603050405020304" pitchFamily="18" charset="0"/>
              </a:rPr>
              <a:t>Ch</a:t>
            </a:r>
            <a:r>
              <a:rPr lang="en-US" sz="2400" dirty="0" smtClean="0">
                <a:latin typeface="+mj-lt"/>
                <a:ea typeface="Times New Roman" panose="02020603050405020304" pitchFamily="18" charset="0"/>
              </a:rPr>
              <a:t>. 40:3-5 </a:t>
            </a:r>
            <a:r>
              <a:rPr lang="en-US" sz="2400" dirty="0">
                <a:latin typeface="+mj-lt"/>
                <a:ea typeface="Times New Roman" panose="02020603050405020304" pitchFamily="18" charset="0"/>
              </a:rPr>
              <a:t>= Job’s 1</a:t>
            </a:r>
            <a:r>
              <a:rPr lang="en-US" sz="2400" baseline="30000" dirty="0">
                <a:latin typeface="+mj-lt"/>
                <a:ea typeface="Times New Roman" panose="02020603050405020304" pitchFamily="18" charset="0"/>
              </a:rPr>
              <a:t>st</a:t>
            </a:r>
            <a:r>
              <a:rPr lang="en-US" sz="2400" dirty="0">
                <a:latin typeface="+mj-lt"/>
                <a:ea typeface="Times New Roman" panose="02020603050405020304" pitchFamily="18" charset="0"/>
              </a:rPr>
              <a:t> answer</a:t>
            </a:r>
          </a:p>
          <a:p>
            <a:r>
              <a:rPr lang="en-US" sz="2400" dirty="0">
                <a:latin typeface="+mj-lt"/>
                <a:ea typeface="Times New Roman" panose="02020603050405020304" pitchFamily="18" charset="0"/>
              </a:rPr>
              <a:t>Ch</a:t>
            </a:r>
            <a:r>
              <a:rPr lang="en-US" sz="2400" dirty="0" smtClean="0">
                <a:latin typeface="+mj-lt"/>
                <a:ea typeface="Times New Roman" panose="02020603050405020304" pitchFamily="18" charset="0"/>
              </a:rPr>
              <a:t>. 40:6-41:34 </a:t>
            </a:r>
            <a:r>
              <a:rPr lang="en-US" sz="2400" dirty="0">
                <a:latin typeface="+mj-lt"/>
                <a:ea typeface="Times New Roman" panose="02020603050405020304" pitchFamily="18" charset="0"/>
              </a:rPr>
              <a:t>= God’s 2</a:t>
            </a:r>
            <a:r>
              <a:rPr lang="en-US" sz="2400" baseline="30000" dirty="0">
                <a:latin typeface="+mj-lt"/>
                <a:ea typeface="Times New Roman" panose="02020603050405020304" pitchFamily="18" charset="0"/>
              </a:rPr>
              <a:t>nd</a:t>
            </a:r>
            <a:r>
              <a:rPr lang="en-US" sz="2400" dirty="0">
                <a:latin typeface="+mj-lt"/>
                <a:ea typeface="Times New Roman" panose="02020603050405020304" pitchFamily="18" charset="0"/>
              </a:rPr>
              <a:t>  address</a:t>
            </a:r>
          </a:p>
          <a:p>
            <a:r>
              <a:rPr lang="en-US" sz="2400" dirty="0">
                <a:latin typeface="+mj-lt"/>
                <a:ea typeface="Times New Roman" panose="02020603050405020304" pitchFamily="18" charset="0"/>
              </a:rPr>
              <a:t>Ch</a:t>
            </a:r>
            <a:r>
              <a:rPr lang="en-US" sz="2400" dirty="0" smtClean="0">
                <a:latin typeface="+mj-lt"/>
                <a:ea typeface="Times New Roman" panose="02020603050405020304" pitchFamily="18" charset="0"/>
              </a:rPr>
              <a:t>. 40:1-6 </a:t>
            </a:r>
            <a:r>
              <a:rPr lang="en-US" sz="2400" dirty="0">
                <a:latin typeface="+mj-lt"/>
                <a:ea typeface="Times New Roman" panose="02020603050405020304" pitchFamily="18" charset="0"/>
              </a:rPr>
              <a:t>= Job’s 2</a:t>
            </a:r>
            <a:r>
              <a:rPr lang="en-US" sz="2400" baseline="30000" dirty="0">
                <a:latin typeface="+mj-lt"/>
                <a:ea typeface="Times New Roman" panose="02020603050405020304" pitchFamily="18" charset="0"/>
              </a:rPr>
              <a:t>nd</a:t>
            </a:r>
            <a:r>
              <a:rPr lang="en-US" sz="2400" dirty="0">
                <a:latin typeface="+mj-lt"/>
                <a:ea typeface="Times New Roman" panose="02020603050405020304" pitchFamily="18" charset="0"/>
              </a:rPr>
              <a:t> </a:t>
            </a:r>
            <a:r>
              <a:rPr lang="en-US" sz="2400" dirty="0" smtClean="0">
                <a:latin typeface="+mj-lt"/>
                <a:ea typeface="Times New Roman" panose="02020603050405020304" pitchFamily="18" charset="0"/>
              </a:rPr>
              <a:t>answer</a:t>
            </a:r>
          </a:p>
          <a:p>
            <a:endParaRPr lang="en-US" sz="800" dirty="0">
              <a:latin typeface="+mj-lt"/>
            </a:endParaRPr>
          </a:p>
          <a:p>
            <a:r>
              <a:rPr lang="en-US" sz="2400" i="1" dirty="0" smtClean="0">
                <a:latin typeface="+mj-lt"/>
              </a:rPr>
              <a:t> </a:t>
            </a:r>
            <a:r>
              <a:rPr lang="en-US" sz="2400" dirty="0" smtClean="0">
                <a:latin typeface="+mj-lt"/>
              </a:rPr>
              <a:t>God answers Job in a whirlwind (38:1,2)—</a:t>
            </a:r>
          </a:p>
          <a:p>
            <a:r>
              <a:rPr lang="en-US" sz="2400" dirty="0" smtClean="0">
                <a:latin typeface="+mj-lt"/>
              </a:rPr>
              <a:t>WHO IS THIS THAT QUESTIONS MY WISDOM </a:t>
            </a:r>
          </a:p>
          <a:p>
            <a:r>
              <a:rPr lang="en-US" sz="2400" dirty="0" smtClean="0">
                <a:latin typeface="+mj-lt"/>
              </a:rPr>
              <a:t>WITH SUCH IGNORANCE??!!  </a:t>
            </a:r>
          </a:p>
          <a:p>
            <a:endParaRPr lang="en-US" sz="800" dirty="0">
              <a:latin typeface="+mj-lt"/>
            </a:endParaRPr>
          </a:p>
          <a:p>
            <a:r>
              <a:rPr lang="en-US" sz="2400" dirty="0" smtClean="0">
                <a:latin typeface="+mj-lt"/>
              </a:rPr>
              <a:t>Here God tells Job who He is—The Creator </a:t>
            </a:r>
            <a:r>
              <a:rPr lang="en-US" sz="2400" dirty="0">
                <a:latin typeface="+mj-lt"/>
              </a:rPr>
              <a:t>&amp; Sustainer of all </a:t>
            </a:r>
            <a:r>
              <a:rPr lang="en-US" sz="2400" dirty="0" smtClean="0">
                <a:latin typeface="+mj-lt"/>
              </a:rPr>
              <a:t>things and </a:t>
            </a:r>
            <a:r>
              <a:rPr lang="en-US" sz="2400" dirty="0">
                <a:latin typeface="+mj-lt"/>
              </a:rPr>
              <a:t>H</a:t>
            </a:r>
            <a:r>
              <a:rPr lang="en-US" sz="2400" dirty="0" smtClean="0">
                <a:latin typeface="+mj-lt"/>
              </a:rPr>
              <a:t>e doesn’t suffer fools gladly!  </a:t>
            </a:r>
          </a:p>
          <a:p>
            <a:endParaRPr lang="en-US" sz="800" dirty="0">
              <a:latin typeface="+mj-lt"/>
            </a:endParaRPr>
          </a:p>
          <a:p>
            <a:r>
              <a:rPr lang="en-US" sz="2400" dirty="0" smtClean="0">
                <a:latin typeface="+mj-lt"/>
              </a:rPr>
              <a:t>Next </a:t>
            </a:r>
            <a:r>
              <a:rPr lang="en-US" sz="2400" dirty="0">
                <a:latin typeface="+mj-lt"/>
              </a:rPr>
              <a:t>to Him, </a:t>
            </a:r>
            <a:r>
              <a:rPr lang="en-US" sz="2400" dirty="0" smtClean="0">
                <a:latin typeface="+mj-lt"/>
              </a:rPr>
              <a:t>Job was </a:t>
            </a:r>
            <a:r>
              <a:rPr lang="en-US" sz="2400" dirty="0">
                <a:latin typeface="+mj-lt"/>
              </a:rPr>
              <a:t>nothing, and therein is the message to mankind.  </a:t>
            </a:r>
            <a:r>
              <a:rPr lang="en-US" sz="2400" dirty="0" smtClean="0">
                <a:latin typeface="+mj-lt"/>
              </a:rPr>
              <a:t>God </a:t>
            </a:r>
            <a:r>
              <a:rPr lang="en-US" sz="2400" dirty="0">
                <a:latin typeface="+mj-lt"/>
              </a:rPr>
              <a:t>is God and mankind is </a:t>
            </a:r>
            <a:r>
              <a:rPr lang="en-US" sz="2400" dirty="0" smtClean="0">
                <a:latin typeface="+mj-lt"/>
              </a:rPr>
              <a:t>but </a:t>
            </a:r>
            <a:r>
              <a:rPr lang="en-US" sz="2400" dirty="0">
                <a:latin typeface="+mj-lt"/>
              </a:rPr>
              <a:t>part of His </a:t>
            </a:r>
            <a:r>
              <a:rPr lang="en-US" sz="2400" i="1" dirty="0">
                <a:latin typeface="+mj-lt"/>
              </a:rPr>
              <a:t>creation</a:t>
            </a:r>
            <a:r>
              <a:rPr lang="en-US" sz="2400" dirty="0">
                <a:latin typeface="+mj-lt"/>
              </a:rPr>
              <a:t>, an important part, but nonetheless without Him we would still be “the </a:t>
            </a:r>
            <a:r>
              <a:rPr lang="en-US" sz="2400" dirty="0" smtClean="0">
                <a:latin typeface="+mj-lt"/>
              </a:rPr>
              <a:t>dust </a:t>
            </a:r>
            <a:r>
              <a:rPr lang="en-US" sz="2400" dirty="0">
                <a:latin typeface="+mj-lt"/>
              </a:rPr>
              <a:t>of the earth</a:t>
            </a:r>
            <a:r>
              <a:rPr lang="en-US" sz="2400" dirty="0" smtClean="0">
                <a:latin typeface="+mj-lt"/>
              </a:rPr>
              <a:t>.”  God continues…</a:t>
            </a:r>
            <a:endParaRPr lang="en-US" sz="2400" dirty="0">
              <a:latin typeface="+mj-lt"/>
              <a:ea typeface="Times New Roman" panose="02020603050405020304" pitchFamily="18" charset="0"/>
            </a:endParaRPr>
          </a:p>
        </p:txBody>
      </p:sp>
      <p:pic>
        <p:nvPicPr>
          <p:cNvPr id="3" name="Picture 2" descr="File:&lt;strong&gt;The Lord&lt;/strong&gt; Answering &lt;strong&gt;Job&lt;/strong&gt; Out of the Whirlwind Butts s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49" y="1"/>
            <a:ext cx="4819649" cy="6090762"/>
          </a:xfrm>
          <a:prstGeom prst="rect">
            <a:avLst/>
          </a:prstGeom>
        </p:spPr>
      </p:pic>
    </p:spTree>
    <p:extLst>
      <p:ext uri="{BB962C8B-B14F-4D97-AF65-F5344CB8AC3E}">
        <p14:creationId xmlns:p14="http://schemas.microsoft.com/office/powerpoint/2010/main" val="5207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95" y="0"/>
            <a:ext cx="6930156" cy="6247864"/>
          </a:xfrm>
          <a:prstGeom prst="rect">
            <a:avLst/>
          </a:prstGeom>
          <a:noFill/>
        </p:spPr>
        <p:txBody>
          <a:bodyPr wrap="square" rtlCol="0">
            <a:spAutoFit/>
          </a:bodyPr>
          <a:lstStyle/>
          <a:p>
            <a:r>
              <a:rPr lang="en-US" sz="2400" dirty="0" smtClean="0">
                <a:latin typeface="+mj-lt"/>
              </a:rPr>
              <a:t>“Gird up thy loins like man; for I will demand of </a:t>
            </a:r>
          </a:p>
          <a:p>
            <a:r>
              <a:rPr lang="en-US" sz="2400" dirty="0" smtClean="0">
                <a:latin typeface="+mj-lt"/>
              </a:rPr>
              <a:t>thee, and answer thou me” (38:3).</a:t>
            </a:r>
          </a:p>
          <a:p>
            <a:r>
              <a:rPr lang="en-US" sz="2400" dirty="0" smtClean="0">
                <a:latin typeface="+mj-lt"/>
              </a:rPr>
              <a:t>Annoyed, God lambasts Job with a series of rhetorical questions – </a:t>
            </a:r>
          </a:p>
          <a:p>
            <a:endParaRPr lang="en-US" sz="800" dirty="0" smtClean="0">
              <a:latin typeface="+mj-lt"/>
            </a:endParaRPr>
          </a:p>
          <a:p>
            <a:r>
              <a:rPr lang="en-US" sz="2400" dirty="0" smtClean="0">
                <a:latin typeface="+mj-lt"/>
              </a:rPr>
              <a:t>“Where were you when I laid the foundations of the earth? declare, if thou have understanding… laid the measures… who hath stretched the line… who laid </a:t>
            </a:r>
          </a:p>
          <a:p>
            <a:r>
              <a:rPr lang="en-US" sz="2400" dirty="0" smtClean="0">
                <a:latin typeface="+mj-lt"/>
              </a:rPr>
              <a:t>the cornerstone… when the morning stars sang together, and all the sons of God shouted for joy… or shut up the sea… when I made the cloud…” (38:4-9).</a:t>
            </a:r>
          </a:p>
          <a:p>
            <a:endParaRPr lang="en-US" sz="800" dirty="0" smtClean="0">
              <a:latin typeface="+mj-lt"/>
            </a:endParaRPr>
          </a:p>
          <a:p>
            <a:r>
              <a:rPr lang="en-US" sz="2400" dirty="0" smtClean="0">
                <a:latin typeface="+mj-lt"/>
              </a:rPr>
              <a:t>God continues – “Have the gates of death been opened unto thee?... where light </a:t>
            </a:r>
            <a:r>
              <a:rPr lang="en-US" sz="2400" dirty="0" err="1" smtClean="0">
                <a:latin typeface="+mj-lt"/>
              </a:rPr>
              <a:t>dwelleth</a:t>
            </a:r>
            <a:r>
              <a:rPr lang="en-US" sz="2400" dirty="0" smtClean="0">
                <a:latin typeface="+mj-lt"/>
              </a:rPr>
              <a:t>… entered into the treasures of the snow… hail… hath rain a father? Or who hath begotten the drops of dew?” (38:17-28).</a:t>
            </a:r>
          </a:p>
          <a:p>
            <a:r>
              <a:rPr lang="en-US" sz="2400" dirty="0" smtClean="0">
                <a:latin typeface="+mj-lt"/>
              </a:rPr>
              <a:t>What would you do if God spoke to you like that?  </a:t>
            </a:r>
            <a:endParaRPr lang="en-US" sz="2400" dirty="0">
              <a:latin typeface="+mj-lt"/>
            </a:endParaRPr>
          </a:p>
        </p:txBody>
      </p:sp>
      <p:pic>
        <p:nvPicPr>
          <p:cNvPr id="3" name="Picture 2" descr="File:&lt;strong&gt;The Lord&lt;/strong&gt; Answering &lt;strong&gt;Job&lt;/strong&gt; Out of the Whirlwind Butts s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8050" y="1"/>
            <a:ext cx="4933949" cy="6247863"/>
          </a:xfrm>
          <a:prstGeom prst="rect">
            <a:avLst/>
          </a:prstGeom>
        </p:spPr>
      </p:pic>
    </p:spTree>
    <p:extLst>
      <p:ext uri="{BB962C8B-B14F-4D97-AF65-F5344CB8AC3E}">
        <p14:creationId xmlns:p14="http://schemas.microsoft.com/office/powerpoint/2010/main" val="323076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96842" y="707886"/>
            <a:ext cx="1928733" cy="1200329"/>
          </a:xfrm>
          <a:prstGeom prst="rect">
            <a:avLst/>
          </a:prstGeom>
          <a:noFill/>
        </p:spPr>
        <p:txBody>
          <a:bodyPr wrap="none" rtlCol="0">
            <a:spAutoFit/>
          </a:bodyPr>
          <a:lstStyle/>
          <a:p>
            <a:r>
              <a:rPr lang="en-US" sz="2400" dirty="0" smtClean="0">
                <a:latin typeface="+mj-lt"/>
              </a:rPr>
              <a:t>LESSON 2</a:t>
            </a:r>
          </a:p>
          <a:p>
            <a:r>
              <a:rPr lang="en-US" sz="2400" dirty="0" smtClean="0">
                <a:latin typeface="+mj-lt"/>
              </a:rPr>
              <a:t>WEEK 2 OF 52</a:t>
            </a:r>
          </a:p>
          <a:p>
            <a:r>
              <a:rPr lang="en-US" sz="2400" dirty="0" smtClean="0">
                <a:latin typeface="+mj-lt"/>
              </a:rPr>
              <a:t>(Job 16-40)</a:t>
            </a:r>
          </a:p>
        </p:txBody>
      </p:sp>
      <p:sp>
        <p:nvSpPr>
          <p:cNvPr id="4" name="TextBox 3"/>
          <p:cNvSpPr txBox="1"/>
          <p:nvPr/>
        </p:nvSpPr>
        <p:spPr>
          <a:xfrm>
            <a:off x="96842" y="2646878"/>
            <a:ext cx="11587146" cy="3785652"/>
          </a:xfrm>
          <a:prstGeom prst="rect">
            <a:avLst/>
          </a:prstGeom>
          <a:noFill/>
        </p:spPr>
        <p:txBody>
          <a:bodyPr wrap="none" rtlCol="0">
            <a:spAutoFit/>
          </a:bodyPr>
          <a:lstStyle/>
          <a:p>
            <a:r>
              <a:rPr lang="en-US" sz="2400" b="1" u="sng" dirty="0" smtClean="0">
                <a:latin typeface="+mj-lt"/>
              </a:rPr>
              <a:t>Satan’s </a:t>
            </a:r>
            <a:r>
              <a:rPr lang="en-US" sz="2400" b="1" u="sng" dirty="0">
                <a:latin typeface="+mj-lt"/>
              </a:rPr>
              <a:t>1</a:t>
            </a:r>
            <a:r>
              <a:rPr lang="en-US" sz="2400" b="1" u="sng" baseline="30000" dirty="0">
                <a:latin typeface="+mj-lt"/>
              </a:rPr>
              <a:t>st</a:t>
            </a:r>
            <a:r>
              <a:rPr lang="en-US" sz="2400" b="1" u="sng" dirty="0">
                <a:latin typeface="+mj-lt"/>
              </a:rPr>
              <a:t> assault</a:t>
            </a:r>
            <a:r>
              <a:rPr lang="en-US" sz="2400" b="1" dirty="0">
                <a:latin typeface="+mj-lt"/>
              </a:rPr>
              <a:t> </a:t>
            </a:r>
          </a:p>
          <a:p>
            <a:r>
              <a:rPr lang="en-US" sz="2400" dirty="0">
                <a:latin typeface="+mj-lt"/>
              </a:rPr>
              <a:t>Satan’s assault begins when Job’s children are feasting in the house of the eldest brother.</a:t>
            </a:r>
          </a:p>
          <a:p>
            <a:r>
              <a:rPr lang="en-US" sz="2400" dirty="0">
                <a:latin typeface="+mj-lt"/>
              </a:rPr>
              <a:t>This beginning assault is by human </a:t>
            </a:r>
            <a:r>
              <a:rPr lang="en-US" sz="2400" dirty="0" smtClean="0">
                <a:latin typeface="+mj-lt"/>
              </a:rPr>
              <a:t>cause:  </a:t>
            </a:r>
            <a:r>
              <a:rPr lang="en-US" sz="2400" dirty="0" err="1" smtClean="0">
                <a:latin typeface="+mj-lt"/>
              </a:rPr>
              <a:t>Sabeans</a:t>
            </a:r>
            <a:r>
              <a:rPr lang="en-US" sz="2400" dirty="0" smtClean="0">
                <a:latin typeface="+mj-lt"/>
              </a:rPr>
              <a:t> </a:t>
            </a:r>
            <a:r>
              <a:rPr lang="en-US" sz="2400" dirty="0">
                <a:latin typeface="+mj-lt"/>
              </a:rPr>
              <a:t>– stole 1,000 oxen and 500 donkeys, and </a:t>
            </a:r>
            <a:endParaRPr lang="en-US" sz="2400" dirty="0" smtClean="0">
              <a:latin typeface="+mj-lt"/>
            </a:endParaRPr>
          </a:p>
          <a:p>
            <a:r>
              <a:rPr lang="en-US" sz="2400" dirty="0" smtClean="0">
                <a:latin typeface="+mj-lt"/>
              </a:rPr>
              <a:t>slaughtered servants (1:13-16).</a:t>
            </a:r>
          </a:p>
          <a:p>
            <a:r>
              <a:rPr lang="en-US" sz="2400" b="1" u="sng" dirty="0">
                <a:latin typeface="+mj-lt"/>
              </a:rPr>
              <a:t>Satan’s 2</a:t>
            </a:r>
            <a:r>
              <a:rPr lang="en-US" sz="2400" b="1" u="sng" baseline="30000" dirty="0">
                <a:latin typeface="+mj-lt"/>
              </a:rPr>
              <a:t>nd</a:t>
            </a:r>
            <a:r>
              <a:rPr lang="en-US" sz="2400" b="1" u="sng" dirty="0">
                <a:latin typeface="+mj-lt"/>
              </a:rPr>
              <a:t> assault</a:t>
            </a:r>
            <a:endParaRPr lang="en-US" sz="2400" b="1" dirty="0">
              <a:latin typeface="+mj-lt"/>
            </a:endParaRPr>
          </a:p>
          <a:p>
            <a:r>
              <a:rPr lang="en-US" sz="2400" dirty="0">
                <a:latin typeface="+mj-lt"/>
              </a:rPr>
              <a:t>Satan’s next attack is by </a:t>
            </a:r>
            <a:r>
              <a:rPr lang="en-US" sz="2400" dirty="0" smtClean="0">
                <a:latin typeface="+mj-lt"/>
              </a:rPr>
              <a:t>natural cause:  a </a:t>
            </a:r>
            <a:r>
              <a:rPr lang="en-US" sz="2400" dirty="0">
                <a:latin typeface="+mj-lt"/>
              </a:rPr>
              <a:t>fire from heaven (1Kg</a:t>
            </a:r>
            <a:r>
              <a:rPr lang="en-US" sz="2400" dirty="0" smtClean="0">
                <a:latin typeface="+mj-lt"/>
              </a:rPr>
              <a:t>. 18:38) [lightening], </a:t>
            </a:r>
            <a:r>
              <a:rPr lang="en-US" sz="2400" dirty="0">
                <a:latin typeface="+mj-lt"/>
              </a:rPr>
              <a:t>caused a </a:t>
            </a:r>
            <a:endParaRPr lang="en-US" sz="2400" dirty="0" smtClean="0">
              <a:latin typeface="+mj-lt"/>
            </a:endParaRPr>
          </a:p>
          <a:p>
            <a:r>
              <a:rPr lang="en-US" sz="2400" dirty="0" smtClean="0">
                <a:latin typeface="+mj-lt"/>
              </a:rPr>
              <a:t>tremendous </a:t>
            </a:r>
            <a:r>
              <a:rPr lang="en-US" sz="2400" dirty="0">
                <a:latin typeface="+mj-lt"/>
              </a:rPr>
              <a:t>fire which burned up the 7,000 sheep and the </a:t>
            </a:r>
            <a:r>
              <a:rPr lang="en-US" sz="2400" dirty="0" smtClean="0">
                <a:latin typeface="+mj-lt"/>
              </a:rPr>
              <a:t>servants (1:16).</a:t>
            </a:r>
          </a:p>
          <a:p>
            <a:r>
              <a:rPr lang="en-US" sz="2400" b="1" u="sng" dirty="0">
                <a:latin typeface="+mj-lt"/>
              </a:rPr>
              <a:t>Satan’s 3</a:t>
            </a:r>
            <a:r>
              <a:rPr lang="en-US" sz="2400" b="1" u="sng" baseline="30000" dirty="0">
                <a:latin typeface="+mj-lt"/>
              </a:rPr>
              <a:t>rd</a:t>
            </a:r>
            <a:r>
              <a:rPr lang="en-US" sz="2400" b="1" u="sng" dirty="0">
                <a:latin typeface="+mj-lt"/>
              </a:rPr>
              <a:t> assault</a:t>
            </a:r>
            <a:endParaRPr lang="en-US" sz="2400" b="1" dirty="0">
              <a:latin typeface="+mj-lt"/>
            </a:endParaRPr>
          </a:p>
          <a:p>
            <a:r>
              <a:rPr lang="en-US" sz="2400" dirty="0">
                <a:latin typeface="+mj-lt"/>
              </a:rPr>
              <a:t>This attack was again by human </a:t>
            </a:r>
            <a:r>
              <a:rPr lang="en-US" sz="2400" dirty="0" smtClean="0">
                <a:latin typeface="+mj-lt"/>
              </a:rPr>
              <a:t>cause: The </a:t>
            </a:r>
            <a:r>
              <a:rPr lang="en-US" sz="2400" dirty="0">
                <a:latin typeface="+mj-lt"/>
              </a:rPr>
              <a:t>Chaldeans from 3 sides attacked and stole 3,000 </a:t>
            </a:r>
            <a:endParaRPr lang="en-US" sz="2400" dirty="0" smtClean="0">
              <a:latin typeface="+mj-lt"/>
            </a:endParaRPr>
          </a:p>
          <a:p>
            <a:r>
              <a:rPr lang="en-US" sz="2400" dirty="0" smtClean="0">
                <a:latin typeface="+mj-lt"/>
              </a:rPr>
              <a:t>camels </a:t>
            </a:r>
            <a:r>
              <a:rPr lang="en-US" sz="2400" dirty="0">
                <a:latin typeface="+mj-lt"/>
              </a:rPr>
              <a:t>and killed </a:t>
            </a:r>
            <a:r>
              <a:rPr lang="en-US" sz="2400" dirty="0" smtClean="0">
                <a:latin typeface="+mj-lt"/>
              </a:rPr>
              <a:t>more servants</a:t>
            </a:r>
            <a:r>
              <a:rPr lang="en-US" sz="2400" dirty="0">
                <a:latin typeface="+mj-lt"/>
              </a:rPr>
              <a:t> </a:t>
            </a:r>
            <a:r>
              <a:rPr lang="en-US" sz="2400" dirty="0" smtClean="0">
                <a:latin typeface="+mj-lt"/>
              </a:rPr>
              <a:t>(1:17). </a:t>
            </a:r>
            <a:endParaRPr lang="en-US" sz="2400" dirty="0">
              <a:latin typeface="+mj-lt"/>
            </a:endParaRPr>
          </a:p>
        </p:txBody>
      </p:sp>
      <p:sp>
        <p:nvSpPr>
          <p:cNvPr id="5" name="TextBox 4"/>
          <p:cNvSpPr txBox="1"/>
          <p:nvPr/>
        </p:nvSpPr>
        <p:spPr>
          <a:xfrm>
            <a:off x="2581275" y="707886"/>
            <a:ext cx="9446817" cy="1938992"/>
          </a:xfrm>
          <a:prstGeom prst="rect">
            <a:avLst/>
          </a:prstGeom>
          <a:noFill/>
        </p:spPr>
        <p:txBody>
          <a:bodyPr wrap="none" rtlCol="0">
            <a:spAutoFit/>
          </a:bodyPr>
          <a:lstStyle/>
          <a:p>
            <a:r>
              <a:rPr lang="en-US" sz="2400" dirty="0" smtClean="0">
                <a:latin typeface="+mj-lt"/>
              </a:rPr>
              <a:t>Last time we saw Satan appear before God to accuse Job of loving God only</a:t>
            </a:r>
          </a:p>
          <a:p>
            <a:r>
              <a:rPr lang="en-US" sz="2400" dirty="0">
                <a:latin typeface="+mj-lt"/>
              </a:rPr>
              <a:t>b</a:t>
            </a:r>
            <a:r>
              <a:rPr lang="en-US" sz="2400" dirty="0" smtClean="0">
                <a:latin typeface="+mj-lt"/>
              </a:rPr>
              <a:t>ecause of the blessings he had received from God.  Satan believed  that </a:t>
            </a:r>
          </a:p>
          <a:p>
            <a:r>
              <a:rPr lang="en-US" sz="2400" dirty="0">
                <a:latin typeface="+mj-lt"/>
              </a:rPr>
              <a:t>r</a:t>
            </a:r>
            <a:r>
              <a:rPr lang="en-US" sz="2400" dirty="0" smtClean="0">
                <a:latin typeface="+mj-lt"/>
              </a:rPr>
              <a:t>elationship would quickly dissipate once those blessings were removed.  </a:t>
            </a:r>
          </a:p>
          <a:p>
            <a:r>
              <a:rPr lang="en-US" sz="2400" dirty="0" smtClean="0">
                <a:latin typeface="+mj-lt"/>
              </a:rPr>
              <a:t>God permitted the test to take place only that Job’s life would be spared.  </a:t>
            </a:r>
          </a:p>
          <a:p>
            <a:r>
              <a:rPr lang="en-US" sz="2400" dirty="0" smtClean="0">
                <a:latin typeface="+mj-lt"/>
              </a:rPr>
              <a:t>Then Satan attacked:</a:t>
            </a:r>
            <a:r>
              <a:rPr lang="en-US" dirty="0" smtClean="0"/>
              <a:t> </a:t>
            </a:r>
            <a:endParaRPr lang="en-US" dirty="0"/>
          </a:p>
        </p:txBody>
      </p:sp>
    </p:spTree>
    <p:extLst>
      <p:ext uri="{BB962C8B-B14F-4D97-AF65-F5344CB8AC3E}">
        <p14:creationId xmlns:p14="http://schemas.microsoft.com/office/powerpoint/2010/main" val="412716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219950" cy="6494085"/>
          </a:xfrm>
          <a:prstGeom prst="rect">
            <a:avLst/>
          </a:prstGeom>
        </p:spPr>
        <p:txBody>
          <a:bodyPr wrap="square">
            <a:spAutoFit/>
          </a:bodyPr>
          <a:lstStyle/>
          <a:p>
            <a:r>
              <a:rPr lang="en-US" sz="2400" dirty="0" smtClean="0">
                <a:latin typeface="+mj-lt"/>
                <a:ea typeface="Times New Roman" panose="02020603050405020304" pitchFamily="18" charset="0"/>
              </a:rPr>
              <a:t>Here’s what Job did –</a:t>
            </a:r>
          </a:p>
          <a:p>
            <a:endParaRPr lang="en-US" sz="8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“Then Job answered the LORD, and said, I am vile; what shall I answer thee? </a:t>
            </a:r>
            <a:r>
              <a:rPr lang="en-US" sz="2400" b="1" dirty="0" smtClean="0">
                <a:latin typeface="+mj-lt"/>
                <a:ea typeface="Times New Roman" panose="02020603050405020304" pitchFamily="18" charset="0"/>
              </a:rPr>
              <a:t>I will lay mine hand upon my mouth</a:t>
            </a:r>
            <a:r>
              <a:rPr lang="en-US" sz="2400" dirty="0" smtClean="0">
                <a:latin typeface="+mj-lt"/>
                <a:ea typeface="Times New Roman" panose="02020603050405020304" pitchFamily="18" charset="0"/>
              </a:rPr>
              <a:t>” (40:3,4).  </a:t>
            </a:r>
          </a:p>
          <a:p>
            <a:r>
              <a:rPr lang="en-US" sz="2400" dirty="0" smtClean="0">
                <a:latin typeface="+mj-lt"/>
                <a:ea typeface="Times New Roman" panose="02020603050405020304" pitchFamily="18" charset="0"/>
              </a:rPr>
              <a:t>Having </a:t>
            </a:r>
            <a:r>
              <a:rPr lang="en-US" sz="2400" dirty="0">
                <a:latin typeface="+mj-lt"/>
                <a:ea typeface="Times New Roman" panose="02020603050405020304" pitchFamily="18" charset="0"/>
              </a:rPr>
              <a:t>gained tremendous insight into His creative power, genius, sovereign and providential control, and love over everything, Job confesses his own unworthiness and </a:t>
            </a:r>
            <a:r>
              <a:rPr lang="en-US" sz="2400" dirty="0" smtClean="0">
                <a:latin typeface="+mj-lt"/>
                <a:ea typeface="Times New Roman" panose="02020603050405020304" pitchFamily="18" charset="0"/>
              </a:rPr>
              <a:t>lack of knowledge.  </a:t>
            </a:r>
          </a:p>
          <a:p>
            <a:endParaRPr lang="en-US" sz="8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Job </a:t>
            </a:r>
            <a:r>
              <a:rPr lang="en-US" sz="2400" b="1" dirty="0">
                <a:latin typeface="+mj-lt"/>
                <a:ea typeface="Times New Roman" panose="02020603050405020304" pitchFamily="18" charset="0"/>
              </a:rPr>
              <a:t>accepts</a:t>
            </a:r>
            <a:r>
              <a:rPr lang="en-US" sz="2400" dirty="0">
                <a:latin typeface="+mj-lt"/>
                <a:ea typeface="Times New Roman" panose="02020603050405020304" pitchFamily="18" charset="0"/>
              </a:rPr>
              <a:t> that God was right!  He, nor any other human being has the wisdom to question, much </a:t>
            </a:r>
            <a:r>
              <a:rPr lang="en-US" sz="2400" dirty="0" smtClean="0">
                <a:latin typeface="+mj-lt"/>
                <a:ea typeface="Times New Roman" panose="02020603050405020304" pitchFamily="18" charset="0"/>
              </a:rPr>
              <a:t>less </a:t>
            </a:r>
            <a:r>
              <a:rPr lang="en-US" sz="2400" dirty="0">
                <a:latin typeface="+mj-lt"/>
                <a:ea typeface="Times New Roman" panose="02020603050405020304" pitchFamily="18" charset="0"/>
              </a:rPr>
              <a:t>condemn God for being unfair!  </a:t>
            </a:r>
          </a:p>
          <a:p>
            <a:endParaRPr lang="en-US" sz="8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Job </a:t>
            </a:r>
            <a:r>
              <a:rPr lang="en-US" sz="2400" dirty="0">
                <a:latin typeface="+mj-lt"/>
                <a:ea typeface="Times New Roman" panose="02020603050405020304" pitchFamily="18" charset="0"/>
              </a:rPr>
              <a:t>realizes how arrogant it was to question God’s ability to rule the universe that He alone created. </a:t>
            </a:r>
            <a:r>
              <a:rPr lang="en-US" sz="800" dirty="0">
                <a:latin typeface="+mj-lt"/>
                <a:ea typeface="Times New Roman" panose="02020603050405020304" pitchFamily="18" charset="0"/>
              </a:rPr>
              <a:t> </a:t>
            </a:r>
            <a:r>
              <a:rPr lang="en-US" sz="800" dirty="0" smtClean="0">
                <a:latin typeface="+mj-lt"/>
                <a:ea typeface="Times New Roman" panose="02020603050405020304" pitchFamily="18" charset="0"/>
              </a:rPr>
              <a:t> </a:t>
            </a:r>
            <a:r>
              <a:rPr lang="en-US" sz="2400" dirty="0" smtClean="0">
                <a:latin typeface="+mj-lt"/>
              </a:rPr>
              <a:t>Job </a:t>
            </a:r>
            <a:r>
              <a:rPr lang="en-US" sz="2400" dirty="0">
                <a:latin typeface="+mj-lt"/>
              </a:rPr>
              <a:t>now knows that anything he knew of God and creation had come only by hearing (oral tradition).  He had not been an eye witness to such events </a:t>
            </a:r>
            <a:r>
              <a:rPr lang="en-US" sz="2400" dirty="0" smtClean="0">
                <a:latin typeface="+mj-lt"/>
              </a:rPr>
              <a:t>nor </a:t>
            </a:r>
            <a:r>
              <a:rPr lang="en-US" sz="2400" dirty="0">
                <a:latin typeface="+mj-lt"/>
              </a:rPr>
              <a:t>has any of mankind. </a:t>
            </a:r>
            <a:endParaRPr lang="en-US" sz="2400" dirty="0" smtClean="0">
              <a:latin typeface="+mj-lt"/>
              <a:ea typeface="Times New Roman" panose="02020603050405020304" pitchFamily="18" charset="0"/>
            </a:endParaRPr>
          </a:p>
        </p:txBody>
      </p:sp>
      <p:pic>
        <p:nvPicPr>
          <p:cNvPr id="3" name="Picture 2" descr="File:&lt;strong&gt;The Lord&lt;/strong&gt; Answering &lt;strong&gt;Job&lt;/strong&gt; Out of the Whirlwind Butts s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9950" y="0"/>
            <a:ext cx="4972048" cy="6494085"/>
          </a:xfrm>
          <a:prstGeom prst="rect">
            <a:avLst/>
          </a:prstGeom>
        </p:spPr>
      </p:pic>
    </p:spTree>
    <p:extLst>
      <p:ext uri="{BB962C8B-B14F-4D97-AF65-F5344CB8AC3E}">
        <p14:creationId xmlns:p14="http://schemas.microsoft.com/office/powerpoint/2010/main" val="33639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4" y="0"/>
            <a:ext cx="6848475" cy="6124754"/>
          </a:xfrm>
          <a:prstGeom prst="rect">
            <a:avLst/>
          </a:prstGeom>
        </p:spPr>
        <p:txBody>
          <a:bodyPr wrap="square">
            <a:spAutoFit/>
          </a:bodyPr>
          <a:lstStyle/>
          <a:p>
            <a:r>
              <a:rPr lang="en-US" sz="2400" dirty="0" smtClean="0">
                <a:latin typeface="+mj-lt"/>
              </a:rPr>
              <a:t>Job</a:t>
            </a:r>
            <a:r>
              <a:rPr lang="en-US" sz="2400" dirty="0">
                <a:latin typeface="+mj-lt"/>
              </a:rPr>
              <a:t>, like all mankind, has to be satisfied with having only a 2</a:t>
            </a:r>
            <a:r>
              <a:rPr lang="en-US" sz="2400" baseline="30000" dirty="0">
                <a:latin typeface="+mj-lt"/>
              </a:rPr>
              <a:t>nd</a:t>
            </a:r>
            <a:r>
              <a:rPr lang="en-US" sz="2400" dirty="0">
                <a:latin typeface="+mj-lt"/>
              </a:rPr>
              <a:t> hand and </a:t>
            </a:r>
            <a:r>
              <a:rPr lang="en-US" sz="2400" dirty="0" smtClean="0">
                <a:latin typeface="+mj-lt"/>
              </a:rPr>
              <a:t>therefore </a:t>
            </a:r>
            <a:r>
              <a:rPr lang="en-US" sz="2400" dirty="0">
                <a:latin typeface="+mj-lt"/>
              </a:rPr>
              <a:t>limited knowledge of what God has done.  </a:t>
            </a:r>
            <a:endParaRPr lang="en-US" sz="2400" dirty="0" smtClean="0">
              <a:latin typeface="+mj-lt"/>
            </a:endParaRPr>
          </a:p>
          <a:p>
            <a:endParaRPr lang="en-US" sz="800" dirty="0">
              <a:latin typeface="+mj-lt"/>
            </a:endParaRPr>
          </a:p>
          <a:p>
            <a:r>
              <a:rPr lang="en-US" sz="2400" dirty="0" smtClean="0">
                <a:latin typeface="+mj-lt"/>
              </a:rPr>
              <a:t>Seeing Him </a:t>
            </a:r>
            <a:r>
              <a:rPr lang="en-US" sz="2400" dirty="0">
                <a:latin typeface="+mj-lt"/>
              </a:rPr>
              <a:t>face to face changed </a:t>
            </a:r>
            <a:r>
              <a:rPr lang="en-US" sz="2400" dirty="0" smtClean="0">
                <a:latin typeface="+mj-lt"/>
              </a:rPr>
              <a:t>every thing and </a:t>
            </a:r>
            <a:r>
              <a:rPr lang="en-US" sz="2400" dirty="0">
                <a:latin typeface="+mj-lt"/>
              </a:rPr>
              <a:t>deepened Job’s reverence and awe </a:t>
            </a:r>
            <a:r>
              <a:rPr lang="en-US" sz="2400" dirty="0" smtClean="0">
                <a:latin typeface="+mj-lt"/>
              </a:rPr>
              <a:t>inspiring </a:t>
            </a:r>
            <a:r>
              <a:rPr lang="en-US" sz="2400" dirty="0">
                <a:latin typeface="+mj-lt"/>
              </a:rPr>
              <a:t>regard </a:t>
            </a:r>
            <a:endParaRPr lang="en-US" sz="2400" dirty="0" smtClean="0">
              <a:latin typeface="+mj-lt"/>
            </a:endParaRPr>
          </a:p>
          <a:p>
            <a:r>
              <a:rPr lang="en-US" sz="2400" dirty="0" smtClean="0">
                <a:latin typeface="+mj-lt"/>
              </a:rPr>
              <a:t>for </a:t>
            </a:r>
            <a:r>
              <a:rPr lang="en-US" sz="2400" dirty="0">
                <a:latin typeface="+mj-lt"/>
              </a:rPr>
              <a:t>God</a:t>
            </a:r>
            <a:r>
              <a:rPr lang="en-US" sz="2400" dirty="0" smtClean="0">
                <a:latin typeface="+mj-lt"/>
              </a:rPr>
              <a:t>.</a:t>
            </a:r>
          </a:p>
          <a:p>
            <a:endParaRPr lang="en-US" sz="8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Job </a:t>
            </a:r>
            <a:r>
              <a:rPr lang="en-US" sz="2400" dirty="0">
                <a:latin typeface="+mj-lt"/>
                <a:ea typeface="Times New Roman" panose="02020603050405020304" pitchFamily="18" charset="0"/>
              </a:rPr>
              <a:t>was wrong in some of his </a:t>
            </a:r>
            <a:r>
              <a:rPr lang="en-US" sz="2400" dirty="0" smtClean="0">
                <a:latin typeface="+mj-lt"/>
                <a:ea typeface="Times New Roman" panose="02020603050405020304" pitchFamily="18" charset="0"/>
              </a:rPr>
              <a:t>thoughts of God </a:t>
            </a:r>
            <a:r>
              <a:rPr lang="en-US" sz="2400" dirty="0">
                <a:latin typeface="+mj-lt"/>
                <a:ea typeface="Times New Roman" panose="02020603050405020304" pitchFamily="18" charset="0"/>
              </a:rPr>
              <a:t>(not </a:t>
            </a:r>
            <a:endParaRPr lang="en-US" sz="24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all </a:t>
            </a:r>
            <a:r>
              <a:rPr lang="en-US" sz="2400" dirty="0">
                <a:latin typeface="+mj-lt"/>
                <a:ea typeface="Times New Roman" panose="02020603050405020304" pitchFamily="18" charset="0"/>
              </a:rPr>
              <a:t>those concerning </a:t>
            </a:r>
            <a:r>
              <a:rPr lang="en-US" sz="2400" dirty="0" smtClean="0">
                <a:latin typeface="+mj-lt"/>
                <a:ea typeface="Times New Roman" panose="02020603050405020304" pitchFamily="18" charset="0"/>
              </a:rPr>
              <a:t>his </a:t>
            </a:r>
            <a:r>
              <a:rPr lang="en-US" sz="2400" dirty="0">
                <a:latin typeface="+mj-lt"/>
                <a:ea typeface="Times New Roman" panose="02020603050405020304" pitchFamily="18" charset="0"/>
              </a:rPr>
              <a:t>friends because </a:t>
            </a:r>
            <a:r>
              <a:rPr lang="en-US" sz="2400" dirty="0" smtClean="0">
                <a:latin typeface="+mj-lt"/>
                <a:ea typeface="Times New Roman" panose="02020603050405020304" pitchFamily="18" charset="0"/>
              </a:rPr>
              <a:t>the </a:t>
            </a:r>
            <a:r>
              <a:rPr lang="en-US" sz="2400" dirty="0">
                <a:latin typeface="+mj-lt"/>
                <a:ea typeface="Times New Roman" panose="02020603050405020304" pitchFamily="18" charset="0"/>
              </a:rPr>
              <a:t>trials &amp; tribulations </a:t>
            </a:r>
            <a:r>
              <a:rPr lang="en-US" sz="2400" dirty="0" smtClean="0">
                <a:latin typeface="+mj-lt"/>
                <a:ea typeface="Times New Roman" panose="02020603050405020304" pitchFamily="18" charset="0"/>
              </a:rPr>
              <a:t>were </a:t>
            </a:r>
            <a:r>
              <a:rPr lang="en-US" sz="2400" u="sng" dirty="0">
                <a:latin typeface="+mj-lt"/>
                <a:ea typeface="Times New Roman" panose="02020603050405020304" pitchFamily="18" charset="0"/>
              </a:rPr>
              <a:t>not</a:t>
            </a:r>
            <a:r>
              <a:rPr lang="en-US" sz="2400" dirty="0">
                <a:latin typeface="+mj-lt"/>
                <a:ea typeface="Times New Roman" panose="02020603050405020304" pitchFamily="18" charset="0"/>
              </a:rPr>
              <a:t> caused by </a:t>
            </a:r>
            <a:r>
              <a:rPr lang="en-US" sz="2400" dirty="0" smtClean="0">
                <a:latin typeface="+mj-lt"/>
                <a:ea typeface="Times New Roman" panose="02020603050405020304" pitchFamily="18" charset="0"/>
              </a:rPr>
              <a:t>some </a:t>
            </a:r>
            <a:r>
              <a:rPr lang="en-US" sz="2400" dirty="0">
                <a:latin typeface="+mj-lt"/>
                <a:ea typeface="Times New Roman" panose="02020603050405020304" pitchFamily="18" charset="0"/>
              </a:rPr>
              <a:t>hidden sin</a:t>
            </a:r>
            <a:r>
              <a:rPr lang="en-US" sz="2400" dirty="0" smtClean="0">
                <a:latin typeface="+mj-lt"/>
                <a:ea typeface="Times New Roman" panose="02020603050405020304" pitchFamily="18" charset="0"/>
              </a:rPr>
              <a:t>), </a:t>
            </a:r>
          </a:p>
          <a:p>
            <a:r>
              <a:rPr lang="en-US" sz="2400" dirty="0" smtClean="0">
                <a:latin typeface="+mj-lt"/>
                <a:ea typeface="Times New Roman" panose="02020603050405020304" pitchFamily="18" charset="0"/>
              </a:rPr>
              <a:t>and says…</a:t>
            </a:r>
          </a:p>
          <a:p>
            <a:endParaRPr lang="en-US" sz="800" dirty="0">
              <a:latin typeface="+mj-lt"/>
              <a:ea typeface="Times New Roman" panose="02020603050405020304" pitchFamily="18" charset="0"/>
            </a:endParaRPr>
          </a:p>
          <a:p>
            <a:r>
              <a:rPr lang="en-US" sz="2400" i="1" dirty="0" smtClean="0">
                <a:latin typeface="+mj-lt"/>
                <a:ea typeface="Times New Roman" panose="02020603050405020304" pitchFamily="18" charset="0"/>
              </a:rPr>
              <a:t>“</a:t>
            </a:r>
            <a:r>
              <a:rPr lang="en-US" sz="2400" i="1" dirty="0">
                <a:latin typeface="+mj-lt"/>
                <a:ea typeface="Times New Roman" panose="02020603050405020304" pitchFamily="18" charset="0"/>
              </a:rPr>
              <a:t>I’m </a:t>
            </a:r>
            <a:r>
              <a:rPr lang="en-US" sz="2400" i="1" dirty="0" smtClean="0">
                <a:latin typeface="+mj-lt"/>
                <a:ea typeface="Times New Roman" panose="02020603050405020304" pitchFamily="18" charset="0"/>
              </a:rPr>
              <a:t>sorry” </a:t>
            </a:r>
            <a:r>
              <a:rPr lang="en-US" sz="2400" dirty="0" smtClean="0">
                <a:latin typeface="+mj-lt"/>
                <a:ea typeface="Times New Roman" panose="02020603050405020304" pitchFamily="18" charset="0"/>
              </a:rPr>
              <a:t>(42:6) </a:t>
            </a:r>
            <a:r>
              <a:rPr lang="en-US" sz="2400" dirty="0">
                <a:latin typeface="+mj-lt"/>
                <a:ea typeface="Times New Roman" panose="02020603050405020304" pitchFamily="18" charset="0"/>
              </a:rPr>
              <a:t>and God undoubtedly </a:t>
            </a:r>
            <a:r>
              <a:rPr lang="en-US" sz="2400" dirty="0" smtClean="0">
                <a:latin typeface="+mj-lt"/>
                <a:ea typeface="Times New Roman" panose="02020603050405020304" pitchFamily="18" charset="0"/>
              </a:rPr>
              <a:t>forgave </a:t>
            </a:r>
            <a:r>
              <a:rPr lang="en-US" sz="2400" dirty="0">
                <a:latin typeface="+mj-lt"/>
                <a:ea typeface="Times New Roman" panose="02020603050405020304" pitchFamily="18" charset="0"/>
              </a:rPr>
              <a:t>him. </a:t>
            </a:r>
          </a:p>
          <a:p>
            <a:endParaRPr lang="en-US" sz="8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Job humbled himself before God, was repentant and sorry for what he said and took </a:t>
            </a:r>
            <a:r>
              <a:rPr lang="en-US" sz="2400" dirty="0">
                <a:latin typeface="+mj-lt"/>
                <a:ea typeface="Times New Roman" panose="02020603050405020304" pitchFamily="18" charset="0"/>
              </a:rPr>
              <a:t>back the accusations he made to God in </a:t>
            </a:r>
            <a:r>
              <a:rPr lang="en-US" sz="2400" dirty="0" smtClean="0">
                <a:latin typeface="+mj-lt"/>
                <a:ea typeface="Times New Roman" panose="02020603050405020304" pitchFamily="18" charset="0"/>
              </a:rPr>
              <a:t>pride.  </a:t>
            </a:r>
            <a:r>
              <a:rPr lang="en-US" sz="2400" dirty="0" smtClean="0">
                <a:latin typeface="+mj-lt"/>
              </a:rPr>
              <a:t>Job’s response should be a life lesson for all of us. </a:t>
            </a:r>
            <a:endParaRPr lang="en-US" sz="2400" dirty="0">
              <a:latin typeface="+mj-lt"/>
            </a:endParaRPr>
          </a:p>
        </p:txBody>
      </p:sp>
      <p:pic>
        <p:nvPicPr>
          <p:cNvPr id="3" name="Picture 2" descr="File:&lt;strong&gt;The Lord&lt;/strong&gt; Answering &lt;strong&gt;Job&lt;/strong&gt; Out of the Whirlwind Butts s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274" y="0"/>
            <a:ext cx="5038725" cy="6124754"/>
          </a:xfrm>
          <a:prstGeom prst="rect">
            <a:avLst/>
          </a:prstGeom>
        </p:spPr>
      </p:pic>
    </p:spTree>
    <p:extLst>
      <p:ext uri="{BB962C8B-B14F-4D97-AF65-F5344CB8AC3E}">
        <p14:creationId xmlns:p14="http://schemas.microsoft.com/office/powerpoint/2010/main" val="310507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Effect transition="in" filter="fade">
                                      <p:cBhvr>
                                        <p:cTn id="3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 y="-88970"/>
            <a:ext cx="12211050" cy="6678751"/>
          </a:xfrm>
          <a:prstGeom prst="rect">
            <a:avLst/>
          </a:prstGeom>
        </p:spPr>
        <p:txBody>
          <a:bodyPr wrap="square">
            <a:spAutoFit/>
          </a:bodyPr>
          <a:lstStyle/>
          <a:p>
            <a:r>
              <a:rPr lang="en-US" sz="2800" b="1" dirty="0" smtClean="0">
                <a:latin typeface="+mj-lt"/>
                <a:ea typeface="Times New Roman" panose="02020603050405020304" pitchFamily="18" charset="0"/>
              </a:rPr>
              <a:t>T</a:t>
            </a:r>
            <a:r>
              <a:rPr lang="en-US" sz="2400" b="1" dirty="0" smtClean="0">
                <a:latin typeface="+mj-lt"/>
                <a:ea typeface="Times New Roman" panose="02020603050405020304" pitchFamily="18" charset="0"/>
              </a:rPr>
              <a:t>he Epilogue</a:t>
            </a:r>
            <a:r>
              <a:rPr lang="en-US" sz="2400" dirty="0">
                <a:latin typeface="+mj-lt"/>
                <a:ea typeface="Times New Roman" panose="02020603050405020304" pitchFamily="18" charset="0"/>
              </a:rPr>
              <a:t> </a:t>
            </a:r>
            <a:r>
              <a:rPr lang="en-US" sz="2400" dirty="0" smtClean="0">
                <a:latin typeface="+mj-lt"/>
                <a:ea typeface="Times New Roman" panose="02020603050405020304" pitchFamily="18" charset="0"/>
              </a:rPr>
              <a:t>– God’s </a:t>
            </a:r>
            <a:r>
              <a:rPr lang="en-US" sz="2400" dirty="0">
                <a:latin typeface="+mj-lt"/>
                <a:ea typeface="Times New Roman" panose="02020603050405020304" pitchFamily="18" charset="0"/>
              </a:rPr>
              <a:t>final decree on the three critics of Job, and finally, Job </a:t>
            </a:r>
            <a:r>
              <a:rPr lang="en-US" sz="2400" dirty="0" smtClean="0">
                <a:latin typeface="+mj-lt"/>
                <a:ea typeface="Times New Roman" panose="02020603050405020304" pitchFamily="18" charset="0"/>
              </a:rPr>
              <a:t>himself.</a:t>
            </a:r>
          </a:p>
          <a:p>
            <a:pPr lvl="0" eaLnBrk="0" fontAlgn="base" hangingPunct="0">
              <a:spcBef>
                <a:spcPct val="0"/>
              </a:spcBef>
              <a:spcAft>
                <a:spcPct val="0"/>
              </a:spcAft>
            </a:pPr>
            <a:endParaRPr lang="en-US" altLang="en-US" sz="800" dirty="0" smtClean="0">
              <a:latin typeface="+mj-lt"/>
              <a:ea typeface="Times New Roman" panose="02020603050405020304" pitchFamily="18" charset="0"/>
            </a:endParaRPr>
          </a:p>
          <a:p>
            <a:pPr lvl="0" eaLnBrk="0" fontAlgn="base" hangingPunct="0">
              <a:spcBef>
                <a:spcPct val="0"/>
              </a:spcBef>
              <a:spcAft>
                <a:spcPct val="0"/>
              </a:spcAft>
            </a:pPr>
            <a:r>
              <a:rPr lang="en-US" altLang="en-US" sz="2400" dirty="0" smtClean="0">
                <a:latin typeface="+mj-lt"/>
                <a:ea typeface="Times New Roman" panose="02020603050405020304" pitchFamily="18" charset="0"/>
              </a:rPr>
              <a:t>God </a:t>
            </a:r>
            <a:r>
              <a:rPr lang="en-US" altLang="en-US" sz="2400" dirty="0">
                <a:latin typeface="+mj-lt"/>
                <a:ea typeface="Times New Roman" panose="02020603050405020304" pitchFamily="18" charset="0"/>
              </a:rPr>
              <a:t>directs his anger at the three </a:t>
            </a:r>
            <a:r>
              <a:rPr lang="en-US" altLang="en-US" sz="2400" dirty="0" smtClean="0">
                <a:latin typeface="+mj-lt"/>
                <a:ea typeface="Times New Roman" panose="02020603050405020304" pitchFamily="18" charset="0"/>
              </a:rPr>
              <a:t>friends, “My wrath  is kindled against thee, and against thy two friends: for ye have not spoken of the thing that is right, as my servant Job hath” (42:7).  </a:t>
            </a:r>
            <a:r>
              <a:rPr lang="en-US" altLang="en-US" sz="2400" dirty="0">
                <a:latin typeface="+mj-lt"/>
                <a:ea typeface="Times New Roman" panose="02020603050405020304" pitchFamily="18" charset="0"/>
              </a:rPr>
              <a:t>Why?  Because they limited God’s sovereign ability to use suffering for </a:t>
            </a:r>
            <a:r>
              <a:rPr lang="en-US" altLang="en-US" sz="2400" dirty="0" smtClean="0">
                <a:latin typeface="+mj-lt"/>
                <a:ea typeface="Times New Roman" panose="02020603050405020304" pitchFamily="18" charset="0"/>
              </a:rPr>
              <a:t>purposes of spiritual growth of </a:t>
            </a:r>
          </a:p>
          <a:p>
            <a:pPr lvl="0" eaLnBrk="0" fontAlgn="base" hangingPunct="0">
              <a:spcBef>
                <a:spcPct val="0"/>
              </a:spcBef>
              <a:spcAft>
                <a:spcPct val="0"/>
              </a:spcAft>
            </a:pPr>
            <a:r>
              <a:rPr lang="en-US" altLang="en-US" sz="2400" dirty="0" smtClean="0">
                <a:latin typeface="+mj-lt"/>
                <a:ea typeface="Times New Roman" panose="02020603050405020304" pitchFamily="18" charset="0"/>
              </a:rPr>
              <a:t>Job and to inform readers since of the dynamics between God and Satan.  </a:t>
            </a:r>
            <a:endParaRPr lang="en-US" altLang="en-US" sz="1400" dirty="0">
              <a:latin typeface="+mj-lt"/>
            </a:endParaRPr>
          </a:p>
          <a:p>
            <a:pPr lvl="0" eaLnBrk="0" fontAlgn="base" hangingPunct="0">
              <a:spcBef>
                <a:spcPct val="0"/>
              </a:spcBef>
              <a:spcAft>
                <a:spcPct val="0"/>
              </a:spcAft>
            </a:pPr>
            <a:endParaRPr lang="en-US" altLang="en-US" sz="800" dirty="0" smtClean="0">
              <a:latin typeface="+mj-lt"/>
              <a:ea typeface="Times New Roman" panose="02020603050405020304" pitchFamily="18" charset="0"/>
            </a:endParaRPr>
          </a:p>
          <a:p>
            <a:pPr lvl="0" eaLnBrk="0" fontAlgn="base" hangingPunct="0">
              <a:spcBef>
                <a:spcPct val="0"/>
              </a:spcBef>
              <a:spcAft>
                <a:spcPct val="0"/>
              </a:spcAft>
            </a:pPr>
            <a:r>
              <a:rPr lang="en-US" altLang="en-US" sz="2400" dirty="0" smtClean="0">
                <a:latin typeface="+mj-lt"/>
                <a:ea typeface="Times New Roman" panose="02020603050405020304" pitchFamily="18" charset="0"/>
              </a:rPr>
              <a:t>The </a:t>
            </a:r>
            <a:r>
              <a:rPr lang="en-US" altLang="en-US" sz="2400" dirty="0">
                <a:latin typeface="+mj-lt"/>
                <a:ea typeface="Times New Roman" panose="02020603050405020304" pitchFamily="18" charset="0"/>
              </a:rPr>
              <a:t>result was that they had cruelly condemned innocent Job.  How was Job</a:t>
            </a:r>
            <a:r>
              <a:rPr lang="en-US" altLang="en-US" sz="2400" i="1" dirty="0">
                <a:latin typeface="+mj-lt"/>
                <a:ea typeface="Times New Roman" panose="02020603050405020304" pitchFamily="18" charset="0"/>
              </a:rPr>
              <a:t> </a:t>
            </a:r>
            <a:r>
              <a:rPr lang="en-US" altLang="en-US" sz="2400" i="1" dirty="0" smtClean="0">
                <a:latin typeface="+mj-lt"/>
                <a:ea typeface="Times New Roman" panose="02020603050405020304" pitchFamily="18" charset="0"/>
              </a:rPr>
              <a:t>right </a:t>
            </a:r>
            <a:r>
              <a:rPr lang="en-US" altLang="en-US" sz="2400" dirty="0">
                <a:latin typeface="+mj-lt"/>
                <a:ea typeface="Times New Roman" panose="02020603050405020304" pitchFamily="18" charset="0"/>
              </a:rPr>
              <a:t>before God?  Had Job not questioned the unjustness of </a:t>
            </a:r>
            <a:r>
              <a:rPr lang="en-US" altLang="en-US" sz="2400" dirty="0" smtClean="0">
                <a:latin typeface="+mj-lt"/>
                <a:ea typeface="Times New Roman" panose="02020603050405020304" pitchFamily="18" charset="0"/>
              </a:rPr>
              <a:t>God?</a:t>
            </a:r>
            <a:r>
              <a:rPr lang="en-US" altLang="en-US" sz="1400" dirty="0">
                <a:latin typeface="+mj-lt"/>
              </a:rPr>
              <a:t> </a:t>
            </a:r>
            <a:r>
              <a:rPr lang="en-US" altLang="en-US" sz="1400" dirty="0" smtClean="0">
                <a:latin typeface="+mj-lt"/>
              </a:rPr>
              <a:t> </a:t>
            </a:r>
            <a:r>
              <a:rPr lang="en-US" altLang="en-US" sz="2400" dirty="0" smtClean="0">
                <a:latin typeface="+mj-lt"/>
                <a:ea typeface="Times New Roman" panose="02020603050405020304" pitchFamily="18" charset="0"/>
              </a:rPr>
              <a:t>Yes</a:t>
            </a:r>
            <a:r>
              <a:rPr lang="en-US" altLang="en-US" sz="2400" dirty="0">
                <a:latin typeface="+mj-lt"/>
                <a:ea typeface="Times New Roman" panose="02020603050405020304" pitchFamily="18" charset="0"/>
              </a:rPr>
              <a:t>, but he never went so far as </a:t>
            </a:r>
            <a:r>
              <a:rPr lang="en-US" altLang="en-US" sz="2400" dirty="0" smtClean="0">
                <a:latin typeface="+mj-lt"/>
                <a:ea typeface="Times New Roman" panose="02020603050405020304" pitchFamily="18" charset="0"/>
              </a:rPr>
              <a:t>to curse God</a:t>
            </a:r>
            <a:r>
              <a:rPr lang="en-US" altLang="en-US" sz="2400" dirty="0">
                <a:latin typeface="+mj-lt"/>
                <a:ea typeface="Times New Roman" panose="02020603050405020304" pitchFamily="18" charset="0"/>
              </a:rPr>
              <a:t>, </a:t>
            </a:r>
            <a:endParaRPr lang="en-US" altLang="en-US" sz="2400" dirty="0" smtClean="0">
              <a:latin typeface="+mj-lt"/>
              <a:ea typeface="Times New Roman" panose="02020603050405020304" pitchFamily="18" charset="0"/>
            </a:endParaRPr>
          </a:p>
          <a:p>
            <a:pPr lvl="0" eaLnBrk="0" fontAlgn="base" hangingPunct="0">
              <a:spcBef>
                <a:spcPct val="0"/>
              </a:spcBef>
              <a:spcAft>
                <a:spcPct val="0"/>
              </a:spcAft>
            </a:pPr>
            <a:r>
              <a:rPr lang="en-US" altLang="en-US" sz="2400" dirty="0" smtClean="0">
                <a:latin typeface="+mj-lt"/>
                <a:ea typeface="Times New Roman" panose="02020603050405020304" pitchFamily="18" charset="0"/>
              </a:rPr>
              <a:t>as </a:t>
            </a:r>
            <a:r>
              <a:rPr lang="en-US" altLang="en-US" sz="2400" dirty="0">
                <a:latin typeface="+mj-lt"/>
                <a:ea typeface="Times New Roman" panose="02020603050405020304" pitchFamily="18" charset="0"/>
              </a:rPr>
              <a:t>Satan had predicted he would do </a:t>
            </a:r>
            <a:r>
              <a:rPr lang="en-US" altLang="en-US" sz="2400" dirty="0" smtClean="0">
                <a:latin typeface="+mj-lt"/>
                <a:ea typeface="Times New Roman" panose="02020603050405020304" pitchFamily="18" charset="0"/>
              </a:rPr>
              <a:t>(1:11</a:t>
            </a:r>
            <a:r>
              <a:rPr lang="en-US" altLang="en-US" sz="2400" dirty="0">
                <a:latin typeface="+mj-lt"/>
                <a:ea typeface="Times New Roman" panose="02020603050405020304" pitchFamily="18" charset="0"/>
              </a:rPr>
              <a:t>; 2:5,9).  And, to his credit, </a:t>
            </a:r>
            <a:r>
              <a:rPr lang="en-US" altLang="en-US" sz="2400" b="1" dirty="0" smtClean="0">
                <a:latin typeface="+mj-lt"/>
                <a:ea typeface="Times New Roman" panose="02020603050405020304" pitchFamily="18" charset="0"/>
              </a:rPr>
              <a:t>Job repented</a:t>
            </a:r>
            <a:r>
              <a:rPr lang="en-US" altLang="en-US" sz="1400" b="1" dirty="0">
                <a:latin typeface="+mj-lt"/>
              </a:rPr>
              <a:t> </a:t>
            </a:r>
            <a:r>
              <a:rPr lang="en-US" altLang="en-US" sz="2400" b="1" dirty="0" smtClean="0">
                <a:latin typeface="+mj-lt"/>
                <a:ea typeface="Times New Roman" panose="02020603050405020304" pitchFamily="18" charset="0"/>
              </a:rPr>
              <a:t>of </a:t>
            </a:r>
            <a:r>
              <a:rPr lang="en-US" altLang="en-US" sz="2400" b="1" dirty="0">
                <a:latin typeface="+mj-lt"/>
                <a:ea typeface="Times New Roman" panose="02020603050405020304" pitchFamily="18" charset="0"/>
              </a:rPr>
              <a:t>his sin of </a:t>
            </a:r>
            <a:endParaRPr lang="en-US" altLang="en-US" sz="2400" b="1" dirty="0" smtClean="0">
              <a:latin typeface="+mj-lt"/>
              <a:ea typeface="Times New Roman" panose="02020603050405020304" pitchFamily="18" charset="0"/>
            </a:endParaRPr>
          </a:p>
          <a:p>
            <a:pPr lvl="0" eaLnBrk="0" fontAlgn="base" hangingPunct="0">
              <a:spcBef>
                <a:spcPct val="0"/>
              </a:spcBef>
              <a:spcAft>
                <a:spcPct val="0"/>
              </a:spcAft>
            </a:pPr>
            <a:r>
              <a:rPr lang="en-US" altLang="en-US" sz="2400" b="1" dirty="0" smtClean="0">
                <a:latin typeface="+mj-lt"/>
                <a:ea typeface="Times New Roman" panose="02020603050405020304" pitchFamily="18" charset="0"/>
              </a:rPr>
              <a:t>pride </a:t>
            </a:r>
            <a:r>
              <a:rPr lang="en-US" altLang="en-US" sz="2400" dirty="0">
                <a:latin typeface="+mj-lt"/>
                <a:ea typeface="Times New Roman" panose="02020603050405020304" pitchFamily="18" charset="0"/>
              </a:rPr>
              <a:t>which was accepted by God </a:t>
            </a:r>
            <a:r>
              <a:rPr lang="en-US" altLang="en-US" sz="2400" dirty="0" smtClean="0">
                <a:latin typeface="+mj-lt"/>
                <a:ea typeface="Times New Roman" panose="02020603050405020304" pitchFamily="18" charset="0"/>
              </a:rPr>
              <a:t>(42:6,7</a:t>
            </a:r>
            <a:r>
              <a:rPr lang="en-US" altLang="en-US" sz="2400" dirty="0">
                <a:latin typeface="+mj-lt"/>
                <a:ea typeface="Times New Roman" panose="02020603050405020304" pitchFamily="18" charset="0"/>
              </a:rPr>
              <a:t>).  </a:t>
            </a:r>
            <a:endParaRPr lang="en-US" altLang="en-US" sz="2400" dirty="0" smtClean="0">
              <a:latin typeface="+mj-lt"/>
              <a:ea typeface="Times New Roman" panose="02020603050405020304" pitchFamily="18" charset="0"/>
            </a:endParaRPr>
          </a:p>
          <a:p>
            <a:pPr lvl="0" eaLnBrk="0" fontAlgn="base" hangingPunct="0">
              <a:spcBef>
                <a:spcPct val="0"/>
              </a:spcBef>
              <a:spcAft>
                <a:spcPct val="0"/>
              </a:spcAft>
            </a:pPr>
            <a:endParaRPr lang="en-US" altLang="en-US" sz="800" dirty="0" smtClean="0">
              <a:latin typeface="+mj-lt"/>
              <a:ea typeface="Times New Roman" panose="02020603050405020304" pitchFamily="18" charset="0"/>
            </a:endParaRPr>
          </a:p>
          <a:p>
            <a:pPr lvl="0" eaLnBrk="0" fontAlgn="base" hangingPunct="0">
              <a:spcBef>
                <a:spcPct val="0"/>
              </a:spcBef>
              <a:spcAft>
                <a:spcPct val="0"/>
              </a:spcAft>
            </a:pPr>
            <a:r>
              <a:rPr lang="en-US" altLang="en-US" sz="2400" dirty="0" smtClean="0">
                <a:latin typeface="+mj-lt"/>
                <a:ea typeface="Times New Roman" panose="02020603050405020304" pitchFamily="18" charset="0"/>
              </a:rPr>
              <a:t>The </a:t>
            </a:r>
            <a:r>
              <a:rPr lang="en-US" altLang="en-US" sz="2400" dirty="0">
                <a:latin typeface="+mj-lt"/>
                <a:ea typeface="Times New Roman" panose="02020603050405020304" pitchFamily="18" charset="0"/>
              </a:rPr>
              <a:t>three were given instructions by God to atone for their </a:t>
            </a:r>
            <a:r>
              <a:rPr lang="en-US" altLang="en-US" sz="2400" dirty="0" smtClean="0">
                <a:latin typeface="+mj-lt"/>
                <a:ea typeface="Times New Roman" panose="02020603050405020304" pitchFamily="18" charset="0"/>
              </a:rPr>
              <a:t>sin (42:8</a:t>
            </a:r>
            <a:r>
              <a:rPr lang="en-US" altLang="en-US" sz="2400" dirty="0">
                <a:latin typeface="+mj-lt"/>
                <a:ea typeface="Times New Roman" panose="02020603050405020304" pitchFamily="18" charset="0"/>
              </a:rPr>
              <a:t>).  Never before had the </a:t>
            </a:r>
            <a:endParaRPr lang="en-US" altLang="en-US" sz="2400" dirty="0" smtClean="0">
              <a:latin typeface="+mj-lt"/>
              <a:ea typeface="Times New Roman" panose="02020603050405020304" pitchFamily="18" charset="0"/>
            </a:endParaRPr>
          </a:p>
          <a:p>
            <a:pPr lvl="0" eaLnBrk="0" fontAlgn="base" hangingPunct="0">
              <a:spcBef>
                <a:spcPct val="0"/>
              </a:spcBef>
              <a:spcAft>
                <a:spcPct val="0"/>
              </a:spcAft>
            </a:pPr>
            <a:r>
              <a:rPr lang="en-US" altLang="en-US" sz="2400" dirty="0" smtClean="0">
                <a:latin typeface="+mj-lt"/>
                <a:ea typeface="Times New Roman" panose="02020603050405020304" pitchFamily="18" charset="0"/>
              </a:rPr>
              <a:t>three even </a:t>
            </a:r>
            <a:r>
              <a:rPr lang="en-US" altLang="en-US" sz="2400" b="1" dirty="0" smtClean="0">
                <a:latin typeface="+mj-lt"/>
                <a:ea typeface="Times New Roman" panose="02020603050405020304" pitchFamily="18" charset="0"/>
              </a:rPr>
              <a:t>prayed </a:t>
            </a:r>
            <a:r>
              <a:rPr lang="en-US" altLang="en-US" sz="2400" dirty="0" smtClean="0">
                <a:latin typeface="+mj-lt"/>
                <a:ea typeface="Times New Roman" panose="02020603050405020304" pitchFamily="18" charset="0"/>
              </a:rPr>
              <a:t>for </a:t>
            </a:r>
            <a:r>
              <a:rPr lang="en-US" altLang="en-US" sz="2400" dirty="0">
                <a:latin typeface="+mj-lt"/>
                <a:ea typeface="Times New Roman" panose="02020603050405020304" pitchFamily="18" charset="0"/>
              </a:rPr>
              <a:t>Job.  Job had longed for a mediator between he and God </a:t>
            </a:r>
            <a:r>
              <a:rPr lang="en-US" altLang="en-US" sz="2400" dirty="0" smtClean="0">
                <a:latin typeface="+mj-lt"/>
                <a:ea typeface="Times New Roman" panose="02020603050405020304" pitchFamily="18" charset="0"/>
              </a:rPr>
              <a:t>(16:19-21</a:t>
            </a:r>
            <a:r>
              <a:rPr lang="en-US" altLang="en-US" sz="2400" dirty="0">
                <a:latin typeface="+mj-lt"/>
                <a:ea typeface="Times New Roman" panose="02020603050405020304" pitchFamily="18" charset="0"/>
              </a:rPr>
              <a:t>), </a:t>
            </a:r>
            <a:endParaRPr lang="en-US" altLang="en-US" sz="2400" dirty="0" smtClean="0">
              <a:latin typeface="+mj-lt"/>
              <a:ea typeface="Times New Roman" panose="02020603050405020304" pitchFamily="18" charset="0"/>
            </a:endParaRPr>
          </a:p>
          <a:p>
            <a:pPr lvl="0" eaLnBrk="0" fontAlgn="base" hangingPunct="0">
              <a:spcBef>
                <a:spcPct val="0"/>
              </a:spcBef>
              <a:spcAft>
                <a:spcPct val="0"/>
              </a:spcAft>
            </a:pPr>
            <a:r>
              <a:rPr lang="en-US" altLang="en-US" sz="2400" dirty="0" smtClean="0">
                <a:latin typeface="+mj-lt"/>
                <a:ea typeface="Times New Roman" panose="02020603050405020304" pitchFamily="18" charset="0"/>
              </a:rPr>
              <a:t>and </a:t>
            </a:r>
            <a:r>
              <a:rPr lang="en-US" altLang="en-US" sz="2400" dirty="0">
                <a:latin typeface="+mj-lt"/>
                <a:ea typeface="Times New Roman" panose="02020603050405020304" pitchFamily="18" charset="0"/>
              </a:rPr>
              <a:t>ironically, Job was now interceding for them</a:t>
            </a:r>
            <a:r>
              <a:rPr lang="en-US" altLang="en-US" sz="2400" dirty="0" smtClean="0">
                <a:latin typeface="+mj-lt"/>
                <a:ea typeface="Times New Roman" panose="02020603050405020304" pitchFamily="18" charset="0"/>
              </a:rPr>
              <a:t>!</a:t>
            </a:r>
          </a:p>
          <a:p>
            <a:pPr eaLnBrk="0" fontAlgn="base" hangingPunct="0">
              <a:spcBef>
                <a:spcPct val="0"/>
              </a:spcBef>
              <a:spcAft>
                <a:spcPct val="0"/>
              </a:spcAft>
            </a:pPr>
            <a:endParaRPr lang="en-US" sz="800" dirty="0" smtClean="0">
              <a:latin typeface="+mj-lt"/>
            </a:endParaRPr>
          </a:p>
          <a:p>
            <a:pPr eaLnBrk="0" fontAlgn="base" hangingPunct="0">
              <a:spcBef>
                <a:spcPct val="0"/>
              </a:spcBef>
              <a:spcAft>
                <a:spcPct val="0"/>
              </a:spcAft>
            </a:pPr>
            <a:r>
              <a:rPr lang="en-US" sz="2400" dirty="0" smtClean="0">
                <a:latin typeface="+mj-lt"/>
              </a:rPr>
              <a:t>Job’s </a:t>
            </a:r>
            <a:r>
              <a:rPr lang="en-US" sz="2400" dirty="0">
                <a:latin typeface="+mj-lt"/>
              </a:rPr>
              <a:t>repentance, mediation and forgiving spirit by helping his friends to be restored to God, </a:t>
            </a:r>
            <a:endParaRPr lang="en-US" sz="2400" dirty="0" smtClean="0">
              <a:latin typeface="+mj-lt"/>
            </a:endParaRPr>
          </a:p>
          <a:p>
            <a:pPr eaLnBrk="0" fontAlgn="base" hangingPunct="0">
              <a:spcBef>
                <a:spcPct val="0"/>
              </a:spcBef>
              <a:spcAft>
                <a:spcPct val="0"/>
              </a:spcAft>
            </a:pPr>
            <a:r>
              <a:rPr lang="en-US" sz="2400" dirty="0" smtClean="0">
                <a:latin typeface="+mj-lt"/>
              </a:rPr>
              <a:t>paved </a:t>
            </a:r>
            <a:r>
              <a:rPr lang="en-US" sz="2400" dirty="0">
                <a:latin typeface="+mj-lt"/>
              </a:rPr>
              <a:t>the way for God’s </a:t>
            </a:r>
            <a:r>
              <a:rPr lang="en-US" sz="2400" dirty="0" smtClean="0">
                <a:latin typeface="+mj-lt"/>
              </a:rPr>
              <a:t>restoration of </a:t>
            </a:r>
            <a:r>
              <a:rPr lang="en-US" sz="2400" dirty="0">
                <a:latin typeface="+mj-lt"/>
              </a:rPr>
              <a:t>Job.  It appears that Job’s disease had been healed</a:t>
            </a:r>
            <a:r>
              <a:rPr lang="en-US" sz="2400" dirty="0" smtClean="0">
                <a:latin typeface="+mj-lt"/>
              </a:rPr>
              <a:t>, his wealth reinstated, </a:t>
            </a:r>
            <a:r>
              <a:rPr lang="en-US" sz="2400" dirty="0">
                <a:latin typeface="+mj-lt"/>
              </a:rPr>
              <a:t>as well as he being reunited with his remaining </a:t>
            </a:r>
            <a:r>
              <a:rPr lang="en-US" sz="2400" dirty="0" smtClean="0">
                <a:latin typeface="+mj-lt"/>
              </a:rPr>
              <a:t>family (42:10-17).</a:t>
            </a:r>
          </a:p>
          <a:p>
            <a:pPr eaLnBrk="0" fontAlgn="base" hangingPunct="0">
              <a:spcBef>
                <a:spcPct val="0"/>
              </a:spcBef>
              <a:spcAft>
                <a:spcPct val="0"/>
              </a:spcAft>
            </a:pPr>
            <a:endParaRPr lang="en-US" sz="800" dirty="0" smtClean="0">
              <a:latin typeface="+mj-lt"/>
            </a:endParaRPr>
          </a:p>
          <a:p>
            <a:pPr eaLnBrk="0" fontAlgn="base" hangingPunct="0">
              <a:spcBef>
                <a:spcPct val="0"/>
              </a:spcBef>
              <a:spcAft>
                <a:spcPct val="0"/>
              </a:spcAft>
            </a:pPr>
            <a:r>
              <a:rPr lang="en-US" sz="2400" dirty="0" smtClean="0">
                <a:latin typeface="+mj-lt"/>
              </a:rPr>
              <a:t>Next time – The conclusion of the Book of Job &amp; what it means to us, but one last thing…</a:t>
            </a:r>
            <a:endParaRPr lang="en-US" sz="2400" dirty="0">
              <a:latin typeface="+mj-lt"/>
            </a:endParaRPr>
          </a:p>
        </p:txBody>
      </p:sp>
      <p:sp>
        <p:nvSpPr>
          <p:cNvPr id="3" name="Rectangle 1"/>
          <p:cNvSpPr>
            <a:spLocks noChangeArrowheads="1"/>
          </p:cNvSpPr>
          <p:nvPr/>
        </p:nvSpPr>
        <p:spPr bwMode="auto">
          <a:xfrm>
            <a:off x="752475" y="1929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238250" y="13964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490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fade">
                                      <p:cBhvr>
                                        <p:cTn id="29" dur="500"/>
                                        <p:tgtEl>
                                          <p:spTgt spid="2">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4" end="14"/>
                                            </p:txEl>
                                          </p:spTgt>
                                        </p:tgtEl>
                                        <p:attrNameLst>
                                          <p:attrName>style.visibility</p:attrName>
                                        </p:attrNameLst>
                                      </p:cBhvr>
                                      <p:to>
                                        <p:strVal val="visible"/>
                                      </p:to>
                                    </p:set>
                                    <p:animEffect transition="in" filter="fade">
                                      <p:cBhvr>
                                        <p:cTn id="40" dur="500"/>
                                        <p:tgtEl>
                                          <p:spTgt spid="2">
                                            <p:txEl>
                                              <p:pRg st="14" end="1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6" end="16"/>
                                            </p:txEl>
                                          </p:spTgt>
                                        </p:tgtEl>
                                        <p:attrNameLst>
                                          <p:attrName>style.visibility</p:attrName>
                                        </p:attrNameLst>
                                      </p:cBhvr>
                                      <p:to>
                                        <p:strVal val="visible"/>
                                      </p:to>
                                    </p:set>
                                    <p:animEffect transition="in" filter="fade">
                                      <p:cBhvr>
                                        <p:cTn id="45"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88"/>
            <a:ext cx="5295900" cy="6617196"/>
          </a:xfrm>
          <a:prstGeom prst="rect">
            <a:avLst/>
          </a:prstGeom>
          <a:noFill/>
        </p:spPr>
        <p:txBody>
          <a:bodyPr wrap="square" rtlCol="0">
            <a:spAutoFit/>
          </a:bodyPr>
          <a:lstStyle/>
          <a:p>
            <a:r>
              <a:rPr lang="en-US" sz="2400" b="1" dirty="0" smtClean="0">
                <a:latin typeface="+mj-lt"/>
              </a:rPr>
              <a:t>DINOSAURS</a:t>
            </a:r>
          </a:p>
          <a:p>
            <a:r>
              <a:rPr lang="en-US" sz="2400" dirty="0" smtClean="0">
                <a:latin typeface="+mj-lt"/>
              </a:rPr>
              <a:t>“Behold now </a:t>
            </a:r>
            <a:r>
              <a:rPr lang="en-US" sz="2400" b="1" dirty="0" smtClean="0">
                <a:latin typeface="+mj-lt"/>
              </a:rPr>
              <a:t>behemoth</a:t>
            </a:r>
            <a:r>
              <a:rPr lang="en-US" sz="2400" dirty="0" smtClean="0">
                <a:latin typeface="+mj-lt"/>
              </a:rPr>
              <a:t>, which I made with thee; he </a:t>
            </a:r>
            <a:r>
              <a:rPr lang="en-US" sz="2400" dirty="0" err="1" smtClean="0">
                <a:latin typeface="+mj-lt"/>
              </a:rPr>
              <a:t>eateth</a:t>
            </a:r>
            <a:r>
              <a:rPr lang="en-US" sz="2400" dirty="0" smtClean="0">
                <a:latin typeface="+mj-lt"/>
              </a:rPr>
              <a:t> grass as an ox… his strength is in his loins… He </a:t>
            </a:r>
            <a:r>
              <a:rPr lang="en-US" sz="2400" dirty="0" err="1" smtClean="0">
                <a:latin typeface="+mj-lt"/>
              </a:rPr>
              <a:t>moveth</a:t>
            </a:r>
            <a:r>
              <a:rPr lang="en-US" sz="2400" dirty="0" smtClean="0">
                <a:latin typeface="+mj-lt"/>
              </a:rPr>
              <a:t> his </a:t>
            </a:r>
          </a:p>
          <a:p>
            <a:r>
              <a:rPr lang="en-US" sz="2400" dirty="0" smtClean="0">
                <a:latin typeface="+mj-lt"/>
              </a:rPr>
              <a:t>tail like a cedar… His bones are like bars of iron. He is the chief of the ways of God: he that made him can make his sword to approach unto him” (40:15-19).</a:t>
            </a:r>
          </a:p>
          <a:p>
            <a:endParaRPr lang="en-US" sz="800" dirty="0" smtClean="0">
              <a:latin typeface="+mj-lt"/>
            </a:endParaRPr>
          </a:p>
          <a:p>
            <a:r>
              <a:rPr lang="en-US" sz="2400" dirty="0" smtClean="0">
                <a:latin typeface="+mj-lt"/>
              </a:rPr>
              <a:t>Here God tells us of His creation of the dinosaurs [a term not coined until the 1860’s from a British scientist], which occurred on day 6 of creation along </a:t>
            </a:r>
          </a:p>
          <a:p>
            <a:r>
              <a:rPr lang="en-US" sz="2400" dirty="0" smtClean="0">
                <a:latin typeface="+mj-lt"/>
              </a:rPr>
              <a:t>with man.</a:t>
            </a:r>
          </a:p>
          <a:p>
            <a:endParaRPr lang="en-US" sz="800" dirty="0" smtClean="0">
              <a:latin typeface="+mj-lt"/>
            </a:endParaRPr>
          </a:p>
          <a:p>
            <a:r>
              <a:rPr lang="en-US" sz="2400" dirty="0" smtClean="0">
                <a:latin typeface="+mj-lt"/>
              </a:rPr>
              <a:t>As He had the omnipotence to create</a:t>
            </a:r>
          </a:p>
          <a:p>
            <a:r>
              <a:rPr lang="en-US" sz="2400" dirty="0">
                <a:latin typeface="+mj-lt"/>
              </a:rPr>
              <a:t>b</a:t>
            </a:r>
            <a:r>
              <a:rPr lang="en-US" sz="2400" dirty="0" smtClean="0">
                <a:latin typeface="+mj-lt"/>
              </a:rPr>
              <a:t>ehemoth, He can also bring about His extinction for reasons God has not revealed.  </a:t>
            </a:r>
          </a:p>
        </p:txBody>
      </p:sp>
      <p:pic>
        <p:nvPicPr>
          <p:cNvPr id="4" name="Picture 3" descr="BRONTOSAURUS - Kaijumat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726" y="0"/>
            <a:ext cx="6772276" cy="3314700"/>
          </a:xfrm>
          <a:prstGeom prst="rect">
            <a:avLst/>
          </a:prstGeom>
        </p:spPr>
      </p:pic>
      <p:sp>
        <p:nvSpPr>
          <p:cNvPr id="5" name="TextBox 4"/>
          <p:cNvSpPr txBox="1"/>
          <p:nvPr/>
        </p:nvSpPr>
        <p:spPr>
          <a:xfrm>
            <a:off x="5419725" y="3451473"/>
            <a:ext cx="6600825" cy="3170099"/>
          </a:xfrm>
          <a:prstGeom prst="rect">
            <a:avLst/>
          </a:prstGeom>
          <a:noFill/>
        </p:spPr>
        <p:txBody>
          <a:bodyPr wrap="square" rtlCol="0">
            <a:spAutoFit/>
          </a:bodyPr>
          <a:lstStyle/>
          <a:p>
            <a:r>
              <a:rPr lang="en-US" i="1" dirty="0" smtClean="0">
                <a:latin typeface="+mj-lt"/>
              </a:rPr>
              <a:t>Behemoth </a:t>
            </a:r>
            <a:r>
              <a:rPr lang="en-US" i="1" dirty="0">
                <a:latin typeface="+mj-lt"/>
              </a:rPr>
              <a:t>i</a:t>
            </a:r>
            <a:r>
              <a:rPr lang="en-US" i="1" dirty="0" smtClean="0">
                <a:latin typeface="+mj-lt"/>
              </a:rPr>
              <a:t>s a dinosaur, a dinosaur is he. He </a:t>
            </a:r>
            <a:r>
              <a:rPr lang="en-US" i="1" dirty="0" err="1" smtClean="0">
                <a:latin typeface="+mj-lt"/>
              </a:rPr>
              <a:t>eateth</a:t>
            </a:r>
            <a:r>
              <a:rPr lang="en-US" i="1" dirty="0" smtClean="0">
                <a:latin typeface="+mj-lt"/>
              </a:rPr>
              <a:t> grass as an ox, his tail like a cedar tree. His bones are strong as bars of iron, he’s chief in the ways of God.  Behemoth is a dinosaur, a mighty sauropod.</a:t>
            </a:r>
          </a:p>
          <a:p>
            <a:endParaRPr lang="en-US" sz="800" i="1" dirty="0" smtClean="0">
              <a:latin typeface="+mj-lt"/>
            </a:endParaRPr>
          </a:p>
          <a:p>
            <a:r>
              <a:rPr lang="en-US" i="1" dirty="0" smtClean="0">
                <a:latin typeface="+mj-lt"/>
              </a:rPr>
              <a:t>Let’s look in the Bible, let’s look in the book of Job. Turn to chapter 40, in verse 15 we’re told. All the mighty creatures that Job must have known, in the jungle of the region where behemoth made his home.</a:t>
            </a:r>
          </a:p>
          <a:p>
            <a:r>
              <a:rPr lang="en-US" sz="1000" i="1" dirty="0" smtClean="0">
                <a:latin typeface="+mj-lt"/>
              </a:rPr>
              <a:t>(Chorus)</a:t>
            </a:r>
          </a:p>
          <a:p>
            <a:r>
              <a:rPr lang="en-US" i="1" dirty="0" smtClean="0">
                <a:latin typeface="+mj-lt"/>
              </a:rPr>
              <a:t>Some say behemoth is nothing more than this. An elephant or a hippo, but I don’t think it fits. Because they don’t have a tail like a cedar tree. Behemoth seems much more like a dinosaur to me.</a:t>
            </a:r>
          </a:p>
          <a:p>
            <a:r>
              <a:rPr lang="en-US" sz="1000" i="1" dirty="0" smtClean="0">
                <a:latin typeface="+mj-lt"/>
              </a:rPr>
              <a:t>(Chorus)   </a:t>
            </a:r>
            <a:endParaRPr lang="en-US" sz="1000" i="1" dirty="0" smtClean="0">
              <a:latin typeface="+mj-lt"/>
            </a:endParaRPr>
          </a:p>
          <a:p>
            <a:r>
              <a:rPr lang="en-US" sz="1200" smtClean="0">
                <a:latin typeface="+mj-lt"/>
              </a:rPr>
              <a:t>                                                                                                             Written </a:t>
            </a:r>
            <a:r>
              <a:rPr lang="en-US" sz="1200" dirty="0" smtClean="0">
                <a:latin typeface="+mj-lt"/>
              </a:rPr>
              <a:t>by Buddy Davis, Creation Museum</a:t>
            </a:r>
            <a:endParaRPr lang="en-US" sz="1200" dirty="0">
              <a:latin typeface="+mj-lt"/>
            </a:endParaRPr>
          </a:p>
        </p:txBody>
      </p:sp>
      <p:pic>
        <p:nvPicPr>
          <p:cNvPr id="3" name="Picture 2" descr="SAM Daily Times - THE VOICE OF THE VOICEL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725" y="-14288"/>
            <a:ext cx="6772275" cy="3343275"/>
          </a:xfrm>
          <a:prstGeom prst="rect">
            <a:avLst/>
          </a:prstGeom>
        </p:spPr>
      </p:pic>
    </p:spTree>
    <p:extLst>
      <p:ext uri="{BB962C8B-B14F-4D97-AF65-F5344CB8AC3E}">
        <p14:creationId xmlns:p14="http://schemas.microsoft.com/office/powerpoint/2010/main" val="105620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 y="0"/>
            <a:ext cx="12296775" cy="6370975"/>
          </a:xfrm>
          <a:prstGeom prst="rect">
            <a:avLst/>
          </a:prstGeom>
        </p:spPr>
        <p:txBody>
          <a:bodyPr wrap="square">
            <a:spAutoFit/>
          </a:bodyPr>
          <a:lstStyle/>
          <a:p>
            <a:r>
              <a:rPr lang="en-US" sz="2400" b="1" u="sng" dirty="0">
                <a:latin typeface="+mj-lt"/>
                <a:ea typeface="Times New Roman" panose="02020603050405020304" pitchFamily="18" charset="0"/>
              </a:rPr>
              <a:t>Satan’s 4</a:t>
            </a:r>
            <a:r>
              <a:rPr lang="en-US" sz="2400" b="1" u="sng" baseline="30000" dirty="0">
                <a:latin typeface="+mj-lt"/>
                <a:ea typeface="Times New Roman" panose="02020603050405020304" pitchFamily="18" charset="0"/>
              </a:rPr>
              <a:t>th</a:t>
            </a:r>
            <a:r>
              <a:rPr lang="en-US" sz="2400" b="1" u="sng" dirty="0">
                <a:latin typeface="+mj-lt"/>
                <a:ea typeface="Times New Roman" panose="02020603050405020304" pitchFamily="18" charset="0"/>
              </a:rPr>
              <a:t> </a:t>
            </a:r>
            <a:r>
              <a:rPr lang="en-US" sz="2400" b="1" u="sng" dirty="0" smtClean="0">
                <a:latin typeface="+mj-lt"/>
                <a:ea typeface="Times New Roman" panose="02020603050405020304" pitchFamily="18" charset="0"/>
              </a:rPr>
              <a:t>assault</a:t>
            </a:r>
            <a:endParaRPr lang="en-US" sz="2400" b="1" dirty="0" smtClean="0">
              <a:effectLst/>
              <a:latin typeface="+mj-lt"/>
              <a:ea typeface="Times New Roman" panose="02020603050405020304" pitchFamily="18" charset="0"/>
            </a:endParaRPr>
          </a:p>
          <a:p>
            <a:r>
              <a:rPr lang="en-US" sz="2400" dirty="0">
                <a:latin typeface="+mj-lt"/>
                <a:ea typeface="Times New Roman" panose="02020603050405020304" pitchFamily="18" charset="0"/>
              </a:rPr>
              <a:t>Satan’s next attack was again of the </a:t>
            </a:r>
            <a:r>
              <a:rPr lang="en-US" sz="2400" dirty="0" smtClean="0">
                <a:latin typeface="+mj-lt"/>
                <a:ea typeface="Times New Roman" panose="02020603050405020304" pitchFamily="18" charset="0"/>
              </a:rPr>
              <a:t>‘natural’ kind:</a:t>
            </a:r>
            <a:r>
              <a:rPr lang="en-US" sz="2400" dirty="0">
                <a:latin typeface="+mj-lt"/>
                <a:ea typeface="Times New Roman" panose="02020603050405020304" pitchFamily="18" charset="0"/>
              </a:rPr>
              <a:t> </a:t>
            </a:r>
            <a:r>
              <a:rPr lang="en-US" sz="2400" dirty="0" smtClean="0">
                <a:latin typeface="+mj-lt"/>
                <a:ea typeface="Times New Roman" panose="02020603050405020304" pitchFamily="18" charset="0"/>
              </a:rPr>
              <a:t>What </a:t>
            </a:r>
            <a:r>
              <a:rPr lang="en-US" sz="2400" dirty="0">
                <a:latin typeface="+mj-lt"/>
                <a:ea typeface="Times New Roman" panose="02020603050405020304" pitchFamily="18" charset="0"/>
              </a:rPr>
              <a:t>appears to be a tornado like whirlwind from the nearby Arabian desert, </a:t>
            </a:r>
            <a:r>
              <a:rPr lang="en-US" sz="2400" dirty="0" smtClean="0">
                <a:latin typeface="+mj-lt"/>
                <a:ea typeface="Times New Roman" panose="02020603050405020304" pitchFamily="18" charset="0"/>
              </a:rPr>
              <a:t>destroys </a:t>
            </a:r>
            <a:r>
              <a:rPr lang="en-US" sz="2400" dirty="0">
                <a:latin typeface="+mj-lt"/>
                <a:ea typeface="Times New Roman" panose="02020603050405020304" pitchFamily="18" charset="0"/>
              </a:rPr>
              <a:t>the house killing Job’s </a:t>
            </a:r>
            <a:r>
              <a:rPr lang="en-US" sz="2400" dirty="0" smtClean="0">
                <a:latin typeface="+mj-lt"/>
                <a:ea typeface="Times New Roman" panose="02020603050405020304" pitchFamily="18" charset="0"/>
              </a:rPr>
              <a:t>children (1:18,19).</a:t>
            </a:r>
            <a:endParaRPr lang="en-US" dirty="0"/>
          </a:p>
          <a:p>
            <a:endParaRPr lang="en-US" sz="800" dirty="0" smtClean="0">
              <a:latin typeface="+mj-lt"/>
            </a:endParaRPr>
          </a:p>
          <a:p>
            <a:r>
              <a:rPr lang="en-US" sz="2400" dirty="0" smtClean="0">
                <a:latin typeface="+mj-lt"/>
              </a:rPr>
              <a:t>In </a:t>
            </a:r>
            <a:r>
              <a:rPr lang="en-US" sz="2400" dirty="0">
                <a:latin typeface="+mj-lt"/>
              </a:rPr>
              <a:t>a short period of time through both human and natural causes, all of Job’s livestock had been stolen, his servants slaughtered, and his children killed.  Job’s life had been turned upside down and he was helpless to stop it or understand why.  What would he do?  </a:t>
            </a:r>
            <a:r>
              <a:rPr lang="en-US" sz="2400" i="1" u="sng" dirty="0">
                <a:latin typeface="+mj-lt"/>
              </a:rPr>
              <a:t>WHAT WOULD YOU DO</a:t>
            </a:r>
            <a:r>
              <a:rPr lang="en-US" sz="2400" i="1" dirty="0" smtClean="0">
                <a:latin typeface="+mj-lt"/>
              </a:rPr>
              <a:t>?</a:t>
            </a:r>
          </a:p>
          <a:p>
            <a:endParaRPr lang="en-US" sz="800" u="sng" dirty="0" smtClean="0">
              <a:latin typeface="+mj-lt"/>
            </a:endParaRPr>
          </a:p>
          <a:p>
            <a:r>
              <a:rPr lang="en-US" sz="2400" b="1" u="sng" dirty="0" smtClean="0">
                <a:latin typeface="+mj-lt"/>
              </a:rPr>
              <a:t>The </a:t>
            </a:r>
            <a:r>
              <a:rPr lang="en-US" sz="2400" b="1" u="sng" dirty="0">
                <a:latin typeface="+mj-lt"/>
              </a:rPr>
              <a:t>Permissive Will of God</a:t>
            </a:r>
            <a:endParaRPr lang="en-US" sz="2400" b="1" dirty="0">
              <a:latin typeface="+mj-lt"/>
            </a:endParaRPr>
          </a:p>
          <a:p>
            <a:r>
              <a:rPr lang="en-US" sz="2400" dirty="0" smtClean="0">
                <a:latin typeface="+mj-lt"/>
              </a:rPr>
              <a:t>As </a:t>
            </a:r>
            <a:r>
              <a:rPr lang="en-US" sz="2400" dirty="0">
                <a:latin typeface="+mj-lt"/>
              </a:rPr>
              <a:t>we have learned, God did not create evil, but because of free will He permitted it to exist.  </a:t>
            </a:r>
            <a:endParaRPr lang="en-US" sz="2400" dirty="0" smtClean="0">
              <a:latin typeface="+mj-lt"/>
            </a:endParaRPr>
          </a:p>
          <a:p>
            <a:r>
              <a:rPr lang="en-US" sz="2400" dirty="0" smtClean="0">
                <a:latin typeface="+mj-lt"/>
              </a:rPr>
              <a:t>When </a:t>
            </a:r>
            <a:r>
              <a:rPr lang="en-US" sz="2400" dirty="0">
                <a:latin typeface="+mj-lt"/>
              </a:rPr>
              <a:t>Lucifer </a:t>
            </a:r>
            <a:r>
              <a:rPr lang="en-US" sz="2400" dirty="0" smtClean="0">
                <a:latin typeface="+mj-lt"/>
              </a:rPr>
              <a:t>‘willed’ </a:t>
            </a:r>
            <a:r>
              <a:rPr lang="en-US" sz="2400" dirty="0">
                <a:latin typeface="+mj-lt"/>
              </a:rPr>
              <a:t>to be </a:t>
            </a:r>
            <a:r>
              <a:rPr lang="en-US" sz="2400" u="sng" dirty="0">
                <a:latin typeface="+mj-lt"/>
              </a:rPr>
              <a:t>like God</a:t>
            </a:r>
            <a:r>
              <a:rPr lang="en-US" sz="2400" dirty="0">
                <a:latin typeface="+mj-lt"/>
              </a:rPr>
              <a:t> (Isa</a:t>
            </a:r>
            <a:r>
              <a:rPr lang="en-US" sz="2400" dirty="0" smtClean="0">
                <a:latin typeface="+mj-lt"/>
              </a:rPr>
              <a:t>. 14:14</a:t>
            </a:r>
            <a:r>
              <a:rPr lang="en-US" sz="2400" dirty="0">
                <a:latin typeface="+mj-lt"/>
              </a:rPr>
              <a:t>), </a:t>
            </a:r>
            <a:r>
              <a:rPr lang="en-US" sz="2400" dirty="0" smtClean="0">
                <a:latin typeface="+mj-lt"/>
              </a:rPr>
              <a:t>he introduced </a:t>
            </a:r>
            <a:r>
              <a:rPr lang="en-US" sz="2400" dirty="0">
                <a:latin typeface="+mj-lt"/>
              </a:rPr>
              <a:t>sin into creation, and into </a:t>
            </a:r>
            <a:r>
              <a:rPr lang="en-US" sz="2400" dirty="0" smtClean="0">
                <a:latin typeface="+mj-lt"/>
              </a:rPr>
              <a:t>man </a:t>
            </a:r>
            <a:r>
              <a:rPr lang="en-US" sz="2400" dirty="0">
                <a:latin typeface="+mj-lt"/>
              </a:rPr>
              <a:t>(Rom</a:t>
            </a:r>
            <a:r>
              <a:rPr lang="en-US" sz="2400" dirty="0" smtClean="0">
                <a:latin typeface="+mj-lt"/>
              </a:rPr>
              <a:t>. 5:12</a:t>
            </a:r>
            <a:r>
              <a:rPr lang="en-US" sz="2400" dirty="0">
                <a:latin typeface="+mj-lt"/>
              </a:rPr>
              <a:t>).  In the </a:t>
            </a:r>
            <a:r>
              <a:rPr lang="en-US" sz="2400" dirty="0" smtClean="0">
                <a:latin typeface="+mj-lt"/>
              </a:rPr>
              <a:t>Book </a:t>
            </a:r>
            <a:r>
              <a:rPr lang="en-US" sz="2400" dirty="0">
                <a:latin typeface="+mj-lt"/>
              </a:rPr>
              <a:t>of </a:t>
            </a:r>
            <a:r>
              <a:rPr lang="en-US" sz="2400" dirty="0" smtClean="0">
                <a:latin typeface="+mj-lt"/>
              </a:rPr>
              <a:t>Job, we </a:t>
            </a:r>
            <a:r>
              <a:rPr lang="en-US" sz="2400" dirty="0">
                <a:latin typeface="+mj-lt"/>
              </a:rPr>
              <a:t>see the permissive will of God at work.  The </a:t>
            </a:r>
            <a:r>
              <a:rPr lang="en-US" sz="2400" dirty="0" smtClean="0">
                <a:latin typeface="+mj-lt"/>
              </a:rPr>
              <a:t>goodness </a:t>
            </a:r>
            <a:r>
              <a:rPr lang="en-US" sz="2400" dirty="0">
                <a:latin typeface="+mj-lt"/>
              </a:rPr>
              <a:t>of </a:t>
            </a:r>
            <a:endParaRPr lang="en-US" sz="2400" dirty="0" smtClean="0">
              <a:latin typeface="+mj-lt"/>
            </a:endParaRPr>
          </a:p>
          <a:p>
            <a:r>
              <a:rPr lang="en-US" sz="2400" dirty="0" smtClean="0">
                <a:latin typeface="+mj-lt"/>
              </a:rPr>
              <a:t>God </a:t>
            </a:r>
            <a:r>
              <a:rPr lang="en-US" sz="2400" dirty="0">
                <a:latin typeface="+mj-lt"/>
              </a:rPr>
              <a:t>would not lead Him [God] to cause man to suffer for suffering’s </a:t>
            </a:r>
            <a:r>
              <a:rPr lang="en-US" sz="2400" dirty="0" smtClean="0">
                <a:latin typeface="+mj-lt"/>
              </a:rPr>
              <a:t>sake, but </a:t>
            </a:r>
            <a:r>
              <a:rPr lang="en-US" sz="2400" dirty="0">
                <a:latin typeface="+mj-lt"/>
              </a:rPr>
              <a:t>out of suffering </a:t>
            </a:r>
            <a:endParaRPr lang="en-US" sz="2400" dirty="0" smtClean="0">
              <a:latin typeface="+mj-lt"/>
            </a:endParaRPr>
          </a:p>
          <a:p>
            <a:r>
              <a:rPr lang="en-US" sz="2400" dirty="0" smtClean="0">
                <a:latin typeface="+mj-lt"/>
              </a:rPr>
              <a:t>we </a:t>
            </a:r>
            <a:r>
              <a:rPr lang="en-US" sz="2400" dirty="0">
                <a:latin typeface="+mj-lt"/>
              </a:rPr>
              <a:t>can see good come about (Rom</a:t>
            </a:r>
            <a:r>
              <a:rPr lang="en-US" sz="2400" dirty="0" smtClean="0">
                <a:latin typeface="+mj-lt"/>
              </a:rPr>
              <a:t>. 8:28</a:t>
            </a:r>
            <a:r>
              <a:rPr lang="en-US" sz="2400" dirty="0">
                <a:latin typeface="+mj-lt"/>
              </a:rPr>
              <a:t>).  Job will be stronger and closer to God at the end </a:t>
            </a:r>
            <a:endParaRPr lang="en-US" sz="2400" dirty="0" smtClean="0">
              <a:latin typeface="+mj-lt"/>
            </a:endParaRPr>
          </a:p>
          <a:p>
            <a:r>
              <a:rPr lang="en-US" sz="2400" dirty="0" smtClean="0">
                <a:latin typeface="+mj-lt"/>
              </a:rPr>
              <a:t>than </a:t>
            </a:r>
            <a:r>
              <a:rPr lang="en-US" sz="2400" dirty="0">
                <a:latin typeface="+mj-lt"/>
              </a:rPr>
              <a:t>the beginning.  He will be purged with fire, causing him to be destroyed or shine </a:t>
            </a:r>
            <a:r>
              <a:rPr lang="en-US" sz="2400" dirty="0" smtClean="0">
                <a:latin typeface="+mj-lt"/>
              </a:rPr>
              <a:t>brighter.</a:t>
            </a:r>
            <a:endParaRPr lang="en-US" sz="2400" dirty="0">
              <a:latin typeface="+mj-lt"/>
            </a:endParaRPr>
          </a:p>
          <a:p>
            <a:endParaRPr lang="en-US" sz="800" dirty="0" smtClean="0">
              <a:latin typeface="+mj-lt"/>
            </a:endParaRPr>
          </a:p>
          <a:p>
            <a:r>
              <a:rPr lang="en-US" sz="2400" b="1" u="sng" dirty="0" smtClean="0">
                <a:latin typeface="+mj-lt"/>
              </a:rPr>
              <a:t>Satan’s role</a:t>
            </a:r>
            <a:r>
              <a:rPr lang="en-US" sz="2400" b="1" dirty="0" smtClean="0">
                <a:latin typeface="+mj-lt"/>
              </a:rPr>
              <a:t> </a:t>
            </a:r>
            <a:r>
              <a:rPr lang="en-US" sz="2400" dirty="0" smtClean="0">
                <a:latin typeface="+mj-lt"/>
              </a:rPr>
              <a:t>– Satan does has </a:t>
            </a:r>
            <a:r>
              <a:rPr lang="en-US" sz="2400" dirty="0">
                <a:latin typeface="+mj-lt"/>
              </a:rPr>
              <a:t>a role in God’s </a:t>
            </a:r>
            <a:r>
              <a:rPr lang="en-US" sz="2400" i="1" dirty="0" smtClean="0">
                <a:latin typeface="+mj-lt"/>
              </a:rPr>
              <a:t>big </a:t>
            </a:r>
            <a:r>
              <a:rPr lang="en-US" sz="2400" i="1" dirty="0">
                <a:latin typeface="+mj-lt"/>
              </a:rPr>
              <a:t>picture</a:t>
            </a:r>
            <a:r>
              <a:rPr lang="en-US" sz="2400" dirty="0" smtClean="0">
                <a:latin typeface="+mj-lt"/>
              </a:rPr>
              <a:t>.  </a:t>
            </a:r>
            <a:r>
              <a:rPr lang="en-US" sz="2400" dirty="0">
                <a:latin typeface="+mj-lt"/>
              </a:rPr>
              <a:t>God did </a:t>
            </a:r>
            <a:r>
              <a:rPr lang="en-US" sz="2400" dirty="0" smtClean="0">
                <a:latin typeface="+mj-lt"/>
              </a:rPr>
              <a:t>not cause Satan to fall, </a:t>
            </a:r>
            <a:r>
              <a:rPr lang="en-US" sz="2400" dirty="0">
                <a:latin typeface="+mj-lt"/>
              </a:rPr>
              <a:t>but God will </a:t>
            </a:r>
            <a:r>
              <a:rPr lang="en-US" sz="2400" u="sng" dirty="0" smtClean="0">
                <a:latin typeface="+mj-lt"/>
              </a:rPr>
              <a:t>use</a:t>
            </a:r>
            <a:r>
              <a:rPr lang="en-US" sz="2400" dirty="0" smtClean="0">
                <a:latin typeface="+mj-lt"/>
              </a:rPr>
              <a:t> him </a:t>
            </a:r>
            <a:r>
              <a:rPr lang="en-US" sz="2400" dirty="0">
                <a:latin typeface="+mj-lt"/>
              </a:rPr>
              <a:t>to carry out His plans &amp; purposes.  Satan’s evil, accusatory nature leads him to cause strife within God’s creation, and God has permitted </a:t>
            </a:r>
            <a:r>
              <a:rPr lang="en-US" sz="2400" dirty="0" smtClean="0">
                <a:latin typeface="+mj-lt"/>
              </a:rPr>
              <a:t>him </a:t>
            </a:r>
            <a:r>
              <a:rPr lang="en-US" sz="2400" dirty="0">
                <a:latin typeface="+mj-lt"/>
              </a:rPr>
              <a:t>to have a limited amount of </a:t>
            </a:r>
            <a:r>
              <a:rPr lang="en-US" sz="2400" dirty="0" smtClean="0">
                <a:latin typeface="+mj-lt"/>
              </a:rPr>
              <a:t>power…</a:t>
            </a:r>
            <a:endParaRPr lang="en-US" sz="2400" dirty="0">
              <a:latin typeface="+mj-lt"/>
            </a:endParaRPr>
          </a:p>
        </p:txBody>
      </p:sp>
    </p:spTree>
    <p:extLst>
      <p:ext uri="{BB962C8B-B14F-4D97-AF65-F5344CB8AC3E}">
        <p14:creationId xmlns:p14="http://schemas.microsoft.com/office/powerpoint/2010/main" val="9937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65" y="144066"/>
            <a:ext cx="11820525" cy="6370975"/>
          </a:xfrm>
          <a:prstGeom prst="rect">
            <a:avLst/>
          </a:prstGeom>
        </p:spPr>
        <p:txBody>
          <a:bodyPr wrap="square">
            <a:spAutoFit/>
          </a:bodyPr>
          <a:lstStyle/>
          <a:p>
            <a:r>
              <a:rPr lang="en-US" sz="2400" dirty="0">
                <a:latin typeface="+mj-lt"/>
              </a:rPr>
              <a:t> </a:t>
            </a:r>
            <a:r>
              <a:rPr lang="en-US" sz="2400" dirty="0" smtClean="0">
                <a:latin typeface="+mj-lt"/>
              </a:rPr>
              <a:t>… and purpose </a:t>
            </a:r>
            <a:r>
              <a:rPr lang="en-US" sz="2400" dirty="0">
                <a:latin typeface="+mj-lt"/>
              </a:rPr>
              <a:t>(Lk</a:t>
            </a:r>
            <a:r>
              <a:rPr lang="en-US" sz="2400" dirty="0" smtClean="0">
                <a:latin typeface="+mj-lt"/>
              </a:rPr>
              <a:t>. 4:6,7</a:t>
            </a:r>
            <a:r>
              <a:rPr lang="en-US" sz="2400" dirty="0">
                <a:latin typeface="+mj-lt"/>
              </a:rPr>
              <a:t>; Eph. 2:2; </a:t>
            </a:r>
            <a:r>
              <a:rPr lang="en-US" sz="2400" dirty="0" smtClean="0">
                <a:latin typeface="+mj-lt"/>
              </a:rPr>
              <a:t>2Cor. 4:4</a:t>
            </a:r>
            <a:r>
              <a:rPr lang="en-US" sz="2400" dirty="0">
                <a:latin typeface="+mj-lt"/>
              </a:rPr>
              <a:t>).  But, God uses that strife in the believer’s life to make him [believer] </a:t>
            </a:r>
            <a:r>
              <a:rPr lang="en-US" sz="2400" dirty="0" smtClean="0">
                <a:latin typeface="+mj-lt"/>
              </a:rPr>
              <a:t>stronger.  </a:t>
            </a:r>
            <a:r>
              <a:rPr lang="en-US" sz="2400" dirty="0">
                <a:latin typeface="+mj-lt"/>
              </a:rPr>
              <a:t>God chastens those he </a:t>
            </a:r>
            <a:r>
              <a:rPr lang="en-US" sz="2400" dirty="0" smtClean="0">
                <a:latin typeface="+mj-lt"/>
              </a:rPr>
              <a:t>loves (Heb. 12:6), </a:t>
            </a:r>
            <a:r>
              <a:rPr lang="en-US" sz="2400" dirty="0">
                <a:latin typeface="+mj-lt"/>
              </a:rPr>
              <a:t>and because the devil is so willing to participate, God will permit him a degree of limited &amp; temporary success. </a:t>
            </a:r>
            <a:r>
              <a:rPr lang="en-US" sz="2400" dirty="0" smtClean="0">
                <a:latin typeface="+mj-lt"/>
              </a:rPr>
              <a:t> While some </a:t>
            </a:r>
            <a:r>
              <a:rPr lang="en-US" sz="2400" dirty="0">
                <a:latin typeface="+mj-lt"/>
              </a:rPr>
              <a:t>of life’s trials &amp; </a:t>
            </a:r>
            <a:r>
              <a:rPr lang="en-US" sz="2400" dirty="0" smtClean="0">
                <a:latin typeface="+mj-lt"/>
              </a:rPr>
              <a:t>tribulations are </a:t>
            </a:r>
            <a:r>
              <a:rPr lang="en-US" sz="2400" dirty="0">
                <a:latin typeface="+mj-lt"/>
              </a:rPr>
              <a:t>instigated by </a:t>
            </a:r>
            <a:r>
              <a:rPr lang="en-US" sz="2400" dirty="0" smtClean="0">
                <a:latin typeface="+mj-lt"/>
              </a:rPr>
              <a:t>God [especially under the Old Covenant], most are instigated by Satan. </a:t>
            </a:r>
          </a:p>
          <a:p>
            <a:pPr lvl="0" eaLnBrk="0" fontAlgn="base" hangingPunct="0">
              <a:spcBef>
                <a:spcPct val="0"/>
              </a:spcBef>
              <a:spcAft>
                <a:spcPct val="0"/>
              </a:spcAft>
            </a:pPr>
            <a:endParaRPr kumimoji="0" lang="en-US" altLang="en-US" sz="800" b="0" i="0" u="sng" strike="noStrike" cap="none" normalizeH="0" baseline="0" dirty="0" smtClean="0">
              <a:ln>
                <a:noFill/>
              </a:ln>
              <a:solidFill>
                <a:schemeClr val="tx1"/>
              </a:solidFill>
              <a:effectLst/>
              <a:latin typeface="+mj-lt"/>
              <a:ea typeface="Times New Roman" panose="02020603050405020304" pitchFamily="18" charset="0"/>
            </a:endParaRPr>
          </a:p>
          <a:p>
            <a:pPr lvl="0" eaLnBrk="0" fontAlgn="base" hangingPunct="0">
              <a:spcBef>
                <a:spcPct val="0"/>
              </a:spcBef>
              <a:spcAft>
                <a:spcPct val="0"/>
              </a:spcAft>
            </a:pPr>
            <a:r>
              <a:rPr kumimoji="0" lang="en-US" altLang="en-US" sz="2400" b="0" i="0" u="sng" strike="noStrike" cap="none" normalizeH="0" baseline="0" dirty="0" smtClean="0">
                <a:ln>
                  <a:noFill/>
                </a:ln>
                <a:solidFill>
                  <a:schemeClr val="tx1"/>
                </a:solidFill>
                <a:effectLst/>
                <a:latin typeface="+mj-lt"/>
                <a:ea typeface="Times New Roman" panose="02020603050405020304" pitchFamily="18" charset="0"/>
              </a:rPr>
              <a:t>Examples</a:t>
            </a: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mj-lt"/>
            </a:endParaRPr>
          </a:p>
          <a:p>
            <a:pPr lvl="0" eaLnBrk="0" fontAlgn="base" hangingPunct="0">
              <a:spcBef>
                <a:spcPct val="0"/>
              </a:spcBef>
              <a:spcAft>
                <a:spcPct val="0"/>
              </a:spcAft>
            </a:pP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God’s judgments against Israel (Deut. 28:15) – </a:t>
            </a:r>
            <a:r>
              <a:rPr kumimoji="0" lang="en-US" altLang="en-US" sz="2400" b="0" i="0" u="sng" strike="noStrike" cap="none" normalizeH="0" baseline="0" dirty="0" smtClean="0">
                <a:ln>
                  <a:noFill/>
                </a:ln>
                <a:solidFill>
                  <a:schemeClr val="tx1"/>
                </a:solidFill>
                <a:effectLst/>
                <a:latin typeface="+mj-lt"/>
                <a:ea typeface="Times New Roman" panose="02020603050405020304" pitchFamily="18" charset="0"/>
              </a:rPr>
              <a:t>Instigated by </a:t>
            </a:r>
            <a:r>
              <a:rPr kumimoji="0" lang="en-US" altLang="en-US" sz="2400" b="1" i="0" u="sng" strike="noStrike" cap="none" normalizeH="0" baseline="0" dirty="0" smtClean="0">
                <a:ln>
                  <a:noFill/>
                </a:ln>
                <a:solidFill>
                  <a:schemeClr val="tx1"/>
                </a:solidFill>
                <a:effectLst/>
                <a:latin typeface="+mj-lt"/>
                <a:ea typeface="Times New Roman" panose="02020603050405020304" pitchFamily="18" charset="0"/>
              </a:rPr>
              <a:t>God</a:t>
            </a:r>
            <a:r>
              <a:rPr kumimoji="0" lang="en-US" altLang="en-US" sz="2400" b="0" i="0" u="sng" strike="noStrike" cap="none" normalizeH="0" baseline="0" dirty="0" smtClean="0">
                <a:ln>
                  <a:noFill/>
                </a:ln>
                <a:solidFill>
                  <a:schemeClr val="tx1"/>
                </a:solidFill>
                <a:effectLst/>
                <a:latin typeface="+mj-lt"/>
                <a:ea typeface="Times New Roman" panose="02020603050405020304" pitchFamily="18" charset="0"/>
              </a:rPr>
              <a:t> or Satan</a:t>
            </a: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mj-lt"/>
            </a:endParaRPr>
          </a:p>
          <a:p>
            <a:pPr lvl="0" eaLnBrk="0" fontAlgn="base" hangingPunct="0">
              <a:spcBef>
                <a:spcPct val="0"/>
              </a:spcBef>
              <a:spcAft>
                <a:spcPct val="0"/>
              </a:spcAft>
            </a:pP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Paul’s </a:t>
            </a:r>
            <a:r>
              <a:rPr kumimoji="0" lang="en-US" altLang="en-US" sz="2400" b="0" u="none" strike="noStrike" cap="none" normalizeH="0" baseline="0" dirty="0" smtClean="0">
                <a:ln>
                  <a:noFill/>
                </a:ln>
                <a:solidFill>
                  <a:schemeClr val="tx1"/>
                </a:solidFill>
                <a:effectLst/>
                <a:latin typeface="+mj-lt"/>
                <a:ea typeface="Times New Roman" panose="02020603050405020304" pitchFamily="18" charset="0"/>
              </a:rPr>
              <a:t>‘thorn in the flesh’ </a:t>
            </a: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(2Cor. 12:7) - </a:t>
            </a:r>
            <a:r>
              <a:rPr kumimoji="0" lang="en-US" altLang="en-US" sz="2400" b="0" i="0" u="sng" strike="noStrike" cap="none" normalizeH="0" baseline="0" dirty="0" smtClean="0">
                <a:ln>
                  <a:noFill/>
                </a:ln>
                <a:solidFill>
                  <a:schemeClr val="tx1"/>
                </a:solidFill>
                <a:effectLst/>
                <a:latin typeface="+mj-lt"/>
                <a:ea typeface="Times New Roman" panose="02020603050405020304" pitchFamily="18" charset="0"/>
              </a:rPr>
              <a:t>Instigated by God or </a:t>
            </a:r>
            <a:r>
              <a:rPr kumimoji="0" lang="en-US" altLang="en-US" sz="2400" b="1" i="0" u="sng" strike="noStrike" cap="none" normalizeH="0" baseline="0" dirty="0" smtClean="0">
                <a:ln>
                  <a:noFill/>
                </a:ln>
                <a:solidFill>
                  <a:schemeClr val="tx1"/>
                </a:solidFill>
                <a:effectLst/>
                <a:latin typeface="+mj-lt"/>
                <a:ea typeface="Times New Roman" panose="02020603050405020304" pitchFamily="18" charset="0"/>
              </a:rPr>
              <a:t>Satan</a:t>
            </a: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mj-lt"/>
            </a:endParaRPr>
          </a:p>
          <a:p>
            <a:pPr lvl="0" eaLnBrk="0" fontAlgn="base" hangingPunct="0">
              <a:spcBef>
                <a:spcPct val="0"/>
              </a:spcBef>
              <a:spcAft>
                <a:spcPct val="0"/>
              </a:spcAft>
            </a:pP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The death of a young person (Job</a:t>
            </a:r>
            <a:r>
              <a:rPr kumimoji="0" lang="en-US" altLang="en-US" sz="2400" b="0" i="0" u="none" strike="noStrike" cap="none" normalizeH="0" dirty="0" smtClean="0">
                <a:ln>
                  <a:noFill/>
                </a:ln>
                <a:solidFill>
                  <a:schemeClr val="tx1"/>
                </a:solidFill>
                <a:effectLst/>
                <a:latin typeface="+mj-lt"/>
                <a:ea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1:19) – </a:t>
            </a:r>
            <a:r>
              <a:rPr kumimoji="0" lang="en-US" altLang="en-US" sz="2400" b="0" i="0" u="sng" strike="noStrike" cap="none" normalizeH="0" baseline="0" dirty="0" smtClean="0">
                <a:ln>
                  <a:noFill/>
                </a:ln>
                <a:solidFill>
                  <a:schemeClr val="tx1"/>
                </a:solidFill>
                <a:effectLst/>
                <a:latin typeface="+mj-lt"/>
                <a:ea typeface="Times New Roman" panose="02020603050405020304" pitchFamily="18" charset="0"/>
              </a:rPr>
              <a:t>Instigated by God or </a:t>
            </a:r>
            <a:r>
              <a:rPr kumimoji="0" lang="en-US" altLang="en-US" sz="2400" b="1" i="0" u="sng" strike="noStrike" cap="none" normalizeH="0" baseline="0" dirty="0" smtClean="0">
                <a:ln>
                  <a:noFill/>
                </a:ln>
                <a:solidFill>
                  <a:schemeClr val="tx1"/>
                </a:solidFill>
                <a:effectLst/>
                <a:latin typeface="+mj-lt"/>
                <a:ea typeface="Times New Roman" panose="02020603050405020304" pitchFamily="18" charset="0"/>
              </a:rPr>
              <a:t>Satan</a:t>
            </a: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mj-lt"/>
            </a:endParaRPr>
          </a:p>
          <a:p>
            <a:pPr lvl="0" eaLnBrk="0" fontAlgn="base" hangingPunct="0">
              <a:spcBef>
                <a:spcPct val="0"/>
              </a:spcBef>
              <a:spcAft>
                <a:spcPct val="0"/>
              </a:spcAft>
            </a:pP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The attack on the World Trade Center (2Tim. 3:13) – </a:t>
            </a:r>
            <a:r>
              <a:rPr kumimoji="0" lang="en-US" altLang="en-US" sz="2400" b="0" i="0" u="sng" strike="noStrike" cap="none" normalizeH="0" baseline="0" dirty="0" smtClean="0">
                <a:ln>
                  <a:noFill/>
                </a:ln>
                <a:solidFill>
                  <a:schemeClr val="tx1"/>
                </a:solidFill>
                <a:effectLst/>
                <a:latin typeface="+mj-lt"/>
                <a:ea typeface="Times New Roman" panose="02020603050405020304" pitchFamily="18" charset="0"/>
              </a:rPr>
              <a:t>Instigated by God or </a:t>
            </a:r>
            <a:r>
              <a:rPr kumimoji="0" lang="en-US" altLang="en-US" sz="2400" b="1" i="0" u="sng" strike="noStrike" cap="none" normalizeH="0" baseline="0" dirty="0" smtClean="0">
                <a:ln>
                  <a:noFill/>
                </a:ln>
                <a:solidFill>
                  <a:schemeClr val="tx1"/>
                </a:solidFill>
                <a:effectLst/>
                <a:latin typeface="+mj-lt"/>
                <a:ea typeface="Times New Roman" panose="02020603050405020304" pitchFamily="18" charset="0"/>
              </a:rPr>
              <a:t>Satan</a:t>
            </a: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a:t>
            </a:r>
          </a:p>
          <a:p>
            <a:pPr eaLnBrk="0" fontAlgn="base" hangingPunct="0">
              <a:spcBef>
                <a:spcPct val="0"/>
              </a:spcBef>
              <a:spcAft>
                <a:spcPct val="0"/>
              </a:spcAft>
            </a:pPr>
            <a:endParaRPr lang="en-US" sz="800" dirty="0" smtClean="0">
              <a:latin typeface="+mj-lt"/>
            </a:endParaRPr>
          </a:p>
          <a:p>
            <a:pPr eaLnBrk="0" fontAlgn="base" hangingPunct="0">
              <a:spcBef>
                <a:spcPct val="0"/>
              </a:spcBef>
              <a:spcAft>
                <a:spcPct val="0"/>
              </a:spcAft>
            </a:pPr>
            <a:r>
              <a:rPr lang="en-US" sz="2400" dirty="0" smtClean="0">
                <a:latin typeface="+mj-lt"/>
              </a:rPr>
              <a:t>In </a:t>
            </a:r>
            <a:r>
              <a:rPr lang="en-US" sz="2400" dirty="0">
                <a:latin typeface="+mj-lt"/>
              </a:rPr>
              <a:t>these </a:t>
            </a:r>
            <a:r>
              <a:rPr lang="en-US" sz="2400" dirty="0" smtClean="0">
                <a:latin typeface="+mj-lt"/>
              </a:rPr>
              <a:t>examples where </a:t>
            </a:r>
            <a:r>
              <a:rPr lang="en-US" sz="2400" dirty="0">
                <a:latin typeface="+mj-lt"/>
              </a:rPr>
              <a:t>Satan’s will </a:t>
            </a:r>
            <a:r>
              <a:rPr lang="en-US" sz="2400" dirty="0" smtClean="0">
                <a:latin typeface="+mj-lt"/>
              </a:rPr>
              <a:t>is to </a:t>
            </a:r>
            <a:r>
              <a:rPr lang="en-US" sz="2400" dirty="0">
                <a:latin typeface="+mj-lt"/>
              </a:rPr>
              <a:t>maim and </a:t>
            </a:r>
            <a:r>
              <a:rPr lang="en-US" sz="2400" dirty="0" smtClean="0">
                <a:latin typeface="+mj-lt"/>
              </a:rPr>
              <a:t>destroy, God is always present and trying to bring something good out of something bad  </a:t>
            </a:r>
            <a:r>
              <a:rPr lang="en-US" sz="2400" dirty="0">
                <a:latin typeface="+mj-lt"/>
              </a:rPr>
              <a:t>(Rom</a:t>
            </a:r>
            <a:r>
              <a:rPr lang="en-US" sz="2400" dirty="0" smtClean="0">
                <a:latin typeface="+mj-lt"/>
              </a:rPr>
              <a:t>. 8:28</a:t>
            </a:r>
            <a:r>
              <a:rPr lang="en-US" sz="2400" dirty="0">
                <a:latin typeface="+mj-lt"/>
              </a:rPr>
              <a:t>).   Satan intends one thing – God another, and it is always God’s will </a:t>
            </a:r>
            <a:r>
              <a:rPr lang="en-US" sz="2400" dirty="0" smtClean="0">
                <a:latin typeface="+mj-lt"/>
              </a:rPr>
              <a:t>which ultimately </a:t>
            </a:r>
            <a:r>
              <a:rPr lang="en-US" sz="2400" dirty="0">
                <a:latin typeface="+mj-lt"/>
              </a:rPr>
              <a:t>prevails.  </a:t>
            </a:r>
            <a:endParaRPr lang="en-US" sz="2400" dirty="0" smtClean="0">
              <a:latin typeface="+mj-lt"/>
            </a:endParaRPr>
          </a:p>
          <a:p>
            <a:pPr eaLnBrk="0" fontAlgn="base" hangingPunct="0">
              <a:spcBef>
                <a:spcPct val="0"/>
              </a:spcBef>
              <a:spcAft>
                <a:spcPct val="0"/>
              </a:spcAft>
            </a:pPr>
            <a:endParaRPr lang="en-US" sz="800" dirty="0">
              <a:latin typeface="+mj-lt"/>
            </a:endParaRPr>
          </a:p>
          <a:p>
            <a:pPr eaLnBrk="0" fontAlgn="base" hangingPunct="0">
              <a:spcBef>
                <a:spcPct val="0"/>
              </a:spcBef>
              <a:spcAft>
                <a:spcPct val="0"/>
              </a:spcAft>
            </a:pPr>
            <a:r>
              <a:rPr lang="en-US" sz="2400" dirty="0" smtClean="0">
                <a:latin typeface="+mj-lt"/>
              </a:rPr>
              <a:t>Satan </a:t>
            </a:r>
            <a:r>
              <a:rPr lang="en-US" sz="2400" dirty="0">
                <a:latin typeface="+mj-lt"/>
              </a:rPr>
              <a:t>is used of God as messenger of destruction, but in the end Job’s faith is stronger and his blessings greater than when he began. </a:t>
            </a:r>
            <a:r>
              <a:rPr lang="en-US" sz="2400" b="1" u="sng" dirty="0">
                <a:latin typeface="+mj-lt"/>
              </a:rPr>
              <a:t>We should pray that God </a:t>
            </a:r>
            <a:r>
              <a:rPr lang="en-US" sz="2400" b="1" u="sng" dirty="0" smtClean="0">
                <a:latin typeface="+mj-lt"/>
              </a:rPr>
              <a:t>gives </a:t>
            </a:r>
            <a:r>
              <a:rPr lang="en-US" sz="2400" b="1" u="sng" dirty="0">
                <a:latin typeface="+mj-lt"/>
              </a:rPr>
              <a:t>us the grace to receive these trials &amp; tribulations as lessons of God for our betterment, and not of God’s punishment</a:t>
            </a:r>
            <a:r>
              <a:rPr lang="en-US" sz="2400" b="1" dirty="0">
                <a:latin typeface="+mj-lt"/>
              </a:rPr>
              <a:t>.  </a:t>
            </a:r>
          </a:p>
        </p:txBody>
      </p:sp>
      <p:sp>
        <p:nvSpPr>
          <p:cNvPr id="4" name="Rectangle 2"/>
          <p:cNvSpPr>
            <a:spLocks noChangeArrowheads="1"/>
          </p:cNvSpPr>
          <p:nvPr/>
        </p:nvSpPr>
        <p:spPr bwMode="auto">
          <a:xfrm>
            <a:off x="0" y="1377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11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972301" cy="6370975"/>
          </a:xfrm>
          <a:prstGeom prst="rect">
            <a:avLst/>
          </a:prstGeom>
        </p:spPr>
        <p:txBody>
          <a:bodyPr wrap="square">
            <a:spAutoFit/>
          </a:bodyPr>
          <a:lstStyle/>
          <a:p>
            <a:pPr>
              <a:tabLst>
                <a:tab pos="457200" algn="l"/>
                <a:tab pos="571500" algn="l"/>
              </a:tabLst>
            </a:pPr>
            <a:r>
              <a:rPr lang="en-US" sz="2400" b="1" dirty="0" smtClean="0">
                <a:latin typeface="+mj-lt"/>
                <a:ea typeface="Times New Roman" panose="02020603050405020304" pitchFamily="18" charset="0"/>
              </a:rPr>
              <a:t>JOB’S REACTION TO BAD NEWS</a:t>
            </a:r>
            <a:endParaRPr lang="en-US" sz="2400" b="1" dirty="0">
              <a:latin typeface="+mj-lt"/>
              <a:ea typeface="Times New Roman" panose="02020603050405020304" pitchFamily="18" charset="0"/>
            </a:endParaRPr>
          </a:p>
          <a:p>
            <a:pPr>
              <a:tabLst>
                <a:tab pos="457200" algn="l"/>
                <a:tab pos="571500" algn="l"/>
              </a:tabLst>
            </a:pPr>
            <a:r>
              <a:rPr lang="en-US" sz="2400" dirty="0">
                <a:latin typeface="+mj-lt"/>
                <a:ea typeface="Times New Roman" panose="02020603050405020304" pitchFamily="18" charset="0"/>
              </a:rPr>
              <a:t>What questions do you suppose went around in Job’s head? Why me, Lord?  Why is all of this happening to me?  Are you angry with me, God?  Have I not </a:t>
            </a:r>
            <a:r>
              <a:rPr lang="en-US" sz="2400" dirty="0" smtClean="0">
                <a:latin typeface="+mj-lt"/>
                <a:ea typeface="Times New Roman" panose="02020603050405020304" pitchFamily="18" charset="0"/>
              </a:rPr>
              <a:t>pleased </a:t>
            </a:r>
            <a:r>
              <a:rPr lang="en-US" sz="2400" dirty="0">
                <a:latin typeface="+mj-lt"/>
                <a:ea typeface="Times New Roman" panose="02020603050405020304" pitchFamily="18" charset="0"/>
              </a:rPr>
              <a:t>you in some way?  </a:t>
            </a:r>
            <a:r>
              <a:rPr lang="en-US" sz="2400" dirty="0" smtClean="0">
                <a:latin typeface="+mj-lt"/>
                <a:ea typeface="Times New Roman" panose="02020603050405020304" pitchFamily="18" charset="0"/>
              </a:rPr>
              <a:t>Is there some hidden sin in my life?  </a:t>
            </a:r>
            <a:r>
              <a:rPr lang="en-US" sz="2400" dirty="0">
                <a:latin typeface="+mj-lt"/>
                <a:ea typeface="Times New Roman" panose="02020603050405020304" pitchFamily="18" charset="0"/>
              </a:rPr>
              <a:t>Some lack of worship?  </a:t>
            </a:r>
            <a:r>
              <a:rPr lang="en-US" sz="2400" dirty="0" smtClean="0">
                <a:latin typeface="+mj-lt"/>
                <a:ea typeface="Times New Roman" panose="02020603050405020304" pitchFamily="18" charset="0"/>
              </a:rPr>
              <a:t>Why</a:t>
            </a:r>
            <a:r>
              <a:rPr lang="en-US" sz="2400" dirty="0">
                <a:latin typeface="+mj-lt"/>
                <a:ea typeface="Times New Roman" panose="02020603050405020304" pitchFamily="18" charset="0"/>
              </a:rPr>
              <a:t>, God, Why</a:t>
            </a:r>
            <a:r>
              <a:rPr lang="en-US" sz="2400" dirty="0" smtClean="0">
                <a:latin typeface="+mj-lt"/>
                <a:ea typeface="Times New Roman" panose="02020603050405020304" pitchFamily="18" charset="0"/>
              </a:rPr>
              <a:t>?</a:t>
            </a:r>
            <a:endParaRPr lang="en-US" dirty="0"/>
          </a:p>
          <a:p>
            <a:endParaRPr lang="en-US" sz="800" dirty="0" smtClean="0">
              <a:latin typeface="+mj-lt"/>
            </a:endParaRPr>
          </a:p>
          <a:p>
            <a:r>
              <a:rPr lang="en-US" sz="2400" dirty="0" smtClean="0">
                <a:latin typeface="+mj-lt"/>
              </a:rPr>
              <a:t>Unbelievably</a:t>
            </a:r>
            <a:r>
              <a:rPr lang="en-US" sz="2400" dirty="0">
                <a:latin typeface="+mj-lt"/>
              </a:rPr>
              <a:t>, after losing his children and all his sources of wealth, and with it his status as </a:t>
            </a:r>
            <a:r>
              <a:rPr lang="en-US" sz="2400" dirty="0" smtClean="0">
                <a:latin typeface="+mj-lt"/>
              </a:rPr>
              <a:t>the greatest </a:t>
            </a:r>
            <a:r>
              <a:rPr lang="en-US" sz="2400" dirty="0">
                <a:latin typeface="+mj-lt"/>
              </a:rPr>
              <a:t>man in the east, </a:t>
            </a:r>
            <a:r>
              <a:rPr lang="en-US" sz="2400" u="sng" dirty="0">
                <a:latin typeface="+mj-lt"/>
              </a:rPr>
              <a:t>Job worshiped </a:t>
            </a:r>
            <a:r>
              <a:rPr lang="en-US" sz="2400" u="sng" dirty="0" smtClean="0">
                <a:latin typeface="+mj-lt"/>
              </a:rPr>
              <a:t>God</a:t>
            </a:r>
            <a:r>
              <a:rPr lang="en-US" sz="2400" dirty="0" smtClean="0">
                <a:latin typeface="+mj-lt"/>
              </a:rPr>
              <a:t> (1:20).  </a:t>
            </a:r>
          </a:p>
          <a:p>
            <a:endParaRPr lang="en-US" sz="800" dirty="0">
              <a:latin typeface="+mj-lt"/>
            </a:endParaRPr>
          </a:p>
          <a:p>
            <a:r>
              <a:rPr lang="en-US" sz="2400" dirty="0" smtClean="0">
                <a:latin typeface="+mj-lt"/>
              </a:rPr>
              <a:t>These </a:t>
            </a:r>
            <a:r>
              <a:rPr lang="en-US" sz="2400" dirty="0">
                <a:latin typeface="+mj-lt"/>
              </a:rPr>
              <a:t>pre-Hebrew &amp; Hebrew rituals were classic examples of mourning and total submission to </a:t>
            </a:r>
            <a:r>
              <a:rPr lang="en-US" sz="2400" dirty="0" smtClean="0">
                <a:latin typeface="+mj-lt"/>
              </a:rPr>
              <a:t>God: renting </a:t>
            </a:r>
            <a:r>
              <a:rPr lang="en-US" sz="2400" dirty="0">
                <a:latin typeface="+mj-lt"/>
              </a:rPr>
              <a:t>one’s </a:t>
            </a:r>
            <a:r>
              <a:rPr lang="en-US" sz="2400" dirty="0" smtClean="0">
                <a:latin typeface="+mj-lt"/>
              </a:rPr>
              <a:t>clothing [</a:t>
            </a:r>
            <a:r>
              <a:rPr lang="en-US" sz="2400" b="1" dirty="0" smtClean="0">
                <a:latin typeface="+mj-lt"/>
              </a:rPr>
              <a:t>shock &amp; mourning</a:t>
            </a:r>
            <a:r>
              <a:rPr lang="en-US" sz="2400" dirty="0" smtClean="0">
                <a:latin typeface="+mj-lt"/>
              </a:rPr>
              <a:t>] </a:t>
            </a:r>
            <a:r>
              <a:rPr lang="en-US" sz="2400" dirty="0">
                <a:latin typeface="+mj-lt"/>
              </a:rPr>
              <a:t>(Gen</a:t>
            </a:r>
            <a:r>
              <a:rPr lang="en-US" sz="2400" dirty="0" smtClean="0">
                <a:latin typeface="+mj-lt"/>
              </a:rPr>
              <a:t>. 37:29,34</a:t>
            </a:r>
            <a:r>
              <a:rPr lang="en-US" sz="2400" dirty="0">
                <a:latin typeface="+mj-lt"/>
              </a:rPr>
              <a:t>; Isa</a:t>
            </a:r>
            <a:r>
              <a:rPr lang="en-US" sz="2400" dirty="0" smtClean="0">
                <a:latin typeface="+mj-lt"/>
              </a:rPr>
              <a:t>. 37:1</a:t>
            </a:r>
            <a:r>
              <a:rPr lang="en-US" sz="2400" dirty="0">
                <a:latin typeface="+mj-lt"/>
              </a:rPr>
              <a:t>; </a:t>
            </a:r>
            <a:r>
              <a:rPr lang="en-US" sz="2400" dirty="0" smtClean="0">
                <a:latin typeface="+mj-lt"/>
              </a:rPr>
              <a:t>Ezek. 9:3); shaving </a:t>
            </a:r>
            <a:r>
              <a:rPr lang="en-US" sz="2400" dirty="0">
                <a:latin typeface="+mj-lt"/>
              </a:rPr>
              <a:t>one’s </a:t>
            </a:r>
            <a:r>
              <a:rPr lang="en-US" sz="2400" dirty="0" smtClean="0">
                <a:latin typeface="+mj-lt"/>
              </a:rPr>
              <a:t>hair [</a:t>
            </a:r>
            <a:r>
              <a:rPr lang="en-US" sz="2400" b="1" dirty="0" smtClean="0">
                <a:latin typeface="+mj-lt"/>
              </a:rPr>
              <a:t>loss of personal glory</a:t>
            </a:r>
            <a:r>
              <a:rPr lang="en-US" sz="2400" dirty="0" smtClean="0">
                <a:latin typeface="+mj-lt"/>
              </a:rPr>
              <a:t>] </a:t>
            </a:r>
            <a:r>
              <a:rPr lang="en-US" sz="2400" dirty="0">
                <a:latin typeface="+mj-lt"/>
              </a:rPr>
              <a:t>(</a:t>
            </a:r>
            <a:r>
              <a:rPr lang="en-US" sz="2400" dirty="0" smtClean="0">
                <a:latin typeface="+mj-lt"/>
              </a:rPr>
              <a:t>Isa. 15:2</a:t>
            </a:r>
            <a:r>
              <a:rPr lang="en-US" sz="2400" dirty="0">
                <a:latin typeface="+mj-lt"/>
              </a:rPr>
              <a:t>; </a:t>
            </a:r>
            <a:r>
              <a:rPr lang="en-US" sz="2400" dirty="0" smtClean="0">
                <a:latin typeface="+mj-lt"/>
              </a:rPr>
              <a:t>Jer. 41:5); falling </a:t>
            </a:r>
            <a:r>
              <a:rPr lang="en-US" sz="2400" dirty="0">
                <a:latin typeface="+mj-lt"/>
              </a:rPr>
              <a:t>to the </a:t>
            </a:r>
            <a:r>
              <a:rPr lang="en-US" sz="2400" dirty="0" smtClean="0">
                <a:latin typeface="+mj-lt"/>
              </a:rPr>
              <a:t>ground [</a:t>
            </a:r>
            <a:r>
              <a:rPr lang="en-US" sz="2400" b="1" dirty="0" smtClean="0">
                <a:latin typeface="+mj-lt"/>
              </a:rPr>
              <a:t>not in suffering, but in total submission to God</a:t>
            </a:r>
            <a:r>
              <a:rPr lang="en-US" sz="2400" dirty="0" smtClean="0">
                <a:latin typeface="+mj-lt"/>
              </a:rPr>
              <a:t>] </a:t>
            </a:r>
            <a:r>
              <a:rPr lang="en-US" sz="2400" dirty="0">
                <a:latin typeface="+mj-lt"/>
              </a:rPr>
              <a:t>(Josh</a:t>
            </a:r>
            <a:r>
              <a:rPr lang="en-US" sz="2400" dirty="0" smtClean="0">
                <a:latin typeface="+mj-lt"/>
              </a:rPr>
              <a:t>. 7:6).</a:t>
            </a:r>
            <a:endParaRPr lang="en-US" sz="2400" dirty="0">
              <a:latin typeface="+mj-lt"/>
            </a:endParaRPr>
          </a:p>
          <a:p>
            <a:endParaRPr lang="en-US" sz="800" dirty="0">
              <a:latin typeface="+mj-lt"/>
            </a:endParaRPr>
          </a:p>
        </p:txBody>
      </p:sp>
      <p:pic>
        <p:nvPicPr>
          <p:cNvPr id="5" name="Picture 4" descr="File:&lt;strong&gt;Book of Job&lt;/strong&gt; Chapter 1-10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574" y="0"/>
            <a:ext cx="4924425" cy="6370975"/>
          </a:xfrm>
          <a:prstGeom prst="rect">
            <a:avLst/>
          </a:prstGeom>
        </p:spPr>
      </p:pic>
    </p:spTree>
    <p:extLst>
      <p:ext uri="{BB962C8B-B14F-4D97-AF65-F5344CB8AC3E}">
        <p14:creationId xmlns:p14="http://schemas.microsoft.com/office/powerpoint/2010/main" val="4873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4364"/>
            <a:ext cx="6728186" cy="6001643"/>
          </a:xfrm>
          <a:prstGeom prst="rect">
            <a:avLst/>
          </a:prstGeom>
        </p:spPr>
        <p:txBody>
          <a:bodyPr wrap="square">
            <a:spAutoFit/>
          </a:bodyPr>
          <a:lstStyle/>
          <a:p>
            <a:r>
              <a:rPr lang="en-US" sz="2400" dirty="0">
                <a:latin typeface="+mj-lt"/>
              </a:rPr>
              <a:t>His first thoughts were that this overwhelming loss in his life was somehow parallel to his birth and yet future </a:t>
            </a:r>
            <a:r>
              <a:rPr lang="en-US" sz="2400" dirty="0" smtClean="0">
                <a:latin typeface="+mj-lt"/>
              </a:rPr>
              <a:t>death.  </a:t>
            </a:r>
            <a:r>
              <a:rPr lang="en-US" sz="2400" dirty="0">
                <a:latin typeface="+mj-lt"/>
              </a:rPr>
              <a:t>He was naked at birth </a:t>
            </a:r>
            <a:r>
              <a:rPr lang="en-US" sz="2400" dirty="0" smtClean="0">
                <a:latin typeface="+mj-lt"/>
              </a:rPr>
              <a:t>and </a:t>
            </a:r>
            <a:r>
              <a:rPr lang="en-US" sz="2400" dirty="0">
                <a:latin typeface="+mj-lt"/>
              </a:rPr>
              <a:t>will also be at the time of his </a:t>
            </a:r>
            <a:r>
              <a:rPr lang="en-US" sz="2400" dirty="0" smtClean="0">
                <a:latin typeface="+mj-lt"/>
              </a:rPr>
              <a:t>death (1:21a).  At </a:t>
            </a:r>
            <a:r>
              <a:rPr lang="en-US" sz="2400" dirty="0">
                <a:latin typeface="+mj-lt"/>
              </a:rPr>
              <a:t>this present time, he also felt very </a:t>
            </a:r>
            <a:r>
              <a:rPr lang="en-US" sz="2400" dirty="0" smtClean="0">
                <a:latin typeface="+mj-lt"/>
              </a:rPr>
              <a:t>naked [vulnerable] </a:t>
            </a:r>
            <a:r>
              <a:rPr lang="en-US" sz="2400" dirty="0">
                <a:latin typeface="+mj-lt"/>
              </a:rPr>
              <a:t>before the Creator and the whole creation. </a:t>
            </a:r>
          </a:p>
          <a:p>
            <a:endParaRPr lang="en-US" sz="800" dirty="0" smtClean="0">
              <a:latin typeface="+mj-lt"/>
            </a:endParaRPr>
          </a:p>
          <a:p>
            <a:r>
              <a:rPr lang="en-US" sz="2400" dirty="0" smtClean="0">
                <a:latin typeface="+mj-lt"/>
              </a:rPr>
              <a:t>As every believer should, Job also recognized </a:t>
            </a:r>
            <a:r>
              <a:rPr lang="en-US" sz="2400" dirty="0">
                <a:latin typeface="+mj-lt"/>
              </a:rPr>
              <a:t>God’s </a:t>
            </a:r>
            <a:r>
              <a:rPr lang="en-US" sz="2400" dirty="0" smtClean="0">
                <a:latin typeface="+mj-lt"/>
              </a:rPr>
              <a:t>sovereignty—God </a:t>
            </a:r>
            <a:r>
              <a:rPr lang="en-US" sz="2400" dirty="0">
                <a:latin typeface="+mj-lt"/>
              </a:rPr>
              <a:t>gives man life, and </a:t>
            </a:r>
            <a:r>
              <a:rPr lang="en-US" sz="2400" dirty="0" smtClean="0">
                <a:latin typeface="+mj-lt"/>
              </a:rPr>
              <a:t>one </a:t>
            </a:r>
            <a:r>
              <a:rPr lang="en-US" sz="2400" dirty="0">
                <a:latin typeface="+mj-lt"/>
              </a:rPr>
              <a:t>day will end his </a:t>
            </a:r>
            <a:r>
              <a:rPr lang="en-US" sz="2400" dirty="0" smtClean="0">
                <a:latin typeface="+mj-lt"/>
              </a:rPr>
              <a:t>life, but in all things he blessed God (1:12b).  </a:t>
            </a:r>
          </a:p>
          <a:p>
            <a:endParaRPr lang="en-US" sz="800" dirty="0">
              <a:latin typeface="+mj-lt"/>
            </a:endParaRPr>
          </a:p>
          <a:p>
            <a:r>
              <a:rPr lang="en-US" sz="2400" dirty="0" smtClean="0">
                <a:latin typeface="+mj-lt"/>
              </a:rPr>
              <a:t>For </a:t>
            </a:r>
            <a:r>
              <a:rPr lang="en-US" sz="2400" dirty="0">
                <a:latin typeface="+mj-lt"/>
              </a:rPr>
              <a:t>all of this, </a:t>
            </a:r>
            <a:r>
              <a:rPr lang="en-US" sz="2400" b="1" u="sng" dirty="0">
                <a:latin typeface="+mj-lt"/>
              </a:rPr>
              <a:t>Job </a:t>
            </a:r>
            <a:r>
              <a:rPr lang="en-US" sz="2400" b="1" u="sng" dirty="0" smtClean="0">
                <a:latin typeface="+mj-lt"/>
              </a:rPr>
              <a:t>praised God</a:t>
            </a:r>
            <a:r>
              <a:rPr lang="en-US" sz="2400" dirty="0" smtClean="0">
                <a:latin typeface="+mj-lt"/>
              </a:rPr>
              <a:t>!  </a:t>
            </a:r>
            <a:r>
              <a:rPr lang="en-US" sz="2400" dirty="0">
                <a:latin typeface="+mj-lt"/>
              </a:rPr>
              <a:t>This is truly remarkable that after all the </a:t>
            </a:r>
            <a:r>
              <a:rPr lang="en-US" sz="2400" i="1" dirty="0">
                <a:latin typeface="+mj-lt"/>
              </a:rPr>
              <a:t>adversity</a:t>
            </a:r>
            <a:r>
              <a:rPr lang="en-US" sz="2400" dirty="0">
                <a:latin typeface="+mj-lt"/>
              </a:rPr>
              <a:t> Job has experienced, he is able to give God </a:t>
            </a:r>
            <a:r>
              <a:rPr lang="en-US" sz="2400" i="1" dirty="0">
                <a:latin typeface="+mj-lt"/>
              </a:rPr>
              <a:t>adoration</a:t>
            </a:r>
            <a:r>
              <a:rPr lang="en-US" sz="2400" dirty="0">
                <a:latin typeface="+mj-lt"/>
              </a:rPr>
              <a:t>.  </a:t>
            </a:r>
            <a:endParaRPr lang="en-US" sz="800" dirty="0" smtClean="0">
              <a:latin typeface="+mj-lt"/>
            </a:endParaRPr>
          </a:p>
          <a:p>
            <a:endParaRPr lang="en-US" sz="800" dirty="0">
              <a:latin typeface="+mj-lt"/>
            </a:endParaRPr>
          </a:p>
          <a:p>
            <a:r>
              <a:rPr lang="en-US" sz="2400" dirty="0" smtClean="0">
                <a:latin typeface="+mj-lt"/>
              </a:rPr>
              <a:t>He </a:t>
            </a:r>
            <a:r>
              <a:rPr lang="en-US" sz="2400" dirty="0">
                <a:latin typeface="+mj-lt"/>
              </a:rPr>
              <a:t>turns his woe into worship.  At this point in time, who is </a:t>
            </a:r>
            <a:r>
              <a:rPr lang="en-US" sz="2400" dirty="0" smtClean="0">
                <a:latin typeface="+mj-lt"/>
              </a:rPr>
              <a:t>winning as part of </a:t>
            </a:r>
            <a:r>
              <a:rPr lang="en-US" sz="2400" dirty="0">
                <a:latin typeface="+mj-lt"/>
              </a:rPr>
              <a:t>the original agreement – God or </a:t>
            </a:r>
            <a:r>
              <a:rPr lang="en-US" sz="2400" dirty="0" smtClean="0">
                <a:latin typeface="+mj-lt"/>
              </a:rPr>
              <a:t>Satan?</a:t>
            </a:r>
            <a:endParaRPr lang="en-US" sz="2400" dirty="0">
              <a:latin typeface="+mj-lt"/>
            </a:endParaRPr>
          </a:p>
        </p:txBody>
      </p:sp>
      <p:pic>
        <p:nvPicPr>
          <p:cNvPr id="3" name="Picture 2" descr="File:&lt;strong&gt;Book of Job&lt;/strong&gt; Chapter 1-9 (Bible Illustrations by Swe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9900" y="78164"/>
            <a:ext cx="5372100" cy="6001643"/>
          </a:xfrm>
          <a:prstGeom prst="rect">
            <a:avLst/>
          </a:prstGeom>
        </p:spPr>
      </p:pic>
    </p:spTree>
    <p:extLst>
      <p:ext uri="{BB962C8B-B14F-4D97-AF65-F5344CB8AC3E}">
        <p14:creationId xmlns:p14="http://schemas.microsoft.com/office/powerpoint/2010/main" val="19384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4" y="81142"/>
            <a:ext cx="7315201" cy="6247864"/>
          </a:xfrm>
          <a:prstGeom prst="rect">
            <a:avLst/>
          </a:prstGeom>
        </p:spPr>
        <p:txBody>
          <a:bodyPr wrap="square">
            <a:spAutoFit/>
          </a:bodyPr>
          <a:lstStyle/>
          <a:p>
            <a:r>
              <a:rPr lang="en-US" sz="2400" dirty="0" smtClean="0">
                <a:latin typeface="+mj-lt"/>
                <a:ea typeface="Times New Roman" panose="02020603050405020304" pitchFamily="18" charset="0"/>
              </a:rPr>
              <a:t>Satan has so far </a:t>
            </a:r>
            <a:r>
              <a:rPr lang="en-US" sz="2400" dirty="0">
                <a:latin typeface="+mj-lt"/>
                <a:ea typeface="Times New Roman" panose="02020603050405020304" pitchFamily="18" charset="0"/>
              </a:rPr>
              <a:t>failed to rattle </a:t>
            </a:r>
            <a:r>
              <a:rPr lang="en-US" sz="2400" dirty="0" smtClean="0">
                <a:latin typeface="+mj-lt"/>
                <a:ea typeface="Times New Roman" panose="02020603050405020304" pitchFamily="18" charset="0"/>
              </a:rPr>
              <a:t>Job.  Despite </a:t>
            </a:r>
            <a:r>
              <a:rPr lang="en-US" sz="2400" dirty="0">
                <a:latin typeface="+mj-lt"/>
                <a:ea typeface="Times New Roman" panose="02020603050405020304" pitchFamily="18" charset="0"/>
              </a:rPr>
              <a:t>his tremendous onslaught of death and destruction, Job never lost faith.  </a:t>
            </a:r>
            <a:endParaRPr lang="en-US" sz="2400" dirty="0" smtClean="0">
              <a:latin typeface="+mj-lt"/>
              <a:ea typeface="Times New Roman" panose="02020603050405020304" pitchFamily="18" charset="0"/>
            </a:endParaRPr>
          </a:p>
          <a:p>
            <a:endParaRPr lang="en-US" sz="800" u="sng" dirty="0">
              <a:latin typeface="+mj-lt"/>
              <a:ea typeface="Times New Roman" panose="02020603050405020304" pitchFamily="18" charset="0"/>
            </a:endParaRPr>
          </a:p>
          <a:p>
            <a:r>
              <a:rPr lang="en-US" sz="2400" b="1" u="sng" dirty="0" smtClean="0">
                <a:latin typeface="+mj-lt"/>
                <a:ea typeface="Times New Roman" panose="02020603050405020304" pitchFamily="18" charset="0"/>
              </a:rPr>
              <a:t>This </a:t>
            </a:r>
            <a:r>
              <a:rPr lang="en-US" sz="2400" b="1" u="sng" dirty="0">
                <a:latin typeface="+mj-lt"/>
                <a:ea typeface="Times New Roman" panose="02020603050405020304" pitchFamily="18" charset="0"/>
              </a:rPr>
              <a:t>concept must be </a:t>
            </a:r>
            <a:r>
              <a:rPr lang="en-US" sz="2400" b="1" u="sng" dirty="0" smtClean="0">
                <a:latin typeface="+mj-lt"/>
                <a:ea typeface="Times New Roman" panose="02020603050405020304" pitchFamily="18" charset="0"/>
              </a:rPr>
              <a:t>learned in any age </a:t>
            </a:r>
            <a:r>
              <a:rPr lang="en-US" sz="2400" b="1" u="sng" dirty="0">
                <a:latin typeface="+mj-lt"/>
                <a:ea typeface="Times New Roman" panose="02020603050405020304" pitchFamily="18" charset="0"/>
              </a:rPr>
              <a:t>by every true </a:t>
            </a:r>
            <a:r>
              <a:rPr lang="en-US" sz="2400" b="1" u="sng" dirty="0" smtClean="0">
                <a:latin typeface="+mj-lt"/>
                <a:ea typeface="Times New Roman" panose="02020603050405020304" pitchFamily="18" charset="0"/>
              </a:rPr>
              <a:t>believer</a:t>
            </a:r>
            <a:r>
              <a:rPr lang="en-US" sz="2400" b="1" dirty="0" smtClean="0">
                <a:latin typeface="+mj-lt"/>
                <a:ea typeface="Times New Roman" panose="02020603050405020304" pitchFamily="18" charset="0"/>
              </a:rPr>
              <a:t> </a:t>
            </a:r>
            <a:r>
              <a:rPr lang="en-US" sz="2400" dirty="0">
                <a:latin typeface="+mj-lt"/>
                <a:ea typeface="Times New Roman" panose="02020603050405020304" pitchFamily="18" charset="0"/>
              </a:rPr>
              <a:t>– that God is Sovereign over his creation and we can only accept God’s rule while not always understanding every aspect of it.  We are to love and honor God during bad times as well as good trusting that </a:t>
            </a:r>
            <a:r>
              <a:rPr lang="en-US" sz="2400" dirty="0" smtClean="0">
                <a:latin typeface="+mj-lt"/>
                <a:ea typeface="Times New Roman" panose="02020603050405020304" pitchFamily="18" charset="0"/>
              </a:rPr>
              <a:t>‘all </a:t>
            </a:r>
            <a:r>
              <a:rPr lang="en-US" sz="2400" dirty="0">
                <a:latin typeface="+mj-lt"/>
                <a:ea typeface="Times New Roman" panose="02020603050405020304" pitchFamily="18" charset="0"/>
              </a:rPr>
              <a:t>things are being worked out for good to them that love </a:t>
            </a:r>
            <a:r>
              <a:rPr lang="en-US" sz="2400" dirty="0" smtClean="0">
                <a:latin typeface="+mj-lt"/>
                <a:ea typeface="Times New Roman" panose="02020603050405020304" pitchFamily="18" charset="0"/>
              </a:rPr>
              <a:t>God’ </a:t>
            </a:r>
            <a:r>
              <a:rPr lang="en-US" sz="2400" dirty="0" smtClean="0">
                <a:effectLst/>
                <a:latin typeface="+mj-lt"/>
                <a:ea typeface="Times New Roman" panose="02020603050405020304" pitchFamily="18" charset="0"/>
              </a:rPr>
              <a:t>(Rom. 8:28).</a:t>
            </a:r>
          </a:p>
          <a:p>
            <a:endParaRPr lang="en-US" sz="800" dirty="0" smtClean="0">
              <a:latin typeface="+mj-lt"/>
            </a:endParaRPr>
          </a:p>
          <a:p>
            <a:r>
              <a:rPr lang="en-US" sz="2400" dirty="0" smtClean="0">
                <a:latin typeface="+mj-lt"/>
              </a:rPr>
              <a:t>The </a:t>
            </a:r>
            <a:r>
              <a:rPr lang="en-US" sz="2400" dirty="0">
                <a:latin typeface="+mj-lt"/>
              </a:rPr>
              <a:t>scene shifts one more time from earth to heaven, and Satan again shows up to converse with </a:t>
            </a:r>
            <a:r>
              <a:rPr lang="en-US" sz="2400" dirty="0" smtClean="0">
                <a:latin typeface="+mj-lt"/>
              </a:rPr>
              <a:t>God</a:t>
            </a:r>
            <a:r>
              <a:rPr lang="en-US" sz="2400" dirty="0">
                <a:latin typeface="+mj-lt"/>
              </a:rPr>
              <a:t> </a:t>
            </a:r>
            <a:r>
              <a:rPr lang="en-US" sz="2400" dirty="0" smtClean="0">
                <a:latin typeface="+mj-lt"/>
              </a:rPr>
              <a:t>(2:1-5).  This time he </a:t>
            </a:r>
            <a:r>
              <a:rPr lang="en-US" sz="2400" dirty="0">
                <a:latin typeface="+mj-lt"/>
              </a:rPr>
              <a:t>turns the screws tighter by desiring to attack Job himself.  He asserts that many will allow their family and fortune to be destroyed but when it comes to his own skin, he will do anything to protect it including cursing God</a:t>
            </a:r>
            <a:r>
              <a:rPr lang="en-US" sz="2400" dirty="0" smtClean="0">
                <a:latin typeface="+mj-lt"/>
              </a:rPr>
              <a:t>.</a:t>
            </a:r>
            <a:endParaRPr lang="en-US" sz="2400" dirty="0">
              <a:latin typeface="+mj-lt"/>
            </a:endParaRPr>
          </a:p>
        </p:txBody>
      </p:sp>
      <p:pic>
        <p:nvPicPr>
          <p:cNvPr id="3" name="Picture 2" descr="Prayer in Temptation i | Pam's Perambul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0"/>
            <a:ext cx="4514850" cy="6317278"/>
          </a:xfrm>
          <a:prstGeom prst="rect">
            <a:avLst/>
          </a:prstGeom>
        </p:spPr>
      </p:pic>
    </p:spTree>
    <p:extLst>
      <p:ext uri="{BB962C8B-B14F-4D97-AF65-F5344CB8AC3E}">
        <p14:creationId xmlns:p14="http://schemas.microsoft.com/office/powerpoint/2010/main" val="5061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4" y="0"/>
            <a:ext cx="7381876" cy="6124754"/>
          </a:xfrm>
          <a:prstGeom prst="rect">
            <a:avLst/>
          </a:prstGeom>
        </p:spPr>
        <p:txBody>
          <a:bodyPr wrap="square">
            <a:spAutoFit/>
          </a:bodyPr>
          <a:lstStyle/>
          <a:p>
            <a:r>
              <a:rPr lang="en-US" sz="2400" dirty="0">
                <a:latin typeface="+mj-lt"/>
              </a:rPr>
              <a:t> The hedge of protection has been removed from Job’s family and wealth, but now it is about to stripped from </a:t>
            </a:r>
            <a:endParaRPr lang="en-US" sz="2400" dirty="0" smtClean="0">
              <a:latin typeface="+mj-lt"/>
            </a:endParaRPr>
          </a:p>
          <a:p>
            <a:r>
              <a:rPr lang="en-US" sz="2400" dirty="0" smtClean="0">
                <a:latin typeface="+mj-lt"/>
              </a:rPr>
              <a:t>his </a:t>
            </a:r>
            <a:r>
              <a:rPr lang="en-US" sz="2400" dirty="0">
                <a:latin typeface="+mj-lt"/>
              </a:rPr>
              <a:t>person.  God will allow Satan to inflict his body with disease from head to foot. As before, Satan is </a:t>
            </a:r>
            <a:r>
              <a:rPr lang="en-US" sz="2400" dirty="0" smtClean="0">
                <a:latin typeface="+mj-lt"/>
              </a:rPr>
              <a:t>not permitted </a:t>
            </a:r>
            <a:r>
              <a:rPr lang="en-US" sz="2400" dirty="0">
                <a:latin typeface="+mj-lt"/>
              </a:rPr>
              <a:t>to take Job’s </a:t>
            </a:r>
            <a:r>
              <a:rPr lang="en-US" sz="2400" dirty="0" smtClean="0">
                <a:latin typeface="+mj-lt"/>
              </a:rPr>
              <a:t>life.  Why</a:t>
            </a:r>
            <a:r>
              <a:rPr lang="en-US" sz="2400" dirty="0">
                <a:latin typeface="+mj-lt"/>
              </a:rPr>
              <a:t>?  There would be no </a:t>
            </a:r>
            <a:endParaRPr lang="en-US" sz="2400" dirty="0" smtClean="0">
              <a:latin typeface="+mj-lt"/>
            </a:endParaRPr>
          </a:p>
          <a:p>
            <a:r>
              <a:rPr lang="en-US" sz="2400" dirty="0" smtClean="0">
                <a:latin typeface="+mj-lt"/>
              </a:rPr>
              <a:t>way </a:t>
            </a:r>
            <a:r>
              <a:rPr lang="en-US" sz="2400" dirty="0">
                <a:latin typeface="+mj-lt"/>
              </a:rPr>
              <a:t>to assess Job’s faithfulness if he were killed.  The scene shifts again from heaven to earth as we see Job afflicted with a severe case of the boils or painful open </a:t>
            </a:r>
            <a:endParaRPr lang="en-US" sz="2400" dirty="0" smtClean="0">
              <a:latin typeface="+mj-lt"/>
            </a:endParaRPr>
          </a:p>
          <a:p>
            <a:r>
              <a:rPr lang="en-US" sz="2400" dirty="0" smtClean="0">
                <a:latin typeface="+mj-lt"/>
              </a:rPr>
              <a:t>skin </a:t>
            </a:r>
            <a:r>
              <a:rPr lang="en-US" sz="2400" dirty="0">
                <a:latin typeface="+mj-lt"/>
              </a:rPr>
              <a:t>sores all over his body</a:t>
            </a:r>
            <a:r>
              <a:rPr lang="en-US" sz="2400" dirty="0" smtClean="0">
                <a:latin typeface="+mj-lt"/>
              </a:rPr>
              <a:t>.  Also included were:</a:t>
            </a:r>
          </a:p>
          <a:p>
            <a:endParaRPr lang="en-US" sz="800" dirty="0" smtClean="0">
              <a:latin typeface="+mj-lt"/>
            </a:endParaRPr>
          </a:p>
          <a:p>
            <a:r>
              <a:rPr lang="en-US" sz="2400" dirty="0">
                <a:latin typeface="+mj-lt"/>
              </a:rPr>
              <a:t>I</a:t>
            </a:r>
            <a:r>
              <a:rPr lang="en-US" sz="2400" dirty="0" smtClean="0">
                <a:latin typeface="+mj-lt"/>
              </a:rPr>
              <a:t>nflamed </a:t>
            </a:r>
            <a:r>
              <a:rPr lang="en-US" sz="2400" dirty="0">
                <a:latin typeface="+mj-lt"/>
              </a:rPr>
              <a:t>ulcerous sores (2:7); itching (2:8); degenerative changes in facial skin (2:7,12); loss of appetite (3:24); depression (3:24,25); loss of strength (6:11); worms (7:5); weeping sores (7:5); difficulty in breathing (9:18); darkness under the eyes (16:16); foul breath (19:17); weight loss (19:20; 33:21); chronic pain (30:17); restlessness (30:27); blackened </a:t>
            </a:r>
            <a:r>
              <a:rPr lang="en-US" sz="2400" dirty="0" smtClean="0">
                <a:latin typeface="+mj-lt"/>
              </a:rPr>
              <a:t>skin, </a:t>
            </a:r>
            <a:r>
              <a:rPr lang="en-US" sz="2400" dirty="0">
                <a:latin typeface="+mj-lt"/>
              </a:rPr>
              <a:t>peeling </a:t>
            </a:r>
            <a:r>
              <a:rPr lang="en-US" sz="2400" dirty="0" smtClean="0">
                <a:latin typeface="+mj-lt"/>
              </a:rPr>
              <a:t>skin, </a:t>
            </a:r>
            <a:r>
              <a:rPr lang="en-US" sz="2400" dirty="0">
                <a:latin typeface="+mj-lt"/>
              </a:rPr>
              <a:t>and fever (30:30).</a:t>
            </a:r>
          </a:p>
        </p:txBody>
      </p:sp>
      <p:pic>
        <p:nvPicPr>
          <p:cNvPr id="3" name="Picture 2" descr="File:&lt;strong&gt;Book of Job&lt;/strong&gt; Chapter 19-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6650" y="-1"/>
            <a:ext cx="4705350" cy="6124755"/>
          </a:xfrm>
          <a:prstGeom prst="rect">
            <a:avLst/>
          </a:prstGeom>
        </p:spPr>
      </p:pic>
    </p:spTree>
    <p:extLst>
      <p:ext uri="{BB962C8B-B14F-4D97-AF65-F5344CB8AC3E}">
        <p14:creationId xmlns:p14="http://schemas.microsoft.com/office/powerpoint/2010/main" val="392261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0" y="0"/>
            <a:ext cx="6096000" cy="6124754"/>
          </a:xfrm>
          <a:prstGeom prst="rect">
            <a:avLst/>
          </a:prstGeom>
        </p:spPr>
        <p:txBody>
          <a:bodyPr>
            <a:spAutoFit/>
          </a:bodyPr>
          <a:lstStyle/>
          <a:p>
            <a:r>
              <a:rPr lang="en-US" sz="2400" dirty="0" smtClean="0">
                <a:effectLst/>
                <a:latin typeface="+mj-lt"/>
                <a:ea typeface="Times New Roman" panose="02020603050405020304" pitchFamily="18" charset="0"/>
              </a:rPr>
              <a:t> </a:t>
            </a:r>
            <a:r>
              <a:rPr lang="en-US" sz="2400" dirty="0">
                <a:latin typeface="+mj-lt"/>
                <a:ea typeface="Times New Roman" panose="02020603050405020304" pitchFamily="18" charset="0"/>
              </a:rPr>
              <a:t>The next </a:t>
            </a:r>
            <a:r>
              <a:rPr lang="en-US" sz="2400" dirty="0" smtClean="0">
                <a:latin typeface="+mj-lt"/>
                <a:ea typeface="Times New Roman" panose="02020603050405020304" pitchFamily="18" charset="0"/>
              </a:rPr>
              <a:t>scene on </a:t>
            </a:r>
            <a:r>
              <a:rPr lang="en-US" sz="2400" dirty="0">
                <a:latin typeface="+mj-lt"/>
                <a:ea typeface="Times New Roman" panose="02020603050405020304" pitchFamily="18" charset="0"/>
              </a:rPr>
              <a:t>earth finds Job sitting on a garbage or dung heap outside the city.  </a:t>
            </a:r>
            <a:endParaRPr lang="en-US" sz="800" dirty="0" smtClean="0">
              <a:latin typeface="+mj-lt"/>
              <a:ea typeface="Times New Roman" panose="02020603050405020304" pitchFamily="18" charset="0"/>
            </a:endParaRPr>
          </a:p>
          <a:p>
            <a:endParaRPr lang="en-US" sz="800" dirty="0">
              <a:latin typeface="+mj-lt"/>
              <a:ea typeface="Times New Roman" panose="02020603050405020304" pitchFamily="18" charset="0"/>
            </a:endParaRPr>
          </a:p>
          <a:p>
            <a:r>
              <a:rPr lang="en-US" sz="2400" dirty="0" smtClean="0">
                <a:latin typeface="+mj-lt"/>
                <a:ea typeface="Times New Roman" panose="02020603050405020304" pitchFamily="18" charset="0"/>
              </a:rPr>
              <a:t>Poor </a:t>
            </a:r>
            <a:r>
              <a:rPr lang="en-US" sz="2400" dirty="0">
                <a:latin typeface="+mj-lt"/>
                <a:ea typeface="Times New Roman" panose="02020603050405020304" pitchFamily="18" charset="0"/>
              </a:rPr>
              <a:t>Job!  </a:t>
            </a:r>
            <a:endParaRPr lang="en-US" sz="2400" dirty="0" smtClean="0">
              <a:latin typeface="+mj-lt"/>
              <a:ea typeface="Times New Roman" panose="02020603050405020304" pitchFamily="18" charset="0"/>
            </a:endParaRPr>
          </a:p>
          <a:p>
            <a:endParaRPr lang="en-US" sz="800" dirty="0" smtClean="0">
              <a:latin typeface="+mj-lt"/>
              <a:ea typeface="Times New Roman" panose="02020603050405020304" pitchFamily="18" charset="0"/>
            </a:endParaRPr>
          </a:p>
          <a:p>
            <a:r>
              <a:rPr lang="en-US" sz="2400" dirty="0">
                <a:latin typeface="+mj-lt"/>
                <a:ea typeface="Times New Roman" panose="02020603050405020304" pitchFamily="18" charset="0"/>
              </a:rPr>
              <a:t>“So went Satan forth from the presence of the LORD, and smote Job with sore boils from the sole of his feet unto his crown.  And he took him a potsherd to scrape himself withal; and he sat down among the ashes” (2:7,8). </a:t>
            </a:r>
            <a:endParaRPr lang="en-US" sz="2400" dirty="0" smtClean="0">
              <a:latin typeface="+mj-lt"/>
              <a:ea typeface="Times New Roman" panose="02020603050405020304" pitchFamily="18" charset="0"/>
            </a:endParaRPr>
          </a:p>
          <a:p>
            <a:endParaRPr lang="en-US" sz="8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Once </a:t>
            </a:r>
            <a:r>
              <a:rPr lang="en-US" sz="2400" dirty="0">
                <a:latin typeface="+mj-lt"/>
                <a:ea typeface="Times New Roman" panose="02020603050405020304" pitchFamily="18" charset="0"/>
              </a:rPr>
              <a:t>the most important and respected man </a:t>
            </a:r>
            <a:endParaRPr lang="en-US" sz="24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in </a:t>
            </a:r>
            <a:r>
              <a:rPr lang="en-US" sz="2400" dirty="0">
                <a:latin typeface="+mj-lt"/>
                <a:ea typeface="Times New Roman" panose="02020603050405020304" pitchFamily="18" charset="0"/>
              </a:rPr>
              <a:t>the area now sits in a heap of garbage, scratching his inflicted skin with a piece of broken pottery! </a:t>
            </a:r>
            <a:endParaRPr lang="en-US" sz="2400" dirty="0" smtClean="0">
              <a:latin typeface="+mj-lt"/>
              <a:ea typeface="Times New Roman" panose="02020603050405020304" pitchFamily="18" charset="0"/>
            </a:endParaRPr>
          </a:p>
          <a:p>
            <a:endParaRPr lang="en-US" sz="800" dirty="0">
              <a:latin typeface="+mj-lt"/>
              <a:ea typeface="Times New Roman" panose="02020603050405020304" pitchFamily="18" charset="0"/>
            </a:endParaRPr>
          </a:p>
          <a:p>
            <a:r>
              <a:rPr lang="en-US" sz="2400" dirty="0" smtClean="0">
                <a:latin typeface="+mj-lt"/>
                <a:ea typeface="Times New Roman" panose="02020603050405020304" pitchFamily="18" charset="0"/>
              </a:rPr>
              <a:t>Previously</a:t>
            </a:r>
            <a:r>
              <a:rPr lang="en-US" sz="2400" dirty="0">
                <a:latin typeface="+mj-lt"/>
                <a:ea typeface="Times New Roman" panose="02020603050405020304" pitchFamily="18" charset="0"/>
              </a:rPr>
              <a:t>, </a:t>
            </a:r>
            <a:r>
              <a:rPr lang="en-US" sz="2400" dirty="0" smtClean="0">
                <a:latin typeface="+mj-lt"/>
                <a:ea typeface="Times New Roman" panose="02020603050405020304" pitchFamily="18" charset="0"/>
              </a:rPr>
              <a:t>the wealthiest man in the area, a </a:t>
            </a:r>
            <a:r>
              <a:rPr lang="en-US" sz="2400" dirty="0">
                <a:latin typeface="+mj-lt"/>
                <a:ea typeface="Times New Roman" panose="02020603050405020304" pitchFamily="18" charset="0"/>
              </a:rPr>
              <a:t>judge &amp; counselor of men, now a humiliating scourge of society – a piece of garbage.</a:t>
            </a:r>
            <a:endParaRPr lang="en-US" sz="2400" dirty="0">
              <a:latin typeface="+mj-lt"/>
            </a:endParaRPr>
          </a:p>
        </p:txBody>
      </p:sp>
      <p:pic>
        <p:nvPicPr>
          <p:cNvPr id="3" name="Picture 2" descr="File:&lt;strong&gt;Book of Job&lt;/strong&gt; Chapter 2-2 (Bible Illustrations by Swe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5075" y="-1"/>
            <a:ext cx="5876925" cy="6124755"/>
          </a:xfrm>
          <a:prstGeom prst="rect">
            <a:avLst/>
          </a:prstGeom>
        </p:spPr>
      </p:pic>
    </p:spTree>
    <p:extLst>
      <p:ext uri="{BB962C8B-B14F-4D97-AF65-F5344CB8AC3E}">
        <p14:creationId xmlns:p14="http://schemas.microsoft.com/office/powerpoint/2010/main" val="363815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500"/>
                                        <p:tgtEl>
                                          <p:spTgt spid="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4422</Words>
  <Application>Microsoft Office PowerPoint</Application>
  <PresentationFormat>Widescreen</PresentationFormat>
  <Paragraphs>244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98</cp:revision>
  <dcterms:created xsi:type="dcterms:W3CDTF">2017-12-28T11:44:50Z</dcterms:created>
  <dcterms:modified xsi:type="dcterms:W3CDTF">2018-07-19T16:23:08Z</dcterms:modified>
</cp:coreProperties>
</file>