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48" autoAdjust="0"/>
  </p:normalViewPr>
  <p:slideViewPr>
    <p:cSldViewPr snapToGrid="0">
      <p:cViewPr varScale="1">
        <p:scale>
          <a:sx n="97" d="100"/>
          <a:sy n="97" d="100"/>
        </p:scale>
        <p:origin x="1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23T16:49:13.889"/>
    </inkml:context>
    <inkml:brush xml:id="br0">
      <inkml:brushProperty name="width" value="0.05292" units="cm"/>
      <inkml:brushProperty name="height" value="0.05292" units="cm"/>
      <inkml:brushProperty name="color" value="#FF0000"/>
    </inkml:brush>
  </inkml:definitions>
  <inkml:trace contextRef="#ctx0" brushRef="#br0">28363 12404 0,'0'-21'547,"0"-1"-531,0 1 15,21 0-15,1 0-1,-22 0-15,21 0 32,0-1-17,0 22 1,0 0-1,-21-21 48,21 0-47,-21 0-1,22 21 1,-22-21 31,0-22-16,0 22 0,0 0-15,0-21-1,0 21 1,21 21 15,0-22-15,0 1 0,-21 0-1,0 0 1,21 21-1,-21-21-15,0 0 32,0-1-1,21 1-15,1 21-1,-22-21 1,21 0-1,-21 0 1,0 0 0,0-1-1,0 1 1,0-21 0,21 0-1,-21-1 1,21-20-1,-21 42-15,0-1 16,0 1 78,21 0-79,-21 0-15,21 21 16,43-42 0,-64 20-1,21 22 1,-21-21 375,0-21-376,0 21 1,21-22-16,0 22 15,-21 0 1,22 21-16,20-42 16,-42 21-16,21 21 15,-21-22 1,21 22 0,-21-21 15,0 0-31,21 21 15,-21-21 1,22 0 0,-1 21 15,0 0 16,-21-43-32,42 1 1,-21 42-16,1-42 16,-1 42-16,0-43 0,0 43 15,0-21 1,-21 0 0,0 0-1,0 0 1,0-43-1,0 22-15,0-64 16,21 85 0,-21 0-16,0 0 15,43 21 298,20-43-313,-20 22 15,20-21 1,-21 21-16,-20-1 16,20 1-1,0 0 1,-21 0 46,-21 0-62,0 0 16,22-1 0,-22 1 156,0 0-157,0 0-15,0 0 31,0 0 1,42-1-17,-21 22 1,-21-42 15,0 21-15,0 0-1,0 0 32,21-1-31,-21 1 0,0 0 30,0 0 17,0 0-47,0 0-1,0-22 1,21 43-1,-21-21 64,22 21-64,-22-21 1,0 0-1,0 0 79,21 21-94,0-22 16,-21-20-1,21 42 110,-21-21-93,21 21-17,-21-21 48,0 0-63,0-1 15,0 1 1,21 21 15,-21-21-31,0 0 16,22 21 0,-22-21-1,0-22 1,0 1-1,0 21 1,0 0 0,21 21 499,-21-21-515,0-1 16,0 1 0,0 0-1,0 0 16,0 0-15,0 0-16,0-1 16,0 1-1,0 0 110,21 0-109,-21-21 0,0 20-1,0 1 1,0 0 46,0 0-46,0 0 0,0 0-16,0-1 15,0 1 1,21 21-1,-21-21-15,0 0 16,0 0-16,21 0 16,-21-1-1,0-20 17,0 21-32,0-21 31,0 20-16,0 1 1,0 0 0,0 0-1,0 0 423,0 0-438,0-1 15,0 1 1,21 21 0,-21-21-1,0 0 1,0 0 0,0 0-1,0-1 1,0 1-1,0 0 32,0-21 0,0 21-31,0-1-1,22-20 1,-22 0 93,0 21-109,0-1 16,0 1 0,0 0-1,0-42 1,0 20 0,0-20 15,21 20-16,-21 22 1,0 0 31,0 0-31,0 0 374,0-22-374,0 22-1,0-21 1,0 0 0,21 42 31,-21-22-32,0 1-15,0 0 16,0-21-1,0 21 1,0-1 78,0 1-79,0 0 1,0 0 31,0 0 0,21 21-47,-21-21 15,0-1-15,0 1 16,0 0 0,0-21-1,0 21 1,0-22 0,0-41 15,21 20-16,-21 43 1,0 0 0,0 0 46,0-1-62,21 1 391,-21 0-376,0 0 1,0-21 0,0-1-1,0 22 1,0 0 0,0 0-1,0 0 63,0-1-62,0 1 109,22 0-109,-22 0-1,21 0 95,-21 0-110,0-1 15,0 1 16,0 0 79,0 0-95,0 0 1,0 0 0,0-1-16,0 1 15,0 0 17,0 0-32,0 0 46,0 0-14,0-1-17,0 1 1,0 0 93,0 0-93,0 0-16,0 0 16,0-1 15,21 22 16,-21-21-32,0 0 1,0 0 0,0 0-1,0 0 1,0-1-1,0 1 95,0 0-95,0 0 95,21 0-110,-21 0 15,0-1 79,42 1-78,1 0-1,-22 0 157,0 21 469,0-21-625,0 21-1,-21-21 1,22 21 78,-22-22-79,21 22 63,0 0-15,-21-21-48,21 21 17,0 0-17,0 0 17,1 0-17,-1-21 48,0 21-48,21 0 110,-21 0-125,1-21 16,-1 21 109,0 0-109,-21-21-16,21 21 15,0 0 110,0 0-125,-21-21 16,0-1 218,22 22-203,-1-21-15,0 0 0,0 21-1,-21-21 63,21 0-78,0 0 16,1-1 0,20 1-1,0 0-15,-21 0 16,-21 0 62,0 0-78,0-1 16,22 1-1,-22 0 1,0 0 78,0 0-94,0 0 15,21-1 517,-21 1-517,0 0-15,0-21 31,0-1-15,0 1 0,0 21 31,21 21-32,-21-21-15,0 0 16,0-1-1,0 1 32,0 0-47,0 0 16,0 0 0,0 0 46,0-1-46,63-20-1,-41 21 1,-1 21 0,-21-21-1,21 0 48,-21-1-63,0-20 15,0 21-15,21-21 16,-21 20 0,21 1-1,-21 0 1,0 0 46,0-21-46,0 20-16,0 1 16,21-21-1,-21 21 1,0 0 78,22-1 249,-1-20-343,42 21 16,-42 21 0,-21-21-1,22-22 1,-1 1-1,-21 21 1,0-21 0,0 20-1,0 1 17,0 0-17,0 0-15,0 0 31,21 0 63,-21-1-94,21 22 16,0-21-1,0 21 48,-21-21-63,22 21 62,-1-21-46,0 0 0,0 21-1,0-21 95,0 21-95,1 0-15,-22-22 16,21 22 78,0-21-94,0 21 15,0-21 1,0 21 93,1-21-109,41 0 16,-42 0 0,22-1 93,-1 1-109,-21 0 16,43 21-1,-43-21 1,21 0 62,0 0-62,1 21-16,-1-22 15,-42 1 126,0 0-126,42 0 345,-20 0-345,-1 21 48,0 0-63,-21-21 16,0-1-1,21 1 1,-21 0 93,21 0-31,-21 0-78,21 21 16,1 0 0,-22-21-1,0-1 16,0 1 1,21-21-1,-21 21-15,0 0-16,0-1 15,0 1 32,21 21-31,0-21 109,-21 0-63,21 21-46,-21-21-1,0 0 1,0-1 31,0 1-31,0 0-1,21 21 16,-21-21-15,0 0 15,0 0 1,0-1-17,0 1 79,-21 21-78,0-21-16,21 0 15,-21 0 1,0 21 421,-22 0-202,1 0-235,21 0 234,0 0-218,0 0-1,-1 0 17,-20 0 61,21 0 64,0 0-142,-22 0 1,22 21 78,-21-21-63,21 0-31,-43 0 31,43 0-15,21 21 218,-21-21-187,21 21-16,-21-21 16,0 21-31,-1-21 31,22 22-47,-21-1 31,0-21 16,21 21-47,-21-21 15,21 21 17,-21-21 14,21 21-46,-21-21 32,21 21-17,-22-21 48,1 22-1,0-22-46,0 21 15,0 0 204,0-21-220,-22 0 298,1 21-313,0-21 15,20 0 1,1 0 109,0 21-125,0-21 16,0 0-1,0 0 1,-1 0 31,22-21-16,0 42 344,-21-21-375,-21 21 31,-22-21-15,22 0-1,21 0 48,0 0-63,21 22 16,-21-22-1,-1 0 16,22 21-15,-21-21 15,0 0 1,21 21-1,-21-21 16,21 21-47,0 21 15,0-20 17,0-1-1,-21 0-16,0-21 17,-1 0-17,1 0 1,21 21 0,-21-21-1,0 21 16,0-21 1,0 0-1,21 21-31,-22-21 16,22 22-1,-21-1 157,21 0-156,0 0 15,0 0 0,0 0-31,-21 1 16,21 20-1,-21-21 17,21 0-17,0 0 48,0 1-48,0-1 32,0 0-31,0 0 15,0 0-31,0 0 94,0 1-78,0-1 15,0 0-16,0 0 126,0 0-110,0 0-15,0 1 125,0-1-110,21-21 266,-21 21-266,21-21 0,-21 21-15,21 0-1,1-21 32,-22 21-31,0 1 15,21-22-31,-21 21 16,21-21 31,21 0 0,-21 0-47,1 0 15,-1 0 110,0 0-109,21 0 93,1 0-93,20-21-16,-21 21 15,-20 0 1,-1 0 109,0-22-125,0 22 16,0 0-1,0-21 126,-21 0-125,0 0 718</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23T16:56:24.606"/>
    </inkml:context>
    <inkml:brush xml:id="br0">
      <inkml:brushProperty name="width" value="0.05292" units="cm"/>
      <inkml:brushProperty name="height" value="0.05292" units="cm"/>
      <inkml:brushProperty name="color" value="#FF0000"/>
    </inkml:brush>
  </inkml:definitions>
  <inkml:trace contextRef="#ctx0" brushRef="#br0">28702 14753 0,'-21'-21'281,"0"-21"-281,-1 42 16,1 0-1,21-21 16,-21 21 16,21-22-31,-21 22 0,-21-21-1,42 0 1,-22 21 46,22-21-46,-21 21 0,-21-21-1,21-22 1,-22 43-16,22-21 15,0 21 1,21-21 0,-21 21 46,21-21-62,-21 21 16,0-42-1,-1 42 1,1-22 0,0 22-1,-21 0 1,21-21 0,-1 21-1,1 0 1,0 0-16,0-21 15,0 21 1,0-21 31,-22 21-31,43-21-1,-21 21 1,21-21-1,-21 21 1,0 0 0,21-22-1,-21 22 1,-1-21 0,1 0-1,0 0 1,0 21 109,0-21-110,-22 21 1,43-21 0,-21-1-1,0 22 1,21-21 0,-21 21-1,0 0 1,0 0-1,-22 0 1,-41-21 15,62 21-15,1-21 0,-21 21 93,21 0-93,0 0-16,-22 0 125,1 0-110,21-21-15,0 21 16,-1 0 15,1 0-15,0 0-1,0 0 1,-43 0 0,1 0-1,-1 0 1,43 0-16,21 21 31,-21-21 0,0 0 47,0 0 360,21 21-422,-21-21-1,-1 0 1,1 0-1,0 0 1,-64 21 0,22-21-1,63 21 1,-21-21 31,0 0-32,-1 0 1,22 22-16,-21-22 78,21 21-62,-21-21 93,0 0-78,21 21-15,-21-21-16,0 21 31,21 21-15,0-20 0,-22-1-1,22 21 1,0-21 15,0 0-15,-21-21-1,0 43 1,21-22 0,0 0-1,0 0 1,0 0-1,0 1 1,0-1 15,0 0-15,0 0 0,0 0-16,0 0 15,0 1-15,0-1 16,0 0-1,0 0 1,0 0 0,-21 0-1,21 1 1,0-1 0,0 0 30,0 0-30,0 0-16,-21 22 31,21-22-15,0 21 0,0-21-1,0 0 16,0 1-15,0-1 0,-21 42-1,21-20 1,0-1 0,-22 0-1,22-21 1,0 1 15,0-1-15,0 0-16,0 21 31,0-21-15,0 1-16,0-1 15,0 0-15,0 0 78,0 0-78,0 0 16,0 22 0,0-22-1,-21 0 1,21 0 93,21 0-93,1 1-16,-1-22 15,21 0 79,0 21-78,1-21-16,20 0 15,1 0 1,-43 21 31,-21 0-31,21-21-1,21 21 1,1-21-1,63 0 1,-43 0 0,-42 0-1,-21 21 1,21-21 31,1 0-47,41 22 15,22-1 1,-22-21 0,-20 0 15,-22 0-15,21-21 390,43 21-406,-43 0 15,0 0-15,22 0 16,-22 0 0,1 0 15,-22 21-15,21-21 15,-21 0-16,22 0 1,-22-21 0,21 21-1,-21 0 63,22-22-78,-1 22 16,-21-21-16,21 21 16,-42-21 15,22 0 16,-1 21-32,0-21 1,0 0 0,21-22-1,-20 43 17,-22-21 30,42 0-46,-21-21-1,0 42 1,0-22 0,-21 1-1,22 21 1,-22-21 62,21 21-62,0-21-1,0 21 1,-21-21 15,21 21-15,-21-21 15,0-1-15,21 1-1,-21 0-15,43 0 16,-43 0-1,21 21 1,0-21 0,0-22 15,-21 22-15,21 21-16,-21-21 15,0 0 79,0 0-78,0-1 15,22 22 16,-22-21-16,21 21-15,-21-21-1,0 0 1,21 0-1,-21 0 79,0-1-78,0 1 93,21 21-93,-21-21 218,0 0-156,0 0-31,0 0 0,21 21-31,-21-22 77,0 1-46,0 0 0,0 0-16,21 0 1,-21 0 77,0-1-78,22 22-15,-22-21 15,0 0-15,-22 21 156,-20 0 343,21-21-499,-43 21-16,43-21 16,0 21-1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19T15:04:44.788"/>
    </inkml:context>
    <inkml:brush xml:id="br0">
      <inkml:brushProperty name="width" value="0.05292" units="cm"/>
      <inkml:brushProperty name="height" value="0.05292" units="cm"/>
      <inkml:brushProperty name="color" value="#FF0000"/>
    </inkml:brush>
  </inkml:definitions>
  <inkml:trace contextRef="#ctx0" brushRef="#br0">28511 15854 0,'-21'0'219,"0"-42"-219,21-1 16,-42-20-1,42 20 1,-21 22 0,21-21-1,0 0 1,0-43 0,0 64-1,0 0 48,0-1-32,0 1-31,0-21 16,0 21-1,0 0 63,0-1-62,0 1 0,-22 0-1,22 0 1,-42 0-1,21 0 1,0-1 0,0-20-1,-1 21 1,1 21 0,21-21-1,-21 21 1,0-21 15,0 21-15,-22-22-1,-41 1 1,20 21 0,43-21-1,0 21 1,0 0-1,0-21 1,-1 21 0,-41-21-1,-22 0 1,64 21-16,0-22 31,-43 1-31,43 0 16,0 21-1,0 0 1,0 0 15,0 0-31,-1 0 16,-20 0 0,-21 0-1,41 0 32,1 0-31,0 0-1,0 0-15,-64-21 16,43 21 0,-43 0-1,64 0 1,0 0-1,0-21 95,0 21-95,-1-21-15,-20 21 16,21 0 0,0 0-1,-22 0 1,22 0-16,-21 0 31,21 0-15,0 0-1,-22 0 1,-41 21 0,-1-21-1,64 21 1,0-21 0,21 21-1,-64-21 1,-21 21-1,-20 22 1,-1-1 0,85-42-1,21 21 1,-22-21 0,1 21-1,-42 0 1,42 1-1,-22 20 1,22-21 15,-21 0-15,-1 0 0,1 22-1,42-22 1,-42 0-1,21 0 1,-1 22 0,1-22-1,21 21 1,0 0 0,0 1-16,0 20 15,0-20 1,0-1-16,-21 0 15,-21 43 17,21-43-17,21 22 1,0-1 0,0 1-1,0-22 1,0 43-1,42-22 1,-42 22 0,0-64-1,0 21 1,0-20 0,0 20-1,0-21 1,85 43-1,42-1 17,-64-21-17,-42-42 1,-21 22 0,0-1 30,0 0-46,43 0 16,84 21 0,84 22-1,-84-43 1,-106-21 0,43 0 77,21 0-77,20 0 0,-83 0-1,-1 0 1,0 0-1,0 0 1,85-21 0,148-43-1,21 43 17,-233 0-32,22 0 15,-22 21-15,-21-21 0,22 21 16,-1 0 62,43-43-78,-43 22 16,-21 21-16,0 0 15,22-21 1,-22 21 62,-21-21-62,21 0-16,21 21 15,22-43 1,-43 22-1,0 0 1,-21-21 0,0-1-1,0 22 1,0 0 0,0 0-16,0 0 15,21 21 1,1-21-1,-1-1 1,-21 1 0,0-21-1,0 21 1,0 0 0,0-1 15,21 1-16,0-42 1,0 42 0,0-22-1,-21 22 1,22 21 62,-22-21-62,21 21-16,0 0 15,-21-21 1,21 21 93,0-21-109,-21-1 16,21 22 109,-21-21-109,22 21-1,-22-21 1,-22 21 421,1 0-421,-21 0-16,21 0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01T11:51:15.773"/>
    </inkml:context>
    <inkml:brush xml:id="br0">
      <inkml:brushProperty name="width" value="0.05292" units="cm"/>
      <inkml:brushProperty name="height" value="0.05292" units="cm"/>
      <inkml:brushProperty name="color" value="#FF0000"/>
    </inkml:brush>
  </inkml:definitions>
  <inkml:trace contextRef="#ctx0" brushRef="#br0">22945 6435 0,'21'0'1328,"0"0"-1187,-21-21-126,21 21 95,0 0 30,0 0 95,1 0-235,-1 0 125,0 0-94,0 0 141,0 0-172,22-22 15,-22 22 1,0 0 0,0 0 93,21 0-109,-42-21 16,22 21-1,-1 0 141,0 0-46,0 0-95,0 0 17,-21 0-17,21 0 110,1 0-125,-1 0 469</inkml:trace>
  <inkml:trace contextRef="#ctx0" brushRef="#br0" timeOffset="7124.5681">21717 8403 0</inkml:trace>
  <inkml:trace contextRef="#ctx0" brushRef="#br0" timeOffset="26578.6328">23431 6371 0,'0'21'531,"22"-21"-531,-1 0 47,0 0 125,0 0-172,0 0 31,22 0 250,-1 0-281,-21 0 16,43-21 0,-43 21 296,0 0-296,0 0 312,0 0-203,0 0-125,22 0 172,-22 0-157,0 0 204,0 0-203,0 0 15,1 0 0,-1 0 16,0 0-31,0 0 124,-21 21-15,21-21-109,0 0 0,1 0-16,-1 0 109,0 0 125,-21 22-124,21-22-79,0 0 125,0 21-125,1-21 1,-22 21-1,21-21-15,-21 21-1,21-21 1,0 0-1,0 0 48,0 21-63,1-21 16,-1 0-16,0 0 250,0 0-141,-21 21-109,21 1 594,22-1-579,-22 0 1,0-21-16,0 21 16,0-21 46,0 0-62,1 21 31,-1-21-15,0 0 15,0 21 32,-21 1-48,21-22 1,0 0 93,1 21-93,-1-21 0,-21 21-16,21-21 31,-21 21 16,21-21-32,-21 21 1,21 0 0,0-21-16,-21 22 31,22-22 47,-1 21-62,-21 0-1,21-21 1,-21 21-1,21-21 1,0 0 0,22 42 31,-22-42-32,-21 22 141,21-22-156,-21 21 94,0 0 391,0 0-485,0 0 15,42 0 1,-21 22-1,1-43 1,20 42 0,-21-42-1,-21 21 1,21 0 15,-21 1-15,0-1 15,0 0 94,21-21-62,-21 21-17,22-21-30,-1 21 0,-21 0 202,21 1-202,-21-1 15,21-21-15,-21 21 0,0 0-1,21-21 1,-21 21-1,21 0 1,-21 1 15,22-1 1,-22 0 14,21-21-46,-21 21 32,21-21-32,0 21 31,-21 0-15,0 1 93,0-1 94,21-21-187,-21 21 46,21 0 1,-21 0-63,0 0 15,22-21 1,-22 22 62,0-1-62,0 0 156,0 0-141,21 0-16,-21 0 17,0 1 46,21-1-47,-21 0 47,0 0-47,21-21-15,-21 21-16,0 0 203,21-21-172,-21 22-15,21-22 0,-21 21-1,0 0 48,0 0-16,0 0 609,0 0-656,22 1 16,-1-1 15,-21 0-16,0 0 17,0 0-17,0 0 1,0 1 62,0-1 63,0 0-110,0 0 0,21-21-15,-21 21-16,21-21 15,-21 21 48,0 1-32,0-1 32,0 0-32,0 0-31,0 0 16,21-21-16,-21 21 187,21 1 1,-21-1-142,-21-21 454,0-21-484,0 21 0,0-22-1,0 22 17,21-21-17,-22 21 1,1 0-1,21-21 1,-21 0 15,0 21 1,21-21-32,-21 21 93,0 0-77,21-21-16,-22 21 31,22-22-31,-21 22 16,0-21-1,0 21 1,0-21 0,-22 21-1,1-21 1,21 0-16,0 21 16,0 0-1,-1 0 1,1 0-1,0-21 17,42 21 249,0 21-187,1-21-79,-1 0 95,-21 21-110,42-21 15,-21 0 1,0 0 125,-21 21-32,22-21-93,-1 0-1,0 21 32,0 0-16,-21 1-15,21-22 0,-21 21 15,21-21-16,1 21 79,-22 0 0,21-21-78,0 0 30,0 0-30,0 0 93,0 0-93,1 0 125,-1 0-141,-21 21 31,21-21 63,-21 21-47,21 1 78,-21-1-110,21-21 1,-21-21 453,0-1-391,0 1-78,0 0 15,0 0 17,0 0 14,0 0-30,0-1 15,21 22-15,-21-21 0,0 0 30,0 0 33,0 0-48,0 0 0,0-1 0,0 1 1,0 0-1,0 0 63,0 0-32,22 21-31,-22-21-15,21-1 0,0 22 77,0 0-77,-21-21 0,21 21-1,-21-21 16,21 21-15,1-21 234,-1 21-250,-21-21 109,21 21-93,0-21 484,0 21-156</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24T12:15:09.499"/>
    </inkml:context>
    <inkml:brush xml:id="br0">
      <inkml:brushProperty name="width" value="0.05292" units="cm"/>
      <inkml:brushProperty name="height" value="0.05292" units="cm"/>
      <inkml:brushProperty name="color" value="#FF0000"/>
    </inkml:brush>
  </inkml:definitions>
  <inkml:trace contextRef="#ctx0" brushRef="#br0">28088 6075 0,'-21'21'265,"-21"0"-249,-1-21 0,22 0-1,-21 0-15,-22 0 16,1 0 0,-1 0-1,-42 0 1,1 0-1,83 0 1,1 0 0,0 0 62,-21 0-78,-22 0 15,-20 0 1,62 21 0,1-21 46,0 0-46,-21 43-1,-22-22 1,-42 21 0,43 1-1,42-43 1,0 21 0,21 0-16,0 0 15,0 64 1,-22-64-1,22 0 1,-21 0 0,-127 43-1,42-22 1,43 0 0,42-42-1,21 85 345,-22-21-345,1 20-15,0-20 16,-42 42-1,20-22 1,43 22 0,-21 0-1,0-64 1,21-21 0,0 22-1,0-22 1,0 64-1,0-64 1,0 21 0,0-21-1,-21 0 1,21 22 250,0 20-266,0-20 15,0 168 1,-21-20-1,-1-22 1,-62-63 0,41-21-16,-20-22 15,42 1 1,0-1-16,-1 43 16,22-64-1,0 1 1,-21-22-1,21 0 1,0 106 234,0-42-234,0 20-16,-21 128 15,0-127 1,0 63 0,21-105-16,-21-1 15,21 22 1,-22-21-1,22 20 1,0-20 0,0-1-1,-21 64 251,21 43-250,-21-86-16,21 170 15,-21 21 1,-21-105-1,42-1 1,0-63 0,0-43-1,-22-41 1,22 20 0,0-21-16,0 21 234,0 1-234,-21 20 16,21 1-1,0 42 1,0 21-1,43-22 1,-43 22 0,42-42-1,-42-64-15,21 43 16,-21-43 0,0 21-16,64 64 15,-22-42 1,0-43-1,1 42 1,20 22 0,1-43-1,-43 1 1,42-22 0,1 0-16,-43-21 15,0 0 1,0 0 187,22 42-187,41-21-16,22 1 15,63 20 1,43-21-1,21 0 1,-21 0 0,-128 1-1,-41-22 1,20 0 0,85 0-1,-42-64 1,-85 64-1,0 0 251,1-21-250,-1 0-16,42-22 15,-42-20 1,1 21 0,20-1-16,-21 1 0,21 0 15,22-22 1,-22 22-1,1 21 1,-43-1 0,21-41-1,-21 21 235,0-1-234,21 1-16,-21-64 16,0 43-1,42-22 1,1 21-1,-1-20 1,64-64 0,-43-1-1,-63 107 1,21-21 265,-21-22-265,0 21-16,0-41 15,22-149 1,-1-106 0,21 85-1,-21 169-15,-21 21 16,0 64 0,0 0 265,0-85-266,0 42-15,0-84 16,0 0 0,0 63-1,21-190 1,1 169 15,-1-148-15,0 233-1,-21-63 235,0-22-234,0-21-16,0 21 16,0-169-1,0 148-15,0 0 16,0 84 0,0 22-16,0-21 15,0-22 251,-21-41-251,0-44-15,-22 1 16,-20 21 0,63 85-1,0 0 1,0-1 0,0-41-1,0 62-15,21-20 250,-21-64-250,0 0 16,21-21-1,-21 22 1,0-44 0,0 107-1,0 21-15,0-43 16,0 43 281,0 0-297,-42-21 15,21-1-15,-1 1 16,1-21 0,0-22-1,0 0 1,0 43 15,21 21 63,0 0-63,-21 21-31,-1 0 141,1 0-126,21-22 1,-21 22 0,0-21 140,21 0 16,-21 21-16,0 0-140,-1 0 15,1 0 94,-21 0-125,0 0 16,20 0-1,1 0 157,0 0-156,0 0 202,0 0-218,0 0 32,-1 0-1,1 0-15,0 0-1,0 0 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AED80-3DC7-442D-BCDA-58128A1D8D19}" type="datetimeFigureOut">
              <a:rPr lang="en-US" smtClean="0"/>
              <a:t>7/19/2018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20B2-0CFC-460D-B441-6C6D10152EED}" type="slidenum">
              <a:rPr lang="en-US" smtClean="0"/>
              <a:t>‹#›</a:t>
            </a:fld>
            <a:endParaRPr lang="en-US" dirty="0"/>
          </a:p>
        </p:txBody>
      </p:sp>
    </p:spTree>
    <p:extLst>
      <p:ext uri="{BB962C8B-B14F-4D97-AF65-F5344CB8AC3E}">
        <p14:creationId xmlns:p14="http://schemas.microsoft.com/office/powerpoint/2010/main" val="246543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820B2-0CFC-460D-B441-6C6D10152EED}" type="slidenum">
              <a:rPr lang="en-US" smtClean="0"/>
              <a:t>20</a:t>
            </a:fld>
            <a:endParaRPr lang="en-US" dirty="0"/>
          </a:p>
        </p:txBody>
      </p:sp>
    </p:spTree>
    <p:extLst>
      <p:ext uri="{BB962C8B-B14F-4D97-AF65-F5344CB8AC3E}">
        <p14:creationId xmlns:p14="http://schemas.microsoft.com/office/powerpoint/2010/main" val="126002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70551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89547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383450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327228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193576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345285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9848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17616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23634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408488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D6723-18B3-400A-BD5E-B59C708A62D3}"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B30453-7AEC-4553-A7C7-87694942A728}" type="slidenum">
              <a:rPr lang="en-US" smtClean="0"/>
              <a:t>‹#›</a:t>
            </a:fld>
            <a:endParaRPr lang="en-US" dirty="0"/>
          </a:p>
        </p:txBody>
      </p:sp>
    </p:spTree>
    <p:extLst>
      <p:ext uri="{BB962C8B-B14F-4D97-AF65-F5344CB8AC3E}">
        <p14:creationId xmlns:p14="http://schemas.microsoft.com/office/powerpoint/2010/main" val="97354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D6723-18B3-400A-BD5E-B59C708A62D3}"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30453-7AEC-4553-A7C7-87694942A728}" type="slidenum">
              <a:rPr lang="en-US" smtClean="0"/>
              <a:t>‹#›</a:t>
            </a:fld>
            <a:endParaRPr lang="en-US" dirty="0"/>
          </a:p>
        </p:txBody>
      </p:sp>
    </p:spTree>
    <p:extLst>
      <p:ext uri="{BB962C8B-B14F-4D97-AF65-F5344CB8AC3E}">
        <p14:creationId xmlns:p14="http://schemas.microsoft.com/office/powerpoint/2010/main" val="193679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90.emf"/></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customXml" Target="../ink/ink5.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7" Type="http://schemas.openxmlformats.org/officeDocument/2006/relationships/image" Target="../media/image9.emf"/><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431" y="968498"/>
            <a:ext cx="3429001" cy="1200329"/>
          </a:xfrm>
          <a:prstGeom prst="rect">
            <a:avLst/>
          </a:prstGeom>
          <a:noFill/>
        </p:spPr>
        <p:txBody>
          <a:bodyPr wrap="square" rtlCol="0">
            <a:spAutoFit/>
          </a:bodyPr>
          <a:lstStyle/>
          <a:p>
            <a:r>
              <a:rPr lang="en-US" sz="2400" dirty="0">
                <a:latin typeface="+mj-lt"/>
              </a:rPr>
              <a:t>LESSON </a:t>
            </a:r>
            <a:r>
              <a:rPr lang="en-US" sz="2400" dirty="0" smtClean="0">
                <a:latin typeface="+mj-lt"/>
              </a:rPr>
              <a:t>20</a:t>
            </a:r>
            <a:endParaRPr lang="en-US" sz="2400" dirty="0">
              <a:latin typeface="+mj-lt"/>
            </a:endParaRPr>
          </a:p>
          <a:p>
            <a:r>
              <a:rPr lang="en-US" sz="2400" dirty="0">
                <a:latin typeface="+mj-lt"/>
              </a:rPr>
              <a:t>WEEK </a:t>
            </a:r>
            <a:r>
              <a:rPr lang="en-US" sz="2400" dirty="0" smtClean="0">
                <a:latin typeface="+mj-lt"/>
              </a:rPr>
              <a:t>20 </a:t>
            </a:r>
            <a:r>
              <a:rPr lang="en-US" sz="2400" dirty="0">
                <a:latin typeface="+mj-lt"/>
              </a:rPr>
              <a:t>OF </a:t>
            </a:r>
            <a:r>
              <a:rPr lang="en-US" sz="2400" dirty="0" smtClean="0">
                <a:latin typeface="+mj-lt"/>
              </a:rPr>
              <a:t>52</a:t>
            </a:r>
          </a:p>
          <a:p>
            <a:r>
              <a:rPr lang="en-US" sz="2400" dirty="0" smtClean="0">
                <a:latin typeface="+mj-lt"/>
              </a:rPr>
              <a:t>(</a:t>
            </a:r>
            <a:r>
              <a:rPr lang="en-US" sz="2400" dirty="0" smtClean="0">
                <a:latin typeface="+mj-lt"/>
              </a:rPr>
              <a:t>2Sam.13–21</a:t>
            </a:r>
            <a:r>
              <a:rPr lang="en-US" sz="2400" dirty="0" smtClean="0">
                <a:latin typeface="+mj-lt"/>
              </a:rPr>
              <a:t>)</a:t>
            </a:r>
            <a:endParaRPr lang="en-US" sz="2400" dirty="0">
              <a:latin typeface="+mj-lt"/>
            </a:endParaRPr>
          </a:p>
        </p:txBody>
      </p:sp>
      <p:sp>
        <p:nvSpPr>
          <p:cNvPr id="4" name="Rectangle 3"/>
          <p:cNvSpPr/>
          <p:nvPr/>
        </p:nvSpPr>
        <p:spPr>
          <a:xfrm>
            <a:off x="2917983" y="707886"/>
            <a:ext cx="9207342" cy="1200329"/>
          </a:xfrm>
          <a:prstGeom prst="rect">
            <a:avLst/>
          </a:prstGeom>
        </p:spPr>
        <p:txBody>
          <a:bodyPr wrap="square">
            <a:spAutoFit/>
          </a:bodyPr>
          <a:lstStyle/>
          <a:p>
            <a:r>
              <a:rPr lang="en-US" sz="2400" dirty="0" smtClean="0">
                <a:latin typeface="+mj-lt"/>
              </a:rPr>
              <a:t>Last time we saw David’s sin </a:t>
            </a:r>
          </a:p>
          <a:p>
            <a:r>
              <a:rPr lang="en-US" sz="2400" dirty="0" smtClean="0">
                <a:latin typeface="+mj-lt"/>
              </a:rPr>
              <a:t>with Bath-sheba.  This time</a:t>
            </a:r>
            <a:r>
              <a:rPr lang="en-US" sz="2400" dirty="0">
                <a:latin typeface="+mj-lt"/>
              </a:rPr>
              <a:t> </a:t>
            </a:r>
            <a:endParaRPr lang="en-US" sz="2400" dirty="0" smtClean="0">
              <a:latin typeface="+mj-lt"/>
            </a:endParaRPr>
          </a:p>
          <a:p>
            <a:r>
              <a:rPr lang="en-US" sz="2400" dirty="0" smtClean="0">
                <a:latin typeface="+mj-lt"/>
              </a:rPr>
              <a:t>David prays for forgiveness.</a:t>
            </a:r>
          </a:p>
        </p:txBody>
      </p:sp>
      <p:sp>
        <p:nvSpPr>
          <p:cNvPr id="5" name="TextBox 4"/>
          <p:cNvSpPr txBox="1"/>
          <p:nvPr/>
        </p:nvSpPr>
        <p:spPr>
          <a:xfrm>
            <a:off x="0" y="2168827"/>
            <a:ext cx="6962775" cy="4647426"/>
          </a:xfrm>
          <a:prstGeom prst="rect">
            <a:avLst/>
          </a:prstGeom>
          <a:noFill/>
        </p:spPr>
        <p:txBody>
          <a:bodyPr wrap="square" rtlCol="0">
            <a:spAutoFit/>
          </a:bodyPr>
          <a:lstStyle/>
          <a:p>
            <a:r>
              <a:rPr lang="en-US" sz="2400" dirty="0" smtClean="0">
                <a:latin typeface="+mj-lt"/>
              </a:rPr>
              <a:t>“Have mercy upon me, O God, according to thy </a:t>
            </a:r>
          </a:p>
          <a:p>
            <a:r>
              <a:rPr lang="en-US" sz="2400" dirty="0" smtClean="0">
                <a:latin typeface="+mj-lt"/>
              </a:rPr>
              <a:t>loving kindness: according to the multitude of thy </a:t>
            </a:r>
          </a:p>
          <a:p>
            <a:r>
              <a:rPr lang="en-US" sz="2400" dirty="0" smtClean="0">
                <a:latin typeface="+mj-lt"/>
              </a:rPr>
              <a:t>tender mercies </a:t>
            </a:r>
            <a:r>
              <a:rPr lang="en-US" sz="2400" b="1" u="sng" dirty="0" smtClean="0">
                <a:latin typeface="+mj-lt"/>
              </a:rPr>
              <a:t>blot out my transgression</a:t>
            </a:r>
            <a:r>
              <a:rPr lang="en-US" sz="2400" u="sng" dirty="0" smtClean="0">
                <a:latin typeface="+mj-lt"/>
              </a:rPr>
              <a:t>.  </a:t>
            </a:r>
            <a:r>
              <a:rPr lang="en-US" sz="2400" b="1" u="sng" dirty="0" smtClean="0">
                <a:latin typeface="+mj-lt"/>
              </a:rPr>
              <a:t>Wash </a:t>
            </a:r>
          </a:p>
          <a:p>
            <a:r>
              <a:rPr lang="en-US" sz="2400" b="1" u="sng" dirty="0" smtClean="0">
                <a:latin typeface="+mj-lt"/>
              </a:rPr>
              <a:t>me thoroughly from mine iniquity, and cleanse me </a:t>
            </a:r>
          </a:p>
          <a:p>
            <a:r>
              <a:rPr lang="en-US" sz="2400" b="1" u="sng" dirty="0" smtClean="0">
                <a:latin typeface="+mj-lt"/>
              </a:rPr>
              <a:t>from my sin</a:t>
            </a:r>
            <a:r>
              <a:rPr lang="en-US" sz="2400" b="1" dirty="0" smtClean="0">
                <a:latin typeface="+mj-lt"/>
              </a:rPr>
              <a:t>” </a:t>
            </a:r>
            <a:r>
              <a:rPr lang="en-US" sz="2400" dirty="0" smtClean="0">
                <a:latin typeface="+mj-lt"/>
              </a:rPr>
              <a:t>(Psa. 51:1,2).</a:t>
            </a:r>
          </a:p>
          <a:p>
            <a:r>
              <a:rPr lang="en-US" sz="2400" dirty="0" smtClean="0">
                <a:latin typeface="+mj-lt"/>
              </a:rPr>
              <a:t>Having acknowledged his sin, David throws</a:t>
            </a:r>
            <a:r>
              <a:rPr lang="en-US" sz="2400" dirty="0">
                <a:latin typeface="+mj-lt"/>
              </a:rPr>
              <a:t> </a:t>
            </a:r>
            <a:r>
              <a:rPr lang="en-US" sz="2400" dirty="0" smtClean="0">
                <a:latin typeface="+mj-lt"/>
              </a:rPr>
              <a:t>himself </a:t>
            </a:r>
          </a:p>
          <a:p>
            <a:r>
              <a:rPr lang="en-US" sz="2400" dirty="0" smtClean="0">
                <a:latin typeface="+mj-lt"/>
              </a:rPr>
              <a:t>on the mercy of God and asked for forgiveness but, </a:t>
            </a:r>
          </a:p>
          <a:p>
            <a:r>
              <a:rPr lang="en-US" sz="2400" dirty="0" smtClean="0">
                <a:latin typeface="+mj-lt"/>
              </a:rPr>
              <a:t>lets the reader know that our sin nature has always been with us –</a:t>
            </a:r>
          </a:p>
          <a:p>
            <a:endParaRPr lang="en-US" sz="800" dirty="0" smtClean="0">
              <a:latin typeface="+mj-lt"/>
            </a:endParaRPr>
          </a:p>
          <a:p>
            <a:r>
              <a:rPr lang="en-US" sz="2400" dirty="0" smtClean="0">
                <a:latin typeface="+mj-lt"/>
              </a:rPr>
              <a:t>“Behold, I was shapen in iniquity; and </a:t>
            </a:r>
            <a:r>
              <a:rPr lang="en-US" sz="2400" b="1" u="sng" dirty="0" smtClean="0">
                <a:latin typeface="+mj-lt"/>
              </a:rPr>
              <a:t>in sin did </a:t>
            </a:r>
          </a:p>
          <a:p>
            <a:r>
              <a:rPr lang="en-US" sz="2400" b="1" u="sng" dirty="0" smtClean="0">
                <a:latin typeface="+mj-lt"/>
              </a:rPr>
              <a:t>my mother conceive me</a:t>
            </a:r>
            <a:r>
              <a:rPr lang="en-US" sz="2400" dirty="0" smtClean="0">
                <a:latin typeface="+mj-lt"/>
              </a:rPr>
              <a:t>” (51:5). </a:t>
            </a:r>
          </a:p>
          <a:p>
            <a:r>
              <a:rPr lang="en-US" sz="2400" dirty="0" smtClean="0">
                <a:latin typeface="+mj-lt"/>
              </a:rPr>
              <a:t> </a:t>
            </a:r>
            <a:endParaRPr lang="en-US" sz="2400" dirty="0">
              <a:latin typeface="+mj-lt"/>
            </a:endParaRPr>
          </a:p>
        </p:txBody>
      </p:sp>
      <p:pic>
        <p:nvPicPr>
          <p:cNvPr id="7" name="Picture 6" descr="Motivation and emotion/Book/2013/Caregiving and grief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869811"/>
            <a:ext cx="5562600" cy="5635764"/>
          </a:xfrm>
          <a:prstGeom prst="rect">
            <a:avLst/>
          </a:prstGeom>
        </p:spPr>
      </p:pic>
    </p:spTree>
    <p:extLst>
      <p:ext uri="{BB962C8B-B14F-4D97-AF65-F5344CB8AC3E}">
        <p14:creationId xmlns:p14="http://schemas.microsoft.com/office/powerpoint/2010/main" val="12018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5250"/>
            <a:ext cx="6931742" cy="6494085"/>
          </a:xfrm>
          <a:prstGeom prst="rect">
            <a:avLst/>
          </a:prstGeom>
          <a:noFill/>
        </p:spPr>
        <p:txBody>
          <a:bodyPr wrap="square" rtlCol="0">
            <a:spAutoFit/>
          </a:bodyPr>
          <a:lstStyle/>
          <a:p>
            <a:r>
              <a:rPr lang="en-US" sz="2400" b="1" dirty="0" smtClean="0">
                <a:latin typeface="+mj-lt"/>
              </a:rPr>
              <a:t>DAVID’S FLIGHT FROM JERUSALEM</a:t>
            </a:r>
          </a:p>
          <a:p>
            <a:r>
              <a:rPr lang="en-US" sz="2400" dirty="0" smtClean="0">
                <a:latin typeface="+mj-lt"/>
              </a:rPr>
              <a:t>“And there came a messenger to David, saying, The </a:t>
            </a:r>
          </a:p>
          <a:p>
            <a:r>
              <a:rPr lang="en-US" sz="2400" dirty="0" smtClean="0">
                <a:latin typeface="+mj-lt"/>
              </a:rPr>
              <a:t>hearts of the men of Israel are after Absalom.  And </a:t>
            </a:r>
          </a:p>
          <a:p>
            <a:r>
              <a:rPr lang="en-US" sz="2400" dirty="0" smtClean="0">
                <a:latin typeface="+mj-lt"/>
              </a:rPr>
              <a:t>David said unto all his servants that were with him in Jerusalem, </a:t>
            </a:r>
            <a:r>
              <a:rPr lang="en-US" sz="2400" b="1" dirty="0" smtClean="0">
                <a:latin typeface="+mj-lt"/>
              </a:rPr>
              <a:t>Arise, and let us flee; for we shall not escape Absalom</a:t>
            </a:r>
            <a:r>
              <a:rPr lang="en-US" sz="2400" dirty="0" smtClean="0">
                <a:latin typeface="+mj-lt"/>
              </a:rPr>
              <a:t>… bring evil upon us, and smite the city with </a:t>
            </a:r>
          </a:p>
          <a:p>
            <a:r>
              <a:rPr lang="en-US" sz="2400" dirty="0" smtClean="0">
                <a:latin typeface="+mj-lt"/>
              </a:rPr>
              <a:t>the edge of the sword” (15:13,14).</a:t>
            </a:r>
          </a:p>
          <a:p>
            <a:r>
              <a:rPr lang="en-US" sz="2400" dirty="0" smtClean="0">
                <a:latin typeface="+mj-lt"/>
              </a:rPr>
              <a:t>David fled Jerusalem rather than risk its destruction by Absalom, traveling to the Transjordan, east of Jerusalem </a:t>
            </a:r>
            <a:r>
              <a:rPr lang="en-US" sz="2400" dirty="0" smtClean="0">
                <a:latin typeface="+mj-lt"/>
              </a:rPr>
              <a:t>by </a:t>
            </a:r>
            <a:r>
              <a:rPr lang="en-US" sz="2400" dirty="0" smtClean="0">
                <a:latin typeface="+mj-lt"/>
              </a:rPr>
              <a:t>crossing the Kidron Valley and Mt. of Olives –</a:t>
            </a:r>
          </a:p>
          <a:p>
            <a:endParaRPr lang="en-US" sz="800" dirty="0" smtClean="0">
              <a:latin typeface="+mj-lt"/>
            </a:endParaRPr>
          </a:p>
          <a:p>
            <a:r>
              <a:rPr lang="en-US" sz="2400" dirty="0" smtClean="0">
                <a:latin typeface="+mj-lt"/>
              </a:rPr>
              <a:t>“And David went up by the ascent of mount Olivet, and wept as he went up, and had his head covered, and he went barefoot… and the people went up, weeping as </a:t>
            </a:r>
          </a:p>
          <a:p>
            <a:r>
              <a:rPr lang="en-US" sz="2400" dirty="0" smtClean="0">
                <a:latin typeface="+mj-lt"/>
              </a:rPr>
              <a:t>they went up” (15:30).  David’s despair was obvious.  </a:t>
            </a:r>
          </a:p>
          <a:p>
            <a:r>
              <a:rPr lang="en-US" sz="2400" dirty="0" smtClean="0">
                <a:latin typeface="+mj-lt"/>
              </a:rPr>
              <a:t>And then, “… </a:t>
            </a:r>
            <a:r>
              <a:rPr lang="en-US" sz="2400" b="1" dirty="0" smtClean="0">
                <a:latin typeface="+mj-lt"/>
              </a:rPr>
              <a:t>Absalom came into Jerusalem</a:t>
            </a:r>
            <a:r>
              <a:rPr lang="en-US" sz="2400" dirty="0" smtClean="0">
                <a:latin typeface="+mj-lt"/>
              </a:rPr>
              <a:t>” (15:37). </a:t>
            </a:r>
          </a:p>
          <a:p>
            <a:r>
              <a:rPr lang="en-US" sz="2400" u="sng" dirty="0" smtClean="0">
                <a:latin typeface="+mj-lt"/>
              </a:rPr>
              <a:t>As David fled, Absalom took control of Jerusalem</a:t>
            </a:r>
            <a:r>
              <a:rPr lang="en-US" sz="2400" dirty="0" smtClean="0">
                <a:latin typeface="+mj-lt"/>
              </a:rPr>
              <a:t>. </a:t>
            </a:r>
          </a:p>
        </p:txBody>
      </p:sp>
      <p:pic>
        <p:nvPicPr>
          <p:cNvPr id="4" name="Picture 3" descr="Transjordanie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743" y="0"/>
            <a:ext cx="5260257" cy="639883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7818120" y="2293560"/>
              <a:ext cx="1524240" cy="754920"/>
            </p14:xfrm>
          </p:contentPart>
        </mc:Choice>
        <mc:Fallback xmlns="">
          <p:pic>
            <p:nvPicPr>
              <p:cNvPr id="6" name="Ink 5"/>
              <p:cNvPicPr/>
              <p:nvPr/>
            </p:nvPicPr>
            <p:blipFill>
              <a:blip r:embed="rId4"/>
              <a:stretch>
                <a:fillRect/>
              </a:stretch>
            </p:blipFill>
            <p:spPr>
              <a:xfrm>
                <a:off x="7808760" y="2284200"/>
                <a:ext cx="1542960" cy="773640"/>
              </a:xfrm>
              <a:prstGeom prst="rect">
                <a:avLst/>
              </a:prstGeom>
            </p:spPr>
          </p:pic>
        </mc:Fallback>
      </mc:AlternateContent>
      <p:pic>
        <p:nvPicPr>
          <p:cNvPr id="7" name="Picture 6" descr="File:Absaloms Grab im Kidrontal.jpg - Wikimedia Commons"/>
          <p:cNvPicPr>
            <a:picLocks noChangeAspect="1"/>
          </p:cNvPicPr>
          <p:nvPr/>
        </p:nvPicPr>
        <p:blipFill rotWithShape="1">
          <a:blip r:embed="rId5" cstate="print">
            <a:extLst>
              <a:ext uri="{28A0092B-C50C-407E-A947-70E740481C1C}">
                <a14:useLocalDpi xmlns:a14="http://schemas.microsoft.com/office/drawing/2010/main" val="0"/>
              </a:ext>
            </a:extLst>
          </a:blip>
          <a:srcRect l="14551"/>
          <a:stretch/>
        </p:blipFill>
        <p:spPr>
          <a:xfrm>
            <a:off x="6931742" y="0"/>
            <a:ext cx="5260257" cy="6446461"/>
          </a:xfrm>
          <a:prstGeom prst="rect">
            <a:avLst/>
          </a:prstGeom>
        </p:spPr>
      </p:pic>
    </p:spTree>
    <p:extLst>
      <p:ext uri="{BB962C8B-B14F-4D97-AF65-F5344CB8AC3E}">
        <p14:creationId xmlns:p14="http://schemas.microsoft.com/office/powerpoint/2010/main" val="27897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75" y="0"/>
            <a:ext cx="5931002" cy="6370975"/>
          </a:xfrm>
          <a:prstGeom prst="rect">
            <a:avLst/>
          </a:prstGeom>
          <a:noFill/>
        </p:spPr>
        <p:txBody>
          <a:bodyPr wrap="square" rtlCol="0">
            <a:spAutoFit/>
          </a:bodyPr>
          <a:lstStyle/>
          <a:p>
            <a:r>
              <a:rPr lang="en-US" sz="2400" b="1" dirty="0" smtClean="0">
                <a:latin typeface="+mj-lt"/>
              </a:rPr>
              <a:t>PSALMS OF DAVID FLEEING ABSALOM</a:t>
            </a:r>
          </a:p>
          <a:p>
            <a:r>
              <a:rPr lang="en-US" sz="2400" dirty="0" smtClean="0">
                <a:latin typeface="+mj-lt"/>
              </a:rPr>
              <a:t>“LORD, how are they increased that trouble me! Many are they that rise up against me” (Psa. 3:1).</a:t>
            </a:r>
          </a:p>
          <a:p>
            <a:r>
              <a:rPr lang="en-US" sz="2400" dirty="0" smtClean="0">
                <a:latin typeface="+mj-lt"/>
              </a:rPr>
              <a:t>Though David is distraught by the actions of</a:t>
            </a:r>
          </a:p>
          <a:p>
            <a:r>
              <a:rPr lang="en-US" sz="2400" dirty="0">
                <a:latin typeface="+mj-lt"/>
              </a:rPr>
              <a:t>h</a:t>
            </a:r>
            <a:r>
              <a:rPr lang="en-US" sz="2400" dirty="0" smtClean="0">
                <a:latin typeface="+mj-lt"/>
              </a:rPr>
              <a:t>is son, he knows that God is with him. </a:t>
            </a:r>
          </a:p>
          <a:p>
            <a:endParaRPr lang="en-US" sz="800" dirty="0" smtClean="0">
              <a:latin typeface="+mj-lt"/>
            </a:endParaRPr>
          </a:p>
          <a:p>
            <a:r>
              <a:rPr lang="en-US" sz="2400" dirty="0" smtClean="0">
                <a:latin typeface="+mj-lt"/>
              </a:rPr>
              <a:t>“But thou, O LORD, art a shield for me; my glory, and the lifter up of mine head” (3:3).</a:t>
            </a:r>
          </a:p>
          <a:p>
            <a:r>
              <a:rPr lang="en-US" sz="2400" dirty="0" smtClean="0">
                <a:latin typeface="+mj-lt"/>
              </a:rPr>
              <a:t>David trusts the LORD for deliverance.</a:t>
            </a:r>
          </a:p>
          <a:p>
            <a:endParaRPr lang="en-US" sz="800" dirty="0" smtClean="0">
              <a:latin typeface="+mj-lt"/>
            </a:endParaRPr>
          </a:p>
          <a:p>
            <a:r>
              <a:rPr lang="en-US" sz="2400" dirty="0" smtClean="0">
                <a:latin typeface="+mj-lt"/>
              </a:rPr>
              <a:t>“I laid me down and slept; I awakened; for the</a:t>
            </a:r>
          </a:p>
          <a:p>
            <a:r>
              <a:rPr lang="en-US" sz="2400" dirty="0" smtClean="0">
                <a:latin typeface="+mj-lt"/>
              </a:rPr>
              <a:t>LORD sustained me” (3:5).</a:t>
            </a:r>
          </a:p>
          <a:p>
            <a:r>
              <a:rPr lang="en-US" sz="2400" dirty="0" smtClean="0">
                <a:latin typeface="+mj-lt"/>
              </a:rPr>
              <a:t>David knows not to lose precious sleep over his predicament –</a:t>
            </a:r>
          </a:p>
          <a:p>
            <a:endParaRPr lang="en-US" sz="800" dirty="0" smtClean="0">
              <a:latin typeface="+mj-lt"/>
            </a:endParaRPr>
          </a:p>
          <a:p>
            <a:r>
              <a:rPr lang="en-US" sz="2400" dirty="0" smtClean="0">
                <a:latin typeface="+mj-lt"/>
              </a:rPr>
              <a:t>“I will not be afraid of [10,000] of people, that </a:t>
            </a:r>
          </a:p>
          <a:p>
            <a:r>
              <a:rPr lang="en-US" sz="2400" dirty="0" smtClean="0">
                <a:latin typeface="+mj-lt"/>
              </a:rPr>
              <a:t>have set themselves against me round about” (3:6), nor fear Absalom’s army. </a:t>
            </a:r>
          </a:p>
        </p:txBody>
      </p:sp>
      <p:pic>
        <p:nvPicPr>
          <p:cNvPr id="5" name="Picture 4" descr="Who Prays the Psalms?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677" y="-1"/>
            <a:ext cx="6194322" cy="6440130"/>
          </a:xfrm>
          <a:prstGeom prst="rect">
            <a:avLst/>
          </a:prstGeom>
        </p:spPr>
      </p:pic>
    </p:spTree>
    <p:extLst>
      <p:ext uri="{BB962C8B-B14F-4D97-AF65-F5344CB8AC3E}">
        <p14:creationId xmlns:p14="http://schemas.microsoft.com/office/powerpoint/2010/main" val="40987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500"/>
                                        <p:tgtEl>
                                          <p:spTgt spid="4">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577781" cy="6370975"/>
          </a:xfrm>
          <a:prstGeom prst="rect">
            <a:avLst/>
          </a:prstGeom>
          <a:noFill/>
        </p:spPr>
        <p:txBody>
          <a:bodyPr wrap="square" rtlCol="0">
            <a:spAutoFit/>
          </a:bodyPr>
          <a:lstStyle/>
          <a:p>
            <a:r>
              <a:rPr lang="en-US" sz="2400" dirty="0">
                <a:latin typeface="+mj-lt"/>
              </a:rPr>
              <a:t>B</a:t>
            </a:r>
            <a:r>
              <a:rPr lang="en-US" sz="2400" dirty="0" smtClean="0">
                <a:latin typeface="+mj-lt"/>
              </a:rPr>
              <a:t>ecause the LORD had intervened in David’s life before to save him; he believes He will do the same again –</a:t>
            </a:r>
          </a:p>
          <a:p>
            <a:endParaRPr lang="en-US" sz="800" dirty="0" smtClean="0">
              <a:latin typeface="+mj-lt"/>
            </a:endParaRPr>
          </a:p>
          <a:p>
            <a:r>
              <a:rPr lang="en-US" sz="2400" dirty="0" smtClean="0">
                <a:latin typeface="+mj-lt"/>
              </a:rPr>
              <a:t>“Arise, O LORD; save [protect] me, O my God: for thou hast smitten all mine enemies upon the cheek bone;  Thou hast broken the teeth of the ungodly.  Salvation [protection] belongeth unto the LORD;  thy blessings upon thy people” (3:7,8). </a:t>
            </a:r>
          </a:p>
          <a:p>
            <a:endParaRPr lang="en-US" sz="800" dirty="0" smtClean="0">
              <a:latin typeface="+mj-lt"/>
            </a:endParaRPr>
          </a:p>
          <a:p>
            <a:r>
              <a:rPr lang="en-US" sz="2400" dirty="0" smtClean="0">
                <a:latin typeface="+mj-lt"/>
              </a:rPr>
              <a:t>“Who have said, With out tongue will we prevail;  Our lips are our own: who is lord over us? (12:4).</a:t>
            </a:r>
          </a:p>
          <a:p>
            <a:r>
              <a:rPr lang="en-US" sz="2400" dirty="0" smtClean="0">
                <a:latin typeface="+mj-lt"/>
              </a:rPr>
              <a:t>Though Abasalom had flattered the Israelites with his lips, his arrogant attitude would not win out –</a:t>
            </a:r>
          </a:p>
          <a:p>
            <a:endParaRPr lang="en-US" sz="800" dirty="0" smtClean="0">
              <a:latin typeface="+mj-lt"/>
            </a:endParaRPr>
          </a:p>
          <a:p>
            <a:r>
              <a:rPr lang="en-US" sz="2400" dirty="0" smtClean="0">
                <a:latin typeface="+mj-lt"/>
              </a:rPr>
              <a:t>“But I have trusted in thy mercy… I will sing unto the LORD, because he hath dealt bountifully with me” (13:5,6).</a:t>
            </a:r>
          </a:p>
          <a:p>
            <a:r>
              <a:rPr lang="en-US" sz="2400" u="sng" dirty="0" smtClean="0">
                <a:latin typeface="+mj-lt"/>
              </a:rPr>
              <a:t>God would protect David—it was His will to do so</a:t>
            </a:r>
            <a:r>
              <a:rPr lang="en-US" sz="2400" dirty="0" smtClean="0">
                <a:latin typeface="+mj-lt"/>
              </a:rPr>
              <a:t>. </a:t>
            </a:r>
          </a:p>
        </p:txBody>
      </p:sp>
      <p:pic>
        <p:nvPicPr>
          <p:cNvPr id="4" name="Picture 3" descr="Who Prays the Psalms?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781" y="-1"/>
            <a:ext cx="5614218" cy="6370976"/>
          </a:xfrm>
          <a:prstGeom prst="rect">
            <a:avLst/>
          </a:prstGeom>
        </p:spPr>
      </p:pic>
    </p:spTree>
    <p:extLst>
      <p:ext uri="{BB962C8B-B14F-4D97-AF65-F5344CB8AC3E}">
        <p14:creationId xmlns:p14="http://schemas.microsoft.com/office/powerpoint/2010/main" val="1482615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103510" cy="6494085"/>
          </a:xfrm>
          <a:prstGeom prst="rect">
            <a:avLst/>
          </a:prstGeom>
          <a:noFill/>
        </p:spPr>
        <p:txBody>
          <a:bodyPr wrap="square" rtlCol="0">
            <a:spAutoFit/>
          </a:bodyPr>
          <a:lstStyle/>
          <a:p>
            <a:r>
              <a:rPr lang="en-US" sz="2400" b="1" dirty="0" smtClean="0">
                <a:latin typeface="+mj-lt"/>
              </a:rPr>
              <a:t>IMPRECATORY PRAYER</a:t>
            </a:r>
          </a:p>
          <a:p>
            <a:r>
              <a:rPr lang="en-US" sz="2400" dirty="0" smtClean="0">
                <a:latin typeface="+mj-lt"/>
              </a:rPr>
              <a:t>“Draw me not away with the wicked, and with the </a:t>
            </a:r>
          </a:p>
          <a:p>
            <a:r>
              <a:rPr lang="en-US" sz="2400" dirty="0" smtClean="0">
                <a:latin typeface="+mj-lt"/>
              </a:rPr>
              <a:t>workers of iniquity, which speak peace to their </a:t>
            </a:r>
          </a:p>
          <a:p>
            <a:r>
              <a:rPr lang="en-US" sz="2400" dirty="0" smtClean="0">
                <a:latin typeface="+mj-lt"/>
              </a:rPr>
              <a:t>neighbors, but mischief is in their hearts.  Give </a:t>
            </a:r>
          </a:p>
          <a:p>
            <a:r>
              <a:rPr lang="en-US" sz="2400" dirty="0" smtClean="0">
                <a:latin typeface="+mj-lt"/>
              </a:rPr>
              <a:t>them according to their deeds, and according to </a:t>
            </a:r>
          </a:p>
          <a:p>
            <a:r>
              <a:rPr lang="en-US" sz="2400" dirty="0" smtClean="0">
                <a:latin typeface="+mj-lt"/>
              </a:rPr>
              <a:t>the wickedness of their endeavors; give them after </a:t>
            </a:r>
          </a:p>
          <a:p>
            <a:r>
              <a:rPr lang="en-US" sz="2400" dirty="0" smtClean="0">
                <a:latin typeface="+mj-lt"/>
              </a:rPr>
              <a:t>the work of their hands; render to them their </a:t>
            </a:r>
          </a:p>
          <a:p>
            <a:r>
              <a:rPr lang="en-US" sz="2400" dirty="0" smtClean="0">
                <a:latin typeface="+mj-lt"/>
              </a:rPr>
              <a:t>desert” (28:3,4).</a:t>
            </a:r>
          </a:p>
          <a:p>
            <a:r>
              <a:rPr lang="en-US" sz="2400" dirty="0" smtClean="0">
                <a:latin typeface="+mj-lt"/>
              </a:rPr>
              <a:t>Again, David prayed that God will administer justice </a:t>
            </a:r>
          </a:p>
          <a:p>
            <a:r>
              <a:rPr lang="en-US" sz="2400" dirty="0" smtClean="0">
                <a:latin typeface="+mj-lt"/>
              </a:rPr>
              <a:t>on those who are perpetrating this evil upon him.</a:t>
            </a:r>
          </a:p>
          <a:p>
            <a:endParaRPr lang="en-US" sz="800" dirty="0" smtClean="0">
              <a:latin typeface="+mj-lt"/>
            </a:endParaRPr>
          </a:p>
          <a:p>
            <a:r>
              <a:rPr lang="en-US" sz="2400" dirty="0" smtClean="0">
                <a:latin typeface="+mj-lt"/>
              </a:rPr>
              <a:t>“For it was not an enemy that reproached me; then </a:t>
            </a:r>
          </a:p>
          <a:p>
            <a:r>
              <a:rPr lang="en-US" sz="2400" dirty="0" smtClean="0">
                <a:latin typeface="+mj-lt"/>
              </a:rPr>
              <a:t>I could have borne it; neither was it he that hated </a:t>
            </a:r>
          </a:p>
          <a:p>
            <a:r>
              <a:rPr lang="en-US" sz="2400" dirty="0" smtClean="0">
                <a:latin typeface="+mj-lt"/>
              </a:rPr>
              <a:t>me that did magnify himself against me; then I would </a:t>
            </a:r>
          </a:p>
          <a:p>
            <a:r>
              <a:rPr lang="en-US" sz="2400" dirty="0" smtClean="0">
                <a:latin typeface="+mj-lt"/>
              </a:rPr>
              <a:t>have hid myself from him: But it was thou, a man </a:t>
            </a:r>
          </a:p>
          <a:p>
            <a:r>
              <a:rPr lang="en-US" sz="2400" dirty="0" smtClean="0">
                <a:latin typeface="+mj-lt"/>
              </a:rPr>
              <a:t>mine equal… mine acquaintance.  </a:t>
            </a:r>
            <a:r>
              <a:rPr lang="en-US" sz="2400" b="1" u="sng" dirty="0" smtClean="0">
                <a:latin typeface="+mj-lt"/>
              </a:rPr>
              <a:t>We took counsel </a:t>
            </a:r>
            <a:endParaRPr lang="en-US" sz="2400" b="1" u="sng" dirty="0" smtClean="0">
              <a:latin typeface="+mj-lt"/>
            </a:endParaRPr>
          </a:p>
          <a:p>
            <a:r>
              <a:rPr lang="en-US" sz="2400" b="1" u="sng" dirty="0" smtClean="0">
                <a:latin typeface="+mj-lt"/>
              </a:rPr>
              <a:t>together</a:t>
            </a:r>
            <a:r>
              <a:rPr lang="en-US" sz="2400" b="1" u="sng" dirty="0" smtClean="0">
                <a:latin typeface="+mj-lt"/>
              </a:rPr>
              <a:t>, and walked unto the house of God in </a:t>
            </a:r>
            <a:endParaRPr lang="en-US" sz="2400" b="1" u="sng" dirty="0" smtClean="0">
              <a:latin typeface="+mj-lt"/>
            </a:endParaRPr>
          </a:p>
          <a:p>
            <a:r>
              <a:rPr lang="en-US" sz="2400" b="1" u="sng" dirty="0" smtClean="0">
                <a:latin typeface="+mj-lt"/>
              </a:rPr>
              <a:t>company</a:t>
            </a:r>
            <a:r>
              <a:rPr lang="en-US" sz="2400" b="1" u="sng" dirty="0" smtClean="0">
                <a:latin typeface="+mj-lt"/>
              </a:rPr>
              <a:t>.  Let death seize upon</a:t>
            </a:r>
            <a:r>
              <a:rPr lang="en-US" sz="2400" b="1" dirty="0" smtClean="0">
                <a:latin typeface="+mj-lt"/>
              </a:rPr>
              <a:t> </a:t>
            </a:r>
            <a:r>
              <a:rPr lang="en-US" sz="2400" dirty="0" smtClean="0">
                <a:latin typeface="+mj-lt"/>
              </a:rPr>
              <a:t>[Absalom], </a:t>
            </a:r>
            <a:r>
              <a:rPr lang="en-US" sz="2400" b="1" u="sng" dirty="0" smtClean="0">
                <a:latin typeface="+mj-lt"/>
              </a:rPr>
              <a:t>and let</a:t>
            </a:r>
            <a:r>
              <a:rPr lang="en-US" sz="2400" b="1" dirty="0" smtClean="0">
                <a:latin typeface="+mj-lt"/>
              </a:rPr>
              <a:t> </a:t>
            </a:r>
            <a:r>
              <a:rPr lang="en-US" sz="2400" dirty="0" smtClean="0">
                <a:latin typeface="+mj-lt"/>
              </a:rPr>
              <a:t>[him] </a:t>
            </a:r>
            <a:r>
              <a:rPr lang="en-US" sz="2400" b="1" u="sng" dirty="0" smtClean="0">
                <a:latin typeface="+mj-lt"/>
              </a:rPr>
              <a:t>go down quick into hell…” </a:t>
            </a:r>
            <a:r>
              <a:rPr lang="en-US" sz="2400" dirty="0" smtClean="0">
                <a:latin typeface="+mj-lt"/>
              </a:rPr>
              <a:t>(55:12-15). </a:t>
            </a:r>
            <a:endParaRPr lang="en-US" sz="2400" dirty="0">
              <a:latin typeface="+mj-lt"/>
            </a:endParaRPr>
          </a:p>
        </p:txBody>
      </p:sp>
      <p:pic>
        <p:nvPicPr>
          <p:cNvPr id="3" name="Picture 2" descr="La Russia ha messo in guardia l'Occidente dalla &quot;Ira d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0"/>
            <a:ext cx="5524500" cy="5860026"/>
          </a:xfrm>
          <a:prstGeom prst="rect">
            <a:avLst/>
          </a:prstGeom>
        </p:spPr>
      </p:pic>
    </p:spTree>
    <p:extLst>
      <p:ext uri="{BB962C8B-B14F-4D97-AF65-F5344CB8AC3E}">
        <p14:creationId xmlns:p14="http://schemas.microsoft.com/office/powerpoint/2010/main" val="11347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6" end="16"/>
                                            </p:txEl>
                                          </p:spTgt>
                                        </p:tgtEl>
                                        <p:attrNameLst>
                                          <p:attrName>style.visibility</p:attrName>
                                        </p:attrNameLst>
                                      </p:cBhvr>
                                      <p:to>
                                        <p:strVal val="visible"/>
                                      </p:to>
                                    </p:set>
                                    <p:animEffect transition="in" filter="fade">
                                      <p:cBhvr>
                                        <p:cTn id="30" dur="500"/>
                                        <p:tgtEl>
                                          <p:spTgt spid="2">
                                            <p:txEl>
                                              <p:pRg st="16" end="1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7" end="17"/>
                                            </p:txEl>
                                          </p:spTgt>
                                        </p:tgtEl>
                                        <p:attrNameLst>
                                          <p:attrName>style.visibility</p:attrName>
                                        </p:attrNameLst>
                                      </p:cBhvr>
                                      <p:to>
                                        <p:strVal val="visible"/>
                                      </p:to>
                                    </p:set>
                                    <p:animEffect transition="in" filter="fade">
                                      <p:cBhvr>
                                        <p:cTn id="33" dur="500"/>
                                        <p:tgtEl>
                                          <p:spTgt spid="2">
                                            <p:txEl>
                                              <p:pRg st="17" end="1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659"/>
            <a:ext cx="8514735" cy="6863417"/>
          </a:xfrm>
          <a:prstGeom prst="rect">
            <a:avLst/>
          </a:prstGeom>
          <a:noFill/>
        </p:spPr>
        <p:txBody>
          <a:bodyPr wrap="square" rtlCol="0">
            <a:spAutoFit/>
          </a:bodyPr>
          <a:lstStyle/>
          <a:p>
            <a:r>
              <a:rPr lang="en-US" sz="2400" b="1" dirty="0" smtClean="0">
                <a:latin typeface="+mj-lt"/>
              </a:rPr>
              <a:t>COMPETITORS FOR THE THRONE</a:t>
            </a:r>
          </a:p>
          <a:p>
            <a:r>
              <a:rPr lang="en-US" sz="2400" dirty="0" smtClean="0">
                <a:latin typeface="+mj-lt"/>
              </a:rPr>
              <a:t>As David fled Jerusalem and Absalom sought his father’s throne, it </a:t>
            </a:r>
          </a:p>
          <a:p>
            <a:r>
              <a:rPr lang="en-US" sz="2400" dirty="0" smtClean="0">
                <a:latin typeface="+mj-lt"/>
              </a:rPr>
              <a:t>jeopardized the DAVIDIC COVENANT, the promise of God that a </a:t>
            </a:r>
          </a:p>
          <a:p>
            <a:r>
              <a:rPr lang="en-US" sz="2400" dirty="0" smtClean="0">
                <a:latin typeface="+mj-lt"/>
              </a:rPr>
              <a:t>series of kings would be enthroned leading to the Messiah.  </a:t>
            </a:r>
          </a:p>
          <a:p>
            <a:r>
              <a:rPr lang="en-US" sz="2400" dirty="0" smtClean="0">
                <a:latin typeface="+mj-lt"/>
              </a:rPr>
              <a:t>Absalom was positioned to be king over the southern kingdom </a:t>
            </a:r>
          </a:p>
          <a:p>
            <a:r>
              <a:rPr lang="en-US" sz="2400" dirty="0" smtClean="0">
                <a:latin typeface="+mj-lt"/>
              </a:rPr>
              <a:t>[Judah] and now Saul‘s grandson [Mephibosheth], whom David </a:t>
            </a:r>
          </a:p>
          <a:p>
            <a:r>
              <a:rPr lang="en-US" sz="2400" dirty="0" smtClean="0">
                <a:latin typeface="+mj-lt"/>
              </a:rPr>
              <a:t>treated as a son, attempted to resurrect Saul’s dynasty over the </a:t>
            </a:r>
          </a:p>
          <a:p>
            <a:r>
              <a:rPr lang="en-US" sz="2400" dirty="0" smtClean="0">
                <a:latin typeface="+mj-lt"/>
              </a:rPr>
              <a:t>northern kingdom – “Where is thy master’s son?... he abideth at </a:t>
            </a:r>
          </a:p>
          <a:p>
            <a:r>
              <a:rPr lang="en-US" sz="2400" dirty="0" smtClean="0">
                <a:latin typeface="+mj-lt"/>
              </a:rPr>
              <a:t>Jerusalem: for he said, </a:t>
            </a:r>
            <a:r>
              <a:rPr lang="en-US" sz="2400" b="1" dirty="0" smtClean="0">
                <a:latin typeface="+mj-lt"/>
              </a:rPr>
              <a:t>To day shall the house of Israel restore me </a:t>
            </a:r>
          </a:p>
          <a:p>
            <a:r>
              <a:rPr lang="en-US" sz="2400" b="1" dirty="0" smtClean="0">
                <a:latin typeface="+mj-lt"/>
              </a:rPr>
              <a:t>the kingdom of my father</a:t>
            </a:r>
            <a:r>
              <a:rPr lang="en-US" sz="2400" dirty="0" smtClean="0">
                <a:latin typeface="+mj-lt"/>
              </a:rPr>
              <a:t>” (16:3). </a:t>
            </a:r>
          </a:p>
          <a:p>
            <a:r>
              <a:rPr lang="en-US" sz="2400" dirty="0" smtClean="0">
                <a:latin typeface="+mj-lt"/>
              </a:rPr>
              <a:t>Now David has two adversaries: Absalom &amp; Mephibosheth.</a:t>
            </a:r>
          </a:p>
          <a:p>
            <a:endParaRPr lang="en-US" sz="800" dirty="0" smtClean="0">
              <a:latin typeface="+mj-lt"/>
            </a:endParaRPr>
          </a:p>
          <a:p>
            <a:r>
              <a:rPr lang="en-US" sz="2400" dirty="0" smtClean="0">
                <a:latin typeface="+mj-lt"/>
              </a:rPr>
              <a:t>“And Absalom, and all the people of the men of Israel, came to </a:t>
            </a:r>
          </a:p>
          <a:p>
            <a:r>
              <a:rPr lang="en-US" sz="2400" dirty="0" smtClean="0">
                <a:latin typeface="+mj-lt"/>
              </a:rPr>
              <a:t>Jerusalem…” (16:15).  A previous friend of David seeing that he</a:t>
            </a:r>
          </a:p>
          <a:p>
            <a:r>
              <a:rPr lang="en-US" sz="2400" dirty="0">
                <a:latin typeface="+mj-lt"/>
              </a:rPr>
              <a:t>h</a:t>
            </a:r>
            <a:r>
              <a:rPr lang="en-US" sz="2400" dirty="0" smtClean="0">
                <a:latin typeface="+mj-lt"/>
              </a:rPr>
              <a:t>ad been deposed, said of the new king, “</a:t>
            </a:r>
            <a:r>
              <a:rPr lang="en-US" sz="2400" b="1" u="sng" dirty="0" smtClean="0">
                <a:latin typeface="+mj-lt"/>
              </a:rPr>
              <a:t>God save the king</a:t>
            </a:r>
            <a:r>
              <a:rPr lang="en-US" sz="2400" dirty="0" smtClean="0">
                <a:latin typeface="+mj-lt"/>
              </a:rPr>
              <a:t>” (16:16).  Absalom asked his advisor what to do and was told, </a:t>
            </a:r>
            <a:endParaRPr lang="en-US" sz="2400" dirty="0" smtClean="0">
              <a:latin typeface="+mj-lt"/>
            </a:endParaRPr>
          </a:p>
          <a:p>
            <a:r>
              <a:rPr lang="en-US" sz="2400" dirty="0" smtClean="0">
                <a:latin typeface="+mj-lt"/>
              </a:rPr>
              <a:t>“</a:t>
            </a:r>
            <a:r>
              <a:rPr lang="en-US" sz="2400" dirty="0" smtClean="0">
                <a:latin typeface="+mj-lt"/>
              </a:rPr>
              <a:t>Go </a:t>
            </a:r>
            <a:r>
              <a:rPr lang="en-US" sz="2400" dirty="0" smtClean="0">
                <a:latin typeface="+mj-lt"/>
              </a:rPr>
              <a:t>in </a:t>
            </a:r>
            <a:r>
              <a:rPr lang="en-US" sz="2400" dirty="0" smtClean="0">
                <a:latin typeface="+mj-lt"/>
              </a:rPr>
              <a:t>unto thy father’s concubines, which he hath left to keep </a:t>
            </a:r>
            <a:endParaRPr lang="en-US" sz="2400" dirty="0" smtClean="0">
              <a:latin typeface="+mj-lt"/>
            </a:endParaRPr>
          </a:p>
          <a:p>
            <a:r>
              <a:rPr lang="en-US" sz="2400" dirty="0" smtClean="0">
                <a:latin typeface="+mj-lt"/>
              </a:rPr>
              <a:t>the </a:t>
            </a:r>
            <a:r>
              <a:rPr lang="en-US" sz="2400" dirty="0" smtClean="0">
                <a:latin typeface="+mj-lt"/>
              </a:rPr>
              <a:t>house…” (16:21), which he did (16:22), showing utter </a:t>
            </a:r>
            <a:endParaRPr lang="en-US" sz="2400" dirty="0" smtClean="0">
              <a:latin typeface="+mj-lt"/>
            </a:endParaRPr>
          </a:p>
          <a:p>
            <a:r>
              <a:rPr lang="en-US" sz="2400" dirty="0" smtClean="0">
                <a:latin typeface="+mj-lt"/>
              </a:rPr>
              <a:t>contempt for </a:t>
            </a:r>
            <a:r>
              <a:rPr lang="en-US" sz="2400" dirty="0" smtClean="0">
                <a:latin typeface="+mj-lt"/>
              </a:rPr>
              <a:t>his father.  </a:t>
            </a:r>
          </a:p>
        </p:txBody>
      </p:sp>
      <p:pic>
        <p:nvPicPr>
          <p:cNvPr id="3" name="Picture 2" descr="Do you feel crippled and in hiding like &lt;strong&gt;Mephibosheth&lt;/strong&gt;? | As ..."/>
          <p:cNvPicPr>
            <a:picLocks noChangeAspect="1"/>
          </p:cNvPicPr>
          <p:nvPr/>
        </p:nvPicPr>
        <p:blipFill rotWithShape="1">
          <a:blip r:embed="rId2">
            <a:extLst>
              <a:ext uri="{28A0092B-C50C-407E-A947-70E740481C1C}">
                <a14:useLocalDpi xmlns:a14="http://schemas.microsoft.com/office/drawing/2010/main" val="0"/>
              </a:ext>
            </a:extLst>
          </a:blip>
          <a:srcRect b="37083"/>
          <a:stretch/>
        </p:blipFill>
        <p:spPr>
          <a:xfrm>
            <a:off x="8342671" y="3490450"/>
            <a:ext cx="3864077" cy="3213921"/>
          </a:xfrm>
          <a:prstGeom prst="rect">
            <a:avLst/>
          </a:prstGeom>
        </p:spPr>
      </p:pic>
      <p:pic>
        <p:nvPicPr>
          <p:cNvPr id="5" name="Picture 4" descr="ابشالوم، ابشالوم! - ویکی‌پدیا، دانشنامهٔ آزاد"/>
          <p:cNvPicPr>
            <a:picLocks noChangeAspect="1"/>
          </p:cNvPicPr>
          <p:nvPr/>
        </p:nvPicPr>
        <p:blipFill rotWithShape="1">
          <a:blip r:embed="rId3">
            <a:extLst>
              <a:ext uri="{28A0092B-C50C-407E-A947-70E740481C1C}">
                <a14:useLocalDpi xmlns:a14="http://schemas.microsoft.com/office/drawing/2010/main" val="0"/>
              </a:ext>
            </a:extLst>
          </a:blip>
          <a:srcRect t="33610" b="42169"/>
          <a:stretch/>
        </p:blipFill>
        <p:spPr>
          <a:xfrm>
            <a:off x="8327923" y="-2"/>
            <a:ext cx="3864076" cy="3411795"/>
          </a:xfrm>
          <a:prstGeom prst="rect">
            <a:avLst/>
          </a:prstGeom>
        </p:spPr>
      </p:pic>
    </p:spTree>
    <p:extLst>
      <p:ext uri="{BB962C8B-B14F-4D97-AF65-F5344CB8AC3E}">
        <p14:creationId xmlns:p14="http://schemas.microsoft.com/office/powerpoint/2010/main" val="5061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2" end="12"/>
                                            </p:txEl>
                                          </p:spTgt>
                                        </p:tgtEl>
                                        <p:attrNameLst>
                                          <p:attrName>style.visibility</p:attrName>
                                        </p:attrNameLst>
                                      </p:cBhvr>
                                      <p:to>
                                        <p:strVal val="visible"/>
                                      </p:to>
                                    </p:set>
                                    <p:animEffect transition="in" filter="fade">
                                      <p:cBhvr>
                                        <p:cTn id="12" dur="500"/>
                                        <p:tgtEl>
                                          <p:spTgt spid="2">
                                            <p:txEl>
                                              <p:pRg st="12" end="1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animEffect transition="in" filter="fade">
                                      <p:cBhvr>
                                        <p:cTn id="21" dur="500"/>
                                        <p:tgtEl>
                                          <p:spTgt spid="2">
                                            <p:txEl>
                                              <p:pRg st="15" end="1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6" end="16"/>
                                            </p:txEl>
                                          </p:spTgt>
                                        </p:tgtEl>
                                        <p:attrNameLst>
                                          <p:attrName>style.visibility</p:attrName>
                                        </p:attrNameLst>
                                      </p:cBhvr>
                                      <p:to>
                                        <p:strVal val="visible"/>
                                      </p:to>
                                    </p:set>
                                    <p:animEffect transition="in" filter="fade">
                                      <p:cBhvr>
                                        <p:cTn id="24" dur="500"/>
                                        <p:tgtEl>
                                          <p:spTgt spid="2">
                                            <p:txEl>
                                              <p:pRg st="16" end="1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7" end="17"/>
                                            </p:txEl>
                                          </p:spTgt>
                                        </p:tgtEl>
                                        <p:attrNameLst>
                                          <p:attrName>style.visibility</p:attrName>
                                        </p:attrNameLst>
                                      </p:cBhvr>
                                      <p:to>
                                        <p:strVal val="visible"/>
                                      </p:to>
                                    </p:set>
                                    <p:animEffect transition="in" filter="fade">
                                      <p:cBhvr>
                                        <p:cTn id="2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6744930" cy="6617196"/>
          </a:xfrm>
          <a:prstGeom prst="rect">
            <a:avLst/>
          </a:prstGeom>
          <a:noFill/>
        </p:spPr>
        <p:txBody>
          <a:bodyPr wrap="square" rtlCol="0">
            <a:spAutoFit/>
          </a:bodyPr>
          <a:lstStyle/>
          <a:p>
            <a:r>
              <a:rPr lang="en-US" sz="2400" dirty="0" smtClean="0">
                <a:latin typeface="+mj-lt"/>
              </a:rPr>
              <a:t>Another advisor plotted the death of David –</a:t>
            </a:r>
          </a:p>
          <a:p>
            <a:endParaRPr lang="en-US" sz="800" dirty="0" smtClean="0">
              <a:latin typeface="+mj-lt"/>
            </a:endParaRPr>
          </a:p>
          <a:p>
            <a:r>
              <a:rPr lang="en-US" sz="2400" dirty="0" smtClean="0">
                <a:latin typeface="+mj-lt"/>
              </a:rPr>
              <a:t>“</a:t>
            </a:r>
            <a:r>
              <a:rPr lang="en-US" sz="2400" dirty="0" smtClean="0">
                <a:latin typeface="+mj-lt"/>
              </a:rPr>
              <a:t>And I will come upon him while he is weary and weak handed, and will make him afraid: and all the people </a:t>
            </a:r>
            <a:r>
              <a:rPr lang="en-US" sz="2400" dirty="0" smtClean="0">
                <a:latin typeface="+mj-lt"/>
              </a:rPr>
              <a:t>will </a:t>
            </a:r>
            <a:r>
              <a:rPr lang="en-US" sz="2400" dirty="0" smtClean="0">
                <a:latin typeface="+mj-lt"/>
              </a:rPr>
              <a:t>flee; And </a:t>
            </a:r>
            <a:r>
              <a:rPr lang="en-US" sz="2400" b="1" u="sng" dirty="0" smtClean="0">
                <a:latin typeface="+mj-lt"/>
              </a:rPr>
              <a:t>I will smite the king only</a:t>
            </a:r>
            <a:r>
              <a:rPr lang="en-US" sz="2400" dirty="0" smtClean="0">
                <a:latin typeface="+mj-lt"/>
              </a:rPr>
              <a:t>” (17:2).</a:t>
            </a:r>
          </a:p>
          <a:p>
            <a:r>
              <a:rPr lang="en-US" sz="2400" dirty="0" smtClean="0">
                <a:latin typeface="+mj-lt"/>
              </a:rPr>
              <a:t>But, David’s army was revived with supplies (17:27-29), and was ready to fight Absalom’s army.  At the last moment, David instructed his soldiers not to kill </a:t>
            </a:r>
          </a:p>
          <a:p>
            <a:r>
              <a:rPr lang="en-US" sz="2400" dirty="0" smtClean="0">
                <a:latin typeface="+mj-lt"/>
              </a:rPr>
              <a:t>Absalom (18:5).</a:t>
            </a:r>
          </a:p>
          <a:p>
            <a:endParaRPr lang="en-US" sz="800" b="1" dirty="0" smtClean="0">
              <a:latin typeface="+mj-lt"/>
            </a:endParaRPr>
          </a:p>
          <a:p>
            <a:r>
              <a:rPr lang="en-US" sz="2400" b="1" dirty="0" smtClean="0">
                <a:latin typeface="+mj-lt"/>
              </a:rPr>
              <a:t>THE BATTLE</a:t>
            </a:r>
          </a:p>
          <a:p>
            <a:r>
              <a:rPr lang="en-US" sz="2400" dirty="0" smtClean="0">
                <a:latin typeface="+mj-lt"/>
              </a:rPr>
              <a:t>“So [Absalom’s army] was slain before the solders of David, and there was there a great slaughter that day </a:t>
            </a:r>
          </a:p>
          <a:p>
            <a:r>
              <a:rPr lang="en-US" sz="2400" dirty="0" smtClean="0">
                <a:latin typeface="+mj-lt"/>
              </a:rPr>
              <a:t>of [20,000 men]” (18:7,8). </a:t>
            </a:r>
          </a:p>
          <a:p>
            <a:r>
              <a:rPr lang="en-US" sz="2400" dirty="0" smtClean="0">
                <a:latin typeface="+mj-lt"/>
              </a:rPr>
              <a:t>Absalom tried to escape but his hair became entangled </a:t>
            </a:r>
            <a:r>
              <a:rPr lang="en-US" sz="2400" dirty="0" smtClean="0">
                <a:latin typeface="+mj-lt"/>
              </a:rPr>
              <a:t>in </a:t>
            </a:r>
            <a:r>
              <a:rPr lang="en-US" sz="2400" dirty="0" smtClean="0">
                <a:latin typeface="+mj-lt"/>
              </a:rPr>
              <a:t>an oak tree and despite David’s orders his soldiers killed him (18:8-14).  </a:t>
            </a:r>
          </a:p>
          <a:p>
            <a:r>
              <a:rPr lang="en-US" sz="2400" dirty="0" smtClean="0">
                <a:latin typeface="+mj-lt"/>
              </a:rPr>
              <a:t>David erected a monument to Absalom in the Kidron Valley that still stands today (18:18).  </a:t>
            </a:r>
          </a:p>
        </p:txBody>
      </p:sp>
      <p:pic>
        <p:nvPicPr>
          <p:cNvPr id="4" name="Picture 3" descr="Bible Drive-Thru: Cau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0"/>
            <a:ext cx="5447071" cy="6417886"/>
          </a:xfrm>
          <a:prstGeom prst="rect">
            <a:avLst/>
          </a:prstGeom>
        </p:spPr>
      </p:pic>
      <p:pic>
        <p:nvPicPr>
          <p:cNvPr id="6" name="Picture 5" descr="File:Second Book of Samuel Chapter 18-2 (Bib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928" y="0"/>
            <a:ext cx="5447069" cy="6417886"/>
          </a:xfrm>
          <a:prstGeom prst="rect">
            <a:avLst/>
          </a:prstGeom>
        </p:spPr>
      </p:pic>
      <p:pic>
        <p:nvPicPr>
          <p:cNvPr id="5" name="Picture 4" descr="&lt;strong&gt;Absalom's&lt;/strong&gt; tomb (not!) | Well, when I took this photo, I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748" y="0"/>
            <a:ext cx="5319252" cy="6282813"/>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9103076" y="2147671"/>
              <a:ext cx="1128240" cy="2637000"/>
            </p14:xfrm>
          </p:contentPart>
        </mc:Choice>
        <mc:Fallback>
          <p:pic>
            <p:nvPicPr>
              <p:cNvPr id="2" name="Ink 1"/>
              <p:cNvPicPr/>
              <p:nvPr/>
            </p:nvPicPr>
            <p:blipFill>
              <a:blip r:embed="rId6"/>
              <a:stretch>
                <a:fillRect/>
              </a:stretch>
            </p:blipFill>
            <p:spPr>
              <a:xfrm>
                <a:off x="9093716" y="2138311"/>
                <a:ext cx="1146960" cy="2655720"/>
              </a:xfrm>
              <a:prstGeom prst="rect">
                <a:avLst/>
              </a:prstGeom>
            </p:spPr>
          </p:pic>
        </mc:Fallback>
      </mc:AlternateContent>
    </p:spTree>
    <p:extLst>
      <p:ext uri="{BB962C8B-B14F-4D97-AF65-F5344CB8AC3E}">
        <p14:creationId xmlns:p14="http://schemas.microsoft.com/office/powerpoint/2010/main" val="26268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826"/>
            <a:ext cx="7216877" cy="6863417"/>
          </a:xfrm>
          <a:prstGeom prst="rect">
            <a:avLst/>
          </a:prstGeom>
          <a:noFill/>
        </p:spPr>
        <p:txBody>
          <a:bodyPr wrap="square" rtlCol="0">
            <a:spAutoFit/>
          </a:bodyPr>
          <a:lstStyle/>
          <a:p>
            <a:r>
              <a:rPr lang="en-US" sz="2400" dirty="0" smtClean="0">
                <a:latin typeface="+mj-lt"/>
              </a:rPr>
              <a:t>Things had not gone as David would have wanted with Absalom, but it didn’t diminish his love for the LORD –</a:t>
            </a:r>
          </a:p>
          <a:p>
            <a:endParaRPr lang="en-US" sz="800" dirty="0" smtClean="0">
              <a:latin typeface="+mj-lt"/>
            </a:endParaRPr>
          </a:p>
          <a:p>
            <a:r>
              <a:rPr lang="en-US" sz="2400" dirty="0" smtClean="0">
                <a:latin typeface="+mj-lt"/>
              </a:rPr>
              <a:t>“</a:t>
            </a:r>
            <a:r>
              <a:rPr lang="en-US" sz="2400" dirty="0" smtClean="0">
                <a:latin typeface="+mj-lt"/>
              </a:rPr>
              <a:t>Judge me, O LORD; for I have walked in mine integrity: I have trusted in the LORD (Psa. 26:1)… I waited patiently for the LORD… He brought me up also out of an horrible pit… he hath put a new song in my mouth (40:2,3)… As a snail which melteth, let every one [wicked] pass away (58:7)… Thou wilt prolong the king’s life: and his years as many generations (61:6)… My soul, wait thou only upon God (62:5)… The righteous shall be glad in the LORD, and shall trust in </a:t>
            </a:r>
            <a:r>
              <a:rPr lang="en-US" sz="2400" dirty="0" smtClean="0">
                <a:latin typeface="+mj-lt"/>
              </a:rPr>
              <a:t>him” </a:t>
            </a:r>
            <a:r>
              <a:rPr lang="en-US" sz="2400" dirty="0" smtClean="0">
                <a:latin typeface="+mj-lt"/>
              </a:rPr>
              <a:t>(64:10).</a:t>
            </a:r>
          </a:p>
          <a:p>
            <a:r>
              <a:rPr lang="en-US" sz="2400" dirty="0" smtClean="0">
                <a:latin typeface="+mj-lt"/>
              </a:rPr>
              <a:t>David had won the battle but he had lost a son, “… the king weepeth and mourneth for Absalom… the king covered his face… cried with a loud void, </a:t>
            </a:r>
            <a:r>
              <a:rPr lang="en-US" sz="2400" b="1" u="sng" dirty="0" smtClean="0">
                <a:latin typeface="+mj-lt"/>
              </a:rPr>
              <a:t>O my son Absalom, O Absalom, my son, my son</a:t>
            </a:r>
            <a:r>
              <a:rPr lang="en-US" sz="2400" dirty="0" smtClean="0">
                <a:latin typeface="+mj-lt"/>
              </a:rPr>
              <a:t>” (2Sam. 19:1-4).</a:t>
            </a:r>
          </a:p>
          <a:p>
            <a:r>
              <a:rPr lang="en-US" sz="2400" dirty="0" smtClean="0">
                <a:latin typeface="+mj-lt"/>
              </a:rPr>
              <a:t>Joab told David that he believed David would have rather had Absalom lived and David and his army perish (19:5,6)! </a:t>
            </a:r>
          </a:p>
        </p:txBody>
      </p:sp>
      <p:pic>
        <p:nvPicPr>
          <p:cNvPr id="3" name="Picture 2" descr="קובץ:Study of &lt;strong&gt;King David&lt;/strong&gt;, by Julia Margaret Cameron.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877" y="-1"/>
            <a:ext cx="4975123" cy="6671481"/>
          </a:xfrm>
          <a:prstGeom prst="rect">
            <a:avLst/>
          </a:prstGeom>
        </p:spPr>
      </p:pic>
    </p:spTree>
    <p:extLst>
      <p:ext uri="{BB962C8B-B14F-4D97-AF65-F5344CB8AC3E}">
        <p14:creationId xmlns:p14="http://schemas.microsoft.com/office/powerpoint/2010/main" val="3879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0580"/>
            <a:ext cx="7216877" cy="6617196"/>
          </a:xfrm>
          <a:prstGeom prst="rect">
            <a:avLst/>
          </a:prstGeom>
          <a:noFill/>
        </p:spPr>
        <p:txBody>
          <a:bodyPr wrap="square" rtlCol="0">
            <a:spAutoFit/>
          </a:bodyPr>
          <a:lstStyle/>
          <a:p>
            <a:r>
              <a:rPr lang="en-US" sz="2400" b="1" dirty="0" smtClean="0">
                <a:latin typeface="+mj-lt"/>
              </a:rPr>
              <a:t>DAVID’S REINSTATEMENT AS KING</a:t>
            </a:r>
          </a:p>
          <a:p>
            <a:r>
              <a:rPr lang="en-US" sz="2400" dirty="0" smtClean="0">
                <a:latin typeface="+mj-lt"/>
              </a:rPr>
              <a:t>With his death, the followers of Absalom decided to accept David as their king (19:14,15).  The 2</a:t>
            </a:r>
            <a:r>
              <a:rPr lang="en-US" sz="2400" baseline="30000" dirty="0" smtClean="0">
                <a:latin typeface="+mj-lt"/>
              </a:rPr>
              <a:t>nd</a:t>
            </a:r>
            <a:r>
              <a:rPr lang="en-US" sz="2400" dirty="0" smtClean="0">
                <a:latin typeface="+mj-lt"/>
              </a:rPr>
              <a:t> conspirator, Mephibosheth, made his case that he had </a:t>
            </a:r>
            <a:r>
              <a:rPr lang="en-US" sz="2400" u="sng" dirty="0" smtClean="0">
                <a:latin typeface="+mj-lt"/>
              </a:rPr>
              <a:t>not</a:t>
            </a:r>
            <a:r>
              <a:rPr lang="en-US" sz="2400" dirty="0" smtClean="0">
                <a:latin typeface="+mj-lt"/>
              </a:rPr>
              <a:t> tried to conspire to raise Saul’s kingdom to new life (19:26,27) so the rebellion ended with David reinstated king over both kingdoms of Israel.  The DAVIDIC COVENANT and David’s place in it was again secure.</a:t>
            </a:r>
          </a:p>
          <a:p>
            <a:endParaRPr lang="en-US" sz="800" dirty="0" smtClean="0">
              <a:latin typeface="+mj-lt"/>
            </a:endParaRPr>
          </a:p>
          <a:p>
            <a:r>
              <a:rPr lang="en-US" sz="2400" dirty="0" smtClean="0">
                <a:latin typeface="+mj-lt"/>
              </a:rPr>
              <a:t>David was </a:t>
            </a:r>
            <a:r>
              <a:rPr lang="en-US" sz="2400" dirty="0" smtClean="0">
                <a:latin typeface="+mj-lt"/>
              </a:rPr>
              <a:t>never the </a:t>
            </a:r>
            <a:r>
              <a:rPr lang="en-US" sz="2400" dirty="0" smtClean="0">
                <a:latin typeface="+mj-lt"/>
              </a:rPr>
              <a:t>same after this period in his life, wishing </a:t>
            </a:r>
            <a:r>
              <a:rPr lang="en-US" sz="2400" dirty="0" smtClean="0">
                <a:latin typeface="+mj-lt"/>
              </a:rPr>
              <a:t>he </a:t>
            </a:r>
            <a:r>
              <a:rPr lang="en-US" sz="2400" dirty="0" smtClean="0">
                <a:latin typeface="+mj-lt"/>
              </a:rPr>
              <a:t>would have died rather than hearing of the violent deaths of his two sons, Amnon (13:28,29) and Absalom (18:15), </a:t>
            </a:r>
            <a:r>
              <a:rPr lang="en-US" sz="2400" dirty="0" smtClean="0">
                <a:latin typeface="+mj-lt"/>
              </a:rPr>
              <a:t>both a </a:t>
            </a:r>
            <a:r>
              <a:rPr lang="en-US" sz="2400" dirty="0" smtClean="0">
                <a:latin typeface="+mj-lt"/>
              </a:rPr>
              <a:t>consequence of his sin (12:10).</a:t>
            </a:r>
            <a:endParaRPr lang="en-US" sz="2400" dirty="0">
              <a:latin typeface="+mj-lt"/>
            </a:endParaRPr>
          </a:p>
          <a:p>
            <a:endParaRPr lang="en-US" sz="800" b="1" dirty="0" smtClean="0">
              <a:latin typeface="+mj-lt"/>
            </a:endParaRPr>
          </a:p>
          <a:p>
            <a:r>
              <a:rPr lang="en-US" sz="2400" b="1" dirty="0" smtClean="0">
                <a:latin typeface="+mj-lt"/>
              </a:rPr>
              <a:t>A DROUGHT</a:t>
            </a:r>
          </a:p>
          <a:p>
            <a:r>
              <a:rPr lang="en-US" sz="2400" dirty="0" smtClean="0">
                <a:latin typeface="+mj-lt"/>
              </a:rPr>
              <a:t>“Then there was a famine in the [last] days of David [3] years, year after year; and David inquired of the LORD.  And the LORD answered, </a:t>
            </a:r>
            <a:r>
              <a:rPr lang="en-US" sz="2400" u="sng" dirty="0" smtClean="0">
                <a:latin typeface="+mj-lt"/>
              </a:rPr>
              <a:t>It is for Saul, and for his bloody house</a:t>
            </a:r>
            <a:r>
              <a:rPr lang="en-US" sz="2400" dirty="0" smtClean="0">
                <a:latin typeface="+mj-lt"/>
              </a:rPr>
              <a:t>…” (21:1).</a:t>
            </a:r>
            <a:endParaRPr lang="en-US" sz="2400" dirty="0">
              <a:latin typeface="+mj-lt"/>
            </a:endParaRPr>
          </a:p>
        </p:txBody>
      </p:sp>
      <p:pic>
        <p:nvPicPr>
          <p:cNvPr id="4" name="Picture 3" descr="קובץ:Study of &lt;strong&gt;King David&lt;/strong&gt;, by Julia Margaret Cameron.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877" y="-1"/>
            <a:ext cx="4975123" cy="6671481"/>
          </a:xfrm>
          <a:prstGeom prst="rect">
            <a:avLst/>
          </a:prstGeom>
        </p:spPr>
      </p:pic>
    </p:spTree>
    <p:extLst>
      <p:ext uri="{BB962C8B-B14F-4D97-AF65-F5344CB8AC3E}">
        <p14:creationId xmlns:p14="http://schemas.microsoft.com/office/powerpoint/2010/main" val="6765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7216877" cy="6494085"/>
          </a:xfrm>
          <a:prstGeom prst="rect">
            <a:avLst/>
          </a:prstGeom>
          <a:noFill/>
        </p:spPr>
        <p:txBody>
          <a:bodyPr wrap="square" rtlCol="0">
            <a:spAutoFit/>
          </a:bodyPr>
          <a:lstStyle/>
          <a:p>
            <a:r>
              <a:rPr lang="en-US" sz="2400" b="1" dirty="0" smtClean="0">
                <a:latin typeface="+mj-lt"/>
              </a:rPr>
              <a:t>PACT WITH GIBEON</a:t>
            </a:r>
          </a:p>
          <a:p>
            <a:r>
              <a:rPr lang="en-US" sz="2400" dirty="0" smtClean="0">
                <a:latin typeface="+mj-lt"/>
              </a:rPr>
              <a:t>Israel had made a covenant with the Gibeonites during the time of Joshua (9:15-21).  After Joshua defeated Jericho and Ai, the Gibeonites were next in their cross hairs, but they pretended to be non-residents of the land of Canaan, and escaped destruction by Joshua and his forces.</a:t>
            </a:r>
          </a:p>
          <a:p>
            <a:r>
              <a:rPr lang="en-US" sz="2400" dirty="0" smtClean="0">
                <a:latin typeface="+mj-lt"/>
              </a:rPr>
              <a:t>Though done deceitfully, God recognized Israel’s promise of their safety to allow them to become proselytes and to do menial work as they served the nation of Israel.</a:t>
            </a:r>
          </a:p>
          <a:p>
            <a:r>
              <a:rPr lang="en-US" sz="2400" dirty="0" smtClean="0">
                <a:latin typeface="+mj-lt"/>
              </a:rPr>
              <a:t>Though the events were not recorded in the Bible, Saul attacked and killed some Gibeonites – </a:t>
            </a:r>
            <a:endParaRPr lang="en-US" sz="800" dirty="0" smtClean="0">
              <a:latin typeface="+mj-lt"/>
            </a:endParaRPr>
          </a:p>
          <a:p>
            <a:endParaRPr lang="en-US" sz="800" dirty="0">
              <a:latin typeface="+mj-lt"/>
            </a:endParaRPr>
          </a:p>
          <a:p>
            <a:r>
              <a:rPr lang="en-US" sz="2400" dirty="0" smtClean="0">
                <a:latin typeface="+mj-lt"/>
              </a:rPr>
              <a:t>“… </a:t>
            </a:r>
            <a:r>
              <a:rPr lang="en-US" sz="2400" b="1" u="sng" dirty="0" smtClean="0">
                <a:latin typeface="+mj-lt"/>
              </a:rPr>
              <a:t>It is for Saul, and for his bloody house, because he slew the</a:t>
            </a:r>
            <a:r>
              <a:rPr lang="en-US" sz="2400" u="sng" dirty="0" smtClean="0">
                <a:latin typeface="+mj-lt"/>
              </a:rPr>
              <a:t> </a:t>
            </a:r>
            <a:r>
              <a:rPr lang="en-US" sz="2400" b="1" u="sng" dirty="0" smtClean="0">
                <a:latin typeface="+mj-lt"/>
              </a:rPr>
              <a:t>Gibeonites</a:t>
            </a:r>
            <a:r>
              <a:rPr lang="en-US" sz="2400" dirty="0" smtClean="0">
                <a:latin typeface="+mj-lt"/>
              </a:rPr>
              <a:t>…” (21:1).</a:t>
            </a:r>
          </a:p>
          <a:p>
            <a:r>
              <a:rPr lang="en-US" sz="2400" dirty="0" smtClean="0">
                <a:latin typeface="+mj-lt"/>
              </a:rPr>
              <a:t>As if David didn’t have enough heartache over this last part of his life, God now held Israel responsible for the broken promise between Saul and the Gibeonites.    </a:t>
            </a:r>
            <a:endParaRPr lang="en-US" sz="2400" dirty="0">
              <a:latin typeface="+mj-lt"/>
            </a:endParaRPr>
          </a:p>
        </p:txBody>
      </p:sp>
      <p:pic>
        <p:nvPicPr>
          <p:cNvPr id="4" name="Picture 3" descr="קובץ:Study of &lt;strong&gt;King David&lt;/strong&gt;, by Julia Margaret Cameron.jp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877" y="-1"/>
            <a:ext cx="4975123" cy="6671481"/>
          </a:xfrm>
          <a:prstGeom prst="rect">
            <a:avLst/>
          </a:prstGeom>
        </p:spPr>
      </p:pic>
    </p:spTree>
    <p:extLst>
      <p:ext uri="{BB962C8B-B14F-4D97-AF65-F5344CB8AC3E}">
        <p14:creationId xmlns:p14="http://schemas.microsoft.com/office/powerpoint/2010/main" val="28973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322"/>
            <a:ext cx="12192000" cy="6986528"/>
          </a:xfrm>
          <a:prstGeom prst="rect">
            <a:avLst/>
          </a:prstGeom>
          <a:noFill/>
        </p:spPr>
        <p:txBody>
          <a:bodyPr wrap="square" rtlCol="0">
            <a:spAutoFit/>
          </a:bodyPr>
          <a:lstStyle/>
          <a:p>
            <a:r>
              <a:rPr lang="en-US" sz="2400" dirty="0" smtClean="0">
                <a:latin typeface="+mj-lt"/>
              </a:rPr>
              <a:t>“Wherefore David said unto the Gibeonites, </a:t>
            </a:r>
            <a:r>
              <a:rPr lang="en-US" sz="2400" b="1" dirty="0" smtClean="0">
                <a:latin typeface="+mj-lt"/>
              </a:rPr>
              <a:t>What shall I do </a:t>
            </a:r>
          </a:p>
          <a:p>
            <a:r>
              <a:rPr lang="en-US" sz="2400" b="1" dirty="0" smtClean="0">
                <a:latin typeface="+mj-lt"/>
              </a:rPr>
              <a:t>for you? </a:t>
            </a:r>
            <a:r>
              <a:rPr lang="en-US" sz="2400" dirty="0" smtClean="0">
                <a:latin typeface="+mj-lt"/>
              </a:rPr>
              <a:t>And werewith shall I make the atonement, that ye </a:t>
            </a:r>
          </a:p>
          <a:p>
            <a:r>
              <a:rPr lang="en-US" sz="2400" dirty="0" smtClean="0">
                <a:latin typeface="+mj-lt"/>
              </a:rPr>
              <a:t>may bless the inheritance of the LORD?” (21:3).</a:t>
            </a:r>
          </a:p>
          <a:p>
            <a:r>
              <a:rPr lang="en-US" sz="2400" dirty="0" smtClean="0">
                <a:latin typeface="+mj-lt"/>
              </a:rPr>
              <a:t>David asked them what he could do to make things right.  </a:t>
            </a:r>
          </a:p>
          <a:p>
            <a:r>
              <a:rPr lang="en-US" sz="2400" dirty="0" smtClean="0">
                <a:latin typeface="+mj-lt"/>
              </a:rPr>
              <a:t>They refused monetary payment, “… We will have no silver </a:t>
            </a:r>
          </a:p>
          <a:p>
            <a:r>
              <a:rPr lang="en-US" sz="2400" dirty="0" smtClean="0">
                <a:latin typeface="+mj-lt"/>
              </a:rPr>
              <a:t>nor gold…” (21:4), but they did agree on a premise that had </a:t>
            </a:r>
          </a:p>
          <a:p>
            <a:r>
              <a:rPr lang="en-US" sz="2400" dirty="0" smtClean="0">
                <a:latin typeface="+mj-lt"/>
              </a:rPr>
              <a:t>been a part of the Law but rarely used – </a:t>
            </a:r>
            <a:r>
              <a:rPr lang="en-US" sz="2400" i="1" dirty="0" smtClean="0">
                <a:latin typeface="+mj-lt"/>
              </a:rPr>
              <a:t>‘An eye for an eye’ </a:t>
            </a:r>
          </a:p>
          <a:p>
            <a:r>
              <a:rPr lang="en-US" sz="2400" dirty="0" smtClean="0">
                <a:latin typeface="+mj-lt"/>
              </a:rPr>
              <a:t>(Exo. 21:23-25). </a:t>
            </a:r>
          </a:p>
          <a:p>
            <a:endParaRPr lang="en-US" sz="800" dirty="0" smtClean="0">
              <a:latin typeface="+mj-lt"/>
            </a:endParaRPr>
          </a:p>
          <a:p>
            <a:r>
              <a:rPr lang="en-US" sz="2400" dirty="0" smtClean="0">
                <a:latin typeface="+mj-lt"/>
              </a:rPr>
              <a:t>The Gibeonites asked for [7] men of Saul’s bloodline and </a:t>
            </a:r>
          </a:p>
          <a:p>
            <a:r>
              <a:rPr lang="en-US" sz="2400" dirty="0" smtClean="0">
                <a:latin typeface="+mj-lt"/>
              </a:rPr>
              <a:t>David turned over [7] sons and grandsons of Saul for a </a:t>
            </a:r>
            <a:endParaRPr lang="en-US" sz="2400" dirty="0" smtClean="0">
              <a:latin typeface="+mj-lt"/>
            </a:endParaRPr>
          </a:p>
          <a:p>
            <a:r>
              <a:rPr lang="en-US" sz="2400" dirty="0" smtClean="0">
                <a:latin typeface="+mj-lt"/>
              </a:rPr>
              <a:t>public </a:t>
            </a:r>
            <a:r>
              <a:rPr lang="en-US" sz="2400" dirty="0" smtClean="0">
                <a:latin typeface="+mj-lt"/>
              </a:rPr>
              <a:t>execution by hanging –</a:t>
            </a:r>
          </a:p>
          <a:p>
            <a:endParaRPr lang="en-US" sz="800" dirty="0" smtClean="0">
              <a:latin typeface="+mj-lt"/>
            </a:endParaRPr>
          </a:p>
          <a:p>
            <a:r>
              <a:rPr lang="en-US" sz="2400" dirty="0" smtClean="0">
                <a:latin typeface="+mj-lt"/>
              </a:rPr>
              <a:t>“And he delivered them into the hands of the Gibeonites, </a:t>
            </a:r>
            <a:endParaRPr lang="en-US" sz="2400" dirty="0" smtClean="0">
              <a:latin typeface="+mj-lt"/>
            </a:endParaRPr>
          </a:p>
          <a:p>
            <a:r>
              <a:rPr lang="en-US" sz="2400" dirty="0" smtClean="0">
                <a:latin typeface="+mj-lt"/>
              </a:rPr>
              <a:t>and </a:t>
            </a:r>
            <a:r>
              <a:rPr lang="en-US" sz="2400" dirty="0" smtClean="0">
                <a:latin typeface="+mj-lt"/>
              </a:rPr>
              <a:t>they hanged them in the hill before the LORD; and they </a:t>
            </a:r>
            <a:endParaRPr lang="en-US" sz="2400" dirty="0" smtClean="0">
              <a:latin typeface="+mj-lt"/>
            </a:endParaRPr>
          </a:p>
          <a:p>
            <a:r>
              <a:rPr lang="en-US" sz="2400" dirty="0" smtClean="0">
                <a:latin typeface="+mj-lt"/>
              </a:rPr>
              <a:t>fell </a:t>
            </a:r>
            <a:r>
              <a:rPr lang="en-US" sz="2400" dirty="0" smtClean="0">
                <a:latin typeface="+mj-lt"/>
              </a:rPr>
              <a:t>all [7] together, and were put to death in the days of the harvest, in the first days, in the beginning of barely harvest… And he brought up… the bones of Saul… Jonathan his son, and they gathered  the bones of them that were hanged… and buried them in the country of Benjamin… in the sepulcher of Kish his father” (21:9).  All were executed together in the spring of the year</a:t>
            </a:r>
            <a:r>
              <a:rPr lang="en-US" sz="2400" dirty="0">
                <a:latin typeface="+mj-lt"/>
              </a:rPr>
              <a:t> </a:t>
            </a:r>
            <a:r>
              <a:rPr lang="en-US" sz="2400" dirty="0" smtClean="0">
                <a:latin typeface="+mj-lt"/>
              </a:rPr>
              <a:t>1021 B.C. and then buried together, a fitting ending of a curse from God.  </a:t>
            </a:r>
          </a:p>
        </p:txBody>
      </p:sp>
      <p:pic>
        <p:nvPicPr>
          <p:cNvPr id="3" name="Picture 2" descr="Benar-Benar Aneh Tapi Nyata! Pria Iran Hidup Lagi Usa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343" y="0"/>
            <a:ext cx="4650658" cy="4739148"/>
          </a:xfrm>
          <a:prstGeom prst="rect">
            <a:avLst/>
          </a:prstGeom>
        </p:spPr>
      </p:pic>
    </p:spTree>
    <p:extLst>
      <p:ext uri="{BB962C8B-B14F-4D97-AF65-F5344CB8AC3E}">
        <p14:creationId xmlns:p14="http://schemas.microsoft.com/office/powerpoint/2010/main" val="25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4" y="-46196"/>
            <a:ext cx="11944351" cy="6494085"/>
          </a:xfrm>
          <a:prstGeom prst="rect">
            <a:avLst/>
          </a:prstGeom>
          <a:noFill/>
        </p:spPr>
        <p:txBody>
          <a:bodyPr wrap="square" rtlCol="0">
            <a:spAutoFit/>
          </a:bodyPr>
          <a:lstStyle/>
          <a:p>
            <a:r>
              <a:rPr lang="en-US" sz="2400" b="1" dirty="0" smtClean="0">
                <a:latin typeface="+mj-lt"/>
              </a:rPr>
              <a:t>DAVID’S REPENTANCE</a:t>
            </a:r>
          </a:p>
          <a:p>
            <a:r>
              <a:rPr lang="en-US" sz="2400" dirty="0" smtClean="0">
                <a:latin typeface="+mj-lt"/>
              </a:rPr>
              <a:t>“Purge me with hyssop [water holding plant], and I shall </a:t>
            </a:r>
          </a:p>
          <a:p>
            <a:r>
              <a:rPr lang="en-US" sz="2400" dirty="0" smtClean="0">
                <a:latin typeface="+mj-lt"/>
              </a:rPr>
              <a:t>be clean: wash me, and I shall be whiter than snow.  </a:t>
            </a:r>
          </a:p>
          <a:p>
            <a:r>
              <a:rPr lang="en-US" sz="2400" dirty="0" smtClean="0">
                <a:latin typeface="+mj-lt"/>
              </a:rPr>
              <a:t>Make me to hear joy and gladness… Hide thy face from </a:t>
            </a:r>
          </a:p>
          <a:p>
            <a:r>
              <a:rPr lang="en-US" sz="2400" dirty="0" smtClean="0">
                <a:latin typeface="+mj-lt"/>
              </a:rPr>
              <a:t>my sins, and blot out all mine iniquities.  Create in me a </a:t>
            </a:r>
          </a:p>
          <a:p>
            <a:r>
              <a:rPr lang="en-US" sz="2400" dirty="0" smtClean="0">
                <a:latin typeface="+mj-lt"/>
              </a:rPr>
              <a:t>clean heart, O God: and renew a right spirit within me.  </a:t>
            </a:r>
          </a:p>
          <a:p>
            <a:r>
              <a:rPr lang="en-US" sz="2400" dirty="0" smtClean="0">
                <a:latin typeface="+mj-lt"/>
              </a:rPr>
              <a:t>Cast me not away from they presence; and </a:t>
            </a:r>
            <a:r>
              <a:rPr lang="en-US" sz="2400" b="1" u="sng" dirty="0" smtClean="0">
                <a:latin typeface="+mj-lt"/>
              </a:rPr>
              <a:t>take not thy</a:t>
            </a:r>
          </a:p>
          <a:p>
            <a:r>
              <a:rPr lang="en-US" sz="2400" b="1" u="sng" dirty="0" smtClean="0">
                <a:latin typeface="+mj-lt"/>
              </a:rPr>
              <a:t>holy </a:t>
            </a:r>
            <a:r>
              <a:rPr lang="en-US" sz="2400" b="1" u="sng" dirty="0" smtClean="0">
                <a:latin typeface="+mj-lt"/>
              </a:rPr>
              <a:t>Spirit from me</a:t>
            </a:r>
            <a:r>
              <a:rPr lang="en-US" sz="2400" dirty="0" smtClean="0">
                <a:latin typeface="+mj-lt"/>
              </a:rPr>
              <a:t>” (51:7-11).</a:t>
            </a:r>
          </a:p>
          <a:p>
            <a:r>
              <a:rPr lang="en-US" sz="2400" dirty="0" smtClean="0">
                <a:latin typeface="+mj-lt"/>
              </a:rPr>
              <a:t>After the sins of adultery and conspiracy to commit </a:t>
            </a:r>
          </a:p>
          <a:p>
            <a:r>
              <a:rPr lang="en-US" sz="2400" dirty="0" smtClean="0">
                <a:latin typeface="+mj-lt"/>
              </a:rPr>
              <a:t>murder, David’s life was joyless, his heart broken, and </a:t>
            </a:r>
          </a:p>
          <a:p>
            <a:r>
              <a:rPr lang="en-US" sz="2400" dirty="0" smtClean="0">
                <a:latin typeface="+mj-lt"/>
              </a:rPr>
              <a:t>he cried out to God to restore him.  Above all he prayed </a:t>
            </a:r>
          </a:p>
          <a:p>
            <a:r>
              <a:rPr lang="en-US" sz="2400" dirty="0" smtClean="0">
                <a:latin typeface="+mj-lt"/>
              </a:rPr>
              <a:t>that God would not remove the Holy Spirit from him.  </a:t>
            </a:r>
            <a:endParaRPr lang="en-US" sz="800" dirty="0" smtClean="0">
              <a:latin typeface="+mj-lt"/>
            </a:endParaRPr>
          </a:p>
          <a:p>
            <a:endParaRPr lang="en-US" sz="800" dirty="0">
              <a:latin typeface="+mj-lt"/>
            </a:endParaRPr>
          </a:p>
          <a:p>
            <a:r>
              <a:rPr lang="en-US" sz="2400" dirty="0" smtClean="0">
                <a:latin typeface="+mj-lt"/>
              </a:rPr>
              <a:t>Why?  He knew what devastation came upon Saul when </a:t>
            </a:r>
          </a:p>
          <a:p>
            <a:r>
              <a:rPr lang="en-US" sz="2400" dirty="0" smtClean="0">
                <a:latin typeface="+mj-lt"/>
              </a:rPr>
              <a:t>God withdrew the Holy Spirit from him!  David knew this could not be fixed by bringing animal sacrifices (51:16), but the sacrifice of a broken spirit – “</a:t>
            </a:r>
            <a:r>
              <a:rPr lang="en-US" sz="2400" b="1" u="sng" dirty="0" smtClean="0">
                <a:latin typeface="+mj-lt"/>
              </a:rPr>
              <a:t>The sacrifices of God are a broken spirit:</a:t>
            </a:r>
          </a:p>
          <a:p>
            <a:r>
              <a:rPr lang="en-US" sz="2400" b="1" u="sng" dirty="0" smtClean="0">
                <a:latin typeface="+mj-lt"/>
              </a:rPr>
              <a:t>a broken and contrite</a:t>
            </a:r>
            <a:r>
              <a:rPr lang="en-US" sz="2400" b="1" dirty="0" smtClean="0">
                <a:latin typeface="+mj-lt"/>
              </a:rPr>
              <a:t> </a:t>
            </a:r>
            <a:r>
              <a:rPr lang="en-US" sz="2400" dirty="0" smtClean="0">
                <a:latin typeface="+mj-lt"/>
              </a:rPr>
              <a:t>[humble] </a:t>
            </a:r>
            <a:r>
              <a:rPr lang="en-US" sz="2400" b="1" u="sng" dirty="0" smtClean="0">
                <a:latin typeface="+mj-lt"/>
              </a:rPr>
              <a:t>heart</a:t>
            </a:r>
            <a:r>
              <a:rPr lang="en-US" sz="2400" dirty="0" smtClean="0">
                <a:latin typeface="+mj-lt"/>
              </a:rPr>
              <a:t>…” (51:17).  And then, God would accept his “burnt offering… bullocks upon thine alter” (51:19).    </a:t>
            </a:r>
            <a:endParaRPr lang="en-US" sz="2400" dirty="0">
              <a:latin typeface="+mj-lt"/>
            </a:endParaRPr>
          </a:p>
        </p:txBody>
      </p:sp>
      <p:pic>
        <p:nvPicPr>
          <p:cNvPr id="3" name="Picture 2" descr="Motivation and emotion/Book/2013/Caregiving and grief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75" y="0"/>
            <a:ext cx="5076825" cy="4857750"/>
          </a:xfrm>
          <a:prstGeom prst="rect">
            <a:avLst/>
          </a:prstGeom>
        </p:spPr>
      </p:pic>
    </p:spTree>
    <p:extLst>
      <p:ext uri="{BB962C8B-B14F-4D97-AF65-F5344CB8AC3E}">
        <p14:creationId xmlns:p14="http://schemas.microsoft.com/office/powerpoint/2010/main" val="3178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7846142" cy="6740307"/>
          </a:xfrm>
          <a:prstGeom prst="rect">
            <a:avLst/>
          </a:prstGeom>
          <a:noFill/>
        </p:spPr>
        <p:txBody>
          <a:bodyPr wrap="square" rtlCol="0">
            <a:spAutoFit/>
          </a:bodyPr>
          <a:lstStyle/>
          <a:p>
            <a:r>
              <a:rPr lang="en-US" sz="2400" b="1" dirty="0" smtClean="0">
                <a:latin typeface="+mj-lt"/>
              </a:rPr>
              <a:t>DAVID’S LAST BATTLE</a:t>
            </a:r>
          </a:p>
          <a:p>
            <a:r>
              <a:rPr lang="en-US" sz="2400" dirty="0" smtClean="0">
                <a:latin typeface="+mj-lt"/>
              </a:rPr>
              <a:t>“Moreover the Philistines had yet war again with Israel; And David went down, and his servants with him, and fought against the Philistines: and David waxed faint” (21:15).</a:t>
            </a:r>
          </a:p>
          <a:p>
            <a:r>
              <a:rPr lang="en-US" sz="2400" dirty="0" smtClean="0">
                <a:latin typeface="+mj-lt"/>
              </a:rPr>
              <a:t>Now old and weak, David was nearly killed so his men vowed that this should never happen again –</a:t>
            </a:r>
          </a:p>
          <a:p>
            <a:endParaRPr lang="en-US" sz="800" dirty="0" smtClean="0">
              <a:latin typeface="+mj-lt"/>
            </a:endParaRPr>
          </a:p>
          <a:p>
            <a:r>
              <a:rPr lang="en-US" sz="2400" dirty="0" smtClean="0">
                <a:latin typeface="+mj-lt"/>
              </a:rPr>
              <a:t>“</a:t>
            </a:r>
            <a:r>
              <a:rPr lang="en-US" sz="2400" b="1" u="sng" dirty="0" smtClean="0">
                <a:latin typeface="+mj-lt"/>
              </a:rPr>
              <a:t>Thou shalt go no more out with us to battle, that thou quench</a:t>
            </a:r>
          </a:p>
          <a:p>
            <a:r>
              <a:rPr lang="en-US" sz="2400" b="1" u="sng" dirty="0">
                <a:latin typeface="+mj-lt"/>
              </a:rPr>
              <a:t>n</a:t>
            </a:r>
            <a:r>
              <a:rPr lang="en-US" sz="2400" b="1" u="sng" dirty="0" smtClean="0">
                <a:latin typeface="+mj-lt"/>
              </a:rPr>
              <a:t>ot the light of Israel</a:t>
            </a:r>
            <a:r>
              <a:rPr lang="en-US" sz="2400" dirty="0" smtClean="0">
                <a:latin typeface="+mj-lt"/>
              </a:rPr>
              <a:t>” (21:17).</a:t>
            </a:r>
          </a:p>
          <a:p>
            <a:endParaRPr lang="en-US" sz="800" dirty="0" smtClean="0">
              <a:latin typeface="+mj-lt"/>
            </a:endParaRPr>
          </a:p>
          <a:p>
            <a:r>
              <a:rPr lang="en-US" sz="2400" dirty="0" smtClean="0">
                <a:latin typeface="+mj-lt"/>
              </a:rPr>
              <a:t>Do you know why David gathered ‘5-smooth stones’ (1Sam. 17:40) when he went to battle against Goliath?  Because there were [4] more giants who were eventually killed by David’s army – </a:t>
            </a:r>
          </a:p>
          <a:p>
            <a:endParaRPr lang="en-US" sz="800" dirty="0">
              <a:latin typeface="+mj-lt"/>
            </a:endParaRPr>
          </a:p>
          <a:p>
            <a:r>
              <a:rPr lang="en-US" sz="2400" dirty="0" smtClean="0">
                <a:latin typeface="+mj-lt"/>
              </a:rPr>
              <a:t>“These [4] were born to the giant in Gath, and fell by the hand of David [Goliath], and [4] by the hand of his servants” (21:22).</a:t>
            </a:r>
          </a:p>
          <a:p>
            <a:r>
              <a:rPr lang="en-US" sz="2400" dirty="0" smtClean="0">
                <a:latin typeface="+mj-lt"/>
              </a:rPr>
              <a:t>All the satanically produced giants [</a:t>
            </a:r>
            <a:r>
              <a:rPr lang="en-US" sz="2400" i="1" dirty="0" smtClean="0">
                <a:latin typeface="+mj-lt"/>
              </a:rPr>
              <a:t>“There were giants in the earth in those days…</a:t>
            </a:r>
            <a:r>
              <a:rPr lang="en-US" sz="2400" dirty="0" smtClean="0">
                <a:latin typeface="+mj-lt"/>
              </a:rPr>
              <a:t> (Gen. 6:4)] who had inhabited the earth from the time of Noah were now eradicated once and for all. </a:t>
            </a:r>
          </a:p>
        </p:txBody>
      </p:sp>
      <p:pic>
        <p:nvPicPr>
          <p:cNvPr id="3" name="Picture 2" descr="קובץ:Study of &lt;strong&gt;King David&lt;/strong&gt;, by Julia Margaret Cameron.jp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143" y="0"/>
            <a:ext cx="4345857" cy="6673632"/>
          </a:xfrm>
          <a:prstGeom prst="rect">
            <a:avLst/>
          </a:prstGeom>
        </p:spPr>
      </p:pic>
    </p:spTree>
    <p:extLst>
      <p:ext uri="{BB962C8B-B14F-4D97-AF65-F5344CB8AC3E}">
        <p14:creationId xmlns:p14="http://schemas.microsoft.com/office/powerpoint/2010/main" val="34159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770811"/>
          </a:xfrm>
          <a:prstGeom prst="rect">
            <a:avLst/>
          </a:prstGeom>
          <a:noFill/>
        </p:spPr>
        <p:txBody>
          <a:bodyPr wrap="square" rtlCol="0">
            <a:spAutoFit/>
          </a:bodyPr>
          <a:lstStyle/>
          <a:p>
            <a:r>
              <a:rPr lang="en-US" sz="2400" dirty="0" smtClean="0">
                <a:latin typeface="+mj-lt"/>
              </a:rPr>
              <a:t>“For there is no faithfulness in their mouth; their inward part is very wickedness; </a:t>
            </a:r>
            <a:r>
              <a:rPr lang="en-US" sz="2400" b="1" dirty="0" smtClean="0">
                <a:latin typeface="+mj-lt"/>
              </a:rPr>
              <a:t>their throat is an open sepulcher</a:t>
            </a:r>
            <a:r>
              <a:rPr lang="en-US" sz="2400" dirty="0" smtClean="0">
                <a:latin typeface="+mj-lt"/>
              </a:rPr>
              <a:t>… Destroy them, O God; let them fall by their own counsels; cast them out in the multitude of their transgressions; for they have rebelled against thee” (5:9,10).</a:t>
            </a:r>
          </a:p>
          <a:p>
            <a:r>
              <a:rPr lang="en-US" sz="2400" dirty="0" smtClean="0">
                <a:latin typeface="+mj-lt"/>
              </a:rPr>
              <a:t>Another imprecatory prayer, but the Apostle Paul does use part of it to describe the lying lips of unbelievers during the Age of Grace (Rom. 3:13).</a:t>
            </a:r>
          </a:p>
          <a:p>
            <a:endParaRPr lang="en-US" sz="800" dirty="0" smtClean="0">
              <a:latin typeface="+mj-lt"/>
            </a:endParaRPr>
          </a:p>
          <a:p>
            <a:r>
              <a:rPr lang="en-US" sz="2400" dirty="0" smtClean="0">
                <a:latin typeface="+mj-lt"/>
              </a:rPr>
              <a:t>“I am feeble and sore broken… my heart panteth, my strength faileth me: as for the light of mine eyes, it also is gone from me” (38:8,10).</a:t>
            </a:r>
          </a:p>
          <a:p>
            <a:r>
              <a:rPr lang="en-US" sz="2400" dirty="0" smtClean="0">
                <a:latin typeface="+mj-lt"/>
              </a:rPr>
              <a:t>David’s health continued to deteriorate</a:t>
            </a:r>
            <a:r>
              <a:rPr lang="en-US" sz="2400" dirty="0">
                <a:latin typeface="+mj-lt"/>
              </a:rPr>
              <a:t> </a:t>
            </a:r>
            <a:r>
              <a:rPr lang="en-US" sz="2400" dirty="0" smtClean="0">
                <a:latin typeface="+mj-lt"/>
              </a:rPr>
              <a:t>as he is in heart failure and has cataracts [nearly blind]. </a:t>
            </a:r>
          </a:p>
          <a:p>
            <a:endParaRPr lang="en-US" sz="900" dirty="0" smtClean="0">
              <a:latin typeface="+mj-lt"/>
            </a:endParaRPr>
          </a:p>
          <a:p>
            <a:r>
              <a:rPr lang="en-US" sz="2400" dirty="0" smtClean="0">
                <a:latin typeface="+mj-lt"/>
              </a:rPr>
              <a:t>“Yea, mine own familiar friend, in whom I trusted, which did eat of my bread, hath lifted up his heel against me” (41:9).</a:t>
            </a:r>
          </a:p>
          <a:p>
            <a:r>
              <a:rPr lang="en-US" sz="2400" dirty="0" smtClean="0">
                <a:latin typeface="+mj-lt"/>
              </a:rPr>
              <a:t>Another Messianic psalm – As Absalom betrayed David, so will Judas betray Christ (Jn. 13:18).  </a:t>
            </a:r>
          </a:p>
          <a:p>
            <a:endParaRPr lang="en-US" sz="800" dirty="0" smtClean="0">
              <a:latin typeface="+mj-lt"/>
            </a:endParaRPr>
          </a:p>
          <a:p>
            <a:r>
              <a:rPr lang="en-US" sz="2400" dirty="0" smtClean="0">
                <a:latin typeface="+mj-lt"/>
              </a:rPr>
              <a:t>“My soul thirsteth for God, for the living God: when shall I come and appear before God?” (42:2).</a:t>
            </a:r>
          </a:p>
          <a:p>
            <a:r>
              <a:rPr lang="en-US" sz="2400" dirty="0" smtClean="0">
                <a:latin typeface="+mj-lt"/>
              </a:rPr>
              <a:t>David is ready to die and wants to see God face to face.</a:t>
            </a:r>
          </a:p>
          <a:p>
            <a:endParaRPr lang="en-US" sz="800" dirty="0" smtClean="0">
              <a:latin typeface="+mj-lt"/>
            </a:endParaRPr>
          </a:p>
          <a:p>
            <a:r>
              <a:rPr lang="en-US" sz="2400" dirty="0" smtClean="0">
                <a:latin typeface="+mj-lt"/>
              </a:rPr>
              <a:t>Next time – David sins again    </a:t>
            </a:r>
            <a:endParaRPr lang="en-US" sz="2400" dirty="0">
              <a:latin typeface="+mj-lt"/>
            </a:endParaRPr>
          </a:p>
        </p:txBody>
      </p:sp>
      <p:pic>
        <p:nvPicPr>
          <p:cNvPr id="4" name="Picture 3" descr="Three Possibilities Preaching &lt;strong&gt;Psalms&lt;/strong&gt; | Biblical Prea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25" y="4827946"/>
            <a:ext cx="5362575" cy="2030054"/>
          </a:xfrm>
          <a:prstGeom prst="rect">
            <a:avLst/>
          </a:prstGeom>
        </p:spPr>
      </p:pic>
    </p:spTree>
    <p:extLst>
      <p:ext uri="{BB962C8B-B14F-4D97-AF65-F5344CB8AC3E}">
        <p14:creationId xmlns:p14="http://schemas.microsoft.com/office/powerpoint/2010/main" val="122876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322"/>
            <a:ext cx="6331974" cy="6617196"/>
          </a:xfrm>
          <a:prstGeom prst="rect">
            <a:avLst/>
          </a:prstGeom>
          <a:noFill/>
        </p:spPr>
        <p:txBody>
          <a:bodyPr wrap="square" rtlCol="0">
            <a:spAutoFit/>
          </a:bodyPr>
          <a:lstStyle/>
          <a:p>
            <a:r>
              <a:rPr lang="en-US" sz="2400" b="1" dirty="0" smtClean="0">
                <a:latin typeface="+mj-lt"/>
              </a:rPr>
              <a:t>PSALM OF FORGIVENSS</a:t>
            </a:r>
          </a:p>
          <a:p>
            <a:r>
              <a:rPr lang="en-US" sz="2400" dirty="0" smtClean="0">
                <a:latin typeface="+mj-lt"/>
              </a:rPr>
              <a:t>Psalm 51 was David’s request for forgiveness; </a:t>
            </a:r>
          </a:p>
          <a:p>
            <a:r>
              <a:rPr lang="en-US" sz="2400" dirty="0" smtClean="0">
                <a:latin typeface="+mj-lt"/>
              </a:rPr>
              <a:t>Psalm 32 was that forgiveness had been granted –</a:t>
            </a:r>
          </a:p>
          <a:p>
            <a:endParaRPr lang="en-US" sz="800" dirty="0" smtClean="0">
              <a:latin typeface="+mj-lt"/>
            </a:endParaRPr>
          </a:p>
          <a:p>
            <a:r>
              <a:rPr lang="en-US" sz="2400" dirty="0" smtClean="0">
                <a:latin typeface="+mj-lt"/>
              </a:rPr>
              <a:t>“Blessed is he whose transgression is forgiven, whose sin is </a:t>
            </a:r>
            <a:r>
              <a:rPr lang="en-US" sz="2400" i="1" dirty="0" smtClean="0">
                <a:latin typeface="+mj-lt"/>
              </a:rPr>
              <a:t>covered</a:t>
            </a:r>
            <a:r>
              <a:rPr lang="en-US" sz="2400" dirty="0" smtClean="0">
                <a:latin typeface="+mj-lt"/>
              </a:rPr>
              <a:t>.  Blessed is the man unto whom the LORD imputeth not iniquity, and in whose spirit there is no guile [deception]… I acknowledge my sin unto thee, and mine iniquity have I not hid.  I said, I will confess my transgressions unto the LORD; and thou forgavest the iniquity of my sin” (32:1-5).</a:t>
            </a:r>
          </a:p>
          <a:p>
            <a:r>
              <a:rPr lang="en-US" sz="2400" dirty="0" smtClean="0">
                <a:latin typeface="+mj-lt"/>
              </a:rPr>
              <a:t>David’s joy had returned knowing that his sins had been forgiven [i.e.</a:t>
            </a:r>
            <a:r>
              <a:rPr lang="en-US" sz="2400" i="1" dirty="0" smtClean="0">
                <a:latin typeface="+mj-lt"/>
              </a:rPr>
              <a:t> covered </a:t>
            </a:r>
            <a:r>
              <a:rPr lang="en-US" sz="2400" dirty="0" smtClean="0">
                <a:latin typeface="+mj-lt"/>
              </a:rPr>
              <a:t>at the present, but totally </a:t>
            </a:r>
            <a:r>
              <a:rPr lang="en-US" sz="2400" i="1" dirty="0" smtClean="0">
                <a:latin typeface="+mj-lt"/>
              </a:rPr>
              <a:t>removed</a:t>
            </a:r>
            <a:r>
              <a:rPr lang="en-US" sz="2400" dirty="0" smtClean="0">
                <a:latin typeface="+mj-lt"/>
              </a:rPr>
              <a:t> at the time of Christ’s death – </a:t>
            </a:r>
          </a:p>
          <a:p>
            <a:endParaRPr lang="en-US" sz="800" dirty="0">
              <a:latin typeface="+mj-lt"/>
            </a:endParaRPr>
          </a:p>
          <a:p>
            <a:r>
              <a:rPr lang="en-US" sz="2400" dirty="0" smtClean="0">
                <a:latin typeface="+mj-lt"/>
              </a:rPr>
              <a:t>“… to declare his righteousness for </a:t>
            </a:r>
            <a:r>
              <a:rPr lang="en-US" sz="2400" b="1" u="sng" dirty="0" smtClean="0">
                <a:latin typeface="+mj-lt"/>
              </a:rPr>
              <a:t>the remission of sins that are past</a:t>
            </a:r>
            <a:r>
              <a:rPr lang="en-US" sz="2400" dirty="0" smtClean="0">
                <a:latin typeface="+mj-lt"/>
              </a:rPr>
              <a:t>, through the forbearance of God” (Rom. 3:25)].</a:t>
            </a:r>
            <a:endParaRPr lang="en-US" sz="2400" dirty="0">
              <a:latin typeface="+mj-lt"/>
            </a:endParaRPr>
          </a:p>
        </p:txBody>
      </p:sp>
      <p:pic>
        <p:nvPicPr>
          <p:cNvPr id="3" name="Picture 2" descr="“The Resurrection” (&lt;strong&gt;King&lt;/strong&gt; &lt;strong&gt;David&lt;/strong&gt;) 2008-2010 by Ron DiCiann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975" y="0"/>
            <a:ext cx="5860026" cy="6518874"/>
          </a:xfrm>
          <a:prstGeom prst="rect">
            <a:avLst/>
          </a:prstGeom>
        </p:spPr>
      </p:pic>
    </p:spTree>
    <p:extLst>
      <p:ext uri="{BB962C8B-B14F-4D97-AF65-F5344CB8AC3E}">
        <p14:creationId xmlns:p14="http://schemas.microsoft.com/office/powerpoint/2010/main" val="11892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6743700" cy="6247864"/>
          </a:xfrm>
          <a:prstGeom prst="rect">
            <a:avLst/>
          </a:prstGeom>
          <a:noFill/>
        </p:spPr>
        <p:txBody>
          <a:bodyPr wrap="square" rtlCol="0">
            <a:spAutoFit/>
          </a:bodyPr>
          <a:lstStyle/>
          <a:p>
            <a:r>
              <a:rPr lang="en-US" sz="2400" dirty="0" smtClean="0">
                <a:latin typeface="+mj-lt"/>
              </a:rPr>
              <a:t>Now that David has been forgiven, he petitioned God to help him remain in a right relationship with Him –</a:t>
            </a:r>
          </a:p>
          <a:p>
            <a:endParaRPr lang="en-US" sz="800" dirty="0" smtClean="0">
              <a:latin typeface="+mj-lt"/>
            </a:endParaRPr>
          </a:p>
          <a:p>
            <a:r>
              <a:rPr lang="en-US" sz="2400" dirty="0" smtClean="0">
                <a:latin typeface="+mj-lt"/>
              </a:rPr>
              <a:t>“Bow down thine ear, O LORD, hear me: for I am poor and needy.  Preserve my soul… for I cry unto thee daily… For thou, LORD, art good, and ready to forgive; and plenteous in mercy unto all them that call upon thee…” (86:1-5).</a:t>
            </a:r>
          </a:p>
          <a:p>
            <a:r>
              <a:rPr lang="en-US" sz="2400" dirty="0" smtClean="0">
                <a:latin typeface="+mj-lt"/>
              </a:rPr>
              <a:t>Now that David has been re-established in his right relationship with God, his attention turned to the worship system given from God to Israel –</a:t>
            </a:r>
          </a:p>
          <a:p>
            <a:endParaRPr lang="en-US" sz="800" dirty="0" smtClean="0">
              <a:latin typeface="+mj-lt"/>
            </a:endParaRPr>
          </a:p>
          <a:p>
            <a:r>
              <a:rPr lang="en-US" sz="2400" b="1" dirty="0" smtClean="0">
                <a:latin typeface="+mj-lt"/>
              </a:rPr>
              <a:t>“I was glad when they said unto me, </a:t>
            </a:r>
            <a:r>
              <a:rPr lang="en-US" sz="2400" b="1" u="sng" dirty="0" smtClean="0">
                <a:latin typeface="+mj-lt"/>
              </a:rPr>
              <a:t>Let us go into</a:t>
            </a:r>
          </a:p>
          <a:p>
            <a:r>
              <a:rPr lang="en-US" sz="2400" b="1" u="sng" dirty="0" smtClean="0">
                <a:latin typeface="+mj-lt"/>
              </a:rPr>
              <a:t>the house of the LORD</a:t>
            </a:r>
            <a:r>
              <a:rPr lang="en-US" sz="2400" dirty="0" smtClean="0">
                <a:latin typeface="+mj-lt"/>
              </a:rPr>
              <a:t>.  Our feet shall stand within thy gates, O Jerusalem… Whither the tribes go up, the tribes of the LORD, unto the testimony of Israel, to give thanks unto the name of the LORD… </a:t>
            </a:r>
            <a:r>
              <a:rPr lang="en-US" sz="2400" b="1" dirty="0" smtClean="0">
                <a:latin typeface="+mj-lt"/>
              </a:rPr>
              <a:t>Pray for the peace of Jerusalem</a:t>
            </a:r>
            <a:r>
              <a:rPr lang="en-US" sz="2400" dirty="0" smtClean="0">
                <a:latin typeface="+mj-lt"/>
              </a:rPr>
              <a:t>…” (122:1-6).  </a:t>
            </a:r>
            <a:endParaRPr lang="en-US" sz="2400" dirty="0">
              <a:latin typeface="+mj-lt"/>
            </a:endParaRPr>
          </a:p>
        </p:txBody>
      </p:sp>
      <p:pic>
        <p:nvPicPr>
          <p:cNvPr id="3" name="Picture 2" descr="“The Resurrection” (&lt;strong&gt;King&lt;/strong&gt; &lt;strong&gt;David&lt;/strong&gt;) 2008-2010 by Ron DiCiann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225" y="0"/>
            <a:ext cx="5057775" cy="6247864"/>
          </a:xfrm>
          <a:prstGeom prst="rect">
            <a:avLst/>
          </a:prstGeom>
        </p:spPr>
      </p:pic>
    </p:spTree>
    <p:extLst>
      <p:ext uri="{BB962C8B-B14F-4D97-AF65-F5344CB8AC3E}">
        <p14:creationId xmlns:p14="http://schemas.microsoft.com/office/powerpoint/2010/main" val="74217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390968" cy="6247864"/>
          </a:xfrm>
          <a:prstGeom prst="rect">
            <a:avLst/>
          </a:prstGeom>
          <a:noFill/>
        </p:spPr>
        <p:txBody>
          <a:bodyPr wrap="square" rtlCol="0">
            <a:spAutoFit/>
          </a:bodyPr>
          <a:lstStyle/>
          <a:p>
            <a:r>
              <a:rPr lang="en-US" sz="2400" b="1" dirty="0" smtClean="0">
                <a:latin typeface="+mj-lt"/>
              </a:rPr>
              <a:t>CONSEQUENCES OF SIN</a:t>
            </a:r>
          </a:p>
          <a:p>
            <a:r>
              <a:rPr lang="en-US" sz="2400" dirty="0" smtClean="0">
                <a:latin typeface="+mj-lt"/>
              </a:rPr>
              <a:t>Though God had forgiven David of his sins, the consequences of such would come to haunt him –</a:t>
            </a:r>
          </a:p>
          <a:p>
            <a:endParaRPr lang="en-US" sz="800" dirty="0" smtClean="0">
              <a:latin typeface="+mj-lt"/>
            </a:endParaRPr>
          </a:p>
          <a:p>
            <a:r>
              <a:rPr lang="en-US" sz="2400" dirty="0" smtClean="0">
                <a:latin typeface="+mj-lt"/>
              </a:rPr>
              <a:t>“Now therefore hast thou despised the commandment of the LORD, to do evil in his sight? Thou has killed the Hittite with the sword, and hast taken his wife to be thy wife… </a:t>
            </a:r>
            <a:r>
              <a:rPr lang="en-US" sz="2400" b="1" u="sng" dirty="0" smtClean="0">
                <a:latin typeface="+mj-lt"/>
              </a:rPr>
              <a:t>Now therefore the sword shall never depart from thine house</a:t>
            </a:r>
            <a:r>
              <a:rPr lang="en-US" sz="2400" dirty="0" smtClean="0">
                <a:latin typeface="+mj-lt"/>
              </a:rPr>
              <a:t>; because thou has despised me…” </a:t>
            </a:r>
            <a:r>
              <a:rPr lang="en-US" sz="2400" dirty="0" smtClean="0">
                <a:latin typeface="+mj-lt"/>
              </a:rPr>
              <a:t>(</a:t>
            </a:r>
            <a:r>
              <a:rPr lang="en-US" sz="2400" dirty="0" smtClean="0">
                <a:latin typeface="+mj-lt"/>
              </a:rPr>
              <a:t>2Sam. 12:9,10).</a:t>
            </a:r>
          </a:p>
          <a:p>
            <a:r>
              <a:rPr lang="en-US" sz="2400" dirty="0" smtClean="0">
                <a:latin typeface="+mj-lt"/>
              </a:rPr>
              <a:t>What’s that mean?  It means that David would suffer similar tragedies </a:t>
            </a:r>
            <a:r>
              <a:rPr lang="en-US" sz="2400" i="1" dirty="0" smtClean="0">
                <a:latin typeface="+mj-lt"/>
              </a:rPr>
              <a:t>within his own household </a:t>
            </a:r>
            <a:r>
              <a:rPr lang="en-US" sz="2400" dirty="0" smtClean="0">
                <a:latin typeface="+mj-lt"/>
              </a:rPr>
              <a:t>–</a:t>
            </a:r>
          </a:p>
          <a:p>
            <a:endParaRPr lang="en-US" sz="800" dirty="0" smtClean="0">
              <a:latin typeface="+mj-lt"/>
            </a:endParaRPr>
          </a:p>
          <a:p>
            <a:r>
              <a:rPr lang="en-US" sz="2400" dirty="0" smtClean="0">
                <a:latin typeface="+mj-lt"/>
              </a:rPr>
              <a:t>“And it came to pass after this, that Absalom [full brother] the son of David had a fair sister, whose name was Tamar, and Amnon [half-brother] the son of David loved [lusted after] her” (2Sam. 13:1).</a:t>
            </a:r>
          </a:p>
          <a:p>
            <a:r>
              <a:rPr lang="en-US" sz="2400" dirty="0" smtClean="0">
                <a:latin typeface="+mj-lt"/>
              </a:rPr>
              <a:t>The half-brother lusted after his half-sister.   </a:t>
            </a:r>
            <a:endParaRPr lang="en-US" sz="2400" dirty="0">
              <a:latin typeface="+mj-lt"/>
            </a:endParaRPr>
          </a:p>
        </p:txBody>
      </p:sp>
      <p:pic>
        <p:nvPicPr>
          <p:cNvPr id="5" name="Picture 4" descr="File:Queen &lt;strong&gt;Tamar&lt;/strong&gt; (crop).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969" y="0"/>
            <a:ext cx="5801032" cy="6247864"/>
          </a:xfrm>
          <a:prstGeom prst="rect">
            <a:avLst/>
          </a:prstGeom>
        </p:spPr>
      </p:pic>
    </p:spTree>
    <p:extLst>
      <p:ext uri="{BB962C8B-B14F-4D97-AF65-F5344CB8AC3E}">
        <p14:creationId xmlns:p14="http://schemas.microsoft.com/office/powerpoint/2010/main" val="34893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7035837" cy="6494085"/>
          </a:xfrm>
          <a:prstGeom prst="rect">
            <a:avLst/>
          </a:prstGeom>
          <a:noFill/>
        </p:spPr>
        <p:txBody>
          <a:bodyPr wrap="none" rtlCol="0">
            <a:spAutoFit/>
          </a:bodyPr>
          <a:lstStyle/>
          <a:p>
            <a:r>
              <a:rPr lang="en-US" sz="2400" b="1" dirty="0" smtClean="0">
                <a:latin typeface="+mj-lt"/>
              </a:rPr>
              <a:t>THE SIN OF AMNON</a:t>
            </a:r>
          </a:p>
          <a:p>
            <a:r>
              <a:rPr lang="en-US" sz="2400" dirty="0" smtClean="0">
                <a:latin typeface="+mj-lt"/>
              </a:rPr>
              <a:t>“And Amnon was so vexed, that he fell sick for his sister </a:t>
            </a:r>
          </a:p>
          <a:p>
            <a:r>
              <a:rPr lang="en-US" sz="2400" dirty="0" smtClean="0">
                <a:latin typeface="+mj-lt"/>
              </a:rPr>
              <a:t>Tamar; for she was a virgin; and Amnon thought it hard </a:t>
            </a:r>
          </a:p>
          <a:p>
            <a:r>
              <a:rPr lang="en-US" sz="2400" dirty="0" smtClean="0">
                <a:latin typeface="+mj-lt"/>
              </a:rPr>
              <a:t>for him to do anything to her” (13:2).</a:t>
            </a:r>
          </a:p>
          <a:p>
            <a:r>
              <a:rPr lang="en-US" sz="2400" dirty="0" smtClean="0">
                <a:latin typeface="+mj-lt"/>
              </a:rPr>
              <a:t>Amnon could not think of a way to win the love of his</a:t>
            </a:r>
          </a:p>
          <a:p>
            <a:r>
              <a:rPr lang="en-US" sz="2400" dirty="0" smtClean="0">
                <a:latin typeface="+mj-lt"/>
              </a:rPr>
              <a:t>half-sister so he asked a friend [Jonadab] his advice,</a:t>
            </a:r>
          </a:p>
          <a:p>
            <a:r>
              <a:rPr lang="en-US" sz="2400" dirty="0">
                <a:latin typeface="+mj-lt"/>
              </a:rPr>
              <a:t>w</a:t>
            </a:r>
            <a:r>
              <a:rPr lang="en-US" sz="2400" dirty="0" smtClean="0">
                <a:latin typeface="+mj-lt"/>
              </a:rPr>
              <a:t>hich was to pretend to be sick so that Tamar would</a:t>
            </a:r>
          </a:p>
          <a:p>
            <a:r>
              <a:rPr lang="en-US" sz="2400" dirty="0">
                <a:latin typeface="+mj-lt"/>
              </a:rPr>
              <a:t>s</a:t>
            </a:r>
            <a:r>
              <a:rPr lang="en-US" sz="2400" dirty="0" smtClean="0">
                <a:latin typeface="+mj-lt"/>
              </a:rPr>
              <a:t>how empathy to him – “</a:t>
            </a:r>
            <a:r>
              <a:rPr lang="en-US" sz="2400" b="1" dirty="0" smtClean="0">
                <a:latin typeface="+mj-lt"/>
              </a:rPr>
              <a:t>Lay thee down on thy bed, </a:t>
            </a:r>
          </a:p>
          <a:p>
            <a:r>
              <a:rPr lang="en-US" sz="2400" b="1" dirty="0">
                <a:latin typeface="+mj-lt"/>
              </a:rPr>
              <a:t>m</a:t>
            </a:r>
            <a:r>
              <a:rPr lang="en-US" sz="2400" b="1" dirty="0" smtClean="0">
                <a:latin typeface="+mj-lt"/>
              </a:rPr>
              <a:t>ake thyself sick</a:t>
            </a:r>
            <a:r>
              <a:rPr lang="en-US" sz="2400" dirty="0" smtClean="0">
                <a:latin typeface="+mj-lt"/>
              </a:rPr>
              <a:t>: and when thy father cometh to see </a:t>
            </a:r>
          </a:p>
          <a:p>
            <a:r>
              <a:rPr lang="en-US" sz="2400" dirty="0">
                <a:latin typeface="+mj-lt"/>
              </a:rPr>
              <a:t>t</a:t>
            </a:r>
            <a:r>
              <a:rPr lang="en-US" sz="2400" dirty="0" smtClean="0">
                <a:latin typeface="+mj-lt"/>
              </a:rPr>
              <a:t>hee, say unto him, I pray thee, </a:t>
            </a:r>
            <a:r>
              <a:rPr lang="en-US" sz="2400" b="1" dirty="0" smtClean="0">
                <a:latin typeface="+mj-lt"/>
              </a:rPr>
              <a:t>let my sister Tamar</a:t>
            </a:r>
          </a:p>
          <a:p>
            <a:r>
              <a:rPr lang="en-US" sz="2400" b="1" dirty="0">
                <a:latin typeface="+mj-lt"/>
              </a:rPr>
              <a:t>c</a:t>
            </a:r>
            <a:r>
              <a:rPr lang="en-US" sz="2400" b="1" dirty="0" smtClean="0">
                <a:latin typeface="+mj-lt"/>
              </a:rPr>
              <a:t>ome, and give me meat</a:t>
            </a:r>
            <a:r>
              <a:rPr lang="en-US" sz="2400" dirty="0" smtClean="0">
                <a:latin typeface="+mj-lt"/>
              </a:rPr>
              <a:t>…” (13:3-5).  So he did, and</a:t>
            </a:r>
          </a:p>
          <a:p>
            <a:r>
              <a:rPr lang="en-US" sz="2400" dirty="0">
                <a:latin typeface="+mj-lt"/>
              </a:rPr>
              <a:t>t</a:t>
            </a:r>
            <a:r>
              <a:rPr lang="en-US" sz="2400" dirty="0" smtClean="0">
                <a:latin typeface="+mj-lt"/>
              </a:rPr>
              <a:t>he deception worked—Tamar brought him cakes </a:t>
            </a:r>
          </a:p>
          <a:p>
            <a:r>
              <a:rPr lang="en-US" sz="2400" dirty="0" smtClean="0">
                <a:latin typeface="+mj-lt"/>
              </a:rPr>
              <a:t>(13:6-8), but instead of eating, </a:t>
            </a:r>
            <a:r>
              <a:rPr lang="en-US" sz="2400" dirty="0" err="1" smtClean="0">
                <a:latin typeface="+mj-lt"/>
              </a:rPr>
              <a:t>Amnon</a:t>
            </a:r>
            <a:r>
              <a:rPr lang="en-US" sz="2400" dirty="0" smtClean="0">
                <a:latin typeface="+mj-lt"/>
              </a:rPr>
              <a:t> promptly </a:t>
            </a:r>
          </a:p>
          <a:p>
            <a:r>
              <a:rPr lang="en-US" sz="2400" dirty="0" smtClean="0">
                <a:latin typeface="+mj-lt"/>
              </a:rPr>
              <a:t>dismissed the other male servants in the room (13:9), </a:t>
            </a:r>
          </a:p>
          <a:p>
            <a:r>
              <a:rPr lang="en-US" sz="2400" dirty="0" smtClean="0">
                <a:latin typeface="+mj-lt"/>
              </a:rPr>
              <a:t>and then –</a:t>
            </a:r>
          </a:p>
          <a:p>
            <a:endParaRPr lang="en-US" sz="800" dirty="0" smtClean="0">
              <a:latin typeface="+mj-lt"/>
            </a:endParaRPr>
          </a:p>
          <a:p>
            <a:r>
              <a:rPr lang="en-US" sz="2400" dirty="0" smtClean="0">
                <a:latin typeface="+mj-lt"/>
              </a:rPr>
              <a:t>“… he took hold of her… </a:t>
            </a:r>
            <a:r>
              <a:rPr lang="en-US" sz="2400" b="1" u="sng" dirty="0" smtClean="0">
                <a:latin typeface="+mj-lt"/>
              </a:rPr>
              <a:t>Come lie with me, my sister</a:t>
            </a:r>
            <a:r>
              <a:rPr lang="en-US" sz="2400" dirty="0" smtClean="0">
                <a:latin typeface="+mj-lt"/>
              </a:rPr>
              <a:t>” </a:t>
            </a:r>
          </a:p>
          <a:p>
            <a:r>
              <a:rPr lang="en-US" sz="2400" dirty="0" smtClean="0">
                <a:latin typeface="+mj-lt"/>
              </a:rPr>
              <a:t>(13:11).</a:t>
            </a:r>
            <a:endParaRPr lang="en-US" sz="2400" dirty="0">
              <a:latin typeface="+mj-lt"/>
            </a:endParaRPr>
          </a:p>
        </p:txBody>
      </p:sp>
      <p:pic>
        <p:nvPicPr>
          <p:cNvPr id="4" name="Picture 3" descr="File:Jan Steen 001.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837" y="0"/>
            <a:ext cx="5156163" cy="6494086"/>
          </a:xfrm>
          <a:prstGeom prst="rect">
            <a:avLst/>
          </a:prstGeom>
        </p:spPr>
      </p:pic>
    </p:spTree>
    <p:extLst>
      <p:ext uri="{BB962C8B-B14F-4D97-AF65-F5344CB8AC3E}">
        <p14:creationId xmlns:p14="http://schemas.microsoft.com/office/powerpoint/2010/main" val="2856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500"/>
                                        <p:tgtEl>
                                          <p:spTgt spid="3">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animEffect transition="in" filter="fade">
                                      <p:cBhvr>
                                        <p:cTn id="42" dur="500"/>
                                        <p:tgtEl>
                                          <p:spTgt spid="3">
                                            <p:txEl>
                                              <p:pRg st="16" end="1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fade">
                                      <p:cBhvr>
                                        <p:cTn id="45"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Jan Steen 001.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6371" y="0"/>
            <a:ext cx="5215630" cy="5257800"/>
          </a:xfrm>
          <a:prstGeom prst="rect">
            <a:avLst/>
          </a:prstGeom>
        </p:spPr>
      </p:pic>
      <p:pic>
        <p:nvPicPr>
          <p:cNvPr id="2" name="Picture 1" descr="&lt;strong&gt;Amnon&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371" y="-9991"/>
            <a:ext cx="5215630" cy="5257798"/>
          </a:xfrm>
          <a:prstGeom prst="rect">
            <a:avLst/>
          </a:prstGeom>
        </p:spPr>
      </p:pic>
      <p:sp>
        <p:nvSpPr>
          <p:cNvPr id="3" name="TextBox 2"/>
          <p:cNvSpPr txBox="1"/>
          <p:nvPr/>
        </p:nvSpPr>
        <p:spPr>
          <a:xfrm>
            <a:off x="0" y="-33337"/>
            <a:ext cx="11946194" cy="6740307"/>
          </a:xfrm>
          <a:prstGeom prst="rect">
            <a:avLst/>
          </a:prstGeom>
          <a:noFill/>
        </p:spPr>
        <p:txBody>
          <a:bodyPr wrap="square" rtlCol="0">
            <a:spAutoFit/>
          </a:bodyPr>
          <a:lstStyle/>
          <a:p>
            <a:r>
              <a:rPr lang="en-US" sz="2400" dirty="0" smtClean="0">
                <a:latin typeface="+mj-lt"/>
              </a:rPr>
              <a:t>“And she answered him, Nay, my brother, do not force </a:t>
            </a:r>
          </a:p>
          <a:p>
            <a:r>
              <a:rPr lang="en-US" sz="2400" dirty="0" smtClean="0">
                <a:latin typeface="+mj-lt"/>
              </a:rPr>
              <a:t>me; for no such thing ought to be done in Israel: </a:t>
            </a:r>
            <a:r>
              <a:rPr lang="en-US" sz="2400" b="1" dirty="0" smtClean="0">
                <a:latin typeface="+mj-lt"/>
              </a:rPr>
              <a:t>do</a:t>
            </a:r>
            <a:r>
              <a:rPr lang="en-US" sz="2400" dirty="0" smtClean="0">
                <a:latin typeface="+mj-lt"/>
              </a:rPr>
              <a:t> </a:t>
            </a:r>
          </a:p>
          <a:p>
            <a:r>
              <a:rPr lang="en-US" sz="2400" b="1" dirty="0" smtClean="0">
                <a:latin typeface="+mj-lt"/>
              </a:rPr>
              <a:t>not thou this folly</a:t>
            </a:r>
            <a:r>
              <a:rPr lang="en-US" sz="2400" dirty="0" smtClean="0">
                <a:latin typeface="+mj-lt"/>
              </a:rPr>
              <a:t>” (13:12).</a:t>
            </a:r>
          </a:p>
          <a:p>
            <a:r>
              <a:rPr lang="en-US" sz="2400" dirty="0" smtClean="0">
                <a:latin typeface="+mj-lt"/>
              </a:rPr>
              <a:t>The Law banned incest  (Lev. 18:9), and those who did </a:t>
            </a:r>
          </a:p>
          <a:p>
            <a:r>
              <a:rPr lang="en-US" sz="2400" dirty="0" smtClean="0">
                <a:latin typeface="+mj-lt"/>
              </a:rPr>
              <a:t>were to be cut off from their own people (Lev. 20:17).</a:t>
            </a:r>
          </a:p>
          <a:p>
            <a:endParaRPr lang="en-US" sz="800" dirty="0" smtClean="0">
              <a:latin typeface="+mj-lt"/>
            </a:endParaRPr>
          </a:p>
          <a:p>
            <a:r>
              <a:rPr lang="en-US" sz="2400" dirty="0" smtClean="0">
                <a:latin typeface="+mj-lt"/>
              </a:rPr>
              <a:t>“Howbeit he would not hearken unto her voice: but, </a:t>
            </a:r>
          </a:p>
          <a:p>
            <a:r>
              <a:rPr lang="en-US" sz="2400" b="1" dirty="0">
                <a:latin typeface="+mj-lt"/>
              </a:rPr>
              <a:t>b</a:t>
            </a:r>
            <a:r>
              <a:rPr lang="en-US" sz="2400" b="1" dirty="0" smtClean="0">
                <a:latin typeface="+mj-lt"/>
              </a:rPr>
              <a:t>eing stronger than she, forced her, and lay with her</a:t>
            </a:r>
            <a:r>
              <a:rPr lang="en-US" sz="2400" dirty="0" smtClean="0">
                <a:latin typeface="+mj-lt"/>
              </a:rPr>
              <a:t>” </a:t>
            </a:r>
          </a:p>
          <a:p>
            <a:r>
              <a:rPr lang="en-US" sz="2400" dirty="0" smtClean="0">
                <a:latin typeface="+mj-lt"/>
              </a:rPr>
              <a:t>(13:14).</a:t>
            </a:r>
          </a:p>
          <a:p>
            <a:r>
              <a:rPr lang="en-US" sz="2400" dirty="0" smtClean="0">
                <a:latin typeface="+mj-lt"/>
              </a:rPr>
              <a:t>When Absalom found out about it – “… for </a:t>
            </a:r>
            <a:r>
              <a:rPr lang="en-US" sz="2400" b="1" dirty="0" smtClean="0">
                <a:latin typeface="+mj-lt"/>
              </a:rPr>
              <a:t>Absalom</a:t>
            </a:r>
          </a:p>
          <a:p>
            <a:r>
              <a:rPr lang="en-US" sz="2400" b="1" dirty="0">
                <a:latin typeface="+mj-lt"/>
              </a:rPr>
              <a:t>h</a:t>
            </a:r>
            <a:r>
              <a:rPr lang="en-US" sz="2400" b="1" dirty="0" smtClean="0">
                <a:latin typeface="+mj-lt"/>
              </a:rPr>
              <a:t>ated </a:t>
            </a:r>
            <a:r>
              <a:rPr lang="en-US" sz="2400" dirty="0" smtClean="0">
                <a:latin typeface="+mj-lt"/>
              </a:rPr>
              <a:t>[his half-brother] </a:t>
            </a:r>
            <a:r>
              <a:rPr lang="en-US" sz="2400" b="1" dirty="0" smtClean="0">
                <a:latin typeface="+mj-lt"/>
              </a:rPr>
              <a:t>Amnon</a:t>
            </a:r>
            <a:r>
              <a:rPr lang="en-US" sz="2400" dirty="0" smtClean="0">
                <a:latin typeface="+mj-lt"/>
              </a:rPr>
              <a:t>, </a:t>
            </a:r>
            <a:r>
              <a:rPr lang="en-US" sz="2400" b="1" dirty="0" smtClean="0">
                <a:latin typeface="+mj-lt"/>
              </a:rPr>
              <a:t>because he had forced </a:t>
            </a:r>
          </a:p>
          <a:p>
            <a:r>
              <a:rPr lang="en-US" sz="2400" b="1" dirty="0" smtClean="0">
                <a:latin typeface="+mj-lt"/>
              </a:rPr>
              <a:t>his sister Tamar</a:t>
            </a:r>
            <a:r>
              <a:rPr lang="en-US" sz="2400" dirty="0" smtClean="0">
                <a:latin typeface="+mj-lt"/>
              </a:rPr>
              <a:t>” (13:22).  This will not end well. </a:t>
            </a:r>
          </a:p>
          <a:p>
            <a:endParaRPr lang="en-US" sz="800" dirty="0" smtClean="0">
              <a:latin typeface="+mj-lt"/>
            </a:endParaRPr>
          </a:p>
          <a:p>
            <a:r>
              <a:rPr lang="en-US" sz="2400" dirty="0" smtClean="0">
                <a:latin typeface="+mj-lt"/>
              </a:rPr>
              <a:t>“And the servants of Absalom did unto Amnon as…</a:t>
            </a:r>
          </a:p>
          <a:p>
            <a:r>
              <a:rPr lang="en-US" sz="2400" dirty="0" smtClean="0">
                <a:latin typeface="+mj-lt"/>
              </a:rPr>
              <a:t>commanded… </a:t>
            </a:r>
            <a:r>
              <a:rPr lang="en-US" sz="2400" b="1" u="sng" dirty="0" smtClean="0">
                <a:latin typeface="+mj-lt"/>
              </a:rPr>
              <a:t>and when I say to you, Smite Amnon:</a:t>
            </a:r>
          </a:p>
          <a:p>
            <a:r>
              <a:rPr lang="en-US" sz="2400" b="1" u="sng" dirty="0" smtClean="0">
                <a:latin typeface="+mj-lt"/>
              </a:rPr>
              <a:t>then kill him</a:t>
            </a:r>
            <a:r>
              <a:rPr lang="en-US" sz="2400" dirty="0" smtClean="0">
                <a:latin typeface="+mj-lt"/>
              </a:rPr>
              <a:t>…” (13:28,29).</a:t>
            </a:r>
          </a:p>
          <a:p>
            <a:r>
              <a:rPr lang="en-US" sz="2400" dirty="0" smtClean="0">
                <a:latin typeface="+mj-lt"/>
              </a:rPr>
              <a:t>After getting him drunk at a party, on a prearranged signal, the servants of Absalom killed Amnon. </a:t>
            </a:r>
            <a:endParaRPr lang="en-US" sz="800" dirty="0" smtClean="0">
              <a:latin typeface="+mj-lt"/>
            </a:endParaRPr>
          </a:p>
          <a:p>
            <a:r>
              <a:rPr lang="en-US" sz="2400" i="1" dirty="0" smtClean="0">
                <a:latin typeface="+mj-lt"/>
              </a:rPr>
              <a:t>An ill advised sexual encounter caused a murder to be committed</a:t>
            </a:r>
            <a:r>
              <a:rPr lang="en-US" sz="2400" dirty="0" smtClean="0">
                <a:latin typeface="+mj-lt"/>
              </a:rPr>
              <a:t> [the same as David did!].  </a:t>
            </a:r>
          </a:p>
        </p:txBody>
      </p:sp>
    </p:spTree>
    <p:extLst>
      <p:ext uri="{BB962C8B-B14F-4D97-AF65-F5344CB8AC3E}">
        <p14:creationId xmlns:p14="http://schemas.microsoft.com/office/powerpoint/2010/main" val="28527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500"/>
                                        <p:tgtEl>
                                          <p:spTgt spid="3">
                                            <p:txEl>
                                              <p:pRg st="16" end="1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fade">
                                      <p:cBhvr>
                                        <p:cTn id="58"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6744929" cy="6740307"/>
          </a:xfrm>
          <a:prstGeom prst="rect">
            <a:avLst/>
          </a:prstGeom>
          <a:noFill/>
        </p:spPr>
        <p:txBody>
          <a:bodyPr wrap="square" rtlCol="0">
            <a:spAutoFit/>
          </a:bodyPr>
          <a:lstStyle/>
          <a:p>
            <a:r>
              <a:rPr lang="en-US" sz="2400" dirty="0" smtClean="0">
                <a:latin typeface="+mj-lt"/>
              </a:rPr>
              <a:t>After the murder, Absalom fled to </a:t>
            </a:r>
            <a:r>
              <a:rPr lang="en-US" sz="2400" b="1" dirty="0" smtClean="0">
                <a:latin typeface="+mj-lt"/>
              </a:rPr>
              <a:t>Geshur</a:t>
            </a:r>
            <a:r>
              <a:rPr lang="en-US" sz="2400" dirty="0" smtClean="0">
                <a:latin typeface="+mj-lt"/>
              </a:rPr>
              <a:t> and was estranged from his father for [3] years while David mourned Amnon’s death  (13:37-39).</a:t>
            </a:r>
          </a:p>
          <a:p>
            <a:endParaRPr lang="en-US" sz="800" b="1" dirty="0" smtClean="0">
              <a:latin typeface="+mj-lt"/>
            </a:endParaRPr>
          </a:p>
          <a:p>
            <a:r>
              <a:rPr lang="en-US" sz="2400" b="1" dirty="0" smtClean="0">
                <a:latin typeface="+mj-lt"/>
              </a:rPr>
              <a:t>ABSALOM’S RETURN</a:t>
            </a:r>
          </a:p>
          <a:p>
            <a:r>
              <a:rPr lang="en-US" sz="2400" dirty="0" smtClean="0">
                <a:latin typeface="+mj-lt"/>
              </a:rPr>
              <a:t>“So Joab arose and went to Geshur, and brought Absalom to Jerusalem” (14:23). </a:t>
            </a:r>
          </a:p>
          <a:p>
            <a:r>
              <a:rPr lang="en-US" sz="2400" dirty="0" smtClean="0">
                <a:latin typeface="+mj-lt"/>
              </a:rPr>
              <a:t>Though he returned to Jerusalem, David had not yet forgiven Absalom of his sin – </a:t>
            </a:r>
          </a:p>
          <a:p>
            <a:endParaRPr lang="en-US" sz="800" dirty="0" smtClean="0">
              <a:latin typeface="+mj-lt"/>
            </a:endParaRPr>
          </a:p>
          <a:p>
            <a:r>
              <a:rPr lang="en-US" sz="2400" dirty="0" smtClean="0">
                <a:latin typeface="+mj-lt"/>
              </a:rPr>
              <a:t>“So Absalom dwelt [2] full years in Jerusalem, and saw not the king’s face” (14:28).</a:t>
            </a:r>
          </a:p>
          <a:p>
            <a:r>
              <a:rPr lang="en-US" sz="2400" dirty="0" smtClean="0">
                <a:latin typeface="+mj-lt"/>
              </a:rPr>
              <a:t>Finally after 5-years David agreed to meet Absalom –</a:t>
            </a:r>
            <a:endParaRPr lang="en-US" sz="2400" dirty="0">
              <a:latin typeface="+mj-lt"/>
            </a:endParaRPr>
          </a:p>
          <a:p>
            <a:endParaRPr lang="en-US" sz="800" dirty="0" smtClean="0">
              <a:latin typeface="+mj-lt"/>
            </a:endParaRPr>
          </a:p>
          <a:p>
            <a:r>
              <a:rPr lang="en-US" sz="2400" dirty="0" smtClean="0">
                <a:latin typeface="+mj-lt"/>
              </a:rPr>
              <a:t>“… and when he had called for Absalom, he came to </a:t>
            </a:r>
          </a:p>
          <a:p>
            <a:r>
              <a:rPr lang="en-US" sz="2400" dirty="0" smtClean="0">
                <a:latin typeface="+mj-lt"/>
              </a:rPr>
              <a:t>the king, and bowed himself on his face to the ground before the king: and the king kissed Absalom” (14:33).</a:t>
            </a:r>
          </a:p>
          <a:p>
            <a:r>
              <a:rPr lang="en-US" sz="2400" dirty="0" smtClean="0">
                <a:latin typeface="+mj-lt"/>
              </a:rPr>
              <a:t>But, David had waited too long; </a:t>
            </a:r>
            <a:r>
              <a:rPr lang="en-US" sz="2400" u="sng" dirty="0" smtClean="0">
                <a:latin typeface="+mj-lt"/>
              </a:rPr>
              <a:t>now Absalom had an</a:t>
            </a:r>
          </a:p>
          <a:p>
            <a:r>
              <a:rPr lang="en-US" sz="2400" u="sng" dirty="0">
                <a:latin typeface="+mj-lt"/>
              </a:rPr>
              <a:t>u</a:t>
            </a:r>
            <a:r>
              <a:rPr lang="en-US" sz="2400" u="sng" dirty="0" smtClean="0">
                <a:latin typeface="+mj-lt"/>
              </a:rPr>
              <a:t>nforgiving spirit toward his father</a:t>
            </a:r>
            <a:r>
              <a:rPr lang="en-US" sz="2400" dirty="0" smtClean="0">
                <a:latin typeface="+mj-lt"/>
              </a:rPr>
              <a:t>.  </a:t>
            </a:r>
          </a:p>
        </p:txBody>
      </p:sp>
      <p:pic>
        <p:nvPicPr>
          <p:cNvPr id="4" name="Picture 3" descr="&lt;strong&gt;Geshur&lt;/strong&gt; - Wikipedia"/>
          <p:cNvPicPr>
            <a:picLocks noChangeAspect="1"/>
          </p:cNvPicPr>
          <p:nvPr/>
        </p:nvPicPr>
        <p:blipFill rotWithShape="1">
          <a:blip r:embed="rId2">
            <a:extLst>
              <a:ext uri="{28A0092B-C50C-407E-A947-70E740481C1C}">
                <a14:useLocalDpi xmlns:a14="http://schemas.microsoft.com/office/drawing/2010/main" val="0"/>
              </a:ext>
            </a:extLst>
          </a:blip>
          <a:srcRect l="1928" t="973" r="1147" b="17917"/>
          <a:stretch/>
        </p:blipFill>
        <p:spPr>
          <a:xfrm>
            <a:off x="6744929" y="-85726"/>
            <a:ext cx="5447071" cy="674030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210680" y="1082160"/>
              <a:ext cx="1516680" cy="3383640"/>
            </p14:xfrm>
          </p:contentPart>
        </mc:Choice>
        <mc:Fallback xmlns="">
          <p:pic>
            <p:nvPicPr>
              <p:cNvPr id="6" name="Ink 5"/>
              <p:cNvPicPr/>
              <p:nvPr/>
            </p:nvPicPr>
            <p:blipFill>
              <a:blip r:embed="rId4"/>
              <a:stretch>
                <a:fillRect/>
              </a:stretch>
            </p:blipFill>
            <p:spPr>
              <a:xfrm>
                <a:off x="10201320" y="1072800"/>
                <a:ext cx="1535400" cy="3402360"/>
              </a:xfrm>
              <a:prstGeom prst="rect">
                <a:avLst/>
              </a:prstGeom>
            </p:spPr>
          </p:pic>
        </mc:Fallback>
      </mc:AlternateContent>
    </p:spTree>
    <p:extLst>
      <p:ext uri="{BB962C8B-B14F-4D97-AF65-F5344CB8AC3E}">
        <p14:creationId xmlns:p14="http://schemas.microsoft.com/office/powerpoint/2010/main" val="185041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6"/>
            <a:ext cx="6833418" cy="6370975"/>
          </a:xfrm>
          <a:prstGeom prst="rect">
            <a:avLst/>
          </a:prstGeom>
          <a:noFill/>
        </p:spPr>
        <p:txBody>
          <a:bodyPr wrap="square" rtlCol="0">
            <a:spAutoFit/>
          </a:bodyPr>
          <a:lstStyle/>
          <a:p>
            <a:r>
              <a:rPr lang="en-US" sz="2400" b="1" dirty="0" smtClean="0">
                <a:latin typeface="+mj-lt"/>
              </a:rPr>
              <a:t>ABSALOM CONSPIRES AGAINST DAVID</a:t>
            </a:r>
          </a:p>
          <a:p>
            <a:r>
              <a:rPr lang="en-US" sz="2400" dirty="0" smtClean="0">
                <a:latin typeface="+mj-lt"/>
              </a:rPr>
              <a:t>Because his father had shown an unforgiving heart for </a:t>
            </a:r>
          </a:p>
          <a:p>
            <a:r>
              <a:rPr lang="en-US" sz="2400" dirty="0" smtClean="0">
                <a:latin typeface="+mj-lt"/>
              </a:rPr>
              <a:t>so long, Absalom conspired to make David pay for the pain of rejection from his father.  Over the next 4-years </a:t>
            </a:r>
            <a:r>
              <a:rPr lang="en-US" sz="2400" dirty="0" smtClean="0">
                <a:latin typeface="+mj-lt"/>
              </a:rPr>
              <a:t>Absalom </a:t>
            </a:r>
            <a:r>
              <a:rPr lang="en-US" sz="2400" dirty="0" smtClean="0">
                <a:latin typeface="+mj-lt"/>
              </a:rPr>
              <a:t>gained the support of the people of Israel </a:t>
            </a:r>
            <a:r>
              <a:rPr lang="en-US" sz="2400" dirty="0" smtClean="0">
                <a:latin typeface="+mj-lt"/>
              </a:rPr>
              <a:t>away </a:t>
            </a:r>
            <a:r>
              <a:rPr lang="en-US" sz="2400" dirty="0" smtClean="0">
                <a:latin typeface="+mj-lt"/>
              </a:rPr>
              <a:t>from his father the king –</a:t>
            </a:r>
          </a:p>
          <a:p>
            <a:endParaRPr lang="en-US" sz="800" dirty="0" smtClean="0">
              <a:latin typeface="+mj-lt"/>
            </a:endParaRPr>
          </a:p>
          <a:p>
            <a:r>
              <a:rPr lang="en-US" sz="2400" dirty="0" smtClean="0">
                <a:latin typeface="+mj-lt"/>
              </a:rPr>
              <a:t>“… so Absalom stole the hearts of the men of Israel” (15:6). </a:t>
            </a:r>
            <a:endParaRPr lang="en-US" sz="2400" b="1" dirty="0" smtClean="0">
              <a:latin typeface="+mj-lt"/>
            </a:endParaRPr>
          </a:p>
          <a:p>
            <a:endParaRPr lang="en-US" sz="800" b="1" dirty="0" smtClean="0">
              <a:latin typeface="+mj-lt"/>
            </a:endParaRPr>
          </a:p>
          <a:p>
            <a:r>
              <a:rPr lang="en-US" sz="2400" b="1" dirty="0" smtClean="0">
                <a:latin typeface="+mj-lt"/>
              </a:rPr>
              <a:t>A COUP</a:t>
            </a:r>
          </a:p>
          <a:p>
            <a:r>
              <a:rPr lang="en-US" sz="2400" dirty="0" smtClean="0">
                <a:latin typeface="+mj-lt"/>
              </a:rPr>
              <a:t>“But Absalom sent spies throughout all the tribes of Israel, saying, As soon as ye heard the sound of the trumpet, then ye shall say, </a:t>
            </a:r>
            <a:r>
              <a:rPr lang="en-US" sz="2400" b="1" dirty="0" smtClean="0">
                <a:latin typeface="+mj-lt"/>
              </a:rPr>
              <a:t>Absalom reigneth in</a:t>
            </a:r>
            <a:r>
              <a:rPr lang="en-US" sz="2400" b="1" dirty="0">
                <a:latin typeface="+mj-lt"/>
              </a:rPr>
              <a:t> </a:t>
            </a:r>
            <a:r>
              <a:rPr lang="en-US" sz="2400" b="1" dirty="0" smtClean="0">
                <a:latin typeface="+mj-lt"/>
              </a:rPr>
              <a:t>Hebron</a:t>
            </a:r>
            <a:r>
              <a:rPr lang="en-US" sz="2400" dirty="0" smtClean="0">
                <a:latin typeface="+mj-lt"/>
              </a:rPr>
              <a:t>” (15:10).</a:t>
            </a:r>
          </a:p>
          <a:p>
            <a:r>
              <a:rPr lang="en-US" sz="2400" dirty="0" smtClean="0">
                <a:latin typeface="+mj-lt"/>
              </a:rPr>
              <a:t>Of all places, Absalom’s coup began in the city where David’s reign had begun, Hebron.</a:t>
            </a:r>
          </a:p>
          <a:p>
            <a:endParaRPr lang="en-US" sz="800" dirty="0" smtClean="0">
              <a:latin typeface="+mj-lt"/>
            </a:endParaRPr>
          </a:p>
          <a:p>
            <a:r>
              <a:rPr lang="en-US" sz="2400" dirty="0" smtClean="0">
                <a:latin typeface="+mj-lt"/>
              </a:rPr>
              <a:t>What would David do as Satan threatened his throne?  </a:t>
            </a:r>
            <a:endParaRPr lang="en-US" sz="2400" dirty="0">
              <a:latin typeface="+mj-lt"/>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9479160" y="5059800"/>
              <a:ext cx="853920" cy="640440"/>
            </p14:xfrm>
          </p:contentPart>
        </mc:Choice>
        <mc:Fallback xmlns="">
          <p:pic>
            <p:nvPicPr>
              <p:cNvPr id="3" name="Ink 2"/>
              <p:cNvPicPr/>
              <p:nvPr/>
            </p:nvPicPr>
            <p:blipFill>
              <a:blip r:embed="rId4"/>
              <a:stretch>
                <a:fillRect/>
              </a:stretch>
            </p:blipFill>
            <p:spPr>
              <a:xfrm>
                <a:off x="9469800" y="5050440"/>
                <a:ext cx="872640" cy="659160"/>
              </a:xfrm>
              <a:prstGeom prst="rect">
                <a:avLst/>
              </a:prstGeom>
            </p:spPr>
          </p:pic>
        </mc:Fallback>
      </mc:AlternateContent>
      <p:pic>
        <p:nvPicPr>
          <p:cNvPr id="5" name="Picture 4" descr="&lt;strong&gt;Geshur&lt;/strong&gt; - Wikipedia"/>
          <p:cNvPicPr>
            <a:picLocks noChangeAspect="1"/>
          </p:cNvPicPr>
          <p:nvPr/>
        </p:nvPicPr>
        <p:blipFill rotWithShape="1">
          <a:blip r:embed="rId5">
            <a:extLst>
              <a:ext uri="{28A0092B-C50C-407E-A947-70E740481C1C}">
                <a14:useLocalDpi xmlns:a14="http://schemas.microsoft.com/office/drawing/2010/main" val="0"/>
              </a:ext>
            </a:extLst>
          </a:blip>
          <a:srcRect l="1928" t="973" r="1147" b="17917"/>
          <a:stretch/>
        </p:blipFill>
        <p:spPr>
          <a:xfrm>
            <a:off x="6744929" y="-85726"/>
            <a:ext cx="5447071" cy="6740308"/>
          </a:xfrm>
          <a:prstGeom prst="rect">
            <a:avLst/>
          </a:prstGeom>
        </p:spPr>
      </p:pic>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9220320" y="5326560"/>
              <a:ext cx="1044000" cy="708840"/>
            </p14:xfrm>
          </p:contentPart>
        </mc:Choice>
        <mc:Fallback>
          <p:pic>
            <p:nvPicPr>
              <p:cNvPr id="6" name="Ink 5"/>
              <p:cNvPicPr/>
              <p:nvPr/>
            </p:nvPicPr>
            <p:blipFill>
              <a:blip r:embed="rId7"/>
              <a:stretch>
                <a:fillRect/>
              </a:stretch>
            </p:blipFill>
            <p:spPr>
              <a:xfrm>
                <a:off x="9210960" y="5317200"/>
                <a:ext cx="1062720" cy="727560"/>
              </a:xfrm>
              <a:prstGeom prst="rect">
                <a:avLst/>
              </a:prstGeom>
            </p:spPr>
          </p:pic>
        </mc:Fallback>
      </mc:AlternateContent>
    </p:spTree>
    <p:extLst>
      <p:ext uri="{BB962C8B-B14F-4D97-AF65-F5344CB8AC3E}">
        <p14:creationId xmlns:p14="http://schemas.microsoft.com/office/powerpoint/2010/main" val="31267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5220</TotalTime>
  <Words>3731</Words>
  <Application>Microsoft Office PowerPoint</Application>
  <PresentationFormat>Widescreen</PresentationFormat>
  <Paragraphs>259</Paragraphs>
  <Slides>21</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118</cp:revision>
  <dcterms:created xsi:type="dcterms:W3CDTF">2018-04-30T11:47:17Z</dcterms:created>
  <dcterms:modified xsi:type="dcterms:W3CDTF">2018-07-19T15:32:24Z</dcterms:modified>
</cp:coreProperties>
</file>