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3" r:id="rId3"/>
    <p:sldId id="264" r:id="rId4"/>
    <p:sldId id="265" r:id="rId5"/>
    <p:sldId id="266" r:id="rId6"/>
    <p:sldId id="267" r:id="rId7"/>
    <p:sldId id="268" r:id="rId8"/>
    <p:sldId id="269" r:id="rId9"/>
    <p:sldId id="270" r:id="rId10"/>
    <p:sldId id="271" r:id="rId11"/>
    <p:sldId id="279" r:id="rId12"/>
    <p:sldId id="280" r:id="rId13"/>
    <p:sldId id="285" r:id="rId14"/>
    <p:sldId id="281" r:id="rId15"/>
    <p:sldId id="282" r:id="rId16"/>
    <p:sldId id="283" r:id="rId17"/>
    <p:sldId id="284" r:id="rId18"/>
    <p:sldId id="272" r:id="rId19"/>
    <p:sldId id="274" r:id="rId20"/>
    <p:sldId id="275" r:id="rId21"/>
    <p:sldId id="262" r:id="rId22"/>
    <p:sldId id="258" r:id="rId23"/>
    <p:sldId id="260" r:id="rId24"/>
    <p:sldId id="259" r:id="rId25"/>
    <p:sldId id="278" r:id="rId26"/>
    <p:sldId id="276"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9-01-09T14:16:40.651"/>
    </inkml:context>
    <inkml:brush xml:id="br0">
      <inkml:brushProperty name="width" value="0.05292" units="cm"/>
      <inkml:brushProperty name="height" value="0.05292" units="cm"/>
      <inkml:brushProperty name="color" value="#FF0000"/>
    </inkml:brush>
  </inkml:definitions>
  <inkml:trace contextRef="#ctx0" brushRef="#br0">33274 4551 0,'-21'0'750,"0"0"-641,-1 0-78,1 0-15,0 0-16,0 0 31,0 0 0,-22 0 1,22 0-17,-21 0-15,0 0 16,-1 0-1,22 0 17,0 0-1,-21 0-15,-1 0-1,1 0 1,-22 0-1,1-21 1,-1 21 0,43-21-1,-21 21-15,0-22 32,-1 22-17,43-21-15,-42 21 16,0 0-1,-22 0 1,-42 0 0,-42 0-1,0 0 1,106-21 0,20 21 15,-20 0-16,21 0 1,0 0 0,-22 0-1,1 0 1,21 0-16,0 0 16,0 0-16,-1 0 62,22-21-62,0 0 16,-21 21 359,-21 0-360,-43 0-15,22 0 16,20 0 0,1 0-16,-21 0 15,41 0-15,-20 0 31,0-21-31,-1-1 16,-84 22 0,22-21-1,-65 21 1,86-42 0,41 42-1,22 0 16,0 0-15,0 0 15,-22 0-15,22 0-16,-42 0 16,-1 0-16,22 0 0,0 0 15,-1 0 1,22 0-1,0 0 1,-21 0 0,-22 0-1,-42 0 1,64 0 0,-43 0-1,43 0 1,0 0 15,20 0-15,22-21-1,-21 21 1,0 0 312,-21 0-328,-1 21 0,-105-21 31,-127 21-15,148-21-16,-42 0 16,148 0-16,-1 0 15,1 0 1,-21 0-1,-22 0 1,22 0 0,-85 0-1,64 0 1,-1 0-16,1 0 0,41 0 16,1 0-16,-21 0 15,21 0 1,0 0 15,-1-21-15,-41 21-1,-43 0 1,85 0-16,-43 0 16,43 0-1,0 0 1,0 0 15,0 0-15,21-21-1,-21 21 329,-22 0-313,-20 0-31,-1 0 16,-42 0-16,1 0 0,-86-21 16,170 21-16,0 0 15,-22 0 1,1 0-1,0 0 1,-22-22 15,-20 22-15,20-21-16,22 21 16,-1 0-16,1-21 0,-21 21 15,-22 0 1,21 0-1,43 0 1,0 0 0,-42 0-1,-22 0 1,0 0 0,64 0-1,0 0 1,-21 0-1,20 21 1,22 0 312,-21-21-328,0 22 16,0-22-16,-43 0 15,-41 0 1,-44 21 15,-41-21-15,148 0-16,-22 0 16,43 0-16,0 21 15,-22-21 1,-41 0-1,-1 0 1,22 0 0,41 0-1,-20 0 17,21 0-32,-21 0 31,20 0-16,1 0 1,0 0 281,0 42-281,0-42-1,0 21 1,-1-21-1,1 0 1,-106 22 0,0-1-1,85-21 1,21 0 0,0 0-16,-1 0 31,1 0-16,-21 0 1,21 42 0,-22-42-1,22 21-15,-21 0 16,42 1 0,-21-22-1,0 0 1,-1 21 15,1 21-15,-21 0-1,0 1 1,20-22-16,1 21 0,21-21 31,-21 22-15,21-22-1,-21 0 1,21 43 0,0-22-1,0 0 1,-21-42 0,21 21 296,0 1-312,0-1 16,-21 21-1,21-21 1,0 22 0,0-22-16,0 21 15,0 0-15,-22-20 16,1-1-1,0 42 1,0-20 0,0-22-1,21 21 1,0-21-16,-21 22 16,21-1-16,0-21 15,0 0 16,0 0-15,0 1 15,0 20-15,-22-21 0,22 0-16,0 0 15,0 1-15,0-1 0,0 21 16,0-21-1,0 22 1,0-1 0,0 43-1,-21-43-15,21 0 16,-21 22-16,21-22 0,0 0 16,0 43-1,0-43 313,0-20-312,0-1 0,0 0-1,0 0-15,0 21 16,21 1-16,22-1 15,-22-42 1,0 42 0,0 1-1,0-22 1,-21 0 0,0 21-1,21-42 1,1 22 15,-22-1-15,21 21-1,0-42 1,-21 21 0,21-21-16,0 0 31,-21 43-16,21-43 1,1 21 0,-1 0-1,0-21 1,0 0-16,0 0 16,22 0-1,-22 21 16,42 0-15,1-21 0,-22 21-1,0 1 1,-20-22 0,-22 21-1,21-21-15,0 0 31,0 0-15,0 0-16,22 0 16,20 0-1,-42 21 1,43 0 296,42-21-296,-1 0-16,128 42 16,-127-20-1,-42-1 1,-22-21 0,21 0-1,-20 0-15,-1 0 16,-21 21-1,43-21 1,-22 0 0,43 0-1,-1 0 1,-62 0-16,20 0 16,-42 21 15,21-21-16,64 0 1,63 0 0,21 0-1,-84 0 1,0 0 0,-64 0 62,42 0-78,-20 0 15,84 0 1,-64-21-16,-21 21 16,-20 0 296,20 0-296,43 0-16,147 0 31,44 0-15,-149 0-1,-85 0-15,64 0 16,-64 0-16,22 0 15,20 0 1,1 21 0,42-21-1,-64 0 1,-20 0 0,-22 0-16,21 0 343,22-21-343,-1 21 16,1 0-16,84-21 16,-85 21-1,86 0 1,-44 0-16,-20 0 15,0 0 1,42 0 0,63 0-1,64 0 1,-169 0-16,-22 0 16,1 0-16,-43 21 0,0-21 15,43 0 407,20 0-422,22 0 16,-42 0-16,42 0 15,-22 0 1,-63 0 15,22 0-15,20 0-1,22 0 1,42 0 0,-21 0-1,-22 0 1,-62 0 0,20 0 327,21-21-343,-20 21 16,41 0 0,-20 0-16,-1 0 15,22-21-15,-21 21 0,-1 0 16,43 0-1,-21 0 1,-64 0 0,21 0-1,0 0 17,22 21-17,63-21 1,-21 0-1,-64 0 1,-21 0 234,22-21-234,-43-1-1,84 22 1,-41 0 0,20 0-1,-42 0-15,43 0 16,-22-21-16,22 21 15,63-21 1,-43 21 0,-20 0-1,-1 0 1,-20 0 0,41-21-1,-41 0 1,-22 21 343,0-21-343,0 21-16,-21-22 31,21 22-15,-21-21 46,43 0-46,-22 0-1,0 0 1,0 21 0,0 0-1,-21-21 79,21 21-78,-21-22 46,0 1-46,0 0 15,0 0-15,22 0 46,-22 0-15,0-1-47,21 1 31,-21 0-31,21 21 16,0-42 0,0 21-1,0-1 1,-21 1 15,0 0-15,0 0-1,0 0 17,22 21-1,-22-21-16,0-1 95,0-20 312,0 0-407,21 21 1,-21-22 0,0 22-1,0 0-15,0-43 16,21 43-1,-21 0 1,63 0 0,-63 0-1,0 0 1,22-1 0,-22 1-1,0 0 1,0 0-1,0 0 1,0 0 0,0-43-1,0 22 1,0-1 0,0 22-1,0 0 1,21 0 15,-21 0 297,0 0-312,21-22-1,-21-20 17,0-22-17,0-21 1,0 85 0,0-21-1,0 21-15,0-1 16,0 1-1,0 0 1,0 0 0,0 0-1,0 0 1,0-1 0,0 1 15,0 0-16,0 0-15,0-21 16,0-22 0,0-21-1,21 85 17,-21-21 30,0 0 251,-21 0-298,21 0 1,-21 0-1,21-1 1,-21 22 15,21-21-15,0-21-16,0 21 16,0 0 15,0-1-16,-22 22 1,22-21 31,-21 21-16,21-21-15,-21 21-1,0-21 1,0 21 109,21-21-94,-21 21 1,-1 0 61,22-21-30,-21 21-16,0 0 15,0-22-15,0 22-47,21-21 16,-21 21-1,-1 0 63,1 0 63,21-21-125,-21 21 31,0 0 15,0 0-31,0 0 188,-1 0-31,1 0-63,0 0 15,0 0-124</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9-01-09T14:17:29.247"/>
    </inkml:context>
    <inkml:brush xml:id="br0">
      <inkml:brushProperty name="width" value="0.05292" units="cm"/>
      <inkml:brushProperty name="height" value="0.05292" units="cm"/>
      <inkml:brushProperty name="color" value="#FF0000"/>
    </inkml:brush>
  </inkml:definitions>
  <inkml:trace contextRef="#ctx0" brushRef="#br0">32766 8573 0,'-21'0'375,"0"0"-375,-43 0 16,22 0 0,-85 0-1,21 0 1,-21 0 0,0 0-1,21 0 1,21 0-1,64 0 1,0 0 0,-21 0-1,-85 0 1,21 0 0,42 0-16,22 0 15,-21-22-15,41 22 0,-20 0 16,-21 0-1,41 0 1,-20 0 0,21 0-1,-21 0 1,-85 0 0,-43 0-1,64 0 1,1 0-1,20 0 17,21 0-17,1 0 1,-22 0 0,22 0-16,-1 0 15,1 0-15,-1 0 16,22 0-16,-64 22 15,64-22 1,21 0 0,-1 0-1,1 0 1,21-22 15,-21 22 360,0 22-376,0-22 1,-22 0-16,-84 0 16,22 0-1,41 0 1,1 0 0,-22 0 15,21 0-16,22 0 1,0-22 0,-1 22-1,1 0 1,0 0 0,21 0-1,-1 0-15,-20 0 16,0 0-16,-1 0 15,22 0 1,-63 0 0,-1 0-1,-21 0 1,-63 0 0,-1 0-1,65 0 16,83 0-15,1 0 0,-21 0-1,0 0 1,-1 0 0,22 0-1,0 0 16,0 0-15,21-21-16,-21 21 406,-22 0-390,-63 0-16,-63 0 16,0 0-16,-22 0 15,1 0-15,42 0 16,63 0-16,-63 0 15,127 0 1,-1 0 15,-20 0-15,-64 0 0,-21 0-1,-84 0 1,168 0-1,22 0 1,-21-21 0,21 21-1,-22 0 1,-63 0 0,1 21-1,62-21-15,-20 0 16,63 21-16,-43-21 15,1 22 1,0-22 0,21 0 15,-1 21 313,-20 0-344,0 0 15,-170 0 1,0-21 0,43 0-1,63 0-15,22 0 16,-65 0-16,86 0 15,-22 21 1,-42-21 0,-21 43-1,-42-22 1,84 0 0,85-21-16,-22 0 15,22 0 1,-21 0 15,-1 0-15,22 0-1,0 0 1,0 0 15,0 0 282,0 0-313,-1 0 0,-20 0 31,-85 21-15,0-21-1,42 21 1,1-21-1,-1 0 1,22 0 0,20 0-1,22 22 1,-64-22 0,1 21-1,41-21-15,1 0 16,21 0-16,0 0 15,-43 42 1,1-21 0,-1-21-1,43 21 1,0-21 15,21 22 282,-21 20-298,0 0-15,-85 64 32,-21 21-17,0-21 1,84-43-16,-62 43 15,62-63 1,22-1-16,-64 43 16,64-22-1,0 1 1,21-1 0,-21-42-1,21 64 1,0-43-16,-21-21 15,21 64 1,0-43 0,0 1-1,0 20 1,0-42 0,0 43-1,-21-43 1,21 21 359,0 22-360,-22-22-15,22 22 16,-21 20 0,21 1 15,-21-21-15,0 41-1,21 1 1,0-42-16,-42 20 15,42-62-15,-22 20 16,-20 43 0,21 20-1,0-20 1,21 0 0,-21-1-1,21-41-15,0 20 16,0-20-16,0-1 15,0 0 1,0-21 0,0 1 296,-22-1-296,22 21-1,-21 85 1,21-42 0,0 42-1,0 0 17,-21-21-17,21-43-15,-21-21 16,21 1-16,0-1 0,0 0 15,0 22 1,0-43 0,0 64-1,0-43 1,-21 43 0,21-43-1,-21-21 1,21 0-16,0 1 15,0-1 1,0 0 0,0 42-1,0 22 1,0-21 0,-22-22-1,1 21-15,21 1 16,0-43-1,0 0-15,0 22 16,0-22 312,0 21-328,0 0 16,0 1-1,-21 20-15,21 64 16,-21-84-16,21 41 16,-42 64-1,-22 1 1,1-44 15,20-41-31,22-1 16,0 1-16,0-43 0,21 43 15,-21 41 1,21-20 0,-22-21-1,22 20 1,0 1 0,0 21-1,-21-22 1,21-62-16,0 20 15,-21-21-15,21 21 0,0-20 16,0-1 312,-21 42-312,21-20-16,0-1 15,0 85 17,-21-21-32,21-22 15,0-20 17,-21-22-17,21-21 1,0 1-16,0 20 15,0-21 1,0 0-16,0 64 16,0-43-1,21 1 1,-21-22 0,0 0-1,0 21-15,0-21 31,0 1-15,0-1 0,0 0-1,21-21 1,-21 42 0,42 22-1,-21-43 1,-21 0-16,22 0 15,-1 0 1,-21 1 0,0 20-1,0-21 1,0 64 15,0-22-15,21-42-16,-21 1 15,0-1-15,0 21 329,0-21-314,0 22-15,0 20 16,0-42-16,0 64 15,0-43 1,0 22-16,0-1 16,0 1-1,0-1 1,0-20 0,0-22-1,0 0-15,0 0 16,0 21-16,0-20 15,0 20 1,0 0 0,0 22-1,21-43 17,-21 21-17,0-21 1,0 22-1,0-22 1,0 0 0,0 0 15,0 0 297,0 1-312,0-1 31,0 0-16,0 0-31,21 21 15,0-42-15,22 64 16,-1-43-16,-42 0 16,64 22-1,-1 41 1,-42-20 0,0-43-1,-21 0-15,22-21 31,-22 21-15,42 64 0,43-43-1,-1-21 1,-41 22 0,-22-43-1,-21 21 16,21-21-31,0 0 16,0 0 0,43 0-1,-22 0 1,22 0 0,-22 0-1,21 0 298,22 0-298,0 0 1,-1 0 0,-20 0-1,-1 0 1,64 0-1,-63 0-15,63 0 16,-85 0-16,1 0 16,62 0-1,22 0 1,-21 0 0,-42 0-1,-43 0-15,0 0 31,0 0-15,0 0 0,64 0-1,42 0 1,-21-21 0,-43 21-1,-41 0 1,20 0-1,64 0 1,42 0 0,-42-21-1,-22-1 1,-41 1 0,41 0-1,-62 21-15,-1-21 16,-21 0 296,42 21-296,0-43-16,1 43 16,41-84-1,43 41 16,-21-20-15,85 42 0,-107 0-1,1-22 1,0 43 0,-22-21-1,22 0 1,-22 21-1,43-21 1,-63 21-16,-22 0 0,0 0 31,0 0-15,0 0 0,22 0-1,-1 0 1,297 0-1,-64 0 1,-64 0 0,-147 0-1,-43 0 1,0 0 359,64 0-375,-22-21 16,64-1-16,85-20 31,63 21-16,-190 21-15,105-21 16,-126 21-16,21 0 16,147-21-1,107 21 1,0-22 0,-191 22-1,-106 0 1,22-42 281,42 21-297,-1 21 15,-20 0 1,148-21 0,-85 0-1,0-1 1,106-20-1,-127 21 1,0 21 0,0 0-1,43-21 1,20 21 0,-126-21 15,-43 21 234,21 0-249,22 0-16,20-22 16,22 22-1,21 0 1,85-21 0,-1 0-1,-84 21 1,-84 0-1,168 0 1,-62 0 0,-44 0-1,-83 0 1,-1 0 31,0-21 172,0 21-204,21-21-15,43 21 31,-21-21-31,-1 21 16,1 0-16,20-22 16,-20 22-16,42 0 15,-64-21-15,-21 21 16,43-42 0,-22 42-1,0-21 1,-21 21 218,1 0-218,-1-21-1,42-22 1,-20 22 0,41-21-1,-20 21 1,42-1 0,-43 1-1,22 0 1,-64 0 265,0 0-265,21 0-16,-20-22 15,-22 22 1,21 0 0,-21 0 15,21 0-16,0 21-15,0-22 16,-21 1 15,43 0-15,-1 0 0,-42 0-1,0 0 1,21-1-1,-21-20 1,0-21 0,0-1-1,21 22 1,0-22 0,-21 43-1,0-21 313,0-1-312,0-20-16,0-1 16,0-63-1,0 0 1,-42 22-1,42 41 1,0 43-16,0-43 16,0 43-16,0 0 31,0-42-15,0-1-1,0 22 1,-21-22 249,0 1-249,0 20-16,-1-84 16,1 0-1,21-63 1,0 63 0,0 63-1,0 43 16,0-21-15,0 21-16,0-22 16,0 22-16,0 0 0,0-21 15,0-1 251,0-41-266,0-1 16,0-42-1,0-21 1,-21 21-1,21 85-15,-21-64 16,21 63-16,0 1 16,-21-43-1,21-20 1,0 41 0,0 43 265,0-43-281,0-41 15,0-1 1,0 21-16,-21 0 16,-1-42-16,22 43 0,0 20 15,0-63 1,0 0 0,0 21-1,0 85 235,0-42-234,0-1-16,0 1 15,0-1-15,-21-63 16,0 85 0,21-43-16,0-42 15,0 0 1,0-21 15,0 21-15,0 85-1,0-1 220,-21-41-220,-21-22 1,20 21-16,1-21 16,21 1-16,0 41 0,-21-42 15,-21-21 1,21 0 0,21 21-1,0 85 1,0-21 218,0-22-218,0 22-1,0-21-15,0 20 16,0-20-16,0-1 0,0 1 16,0-1-1,0 1 1,0 42 15,21-22-31,0 22 16,0-21-1,-21 21 1,0-22 250,0-20-251,0-1-15,0-42 32,0 1-17,-21 20 1,0 21-1,0 1-15,21 42 16,0-22-16,0 22 16,0 0-16,0 0 15,0 0 1,0 0 250,-43-1-266,22-20 15,21 21 1,-21 21 46,0-21-30,21 0-32,-21-1 15,-1 22 1,1-21-1,0 21-15,0 0 16,21-21 15,0 0 1,-21 0-17,0 0 1,-1 21-1,1-22 1,21 1 0,-21 0 15,21 0-15,0 0-1,-21 21 1,21-21-1,0-1 79,-21 22-78,21-21 15,0 0 0,-21 21-15,21-21 0,0 0-1,0 0 16,0-1 1,-22 22 30,22-21-31,-21 21 32,0 0 15,0 0 94,0 0-141,21-21 16,-21 21-31,-1 0 31,1 0-1,21-21-30,0 0 15,-21 21-31,0 0 78,21-21 1,-21 21 108</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9-01-10T00:48:36.147"/>
    </inkml:context>
    <inkml:brush xml:id="br0">
      <inkml:brushProperty name="width" value="0.05292" units="cm"/>
      <inkml:brushProperty name="height" value="0.05292" units="cm"/>
      <inkml:brushProperty name="color" value="#0070C0"/>
    </inkml:brush>
  </inkml:definitions>
  <inkml:trace contextRef="#ctx0" brushRef="#br0">10118 2836 0,'42'-21'219,"-21"21"-204,21-21-15,22 21 16,21-21-1,-1 21 1,-41 0 0,-1 0-16,0 0 15,-21 0-15,22 0 0,-1 0 16,85 0 0,-42-21-1,-43 21 1,-21 0-1,0 0 1,1 21-16,20-21 16,-21 0-1,21 0 1,22 0 15,-43 0-15,0 0-1,22 0 1,-22 0 234,42 0-203,22 0-47,0 0 16,20 42-1,-41-42 1,21 0-1,-22 0 1,1 0 0,41 0-1,1 0 1,-42 0 15,-43 0-15,0 0 46,0 0-46,0 0 265,43 0-281,21 0 16,-22 0-16,1 0 15,84 0 1,-64 0-16,43 0 16,-84 0-1,-1 0-15,22 0 16,-43 0 15,0 0-31,21 0 31,1 0-15,-22 0 250,21 0-251,0 0-15,22 0 16,63 0 0,21-21-1,-21 0 1,-63 21-1,-1 0 1,-42 0-16,22 0 16,-22 0-1,42 0 1,-42 0 0,1 0 234,20 0-235,43 0-15,126 0 16,-105-21 15,0 21-15,21 0-1,-64 0-15,1 0 16,-43 0-16,21 0 16,-42 21-1,43-21 1,-1 0 312,85 0-328,21 0 16,22 0-16,84 42 15,-43-21 1,-41 1-1,-1-22 1,-127 0 15,1 0 282,41 0-313,1 0 15,127-43 1,-149 22-16,-21 21 16,1 0-16,-22-21 15,0 21 1,21 0 0,-20 0 15,20-21 234,85 21-249,-21-21-16,-43 21 16,1 0-1,-43 0-15,21 0 16,1 0-16,20 0 16,-21 0-16,22 0 15,-43 0 1,0 0-1,0 0 1,1 0 203,41 0-219,-21 0 31,85 0-15,-84 0-16,20 0 15,1 0-15,-1 0 0,22 0 16,42 0 0,-42 0-1,-43 0 1,-21 21 265,21-21-265,1 0-16,20 0 15,1 0-15,-22 0 16,43 0-16,-43 0 0,22 0 16,63 0-1,0 0 1,-106 0-1,21 0 1,-21-21 0</inkml:trace>
  <inkml:trace contextRef="#ctx0" brushRef="#br0" timeOffset="4833.8146">254 3874 0,'21'0'219,"0"0"-188,22 0-31,-1 0 31,-21 0-15,0 0 0,0 0-1,1 0 1,41 0-1,-21 0 1,22 0 0,-43 0-1,21 0 1,1 0 0,-22 0-1,0 0 1,0 0-1,43 0 1,-22 0 0,-21 0-1,0 0 1,1 0 0,-1 0-16,0 0 31,21 0-16,-21 0 1,1 0 0,41 0-1,43 0 1,-85 0 0,0 0-1,0 0 360,22 0-359,-1 0-1,-21 0 1,85 0 0,-85 0-1,22 0 1,-43 21 31,21-21-32,0 0 1,0 0-16,0 0 16,0 0-1,1 0 1,-1 0 31,0 0-16,0 0 0,0 0-31,0 0 16,1 0 46,20 0-46,-21 0 0,43 0 15,-22 0-31,-21 0 16,0 0 109,0 0-110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99B5E2-305F-4A6F-BAE9-87220C7FA388}" type="datetimeFigureOut">
              <a:rPr lang="en-US" smtClean="0"/>
              <a:t>6/29/2019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F92A85-95C6-479E-8DAA-43625D937CD2}" type="slidenum">
              <a:rPr lang="en-US" smtClean="0"/>
              <a:t>‹#›</a:t>
            </a:fld>
            <a:endParaRPr lang="en-US" dirty="0"/>
          </a:p>
        </p:txBody>
      </p:sp>
    </p:spTree>
    <p:extLst>
      <p:ext uri="{BB962C8B-B14F-4D97-AF65-F5344CB8AC3E}">
        <p14:creationId xmlns:p14="http://schemas.microsoft.com/office/powerpoint/2010/main" val="3080916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99B5E2-305F-4A6F-BAE9-87220C7FA388}" type="datetimeFigureOut">
              <a:rPr lang="en-US" smtClean="0"/>
              <a:t>6/29/2019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F92A85-95C6-479E-8DAA-43625D937CD2}" type="slidenum">
              <a:rPr lang="en-US" smtClean="0"/>
              <a:t>‹#›</a:t>
            </a:fld>
            <a:endParaRPr lang="en-US" dirty="0"/>
          </a:p>
        </p:txBody>
      </p:sp>
    </p:spTree>
    <p:extLst>
      <p:ext uri="{BB962C8B-B14F-4D97-AF65-F5344CB8AC3E}">
        <p14:creationId xmlns:p14="http://schemas.microsoft.com/office/powerpoint/2010/main" val="3569390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99B5E2-305F-4A6F-BAE9-87220C7FA388}" type="datetimeFigureOut">
              <a:rPr lang="en-US" smtClean="0"/>
              <a:t>6/29/2019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F92A85-95C6-479E-8DAA-43625D937CD2}" type="slidenum">
              <a:rPr lang="en-US" smtClean="0"/>
              <a:t>‹#›</a:t>
            </a:fld>
            <a:endParaRPr lang="en-US" dirty="0"/>
          </a:p>
        </p:txBody>
      </p:sp>
    </p:spTree>
    <p:extLst>
      <p:ext uri="{BB962C8B-B14F-4D97-AF65-F5344CB8AC3E}">
        <p14:creationId xmlns:p14="http://schemas.microsoft.com/office/powerpoint/2010/main" val="2089124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99B5E2-305F-4A6F-BAE9-87220C7FA388}" type="datetimeFigureOut">
              <a:rPr lang="en-US" smtClean="0"/>
              <a:t>6/29/2019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F92A85-95C6-479E-8DAA-43625D937CD2}" type="slidenum">
              <a:rPr lang="en-US" smtClean="0"/>
              <a:t>‹#›</a:t>
            </a:fld>
            <a:endParaRPr lang="en-US" dirty="0"/>
          </a:p>
        </p:txBody>
      </p:sp>
    </p:spTree>
    <p:extLst>
      <p:ext uri="{BB962C8B-B14F-4D97-AF65-F5344CB8AC3E}">
        <p14:creationId xmlns:p14="http://schemas.microsoft.com/office/powerpoint/2010/main" val="393324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D99B5E2-305F-4A6F-BAE9-87220C7FA388}" type="datetimeFigureOut">
              <a:rPr lang="en-US" smtClean="0"/>
              <a:t>6/29/2019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F92A85-95C6-479E-8DAA-43625D937CD2}" type="slidenum">
              <a:rPr lang="en-US" smtClean="0"/>
              <a:t>‹#›</a:t>
            </a:fld>
            <a:endParaRPr lang="en-US" dirty="0"/>
          </a:p>
        </p:txBody>
      </p:sp>
    </p:spTree>
    <p:extLst>
      <p:ext uri="{BB962C8B-B14F-4D97-AF65-F5344CB8AC3E}">
        <p14:creationId xmlns:p14="http://schemas.microsoft.com/office/powerpoint/2010/main" val="1202520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99B5E2-305F-4A6F-BAE9-87220C7FA388}" type="datetimeFigureOut">
              <a:rPr lang="en-US" smtClean="0"/>
              <a:t>6/29/2019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F92A85-95C6-479E-8DAA-43625D937CD2}" type="slidenum">
              <a:rPr lang="en-US" smtClean="0"/>
              <a:t>‹#›</a:t>
            </a:fld>
            <a:endParaRPr lang="en-US" dirty="0"/>
          </a:p>
        </p:txBody>
      </p:sp>
    </p:spTree>
    <p:extLst>
      <p:ext uri="{BB962C8B-B14F-4D97-AF65-F5344CB8AC3E}">
        <p14:creationId xmlns:p14="http://schemas.microsoft.com/office/powerpoint/2010/main" val="2505479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99B5E2-305F-4A6F-BAE9-87220C7FA388}" type="datetimeFigureOut">
              <a:rPr lang="en-US" smtClean="0"/>
              <a:t>6/29/2019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F92A85-95C6-479E-8DAA-43625D937CD2}" type="slidenum">
              <a:rPr lang="en-US" smtClean="0"/>
              <a:t>‹#›</a:t>
            </a:fld>
            <a:endParaRPr lang="en-US" dirty="0"/>
          </a:p>
        </p:txBody>
      </p:sp>
    </p:spTree>
    <p:extLst>
      <p:ext uri="{BB962C8B-B14F-4D97-AF65-F5344CB8AC3E}">
        <p14:creationId xmlns:p14="http://schemas.microsoft.com/office/powerpoint/2010/main" val="3389970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99B5E2-305F-4A6F-BAE9-87220C7FA388}" type="datetimeFigureOut">
              <a:rPr lang="en-US" smtClean="0"/>
              <a:t>6/29/2019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F92A85-95C6-479E-8DAA-43625D937CD2}" type="slidenum">
              <a:rPr lang="en-US" smtClean="0"/>
              <a:t>‹#›</a:t>
            </a:fld>
            <a:endParaRPr lang="en-US" dirty="0"/>
          </a:p>
        </p:txBody>
      </p:sp>
    </p:spTree>
    <p:extLst>
      <p:ext uri="{BB962C8B-B14F-4D97-AF65-F5344CB8AC3E}">
        <p14:creationId xmlns:p14="http://schemas.microsoft.com/office/powerpoint/2010/main" val="236737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9B5E2-305F-4A6F-BAE9-87220C7FA388}" type="datetimeFigureOut">
              <a:rPr lang="en-US" smtClean="0"/>
              <a:t>6/29/2019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F92A85-95C6-479E-8DAA-43625D937CD2}" type="slidenum">
              <a:rPr lang="en-US" smtClean="0"/>
              <a:t>‹#›</a:t>
            </a:fld>
            <a:endParaRPr lang="en-US" dirty="0"/>
          </a:p>
        </p:txBody>
      </p:sp>
    </p:spTree>
    <p:extLst>
      <p:ext uri="{BB962C8B-B14F-4D97-AF65-F5344CB8AC3E}">
        <p14:creationId xmlns:p14="http://schemas.microsoft.com/office/powerpoint/2010/main" val="1775505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99B5E2-305F-4A6F-BAE9-87220C7FA388}" type="datetimeFigureOut">
              <a:rPr lang="en-US" smtClean="0"/>
              <a:t>6/29/2019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F92A85-95C6-479E-8DAA-43625D937CD2}" type="slidenum">
              <a:rPr lang="en-US" smtClean="0"/>
              <a:t>‹#›</a:t>
            </a:fld>
            <a:endParaRPr lang="en-US" dirty="0"/>
          </a:p>
        </p:txBody>
      </p:sp>
    </p:spTree>
    <p:extLst>
      <p:ext uri="{BB962C8B-B14F-4D97-AF65-F5344CB8AC3E}">
        <p14:creationId xmlns:p14="http://schemas.microsoft.com/office/powerpoint/2010/main" val="2217745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99B5E2-305F-4A6F-BAE9-87220C7FA388}" type="datetimeFigureOut">
              <a:rPr lang="en-US" smtClean="0"/>
              <a:t>6/29/2019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F92A85-95C6-479E-8DAA-43625D937CD2}" type="slidenum">
              <a:rPr lang="en-US" smtClean="0"/>
              <a:t>‹#›</a:t>
            </a:fld>
            <a:endParaRPr lang="en-US" dirty="0"/>
          </a:p>
        </p:txBody>
      </p:sp>
    </p:spTree>
    <p:extLst>
      <p:ext uri="{BB962C8B-B14F-4D97-AF65-F5344CB8AC3E}">
        <p14:creationId xmlns:p14="http://schemas.microsoft.com/office/powerpoint/2010/main" val="1473527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99B5E2-305F-4A6F-BAE9-87220C7FA388}" type="datetimeFigureOut">
              <a:rPr lang="en-US" smtClean="0"/>
              <a:t>6/29/2019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F92A85-95C6-479E-8DAA-43625D937CD2}" type="slidenum">
              <a:rPr lang="en-US" smtClean="0"/>
              <a:t>‹#›</a:t>
            </a:fld>
            <a:endParaRPr lang="en-US" dirty="0"/>
          </a:p>
        </p:txBody>
      </p:sp>
    </p:spTree>
    <p:extLst>
      <p:ext uri="{BB962C8B-B14F-4D97-AF65-F5344CB8AC3E}">
        <p14:creationId xmlns:p14="http://schemas.microsoft.com/office/powerpoint/2010/main" val="3761309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5.jpeg"/><Relationship Id="rId7" Type="http://schemas.openxmlformats.org/officeDocument/2006/relationships/customXml" Target="../ink/ink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customXml" Target="../ink/ink1.xml"/><Relationship Id="rId10" Type="http://schemas.openxmlformats.org/officeDocument/2006/relationships/image" Target="../media/image21.emf"/><Relationship Id="rId4" Type="http://schemas.openxmlformats.org/officeDocument/2006/relationships/image" Target="../media/image26.jpeg"/><Relationship Id="rId9" Type="http://schemas.openxmlformats.org/officeDocument/2006/relationships/customXml" Target="../ink/ink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7983" y="0"/>
            <a:ext cx="6356035" cy="707886"/>
          </a:xfrm>
          <a:prstGeom prst="rect">
            <a:avLst/>
          </a:prstGeom>
          <a:noFill/>
        </p:spPr>
        <p:txBody>
          <a:bodyPr wrap="none" rtlCol="0">
            <a:spAutoFit/>
          </a:bodyPr>
          <a:lstStyle/>
          <a:p>
            <a:pPr algn="ctr"/>
            <a:r>
              <a:rPr lang="en-US" sz="4000" b="1" u="sng"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THROUGH THE BIBLE IN 2018</a:t>
            </a:r>
            <a:endParaRPr lang="en-US" sz="40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p:cNvSpPr txBox="1"/>
          <p:nvPr/>
        </p:nvSpPr>
        <p:spPr>
          <a:xfrm>
            <a:off x="-1" y="0"/>
            <a:ext cx="2575036" cy="1938992"/>
          </a:xfrm>
          <a:prstGeom prst="rect">
            <a:avLst/>
          </a:prstGeom>
          <a:noFill/>
        </p:spPr>
        <p:txBody>
          <a:bodyPr wrap="square" rtlCol="0">
            <a:spAutoFit/>
          </a:bodyPr>
          <a:lstStyle/>
          <a:p>
            <a:r>
              <a:rPr lang="en-US" sz="2400" dirty="0" smtClean="0">
                <a:latin typeface="+mj-lt"/>
              </a:rPr>
              <a:t>LESSON 52</a:t>
            </a:r>
            <a:endParaRPr lang="en-US" sz="2400" dirty="0">
              <a:latin typeface="+mj-lt"/>
            </a:endParaRPr>
          </a:p>
          <a:p>
            <a:r>
              <a:rPr lang="en-US" sz="2400" dirty="0" smtClean="0">
                <a:latin typeface="+mj-lt"/>
              </a:rPr>
              <a:t>WEEK 52 </a:t>
            </a:r>
            <a:r>
              <a:rPr lang="en-US" sz="2400" dirty="0">
                <a:latin typeface="+mj-lt"/>
              </a:rPr>
              <a:t>OF </a:t>
            </a:r>
            <a:r>
              <a:rPr lang="en-US" sz="2400" dirty="0" smtClean="0">
                <a:latin typeface="+mj-lt"/>
              </a:rPr>
              <a:t>52</a:t>
            </a:r>
          </a:p>
          <a:p>
            <a:r>
              <a:rPr lang="en-US" sz="2400" dirty="0" smtClean="0">
                <a:latin typeface="+mj-lt"/>
              </a:rPr>
              <a:t>(</a:t>
            </a:r>
            <a:r>
              <a:rPr lang="en-US" sz="2400" dirty="0">
                <a:latin typeface="+mj-lt"/>
              </a:rPr>
              <a:t>2</a:t>
            </a:r>
            <a:r>
              <a:rPr lang="en-US" sz="2400" dirty="0" smtClean="0">
                <a:latin typeface="+mj-lt"/>
              </a:rPr>
              <a:t>Tim.; 2Pet.; </a:t>
            </a:r>
          </a:p>
          <a:p>
            <a:r>
              <a:rPr lang="en-US" sz="2400" dirty="0" smtClean="0">
                <a:latin typeface="+mj-lt"/>
              </a:rPr>
              <a:t>Jude; 1,2,3 Jn.; Revelation </a:t>
            </a:r>
          </a:p>
        </p:txBody>
      </p:sp>
      <p:sp>
        <p:nvSpPr>
          <p:cNvPr id="4" name="Rectangle 3"/>
          <p:cNvSpPr/>
          <p:nvPr/>
        </p:nvSpPr>
        <p:spPr>
          <a:xfrm>
            <a:off x="2974428" y="673230"/>
            <a:ext cx="4855779" cy="1569660"/>
          </a:xfrm>
          <a:prstGeom prst="rect">
            <a:avLst/>
          </a:prstGeom>
        </p:spPr>
        <p:txBody>
          <a:bodyPr wrap="square">
            <a:spAutoFit/>
          </a:bodyPr>
          <a:lstStyle/>
          <a:p>
            <a:r>
              <a:rPr lang="en-US" sz="2400" dirty="0" smtClean="0">
                <a:latin typeface="+mj-lt"/>
              </a:rPr>
              <a:t>Last time – the beginning of the transition to the End Times.</a:t>
            </a:r>
          </a:p>
          <a:p>
            <a:r>
              <a:rPr lang="en-US" sz="2400" dirty="0" smtClean="0">
                <a:latin typeface="+mj-lt"/>
              </a:rPr>
              <a:t>This time – events leading up to eternity future. </a:t>
            </a:r>
            <a:endParaRPr lang="en-US" sz="2400" dirty="0">
              <a:latin typeface="+mj-lt"/>
            </a:endParaRPr>
          </a:p>
        </p:txBody>
      </p:sp>
      <p:sp>
        <p:nvSpPr>
          <p:cNvPr id="6" name="TextBox 5"/>
          <p:cNvSpPr txBox="1"/>
          <p:nvPr/>
        </p:nvSpPr>
        <p:spPr>
          <a:xfrm>
            <a:off x="52551" y="1938992"/>
            <a:ext cx="12086898" cy="4647426"/>
          </a:xfrm>
          <a:prstGeom prst="rect">
            <a:avLst/>
          </a:prstGeom>
          <a:noFill/>
        </p:spPr>
        <p:txBody>
          <a:bodyPr wrap="square" rtlCol="0">
            <a:spAutoFit/>
          </a:bodyPr>
          <a:lstStyle/>
          <a:p>
            <a:r>
              <a:rPr lang="en-US" sz="2400" b="1" dirty="0" smtClean="0">
                <a:latin typeface="+mj-lt"/>
              </a:rPr>
              <a:t>2 PETER </a:t>
            </a:r>
            <a:r>
              <a:rPr lang="en-US" sz="2400" dirty="0" smtClean="0">
                <a:latin typeface="+mj-lt"/>
              </a:rPr>
              <a:t>(A.D. 66)</a:t>
            </a:r>
          </a:p>
          <a:p>
            <a:r>
              <a:rPr lang="en-US" sz="2400" i="1" dirty="0" smtClean="0">
                <a:latin typeface="+mj-lt"/>
              </a:rPr>
              <a:t>Writer.  The Apostle Peter (1:1); Theme.  2</a:t>
            </a:r>
            <a:r>
              <a:rPr lang="en-US" sz="2400" i="1" baseline="30000" dirty="0" smtClean="0">
                <a:latin typeface="+mj-lt"/>
              </a:rPr>
              <a:t>nd</a:t>
            </a:r>
            <a:r>
              <a:rPr lang="en-US" sz="2400" i="1" dirty="0" smtClean="0">
                <a:latin typeface="+mj-lt"/>
              </a:rPr>
              <a:t> Peter and 2</a:t>
            </a:r>
            <a:r>
              <a:rPr lang="en-US" sz="2400" i="1" baseline="30000" dirty="0" smtClean="0">
                <a:latin typeface="+mj-lt"/>
              </a:rPr>
              <a:t>nd</a:t>
            </a:r>
            <a:r>
              <a:rPr lang="en-US" sz="2400" i="1" dirty="0" smtClean="0">
                <a:latin typeface="+mj-lt"/>
              </a:rPr>
              <a:t> </a:t>
            </a:r>
          </a:p>
          <a:p>
            <a:r>
              <a:rPr lang="en-US" sz="2400" i="1" dirty="0" smtClean="0">
                <a:latin typeface="+mj-lt"/>
              </a:rPr>
              <a:t>Timothy have much in common.  In both, the writers are </a:t>
            </a:r>
          </a:p>
          <a:p>
            <a:r>
              <a:rPr lang="en-US" sz="2400" i="1" dirty="0" smtClean="0">
                <a:latin typeface="+mj-lt"/>
              </a:rPr>
              <a:t>aware that martyrdom is near; both are singularly sustained </a:t>
            </a:r>
          </a:p>
          <a:p>
            <a:r>
              <a:rPr lang="en-US" sz="2400" i="1" dirty="0" smtClean="0">
                <a:latin typeface="+mj-lt"/>
              </a:rPr>
              <a:t>and joyful; both foresee </a:t>
            </a:r>
            <a:r>
              <a:rPr lang="en-US" sz="2400" b="1" i="1" dirty="0" smtClean="0">
                <a:latin typeface="+mj-lt"/>
              </a:rPr>
              <a:t>apostasy</a:t>
            </a:r>
            <a:r>
              <a:rPr lang="en-US" sz="2400" i="1" dirty="0" smtClean="0">
                <a:latin typeface="+mj-lt"/>
              </a:rPr>
              <a:t>… In Peter the </a:t>
            </a:r>
            <a:r>
              <a:rPr lang="en-US" sz="2400" b="1" i="1" dirty="0" smtClean="0">
                <a:latin typeface="+mj-lt"/>
              </a:rPr>
              <a:t>false teachers </a:t>
            </a:r>
          </a:p>
          <a:p>
            <a:r>
              <a:rPr lang="en-US" sz="2400" i="1" dirty="0" smtClean="0">
                <a:latin typeface="+mj-lt"/>
              </a:rPr>
              <a:t>deny redemption truth (2:1)...  But in none of these Epistles is </a:t>
            </a:r>
          </a:p>
          <a:p>
            <a:r>
              <a:rPr lang="en-US" sz="2400" i="1" dirty="0" smtClean="0">
                <a:latin typeface="+mj-lt"/>
              </a:rPr>
              <a:t>the tone one of dejection or pessimism.  God and His promises </a:t>
            </a:r>
          </a:p>
          <a:p>
            <a:r>
              <a:rPr lang="en-US" sz="2400" i="1" dirty="0" smtClean="0">
                <a:latin typeface="+mj-lt"/>
              </a:rPr>
              <a:t>are still the resource of the believer” </a:t>
            </a:r>
            <a:r>
              <a:rPr lang="en-US" sz="2400" dirty="0" smtClean="0">
                <a:latin typeface="+mj-lt"/>
              </a:rPr>
              <a:t>(Old Scofield, p. 1317).</a:t>
            </a:r>
          </a:p>
          <a:p>
            <a:r>
              <a:rPr lang="en-US" sz="2400" dirty="0" smtClean="0">
                <a:latin typeface="+mj-lt"/>
              </a:rPr>
              <a:t>The last books of the Bible, 2Peter, 1,2,3 John, Jude, Revelation,</a:t>
            </a:r>
          </a:p>
          <a:p>
            <a:r>
              <a:rPr lang="en-US" sz="2400" dirty="0" smtClean="0">
                <a:latin typeface="+mj-lt"/>
              </a:rPr>
              <a:t>are about the completion of God’s earthly program with Israel; </a:t>
            </a:r>
          </a:p>
          <a:p>
            <a:r>
              <a:rPr lang="en-US" sz="2400" dirty="0" smtClean="0">
                <a:latin typeface="+mj-lt"/>
              </a:rPr>
              <a:t>2Timothy, the final book of the Church &amp; its destiny in the </a:t>
            </a:r>
          </a:p>
          <a:p>
            <a:r>
              <a:rPr lang="en-US" sz="2400" dirty="0" err="1" smtClean="0">
                <a:latin typeface="+mj-lt"/>
              </a:rPr>
              <a:t>heavenlies</a:t>
            </a:r>
            <a:r>
              <a:rPr lang="en-US" sz="2400" dirty="0" smtClean="0">
                <a:latin typeface="+mj-lt"/>
              </a:rPr>
              <a:t>. </a:t>
            </a:r>
          </a:p>
          <a:p>
            <a:endParaRPr lang="en-US" sz="800" dirty="0" smtClean="0">
              <a:latin typeface="+mj-lt"/>
            </a:endParaRPr>
          </a:p>
        </p:txBody>
      </p:sp>
      <p:pic>
        <p:nvPicPr>
          <p:cNvPr id="11" name="Picture 10" descr="C. I. Scofield - Scofield Reference Bible - Internet Bibl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651" y="707886"/>
            <a:ext cx="4305349" cy="6060775"/>
          </a:xfrm>
          <a:prstGeom prst="rect">
            <a:avLst/>
          </a:prstGeom>
        </p:spPr>
      </p:pic>
    </p:spTree>
    <p:extLst>
      <p:ext uri="{BB962C8B-B14F-4D97-AF65-F5344CB8AC3E}">
        <p14:creationId xmlns:p14="http://schemas.microsoft.com/office/powerpoint/2010/main" val="2609972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500"/>
                                        <p:tgtEl>
                                          <p:spTgt spid="6">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fade">
                                      <p:cBhvr>
                                        <p:cTn id="30" dur="500"/>
                                        <p:tgtEl>
                                          <p:spTgt spid="6">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Effect transition="in" filter="fade">
                                      <p:cBhvr>
                                        <p:cTn id="33" dur="500"/>
                                        <p:tgtEl>
                                          <p:spTgt spid="6">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8" end="8"/>
                                            </p:txEl>
                                          </p:spTgt>
                                        </p:tgtEl>
                                        <p:attrNameLst>
                                          <p:attrName>style.visibility</p:attrName>
                                        </p:attrNameLst>
                                      </p:cBhvr>
                                      <p:to>
                                        <p:strVal val="visible"/>
                                      </p:to>
                                    </p:set>
                                    <p:animEffect transition="in" filter="fade">
                                      <p:cBhvr>
                                        <p:cTn id="38" dur="500"/>
                                        <p:tgtEl>
                                          <p:spTgt spid="6">
                                            <p:txEl>
                                              <p:pRg st="8" end="8"/>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animEffect transition="in" filter="fade">
                                      <p:cBhvr>
                                        <p:cTn id="41" dur="500"/>
                                        <p:tgtEl>
                                          <p:spTgt spid="6">
                                            <p:txEl>
                                              <p:pRg st="9" end="9"/>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
                                            <p:txEl>
                                              <p:pRg st="10" end="10"/>
                                            </p:txEl>
                                          </p:spTgt>
                                        </p:tgtEl>
                                        <p:attrNameLst>
                                          <p:attrName>style.visibility</p:attrName>
                                        </p:attrNameLst>
                                      </p:cBhvr>
                                      <p:to>
                                        <p:strVal val="visible"/>
                                      </p:to>
                                    </p:set>
                                    <p:animEffect transition="in" filter="fade">
                                      <p:cBhvr>
                                        <p:cTn id="44" dur="500"/>
                                        <p:tgtEl>
                                          <p:spTgt spid="6">
                                            <p:txEl>
                                              <p:pRg st="10" end="1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6">
                                            <p:txEl>
                                              <p:pRg st="11" end="11"/>
                                            </p:txEl>
                                          </p:spTgt>
                                        </p:tgtEl>
                                        <p:attrNameLst>
                                          <p:attrName>style.visibility</p:attrName>
                                        </p:attrNameLst>
                                      </p:cBhvr>
                                      <p:to>
                                        <p:strVal val="visible"/>
                                      </p:to>
                                    </p:set>
                                    <p:animEffect transition="in" filter="fade">
                                      <p:cBhvr>
                                        <p:cTn id="47"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034345" cy="6863417"/>
          </a:xfrm>
          <a:prstGeom prst="rect">
            <a:avLst/>
          </a:prstGeom>
          <a:noFill/>
        </p:spPr>
        <p:txBody>
          <a:bodyPr wrap="square" rtlCol="0">
            <a:spAutoFit/>
          </a:bodyPr>
          <a:lstStyle/>
          <a:p>
            <a:r>
              <a:rPr lang="en-US" sz="2400" b="1" dirty="0" smtClean="0">
                <a:latin typeface="+mj-lt"/>
              </a:rPr>
              <a:t>REVELATION</a:t>
            </a:r>
            <a:r>
              <a:rPr lang="en-US" sz="2400" dirty="0" smtClean="0">
                <a:latin typeface="+mj-lt"/>
              </a:rPr>
              <a:t> [date unsure, probably 50’s or early 60’s]</a:t>
            </a:r>
          </a:p>
          <a:p>
            <a:r>
              <a:rPr lang="en-US" sz="2400" i="1" dirty="0" smtClean="0">
                <a:latin typeface="+mj-lt"/>
              </a:rPr>
              <a:t>“WRITER. The Apostle John.  Theme. The Revelation of Jesus </a:t>
            </a:r>
          </a:p>
          <a:p>
            <a:r>
              <a:rPr lang="en-US" sz="2400" i="1" dirty="0" smtClean="0">
                <a:latin typeface="+mj-lt"/>
              </a:rPr>
              <a:t>Christ, presented in a 3-fold way: 1. time, past, present, </a:t>
            </a:r>
          </a:p>
          <a:p>
            <a:r>
              <a:rPr lang="en-US" sz="2400" i="1" dirty="0" smtClean="0">
                <a:latin typeface="+mj-lt"/>
              </a:rPr>
              <a:t>future; 2. relationships—to the [assemblies]; to the </a:t>
            </a:r>
          </a:p>
          <a:p>
            <a:r>
              <a:rPr lang="en-US" sz="2400" i="1" dirty="0" smtClean="0">
                <a:latin typeface="+mj-lt"/>
              </a:rPr>
              <a:t>tribulation; to the kingdom; 3. in His offices—High Priest; </a:t>
            </a:r>
          </a:p>
          <a:p>
            <a:r>
              <a:rPr lang="en-US" sz="2400" i="1" dirty="0" smtClean="0">
                <a:latin typeface="+mj-lt"/>
              </a:rPr>
              <a:t>Bridegroom, King-Judge.  While Christ is thus the central </a:t>
            </a:r>
          </a:p>
          <a:p>
            <a:r>
              <a:rPr lang="en-US" sz="2400" i="1" dirty="0" smtClean="0">
                <a:latin typeface="+mj-lt"/>
              </a:rPr>
              <a:t>theme of the book, all of the events move toward one </a:t>
            </a:r>
          </a:p>
          <a:p>
            <a:r>
              <a:rPr lang="en-US" sz="2400" i="1" dirty="0" smtClean="0">
                <a:latin typeface="+mj-lt"/>
              </a:rPr>
              <a:t>consummation, the bringing in of the covenanted kingdom </a:t>
            </a:r>
          </a:p>
          <a:p>
            <a:r>
              <a:rPr lang="en-US" sz="2400" i="1" dirty="0" smtClean="0">
                <a:latin typeface="+mj-lt"/>
              </a:rPr>
              <a:t>… the key phrase… The world kingdom of our Lord and of </a:t>
            </a:r>
          </a:p>
          <a:p>
            <a:r>
              <a:rPr lang="en-US" sz="2400" i="1" dirty="0" smtClean="0">
                <a:latin typeface="+mj-lt"/>
              </a:rPr>
              <a:t>his Christ has come.  The book is, therefore, a prophecy”</a:t>
            </a:r>
          </a:p>
          <a:p>
            <a:r>
              <a:rPr lang="en-US" sz="2400" dirty="0" smtClean="0">
                <a:latin typeface="+mj-lt"/>
              </a:rPr>
              <a:t>(Old Scofield, p. 1330).</a:t>
            </a:r>
          </a:p>
          <a:p>
            <a:endParaRPr lang="en-US" sz="800" dirty="0" smtClean="0">
              <a:latin typeface="+mj-lt"/>
            </a:endParaRPr>
          </a:p>
          <a:p>
            <a:r>
              <a:rPr lang="en-US" sz="2400" dirty="0" smtClean="0">
                <a:latin typeface="+mj-lt"/>
              </a:rPr>
              <a:t>“The Revelation of Jesus Christ, which God gave unto him, </a:t>
            </a:r>
          </a:p>
          <a:p>
            <a:r>
              <a:rPr lang="en-US" sz="2400" dirty="0" smtClean="0">
                <a:latin typeface="+mj-lt"/>
              </a:rPr>
              <a:t>to shew unto his servants things which must shortly come </a:t>
            </a:r>
          </a:p>
          <a:p>
            <a:r>
              <a:rPr lang="en-US" sz="2400" dirty="0" smtClean="0">
                <a:latin typeface="+mj-lt"/>
              </a:rPr>
              <a:t>to pass; and sent and signified it by his angel unto his </a:t>
            </a:r>
          </a:p>
          <a:p>
            <a:r>
              <a:rPr lang="en-US" sz="2400" dirty="0" smtClean="0">
                <a:latin typeface="+mj-lt"/>
              </a:rPr>
              <a:t>servant John… of all things that he saw” (Rev. 1:1,2).</a:t>
            </a:r>
          </a:p>
          <a:p>
            <a:r>
              <a:rPr lang="en-US" sz="2400" dirty="0" smtClean="0">
                <a:latin typeface="+mj-lt"/>
              </a:rPr>
              <a:t>The Apostle John was given visions of Christ unveiling the end times: 7-years of tribulation; 2</a:t>
            </a:r>
            <a:r>
              <a:rPr lang="en-US" sz="2400" baseline="30000" dirty="0" smtClean="0">
                <a:latin typeface="+mj-lt"/>
              </a:rPr>
              <a:t>nd</a:t>
            </a:r>
            <a:r>
              <a:rPr lang="en-US" sz="2400" dirty="0" smtClean="0">
                <a:latin typeface="+mj-lt"/>
              </a:rPr>
              <a:t> coming of Christ; battle of Armageddon; 1,000-year kingdom; white </a:t>
            </a:r>
            <a:r>
              <a:rPr lang="en-US" sz="2400" dirty="0">
                <a:latin typeface="+mj-lt"/>
              </a:rPr>
              <a:t>t</a:t>
            </a:r>
            <a:r>
              <a:rPr lang="en-US" sz="2400" dirty="0" smtClean="0">
                <a:latin typeface="+mj-lt"/>
              </a:rPr>
              <a:t>hrone judgment; eternity.  The book is written in symbolic or figurative language.    </a:t>
            </a:r>
            <a:endParaRPr lang="en-US" sz="2400" dirty="0">
              <a:latin typeface="+mj-lt"/>
            </a:endParaRPr>
          </a:p>
        </p:txBody>
      </p:sp>
      <p:pic>
        <p:nvPicPr>
          <p:cNvPr id="5" name="Picture 4" descr="iMonk Classic: A Young Person’s Guide To The Book Of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1834" y="-1"/>
            <a:ext cx="4740165" cy="5623035"/>
          </a:xfrm>
          <a:prstGeom prst="rect">
            <a:avLst/>
          </a:prstGeom>
        </p:spPr>
      </p:pic>
    </p:spTree>
    <p:extLst>
      <p:ext uri="{BB962C8B-B14F-4D97-AF65-F5344CB8AC3E}">
        <p14:creationId xmlns:p14="http://schemas.microsoft.com/office/powerpoint/2010/main" val="169687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animEffect transition="in" filter="fade">
                                      <p:cBhvr>
                                        <p:cTn id="7" dur="500"/>
                                        <p:tgtEl>
                                          <p:spTgt spid="2">
                                            <p:txEl>
                                              <p:pRg st="12" end="1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3" end="13"/>
                                            </p:txEl>
                                          </p:spTgt>
                                        </p:tgtEl>
                                        <p:attrNameLst>
                                          <p:attrName>style.visibility</p:attrName>
                                        </p:attrNameLst>
                                      </p:cBhvr>
                                      <p:to>
                                        <p:strVal val="visible"/>
                                      </p:to>
                                    </p:set>
                                    <p:animEffect transition="in" filter="fade">
                                      <p:cBhvr>
                                        <p:cTn id="10" dur="500"/>
                                        <p:tgtEl>
                                          <p:spTgt spid="2">
                                            <p:txEl>
                                              <p:pRg st="13" end="1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14" end="14"/>
                                            </p:txEl>
                                          </p:spTgt>
                                        </p:tgtEl>
                                        <p:attrNameLst>
                                          <p:attrName>style.visibility</p:attrName>
                                        </p:attrNameLst>
                                      </p:cBhvr>
                                      <p:to>
                                        <p:strVal val="visible"/>
                                      </p:to>
                                    </p:set>
                                    <p:animEffect transition="in" filter="fade">
                                      <p:cBhvr>
                                        <p:cTn id="13" dur="500"/>
                                        <p:tgtEl>
                                          <p:spTgt spid="2">
                                            <p:txEl>
                                              <p:pRg st="14" end="1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15" end="15"/>
                                            </p:txEl>
                                          </p:spTgt>
                                        </p:tgtEl>
                                        <p:attrNameLst>
                                          <p:attrName>style.visibility</p:attrName>
                                        </p:attrNameLst>
                                      </p:cBhvr>
                                      <p:to>
                                        <p:strVal val="visible"/>
                                      </p:to>
                                    </p:set>
                                    <p:animEffect transition="in" filter="fade">
                                      <p:cBhvr>
                                        <p:cTn id="16" dur="500"/>
                                        <p:tgtEl>
                                          <p:spTgt spid="2">
                                            <p:txEl>
                                              <p:pRg st="15" end="1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16" end="16"/>
                                            </p:txEl>
                                          </p:spTgt>
                                        </p:tgtEl>
                                        <p:attrNameLst>
                                          <p:attrName>style.visibility</p:attrName>
                                        </p:attrNameLst>
                                      </p:cBhvr>
                                      <p:to>
                                        <p:strVal val="visible"/>
                                      </p:to>
                                    </p:set>
                                    <p:animEffect transition="in" filter="fade">
                                      <p:cBhvr>
                                        <p:cTn id="21"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3" name="TextBox 2"/>
          <p:cNvSpPr txBox="1"/>
          <p:nvPr/>
        </p:nvSpPr>
        <p:spPr>
          <a:xfrm>
            <a:off x="6999889" y="147145"/>
            <a:ext cx="3850285" cy="523220"/>
          </a:xfrm>
          <a:prstGeom prst="rect">
            <a:avLst/>
          </a:prstGeom>
          <a:noFill/>
        </p:spPr>
        <p:txBody>
          <a:bodyPr wrap="none" rtlCol="0">
            <a:spAutoFit/>
          </a:bodyPr>
          <a:lstStyle/>
          <a:p>
            <a:r>
              <a:rPr lang="en-US" sz="2800" dirty="0" smtClean="0">
                <a:solidFill>
                  <a:schemeClr val="bg1"/>
                </a:solidFill>
                <a:latin typeface="+mj-lt"/>
              </a:rPr>
              <a:t>Church in Ephesus (2017)</a:t>
            </a:r>
            <a:endParaRPr lang="en-US" sz="2800" dirty="0">
              <a:solidFill>
                <a:schemeClr val="bg1"/>
              </a:solidFill>
              <a:latin typeface="+mj-lt"/>
            </a:endParaRPr>
          </a:p>
        </p:txBody>
      </p:sp>
    </p:spTree>
    <p:extLst>
      <p:ext uri="{BB962C8B-B14F-4D97-AF65-F5344CB8AC3E}">
        <p14:creationId xmlns:p14="http://schemas.microsoft.com/office/powerpoint/2010/main" val="332107262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2000" cy="6858001"/>
          </a:xfrm>
          <a:prstGeom prst="rect">
            <a:avLst/>
          </a:prstGeom>
        </p:spPr>
      </p:pic>
      <p:sp>
        <p:nvSpPr>
          <p:cNvPr id="3" name="TextBox 2"/>
          <p:cNvSpPr txBox="1"/>
          <p:nvPr/>
        </p:nvSpPr>
        <p:spPr>
          <a:xfrm>
            <a:off x="4228053" y="5958218"/>
            <a:ext cx="3754810" cy="523220"/>
          </a:xfrm>
          <a:prstGeom prst="rect">
            <a:avLst/>
          </a:prstGeom>
          <a:noFill/>
        </p:spPr>
        <p:txBody>
          <a:bodyPr wrap="none" rtlCol="0">
            <a:spAutoFit/>
          </a:bodyPr>
          <a:lstStyle/>
          <a:p>
            <a:r>
              <a:rPr lang="en-US" sz="2800" dirty="0" smtClean="0">
                <a:solidFill>
                  <a:schemeClr val="bg1"/>
                </a:solidFill>
                <a:latin typeface="+mj-lt"/>
              </a:rPr>
              <a:t>Church at Smyrna (2017)</a:t>
            </a:r>
            <a:endParaRPr lang="en-US" sz="2800" dirty="0">
              <a:solidFill>
                <a:schemeClr val="bg1"/>
              </a:solidFill>
              <a:latin typeface="+mj-lt"/>
            </a:endParaRPr>
          </a:p>
        </p:txBody>
      </p:sp>
    </p:spTree>
    <p:extLst>
      <p:ext uri="{BB962C8B-B14F-4D97-AF65-F5344CB8AC3E}">
        <p14:creationId xmlns:p14="http://schemas.microsoft.com/office/powerpoint/2010/main" val="298387020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068875" y="136635"/>
            <a:ext cx="4091120" cy="523220"/>
          </a:xfrm>
          <a:prstGeom prst="rect">
            <a:avLst/>
          </a:prstGeom>
          <a:noFill/>
        </p:spPr>
        <p:txBody>
          <a:bodyPr wrap="none" rtlCol="0">
            <a:spAutoFit/>
          </a:bodyPr>
          <a:lstStyle/>
          <a:p>
            <a:r>
              <a:rPr lang="en-US" sz="2800" dirty="0" smtClean="0">
                <a:latin typeface="+mj-lt"/>
              </a:rPr>
              <a:t>Church at </a:t>
            </a:r>
            <a:r>
              <a:rPr lang="en-US" sz="2800" dirty="0" err="1" smtClean="0">
                <a:latin typeface="+mj-lt"/>
              </a:rPr>
              <a:t>Pergamos</a:t>
            </a:r>
            <a:r>
              <a:rPr lang="en-US" sz="2800" dirty="0" smtClean="0">
                <a:latin typeface="+mj-lt"/>
              </a:rPr>
              <a:t> (2017)</a:t>
            </a:r>
            <a:endParaRPr lang="en-US" dirty="0"/>
          </a:p>
        </p:txBody>
      </p:sp>
    </p:spTree>
    <p:extLst>
      <p:ext uri="{BB962C8B-B14F-4D97-AF65-F5344CB8AC3E}">
        <p14:creationId xmlns:p14="http://schemas.microsoft.com/office/powerpoint/2010/main" val="388547392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3" name="TextBox 2"/>
          <p:cNvSpPr txBox="1"/>
          <p:nvPr/>
        </p:nvSpPr>
        <p:spPr>
          <a:xfrm>
            <a:off x="4693757" y="325821"/>
            <a:ext cx="2804486" cy="523220"/>
          </a:xfrm>
          <a:prstGeom prst="rect">
            <a:avLst/>
          </a:prstGeom>
          <a:noFill/>
        </p:spPr>
        <p:txBody>
          <a:bodyPr wrap="none" rtlCol="0">
            <a:spAutoFit/>
          </a:bodyPr>
          <a:lstStyle/>
          <a:p>
            <a:r>
              <a:rPr lang="en-US" sz="2800" dirty="0" smtClean="0">
                <a:solidFill>
                  <a:schemeClr val="bg1"/>
                </a:solidFill>
                <a:latin typeface="+mj-lt"/>
              </a:rPr>
              <a:t>Church at Thyatira</a:t>
            </a:r>
            <a:endParaRPr lang="en-US" sz="2800" dirty="0">
              <a:solidFill>
                <a:schemeClr val="bg1"/>
              </a:solidFill>
              <a:latin typeface="+mj-lt"/>
            </a:endParaRPr>
          </a:p>
        </p:txBody>
      </p:sp>
    </p:spTree>
    <p:extLst>
      <p:ext uri="{BB962C8B-B14F-4D97-AF65-F5344CB8AC3E}">
        <p14:creationId xmlns:p14="http://schemas.microsoft.com/office/powerpoint/2010/main" val="68065353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4" name="TextBox 3"/>
          <p:cNvSpPr txBox="1"/>
          <p:nvPr/>
        </p:nvSpPr>
        <p:spPr>
          <a:xfrm>
            <a:off x="4329940" y="6074980"/>
            <a:ext cx="3532121" cy="523220"/>
          </a:xfrm>
          <a:prstGeom prst="rect">
            <a:avLst/>
          </a:prstGeom>
          <a:noFill/>
        </p:spPr>
        <p:txBody>
          <a:bodyPr wrap="none" rtlCol="0">
            <a:spAutoFit/>
          </a:bodyPr>
          <a:lstStyle/>
          <a:p>
            <a:r>
              <a:rPr lang="en-US" sz="2800" dirty="0" smtClean="0">
                <a:latin typeface="+mj-lt"/>
              </a:rPr>
              <a:t>Church at Sardis (2017)</a:t>
            </a:r>
            <a:endParaRPr lang="en-US" sz="2800" dirty="0">
              <a:latin typeface="+mj-lt"/>
            </a:endParaRPr>
          </a:p>
        </p:txBody>
      </p:sp>
    </p:spTree>
    <p:extLst>
      <p:ext uri="{BB962C8B-B14F-4D97-AF65-F5344CB8AC3E}">
        <p14:creationId xmlns:p14="http://schemas.microsoft.com/office/powerpoint/2010/main" val="196894611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878470" y="6147944"/>
            <a:ext cx="4435060" cy="523220"/>
          </a:xfrm>
          <a:prstGeom prst="rect">
            <a:avLst/>
          </a:prstGeom>
          <a:noFill/>
        </p:spPr>
        <p:txBody>
          <a:bodyPr wrap="none" rtlCol="0">
            <a:spAutoFit/>
          </a:bodyPr>
          <a:lstStyle/>
          <a:p>
            <a:r>
              <a:rPr lang="en-US" sz="2800" dirty="0" smtClean="0">
                <a:latin typeface="+mj-lt"/>
              </a:rPr>
              <a:t>Church at Philadelphia (2017)</a:t>
            </a:r>
            <a:endParaRPr lang="en-US" sz="2800" dirty="0">
              <a:latin typeface="+mj-lt"/>
            </a:endParaRPr>
          </a:p>
        </p:txBody>
      </p:sp>
    </p:spTree>
    <p:extLst>
      <p:ext uri="{BB962C8B-B14F-4D97-AF65-F5344CB8AC3E}">
        <p14:creationId xmlns:p14="http://schemas.microsoft.com/office/powerpoint/2010/main" val="375473053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139760" y="6169572"/>
            <a:ext cx="3912481" cy="523220"/>
          </a:xfrm>
          <a:prstGeom prst="rect">
            <a:avLst/>
          </a:prstGeom>
          <a:noFill/>
        </p:spPr>
        <p:txBody>
          <a:bodyPr wrap="none" rtlCol="0">
            <a:spAutoFit/>
          </a:bodyPr>
          <a:lstStyle/>
          <a:p>
            <a:r>
              <a:rPr lang="en-US" sz="2800" dirty="0" smtClean="0">
                <a:latin typeface="+mj-lt"/>
              </a:rPr>
              <a:t>Church at Laodicea (2017</a:t>
            </a:r>
            <a:r>
              <a:rPr lang="en-US" dirty="0" smtClean="0"/>
              <a:t>)</a:t>
            </a:r>
            <a:endParaRPr lang="en-US" dirty="0"/>
          </a:p>
        </p:txBody>
      </p:sp>
    </p:spTree>
    <p:extLst>
      <p:ext uri="{BB962C8B-B14F-4D97-AF65-F5344CB8AC3E}">
        <p14:creationId xmlns:p14="http://schemas.microsoft.com/office/powerpoint/2010/main" val="221645887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7556939" cy="6986528"/>
          </a:xfrm>
          <a:prstGeom prst="rect">
            <a:avLst/>
          </a:prstGeom>
          <a:noFill/>
        </p:spPr>
        <p:txBody>
          <a:bodyPr wrap="square" rtlCol="0">
            <a:spAutoFit/>
          </a:bodyPr>
          <a:lstStyle/>
          <a:p>
            <a:r>
              <a:rPr lang="en-US" sz="2400" dirty="0" smtClean="0">
                <a:latin typeface="+mj-lt"/>
              </a:rPr>
              <a:t>“John to the 7 </a:t>
            </a:r>
            <a:r>
              <a:rPr lang="en-US" sz="2400" i="1" dirty="0" smtClean="0">
                <a:latin typeface="+mj-lt"/>
              </a:rPr>
              <a:t>churches</a:t>
            </a:r>
            <a:r>
              <a:rPr lang="en-US" sz="2400" dirty="0" smtClean="0">
                <a:latin typeface="+mj-lt"/>
              </a:rPr>
              <a:t> which are in Asia…” (Rev. 1:4).</a:t>
            </a:r>
          </a:p>
          <a:p>
            <a:r>
              <a:rPr lang="en-US" sz="2400" dirty="0" smtClean="0">
                <a:latin typeface="+mj-lt"/>
              </a:rPr>
              <a:t>John, from the isle of Patmos while under arrest by the Roman Emperor, wrote to 7 assemblies [‘</a:t>
            </a:r>
            <a:r>
              <a:rPr lang="en-US" sz="2400" i="1" dirty="0" smtClean="0">
                <a:latin typeface="+mj-lt"/>
              </a:rPr>
              <a:t>ecclesia’</a:t>
            </a:r>
            <a:r>
              <a:rPr lang="en-US" sz="2400" dirty="0" smtClean="0">
                <a:latin typeface="+mj-lt"/>
              </a:rPr>
              <a:t>] in 7 different cities in western Turkey, giving a spiritual report card of each.  It encompasses 3 phases of time –</a:t>
            </a:r>
          </a:p>
          <a:p>
            <a:endParaRPr lang="en-US" sz="800" dirty="0" smtClean="0">
              <a:latin typeface="+mj-lt"/>
            </a:endParaRPr>
          </a:p>
          <a:p>
            <a:r>
              <a:rPr lang="en-US" sz="2400" dirty="0" smtClean="0">
                <a:latin typeface="+mj-lt"/>
              </a:rPr>
              <a:t>“Write the things which thou [John] has </a:t>
            </a:r>
            <a:r>
              <a:rPr lang="en-US" sz="2400" i="1" dirty="0" smtClean="0">
                <a:latin typeface="+mj-lt"/>
              </a:rPr>
              <a:t>seen</a:t>
            </a:r>
            <a:r>
              <a:rPr lang="en-US" sz="2400" dirty="0" smtClean="0">
                <a:latin typeface="+mj-lt"/>
              </a:rPr>
              <a:t> [Gospels, 1,2,3</a:t>
            </a:r>
          </a:p>
          <a:p>
            <a:r>
              <a:rPr lang="en-US" sz="2400" dirty="0" smtClean="0">
                <a:latin typeface="+mj-lt"/>
              </a:rPr>
              <a:t>Jn., past], and the things which </a:t>
            </a:r>
            <a:r>
              <a:rPr lang="en-US" sz="2400" i="1" dirty="0" smtClean="0">
                <a:latin typeface="+mj-lt"/>
              </a:rPr>
              <a:t>are</a:t>
            </a:r>
            <a:r>
              <a:rPr lang="en-US" sz="2400" dirty="0" smtClean="0">
                <a:latin typeface="+mj-lt"/>
              </a:rPr>
              <a:t> [Rev. 2,3, present], and the things which </a:t>
            </a:r>
            <a:r>
              <a:rPr lang="en-US" sz="2400" i="1" dirty="0" smtClean="0">
                <a:latin typeface="+mj-lt"/>
              </a:rPr>
              <a:t>shall</a:t>
            </a:r>
            <a:r>
              <a:rPr lang="en-US" sz="2400" dirty="0" smtClean="0">
                <a:latin typeface="+mj-lt"/>
              </a:rPr>
              <a:t> </a:t>
            </a:r>
            <a:r>
              <a:rPr lang="en-US" sz="2400" i="1" dirty="0" smtClean="0">
                <a:latin typeface="+mj-lt"/>
              </a:rPr>
              <a:t>be hereafter </a:t>
            </a:r>
            <a:r>
              <a:rPr lang="en-US" sz="2400" dirty="0" smtClean="0">
                <a:latin typeface="+mj-lt"/>
              </a:rPr>
              <a:t>[Rev. 4-22, yet future].”  </a:t>
            </a:r>
          </a:p>
          <a:p>
            <a:r>
              <a:rPr lang="en-US" sz="2400" dirty="0" smtClean="0">
                <a:latin typeface="+mj-lt"/>
              </a:rPr>
              <a:t>John wrote of Christ’s earthly ministry [A.D. 29-31], is now writing to those ‘scattered (Messianic) Jews’ [A.D. 50’s or 60’s],’ who are teetering in their faith.  It is a spiritual report card, most of which is not good.  It is the glorified Christ speaking to these mentioned 7-assemblies through John –</a:t>
            </a:r>
          </a:p>
          <a:p>
            <a:endParaRPr lang="en-US" sz="800" dirty="0" smtClean="0">
              <a:latin typeface="+mj-lt"/>
            </a:endParaRPr>
          </a:p>
          <a:p>
            <a:r>
              <a:rPr lang="en-US" sz="2400" dirty="0" smtClean="0">
                <a:latin typeface="+mj-lt"/>
              </a:rPr>
              <a:t>“And I turned to see the voice that spake with me.  And being turned, I saw 7 golden candlesticks; And in the midst… one like unto the Son of man, clothed with a garment down to the foot… his hair like wool… white as snow… his eyes like a flame of fire… and </a:t>
            </a:r>
            <a:r>
              <a:rPr lang="en-US" sz="2400" dirty="0">
                <a:latin typeface="+mj-lt"/>
              </a:rPr>
              <a:t>his feet like unto fine </a:t>
            </a:r>
            <a:r>
              <a:rPr lang="en-US" sz="2400" dirty="0" smtClean="0">
                <a:latin typeface="+mj-lt"/>
              </a:rPr>
              <a:t>brass… </a:t>
            </a:r>
            <a:endParaRPr lang="en-US" sz="2400" dirty="0">
              <a:latin typeface="+mj-lt"/>
            </a:endParaRPr>
          </a:p>
        </p:txBody>
      </p:sp>
      <p:pic>
        <p:nvPicPr>
          <p:cNvPr id="5" name="Picture 4" descr="Seven churches of Asia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5267" y="0"/>
            <a:ext cx="4526733" cy="6737131"/>
          </a:xfrm>
          <a:prstGeom prst="rect">
            <a:avLst/>
          </a:prstGeom>
        </p:spPr>
      </p:pic>
      <p:pic>
        <p:nvPicPr>
          <p:cNvPr id="6" name="Picture 5" descr="Subtle Bodies and the Bible - Humanity Healing Netwo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552" y="10511"/>
            <a:ext cx="4519448" cy="6726620"/>
          </a:xfrm>
          <a:prstGeom prst="rect">
            <a:avLst/>
          </a:prstGeom>
        </p:spPr>
      </p:pic>
    </p:spTree>
    <p:extLst>
      <p:ext uri="{BB962C8B-B14F-4D97-AF65-F5344CB8AC3E}">
        <p14:creationId xmlns:p14="http://schemas.microsoft.com/office/powerpoint/2010/main" val="357893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btle Bodies and the Bible - Humanity Healing Networ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2552" y="0"/>
            <a:ext cx="4519448" cy="6726620"/>
          </a:xfrm>
          <a:prstGeom prst="rect">
            <a:avLst/>
          </a:prstGeom>
        </p:spPr>
      </p:pic>
      <p:sp>
        <p:nvSpPr>
          <p:cNvPr id="5" name="Rectangle 4"/>
          <p:cNvSpPr/>
          <p:nvPr/>
        </p:nvSpPr>
        <p:spPr>
          <a:xfrm>
            <a:off x="0" y="0"/>
            <a:ext cx="7672552" cy="6494085"/>
          </a:xfrm>
          <a:prstGeom prst="rect">
            <a:avLst/>
          </a:prstGeom>
        </p:spPr>
        <p:txBody>
          <a:bodyPr wrap="square">
            <a:spAutoFit/>
          </a:bodyPr>
          <a:lstStyle/>
          <a:p>
            <a:r>
              <a:rPr lang="en-US" sz="2400" dirty="0" smtClean="0">
                <a:latin typeface="+mj-lt"/>
              </a:rPr>
              <a:t>“… as </a:t>
            </a:r>
            <a:r>
              <a:rPr lang="en-US" sz="2400" dirty="0">
                <a:latin typeface="+mj-lt"/>
              </a:rPr>
              <a:t>if they burned in a furnace; and his voice as the sound of many </a:t>
            </a:r>
            <a:r>
              <a:rPr lang="en-US" sz="2400" dirty="0" smtClean="0">
                <a:latin typeface="+mj-lt"/>
              </a:rPr>
              <a:t>waters.</a:t>
            </a:r>
            <a:r>
              <a:rPr lang="en-US" sz="2400" dirty="0">
                <a:latin typeface="+mj-lt"/>
              </a:rPr>
              <a:t> </a:t>
            </a:r>
            <a:r>
              <a:rPr lang="en-US" sz="2400" dirty="0" smtClean="0">
                <a:latin typeface="+mj-lt"/>
              </a:rPr>
              <a:t> And in </a:t>
            </a:r>
            <a:r>
              <a:rPr lang="en-US" sz="2400" dirty="0">
                <a:latin typeface="+mj-lt"/>
              </a:rPr>
              <a:t>his right hand 7 stars: and out of his mouth went a sharp </a:t>
            </a:r>
            <a:r>
              <a:rPr lang="en-US" sz="2400" dirty="0" smtClean="0">
                <a:latin typeface="+mj-lt"/>
              </a:rPr>
              <a:t>two-edged </a:t>
            </a:r>
            <a:r>
              <a:rPr lang="en-US" sz="2400" dirty="0">
                <a:latin typeface="+mj-lt"/>
              </a:rPr>
              <a:t>sword: and his countenance was as the </a:t>
            </a:r>
            <a:r>
              <a:rPr lang="en-US" sz="2400" dirty="0" smtClean="0">
                <a:latin typeface="+mj-lt"/>
              </a:rPr>
              <a:t>sun shineth in his strength” </a:t>
            </a:r>
            <a:r>
              <a:rPr lang="en-US" sz="2400" dirty="0">
                <a:latin typeface="+mj-lt"/>
              </a:rPr>
              <a:t>(Rev. 1:13,16</a:t>
            </a:r>
            <a:r>
              <a:rPr lang="en-US" sz="2400" dirty="0" smtClean="0">
                <a:latin typeface="+mj-lt"/>
              </a:rPr>
              <a:t>).</a:t>
            </a:r>
          </a:p>
          <a:p>
            <a:r>
              <a:rPr lang="en-US" sz="2400" dirty="0" smtClean="0">
                <a:latin typeface="+mj-lt"/>
              </a:rPr>
              <a:t>John’s reaction when he saw the glorified Christ?</a:t>
            </a:r>
          </a:p>
          <a:p>
            <a:endParaRPr lang="en-US" sz="800" dirty="0" smtClean="0">
              <a:latin typeface="+mj-lt"/>
            </a:endParaRPr>
          </a:p>
          <a:p>
            <a:r>
              <a:rPr lang="en-US" sz="2400" dirty="0" smtClean="0">
                <a:latin typeface="+mj-lt"/>
              </a:rPr>
              <a:t>“And when I saw him, I fell at his feet as dead.  And he laid his right hand upon me, saying unto me, Fear not; I am the first and the last: </a:t>
            </a:r>
            <a:r>
              <a:rPr lang="en-US" sz="2400" b="1" u="sng" dirty="0" smtClean="0">
                <a:latin typeface="+mj-lt"/>
              </a:rPr>
              <a:t>I am he that liveth</a:t>
            </a:r>
            <a:r>
              <a:rPr lang="en-US" sz="2400" dirty="0" smtClean="0">
                <a:latin typeface="+mj-lt"/>
              </a:rPr>
              <a:t>, and </a:t>
            </a:r>
            <a:r>
              <a:rPr lang="en-US" sz="2400" i="1" dirty="0" smtClean="0">
                <a:latin typeface="+mj-lt"/>
              </a:rPr>
              <a:t>was dead</a:t>
            </a:r>
            <a:r>
              <a:rPr lang="en-US" sz="2400" dirty="0" smtClean="0">
                <a:latin typeface="+mj-lt"/>
              </a:rPr>
              <a:t>; and, behold, </a:t>
            </a:r>
          </a:p>
          <a:p>
            <a:r>
              <a:rPr lang="en-US" sz="2400" b="1" u="sng" dirty="0" smtClean="0">
                <a:latin typeface="+mj-lt"/>
              </a:rPr>
              <a:t>I</a:t>
            </a:r>
            <a:r>
              <a:rPr lang="en-US" sz="2400" u="sng" dirty="0" smtClean="0">
                <a:latin typeface="+mj-lt"/>
              </a:rPr>
              <a:t> </a:t>
            </a:r>
            <a:r>
              <a:rPr lang="en-US" sz="2400" b="1" u="sng" dirty="0" smtClean="0">
                <a:latin typeface="+mj-lt"/>
              </a:rPr>
              <a:t>am alive forever more</a:t>
            </a:r>
            <a:r>
              <a:rPr lang="en-US" sz="2400" dirty="0" smtClean="0">
                <a:latin typeface="+mj-lt"/>
              </a:rPr>
              <a:t>, Amen; and </a:t>
            </a:r>
            <a:r>
              <a:rPr lang="en-US" sz="2400" i="1" dirty="0" smtClean="0">
                <a:latin typeface="+mj-lt"/>
              </a:rPr>
              <a:t>I have the keys of hell and death</a:t>
            </a:r>
            <a:r>
              <a:rPr lang="en-US" sz="2400" dirty="0" smtClean="0">
                <a:latin typeface="+mj-lt"/>
              </a:rPr>
              <a:t>” (Rev. 1:17,18).</a:t>
            </a:r>
          </a:p>
          <a:p>
            <a:r>
              <a:rPr lang="en-US" sz="2400" dirty="0" smtClean="0">
                <a:latin typeface="+mj-lt"/>
              </a:rPr>
              <a:t>Why did John collapse in His presence?  Because he had never seen His Lord present Himself as </a:t>
            </a:r>
            <a:r>
              <a:rPr lang="en-US" sz="2400" b="1" i="1" u="sng" dirty="0" smtClean="0">
                <a:latin typeface="+mj-lt"/>
              </a:rPr>
              <a:t>JUDGE</a:t>
            </a:r>
            <a:r>
              <a:rPr lang="en-US" sz="2400" dirty="0" smtClean="0">
                <a:latin typeface="+mj-lt"/>
              </a:rPr>
              <a:t>, which is how Christ is presented throughout the Book of Revelation until the kingdom when He begins His reign as a benevolent King.</a:t>
            </a:r>
          </a:p>
          <a:p>
            <a:r>
              <a:rPr lang="en-US" sz="2400" dirty="0" smtClean="0">
                <a:latin typeface="+mj-lt"/>
              </a:rPr>
              <a:t>Chapter 4-18 – depicts the 7 years of tribulation of which the O.T. prophets (Jer. 30:7) and Jesus warned (Mt. 24).  It will be 7 years of hell on earth [before heaven comes to earth].   </a:t>
            </a:r>
            <a:endParaRPr lang="en-US" sz="2400" dirty="0">
              <a:latin typeface="+mj-lt"/>
            </a:endParaRPr>
          </a:p>
        </p:txBody>
      </p:sp>
      <p:pic>
        <p:nvPicPr>
          <p:cNvPr id="6" name="Picture 5" descr="Prophet John to the Sevenfold Church: Greeting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552" y="15272"/>
            <a:ext cx="4519448" cy="6696075"/>
          </a:xfrm>
          <a:prstGeom prst="rect">
            <a:avLst/>
          </a:prstGeom>
        </p:spPr>
      </p:pic>
    </p:spTree>
    <p:extLst>
      <p:ext uri="{BB962C8B-B14F-4D97-AF65-F5344CB8AC3E}">
        <p14:creationId xmlns:p14="http://schemas.microsoft.com/office/powerpoint/2010/main" val="192901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10" y="-52633"/>
            <a:ext cx="7746124" cy="6863417"/>
          </a:xfrm>
          <a:prstGeom prst="rect">
            <a:avLst/>
          </a:prstGeom>
          <a:noFill/>
        </p:spPr>
        <p:txBody>
          <a:bodyPr wrap="square" rtlCol="0">
            <a:spAutoFit/>
          </a:bodyPr>
          <a:lstStyle/>
          <a:p>
            <a:r>
              <a:rPr lang="en-US" sz="2400" b="1" dirty="0" smtClean="0">
                <a:latin typeface="+mj-lt"/>
              </a:rPr>
              <a:t>2PETER</a:t>
            </a:r>
          </a:p>
          <a:p>
            <a:r>
              <a:rPr lang="en-US" sz="2400" dirty="0" smtClean="0">
                <a:latin typeface="+mj-lt"/>
              </a:rPr>
              <a:t>“Simon </a:t>
            </a:r>
            <a:r>
              <a:rPr lang="en-US" sz="2400" dirty="0">
                <a:latin typeface="+mj-lt"/>
              </a:rPr>
              <a:t>Peter, a </a:t>
            </a:r>
            <a:r>
              <a:rPr lang="en-US" sz="2400" b="1" dirty="0">
                <a:latin typeface="+mj-lt"/>
              </a:rPr>
              <a:t>servant</a:t>
            </a:r>
            <a:r>
              <a:rPr lang="en-US" sz="2400" dirty="0">
                <a:latin typeface="+mj-lt"/>
              </a:rPr>
              <a:t> and an </a:t>
            </a:r>
            <a:r>
              <a:rPr lang="en-US" sz="2400" b="1" dirty="0">
                <a:latin typeface="+mj-lt"/>
              </a:rPr>
              <a:t>apostle</a:t>
            </a:r>
            <a:r>
              <a:rPr lang="en-US" sz="2400" dirty="0">
                <a:latin typeface="+mj-lt"/>
              </a:rPr>
              <a:t> of Jesus Christ to them that have obtained </a:t>
            </a:r>
            <a:r>
              <a:rPr lang="en-US" sz="2400" b="1" dirty="0">
                <a:latin typeface="+mj-lt"/>
              </a:rPr>
              <a:t>like precious faith </a:t>
            </a:r>
            <a:r>
              <a:rPr lang="en-US" sz="2400" dirty="0">
                <a:latin typeface="+mj-lt"/>
              </a:rPr>
              <a:t>with us through the </a:t>
            </a:r>
            <a:r>
              <a:rPr lang="en-US" sz="2400" b="1" dirty="0">
                <a:latin typeface="+mj-lt"/>
              </a:rPr>
              <a:t>righteousness of God </a:t>
            </a:r>
            <a:r>
              <a:rPr lang="en-US" sz="2400" dirty="0">
                <a:latin typeface="+mj-lt"/>
              </a:rPr>
              <a:t>and our </a:t>
            </a:r>
            <a:r>
              <a:rPr lang="en-US" sz="2400" b="1" dirty="0">
                <a:latin typeface="+mj-lt"/>
              </a:rPr>
              <a:t>Savior Jesus </a:t>
            </a:r>
            <a:r>
              <a:rPr lang="en-US" sz="2400" b="1" dirty="0" smtClean="0">
                <a:latin typeface="+mj-lt"/>
              </a:rPr>
              <a:t>Christ</a:t>
            </a:r>
            <a:r>
              <a:rPr lang="en-US" sz="2400" dirty="0" smtClean="0">
                <a:latin typeface="+mj-lt"/>
              </a:rPr>
              <a:t>.  </a:t>
            </a:r>
            <a:r>
              <a:rPr lang="en-US" sz="2400" b="1" dirty="0" smtClean="0">
                <a:latin typeface="+mj-lt"/>
              </a:rPr>
              <a:t>Grace</a:t>
            </a:r>
            <a:r>
              <a:rPr lang="en-US" sz="2400" dirty="0" smtClean="0">
                <a:latin typeface="+mj-lt"/>
              </a:rPr>
              <a:t> and </a:t>
            </a:r>
            <a:r>
              <a:rPr lang="en-US" sz="2400" b="1" dirty="0" smtClean="0">
                <a:latin typeface="+mj-lt"/>
              </a:rPr>
              <a:t>peace</a:t>
            </a:r>
            <a:r>
              <a:rPr lang="en-US" sz="2400" dirty="0" smtClean="0">
                <a:latin typeface="+mj-lt"/>
              </a:rPr>
              <a:t> be multiplied unto you through the </a:t>
            </a:r>
            <a:r>
              <a:rPr lang="en-US" sz="2400" b="1" dirty="0" smtClean="0">
                <a:latin typeface="+mj-lt"/>
              </a:rPr>
              <a:t>knowledge of God</a:t>
            </a:r>
            <a:r>
              <a:rPr lang="en-US" sz="2400" dirty="0" smtClean="0">
                <a:latin typeface="+mj-lt"/>
              </a:rPr>
              <a:t>, and of </a:t>
            </a:r>
            <a:r>
              <a:rPr lang="en-US" sz="2400" b="1" dirty="0" smtClean="0">
                <a:latin typeface="+mj-lt"/>
              </a:rPr>
              <a:t>Jesus our Lord </a:t>
            </a:r>
            <a:r>
              <a:rPr lang="en-US" sz="2400" dirty="0" smtClean="0">
                <a:latin typeface="+mj-lt"/>
              </a:rPr>
              <a:t>(2Pet. 1:1,2)… </a:t>
            </a:r>
            <a:r>
              <a:rPr lang="en-US" sz="2400" b="1" dirty="0" smtClean="0">
                <a:latin typeface="+mj-lt"/>
              </a:rPr>
              <a:t>brethren</a:t>
            </a:r>
            <a:r>
              <a:rPr lang="en-US" sz="2400" dirty="0" smtClean="0">
                <a:latin typeface="+mj-lt"/>
              </a:rPr>
              <a:t> give diligence to make your </a:t>
            </a:r>
            <a:r>
              <a:rPr lang="en-US" sz="2400" b="1" dirty="0" smtClean="0">
                <a:latin typeface="+mj-lt"/>
              </a:rPr>
              <a:t>calling</a:t>
            </a:r>
            <a:r>
              <a:rPr lang="en-US" sz="2400" dirty="0" smtClean="0">
                <a:latin typeface="+mj-lt"/>
              </a:rPr>
              <a:t> and </a:t>
            </a:r>
            <a:r>
              <a:rPr lang="en-US" sz="2400" b="1" dirty="0" smtClean="0">
                <a:latin typeface="+mj-lt"/>
              </a:rPr>
              <a:t>election</a:t>
            </a:r>
            <a:r>
              <a:rPr lang="en-US" sz="2400" dirty="0" smtClean="0">
                <a:latin typeface="+mj-lt"/>
              </a:rPr>
              <a:t> sure…” (2Pet. 1:10).</a:t>
            </a:r>
          </a:p>
          <a:p>
            <a:r>
              <a:rPr lang="en-US" sz="2400" dirty="0" smtClean="0">
                <a:latin typeface="+mj-lt"/>
              </a:rPr>
              <a:t>By the end of his life, Peter was sounding more and more like Paul, but that was his hope early on when it came to redemption—to have the Jews saved like the Gentiles – </a:t>
            </a:r>
          </a:p>
          <a:p>
            <a:endParaRPr lang="en-US" sz="800" dirty="0">
              <a:latin typeface="+mj-lt"/>
            </a:endParaRPr>
          </a:p>
          <a:p>
            <a:r>
              <a:rPr lang="en-US" sz="2400" dirty="0" smtClean="0">
                <a:latin typeface="+mj-lt"/>
              </a:rPr>
              <a:t>“But we believe that </a:t>
            </a:r>
            <a:r>
              <a:rPr lang="en-US" sz="2400" b="1" dirty="0" smtClean="0">
                <a:latin typeface="+mj-lt"/>
              </a:rPr>
              <a:t>through the grace of our Lord Jesus Christ</a:t>
            </a:r>
            <a:r>
              <a:rPr lang="en-US" sz="2400" dirty="0" smtClean="0">
                <a:latin typeface="+mj-lt"/>
              </a:rPr>
              <a:t> </a:t>
            </a:r>
            <a:r>
              <a:rPr lang="en-US" sz="2400" b="1" dirty="0" smtClean="0">
                <a:latin typeface="+mj-lt"/>
              </a:rPr>
              <a:t>we </a:t>
            </a:r>
            <a:r>
              <a:rPr lang="en-US" sz="2400" dirty="0" smtClean="0">
                <a:latin typeface="+mj-lt"/>
              </a:rPr>
              <a:t>[Jews] </a:t>
            </a:r>
            <a:r>
              <a:rPr lang="en-US" sz="2400" b="1" dirty="0" smtClean="0">
                <a:latin typeface="+mj-lt"/>
              </a:rPr>
              <a:t>shall be saved, even as they </a:t>
            </a:r>
            <a:r>
              <a:rPr lang="en-US" sz="2400" dirty="0" smtClean="0">
                <a:latin typeface="+mj-lt"/>
              </a:rPr>
              <a:t>[Gentiles]” (Acts 15:11).  </a:t>
            </a:r>
          </a:p>
          <a:p>
            <a:r>
              <a:rPr lang="en-US" sz="2400" dirty="0" smtClean="0">
                <a:latin typeface="+mj-lt"/>
              </a:rPr>
              <a:t>But not everything, “And to this agree the words of the prophets: as it is written, after this [Israel regathered], </a:t>
            </a:r>
            <a:r>
              <a:rPr lang="en-US" sz="2400" i="1" dirty="0" smtClean="0">
                <a:latin typeface="+mj-lt"/>
              </a:rPr>
              <a:t>I will return, and will build again the tabernacle of David</a:t>
            </a:r>
            <a:r>
              <a:rPr lang="en-US" sz="2400" dirty="0" smtClean="0">
                <a:latin typeface="+mj-lt"/>
              </a:rPr>
              <a:t>, </a:t>
            </a:r>
            <a:r>
              <a:rPr lang="en-US" sz="2400" i="1" dirty="0" smtClean="0">
                <a:latin typeface="+mj-lt"/>
              </a:rPr>
              <a:t>which is fallen down</a:t>
            </a:r>
            <a:r>
              <a:rPr lang="en-US" sz="2400" dirty="0" smtClean="0">
                <a:latin typeface="+mj-lt"/>
              </a:rPr>
              <a:t>…” (Acts 15:15,16).  All will be saved by grace [Christ’s blood], but the Jews will retain their promise &amp; fulfillment of an earthly nation, King &amp; kingdom.   </a:t>
            </a:r>
            <a:endParaRPr lang="en-US" sz="2400" dirty="0">
              <a:latin typeface="+mj-lt"/>
            </a:endParaRPr>
          </a:p>
        </p:txBody>
      </p:sp>
      <p:pic>
        <p:nvPicPr>
          <p:cNvPr id="5" name="Picture 4" descr="Paulus (apostel)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3057" y="0"/>
            <a:ext cx="4528943" cy="6758152"/>
          </a:xfrm>
          <a:prstGeom prst="rect">
            <a:avLst/>
          </a:prstGeom>
        </p:spPr>
      </p:pic>
    </p:spTree>
    <p:extLst>
      <p:ext uri="{BB962C8B-B14F-4D97-AF65-F5344CB8AC3E}">
        <p14:creationId xmlns:p14="http://schemas.microsoft.com/office/powerpoint/2010/main" val="97704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Great Tribulation | Echo Of Restoration Truths"/>
          <p:cNvPicPr>
            <a:picLocks noChangeAspect="1"/>
          </p:cNvPicPr>
          <p:nvPr/>
        </p:nvPicPr>
        <p:blipFill rotWithShape="1">
          <a:blip r:embed="rId2">
            <a:extLst>
              <a:ext uri="{28A0092B-C50C-407E-A947-70E740481C1C}">
                <a14:useLocalDpi xmlns:a14="http://schemas.microsoft.com/office/drawing/2010/main" val="0"/>
              </a:ext>
            </a:extLst>
          </a:blip>
          <a:srcRect b="12207"/>
          <a:stretch/>
        </p:blipFill>
        <p:spPr>
          <a:xfrm>
            <a:off x="7672552" y="-1"/>
            <a:ext cx="4519448" cy="6711348"/>
          </a:xfrm>
          <a:prstGeom prst="rect">
            <a:avLst/>
          </a:prstGeom>
        </p:spPr>
      </p:pic>
      <p:sp>
        <p:nvSpPr>
          <p:cNvPr id="5" name="TextBox 4"/>
          <p:cNvSpPr txBox="1"/>
          <p:nvPr/>
        </p:nvSpPr>
        <p:spPr>
          <a:xfrm>
            <a:off x="0" y="-128528"/>
            <a:ext cx="7672552" cy="6986528"/>
          </a:xfrm>
          <a:prstGeom prst="rect">
            <a:avLst/>
          </a:prstGeom>
          <a:noFill/>
        </p:spPr>
        <p:txBody>
          <a:bodyPr wrap="square" rtlCol="0">
            <a:spAutoFit/>
          </a:bodyPr>
          <a:lstStyle/>
          <a:p>
            <a:r>
              <a:rPr lang="en-US" sz="2400" b="1" dirty="0" smtClean="0">
                <a:latin typeface="+mj-lt"/>
              </a:rPr>
              <a:t>TRIBULATION</a:t>
            </a:r>
          </a:p>
          <a:p>
            <a:r>
              <a:rPr lang="en-US" sz="2400" dirty="0" smtClean="0">
                <a:latin typeface="+mj-lt"/>
              </a:rPr>
              <a:t>“Who is worthy to open the book… to lose the seals thereof” (Rev. 5:2).  </a:t>
            </a:r>
          </a:p>
          <a:p>
            <a:r>
              <a:rPr lang="en-US" sz="2400" dirty="0" smtClean="0">
                <a:latin typeface="+mj-lt"/>
              </a:rPr>
              <a:t>Three series of God’s judgments will come upon the earth: seal; trumpet; vial [bowl], each worse than the previous –  </a:t>
            </a:r>
          </a:p>
          <a:p>
            <a:endParaRPr lang="en-US" sz="800" dirty="0">
              <a:latin typeface="+mj-lt"/>
            </a:endParaRPr>
          </a:p>
          <a:p>
            <a:r>
              <a:rPr lang="en-US" sz="2400" dirty="0" smtClean="0">
                <a:latin typeface="+mj-lt"/>
              </a:rPr>
              <a:t>“Yea, I will gather you [Israel], and blow upon you in the fire of my wrath… ye shall know that I the LORD have poured out my fury upon you” (Eze. 22:21,22).</a:t>
            </a:r>
          </a:p>
          <a:p>
            <a:r>
              <a:rPr lang="en-US" sz="2400" dirty="0" smtClean="0">
                <a:latin typeface="+mj-lt"/>
              </a:rPr>
              <a:t>Why? In the midst of His wrath, like a blast furnace, God will make Israel decide once-and-for-all whether Christ is her Messiah, or not.  At the end of the 7-years upon His 2</a:t>
            </a:r>
            <a:r>
              <a:rPr lang="en-US" sz="2400" baseline="30000" dirty="0" smtClean="0">
                <a:latin typeface="+mj-lt"/>
              </a:rPr>
              <a:t>nd</a:t>
            </a:r>
            <a:r>
              <a:rPr lang="en-US" sz="2400" dirty="0" smtClean="0">
                <a:latin typeface="+mj-lt"/>
              </a:rPr>
              <a:t> coming (Rev. 19:11-16), true, spiritual Israel will see her error, mourn (Zech. 12:10), and be saved in 1 day (Isa. 66:8), as Christ will establish His kingdom of heaven on earth – </a:t>
            </a:r>
          </a:p>
          <a:p>
            <a:endParaRPr lang="en-US" sz="800" dirty="0" smtClean="0">
              <a:latin typeface="+mj-lt"/>
            </a:endParaRPr>
          </a:p>
          <a:p>
            <a:r>
              <a:rPr lang="en-US" sz="2400" dirty="0" smtClean="0">
                <a:latin typeface="+mj-lt"/>
              </a:rPr>
              <a:t>“Blessed and holy is he that hath part in the 1</a:t>
            </a:r>
            <a:r>
              <a:rPr lang="en-US" sz="2400" baseline="30000" dirty="0" smtClean="0">
                <a:latin typeface="+mj-lt"/>
              </a:rPr>
              <a:t>st</a:t>
            </a:r>
            <a:r>
              <a:rPr lang="en-US" sz="2400" dirty="0" smtClean="0">
                <a:latin typeface="+mj-lt"/>
              </a:rPr>
              <a:t> resurrection… they shall be priests of God and of Christ, and shall reign with him a thousand years” (Rev. 20:6).  </a:t>
            </a:r>
          </a:p>
          <a:p>
            <a:r>
              <a:rPr lang="en-US" sz="2400" dirty="0" smtClean="0">
                <a:latin typeface="+mj-lt"/>
              </a:rPr>
              <a:t>Israel’s covenant promises now are fulfilled.         </a:t>
            </a:r>
            <a:endParaRPr lang="en-US" sz="2400" dirty="0">
              <a:latin typeface="+mj-lt"/>
            </a:endParaRPr>
          </a:p>
        </p:txBody>
      </p:sp>
      <p:pic>
        <p:nvPicPr>
          <p:cNvPr id="7" name="Picture 6" descr="Jesus Christ claims His Throne | The Return of Chris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552" y="-1"/>
            <a:ext cx="4519448" cy="6711347"/>
          </a:xfrm>
          <a:prstGeom prst="rect">
            <a:avLst/>
          </a:prstGeom>
        </p:spPr>
      </p:pic>
    </p:spTree>
    <p:extLst>
      <p:ext uri="{BB962C8B-B14F-4D97-AF65-F5344CB8AC3E}">
        <p14:creationId xmlns:p14="http://schemas.microsoft.com/office/powerpoint/2010/main" val="405392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fade">
                                      <p:cBhvr>
                                        <p:cTn id="29" dur="500"/>
                                        <p:tgtEl>
                                          <p:spTgt spid="5">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fade">
                                      <p:cBhvr>
                                        <p:cTn id="34"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714594" cy="6617196"/>
          </a:xfrm>
          <a:prstGeom prst="rect">
            <a:avLst/>
          </a:prstGeom>
          <a:noFill/>
        </p:spPr>
        <p:txBody>
          <a:bodyPr wrap="square" rtlCol="0">
            <a:spAutoFit/>
          </a:bodyPr>
          <a:lstStyle/>
          <a:p>
            <a:r>
              <a:rPr lang="en-US" sz="2400" dirty="0" smtClean="0">
                <a:latin typeface="+mj-lt"/>
              </a:rPr>
              <a:t>In A.D. 67, Paul was re-arrested, taken to Rome, and this time incarcerated in the infamous Mamertine prison where he wrote his final epistle – </a:t>
            </a:r>
          </a:p>
          <a:p>
            <a:endParaRPr lang="en-US" sz="800" dirty="0" smtClean="0">
              <a:latin typeface="+mj-lt"/>
            </a:endParaRPr>
          </a:p>
          <a:p>
            <a:r>
              <a:rPr lang="en-US" sz="2400" dirty="0" smtClean="0">
                <a:latin typeface="+mj-lt"/>
              </a:rPr>
              <a:t>“Paul, an apostle of Jesus Christ… to Timothy, my dearly beloved son…” (2Tim. 1:1,2).</a:t>
            </a:r>
          </a:p>
          <a:p>
            <a:r>
              <a:rPr lang="en-US" sz="2400" dirty="0" smtClean="0">
                <a:latin typeface="+mj-lt"/>
              </a:rPr>
              <a:t>The apostle of grace knew this would not look good—he was now in the dungeon prison where the worst offenders throughout the Roman Empire were placed, murderers, thugs, and thieves despite the fact he had done nothing to deserve such harsh punishment.  It was all part of his calling –</a:t>
            </a:r>
          </a:p>
          <a:p>
            <a:endParaRPr lang="en-US" sz="800" dirty="0" smtClean="0">
              <a:latin typeface="+mj-lt"/>
            </a:endParaRPr>
          </a:p>
          <a:p>
            <a:r>
              <a:rPr lang="en-US" sz="2400" dirty="0" smtClean="0">
                <a:latin typeface="+mj-lt"/>
              </a:rPr>
              <a:t>“Be not ashamed of the testimony of our Lord, nor of me his prisoner: but be thou partaker of the afflictions of the</a:t>
            </a:r>
            <a:r>
              <a:rPr lang="en-US" sz="2400" dirty="0"/>
              <a:t> </a:t>
            </a:r>
            <a:r>
              <a:rPr lang="en-US" sz="2400" dirty="0" smtClean="0">
                <a:latin typeface="+mj-lt"/>
              </a:rPr>
              <a:t>gospel …  </a:t>
            </a:r>
            <a:r>
              <a:rPr lang="en-US" sz="2400" dirty="0">
                <a:latin typeface="+mj-lt"/>
              </a:rPr>
              <a:t>Who hath saved us, and… called us with an holy calling, not according to our works, but according to his own purpose and grace, </a:t>
            </a:r>
            <a:r>
              <a:rPr lang="en-US" sz="2400" u="sng" dirty="0">
                <a:latin typeface="+mj-lt"/>
              </a:rPr>
              <a:t>which was given us in Christ Jesus before the world began</a:t>
            </a:r>
            <a:r>
              <a:rPr lang="en-US" sz="2400" dirty="0">
                <a:latin typeface="+mj-lt"/>
              </a:rPr>
              <a:t>… who abolished death, and hath brought life and immortality to light through the gospel” (2Tim. 1:8-10). </a:t>
            </a:r>
          </a:p>
        </p:txBody>
      </p:sp>
      <p:pic>
        <p:nvPicPr>
          <p:cNvPr id="3" name="Picture 2" descr="The Innocents Abroad/Chapter XXVI - Wikisource, the fre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657" y="0"/>
            <a:ext cx="4523343" cy="6705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00496" y="1114099"/>
            <a:ext cx="6705601" cy="44774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4592" y="-240804"/>
            <a:ext cx="4477408" cy="6946404"/>
          </a:xfrm>
          <a:prstGeom prst="rect">
            <a:avLst/>
          </a:prstGeom>
        </p:spPr>
      </p:pic>
    </p:spTree>
    <p:extLst>
      <p:ext uri="{BB962C8B-B14F-4D97-AF65-F5344CB8AC3E}">
        <p14:creationId xmlns:p14="http://schemas.microsoft.com/office/powerpoint/2010/main" val="291403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756634" cy="6863417"/>
          </a:xfrm>
          <a:prstGeom prst="rect">
            <a:avLst/>
          </a:prstGeom>
        </p:spPr>
        <p:txBody>
          <a:bodyPr wrap="square">
            <a:spAutoFit/>
          </a:bodyPr>
          <a:lstStyle/>
          <a:p>
            <a:r>
              <a:rPr lang="en-US" sz="2400" dirty="0" smtClean="0">
                <a:latin typeface="+mj-lt"/>
              </a:rPr>
              <a:t>Though </a:t>
            </a:r>
            <a:r>
              <a:rPr lang="en-US" sz="2400" dirty="0">
                <a:latin typeface="+mj-lt"/>
              </a:rPr>
              <a:t>Paul had made a herculean effort in getting out the ‘grace message,’ it had </a:t>
            </a:r>
            <a:r>
              <a:rPr lang="en-US" sz="2400" dirty="0" smtClean="0">
                <a:latin typeface="+mj-lt"/>
              </a:rPr>
              <a:t>NOT been sustained as </a:t>
            </a:r>
            <a:r>
              <a:rPr lang="en-US" sz="2400" dirty="0">
                <a:latin typeface="+mj-lt"/>
              </a:rPr>
              <a:t>many had begun to </a:t>
            </a:r>
            <a:r>
              <a:rPr lang="en-US" sz="2400" dirty="0" smtClean="0">
                <a:latin typeface="+mj-lt"/>
              </a:rPr>
              <a:t>retreat from it.  He tells Timothy, </a:t>
            </a:r>
            <a:r>
              <a:rPr lang="en-US" sz="2400" dirty="0">
                <a:latin typeface="+mj-lt"/>
              </a:rPr>
              <a:t>“</a:t>
            </a:r>
            <a:r>
              <a:rPr lang="en-US" sz="2400" b="1" dirty="0">
                <a:latin typeface="+mj-lt"/>
              </a:rPr>
              <a:t>Hold fast the </a:t>
            </a:r>
            <a:endParaRPr lang="en-US" sz="2400" b="1" dirty="0" smtClean="0">
              <a:latin typeface="+mj-lt"/>
            </a:endParaRPr>
          </a:p>
          <a:p>
            <a:r>
              <a:rPr lang="en-US" sz="2400" b="1" dirty="0" smtClean="0">
                <a:latin typeface="+mj-lt"/>
              </a:rPr>
              <a:t>form </a:t>
            </a:r>
            <a:r>
              <a:rPr lang="en-US" sz="2400" b="1" dirty="0">
                <a:latin typeface="+mj-lt"/>
              </a:rPr>
              <a:t>of sound words, which thou hast heard of me</a:t>
            </a:r>
            <a:r>
              <a:rPr lang="en-US" sz="2400" dirty="0">
                <a:latin typeface="+mj-lt"/>
              </a:rPr>
              <a:t>…” (1:13).  </a:t>
            </a:r>
            <a:endParaRPr lang="en-US" sz="2400" dirty="0" smtClean="0">
              <a:latin typeface="+mj-lt"/>
            </a:endParaRPr>
          </a:p>
          <a:p>
            <a:r>
              <a:rPr lang="en-US" sz="2400" dirty="0" smtClean="0">
                <a:latin typeface="+mj-lt"/>
              </a:rPr>
              <a:t>It </a:t>
            </a:r>
            <a:r>
              <a:rPr lang="en-US" sz="2400" dirty="0">
                <a:latin typeface="+mj-lt"/>
              </a:rPr>
              <a:t>was so bad </a:t>
            </a:r>
            <a:r>
              <a:rPr lang="en-US" sz="2400" dirty="0" smtClean="0">
                <a:latin typeface="+mj-lt"/>
              </a:rPr>
              <a:t>that – “</a:t>
            </a:r>
            <a:r>
              <a:rPr lang="en-US" sz="2400" b="1" u="sng" dirty="0" smtClean="0">
                <a:latin typeface="+mj-lt"/>
              </a:rPr>
              <a:t>This </a:t>
            </a:r>
            <a:r>
              <a:rPr lang="en-US" sz="2400" b="1" u="sng" dirty="0">
                <a:latin typeface="+mj-lt"/>
              </a:rPr>
              <a:t>thou knowest, that all they </a:t>
            </a:r>
            <a:r>
              <a:rPr lang="en-US" sz="2400" b="1" u="sng" dirty="0" smtClean="0">
                <a:latin typeface="+mj-lt"/>
              </a:rPr>
              <a:t>which</a:t>
            </a:r>
          </a:p>
          <a:p>
            <a:r>
              <a:rPr lang="en-US" sz="2400" b="1" u="sng" dirty="0" smtClean="0">
                <a:latin typeface="+mj-lt"/>
              </a:rPr>
              <a:t>are </a:t>
            </a:r>
            <a:r>
              <a:rPr lang="en-US" sz="2400" b="1" u="sng" dirty="0">
                <a:latin typeface="+mj-lt"/>
              </a:rPr>
              <a:t>in Asia be turned away from me</a:t>
            </a:r>
            <a:r>
              <a:rPr lang="en-US" sz="2400" dirty="0">
                <a:latin typeface="+mj-lt"/>
              </a:rPr>
              <a:t>” (2Tim. 1:15).</a:t>
            </a:r>
          </a:p>
          <a:p>
            <a:r>
              <a:rPr lang="en-US" sz="2400" dirty="0">
                <a:latin typeface="+mj-lt"/>
              </a:rPr>
              <a:t>I</a:t>
            </a:r>
            <a:r>
              <a:rPr lang="en-US" sz="2400" dirty="0" smtClean="0">
                <a:latin typeface="+mj-lt"/>
              </a:rPr>
              <a:t>n a dungeon in Rome, he knew that many </a:t>
            </a:r>
            <a:r>
              <a:rPr lang="en-US" sz="2400" dirty="0">
                <a:latin typeface="+mj-lt"/>
              </a:rPr>
              <a:t>had </a:t>
            </a:r>
            <a:r>
              <a:rPr lang="en-US" sz="2400" dirty="0" smtClean="0">
                <a:latin typeface="+mj-lt"/>
              </a:rPr>
              <a:t>abandoned the gospel of grace </a:t>
            </a:r>
            <a:r>
              <a:rPr lang="en-US" sz="2400" dirty="0">
                <a:latin typeface="+mj-lt"/>
              </a:rPr>
              <a:t>even before his </a:t>
            </a:r>
            <a:r>
              <a:rPr lang="en-US" sz="2400" dirty="0" smtClean="0">
                <a:latin typeface="+mj-lt"/>
              </a:rPr>
              <a:t>death, so it was more important than ever to impress upon Timothy, “… </a:t>
            </a:r>
            <a:r>
              <a:rPr lang="en-US" sz="2400" b="1" dirty="0" smtClean="0">
                <a:latin typeface="+mj-lt"/>
              </a:rPr>
              <a:t>my son be strong in the grace that is in Christ Jesus</a:t>
            </a:r>
            <a:r>
              <a:rPr lang="en-US" sz="2400" dirty="0" smtClean="0">
                <a:latin typeface="+mj-lt"/>
              </a:rPr>
              <a:t>” (2Tim. 2:1).  </a:t>
            </a:r>
          </a:p>
          <a:p>
            <a:r>
              <a:rPr lang="en-US" sz="2400" dirty="0" smtClean="0">
                <a:latin typeface="+mj-lt"/>
              </a:rPr>
              <a:t>Paul also wrote</a:t>
            </a:r>
            <a:r>
              <a:rPr lang="en-US" sz="2400" dirty="0">
                <a:latin typeface="+mj-lt"/>
              </a:rPr>
              <a:t> </a:t>
            </a:r>
            <a:r>
              <a:rPr lang="en-US" sz="2400" dirty="0" smtClean="0">
                <a:latin typeface="+mj-lt"/>
              </a:rPr>
              <a:t>about </a:t>
            </a:r>
            <a:r>
              <a:rPr lang="en-US" sz="2400" dirty="0">
                <a:latin typeface="+mj-lt"/>
              </a:rPr>
              <a:t>the end of the dispensation of grace </a:t>
            </a:r>
            <a:r>
              <a:rPr lang="en-US" sz="2400" dirty="0" smtClean="0">
                <a:latin typeface="+mj-lt"/>
              </a:rPr>
              <a:t>– </a:t>
            </a:r>
          </a:p>
          <a:p>
            <a:endParaRPr lang="en-US" sz="800" dirty="0">
              <a:latin typeface="+mj-lt"/>
            </a:endParaRPr>
          </a:p>
          <a:p>
            <a:r>
              <a:rPr lang="en-US" sz="2400" dirty="0" smtClean="0">
                <a:latin typeface="+mj-lt"/>
              </a:rPr>
              <a:t>“</a:t>
            </a:r>
            <a:r>
              <a:rPr lang="en-US" sz="2400" dirty="0">
                <a:latin typeface="+mj-lt"/>
              </a:rPr>
              <a:t>This know also, that in the last days perilous times shall come.  </a:t>
            </a:r>
            <a:r>
              <a:rPr lang="en-US" sz="2400" dirty="0" smtClean="0">
                <a:latin typeface="+mj-lt"/>
              </a:rPr>
              <a:t>For [believers</a:t>
            </a:r>
            <a:r>
              <a:rPr lang="en-US" sz="2400" dirty="0">
                <a:latin typeface="+mj-lt"/>
              </a:rPr>
              <a:t>] shall be lovers of their own selves, covetous, boasters, </a:t>
            </a:r>
            <a:r>
              <a:rPr lang="en-US" sz="2400" dirty="0" smtClean="0">
                <a:latin typeface="+mj-lt"/>
              </a:rPr>
              <a:t>proud, </a:t>
            </a:r>
            <a:r>
              <a:rPr lang="en-US" sz="2400" dirty="0">
                <a:latin typeface="+mj-lt"/>
              </a:rPr>
              <a:t>disobedient to </a:t>
            </a:r>
            <a:r>
              <a:rPr lang="en-US" sz="2400" dirty="0" smtClean="0">
                <a:latin typeface="+mj-lt"/>
              </a:rPr>
              <a:t>parents, unthankful</a:t>
            </a:r>
            <a:r>
              <a:rPr lang="en-US" sz="2400" dirty="0">
                <a:latin typeface="+mj-lt"/>
              </a:rPr>
              <a:t>, unholy… despisers of those that are good… </a:t>
            </a:r>
            <a:endParaRPr lang="en-US" sz="2400" dirty="0" smtClean="0">
              <a:latin typeface="+mj-lt"/>
            </a:endParaRPr>
          </a:p>
          <a:p>
            <a:r>
              <a:rPr lang="en-US" sz="2400" dirty="0" smtClean="0">
                <a:latin typeface="+mj-lt"/>
              </a:rPr>
              <a:t>lovers </a:t>
            </a:r>
            <a:r>
              <a:rPr lang="en-US" sz="2400" dirty="0">
                <a:latin typeface="+mj-lt"/>
              </a:rPr>
              <a:t>of pleasures more than lovers of God; Having a form </a:t>
            </a:r>
            <a:endParaRPr lang="en-US" sz="2400" dirty="0" smtClean="0">
              <a:latin typeface="+mj-lt"/>
            </a:endParaRPr>
          </a:p>
          <a:p>
            <a:r>
              <a:rPr lang="en-US" sz="2400" dirty="0" smtClean="0">
                <a:latin typeface="+mj-lt"/>
              </a:rPr>
              <a:t>of </a:t>
            </a:r>
            <a:r>
              <a:rPr lang="en-US" sz="2400" dirty="0">
                <a:latin typeface="+mj-lt"/>
              </a:rPr>
              <a:t>godliness [religion], but denying the power thereof: from such turn away” </a:t>
            </a:r>
            <a:r>
              <a:rPr lang="en-US" sz="2400" dirty="0" smtClean="0">
                <a:latin typeface="+mj-lt"/>
              </a:rPr>
              <a:t>(</a:t>
            </a:r>
            <a:r>
              <a:rPr lang="en-US" sz="2400" dirty="0">
                <a:latin typeface="+mj-lt"/>
              </a:rPr>
              <a:t>2Tim. 3:1-5</a:t>
            </a:r>
            <a:r>
              <a:rPr lang="en-US" sz="2400" dirty="0" smtClean="0">
                <a:latin typeface="+mj-lt"/>
              </a:rPr>
              <a:t>).</a:t>
            </a:r>
            <a:endParaRPr lang="en-US" sz="2400" dirty="0">
              <a:latin typeface="+mj-lt"/>
            </a:endParaRPr>
          </a:p>
        </p:txBody>
      </p:sp>
      <p:pic>
        <p:nvPicPr>
          <p:cNvPr id="4" name="Picture 3" descr="Paul W. Manue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658" y="0"/>
            <a:ext cx="4523341" cy="6769100"/>
          </a:xfrm>
          <a:prstGeom prst="rect">
            <a:avLst/>
          </a:prstGeom>
        </p:spPr>
      </p:pic>
    </p:spTree>
    <p:extLst>
      <p:ext uri="{BB962C8B-B14F-4D97-AF65-F5344CB8AC3E}">
        <p14:creationId xmlns:p14="http://schemas.microsoft.com/office/powerpoint/2010/main" val="375696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8" end="8"/>
                                            </p:txEl>
                                          </p:spTgt>
                                        </p:tgtEl>
                                        <p:attrNameLst>
                                          <p:attrName>style.visibility</p:attrName>
                                        </p:attrNameLst>
                                      </p:cBhvr>
                                      <p:to>
                                        <p:strVal val="visible"/>
                                      </p:to>
                                    </p:set>
                                    <p:animEffect transition="in" filter="fade">
                                      <p:cBhvr>
                                        <p:cTn id="20" dur="500"/>
                                        <p:tgtEl>
                                          <p:spTgt spid="2">
                                            <p:txEl>
                                              <p:pRg st="8" end="8"/>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animEffect transition="in" filter="fade">
                                      <p:cBhvr>
                                        <p:cTn id="2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7483366" cy="6617196"/>
          </a:xfrm>
          <a:prstGeom prst="rect">
            <a:avLst/>
          </a:prstGeom>
          <a:noFill/>
        </p:spPr>
        <p:txBody>
          <a:bodyPr wrap="square" rtlCol="0">
            <a:spAutoFit/>
          </a:bodyPr>
          <a:lstStyle/>
          <a:p>
            <a:r>
              <a:rPr lang="en-US" sz="2400" b="1" dirty="0" smtClean="0">
                <a:latin typeface="+mj-lt"/>
              </a:rPr>
              <a:t>END TIMES</a:t>
            </a:r>
          </a:p>
          <a:p>
            <a:r>
              <a:rPr lang="en-US" sz="2400" dirty="0" smtClean="0">
                <a:latin typeface="+mj-lt"/>
              </a:rPr>
              <a:t>The spiritual decline that began before Paul’s death would continue until the end of the age of grace.</a:t>
            </a:r>
          </a:p>
          <a:p>
            <a:r>
              <a:rPr lang="en-US" sz="2400" dirty="0" smtClean="0">
                <a:latin typeface="+mj-lt"/>
              </a:rPr>
              <a:t>At the beginning, Paul instructed believers to follow him </a:t>
            </a:r>
          </a:p>
          <a:p>
            <a:r>
              <a:rPr lang="en-US" sz="2400" dirty="0" smtClean="0">
                <a:latin typeface="+mj-lt"/>
              </a:rPr>
              <a:t>to learn how to follow Christ (1Cor. 11:1).  At the end, he says NOT to follow most in Christendom, because they </a:t>
            </a:r>
          </a:p>
          <a:p>
            <a:r>
              <a:rPr lang="en-US" sz="2400" dirty="0" smtClean="0">
                <a:latin typeface="+mj-lt"/>
              </a:rPr>
              <a:t>are NOT following Christ as Paul’s pattern for believers today.  </a:t>
            </a:r>
          </a:p>
          <a:p>
            <a:r>
              <a:rPr lang="en-US" sz="2400" dirty="0" smtClean="0">
                <a:latin typeface="+mj-lt"/>
              </a:rPr>
              <a:t>At the end, most churches, pastors, and believers will </a:t>
            </a:r>
          </a:p>
          <a:p>
            <a:r>
              <a:rPr lang="en-US" sz="2400" dirty="0" smtClean="0">
                <a:latin typeface="+mj-lt"/>
              </a:rPr>
              <a:t>have been taught and continue to embrace a mixture of Grace + </a:t>
            </a:r>
            <a:r>
              <a:rPr lang="en-US" sz="2400" i="1" dirty="0" smtClean="0">
                <a:latin typeface="+mj-lt"/>
              </a:rPr>
              <a:t>Law, </a:t>
            </a:r>
            <a:r>
              <a:rPr lang="en-US" sz="2400" dirty="0">
                <a:latin typeface="+mj-lt"/>
              </a:rPr>
              <a:t>F</a:t>
            </a:r>
            <a:r>
              <a:rPr lang="en-US" sz="2400" dirty="0" smtClean="0">
                <a:latin typeface="+mj-lt"/>
              </a:rPr>
              <a:t>aith</a:t>
            </a:r>
            <a:r>
              <a:rPr lang="en-US" sz="2400" b="1" dirty="0" smtClean="0">
                <a:latin typeface="+mj-lt"/>
              </a:rPr>
              <a:t> </a:t>
            </a:r>
            <a:r>
              <a:rPr lang="en-US" sz="2400" dirty="0" smtClean="0">
                <a:latin typeface="+mj-lt"/>
              </a:rPr>
              <a:t>+</a:t>
            </a:r>
            <a:r>
              <a:rPr lang="en-US" sz="2400" i="1" dirty="0" smtClean="0">
                <a:latin typeface="+mj-lt"/>
              </a:rPr>
              <a:t> Works</a:t>
            </a:r>
            <a:r>
              <a:rPr lang="en-US" sz="2400" b="1" dirty="0" smtClean="0">
                <a:latin typeface="+mj-lt"/>
              </a:rPr>
              <a:t>, </a:t>
            </a:r>
            <a:r>
              <a:rPr lang="en-US" sz="2400" dirty="0" smtClean="0">
                <a:latin typeface="+mj-lt"/>
              </a:rPr>
              <a:t>Scripture + </a:t>
            </a:r>
            <a:r>
              <a:rPr lang="en-US" sz="2400" i="1" dirty="0">
                <a:latin typeface="+mj-lt"/>
              </a:rPr>
              <a:t>T</a:t>
            </a:r>
            <a:r>
              <a:rPr lang="en-US" sz="2400" i="1" dirty="0" smtClean="0">
                <a:latin typeface="+mj-lt"/>
              </a:rPr>
              <a:t>radition</a:t>
            </a:r>
            <a:r>
              <a:rPr lang="en-US" sz="2400" dirty="0" smtClean="0">
                <a:latin typeface="+mj-lt"/>
              </a:rPr>
              <a:t>, where believers spend a life time checking and unchecking the various lists required of different denominations—adding untold confusion to God’s simple message of grace –</a:t>
            </a:r>
          </a:p>
          <a:p>
            <a:endParaRPr lang="en-US" sz="800" b="1" i="1" dirty="0" smtClean="0">
              <a:latin typeface="+mj-lt"/>
            </a:endParaRPr>
          </a:p>
          <a:p>
            <a:r>
              <a:rPr lang="en-US" sz="2400" b="1" i="1" dirty="0" smtClean="0">
                <a:latin typeface="+mj-lt"/>
              </a:rPr>
              <a:t>CHRIST’S BLOOD FOR YOUR SIN!  </a:t>
            </a:r>
          </a:p>
          <a:p>
            <a:endParaRPr lang="en-US" sz="800" dirty="0">
              <a:latin typeface="+mj-lt"/>
            </a:endParaRPr>
          </a:p>
          <a:p>
            <a:r>
              <a:rPr lang="en-US" sz="2400" dirty="0" smtClean="0">
                <a:latin typeface="+mj-lt"/>
              </a:rPr>
              <a:t>Why has this happened and what is the only remedy?  </a:t>
            </a:r>
          </a:p>
          <a:p>
            <a:r>
              <a:rPr lang="en-US" sz="2400" dirty="0" smtClean="0">
                <a:latin typeface="+mj-lt"/>
              </a:rPr>
              <a:t>The Bible tells us in the following passages…   </a:t>
            </a:r>
            <a:endParaRPr lang="en-US" sz="2400" dirty="0">
              <a:latin typeface="+mj-lt"/>
            </a:endParaRPr>
          </a:p>
        </p:txBody>
      </p:sp>
      <p:pic>
        <p:nvPicPr>
          <p:cNvPr id="4" name="Picture 3" descr="Paul W. Manue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658" y="0"/>
            <a:ext cx="4523341" cy="6769100"/>
          </a:xfrm>
          <a:prstGeom prst="rect">
            <a:avLst/>
          </a:prstGeom>
        </p:spPr>
      </p:pic>
      <p:pic>
        <p:nvPicPr>
          <p:cNvPr id="2" name="Picture 1" descr="ISIS Manzini San Daniele del Friul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658" y="0"/>
            <a:ext cx="4897820" cy="67691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2413" t="3065" r="12070" b="8200"/>
          <a:stretch/>
        </p:blipFill>
        <p:spPr>
          <a:xfrm>
            <a:off x="7857845" y="0"/>
            <a:ext cx="4708633" cy="6769100"/>
          </a:xfrm>
          <a:prstGeom prst="rect">
            <a:avLst/>
          </a:prstGeom>
        </p:spPr>
      </p:pic>
    </p:spTree>
    <p:extLst>
      <p:ext uri="{BB962C8B-B14F-4D97-AF65-F5344CB8AC3E}">
        <p14:creationId xmlns:p14="http://schemas.microsoft.com/office/powerpoint/2010/main" val="307643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 calcmode="lin" valueType="num">
                                      <p:cBhvr>
                                        <p:cTn id="36"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8400"/>
            <a:ext cx="7514897" cy="6986528"/>
          </a:xfrm>
          <a:prstGeom prst="rect">
            <a:avLst/>
          </a:prstGeom>
          <a:noFill/>
        </p:spPr>
        <p:txBody>
          <a:bodyPr wrap="square" rtlCol="0">
            <a:spAutoFit/>
          </a:bodyPr>
          <a:lstStyle/>
          <a:p>
            <a:r>
              <a:rPr lang="en-US" sz="2400" b="1" dirty="0" smtClean="0">
                <a:latin typeface="+mj-lt"/>
              </a:rPr>
              <a:t>STUDY THE BIBLE RIGHTLY DIVIDED</a:t>
            </a:r>
          </a:p>
          <a:p>
            <a:r>
              <a:rPr lang="en-US" sz="2400" dirty="0">
                <a:latin typeface="+mj-lt"/>
              </a:rPr>
              <a:t>“Study to shew thyself approved unto God, a workman that </a:t>
            </a:r>
            <a:r>
              <a:rPr lang="en-US" sz="2400" dirty="0" err="1">
                <a:latin typeface="+mj-lt"/>
              </a:rPr>
              <a:t>needeth</a:t>
            </a:r>
            <a:r>
              <a:rPr lang="en-US" sz="2400" dirty="0">
                <a:latin typeface="+mj-lt"/>
              </a:rPr>
              <a:t> not to be ashamed, rightly dividing the word of truth” (2Tim. 2:15</a:t>
            </a:r>
            <a:r>
              <a:rPr lang="en-US" sz="2400" dirty="0" smtClean="0">
                <a:latin typeface="+mj-lt"/>
              </a:rPr>
              <a:t>), which when added to – </a:t>
            </a:r>
            <a:endParaRPr lang="en-US" sz="2400" dirty="0">
              <a:latin typeface="+mj-lt"/>
            </a:endParaRPr>
          </a:p>
          <a:p>
            <a:endParaRPr lang="en-US" sz="800" dirty="0" smtClean="0">
              <a:latin typeface="+mj-lt"/>
            </a:endParaRPr>
          </a:p>
          <a:p>
            <a:r>
              <a:rPr lang="en-US" sz="2400" dirty="0" smtClean="0">
                <a:latin typeface="+mj-lt"/>
              </a:rPr>
              <a:t>“All scripture is given by inspiration of God, and is profitable for doctrine [teaching], for reproof [analyze], for correction, for instruction in righteousness: That the man of God may be perfect [complete], thoroughly furnished unto all good works” (2Tim. 3:16,17).  Together, </a:t>
            </a:r>
            <a:r>
              <a:rPr lang="en-US" sz="2400" u="sng" dirty="0" smtClean="0">
                <a:latin typeface="+mj-lt"/>
              </a:rPr>
              <a:t>they tell the reader to believe the whole Bible, but determine where you fit in it</a:t>
            </a:r>
            <a:r>
              <a:rPr lang="en-US" sz="2400" dirty="0" smtClean="0">
                <a:latin typeface="+mj-lt"/>
              </a:rPr>
              <a:t>.</a:t>
            </a:r>
          </a:p>
          <a:p>
            <a:r>
              <a:rPr lang="en-US" sz="2400" dirty="0" smtClean="0">
                <a:latin typeface="+mj-lt"/>
              </a:rPr>
              <a:t>Unfortunately, in neither case has it been followed.  For the 1</a:t>
            </a:r>
            <a:r>
              <a:rPr lang="en-US" sz="2400" baseline="30000" dirty="0" smtClean="0">
                <a:latin typeface="+mj-lt"/>
              </a:rPr>
              <a:t>st</a:t>
            </a:r>
            <a:r>
              <a:rPr lang="en-US" sz="2400" dirty="0" smtClean="0">
                <a:latin typeface="+mj-lt"/>
              </a:rPr>
              <a:t> 1,500 years the Roman Catholic Church forbid the private possession of the Bible.  The Protestant Reformation brought the Bible into every home, but over the last 500 years, it has become irrelevant &amp; obsolete to many.  </a:t>
            </a:r>
          </a:p>
          <a:p>
            <a:r>
              <a:rPr lang="en-US" sz="2400" dirty="0" smtClean="0">
                <a:latin typeface="+mj-lt"/>
              </a:rPr>
              <a:t>In the last days, the Body of Christ will make the same mistake Israel did, “</a:t>
            </a:r>
            <a:r>
              <a:rPr lang="en-US" sz="2400" i="1" dirty="0" smtClean="0">
                <a:latin typeface="+mj-lt"/>
              </a:rPr>
              <a:t>In those days</a:t>
            </a:r>
            <a:r>
              <a:rPr lang="en-US" sz="2400" dirty="0" smtClean="0">
                <a:latin typeface="+mj-lt"/>
              </a:rPr>
              <a:t>… </a:t>
            </a:r>
            <a:r>
              <a:rPr lang="en-US" sz="2400" i="1" dirty="0" smtClean="0">
                <a:latin typeface="+mj-lt"/>
              </a:rPr>
              <a:t>every man did that which was right in his own eyes</a:t>
            </a:r>
            <a:r>
              <a:rPr lang="en-US" sz="2400" dirty="0" smtClean="0">
                <a:latin typeface="+mj-lt"/>
              </a:rPr>
              <a:t>” (Jud. 21:25).</a:t>
            </a:r>
          </a:p>
          <a:p>
            <a:endParaRPr lang="en-US" sz="800" dirty="0" smtClean="0">
              <a:latin typeface="+mj-lt"/>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771" t="21149" r="21609" b="36398"/>
          <a:stretch/>
        </p:blipFill>
        <p:spPr>
          <a:xfrm>
            <a:off x="7514897" y="5417"/>
            <a:ext cx="4677103" cy="256961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172" t="40613" r="8506" b="35020"/>
          <a:stretch/>
        </p:blipFill>
        <p:spPr>
          <a:xfrm>
            <a:off x="7514895" y="2649970"/>
            <a:ext cx="4677103" cy="169742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5287" t="31724" r="10920" b="26590"/>
          <a:stretch/>
        </p:blipFill>
        <p:spPr>
          <a:xfrm>
            <a:off x="7514896" y="4422327"/>
            <a:ext cx="4677103" cy="2445801"/>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8557200" y="1508760"/>
              <a:ext cx="3612240" cy="1097640"/>
            </p14:xfrm>
          </p:contentPart>
        </mc:Choice>
        <mc:Fallback xmlns="">
          <p:pic>
            <p:nvPicPr>
              <p:cNvPr id="6" name="Ink 5"/>
              <p:cNvPicPr/>
              <p:nvPr/>
            </p:nvPicPr>
            <p:blipFill>
              <a:blip r:embed="rId6"/>
              <a:stretch>
                <a:fillRect/>
              </a:stretch>
            </p:blipFill>
            <p:spPr>
              <a:xfrm>
                <a:off x="8547840" y="1499400"/>
                <a:ext cx="3630960" cy="1116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7391520" y="3063240"/>
              <a:ext cx="4793040" cy="3787560"/>
            </p14:xfrm>
          </p:contentPart>
        </mc:Choice>
        <mc:Fallback xmlns="">
          <p:pic>
            <p:nvPicPr>
              <p:cNvPr id="7" name="Ink 6"/>
              <p:cNvPicPr/>
              <p:nvPr/>
            </p:nvPicPr>
            <p:blipFill>
              <a:blip r:embed="rId8"/>
              <a:stretch>
                <a:fillRect/>
              </a:stretch>
            </p:blipFill>
            <p:spPr>
              <a:xfrm>
                <a:off x="7382160" y="3053880"/>
                <a:ext cx="4811760" cy="3806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p14:cNvContentPartPr/>
              <p14:nvPr/>
            </p14:nvContentPartPr>
            <p14:xfrm>
              <a:off x="91440" y="983160"/>
              <a:ext cx="6873480" cy="419400"/>
            </p14:xfrm>
          </p:contentPart>
        </mc:Choice>
        <mc:Fallback xmlns="">
          <p:pic>
            <p:nvPicPr>
              <p:cNvPr id="10" name="Ink 9"/>
              <p:cNvPicPr/>
              <p:nvPr/>
            </p:nvPicPr>
            <p:blipFill>
              <a:blip r:embed="rId10"/>
              <a:stretch>
                <a:fillRect/>
              </a:stretch>
            </p:blipFill>
            <p:spPr>
              <a:xfrm>
                <a:off x="82080" y="973800"/>
                <a:ext cx="6892200" cy="438120"/>
              </a:xfrm>
              <a:prstGeom prst="rect">
                <a:avLst/>
              </a:prstGeom>
            </p:spPr>
          </p:pic>
        </mc:Fallback>
      </mc:AlternateContent>
    </p:spTree>
    <p:extLst>
      <p:ext uri="{BB962C8B-B14F-4D97-AF65-F5344CB8AC3E}">
        <p14:creationId xmlns:p14="http://schemas.microsoft.com/office/powerpoint/2010/main" val="352688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4083"/>
            <a:ext cx="7668658" cy="7602081"/>
          </a:xfrm>
          <a:prstGeom prst="rect">
            <a:avLst/>
          </a:prstGeom>
        </p:spPr>
        <p:txBody>
          <a:bodyPr wrap="square">
            <a:spAutoFit/>
          </a:bodyPr>
          <a:lstStyle/>
          <a:p>
            <a:r>
              <a:rPr lang="en-US" sz="2400" b="1" dirty="0">
                <a:latin typeface="+mj-lt"/>
              </a:rPr>
              <a:t>PAUL’S FINAL WORDS</a:t>
            </a:r>
          </a:p>
          <a:p>
            <a:r>
              <a:rPr lang="en-US" sz="2400" dirty="0">
                <a:latin typeface="+mj-lt"/>
              </a:rPr>
              <a:t>“I charge thee before God, and the Lord Jesus </a:t>
            </a:r>
            <a:r>
              <a:rPr lang="en-US" sz="2400" dirty="0" smtClean="0">
                <a:latin typeface="+mj-lt"/>
              </a:rPr>
              <a:t>Christ… Preach </a:t>
            </a:r>
            <a:r>
              <a:rPr lang="en-US" sz="2400" dirty="0">
                <a:latin typeface="+mj-lt"/>
              </a:rPr>
              <a:t>the word; be instant in season, out of season; reprove, rebuke, exhort with all longsuffering and doctrine.  For the time will come when </a:t>
            </a:r>
            <a:r>
              <a:rPr lang="en-US" sz="2400" i="1" dirty="0">
                <a:latin typeface="+mj-lt"/>
              </a:rPr>
              <a:t>they will </a:t>
            </a:r>
            <a:r>
              <a:rPr lang="en-US" sz="2400" i="1" dirty="0" smtClean="0">
                <a:latin typeface="+mj-lt"/>
              </a:rPr>
              <a:t>not endure </a:t>
            </a:r>
            <a:r>
              <a:rPr lang="en-US" sz="2400" i="1" dirty="0">
                <a:latin typeface="+mj-lt"/>
              </a:rPr>
              <a:t>sound doctrine</a:t>
            </a:r>
            <a:r>
              <a:rPr lang="en-US" sz="2400" dirty="0">
                <a:latin typeface="+mj-lt"/>
              </a:rPr>
              <a:t>; but after their own lusts shall they heap to themselves teachers, having itching ears; </a:t>
            </a:r>
            <a:r>
              <a:rPr lang="en-US" sz="2400" b="1" u="sng" dirty="0">
                <a:latin typeface="+mj-lt"/>
              </a:rPr>
              <a:t>And they shall turn away their ears from the truth</a:t>
            </a:r>
            <a:r>
              <a:rPr lang="en-US" sz="2400" dirty="0">
                <a:latin typeface="+mj-lt"/>
              </a:rPr>
              <a:t>…” (2Tim. 4:1-4</a:t>
            </a:r>
            <a:r>
              <a:rPr lang="en-US" sz="2400" dirty="0" smtClean="0">
                <a:latin typeface="+mj-lt"/>
              </a:rPr>
              <a:t>).  </a:t>
            </a:r>
          </a:p>
          <a:p>
            <a:r>
              <a:rPr lang="en-US" sz="2400" dirty="0" smtClean="0">
                <a:latin typeface="+mj-lt"/>
              </a:rPr>
              <a:t>In </a:t>
            </a:r>
            <a:r>
              <a:rPr lang="en-US" sz="2400" dirty="0">
                <a:latin typeface="+mj-lt"/>
              </a:rPr>
              <a:t>the last days of the present age, believers will NOT believe God’s Word, instead they will seek out teachers that will tell them what they want to hear</a:t>
            </a:r>
            <a:r>
              <a:rPr lang="en-US" sz="2400" dirty="0" smtClean="0">
                <a:latin typeface="+mj-lt"/>
              </a:rPr>
              <a:t>.</a:t>
            </a:r>
          </a:p>
          <a:p>
            <a:endParaRPr lang="en-US" sz="800" dirty="0" smtClean="0">
              <a:latin typeface="+mj-lt"/>
            </a:endParaRPr>
          </a:p>
          <a:p>
            <a:r>
              <a:rPr lang="en-US" sz="2400" dirty="0" smtClean="0">
                <a:latin typeface="+mj-lt"/>
              </a:rPr>
              <a:t>“</a:t>
            </a:r>
            <a:r>
              <a:rPr lang="en-US" sz="2400" b="1" u="sng" dirty="0">
                <a:latin typeface="+mj-lt"/>
              </a:rPr>
              <a:t>I have fought the good fight, I have finished my course, I have kept the </a:t>
            </a:r>
            <a:r>
              <a:rPr lang="en-US" sz="2400" b="1" u="sng" dirty="0" smtClean="0">
                <a:latin typeface="+mj-lt"/>
              </a:rPr>
              <a:t>faith</a:t>
            </a:r>
            <a:r>
              <a:rPr lang="en-US" sz="2400" dirty="0">
                <a:latin typeface="+mj-lt"/>
              </a:rPr>
              <a:t> </a:t>
            </a:r>
            <a:r>
              <a:rPr lang="en-US" sz="2400" dirty="0" smtClean="0">
                <a:latin typeface="+mj-lt"/>
              </a:rPr>
              <a:t>(2Tim. 4:7)… And </a:t>
            </a:r>
            <a:r>
              <a:rPr lang="en-US" sz="2400" dirty="0">
                <a:latin typeface="+mj-lt"/>
              </a:rPr>
              <a:t>the Lord shall deliver </a:t>
            </a:r>
            <a:r>
              <a:rPr lang="en-US" sz="2400" dirty="0" smtClean="0">
                <a:latin typeface="+mj-lt"/>
              </a:rPr>
              <a:t>me… will </a:t>
            </a:r>
            <a:r>
              <a:rPr lang="en-US" sz="2400" dirty="0">
                <a:latin typeface="+mj-lt"/>
              </a:rPr>
              <a:t>preserve me unto his </a:t>
            </a:r>
            <a:r>
              <a:rPr lang="en-US" sz="2400" i="1" dirty="0">
                <a:latin typeface="+mj-lt"/>
              </a:rPr>
              <a:t>heavenly</a:t>
            </a:r>
            <a:r>
              <a:rPr lang="en-US" sz="2400" dirty="0">
                <a:latin typeface="+mj-lt"/>
              </a:rPr>
              <a:t> </a:t>
            </a:r>
            <a:r>
              <a:rPr lang="en-US" sz="2400" i="1" dirty="0">
                <a:latin typeface="+mj-lt"/>
              </a:rPr>
              <a:t>kingdom</a:t>
            </a:r>
            <a:r>
              <a:rPr lang="en-US" sz="2400" dirty="0">
                <a:latin typeface="+mj-lt"/>
              </a:rPr>
              <a:t>” (2Tim. 4:18). </a:t>
            </a:r>
          </a:p>
          <a:p>
            <a:r>
              <a:rPr lang="en-US" sz="2400" dirty="0">
                <a:latin typeface="+mj-lt"/>
              </a:rPr>
              <a:t>Paul did everything God asked him </a:t>
            </a:r>
            <a:r>
              <a:rPr lang="en-US" sz="2400" dirty="0" smtClean="0">
                <a:latin typeface="+mj-lt"/>
              </a:rPr>
              <a:t>do.  </a:t>
            </a:r>
            <a:r>
              <a:rPr lang="en-US" sz="2400" dirty="0">
                <a:latin typeface="+mj-lt"/>
              </a:rPr>
              <a:t>He battled Satan, he completed his assignment, he kept the faith given him from </a:t>
            </a:r>
            <a:r>
              <a:rPr lang="en-US" sz="2400" dirty="0" smtClean="0">
                <a:latin typeface="+mj-lt"/>
              </a:rPr>
              <a:t>Christ.  He will be rewarded in heaven for his work on earth, and so will all who labor for Christ in this life.  </a:t>
            </a:r>
            <a:endParaRPr lang="en-US" sz="2400" dirty="0">
              <a:latin typeface="+mj-lt"/>
            </a:endParaRPr>
          </a:p>
          <a:p>
            <a:endParaRPr lang="en-US" sz="2400" dirty="0">
              <a:latin typeface="+mj-lt"/>
            </a:endParaRPr>
          </a:p>
          <a:p>
            <a:endParaRPr lang="en-US" sz="2400" dirty="0">
              <a:latin typeface="+mj-lt"/>
            </a:endParaRPr>
          </a:p>
        </p:txBody>
      </p:sp>
      <p:pic>
        <p:nvPicPr>
          <p:cNvPr id="3" name="Picture 2" descr="Paul W. Manue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658" y="0"/>
            <a:ext cx="4523341" cy="67691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45777" y="1122880"/>
            <a:ext cx="6769102" cy="4523341"/>
          </a:xfrm>
          <a:prstGeom prst="rect">
            <a:avLst/>
          </a:prstGeom>
        </p:spPr>
      </p:pic>
      <p:sp>
        <p:nvSpPr>
          <p:cNvPr id="5" name="TextBox 4"/>
          <p:cNvSpPr txBox="1"/>
          <p:nvPr/>
        </p:nvSpPr>
        <p:spPr>
          <a:xfrm>
            <a:off x="8774916" y="5944927"/>
            <a:ext cx="2310825" cy="584775"/>
          </a:xfrm>
          <a:prstGeom prst="rect">
            <a:avLst/>
          </a:prstGeom>
          <a:noFill/>
        </p:spPr>
        <p:txBody>
          <a:bodyPr wrap="none" rtlCol="0">
            <a:spAutoFit/>
          </a:bodyPr>
          <a:lstStyle/>
          <a:p>
            <a:r>
              <a:rPr lang="en-US" sz="3200" dirty="0" smtClean="0">
                <a:latin typeface="+mj-lt"/>
              </a:rPr>
              <a:t>Rome (2016)</a:t>
            </a:r>
            <a:endParaRPr lang="en-US" sz="3200" dirty="0">
              <a:latin typeface="+mj-lt"/>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8736"/>
          <a:stretch/>
        </p:blipFill>
        <p:spPr>
          <a:xfrm>
            <a:off x="7668656" y="-2"/>
            <a:ext cx="4523342" cy="6769100"/>
          </a:xfrm>
          <a:prstGeom prst="rect">
            <a:avLst/>
          </a:prstGeom>
        </p:spPr>
      </p:pic>
    </p:spTree>
    <p:extLst>
      <p:ext uri="{BB962C8B-B14F-4D97-AF65-F5344CB8AC3E}">
        <p14:creationId xmlns:p14="http://schemas.microsoft.com/office/powerpoint/2010/main" val="72350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6239"/>
            <a:ext cx="6894786" cy="6740307"/>
          </a:xfrm>
          <a:prstGeom prst="rect">
            <a:avLst/>
          </a:prstGeom>
        </p:spPr>
        <p:txBody>
          <a:bodyPr wrap="square">
            <a:spAutoFit/>
          </a:bodyPr>
          <a:lstStyle/>
          <a:p>
            <a:r>
              <a:rPr lang="en-US" sz="2400" b="1" dirty="0" smtClean="0">
                <a:latin typeface="+mj-lt"/>
              </a:rPr>
              <a:t>NEW HEAVEN AND EARTH</a:t>
            </a:r>
          </a:p>
          <a:p>
            <a:r>
              <a:rPr lang="en-US" sz="2400" dirty="0" smtClean="0">
                <a:latin typeface="+mj-lt"/>
              </a:rPr>
              <a:t>“And I saw a new heaven and a new earth: for the first heaven… earth were passed away… And I John saw the holy city, new Jerusalem coming down from God out of heaven… And I heard a great voice out of the heaven saying, Behold, the tabernacle of God is with men, and he will dwell with them, and they shall be his people, and God himself shall be with them, and be their God… shall wipe away all tears… no more death, neither sorrow, nor crying… any more pain… And he that sat upon the throne said, Behold, I make all things new… And he said unto me, It is done.  I am Alpha and Omega, the beginning  and the end… And he carried me away in the spirit to a great and high mountain, and showed me that great city, the holy Jerusalem…” (Rev. 21:5).</a:t>
            </a:r>
          </a:p>
          <a:p>
            <a:r>
              <a:rPr lang="en-US" sz="2400" dirty="0" smtClean="0">
                <a:latin typeface="+mj-lt"/>
              </a:rPr>
              <a:t>Christ’s last verbal admonition is not to add to, or take away from the Word of God (Rev. 22:18,19). </a:t>
            </a:r>
          </a:p>
        </p:txBody>
      </p:sp>
      <p:pic>
        <p:nvPicPr>
          <p:cNvPr id="3" name="Picture 2" descr="Other Food: daily devos: Unveiling of the Bride-C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1"/>
            <a:ext cx="5143500" cy="6674069"/>
          </a:xfrm>
          <a:prstGeom prst="rect">
            <a:avLst/>
          </a:prstGeom>
        </p:spPr>
      </p:pic>
      <p:pic>
        <p:nvPicPr>
          <p:cNvPr id="5" name="Picture 4" descr="Epitome: 2 Ways of Biblical R.E.S.P.O.N.S.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674068"/>
          </a:xfrm>
          <a:prstGeom prst="rect">
            <a:avLst/>
          </a:prstGeom>
        </p:spPr>
      </p:pic>
      <p:pic>
        <p:nvPicPr>
          <p:cNvPr id="8" name="Picture 7" descr="Epitome: Isaiah 2 – Vision of the New Jerusalem"/>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0"/>
            <a:ext cx="5143500" cy="6674068"/>
          </a:xfrm>
          <a:prstGeom prst="rect">
            <a:avLst/>
          </a:prstGeom>
        </p:spPr>
      </p:pic>
    </p:spTree>
    <p:extLst>
      <p:ext uri="{BB962C8B-B14F-4D97-AF65-F5344CB8AC3E}">
        <p14:creationId xmlns:p14="http://schemas.microsoft.com/office/powerpoint/2010/main" val="5957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 To Change Timelines RIGHT NOW Through The Rippl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5" y="0"/>
            <a:ext cx="12200655" cy="6858000"/>
          </a:xfrm>
          <a:prstGeom prst="rect">
            <a:avLst/>
          </a:prstGeom>
        </p:spPr>
      </p:pic>
      <p:sp>
        <p:nvSpPr>
          <p:cNvPr id="4" name="Rectangle 3"/>
          <p:cNvSpPr/>
          <p:nvPr/>
        </p:nvSpPr>
        <p:spPr>
          <a:xfrm>
            <a:off x="272341" y="0"/>
            <a:ext cx="11878545" cy="6001643"/>
          </a:xfrm>
          <a:prstGeom prst="rect">
            <a:avLst/>
          </a:prstGeom>
        </p:spPr>
        <p:txBody>
          <a:bodyPr wrap="square">
            <a:spAutoFit/>
          </a:bodyPr>
          <a:lstStyle/>
          <a:p>
            <a:r>
              <a:rPr lang="en-US" sz="3200" dirty="0">
                <a:solidFill>
                  <a:schemeClr val="bg1"/>
                </a:solidFill>
                <a:latin typeface="+mj-lt"/>
              </a:rPr>
              <a:t>Paul’s last words on eternity future – </a:t>
            </a:r>
            <a:endParaRPr lang="en-US" sz="3200" dirty="0" smtClean="0">
              <a:solidFill>
                <a:schemeClr val="bg1"/>
              </a:solidFill>
              <a:latin typeface="+mj-lt"/>
            </a:endParaRPr>
          </a:p>
          <a:p>
            <a:endParaRPr lang="en-US" sz="3200" dirty="0" smtClean="0">
              <a:solidFill>
                <a:schemeClr val="bg1"/>
              </a:solidFill>
              <a:latin typeface="+mj-lt"/>
            </a:endParaRPr>
          </a:p>
          <a:p>
            <a:r>
              <a:rPr lang="en-US" sz="3200" dirty="0" smtClean="0">
                <a:solidFill>
                  <a:schemeClr val="bg1"/>
                </a:solidFill>
                <a:latin typeface="+mj-lt"/>
              </a:rPr>
              <a:t>“For God, who is rich in mercy, for his great love wherewith he loved us… And </a:t>
            </a:r>
            <a:r>
              <a:rPr lang="en-US" sz="3200" dirty="0">
                <a:solidFill>
                  <a:schemeClr val="bg1"/>
                </a:solidFill>
                <a:latin typeface="+mj-lt"/>
              </a:rPr>
              <a:t>hath raised us up together, and made us sit together in heavenly places in Christ Jesus: That in the ages to </a:t>
            </a:r>
            <a:r>
              <a:rPr lang="en-US" sz="3200" dirty="0" smtClean="0">
                <a:solidFill>
                  <a:schemeClr val="bg1"/>
                </a:solidFill>
                <a:latin typeface="+mj-lt"/>
              </a:rPr>
              <a:t>come </a:t>
            </a:r>
            <a:r>
              <a:rPr lang="en-US" sz="3200" smtClean="0">
                <a:solidFill>
                  <a:schemeClr val="bg1"/>
                </a:solidFill>
                <a:latin typeface="+mj-lt"/>
              </a:rPr>
              <a:t>[Eternity] </a:t>
            </a:r>
            <a:r>
              <a:rPr lang="en-US" sz="3200" dirty="0">
                <a:solidFill>
                  <a:schemeClr val="bg1"/>
                </a:solidFill>
                <a:latin typeface="+mj-lt"/>
              </a:rPr>
              <a:t>he might show the exceeding riches of his grace in his kindness toward us through Christ Jesus” (Eph. 2:6,7).  </a:t>
            </a:r>
          </a:p>
          <a:p>
            <a:endParaRPr lang="en-US" sz="3200" dirty="0">
              <a:solidFill>
                <a:schemeClr val="bg1"/>
              </a:solidFill>
              <a:latin typeface="+mj-lt"/>
            </a:endParaRPr>
          </a:p>
          <a:p>
            <a:endParaRPr lang="en-US" sz="3200" dirty="0" smtClean="0">
              <a:solidFill>
                <a:schemeClr val="bg1"/>
              </a:solidFill>
              <a:latin typeface="+mj-lt"/>
            </a:endParaRPr>
          </a:p>
          <a:p>
            <a:endParaRPr lang="en-US" sz="3200" dirty="0">
              <a:solidFill>
                <a:schemeClr val="bg1"/>
              </a:solidFill>
              <a:latin typeface="+mj-lt"/>
            </a:endParaRPr>
          </a:p>
          <a:p>
            <a:r>
              <a:rPr lang="en-US" sz="3200" dirty="0" smtClean="0">
                <a:solidFill>
                  <a:schemeClr val="bg1"/>
                </a:solidFill>
                <a:latin typeface="+mj-lt"/>
              </a:rPr>
              <a:t>May </a:t>
            </a:r>
            <a:r>
              <a:rPr lang="en-US" sz="3200" dirty="0">
                <a:solidFill>
                  <a:schemeClr val="bg1"/>
                </a:solidFill>
                <a:latin typeface="+mj-lt"/>
              </a:rPr>
              <a:t>God continue to </a:t>
            </a:r>
            <a:r>
              <a:rPr lang="en-US" sz="3200" dirty="0" smtClean="0">
                <a:solidFill>
                  <a:schemeClr val="bg1"/>
                </a:solidFill>
                <a:latin typeface="+mj-lt"/>
              </a:rPr>
              <a:t>richly bless </a:t>
            </a:r>
            <a:r>
              <a:rPr lang="en-US" sz="3200" dirty="0">
                <a:solidFill>
                  <a:schemeClr val="bg1"/>
                </a:solidFill>
                <a:latin typeface="+mj-lt"/>
              </a:rPr>
              <a:t>your study of His Word.</a:t>
            </a:r>
          </a:p>
          <a:p>
            <a:r>
              <a:rPr lang="en-US" sz="3200" dirty="0">
                <a:solidFill>
                  <a:schemeClr val="bg1"/>
                </a:solidFill>
                <a:latin typeface="+mj-lt"/>
              </a:rPr>
              <a:t>                                          </a:t>
            </a:r>
            <a:r>
              <a:rPr lang="en-US" sz="3200" dirty="0" smtClean="0">
                <a:solidFill>
                  <a:schemeClr val="bg1"/>
                </a:solidFill>
                <a:latin typeface="+mj-lt"/>
              </a:rPr>
              <a:t>The </a:t>
            </a:r>
            <a:r>
              <a:rPr lang="en-US" sz="3200" dirty="0">
                <a:solidFill>
                  <a:schemeClr val="bg1"/>
                </a:solidFill>
                <a:latin typeface="+mj-lt"/>
              </a:rPr>
              <a:t>end. </a:t>
            </a:r>
          </a:p>
        </p:txBody>
      </p:sp>
    </p:spTree>
    <p:extLst>
      <p:ext uri="{BB962C8B-B14F-4D97-AF65-F5344CB8AC3E}">
        <p14:creationId xmlns:p14="http://schemas.microsoft.com/office/powerpoint/2010/main" val="184206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animEffect transition="in" filter="fade">
                                      <p:cBhvr>
                                        <p:cTn id="12" dur="500"/>
                                        <p:tgtEl>
                                          <p:spTgt spid="4">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fade">
                                      <p:cBhvr>
                                        <p:cTn id="1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7651530" cy="6863417"/>
          </a:xfrm>
          <a:prstGeom prst="rect">
            <a:avLst/>
          </a:prstGeom>
          <a:noFill/>
        </p:spPr>
        <p:txBody>
          <a:bodyPr wrap="square" rtlCol="0">
            <a:spAutoFit/>
          </a:bodyPr>
          <a:lstStyle/>
          <a:p>
            <a:r>
              <a:rPr lang="en-US" sz="2400" b="1" dirty="0" smtClean="0">
                <a:latin typeface="+mj-lt"/>
              </a:rPr>
              <a:t>FALSE PROPHETS &amp; SPIRITUAL DECLINE</a:t>
            </a:r>
          </a:p>
          <a:p>
            <a:r>
              <a:rPr lang="en-US" sz="2400" dirty="0" smtClean="0">
                <a:latin typeface="+mj-lt"/>
              </a:rPr>
              <a:t>“… even as there shall be false teachers among you, who privily shall bring in damnable heresies, even denying the Lord that brought them and bring upon themselves swift destruction.  And many shall follow their [destructive] ways…” (2Pet. 2:1,2). </a:t>
            </a:r>
          </a:p>
          <a:p>
            <a:r>
              <a:rPr lang="en-US" sz="2400" dirty="0" smtClean="0">
                <a:latin typeface="+mj-lt"/>
              </a:rPr>
              <a:t>Again, very similar to what Paul writes of the last days of the age of grace.  Satan’s attack will be on all believers of Christ, which will adversely affect their spiritual behavior – </a:t>
            </a:r>
          </a:p>
          <a:p>
            <a:endParaRPr lang="en-US" sz="800" dirty="0" smtClean="0">
              <a:latin typeface="+mj-lt"/>
            </a:endParaRPr>
          </a:p>
          <a:p>
            <a:r>
              <a:rPr lang="en-US" sz="2400" dirty="0" smtClean="0">
                <a:latin typeface="+mj-lt"/>
              </a:rPr>
              <a:t>“For if God spared not the angels that sinned… and spared not the old world, but saved Noah the 8</a:t>
            </a:r>
            <a:r>
              <a:rPr lang="en-US" sz="2400" baseline="30000" dirty="0" smtClean="0">
                <a:latin typeface="+mj-lt"/>
              </a:rPr>
              <a:t>th</a:t>
            </a:r>
            <a:r>
              <a:rPr lang="en-US" sz="2400" dirty="0" smtClean="0">
                <a:latin typeface="+mj-lt"/>
              </a:rPr>
              <a:t> person, a preacher of righteousness, bringing in the flood upon the world of the ungodly; And turning the cities of Sodom and Gomorrah into ashes… making them an example unto those that after should live ungodly; And delivered just Lot, vexed with the filthy conversation of the wicked…” (2Pet. 2:4-7).  His point? </a:t>
            </a:r>
          </a:p>
          <a:p>
            <a:r>
              <a:rPr lang="en-US" sz="2400" dirty="0" smtClean="0">
                <a:latin typeface="+mj-lt"/>
              </a:rPr>
              <a:t>If God can sort out the godly from the ungodly in the O.T., </a:t>
            </a:r>
          </a:p>
          <a:p>
            <a:r>
              <a:rPr lang="en-US" sz="2400" dirty="0" smtClean="0">
                <a:latin typeface="+mj-lt"/>
              </a:rPr>
              <a:t>He will surely be able to do the same in the end times. </a:t>
            </a:r>
            <a:endParaRPr lang="en-US" sz="2400" dirty="0">
              <a:latin typeface="+mj-lt"/>
            </a:endParaRPr>
          </a:p>
        </p:txBody>
      </p:sp>
      <p:pic>
        <p:nvPicPr>
          <p:cNvPr id="5" name="Picture 4" descr="Paulus (apostel)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3057" y="0"/>
            <a:ext cx="4528943" cy="6758152"/>
          </a:xfrm>
          <a:prstGeom prst="rect">
            <a:avLst/>
          </a:prstGeom>
        </p:spPr>
      </p:pic>
    </p:spTree>
    <p:extLst>
      <p:ext uri="{BB962C8B-B14F-4D97-AF65-F5344CB8AC3E}">
        <p14:creationId xmlns:p14="http://schemas.microsoft.com/office/powerpoint/2010/main" val="536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7651530" cy="6740307"/>
          </a:xfrm>
          <a:prstGeom prst="rect">
            <a:avLst/>
          </a:prstGeom>
          <a:noFill/>
        </p:spPr>
        <p:txBody>
          <a:bodyPr wrap="square" rtlCol="0">
            <a:spAutoFit/>
          </a:bodyPr>
          <a:lstStyle/>
          <a:p>
            <a:r>
              <a:rPr lang="en-US" sz="2400" b="1" dirty="0" smtClean="0">
                <a:latin typeface="+mj-lt"/>
              </a:rPr>
              <a:t>THE LAST DAYS</a:t>
            </a:r>
          </a:p>
          <a:p>
            <a:r>
              <a:rPr lang="en-US" sz="2400" dirty="0" smtClean="0">
                <a:latin typeface="+mj-lt"/>
              </a:rPr>
              <a:t>“This 2</a:t>
            </a:r>
            <a:r>
              <a:rPr lang="en-US" sz="2400" baseline="30000" dirty="0" smtClean="0">
                <a:latin typeface="+mj-lt"/>
              </a:rPr>
              <a:t>nd</a:t>
            </a:r>
            <a:r>
              <a:rPr lang="en-US" sz="2400" dirty="0" smtClean="0">
                <a:latin typeface="+mj-lt"/>
              </a:rPr>
              <a:t> epistle, beloved, I now write unto you… knowing there shall come in the </a:t>
            </a:r>
            <a:r>
              <a:rPr lang="en-US" sz="2400" b="1" dirty="0" smtClean="0">
                <a:latin typeface="+mj-lt"/>
              </a:rPr>
              <a:t>last days scoffers… saying, Where is the promise of his coming?  </a:t>
            </a:r>
            <a:r>
              <a:rPr lang="en-US" sz="2400" dirty="0" smtClean="0">
                <a:latin typeface="+mj-lt"/>
              </a:rPr>
              <a:t>For this they willingly are ignorant of that by the word of God… But the heavens and the earth, which are now, by the same word are kept in store, reserved unto fire against the day of judgment and perdition of ungodly men.  But, beloved, be not ignorant of this one thing, that one day is with the Lord as 1,000 years, and 1,000 years as one day.  The Lord is not slack concerning his promise… but is longsuffering to us-ward, not willing that any should perish, but that all should come to repentance” (2Pet. 3:1-9).</a:t>
            </a:r>
          </a:p>
          <a:p>
            <a:r>
              <a:rPr lang="en-US" sz="2400" dirty="0" smtClean="0">
                <a:latin typeface="+mj-lt"/>
              </a:rPr>
              <a:t>Peter had hoped that Christ would shortly return with the kingdom (Acts 1:6), but 35-years later, he knew it was not going to happen in his lifetime.  He tells his Jewish believers not to give up hope, that God is simply giving the unbelieving masses more time to be saved, </a:t>
            </a:r>
            <a:r>
              <a:rPr lang="en-US" sz="2400" i="1" dirty="0" smtClean="0">
                <a:latin typeface="+mj-lt"/>
              </a:rPr>
              <a:t>but that He will come</a:t>
            </a:r>
            <a:r>
              <a:rPr lang="en-US" sz="2400" dirty="0" smtClean="0">
                <a:latin typeface="+mj-lt"/>
              </a:rPr>
              <a:t>.    </a:t>
            </a:r>
            <a:endParaRPr lang="en-US" sz="2400" dirty="0">
              <a:latin typeface="+mj-lt"/>
            </a:endParaRPr>
          </a:p>
        </p:txBody>
      </p:sp>
      <p:pic>
        <p:nvPicPr>
          <p:cNvPr id="4" name="Picture 3" descr="Paulus (apostel)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3057" y="0"/>
            <a:ext cx="4528943" cy="6758152"/>
          </a:xfrm>
          <a:prstGeom prst="rect">
            <a:avLst/>
          </a:prstGeom>
        </p:spPr>
      </p:pic>
    </p:spTree>
    <p:extLst>
      <p:ext uri="{BB962C8B-B14F-4D97-AF65-F5344CB8AC3E}">
        <p14:creationId xmlns:p14="http://schemas.microsoft.com/office/powerpoint/2010/main" val="87871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7651529" cy="6863417"/>
          </a:xfrm>
          <a:prstGeom prst="rect">
            <a:avLst/>
          </a:prstGeom>
          <a:noFill/>
        </p:spPr>
        <p:txBody>
          <a:bodyPr wrap="square" rtlCol="0">
            <a:spAutoFit/>
          </a:bodyPr>
          <a:lstStyle/>
          <a:p>
            <a:r>
              <a:rPr lang="en-US" sz="2400" b="1" dirty="0" smtClean="0">
                <a:latin typeface="+mj-lt"/>
              </a:rPr>
              <a:t>2</a:t>
            </a:r>
            <a:r>
              <a:rPr lang="en-US" sz="2400" b="1" baseline="30000" dirty="0" smtClean="0">
                <a:latin typeface="+mj-lt"/>
              </a:rPr>
              <a:t>ND</a:t>
            </a:r>
            <a:r>
              <a:rPr lang="en-US" sz="2400" b="1" dirty="0" smtClean="0">
                <a:latin typeface="+mj-lt"/>
              </a:rPr>
              <a:t> COMING OF CHRIST</a:t>
            </a:r>
            <a:endParaRPr lang="en-US" sz="2400" dirty="0" smtClean="0">
              <a:latin typeface="+mj-lt"/>
            </a:endParaRPr>
          </a:p>
          <a:p>
            <a:r>
              <a:rPr lang="en-US" sz="2400" dirty="0" smtClean="0">
                <a:latin typeface="+mj-lt"/>
              </a:rPr>
              <a:t>“But the day of the Lord will come as a thief in the night…</a:t>
            </a:r>
          </a:p>
          <a:p>
            <a:r>
              <a:rPr lang="en-US" sz="2400" dirty="0" smtClean="0">
                <a:latin typeface="+mj-lt"/>
              </a:rPr>
              <a:t>The heavens will pass away with a great noise, and the elements shall melt with fervent heat, the earth also and the works that are therein shall be burned up… Nevertheless we, according to his promise, look for new heavens and a new earth, wherein dwelleth righteousness” (2Pet. 3:10-13).  </a:t>
            </a:r>
          </a:p>
          <a:p>
            <a:r>
              <a:rPr lang="en-US" sz="2400" dirty="0" smtClean="0">
                <a:latin typeface="+mj-lt"/>
              </a:rPr>
              <a:t>Peter is giving his readers God’s final timeline:  2</a:t>
            </a:r>
            <a:r>
              <a:rPr lang="en-US" sz="2400" baseline="30000" dirty="0" smtClean="0">
                <a:latin typeface="+mj-lt"/>
              </a:rPr>
              <a:t>nd</a:t>
            </a:r>
            <a:r>
              <a:rPr lang="en-US" sz="2400" dirty="0" smtClean="0">
                <a:latin typeface="+mj-lt"/>
              </a:rPr>
              <a:t> coming of Christ; the dissolution [destruction by fire] of the present earth &amp; heavens, which will be renovated into a new earth &amp; heavens where only the righteous will reign eternally. </a:t>
            </a:r>
          </a:p>
          <a:p>
            <a:endParaRPr lang="en-US" sz="800" b="1" dirty="0" smtClean="0">
              <a:latin typeface="+mj-lt"/>
            </a:endParaRPr>
          </a:p>
          <a:p>
            <a:r>
              <a:rPr lang="en-US" sz="2400" b="1" dirty="0" smtClean="0">
                <a:latin typeface="+mj-lt"/>
              </a:rPr>
              <a:t>BROTHER PAUL</a:t>
            </a:r>
          </a:p>
          <a:p>
            <a:r>
              <a:rPr lang="en-US" sz="2400" dirty="0" smtClean="0">
                <a:latin typeface="+mj-lt"/>
              </a:rPr>
              <a:t>“… even as our beloved brother Paul also according to the wisdom given unto him hath written unto you [HEBREWS]; As also in all his epistles, speaking in them of these things; </a:t>
            </a:r>
            <a:r>
              <a:rPr lang="en-US" sz="2400" b="1" u="sng" dirty="0" smtClean="0">
                <a:latin typeface="+mj-lt"/>
              </a:rPr>
              <a:t>in</a:t>
            </a:r>
            <a:r>
              <a:rPr lang="en-US" sz="2400" b="1" dirty="0" smtClean="0">
                <a:latin typeface="+mj-lt"/>
              </a:rPr>
              <a:t> </a:t>
            </a:r>
            <a:r>
              <a:rPr lang="en-US" sz="2400" b="1" u="sng" dirty="0" smtClean="0">
                <a:latin typeface="+mj-lt"/>
              </a:rPr>
              <a:t>which are somethings hard to be understood</a:t>
            </a:r>
            <a:r>
              <a:rPr lang="en-US" sz="2400" b="1" dirty="0" smtClean="0">
                <a:latin typeface="+mj-lt"/>
              </a:rPr>
              <a:t> </a:t>
            </a:r>
            <a:r>
              <a:rPr lang="en-US" sz="2400" dirty="0" smtClean="0">
                <a:latin typeface="+mj-lt"/>
              </a:rPr>
              <a:t>[Mystery]…” (2Pet. 3:15,16).  With Israel’s kingdom program now on-hold, Peter directed his Jewish readers to Paul and his epistles.    </a:t>
            </a:r>
            <a:r>
              <a:rPr lang="en-US" sz="2400" b="1" dirty="0" smtClean="0">
                <a:latin typeface="+mj-lt"/>
              </a:rPr>
              <a:t> </a:t>
            </a:r>
            <a:endParaRPr lang="en-US" sz="2400" b="1" dirty="0">
              <a:latin typeface="+mj-lt"/>
            </a:endParaRPr>
          </a:p>
        </p:txBody>
      </p:sp>
      <p:pic>
        <p:nvPicPr>
          <p:cNvPr id="4" name="Picture 3" descr="Paulus (apostel)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3057" y="0"/>
            <a:ext cx="4528943" cy="6758152"/>
          </a:xfrm>
          <a:prstGeom prst="rect">
            <a:avLst/>
          </a:prstGeom>
        </p:spPr>
      </p:pic>
    </p:spTree>
    <p:extLst>
      <p:ext uri="{BB962C8B-B14F-4D97-AF65-F5344CB8AC3E}">
        <p14:creationId xmlns:p14="http://schemas.microsoft.com/office/powerpoint/2010/main" val="372206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493876" cy="6494085"/>
          </a:xfrm>
          <a:prstGeom prst="rect">
            <a:avLst/>
          </a:prstGeom>
          <a:noFill/>
        </p:spPr>
        <p:txBody>
          <a:bodyPr wrap="square" rtlCol="0">
            <a:spAutoFit/>
          </a:bodyPr>
          <a:lstStyle/>
          <a:p>
            <a:r>
              <a:rPr lang="en-US" sz="2400" b="1" dirty="0" smtClean="0">
                <a:latin typeface="+mj-lt"/>
              </a:rPr>
              <a:t>1</a:t>
            </a:r>
            <a:r>
              <a:rPr lang="en-US" sz="2400" b="1" baseline="30000" dirty="0" smtClean="0">
                <a:latin typeface="+mj-lt"/>
              </a:rPr>
              <a:t>ST</a:t>
            </a:r>
            <a:r>
              <a:rPr lang="en-US" sz="2400" b="1" dirty="0" smtClean="0">
                <a:latin typeface="+mj-lt"/>
              </a:rPr>
              <a:t> JOHN </a:t>
            </a:r>
            <a:r>
              <a:rPr lang="en-US" sz="2400" dirty="0" smtClean="0">
                <a:latin typeface="+mj-lt"/>
              </a:rPr>
              <a:t>(A.D. 50’s or 60’s)</a:t>
            </a:r>
          </a:p>
          <a:p>
            <a:r>
              <a:rPr lang="en-US" sz="2400" dirty="0" smtClean="0">
                <a:latin typeface="+mj-lt"/>
              </a:rPr>
              <a:t>“That which was from the beginning, which we have heard, which we have seen with out eyes, which we have looked upon, and our hands have handled, of the Word of life” (1Jn. 1:1).</a:t>
            </a:r>
          </a:p>
          <a:p>
            <a:r>
              <a:rPr lang="en-US" sz="2400" dirty="0" smtClean="0">
                <a:latin typeface="+mj-lt"/>
              </a:rPr>
              <a:t>The Apostle John wrote these epistles after his gospel, telling the reader [Jews] that he had been with, had heard, had seen, and had touched His Lord.  Whereas John, the youngest of the 12, had been like a son to Jesus, now John is the father-figure, and calls those to whom he now writes, </a:t>
            </a:r>
            <a:r>
              <a:rPr lang="en-US" sz="2400" b="1" dirty="0" smtClean="0">
                <a:latin typeface="+mj-lt"/>
              </a:rPr>
              <a:t>“My little children” </a:t>
            </a:r>
            <a:r>
              <a:rPr lang="en-US" sz="2400" dirty="0" smtClean="0">
                <a:latin typeface="+mj-lt"/>
              </a:rPr>
              <a:t>(1Jn. 2:1), the next generation of Jews.  John tells them, “Love not the world, neither the things that are in the world.  If any man love the world, the love of the Father is not in him” (1Jn. 2:15). </a:t>
            </a:r>
          </a:p>
          <a:p>
            <a:endParaRPr lang="en-US" sz="800" b="1" dirty="0" smtClean="0">
              <a:latin typeface="+mj-lt"/>
            </a:endParaRPr>
          </a:p>
          <a:p>
            <a:r>
              <a:rPr lang="en-US" sz="2400" b="1" dirty="0" smtClean="0">
                <a:latin typeface="+mj-lt"/>
              </a:rPr>
              <a:t>END TIMES</a:t>
            </a:r>
          </a:p>
          <a:p>
            <a:r>
              <a:rPr lang="en-US" sz="2400" dirty="0" smtClean="0">
                <a:latin typeface="+mj-lt"/>
              </a:rPr>
              <a:t>“Little children, </a:t>
            </a:r>
            <a:r>
              <a:rPr lang="en-US" sz="2400" b="1" dirty="0" smtClean="0">
                <a:latin typeface="+mj-lt"/>
              </a:rPr>
              <a:t>it is the last time </a:t>
            </a:r>
            <a:r>
              <a:rPr lang="en-US" sz="2400" dirty="0" smtClean="0">
                <a:latin typeface="+mj-lt"/>
              </a:rPr>
              <a:t>[last days]; </a:t>
            </a:r>
            <a:r>
              <a:rPr lang="en-US" sz="2400" b="1" dirty="0" smtClean="0">
                <a:latin typeface="+mj-lt"/>
              </a:rPr>
              <a:t>and as ye have heard that antichrist shall come, even now are there… </a:t>
            </a:r>
            <a:endParaRPr lang="en-US" sz="2400" b="1" dirty="0">
              <a:latin typeface="+mj-lt"/>
            </a:endParaRPr>
          </a:p>
        </p:txBody>
      </p:sp>
      <p:pic>
        <p:nvPicPr>
          <p:cNvPr id="3" name="Picture 2" descr="Another Espresso, Please | Why, yes, I did just have on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2552" y="-1"/>
            <a:ext cx="4519448" cy="6726621"/>
          </a:xfrm>
          <a:prstGeom prst="rect">
            <a:avLst/>
          </a:prstGeom>
        </p:spPr>
      </p:pic>
    </p:spTree>
    <p:extLst>
      <p:ext uri="{BB962C8B-B14F-4D97-AF65-F5344CB8AC3E}">
        <p14:creationId xmlns:p14="http://schemas.microsoft.com/office/powerpoint/2010/main" val="308267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7588469" cy="6863417"/>
          </a:xfrm>
          <a:prstGeom prst="rect">
            <a:avLst/>
          </a:prstGeom>
          <a:noFill/>
        </p:spPr>
        <p:txBody>
          <a:bodyPr wrap="square" rtlCol="0">
            <a:spAutoFit/>
          </a:bodyPr>
          <a:lstStyle/>
          <a:p>
            <a:r>
              <a:rPr lang="en-US" sz="2400" dirty="0" smtClean="0">
                <a:latin typeface="+mj-lt"/>
              </a:rPr>
              <a:t>“… </a:t>
            </a:r>
            <a:r>
              <a:rPr lang="en-US" sz="2400" b="1" dirty="0" smtClean="0">
                <a:latin typeface="+mj-lt"/>
              </a:rPr>
              <a:t>many antichrists; whereby we know that it is the last time </a:t>
            </a:r>
            <a:r>
              <a:rPr lang="en-US" sz="2400" dirty="0" smtClean="0">
                <a:latin typeface="+mj-lt"/>
              </a:rPr>
              <a:t>[last days].  They went out from us, but they were not of us; for if they had been of us, they would no doubt have continued with us” (1Jn. 2:18).</a:t>
            </a:r>
          </a:p>
          <a:p>
            <a:r>
              <a:rPr lang="en-US" sz="2400" dirty="0" smtClean="0">
                <a:latin typeface="+mj-lt"/>
              </a:rPr>
              <a:t>No doubt John had encountered many who hoped Jesus was the Messiah, but in the end rejected Him because He didn’t establish the earthly kingdom, instead offering Himself up to die on the cross.  John warned the last generation alive [tribulation] that ‘</a:t>
            </a:r>
            <a:r>
              <a:rPr lang="en-US" sz="2400" i="1" dirty="0" smtClean="0">
                <a:latin typeface="+mj-lt"/>
              </a:rPr>
              <a:t>antichrist shall come,</a:t>
            </a:r>
            <a:r>
              <a:rPr lang="en-US" sz="2400" dirty="0" smtClean="0">
                <a:latin typeface="+mj-lt"/>
              </a:rPr>
              <a:t>’ but leading up to that there shall be many who deny Him.  Until that time arrives, however, he encourages them to show the love of the Father that was in their Lord, Jesus Christ –</a:t>
            </a:r>
          </a:p>
          <a:p>
            <a:endParaRPr lang="en-US" sz="800" dirty="0" smtClean="0">
              <a:latin typeface="+mj-lt"/>
            </a:endParaRPr>
          </a:p>
          <a:p>
            <a:r>
              <a:rPr lang="en-US" sz="2400" dirty="0" smtClean="0">
                <a:latin typeface="+mj-lt"/>
              </a:rPr>
              <a:t>“Beloved, if God so loved us, we ought also to love one another… God is love…” (1Jn. 4:11-16), a </a:t>
            </a:r>
            <a:r>
              <a:rPr lang="en-US" sz="2400" i="1" dirty="0" err="1" smtClean="0">
                <a:latin typeface="+mj-lt"/>
              </a:rPr>
              <a:t>transdispensational</a:t>
            </a:r>
            <a:r>
              <a:rPr lang="en-US" sz="2400" dirty="0" smtClean="0">
                <a:latin typeface="+mj-lt"/>
              </a:rPr>
              <a:t> </a:t>
            </a:r>
            <a:r>
              <a:rPr lang="en-US" sz="2400" i="1" dirty="0" smtClean="0">
                <a:latin typeface="+mj-lt"/>
              </a:rPr>
              <a:t>truth</a:t>
            </a:r>
            <a:r>
              <a:rPr lang="en-US" sz="2400" dirty="0" smtClean="0">
                <a:latin typeface="+mj-lt"/>
              </a:rPr>
              <a:t>.  John’s theme was ‘love,’ but he never relinquished the legalism of Israel’s program, “… he that </a:t>
            </a:r>
            <a:r>
              <a:rPr lang="en-US" sz="2400" i="1" dirty="0" smtClean="0">
                <a:latin typeface="+mj-lt"/>
              </a:rPr>
              <a:t>doeth</a:t>
            </a:r>
            <a:r>
              <a:rPr lang="en-US" sz="2400" dirty="0" smtClean="0">
                <a:latin typeface="+mj-lt"/>
              </a:rPr>
              <a:t> the will of God </a:t>
            </a:r>
            <a:r>
              <a:rPr lang="en-US" sz="2400" dirty="0" err="1" smtClean="0">
                <a:latin typeface="+mj-lt"/>
              </a:rPr>
              <a:t>abideth</a:t>
            </a:r>
            <a:r>
              <a:rPr lang="en-US" sz="2400" dirty="0" smtClean="0">
                <a:latin typeface="+mj-lt"/>
              </a:rPr>
              <a:t> forever (2:17)… and </a:t>
            </a:r>
            <a:r>
              <a:rPr lang="en-US" sz="2400" i="1" dirty="0" smtClean="0">
                <a:latin typeface="+mj-lt"/>
              </a:rPr>
              <a:t>keep</a:t>
            </a:r>
            <a:r>
              <a:rPr lang="en-US" sz="2400" dirty="0" smtClean="0">
                <a:latin typeface="+mj-lt"/>
              </a:rPr>
              <a:t> </a:t>
            </a:r>
            <a:r>
              <a:rPr lang="en-US" sz="2400" i="1" dirty="0" smtClean="0">
                <a:latin typeface="+mj-lt"/>
              </a:rPr>
              <a:t>his commandments</a:t>
            </a:r>
            <a:r>
              <a:rPr lang="en-US" sz="2400" dirty="0" smtClean="0">
                <a:latin typeface="+mj-lt"/>
              </a:rPr>
              <a:t>” </a:t>
            </a:r>
          </a:p>
          <a:p>
            <a:r>
              <a:rPr lang="en-US" sz="2400" dirty="0" smtClean="0">
                <a:latin typeface="+mj-lt"/>
              </a:rPr>
              <a:t>(5:2,3), that is specific to Israel, NOT us.   </a:t>
            </a:r>
            <a:endParaRPr lang="en-US" sz="2400" dirty="0">
              <a:latin typeface="+mj-lt"/>
            </a:endParaRPr>
          </a:p>
        </p:txBody>
      </p:sp>
      <p:pic>
        <p:nvPicPr>
          <p:cNvPr id="4" name="Picture 3" descr="Another Espresso, Please | Why, yes, I did just have on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2552" y="-1"/>
            <a:ext cx="4519448" cy="6726621"/>
          </a:xfrm>
          <a:prstGeom prst="rect">
            <a:avLst/>
          </a:prstGeom>
        </p:spPr>
      </p:pic>
    </p:spTree>
    <p:extLst>
      <p:ext uri="{BB962C8B-B14F-4D97-AF65-F5344CB8AC3E}">
        <p14:creationId xmlns:p14="http://schemas.microsoft.com/office/powerpoint/2010/main" val="21566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7672552" cy="6986528"/>
          </a:xfrm>
          <a:prstGeom prst="rect">
            <a:avLst/>
          </a:prstGeom>
          <a:noFill/>
        </p:spPr>
        <p:txBody>
          <a:bodyPr wrap="square" rtlCol="0">
            <a:spAutoFit/>
          </a:bodyPr>
          <a:lstStyle/>
          <a:p>
            <a:r>
              <a:rPr lang="en-US" sz="2400" b="1" dirty="0" smtClean="0">
                <a:latin typeface="+mj-lt"/>
              </a:rPr>
              <a:t>2 &amp; 3 JOHN </a:t>
            </a:r>
            <a:r>
              <a:rPr lang="en-US" sz="2400" dirty="0" smtClean="0">
                <a:latin typeface="+mj-lt"/>
              </a:rPr>
              <a:t>(A.D. 50’s or 60’s)</a:t>
            </a:r>
          </a:p>
          <a:p>
            <a:r>
              <a:rPr lang="en-US" sz="2400" dirty="0" smtClean="0">
                <a:latin typeface="+mj-lt"/>
              </a:rPr>
              <a:t>“… that which we had from the beginning, that we love one another… this is love, that </a:t>
            </a:r>
            <a:r>
              <a:rPr lang="en-US" sz="2400" i="1" dirty="0" smtClean="0">
                <a:latin typeface="+mj-lt"/>
              </a:rPr>
              <a:t>we walk after his commandments</a:t>
            </a:r>
            <a:r>
              <a:rPr lang="en-US" sz="2400" dirty="0" smtClean="0">
                <a:latin typeface="+mj-lt"/>
              </a:rPr>
              <a:t>” (2Jn. 5).  Theirs was faith + </a:t>
            </a:r>
            <a:r>
              <a:rPr lang="en-US" sz="2400" i="1" dirty="0" smtClean="0">
                <a:latin typeface="+mj-lt"/>
              </a:rPr>
              <a:t>works</a:t>
            </a:r>
            <a:r>
              <a:rPr lang="en-US" sz="2400" dirty="0" smtClean="0">
                <a:latin typeface="+mj-lt"/>
              </a:rPr>
              <a:t>; ours faith alone; the Law was </a:t>
            </a:r>
            <a:r>
              <a:rPr lang="en-US" sz="2400" u="sng" dirty="0" smtClean="0">
                <a:latin typeface="+mj-lt"/>
              </a:rPr>
              <a:t>nailed to the cross</a:t>
            </a:r>
            <a:r>
              <a:rPr lang="en-US" sz="2400" dirty="0" smtClean="0">
                <a:latin typeface="+mj-lt"/>
              </a:rPr>
              <a:t>; the keeping of laws, rites &amp; rituals no longer required for salvation (Col. 2:14,16).  </a:t>
            </a:r>
          </a:p>
          <a:p>
            <a:r>
              <a:rPr lang="en-US" sz="2400" dirty="0" smtClean="0">
                <a:latin typeface="+mj-lt"/>
              </a:rPr>
              <a:t>He also provided some good advice when other religious groups [J.W., Mormons, etc.] come to your door and try to sway you to their faith –</a:t>
            </a:r>
          </a:p>
          <a:p>
            <a:endParaRPr lang="en-US" sz="800" dirty="0" smtClean="0">
              <a:latin typeface="+mj-lt"/>
            </a:endParaRPr>
          </a:p>
          <a:p>
            <a:r>
              <a:rPr lang="en-US" sz="2400" dirty="0" smtClean="0">
                <a:latin typeface="+mj-lt"/>
              </a:rPr>
              <a:t>“</a:t>
            </a:r>
            <a:r>
              <a:rPr lang="en-US" sz="2400" b="1" dirty="0" smtClean="0">
                <a:latin typeface="+mj-lt"/>
              </a:rPr>
              <a:t>If there come any unto you, and bring not this doctrine, receive him not into your house, neither bid him God speed.  </a:t>
            </a:r>
            <a:r>
              <a:rPr lang="en-US" sz="2400" dirty="0" smtClean="0">
                <a:latin typeface="+mj-lt"/>
              </a:rPr>
              <a:t>For he that biddeth him God speed is partaker of his evil deeds” (2Jn. 10,11). </a:t>
            </a:r>
          </a:p>
          <a:p>
            <a:endParaRPr lang="en-US" sz="800" dirty="0" smtClean="0">
              <a:latin typeface="+mj-lt"/>
            </a:endParaRPr>
          </a:p>
          <a:p>
            <a:r>
              <a:rPr lang="en-US" sz="2400" dirty="0" smtClean="0">
                <a:latin typeface="+mj-lt"/>
              </a:rPr>
              <a:t>“I have no greater joy than to hear that my children walk in </a:t>
            </a:r>
            <a:r>
              <a:rPr lang="en-US" sz="2400" b="1" dirty="0" smtClean="0">
                <a:latin typeface="+mj-lt"/>
              </a:rPr>
              <a:t>truth</a:t>
            </a:r>
            <a:r>
              <a:rPr lang="en-US" sz="2400" dirty="0" smtClean="0">
                <a:latin typeface="+mj-lt"/>
              </a:rPr>
              <a:t>” (3Jn. 4).  After love, John’s 2</a:t>
            </a:r>
            <a:r>
              <a:rPr lang="en-US" sz="2400" baseline="30000" dirty="0" smtClean="0">
                <a:latin typeface="+mj-lt"/>
              </a:rPr>
              <a:t>nd</a:t>
            </a:r>
            <a:r>
              <a:rPr lang="en-US" sz="2400" dirty="0" smtClean="0">
                <a:latin typeface="+mj-lt"/>
              </a:rPr>
              <a:t> theme is truth – “And the Word was made flesh, and dwelt among us, full of grace and </a:t>
            </a:r>
            <a:r>
              <a:rPr lang="en-US" sz="2400" b="1" u="sng" dirty="0" smtClean="0">
                <a:latin typeface="+mj-lt"/>
              </a:rPr>
              <a:t>truth</a:t>
            </a:r>
            <a:r>
              <a:rPr lang="en-US" sz="2400" dirty="0" smtClean="0">
                <a:latin typeface="+mj-lt"/>
              </a:rPr>
              <a:t>” (Jn. 1:14).  John had one more book to write, but first let’s look at the Book of Jude.     </a:t>
            </a:r>
            <a:endParaRPr lang="en-US" sz="2400" dirty="0">
              <a:latin typeface="+mj-lt"/>
            </a:endParaRPr>
          </a:p>
        </p:txBody>
      </p:sp>
      <p:pic>
        <p:nvPicPr>
          <p:cNvPr id="3" name="Picture 2" descr="Another Espresso, Please | Why, yes, I did just have on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2552" y="-1"/>
            <a:ext cx="4519448" cy="6726621"/>
          </a:xfrm>
          <a:prstGeom prst="rect">
            <a:avLst/>
          </a:prstGeom>
        </p:spPr>
      </p:pic>
    </p:spTree>
    <p:extLst>
      <p:ext uri="{BB962C8B-B14F-4D97-AF65-F5344CB8AC3E}">
        <p14:creationId xmlns:p14="http://schemas.microsoft.com/office/powerpoint/2010/main" val="118371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ristians in Context: from orthodoxy to orthopraxy.: 2/1/0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2552" y="-1"/>
            <a:ext cx="4519448" cy="6726621"/>
          </a:xfrm>
          <a:prstGeom prst="rect">
            <a:avLst/>
          </a:prstGeom>
        </p:spPr>
      </p:pic>
      <p:sp>
        <p:nvSpPr>
          <p:cNvPr id="4" name="TextBox 3"/>
          <p:cNvSpPr txBox="1"/>
          <p:nvPr/>
        </p:nvSpPr>
        <p:spPr>
          <a:xfrm>
            <a:off x="0" y="0"/>
            <a:ext cx="7672552" cy="6617196"/>
          </a:xfrm>
          <a:prstGeom prst="rect">
            <a:avLst/>
          </a:prstGeom>
          <a:noFill/>
        </p:spPr>
        <p:txBody>
          <a:bodyPr wrap="square" rtlCol="0">
            <a:spAutoFit/>
          </a:bodyPr>
          <a:lstStyle/>
          <a:p>
            <a:r>
              <a:rPr lang="en-US" sz="2400" b="1" dirty="0" smtClean="0">
                <a:latin typeface="+mj-lt"/>
              </a:rPr>
              <a:t>JUDE </a:t>
            </a:r>
            <a:r>
              <a:rPr lang="en-US" sz="2400" dirty="0" smtClean="0">
                <a:latin typeface="+mj-lt"/>
              </a:rPr>
              <a:t>(A.D. 66)</a:t>
            </a:r>
          </a:p>
          <a:p>
            <a:r>
              <a:rPr lang="en-US" sz="2400" dirty="0" smtClean="0">
                <a:latin typeface="+mj-lt"/>
              </a:rPr>
              <a:t>“Jude, the servant of Jesus Christ, and brother of James [brother of the Lord]…” (1:1). </a:t>
            </a:r>
          </a:p>
          <a:p>
            <a:r>
              <a:rPr lang="en-US" sz="2400" dirty="0" smtClean="0">
                <a:latin typeface="+mj-lt"/>
              </a:rPr>
              <a:t>Like 2Timothy and 2Peter, apostasy [false teaching] is a major theme in Jude – “For there are certain men crept in unaware, who were before of old ordained to this condemnation, ungodly men, turning the grace of our God into </a:t>
            </a:r>
            <a:r>
              <a:rPr lang="en-US" sz="2400" i="1" dirty="0" smtClean="0">
                <a:latin typeface="+mj-lt"/>
              </a:rPr>
              <a:t>various vices</a:t>
            </a:r>
            <a:r>
              <a:rPr lang="en-US" sz="2400" dirty="0" smtClean="0">
                <a:latin typeface="+mj-lt"/>
              </a:rPr>
              <a:t>, and denying the only Lord God, and our Lord Jesus Christ” (v.4).  Not only did Jude expose ungodly men, but angels –</a:t>
            </a:r>
          </a:p>
          <a:p>
            <a:endParaRPr lang="en-US" sz="800" dirty="0" smtClean="0">
              <a:latin typeface="+mj-lt"/>
            </a:endParaRPr>
          </a:p>
          <a:p>
            <a:r>
              <a:rPr lang="en-US" sz="2400" dirty="0" smtClean="0">
                <a:latin typeface="+mj-lt"/>
              </a:rPr>
              <a:t>“And the angels which kept not their first estate, but left their own habitation, he hath reserved in everlasting chains under the darkness unto the judgment of the great day” (v.6).</a:t>
            </a:r>
          </a:p>
          <a:p>
            <a:r>
              <a:rPr lang="en-US" sz="2400" dirty="0" smtClean="0">
                <a:latin typeface="+mj-lt"/>
              </a:rPr>
              <a:t>1/3 of the angels (Rev. 12:4) created by God turned against Him, bringing upon themselves eternal judgment.</a:t>
            </a:r>
          </a:p>
          <a:p>
            <a:endParaRPr lang="en-US" sz="800" dirty="0" smtClean="0">
              <a:latin typeface="+mj-lt"/>
            </a:endParaRPr>
          </a:p>
          <a:p>
            <a:r>
              <a:rPr lang="en-US" sz="2400" dirty="0" smtClean="0">
                <a:latin typeface="+mj-lt"/>
              </a:rPr>
              <a:t>“And Enoch also, the 7</a:t>
            </a:r>
            <a:r>
              <a:rPr lang="en-US" sz="2400" baseline="30000" dirty="0" smtClean="0">
                <a:latin typeface="+mj-lt"/>
              </a:rPr>
              <a:t>th</a:t>
            </a:r>
            <a:r>
              <a:rPr lang="en-US" sz="2400" dirty="0" smtClean="0">
                <a:latin typeface="+mj-lt"/>
              </a:rPr>
              <a:t> from Adam, prophesied of these cometh with 10,000 of his saints [</a:t>
            </a:r>
            <a:r>
              <a:rPr lang="en-US" sz="2400" i="1" dirty="0" smtClean="0">
                <a:latin typeface="+mj-lt"/>
              </a:rPr>
              <a:t>holy ones</a:t>
            </a:r>
            <a:r>
              <a:rPr lang="en-US" sz="2400" dirty="0" smtClean="0">
                <a:latin typeface="+mj-lt"/>
              </a:rPr>
              <a:t>]” (v.14); other places called angels (Mt. 24:31; 25:31; Mk. 8:38).</a:t>
            </a:r>
          </a:p>
        </p:txBody>
      </p:sp>
    </p:spTree>
    <p:extLst>
      <p:ext uri="{BB962C8B-B14F-4D97-AF65-F5344CB8AC3E}">
        <p14:creationId xmlns:p14="http://schemas.microsoft.com/office/powerpoint/2010/main" val="117452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5720</TotalTime>
  <Words>4107</Words>
  <Application>Microsoft Office PowerPoint</Application>
  <PresentationFormat>Widescreen</PresentationFormat>
  <Paragraphs>168</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148</cp:revision>
  <dcterms:created xsi:type="dcterms:W3CDTF">2018-12-27T12:22:54Z</dcterms:created>
  <dcterms:modified xsi:type="dcterms:W3CDTF">2019-06-29T16:00:08Z</dcterms:modified>
</cp:coreProperties>
</file>