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5" r:id="rId2"/>
    <p:sldId id="286" r:id="rId3"/>
    <p:sldId id="257" r:id="rId4"/>
    <p:sldId id="264" r:id="rId5"/>
    <p:sldId id="265" r:id="rId6"/>
    <p:sldId id="266" r:id="rId7"/>
    <p:sldId id="267" r:id="rId8"/>
    <p:sldId id="268" r:id="rId9"/>
    <p:sldId id="269" r:id="rId10"/>
    <p:sldId id="273" r:id="rId11"/>
    <p:sldId id="274" r:id="rId12"/>
    <p:sldId id="275" r:id="rId13"/>
    <p:sldId id="276" r:id="rId14"/>
    <p:sldId id="282" r:id="rId15"/>
    <p:sldId id="283" r:id="rId16"/>
    <p:sldId id="277" r:id="rId17"/>
    <p:sldId id="284" r:id="rId18"/>
    <p:sldId id="270" r:id="rId19"/>
    <p:sldId id="271" r:id="rId20"/>
    <p:sldId id="279" r:id="rId21"/>
    <p:sldId id="281" r:id="rId22"/>
    <p:sldId id="28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1" d="100"/>
          <a:sy n="91" d="100"/>
        </p:scale>
        <p:origin x="5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9-02T11:33:26.031"/>
    </inkml:context>
    <inkml:brush xml:id="br0">
      <inkml:brushProperty name="width" value="0.05292" units="cm"/>
      <inkml:brushProperty name="height" value="0.05292" units="cm"/>
      <inkml:brushProperty name="color" value="#FF0000"/>
    </inkml:brush>
  </inkml:definitions>
  <inkml:trace contextRef="#ctx0" brushRef="#br0">22627 8043 0,'0'22'250,"0"-1"-250,0 0 15,0 21 1,-63 64 0,-149 21-1,21-21 1,43-43-1,85 1 1,20-43 0,22 0-1,-21 22 1,21-43-16,0 21 16,-1 0-1,1 21-15,0-42 16,0 43-1,-21-1 1,-1 43 0,-41-1-1,-65 22 1,-41 21 0,148-85-1,-1 22 1,-20 21-1,20-22 1,-20 22 0,42-22-1,0-20 1,21-1 203,0-21-219,-22 0 0,-20 43 15,-127 84 1,42-63-16,0-1 16,21 1-1,42-43-15,1 22 0,-22 42 31,64-1-15,0-41 0,-21 21-1,20-22 1,-20 22 0,21-64-1,21 0 235,0 0-250,0 0 16,-21 22-1,21 41 1,-21 1 0,-1 0-1,22-43 1,0 0 0,0-20-1,0-1 16,0 0-15,0 0 0,0 0-1,-21 0 1,21 22 0,0-22-1,0 0 1,0 43-1,0-22 1,0-21 0,0 0-1,0 0 1,0 1 15,0-1-15,0 21-1,21 0 1,-21-20 234,0 20-234,0-21-1,0 21 1,0-20 0,22 41-1,-22-42 1,21 22-1,-21-22 1,21 0 0,-21 21-1,42-21 1,-42 1-16,21-1 16,-21 0 15,0 0-16,22-21 1,-22 21-16,21 0 16,0 1-1,-21-1 79,21 0-78,0 0-16,0 0 15,1-21 1,-1 21 0,0-21 15,-21 22-31,21-22 15,0 21 1,43-21-16,-22 21 16,85 21-1,0-42 1,-42 43 0,-43-43-1,22 0 48,41 0-63,-20 0 15,-43 0-15,43 21 16,-64 0 0,0-21 46,43 0-46,42 0-1,84 0 1,-126 0 0,-43 0 265,0-21-281,21-22 15,22 1 1,-22 21 0,22 0-1,-22-22 1,43-20 0,-43 42-1,64-22 1,0 1-16,42 0 15,-85 42 1,-20 0-16,-1-43 31,-21 43-31,-21-21 47,0 0-31,0-42-1,0 41 1,0 1 15,0 0 204,0 0-235,21 0 15,22-43 1,-1 22 0,-21 21-1,0 0-15,22-22 16,-22 22-16,21 0 15,149-43 1,-85 43 0,-22-21-1,-41 0 1,-43 20 0,0-20-16,0 21 31,0 0-16,0 0-15,-43-22 16,-41-20 0,20-85-1,43 126 1,21-20 218,0 21-234,0-21 16,21 20 0,0-41-1,-21 42-15,0-43 31,21 43-31,1 0 16,83-43 0,-20 22-1,-21 0 1,-22 21 0,-21 21-16,-21-22 62,0-20-62,-106-43 16,85 43-1,21 0 235,0-1-234,0 22-16,0-42 16,0 20-1,0 22 1,0 0-16,0 0 0,0-21 15,0-1 1,0 1 0,0-22-1,0 43 1,0-42 0,0 42-16,0-1 62,21 1-46,-21 0-1,0-21 1,21 42 0,-21-21-16,22 21 15,-1-22 48,-21 1-48,21 0-15,-21 0 47,21 21-31,-21-21-1,21 21 1,0-21 0,-21-1-1,22 22 1,-22-21 0,0 0 15,0 0 0,0 0-31,21 0 16,0-22-1,-21 22 1,0 0 31,0-21-32,0 20 1,42-20 0,1 0-1,-43-1 1,21 22 0,-21 0-1,0 0 1,21 0 15,0 0-15,-21-22-16,0 22 15,0-42-15,0 41 16,0-41 0,0 42-16,21-22 359,0 22-343,-21 0-16,0 0 15,0 0 1,22 21-1,-22-21 1,0-1 0,0-20-1,42 0 1,-42 21-16,21-1 16,0 22-1,-21-21 48,0 0-48,0-21 1,0 21 0,0-1-1,0 1 1,0 0 78,0 0-94,0 0 15,0 0-15,21-1 16,1 1-1,-22 0 17,0 0-1,0 0-15,0 0-1,0-1-15,0-20 31,0 0-31,0 21 16,0-1 93,-22 1-46,1 21-32,0 0-15,0-21-1,0 21 1,-22-21 0,22 21-1,21-21 1,-21 0 0,0-1-16,21 1 15,0 0 1,0 0-16,0-21 15,0 20-15,0 44 407,-21-22-392,21 21-15,-43-21 16,1 0 0,0 0-1,21 21 1,-1-21 31,1 21-16,-21-21-15,21 0-1,-22 0-15,1 21 16,21-21-16,0 0 140,0 0-124,-1 0 0,1 0-1,0 0 17,0 0-17,0 0-15,-22 0 16,1 0-1,0 0 1,21 0 0,-1 0-1,1 0 63,0 0-62,0 0 0,0 0-1,0 0 1,21 21 0,-22-21-1,1 0 1,0 0 31,0 22-16,0-22-31,0 0 16,-1 0 46,22 21-31,0 0-15,-21-21 0,21 21-1,-21-21 485</inkml:trace>
  <inkml:trace contextRef="#ctx0" brushRef="#br0" timeOffset="23517.0624">26183 64 0,'-21'-22'437,"0"1"-421,-43 21-16,43-21 16,-21 21 77,-22 0-77,1 0-16,-43 0 16,42 0-1,1 0 95,-1 0-95,22 0 1,-21 0-1,41 0 1,1 0 78,-42 21-94,-22-21 15,-21 0 1,64 0 0,21 21 62,0 1-63,-1-1-15,22 0 0,-21-21 16,0 21 0,0-21-1,21 21 1,0 0-16,-21-21 16,21 22 15,0 20-16,0-21 1,0 21 0,-43 43-1,22-64 1,0 22 0,0-43-1,21 21 1,0 0-1,-21 0 1,-22-21 0,43 21-1,-21-21 1,0 0 0,21 21 296,0 43-296,0-22-16,0-21 15,-21 22 17,0-22-17,0 21 1,-1-21-1,22 1 1,-21-1 0,21 0-1,-21-21-15,21 21 16,0 0 0,0 0-1,-21 22 1,0-1-1,0-21 1,21 22 0,-22-1-1,22-21 17,-21-21-17,21 21 251,0 22-251,0 20-15,0 1 16,-21 41 0,0 1-1,0 42 1,0-63-16,-1 84 16,1-105-16,21 21 15,-21 20 1,21-41-1,-21-43 1,21 43 0,0 20-1,0-63 1,0 1 0,0 20-1,0 21 1,85-20-1,-64-1 1,-21-21 15,21-21 32,42 21-48,43-21-15,-21 22 16,63-1 0,-63 0-1,-43-21 79,64 0-94,-43 0 16,-20 0-1,-22 0 1,85 0 62,-43-21-78,-42 21 16,22 0-1,-22-21 63,0-1-78,43-20 32,-1 0-17,-42 21-15,0-1 16,-21-20-16,0 0 16,22-1-1,-1-41 1,-21 41-1,42-41 1,-42 20 0,42-42-1,-20 43 17,-1-1-17,-21 22 1,42 0-1,-42-1 1,0 1 0,21-21-1,-21 41-15,0-20 16,0 21-16,21 21 31,-21-21-31,22 21 16,-1-21-1,42-1 1,-42 1 0,-21-21-16,0-43 15,0 43 1,0 21-16,0-43 16,22 43-1,20 0 1,64 21-1,-85-21 1,21-22 0,-42 22-1,0-42 345,0 20-345,0-41 1,21 20 0,1 1-1,-22 20 1,0 1-1,0 21 1,0 0 0,21 0 15,21-1-31,0 1 16,-20 0-16,-1 21 15,0-21 1,-21 0 15,21 21-15,-21-21 46,0-1-46,0 1-16,0 0 31,0 0-15,0 0-1,0 0 1,0-1 0,0-20-1,21 0 1,-21 21-1,0-1 1,0 1 0,-21 21 31,21-21-32,0 0 1,-21 21-1,21-21 1,0 0 0,-21 21 93,21-22-109,-21 22 16,21-21-1,-22 21 1,1-21 93,0 0-93,-21 21 0,21 0 93,21-21-93,-22 21-16,-20 0 31,0-21-31,21 21 15,-1 0 1,1 0 78,21-22-79,-21 22 1,21-21 562,-21 0-562,0 21-1,0 0 1</inkml:trace>
</inkml:ink>
</file>

<file path=ppt/ink/ink2.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9-02T11:35:31.063"/>
    </inkml:context>
    <inkml:brush xml:id="br0">
      <inkml:brushProperty name="width" value="0.05292" units="cm"/>
      <inkml:brushProperty name="height" value="0.05292" units="cm"/>
      <inkml:brushProperty name="color" value="#FF0000"/>
    </inkml:brush>
  </inkml:definitions>
  <inkml:trace contextRef="#ctx0" brushRef="#br0">30692 9419 0,'0'-42'250,"0"-64"-234,0 0 0,42-127-1,-21 22 1,0 20-1,-21 107-15,0-86 16,0 64 0,43-84-16,-22-106 15,42-149 1,-42 64 0,-21 254-1,0 106 313,0-21-328,0-22 16,0 43 0,22-43-1,-22-20 1,21-1-1,-21 64-15,0-85 16,21 43 0,-21-1-16,0-105 15,21 63 1,-21 64 0,0 20 15,0 1-16,0 0 1,0 0-16,-21-21 16,0-1-1,21 22-15,-43-85 16,43 22 0,0-22-1,0 63 1,0 1-1,0 21 1,0 0-16,-21 21 219,0 0-204,-21 0-15,-22 0 16,-211-106 0,-127-21-1,233 85 1,84-1 0,43 1-1,-1 21 1,1 21-1,21-21-15,-43-1 16,22 1 0,0-21-16,-43 21 31,43 0-15,-1 21-1,22 0 48,0-22-48,0 1 1,0-21 0,21-43-1,0 64 1,-22 21 187,-20 0-203,-21 0 0,20 0 16,-190-42 15,1-1-16,168 43 1,43 0 0,0 0 15,-22 0-15,22 0-16,-42 0 15,42 0 1,-22 0-1,22 0 48,0 0-47,0 22-1,0-22-15,-1 21 16,-20 0-1,0 0 1,-43 21 0,22 1-1,20-1 1,1 0 0,21-20-1,-22 20 1,22 21-1,0-63-15,0 85 32,0-64-17,21 0-15,-21 85 16,-1-63 0,-41 41-1,21 1 16,20 42-15,-41-42 0,63-22-16,0 43 15,-21-43-15,21 1 16,-21 63 0,21-64-1,0-41 235,0-1-250,0 0 16,0 0-1,-22 21-15,22 1 16,0 20-16,0 1 0,0-22 16,-21 106-1,-21-21 1,-22 21 0,43-63-1,-21 21 1,42 0-1,-42 0 1,42-64-16,0 64 16,0-64-16,-22-21 15,22 22 1,0-22 265,0 0-265,0 0-1,0 0-15,0 22 16,0-1-16,0 85 31,0-64-15,0 1-16,-42 126 16,-43 1-1,-42-43 1,0-42-1,64-21 1,63-43-16,-21 85 31,0-64-31,21-41 16,0 62 0,0 1-1,-22-22 1,22-41-1,0 20 220,0 0-235,0 22 15,0 20 1,0 22-16,-63 21 16,21-21-1,20-42-15,-62 63 16,41 21 0,1-42-1,21-1 1,21-41-1,-21 21 1,21-22 0,0 43-1,0-43-15,-21-41 16,21 41 0,0-42-1,0 43 220,0-22-220,-22 22-15,22-22 16,-21 43-1,21 20 1,0 44 0,0-44-16,0 65 15,21-107 1,-21 1-16,0 42 16,0-43-1,0 22 1,0 42-1,0 21 17,0-42-17,0 42 1,22-63 0,-22-43-1,0-21 1,0 0 171,0 22-171,0-22-16,0 21 16,0 22-1,0 20 1,21-20-1,42-1-15,-20-20 16,20-1-16,-21-21 0,22 21 16,21-20-1,-22 20 1,22 21 0,-1 43-1,22-42 1,-42-22-1,-1-21 1,-20-21 0,-1 0-1,0 0 1,1 0 0,-22 21-1,106 64 16,21 0-15,-85-64-16,1-21 16,-22 21-16,1-21 15,-22 0-15,0 0 94,0 0-94,0 0 234,22 0-234,105-42 32,21 21-32,191-1 15,-254 1-15,21 21 16,-43 0 0,-20-21-1,-22 0 1,1 21-1,20-21-15,43-22 16,-21 22-16,63-21 0,-64 21 16,65 0-1,-107-1 1,-21 22 62,21-63-62,-42 42-16,22-64 15,-1 43 1,-21 21 203,21-43-204,0 22-15,64-43 32,-22 22-17,1-1 1,-22 22-1,-21 21-15,-21-1 16,0 1-16,0 0 16,0 0-16,0-64 15,21 43 1,-21 0 0,0-1-1,0 22 1,0 0 15,22 0 0,-22 0-31,0-43 16,21 1 0,-21-1-1,0 22 1,21 21 46,0-22-46,0 22-16,0-42 16,-21-149-1,0 191 16,0-43 266,0-20-281,22-22-16,-22 21 16,21-63-1,-21-21 1,21-22-1,-21 85 1,0 64-16,0 21 16,0-22-1,0 1 1,0-85 0,0 106-1,0 0 266,0 0-265,21-22-16,0 1 16,0-43-1,-21 64 1,0 0 0,0 0-1,0 0 16,0-22-15,0 22 0,22-21-1,-22-1 1,0 22 78,0 0-94,0 0 15,0 0-15,0 0 16,0-1 31,0 1-32,0 0 17,0 0-17,42-21 1,-21 20 0,0 1-1,-21 0 110,0 0-109,0 0-1,0 0 1,21-1 78,-21 1-79,0 0 1,0-21 15,0 21-15,0-1 0,0 1 46,0 0-31,0 0-31,0-21 16,0-1 0,0 22 234,0 0-235</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AB98FA-6D71-4A61-9B29-45FC2D1756EF}" type="datetimeFigureOut">
              <a:rPr lang="en-US" smtClean="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2FCE69-E91A-4CA5-A945-0866D6735359}" type="slidenum">
              <a:rPr lang="en-US" smtClean="0"/>
              <a:t>‹#›</a:t>
            </a:fld>
            <a:endParaRPr lang="en-US" dirty="0"/>
          </a:p>
        </p:txBody>
      </p:sp>
    </p:spTree>
    <p:extLst>
      <p:ext uri="{BB962C8B-B14F-4D97-AF65-F5344CB8AC3E}">
        <p14:creationId xmlns:p14="http://schemas.microsoft.com/office/powerpoint/2010/main" val="603851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AB98FA-6D71-4A61-9B29-45FC2D1756EF}" type="datetimeFigureOut">
              <a:rPr lang="en-US" smtClean="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2FCE69-E91A-4CA5-A945-0866D6735359}" type="slidenum">
              <a:rPr lang="en-US" smtClean="0"/>
              <a:t>‹#›</a:t>
            </a:fld>
            <a:endParaRPr lang="en-US" dirty="0"/>
          </a:p>
        </p:txBody>
      </p:sp>
    </p:spTree>
    <p:extLst>
      <p:ext uri="{BB962C8B-B14F-4D97-AF65-F5344CB8AC3E}">
        <p14:creationId xmlns:p14="http://schemas.microsoft.com/office/powerpoint/2010/main" val="3998096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AB98FA-6D71-4A61-9B29-45FC2D1756EF}" type="datetimeFigureOut">
              <a:rPr lang="en-US" smtClean="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2FCE69-E91A-4CA5-A945-0866D6735359}" type="slidenum">
              <a:rPr lang="en-US" smtClean="0"/>
              <a:t>‹#›</a:t>
            </a:fld>
            <a:endParaRPr lang="en-US" dirty="0"/>
          </a:p>
        </p:txBody>
      </p:sp>
    </p:spTree>
    <p:extLst>
      <p:ext uri="{BB962C8B-B14F-4D97-AF65-F5344CB8AC3E}">
        <p14:creationId xmlns:p14="http://schemas.microsoft.com/office/powerpoint/2010/main" val="4190507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AB98FA-6D71-4A61-9B29-45FC2D1756EF}" type="datetimeFigureOut">
              <a:rPr lang="en-US" smtClean="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2FCE69-E91A-4CA5-A945-0866D6735359}" type="slidenum">
              <a:rPr lang="en-US" smtClean="0"/>
              <a:t>‹#›</a:t>
            </a:fld>
            <a:endParaRPr lang="en-US" dirty="0"/>
          </a:p>
        </p:txBody>
      </p:sp>
    </p:spTree>
    <p:extLst>
      <p:ext uri="{BB962C8B-B14F-4D97-AF65-F5344CB8AC3E}">
        <p14:creationId xmlns:p14="http://schemas.microsoft.com/office/powerpoint/2010/main" val="521928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CAB98FA-6D71-4A61-9B29-45FC2D1756EF}" type="datetimeFigureOut">
              <a:rPr lang="en-US" smtClean="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2FCE69-E91A-4CA5-A945-0866D6735359}" type="slidenum">
              <a:rPr lang="en-US" smtClean="0"/>
              <a:t>‹#›</a:t>
            </a:fld>
            <a:endParaRPr lang="en-US" dirty="0"/>
          </a:p>
        </p:txBody>
      </p:sp>
    </p:spTree>
    <p:extLst>
      <p:ext uri="{BB962C8B-B14F-4D97-AF65-F5344CB8AC3E}">
        <p14:creationId xmlns:p14="http://schemas.microsoft.com/office/powerpoint/2010/main" val="1327087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AB98FA-6D71-4A61-9B29-45FC2D1756EF}" type="datetimeFigureOut">
              <a:rPr lang="en-US" smtClean="0"/>
              <a:t>6/28/2019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2FCE69-E91A-4CA5-A945-0866D6735359}" type="slidenum">
              <a:rPr lang="en-US" smtClean="0"/>
              <a:t>‹#›</a:t>
            </a:fld>
            <a:endParaRPr lang="en-US" dirty="0"/>
          </a:p>
        </p:txBody>
      </p:sp>
    </p:spTree>
    <p:extLst>
      <p:ext uri="{BB962C8B-B14F-4D97-AF65-F5344CB8AC3E}">
        <p14:creationId xmlns:p14="http://schemas.microsoft.com/office/powerpoint/2010/main" val="3987422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AB98FA-6D71-4A61-9B29-45FC2D1756EF}" type="datetimeFigureOut">
              <a:rPr lang="en-US" smtClean="0"/>
              <a:t>6/28/2019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12FCE69-E91A-4CA5-A945-0866D6735359}" type="slidenum">
              <a:rPr lang="en-US" smtClean="0"/>
              <a:t>‹#›</a:t>
            </a:fld>
            <a:endParaRPr lang="en-US" dirty="0"/>
          </a:p>
        </p:txBody>
      </p:sp>
    </p:spTree>
    <p:extLst>
      <p:ext uri="{BB962C8B-B14F-4D97-AF65-F5344CB8AC3E}">
        <p14:creationId xmlns:p14="http://schemas.microsoft.com/office/powerpoint/2010/main" val="2178153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AB98FA-6D71-4A61-9B29-45FC2D1756EF}" type="datetimeFigureOut">
              <a:rPr lang="en-US" smtClean="0"/>
              <a:t>6/28/2019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12FCE69-E91A-4CA5-A945-0866D6735359}" type="slidenum">
              <a:rPr lang="en-US" smtClean="0"/>
              <a:t>‹#›</a:t>
            </a:fld>
            <a:endParaRPr lang="en-US" dirty="0"/>
          </a:p>
        </p:txBody>
      </p:sp>
    </p:spTree>
    <p:extLst>
      <p:ext uri="{BB962C8B-B14F-4D97-AF65-F5344CB8AC3E}">
        <p14:creationId xmlns:p14="http://schemas.microsoft.com/office/powerpoint/2010/main" val="811301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AB98FA-6D71-4A61-9B29-45FC2D1756EF}" type="datetimeFigureOut">
              <a:rPr lang="en-US" smtClean="0"/>
              <a:t>6/28/2019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12FCE69-E91A-4CA5-A945-0866D6735359}" type="slidenum">
              <a:rPr lang="en-US" smtClean="0"/>
              <a:t>‹#›</a:t>
            </a:fld>
            <a:endParaRPr lang="en-US" dirty="0"/>
          </a:p>
        </p:txBody>
      </p:sp>
    </p:spTree>
    <p:extLst>
      <p:ext uri="{BB962C8B-B14F-4D97-AF65-F5344CB8AC3E}">
        <p14:creationId xmlns:p14="http://schemas.microsoft.com/office/powerpoint/2010/main" val="421425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CAB98FA-6D71-4A61-9B29-45FC2D1756EF}" type="datetimeFigureOut">
              <a:rPr lang="en-US" smtClean="0"/>
              <a:t>6/28/2019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2FCE69-E91A-4CA5-A945-0866D6735359}" type="slidenum">
              <a:rPr lang="en-US" smtClean="0"/>
              <a:t>‹#›</a:t>
            </a:fld>
            <a:endParaRPr lang="en-US" dirty="0"/>
          </a:p>
        </p:txBody>
      </p:sp>
    </p:spTree>
    <p:extLst>
      <p:ext uri="{BB962C8B-B14F-4D97-AF65-F5344CB8AC3E}">
        <p14:creationId xmlns:p14="http://schemas.microsoft.com/office/powerpoint/2010/main" val="449502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CAB98FA-6D71-4A61-9B29-45FC2D1756EF}" type="datetimeFigureOut">
              <a:rPr lang="en-US" smtClean="0"/>
              <a:t>6/28/2019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2FCE69-E91A-4CA5-A945-0866D6735359}" type="slidenum">
              <a:rPr lang="en-US" smtClean="0"/>
              <a:t>‹#›</a:t>
            </a:fld>
            <a:endParaRPr lang="en-US" dirty="0"/>
          </a:p>
        </p:txBody>
      </p:sp>
    </p:spTree>
    <p:extLst>
      <p:ext uri="{BB962C8B-B14F-4D97-AF65-F5344CB8AC3E}">
        <p14:creationId xmlns:p14="http://schemas.microsoft.com/office/powerpoint/2010/main" val="303803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AB98FA-6D71-4A61-9B29-45FC2D1756EF}" type="datetimeFigureOut">
              <a:rPr lang="en-US" smtClean="0"/>
              <a:t>6/28/2019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2FCE69-E91A-4CA5-A945-0866D6735359}" type="slidenum">
              <a:rPr lang="en-US" smtClean="0"/>
              <a:t>‹#›</a:t>
            </a:fld>
            <a:endParaRPr lang="en-US" dirty="0"/>
          </a:p>
        </p:txBody>
      </p:sp>
    </p:spTree>
    <p:extLst>
      <p:ext uri="{BB962C8B-B14F-4D97-AF65-F5344CB8AC3E}">
        <p14:creationId xmlns:p14="http://schemas.microsoft.com/office/powerpoint/2010/main" val="86569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02036"/>
            <a:ext cx="11866179" cy="8956298"/>
          </a:xfrm>
          <a:prstGeom prst="rect">
            <a:avLst/>
          </a:prstGeom>
        </p:spPr>
        <p:txBody>
          <a:bodyPr wrap="square">
            <a:spAutoFit/>
          </a:bodyPr>
          <a:lstStyle/>
          <a:p>
            <a:r>
              <a:rPr lang="en-US" sz="2400" dirty="0" smtClean="0">
                <a:latin typeface="+mj-lt"/>
              </a:rPr>
              <a:t>In our last lesson, we saw God’s promise to use </a:t>
            </a:r>
            <a:r>
              <a:rPr lang="en-US" sz="2400" dirty="0">
                <a:latin typeface="+mj-lt"/>
              </a:rPr>
              <a:t>the </a:t>
            </a:r>
            <a:r>
              <a:rPr lang="en-US" sz="2400" dirty="0" smtClean="0">
                <a:latin typeface="+mj-lt"/>
              </a:rPr>
              <a:t>Babylonian army to exact His punishment </a:t>
            </a:r>
            <a:r>
              <a:rPr lang="en-US" sz="2400" dirty="0">
                <a:latin typeface="+mj-lt"/>
              </a:rPr>
              <a:t>on </a:t>
            </a:r>
            <a:r>
              <a:rPr lang="en-US" sz="2400" dirty="0" smtClean="0">
                <a:latin typeface="+mj-lt"/>
              </a:rPr>
              <a:t>those in land of Israel </a:t>
            </a:r>
            <a:r>
              <a:rPr lang="en-US" sz="2400" dirty="0">
                <a:latin typeface="+mj-lt"/>
              </a:rPr>
              <a:t>who perpetrated </a:t>
            </a:r>
            <a:r>
              <a:rPr lang="en-US" sz="2400" dirty="0" smtClean="0">
                <a:latin typeface="+mj-lt"/>
              </a:rPr>
              <a:t>the </a:t>
            </a:r>
            <a:r>
              <a:rPr lang="en-US" sz="2400" dirty="0">
                <a:latin typeface="+mj-lt"/>
              </a:rPr>
              <a:t>heinous </a:t>
            </a:r>
            <a:r>
              <a:rPr lang="en-US" sz="2400" dirty="0" smtClean="0">
                <a:latin typeface="+mj-lt"/>
              </a:rPr>
              <a:t>act of infanticide –</a:t>
            </a:r>
          </a:p>
          <a:p>
            <a:endParaRPr lang="en-US" sz="800" i="1" dirty="0" smtClean="0">
              <a:latin typeface="+mj-lt"/>
            </a:endParaRPr>
          </a:p>
          <a:p>
            <a:r>
              <a:rPr lang="en-US" sz="2400" i="1" dirty="0" smtClean="0">
                <a:latin typeface="+mj-lt"/>
              </a:rPr>
              <a:t>“… </a:t>
            </a:r>
            <a:r>
              <a:rPr lang="en-US" sz="2400" i="1" dirty="0">
                <a:latin typeface="+mj-lt"/>
              </a:rPr>
              <a:t>and there were they justly punished for the blood </a:t>
            </a:r>
            <a:endParaRPr lang="en-US" sz="2400" i="1" dirty="0" smtClean="0">
              <a:latin typeface="+mj-lt"/>
            </a:endParaRPr>
          </a:p>
          <a:p>
            <a:r>
              <a:rPr lang="en-US" sz="2400" i="1" dirty="0" smtClean="0">
                <a:latin typeface="+mj-lt"/>
              </a:rPr>
              <a:t>of the </a:t>
            </a:r>
            <a:r>
              <a:rPr lang="en-US" sz="2400" i="1" dirty="0">
                <a:latin typeface="+mj-lt"/>
              </a:rPr>
              <a:t>tortured children burned alive in sacrifice to </a:t>
            </a:r>
            <a:endParaRPr lang="en-US" sz="2400" i="1" dirty="0" smtClean="0">
              <a:latin typeface="+mj-lt"/>
            </a:endParaRPr>
          </a:p>
          <a:p>
            <a:r>
              <a:rPr lang="en-US" sz="2400" i="1" dirty="0" smtClean="0">
                <a:latin typeface="+mj-lt"/>
              </a:rPr>
              <a:t>Molech</a:t>
            </a:r>
            <a:r>
              <a:rPr lang="en-US" sz="2400" i="1" dirty="0">
                <a:latin typeface="+mj-lt"/>
              </a:rPr>
              <a:t>.  Such cruelty to children never contemplated </a:t>
            </a:r>
            <a:endParaRPr lang="en-US" sz="2400" i="1" dirty="0" smtClean="0">
              <a:latin typeface="+mj-lt"/>
            </a:endParaRPr>
          </a:p>
          <a:p>
            <a:r>
              <a:rPr lang="en-US" sz="2400" i="1" dirty="0" smtClean="0">
                <a:latin typeface="+mj-lt"/>
              </a:rPr>
              <a:t>by </a:t>
            </a:r>
            <a:r>
              <a:rPr lang="en-US" sz="2400" i="1" dirty="0">
                <a:latin typeface="+mj-lt"/>
              </a:rPr>
              <a:t>the loving heart of God” </a:t>
            </a:r>
          </a:p>
          <a:p>
            <a:r>
              <a:rPr lang="en-US" sz="2400" dirty="0">
                <a:latin typeface="+mj-lt"/>
              </a:rPr>
              <a:t>(Williams Bible Commentary, p. 542</a:t>
            </a:r>
            <a:r>
              <a:rPr lang="en-US" sz="2400" dirty="0" smtClean="0">
                <a:latin typeface="+mj-lt"/>
              </a:rPr>
              <a:t>).</a:t>
            </a:r>
          </a:p>
          <a:p>
            <a:endParaRPr lang="en-US" sz="800" dirty="0" smtClean="0">
              <a:latin typeface="+mj-lt"/>
            </a:endParaRPr>
          </a:p>
          <a:p>
            <a:r>
              <a:rPr lang="en-US" sz="2400" dirty="0" smtClean="0">
                <a:latin typeface="+mj-lt"/>
              </a:rPr>
              <a:t>“</a:t>
            </a:r>
            <a:r>
              <a:rPr lang="en-US" sz="2400" dirty="0">
                <a:latin typeface="+mj-lt"/>
              </a:rPr>
              <a:t>Thus will I do unto this place, saith the LORD, and to </a:t>
            </a:r>
            <a:endParaRPr lang="en-US" sz="2400" dirty="0" smtClean="0">
              <a:latin typeface="+mj-lt"/>
            </a:endParaRPr>
          </a:p>
          <a:p>
            <a:r>
              <a:rPr lang="en-US" sz="2400" dirty="0" smtClean="0">
                <a:latin typeface="+mj-lt"/>
              </a:rPr>
              <a:t>the </a:t>
            </a:r>
            <a:r>
              <a:rPr lang="en-US" sz="2400" dirty="0">
                <a:latin typeface="+mj-lt"/>
              </a:rPr>
              <a:t>inhabitants thereof, and even make this city as </a:t>
            </a:r>
            <a:endParaRPr lang="en-US" sz="2400" dirty="0" smtClean="0">
              <a:latin typeface="+mj-lt"/>
            </a:endParaRPr>
          </a:p>
          <a:p>
            <a:r>
              <a:rPr lang="en-US" sz="2400" b="1" dirty="0" smtClean="0">
                <a:latin typeface="+mj-lt"/>
              </a:rPr>
              <a:t>Tophet</a:t>
            </a:r>
            <a:r>
              <a:rPr lang="en-US" sz="2400" dirty="0">
                <a:latin typeface="+mj-lt"/>
              </a:rPr>
              <a:t>” (19:12</a:t>
            </a:r>
            <a:r>
              <a:rPr lang="en-US" sz="2400" dirty="0" smtClean="0">
                <a:latin typeface="+mj-lt"/>
              </a:rPr>
              <a:t>).  What </a:t>
            </a:r>
            <a:r>
              <a:rPr lang="en-US" sz="2400" dirty="0">
                <a:latin typeface="+mj-lt"/>
              </a:rPr>
              <a:t>is </a:t>
            </a:r>
            <a:r>
              <a:rPr lang="en-US" sz="2400" dirty="0" smtClean="0">
                <a:latin typeface="+mj-lt"/>
              </a:rPr>
              <a:t>Tophet?  </a:t>
            </a:r>
          </a:p>
          <a:p>
            <a:endParaRPr lang="en-US" sz="800" dirty="0" smtClean="0">
              <a:latin typeface="+mj-lt"/>
            </a:endParaRPr>
          </a:p>
          <a:p>
            <a:r>
              <a:rPr lang="en-US" sz="2400" dirty="0" smtClean="0">
                <a:latin typeface="+mj-lt"/>
              </a:rPr>
              <a:t>Williams Commentary –</a:t>
            </a:r>
            <a:r>
              <a:rPr lang="en-US" sz="800" dirty="0">
                <a:latin typeface="+mj-lt"/>
              </a:rPr>
              <a:t> </a:t>
            </a:r>
            <a:r>
              <a:rPr lang="en-US" sz="2400" i="1" dirty="0" smtClean="0">
                <a:latin typeface="+mj-lt"/>
              </a:rPr>
              <a:t>“</a:t>
            </a:r>
            <a:r>
              <a:rPr lang="en-US" sz="2400" i="1" dirty="0">
                <a:latin typeface="+mj-lt"/>
              </a:rPr>
              <a:t>Tophet, so-called from Toph, a drum, which was </a:t>
            </a:r>
            <a:endParaRPr lang="en-US" sz="2400" i="1" dirty="0" smtClean="0">
              <a:latin typeface="+mj-lt"/>
            </a:endParaRPr>
          </a:p>
          <a:p>
            <a:r>
              <a:rPr lang="en-US" sz="2400" i="1" dirty="0" smtClean="0">
                <a:latin typeface="+mj-lt"/>
              </a:rPr>
              <a:t>beaten </a:t>
            </a:r>
            <a:r>
              <a:rPr lang="en-US" sz="2400" i="1" dirty="0">
                <a:latin typeface="+mj-lt"/>
              </a:rPr>
              <a:t>to drown the agonizing cries of the burning </a:t>
            </a:r>
            <a:endParaRPr lang="en-US" sz="2400" i="1" dirty="0" smtClean="0">
              <a:latin typeface="+mj-lt"/>
            </a:endParaRPr>
          </a:p>
          <a:p>
            <a:r>
              <a:rPr lang="en-US" sz="2400" i="1" dirty="0" smtClean="0">
                <a:latin typeface="+mj-lt"/>
              </a:rPr>
              <a:t>children</a:t>
            </a:r>
            <a:r>
              <a:rPr lang="en-US" sz="2400" i="1" dirty="0">
                <a:latin typeface="+mj-lt"/>
              </a:rPr>
              <a:t>.  They were innocent, but their murderers </a:t>
            </a:r>
            <a:endParaRPr lang="en-US" sz="2400" i="1" dirty="0" smtClean="0">
              <a:latin typeface="+mj-lt"/>
            </a:endParaRPr>
          </a:p>
          <a:p>
            <a:r>
              <a:rPr lang="en-US" sz="2400" i="1" dirty="0" smtClean="0">
                <a:latin typeface="+mj-lt"/>
              </a:rPr>
              <a:t>were </a:t>
            </a:r>
            <a:r>
              <a:rPr lang="en-US" sz="2400" i="1" dirty="0">
                <a:latin typeface="+mj-lt"/>
              </a:rPr>
              <a:t>guilty, and therefore, judged</a:t>
            </a:r>
            <a:r>
              <a:rPr lang="en-US" sz="2400" i="1" dirty="0" smtClean="0">
                <a:latin typeface="+mj-lt"/>
              </a:rPr>
              <a:t>” </a:t>
            </a:r>
            <a:r>
              <a:rPr lang="en-US" sz="2400" dirty="0" smtClean="0">
                <a:latin typeface="+mj-lt"/>
              </a:rPr>
              <a:t>(</a:t>
            </a:r>
            <a:r>
              <a:rPr lang="en-US" sz="2400" dirty="0">
                <a:latin typeface="+mj-lt"/>
              </a:rPr>
              <a:t>Ibid, p. 542</a:t>
            </a:r>
            <a:r>
              <a:rPr lang="en-US" sz="2400" dirty="0" smtClean="0">
                <a:latin typeface="+mj-lt"/>
              </a:rPr>
              <a:t>).</a:t>
            </a:r>
          </a:p>
          <a:p>
            <a:r>
              <a:rPr lang="en-US" sz="2400" dirty="0" smtClean="0">
                <a:latin typeface="+mj-lt"/>
              </a:rPr>
              <a:t>Jeremiah, alone, could not express the outrage God </a:t>
            </a:r>
          </a:p>
          <a:p>
            <a:r>
              <a:rPr lang="en-US" sz="2400" dirty="0" smtClean="0">
                <a:latin typeface="+mj-lt"/>
              </a:rPr>
              <a:t>felt, so He raised up another prophet to speak for </a:t>
            </a:r>
          </a:p>
          <a:p>
            <a:r>
              <a:rPr lang="en-US" sz="2400" dirty="0" smtClean="0">
                <a:latin typeface="+mj-lt"/>
              </a:rPr>
              <a:t>Him.</a:t>
            </a:r>
          </a:p>
          <a:p>
            <a:endParaRPr lang="en-US" sz="2400" dirty="0">
              <a:latin typeface="+mj-lt"/>
            </a:endParaRPr>
          </a:p>
          <a:p>
            <a:endParaRPr lang="en-US" sz="2400" dirty="0">
              <a:latin typeface="+mj-lt"/>
            </a:endParaRPr>
          </a:p>
          <a:p>
            <a:endParaRPr lang="en-US" sz="2400" dirty="0" smtClean="0">
              <a:latin typeface="+mj-lt"/>
            </a:endParaRPr>
          </a:p>
          <a:p>
            <a:endParaRPr lang="en-US" sz="800" dirty="0" smtClean="0">
              <a:latin typeface="+mj-lt"/>
            </a:endParaRPr>
          </a:p>
          <a:p>
            <a:endParaRPr lang="en-US" sz="2400" dirty="0">
              <a:latin typeface="+mj-lt"/>
            </a:endParaRPr>
          </a:p>
          <a:p>
            <a:r>
              <a:rPr lang="en-US" sz="2400" dirty="0" smtClean="0">
                <a:latin typeface="+mj-lt"/>
              </a:rPr>
              <a:t>    </a:t>
            </a:r>
            <a:endParaRPr lang="en-US" sz="2400" dirty="0">
              <a:latin typeface="+mj-lt"/>
            </a:endParaRPr>
          </a:p>
        </p:txBody>
      </p:sp>
      <p:pic>
        <p:nvPicPr>
          <p:cNvPr id="5" name="Picture 4" descr="UFO visits sacred places Dome of the Rock - Temple moun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9986" y="672662"/>
            <a:ext cx="5602013" cy="6053959"/>
          </a:xfrm>
          <a:prstGeom prst="rect">
            <a:avLst/>
          </a:prstGeom>
        </p:spPr>
      </p:pic>
    </p:spTree>
    <p:extLst>
      <p:ext uri="{BB962C8B-B14F-4D97-AF65-F5344CB8AC3E}">
        <p14:creationId xmlns:p14="http://schemas.microsoft.com/office/powerpoint/2010/main" val="231257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500"/>
                                        <p:tgtEl>
                                          <p:spTgt spid="2">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animEffect transition="in" filter="fade">
                                      <p:cBhvr>
                                        <p:cTn id="16" dur="500"/>
                                        <p:tgtEl>
                                          <p:spTgt spid="2">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Effect transition="in" filter="fade">
                                      <p:cBhvr>
                                        <p:cTn id="19" dur="500"/>
                                        <p:tgtEl>
                                          <p:spTgt spid="2">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8" end="8"/>
                                            </p:txEl>
                                          </p:spTgt>
                                        </p:tgtEl>
                                        <p:attrNameLst>
                                          <p:attrName>style.visibility</p:attrName>
                                        </p:attrNameLst>
                                      </p:cBhvr>
                                      <p:to>
                                        <p:strVal val="visible"/>
                                      </p:to>
                                    </p:set>
                                    <p:animEffect transition="in" filter="fade">
                                      <p:cBhvr>
                                        <p:cTn id="24" dur="500"/>
                                        <p:tgtEl>
                                          <p:spTgt spid="2">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fade">
                                      <p:cBhvr>
                                        <p:cTn id="27" dur="500"/>
                                        <p:tgtEl>
                                          <p:spTgt spid="2">
                                            <p:txEl>
                                              <p:pRg st="9" end="9"/>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10" end="10"/>
                                            </p:txEl>
                                          </p:spTgt>
                                        </p:tgtEl>
                                        <p:attrNameLst>
                                          <p:attrName>style.visibility</p:attrName>
                                        </p:attrNameLst>
                                      </p:cBhvr>
                                      <p:to>
                                        <p:strVal val="visible"/>
                                      </p:to>
                                    </p:set>
                                    <p:animEffect transition="in" filter="fade">
                                      <p:cBhvr>
                                        <p:cTn id="30" dur="500"/>
                                        <p:tgtEl>
                                          <p:spTgt spid="2">
                                            <p:txEl>
                                              <p:pRg st="10" end="1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12" end="12"/>
                                            </p:txEl>
                                          </p:spTgt>
                                        </p:tgtEl>
                                        <p:attrNameLst>
                                          <p:attrName>style.visibility</p:attrName>
                                        </p:attrNameLst>
                                      </p:cBhvr>
                                      <p:to>
                                        <p:strVal val="visible"/>
                                      </p:to>
                                    </p:set>
                                    <p:animEffect transition="in" filter="fade">
                                      <p:cBhvr>
                                        <p:cTn id="35" dur="500"/>
                                        <p:tgtEl>
                                          <p:spTgt spid="2">
                                            <p:txEl>
                                              <p:pRg st="12" end="12"/>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
                                            <p:txEl>
                                              <p:pRg st="13" end="13"/>
                                            </p:txEl>
                                          </p:spTgt>
                                        </p:tgtEl>
                                        <p:attrNameLst>
                                          <p:attrName>style.visibility</p:attrName>
                                        </p:attrNameLst>
                                      </p:cBhvr>
                                      <p:to>
                                        <p:strVal val="visible"/>
                                      </p:to>
                                    </p:set>
                                    <p:animEffect transition="in" filter="fade">
                                      <p:cBhvr>
                                        <p:cTn id="38" dur="500"/>
                                        <p:tgtEl>
                                          <p:spTgt spid="2">
                                            <p:txEl>
                                              <p:pRg st="13" end="13"/>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
                                            <p:txEl>
                                              <p:pRg st="14" end="14"/>
                                            </p:txEl>
                                          </p:spTgt>
                                        </p:tgtEl>
                                        <p:attrNameLst>
                                          <p:attrName>style.visibility</p:attrName>
                                        </p:attrNameLst>
                                      </p:cBhvr>
                                      <p:to>
                                        <p:strVal val="visible"/>
                                      </p:to>
                                    </p:set>
                                    <p:animEffect transition="in" filter="fade">
                                      <p:cBhvr>
                                        <p:cTn id="41" dur="500"/>
                                        <p:tgtEl>
                                          <p:spTgt spid="2">
                                            <p:txEl>
                                              <p:pRg st="14" end="14"/>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2">
                                            <p:txEl>
                                              <p:pRg st="15" end="15"/>
                                            </p:txEl>
                                          </p:spTgt>
                                        </p:tgtEl>
                                        <p:attrNameLst>
                                          <p:attrName>style.visibility</p:attrName>
                                        </p:attrNameLst>
                                      </p:cBhvr>
                                      <p:to>
                                        <p:strVal val="visible"/>
                                      </p:to>
                                    </p:set>
                                    <p:animEffect transition="in" filter="fade">
                                      <p:cBhvr>
                                        <p:cTn id="44" dur="500"/>
                                        <p:tgtEl>
                                          <p:spTgt spid="2">
                                            <p:txEl>
                                              <p:pRg st="15" end="1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
                                            <p:txEl>
                                              <p:pRg st="16" end="16"/>
                                            </p:txEl>
                                          </p:spTgt>
                                        </p:tgtEl>
                                        <p:attrNameLst>
                                          <p:attrName>style.visibility</p:attrName>
                                        </p:attrNameLst>
                                      </p:cBhvr>
                                      <p:to>
                                        <p:strVal val="visible"/>
                                      </p:to>
                                    </p:set>
                                    <p:animEffect transition="in" filter="fade">
                                      <p:cBhvr>
                                        <p:cTn id="49" dur="500"/>
                                        <p:tgtEl>
                                          <p:spTgt spid="2">
                                            <p:txEl>
                                              <p:pRg st="16" end="16"/>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2">
                                            <p:txEl>
                                              <p:pRg st="17" end="17"/>
                                            </p:txEl>
                                          </p:spTgt>
                                        </p:tgtEl>
                                        <p:attrNameLst>
                                          <p:attrName>style.visibility</p:attrName>
                                        </p:attrNameLst>
                                      </p:cBhvr>
                                      <p:to>
                                        <p:strVal val="visible"/>
                                      </p:to>
                                    </p:set>
                                    <p:animEffect transition="in" filter="fade">
                                      <p:cBhvr>
                                        <p:cTn id="52" dur="500"/>
                                        <p:tgtEl>
                                          <p:spTgt spid="2">
                                            <p:txEl>
                                              <p:pRg st="17" end="17"/>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2">
                                            <p:txEl>
                                              <p:pRg st="18" end="18"/>
                                            </p:txEl>
                                          </p:spTgt>
                                        </p:tgtEl>
                                        <p:attrNameLst>
                                          <p:attrName>style.visibility</p:attrName>
                                        </p:attrNameLst>
                                      </p:cBhvr>
                                      <p:to>
                                        <p:strVal val="visible"/>
                                      </p:to>
                                    </p:set>
                                    <p:animEffect transition="in" filter="fade">
                                      <p:cBhvr>
                                        <p:cTn id="55" dur="500"/>
                                        <p:tgtEl>
                                          <p:spTgt spid="2">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t;strong&gt;Blue sky&lt;/strong&gt; 2 | Flickr - Photo Shar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304"/>
            <a:ext cx="12192000" cy="68426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p:cNvSpPr txBox="1"/>
          <p:nvPr/>
        </p:nvSpPr>
        <p:spPr>
          <a:xfrm>
            <a:off x="283779" y="462455"/>
            <a:ext cx="11571890" cy="5878532"/>
          </a:xfrm>
          <a:prstGeom prst="rect">
            <a:avLst/>
          </a:prstGeom>
          <a:noFill/>
        </p:spPr>
        <p:txBody>
          <a:bodyPr wrap="square" rtlCol="0">
            <a:spAutoFit/>
          </a:bodyPr>
          <a:lstStyle/>
          <a:p>
            <a:r>
              <a:rPr lang="en-US" sz="2800" dirty="0" smtClean="0">
                <a:latin typeface="+mj-lt"/>
              </a:rPr>
              <a:t>A recent article in the B.B.I. Bulletin written by Pastor Andy Kern, posed this question –</a:t>
            </a:r>
          </a:p>
          <a:p>
            <a:endParaRPr lang="en-US" sz="800" dirty="0" smtClean="0">
              <a:solidFill>
                <a:schemeClr val="bg1"/>
              </a:solidFill>
              <a:latin typeface="+mj-lt"/>
            </a:endParaRPr>
          </a:p>
          <a:p>
            <a:pPr algn="just"/>
            <a:r>
              <a:rPr lang="en-US" sz="2600" i="1" dirty="0" smtClean="0">
                <a:latin typeface="+mj-lt"/>
              </a:rPr>
              <a:t>“Have you ever felt as if you were wrestling with what God was doing in your life?... Perhaps you have struggled to trust in God’s goodness in difficult times.  We all have, so you are not alone.  As a matter of fact, there was a prophet of God who lived in the kingdom of Judah toward the end of the 7</a:t>
            </a:r>
            <a:r>
              <a:rPr lang="en-US" sz="2600" i="1" baseline="30000" dirty="0" smtClean="0">
                <a:latin typeface="+mj-lt"/>
              </a:rPr>
              <a:t>th</a:t>
            </a:r>
            <a:r>
              <a:rPr lang="en-US" sz="2600" i="1" dirty="0" smtClean="0">
                <a:latin typeface="+mj-lt"/>
              </a:rPr>
              <a:t> century B.C. who was struggling with what the Lord was doing in the world around him.  His name was Habakkuk, and he is the author of the book of the O.T. which bears his name… He wrestled with injustice among his people… The Lord’s response was not what Habakkuk wanted to hear.  God was indeed working in the world, but not in the way most would have expected.  He said He was working to raise up the Chaldeans to bring destruction upon Judah and take its people captive as a judgment from God (Hab. 2:5-11)… Like many of us are inclined to do when things do not go our way, Habakkuk questioned God’s methods… wondered how God could use such a sinful nation to enact judgment upon Judah… </a:t>
            </a:r>
            <a:endParaRPr lang="en-US" sz="2600" i="1" dirty="0">
              <a:latin typeface="+mj-lt"/>
            </a:endParaRPr>
          </a:p>
        </p:txBody>
      </p:sp>
    </p:spTree>
    <p:extLst>
      <p:ext uri="{BB962C8B-B14F-4D97-AF65-F5344CB8AC3E}">
        <p14:creationId xmlns:p14="http://schemas.microsoft.com/office/powerpoint/2010/main" val="4082992893"/>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ブルースカイの背景壁紙 無料画像 - Public Domain Pictur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1" cy="685975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extBox 1"/>
          <p:cNvSpPr txBox="1"/>
          <p:nvPr/>
        </p:nvSpPr>
        <p:spPr>
          <a:xfrm>
            <a:off x="189187" y="260354"/>
            <a:ext cx="11676993" cy="6093976"/>
          </a:xfrm>
          <a:prstGeom prst="rect">
            <a:avLst/>
          </a:prstGeom>
          <a:noFill/>
        </p:spPr>
        <p:txBody>
          <a:bodyPr wrap="square" rtlCol="0">
            <a:spAutoFit/>
          </a:bodyPr>
          <a:lstStyle/>
          <a:p>
            <a:pPr algn="just"/>
            <a:r>
              <a:rPr lang="en-US" sz="2600" i="1" dirty="0" smtClean="0">
                <a:latin typeface="+mj-lt"/>
              </a:rPr>
              <a:t>…Thus</a:t>
            </a:r>
            <a:r>
              <a:rPr lang="en-US" sz="2600" i="1" dirty="0">
                <a:latin typeface="+mj-lt"/>
              </a:rPr>
              <a:t>, while Judah would fall to Babylon due to sin and rebellion against God, so to would Babylon be judged for its evil, demonstrating the holiness and justice of the Lord.  Even though the process would be painful for Habakkuk and the Israelites, the Lord would be shown to be good and righteous, the true God who can be trusted at all </a:t>
            </a:r>
            <a:r>
              <a:rPr lang="en-US" sz="2600" i="1" dirty="0" smtClean="0">
                <a:latin typeface="+mj-lt"/>
              </a:rPr>
              <a:t>times… We </a:t>
            </a:r>
            <a:r>
              <a:rPr lang="en-US" sz="2600" i="1" dirty="0">
                <a:latin typeface="+mj-lt"/>
              </a:rPr>
              <a:t>can learn much from Habakkuk.  You and I might struggle with what is happening around us in the world today, or wrestle with issues in </a:t>
            </a:r>
            <a:r>
              <a:rPr lang="en-US" sz="2600" i="1" dirty="0" smtClean="0">
                <a:latin typeface="+mj-lt"/>
              </a:rPr>
              <a:t>our lives, but we can always trust the Lord and his plan.  We always have reason to rejoice in Him… Because of the glory to come the Apostle Paul reminds us to look ahead, as he writes, </a:t>
            </a:r>
            <a:r>
              <a:rPr lang="en-US" sz="2600" b="1" i="1" dirty="0" smtClean="0">
                <a:latin typeface="+mj-lt"/>
              </a:rPr>
              <a:t>“For our light affliction, which is but for a moment, is working for us a far more exceeding and eternal weight of glory, while we do not look at the things which are seen, but at the things which are not seen. For the things which are seen are temporary, but the things which are not seen are eternal” </a:t>
            </a:r>
            <a:r>
              <a:rPr lang="en-US" sz="2600" i="1" dirty="0" smtClean="0">
                <a:latin typeface="+mj-lt"/>
              </a:rPr>
              <a:t>(2Cor. 4:17,18).  Paul also knew the Lord was with him, even in difficult times, and He is always with us.  May we learn from the examples of Habakkuk and Paul before us to walk by faith, and not by sight, through all of life’s adversities (2Cor. 5:7).” </a:t>
            </a:r>
            <a:endParaRPr lang="en-US" sz="2600" i="1" dirty="0">
              <a:latin typeface="+mj-lt"/>
            </a:endParaRPr>
          </a:p>
        </p:txBody>
      </p:sp>
    </p:spTree>
    <p:extLst>
      <p:ext uri="{BB962C8B-B14F-4D97-AF65-F5344CB8AC3E}">
        <p14:creationId xmlns:p14="http://schemas.microsoft.com/office/powerpoint/2010/main" val="364596150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splaced Persons” A Sermon on &lt;strong&gt;Jeremiah&lt;/strong&gt; 29: 1-14 | When I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1434" y="0"/>
            <a:ext cx="4130566" cy="6558455"/>
          </a:xfrm>
          <a:prstGeom prst="rect">
            <a:avLst/>
          </a:prstGeom>
        </p:spPr>
      </p:pic>
      <p:pic>
        <p:nvPicPr>
          <p:cNvPr id="2" name="Picture 1" descr="C. I. &lt;strong&gt;Scofield&lt;/strong&gt; - Wik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1434" y="0"/>
            <a:ext cx="4130566" cy="6558455"/>
          </a:xfrm>
          <a:prstGeom prst="rect">
            <a:avLst/>
          </a:prstGeom>
        </p:spPr>
      </p:pic>
      <p:sp>
        <p:nvSpPr>
          <p:cNvPr id="3" name="TextBox 2"/>
          <p:cNvSpPr txBox="1"/>
          <p:nvPr/>
        </p:nvSpPr>
        <p:spPr>
          <a:xfrm>
            <a:off x="0" y="-73572"/>
            <a:ext cx="8061434" cy="6986528"/>
          </a:xfrm>
          <a:prstGeom prst="rect">
            <a:avLst/>
          </a:prstGeom>
          <a:noFill/>
        </p:spPr>
        <p:txBody>
          <a:bodyPr wrap="square" rtlCol="0">
            <a:spAutoFit/>
          </a:bodyPr>
          <a:lstStyle/>
          <a:p>
            <a:r>
              <a:rPr lang="en-US" sz="2400" b="1" dirty="0" smtClean="0">
                <a:latin typeface="+mj-lt"/>
              </a:rPr>
              <a:t>TIMES OF THE GENTILES</a:t>
            </a:r>
          </a:p>
          <a:p>
            <a:r>
              <a:rPr lang="en-US" sz="2400" dirty="0" smtClean="0">
                <a:latin typeface="+mj-lt"/>
              </a:rPr>
              <a:t>“The word of the LORD which came to Jeremiah the prophet against the Gentiles” (Jer. 46:1).</a:t>
            </a:r>
          </a:p>
          <a:p>
            <a:r>
              <a:rPr lang="en-US" sz="2400" dirty="0" smtClean="0">
                <a:latin typeface="+mj-lt"/>
              </a:rPr>
              <a:t>In this next section [Ch. 45-52], Jeremiah rendered prophecies concerning several prominent Gentile nations –</a:t>
            </a:r>
          </a:p>
          <a:p>
            <a:endParaRPr lang="en-US" sz="800" dirty="0" smtClean="0">
              <a:latin typeface="+mj-lt"/>
            </a:endParaRPr>
          </a:p>
          <a:p>
            <a:r>
              <a:rPr lang="en-US" sz="2400" i="1" dirty="0" smtClean="0">
                <a:latin typeface="+mj-lt"/>
              </a:rPr>
              <a:t>“A near and a far fulfillment of these prophecies against Gentile powers are to be distinguished.  In Chapter 46, the near vision is of a Babylonian invasion of Egypt, but verses 27,28 look forward to the judgment of the nations…” </a:t>
            </a:r>
            <a:r>
              <a:rPr lang="en-US" sz="2400" dirty="0" smtClean="0">
                <a:latin typeface="+mj-lt"/>
              </a:rPr>
              <a:t>(Old Scofield, p. 822).  Scofield refers the reader to his note in (Mt. 25:32) – </a:t>
            </a:r>
          </a:p>
          <a:p>
            <a:endParaRPr lang="en-US" sz="800" dirty="0" smtClean="0">
              <a:latin typeface="+mj-lt"/>
            </a:endParaRPr>
          </a:p>
          <a:p>
            <a:r>
              <a:rPr lang="en-US" sz="2400" i="1" dirty="0" smtClean="0">
                <a:latin typeface="+mj-lt"/>
              </a:rPr>
              <a:t>“This judgment is to be distinguished from the great white throne… the persons judged are from living </a:t>
            </a:r>
            <a:r>
              <a:rPr lang="en-US" sz="2400" dirty="0" smtClean="0">
                <a:latin typeface="+mj-lt"/>
              </a:rPr>
              <a:t>[Gentile] </a:t>
            </a:r>
            <a:r>
              <a:rPr lang="en-US" sz="2400" i="1" dirty="0" smtClean="0">
                <a:latin typeface="+mj-lt"/>
              </a:rPr>
              <a:t>nations… three classes are present, sheep, goats, brethren; the time is at the return of Christ (v. 31); and the scene is on earth…”  </a:t>
            </a:r>
          </a:p>
          <a:p>
            <a:r>
              <a:rPr lang="en-US" sz="2400" dirty="0" smtClean="0">
                <a:latin typeface="+mj-lt"/>
              </a:rPr>
              <a:t>(Old Scofield, p.  822).</a:t>
            </a:r>
          </a:p>
          <a:p>
            <a:r>
              <a:rPr lang="en-US" sz="2400" dirty="0" smtClean="0">
                <a:latin typeface="+mj-lt"/>
              </a:rPr>
              <a:t>God will hold accountable the actions of Gentiles in their treatment of His people the Jews.  </a:t>
            </a:r>
          </a:p>
          <a:p>
            <a:endParaRPr lang="en-US" sz="2400" dirty="0">
              <a:latin typeface="+mj-lt"/>
            </a:endParaRPr>
          </a:p>
        </p:txBody>
      </p:sp>
    </p:spTree>
    <p:extLst>
      <p:ext uri="{BB962C8B-B14F-4D97-AF65-F5344CB8AC3E}">
        <p14:creationId xmlns:p14="http://schemas.microsoft.com/office/powerpoint/2010/main" val="2244104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9371"/>
            <a:ext cx="7746124" cy="6617196"/>
          </a:xfrm>
          <a:prstGeom prst="rect">
            <a:avLst/>
          </a:prstGeom>
          <a:noFill/>
        </p:spPr>
        <p:txBody>
          <a:bodyPr wrap="square" rtlCol="0">
            <a:spAutoFit/>
          </a:bodyPr>
          <a:lstStyle/>
          <a:p>
            <a:r>
              <a:rPr lang="en-US" sz="2400" b="1" dirty="0" smtClean="0">
                <a:latin typeface="+mj-lt"/>
              </a:rPr>
              <a:t>JUDGMENT OF THE NATIONS</a:t>
            </a:r>
            <a:endParaRPr lang="en-US" sz="2400" dirty="0" smtClean="0">
              <a:latin typeface="+mj-lt"/>
            </a:endParaRPr>
          </a:p>
          <a:p>
            <a:r>
              <a:rPr lang="en-US" sz="2400" i="1" dirty="0" smtClean="0">
                <a:latin typeface="+mj-lt"/>
              </a:rPr>
              <a:t>“…The test in this judgment is the treatment accorded by the </a:t>
            </a:r>
            <a:r>
              <a:rPr lang="en-US" sz="2400" dirty="0" smtClean="0">
                <a:latin typeface="+mj-lt"/>
              </a:rPr>
              <a:t>[Gentile] </a:t>
            </a:r>
            <a:r>
              <a:rPr lang="en-US" sz="2400" i="1" dirty="0" smtClean="0">
                <a:latin typeface="+mj-lt"/>
              </a:rPr>
              <a:t>nations to those whom Christ here calls ‘my brethren.’  These ‘brethren’ are the Jewish Remnant who will have preached the Gospel of the kingdom to all nations during the tribulation after Armageddon, and the deliverance of Israel” </a:t>
            </a:r>
            <a:r>
              <a:rPr lang="en-US" sz="2400" dirty="0" smtClean="0">
                <a:latin typeface="+mj-lt"/>
              </a:rPr>
              <a:t>(Old Scofield, p. 1036).</a:t>
            </a:r>
          </a:p>
          <a:p>
            <a:endParaRPr lang="en-US" sz="800" dirty="0">
              <a:latin typeface="+mj-lt"/>
            </a:endParaRPr>
          </a:p>
          <a:p>
            <a:r>
              <a:rPr lang="en-US" sz="2400" b="1" dirty="0" smtClean="0">
                <a:latin typeface="+mj-lt"/>
              </a:rPr>
              <a:t>PROPHECIES AGAINST GENTILE POWERS</a:t>
            </a:r>
          </a:p>
          <a:p>
            <a:r>
              <a:rPr lang="en-US" sz="2400" b="1" dirty="0" smtClean="0">
                <a:latin typeface="+mj-lt"/>
              </a:rPr>
              <a:t>EGYPT –  </a:t>
            </a:r>
          </a:p>
          <a:p>
            <a:endParaRPr lang="en-US" sz="800" b="1" dirty="0">
              <a:latin typeface="+mj-lt"/>
            </a:endParaRPr>
          </a:p>
          <a:p>
            <a:r>
              <a:rPr lang="en-US" sz="2400" dirty="0" smtClean="0">
                <a:latin typeface="+mj-lt"/>
              </a:rPr>
              <a:t>“Against Egypt, against the army of Pharaoh-necho… which Nebuchadnezzar king of Babylon smote in the 4</a:t>
            </a:r>
            <a:r>
              <a:rPr lang="en-US" sz="2400" baseline="30000" dirty="0" smtClean="0">
                <a:latin typeface="+mj-lt"/>
              </a:rPr>
              <a:t>th</a:t>
            </a:r>
            <a:r>
              <a:rPr lang="en-US" sz="2400" dirty="0" smtClean="0">
                <a:latin typeface="+mj-lt"/>
              </a:rPr>
              <a:t> year of Jehoiakim the son of Josiah king of Judah” (26:2). </a:t>
            </a:r>
          </a:p>
          <a:p>
            <a:r>
              <a:rPr lang="en-US" sz="2400" dirty="0" smtClean="0">
                <a:latin typeface="+mj-lt"/>
              </a:rPr>
              <a:t>When God decided to use one nation to punish another, e.g. Babylon to chasten Judah, He didn’t want interference from a 3</a:t>
            </a:r>
            <a:r>
              <a:rPr lang="en-US" sz="2400" baseline="30000" dirty="0" smtClean="0">
                <a:latin typeface="+mj-lt"/>
              </a:rPr>
              <a:t>rd</a:t>
            </a:r>
            <a:r>
              <a:rPr lang="en-US" sz="2400" dirty="0" smtClean="0">
                <a:latin typeface="+mj-lt"/>
              </a:rPr>
              <a:t> nation, i.e. Egypt.  The Egyptians would pose no threat to God’s use of the mighty Babylonians, “Egypt is like a very fair heifer, but destruction cometh… out of the north” (46:19).</a:t>
            </a:r>
          </a:p>
        </p:txBody>
      </p:sp>
      <p:pic>
        <p:nvPicPr>
          <p:cNvPr id="6" name="Picture 5" descr="C. I. &lt;strong&gt;Scofield&lt;/strong&gt; - &lt;strong&gt;Scofield&lt;/strong&gt; Reference &lt;strong&gt;Bible&lt;/strong&gt; - Internet &lt;strong&gt;Bible&lt;/strong&g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3215" y="-1"/>
            <a:ext cx="4118785" cy="6558456"/>
          </a:xfrm>
          <a:prstGeom prst="rect">
            <a:avLst/>
          </a:prstGeom>
        </p:spPr>
      </p:pic>
    </p:spTree>
    <p:extLst>
      <p:ext uri="{BB962C8B-B14F-4D97-AF65-F5344CB8AC3E}">
        <p14:creationId xmlns:p14="http://schemas.microsoft.com/office/powerpoint/2010/main" val="354986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fade">
                                      <p:cBhvr>
                                        <p:cTn id="2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3573"/>
            <a:ext cx="6863255" cy="6494085"/>
          </a:xfrm>
          <a:prstGeom prst="rect">
            <a:avLst/>
          </a:prstGeom>
          <a:noFill/>
        </p:spPr>
        <p:txBody>
          <a:bodyPr wrap="square" rtlCol="0">
            <a:spAutoFit/>
          </a:bodyPr>
          <a:lstStyle/>
          <a:p>
            <a:r>
              <a:rPr lang="en-US" sz="2400" b="1" dirty="0" smtClean="0">
                <a:latin typeface="+mj-lt"/>
              </a:rPr>
              <a:t>PHILSTIA</a:t>
            </a:r>
          </a:p>
          <a:p>
            <a:r>
              <a:rPr lang="en-US" sz="2400" dirty="0" smtClean="0">
                <a:latin typeface="+mj-lt"/>
              </a:rPr>
              <a:t>“The word of the LORD that came to Jeremiah the prophet against the Philistines… Behold, waters rise up out of the north, and </a:t>
            </a:r>
            <a:r>
              <a:rPr lang="en-US" sz="2400" b="1" dirty="0" smtClean="0">
                <a:latin typeface="+mj-lt"/>
              </a:rPr>
              <a:t>shall be an overflowing flood</a:t>
            </a:r>
            <a:r>
              <a:rPr lang="en-US" sz="2400" dirty="0" smtClean="0">
                <a:latin typeface="+mj-lt"/>
              </a:rPr>
              <a:t>, and shall overflow the land, and all that is therein; the city, and them that dwell therein: then the men shall cry, and all the inhabitants of the land shall howl” (47:1).</a:t>
            </a:r>
          </a:p>
          <a:p>
            <a:r>
              <a:rPr lang="en-US" sz="2400" dirty="0" smtClean="0">
                <a:latin typeface="+mj-lt"/>
              </a:rPr>
              <a:t>God will use Babylon like a floodwater to defeat the nation of the Philistines, an old archrival, and fierce enemy of Israel.  She, too, will get her punishment. </a:t>
            </a:r>
          </a:p>
          <a:p>
            <a:endParaRPr lang="en-US" sz="800" b="1" dirty="0" smtClean="0">
              <a:latin typeface="+mj-lt"/>
            </a:endParaRPr>
          </a:p>
          <a:p>
            <a:r>
              <a:rPr lang="en-US" sz="2400" b="1" dirty="0" smtClean="0">
                <a:latin typeface="+mj-lt"/>
              </a:rPr>
              <a:t>TYRE &amp; SIDON</a:t>
            </a:r>
          </a:p>
          <a:p>
            <a:r>
              <a:rPr lang="en-US" sz="2400" dirty="0" smtClean="0">
                <a:latin typeface="+mj-lt"/>
              </a:rPr>
              <a:t>“At the noise of stamping of the </a:t>
            </a:r>
            <a:r>
              <a:rPr lang="en-US" sz="2400" b="1" dirty="0" smtClean="0">
                <a:latin typeface="+mj-lt"/>
              </a:rPr>
              <a:t>hoofs of his strong horses</a:t>
            </a:r>
            <a:r>
              <a:rPr lang="en-US" sz="2400" dirty="0" smtClean="0">
                <a:latin typeface="+mj-lt"/>
              </a:rPr>
              <a:t>, at the </a:t>
            </a:r>
            <a:r>
              <a:rPr lang="en-US" sz="2400" b="1" dirty="0" smtClean="0">
                <a:latin typeface="+mj-lt"/>
              </a:rPr>
              <a:t>rushing of his chariots</a:t>
            </a:r>
            <a:r>
              <a:rPr lang="en-US" sz="2400" dirty="0" smtClean="0">
                <a:latin typeface="+mj-lt"/>
              </a:rPr>
              <a:t>, and at the rumbling of his wheels…Because of the day that cometh to spoil… cut off </a:t>
            </a:r>
            <a:r>
              <a:rPr lang="en-US" sz="2400" dirty="0" err="1" smtClean="0">
                <a:latin typeface="+mj-lt"/>
              </a:rPr>
              <a:t>Tyrus</a:t>
            </a:r>
            <a:r>
              <a:rPr lang="en-US" sz="2400" dirty="0" smtClean="0">
                <a:latin typeface="+mj-lt"/>
              </a:rPr>
              <a:t> and Sidon…” (47:3,4).</a:t>
            </a:r>
          </a:p>
          <a:p>
            <a:r>
              <a:rPr lang="en-US" sz="2400" dirty="0" smtClean="0">
                <a:latin typeface="+mj-lt"/>
              </a:rPr>
              <a:t>Nebuchadnezzar’s army will pulverize </a:t>
            </a:r>
            <a:r>
              <a:rPr lang="en-US" sz="2400" dirty="0" err="1" smtClean="0">
                <a:latin typeface="+mj-lt"/>
              </a:rPr>
              <a:t>Tyre</a:t>
            </a:r>
            <a:r>
              <a:rPr lang="en-US" sz="2400" dirty="0" smtClean="0">
                <a:latin typeface="+mj-lt"/>
              </a:rPr>
              <a:t> &amp; Sidon. </a:t>
            </a:r>
          </a:p>
        </p:txBody>
      </p:sp>
      <p:pic>
        <p:nvPicPr>
          <p:cNvPr id="4" name="Picture 3" descr="&lt;strong&gt;Moab&lt;/strong&gt;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7033" y="0"/>
            <a:ext cx="5044967" cy="6547944"/>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7147440" y="0"/>
              <a:ext cx="2423520" cy="4564800"/>
            </p14:xfrm>
          </p:contentPart>
        </mc:Choice>
        <mc:Fallback xmlns="">
          <p:pic>
            <p:nvPicPr>
              <p:cNvPr id="3" name="Ink 2"/>
              <p:cNvPicPr/>
              <p:nvPr/>
            </p:nvPicPr>
            <p:blipFill>
              <a:blip r:embed="rId4"/>
              <a:stretch>
                <a:fillRect/>
              </a:stretch>
            </p:blipFill>
            <p:spPr>
              <a:xfrm>
                <a:off x="7138080" y="-9360"/>
                <a:ext cx="2442240" cy="4583520"/>
              </a:xfrm>
              <a:prstGeom prst="rect">
                <a:avLst/>
              </a:prstGeom>
            </p:spPr>
          </p:pic>
        </mc:Fallback>
      </mc:AlternateContent>
    </p:spTree>
    <p:extLst>
      <p:ext uri="{BB962C8B-B14F-4D97-AF65-F5344CB8AC3E}">
        <p14:creationId xmlns:p14="http://schemas.microsoft.com/office/powerpoint/2010/main" val="24964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fade">
                                      <p:cBhvr>
                                        <p:cTn id="20" dur="500"/>
                                        <p:tgtEl>
                                          <p:spTgt spid="2">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fade">
                                      <p:cBhvr>
                                        <p:cTn id="2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84083"/>
            <a:ext cx="6957848" cy="6863417"/>
          </a:xfrm>
          <a:prstGeom prst="rect">
            <a:avLst/>
          </a:prstGeom>
        </p:spPr>
        <p:txBody>
          <a:bodyPr wrap="square">
            <a:spAutoFit/>
          </a:bodyPr>
          <a:lstStyle/>
          <a:p>
            <a:r>
              <a:rPr lang="en-US" sz="2400" b="1" dirty="0" smtClean="0">
                <a:latin typeface="+mj-lt"/>
              </a:rPr>
              <a:t>MOAB</a:t>
            </a:r>
            <a:endParaRPr lang="en-US" sz="2400" b="1" dirty="0">
              <a:latin typeface="+mj-lt"/>
            </a:endParaRPr>
          </a:p>
          <a:p>
            <a:r>
              <a:rPr lang="en-US" sz="2400" dirty="0">
                <a:latin typeface="+mj-lt"/>
              </a:rPr>
              <a:t>“Against Moab thus </a:t>
            </a:r>
            <a:r>
              <a:rPr lang="en-US" sz="2400" dirty="0" err="1">
                <a:latin typeface="+mj-lt"/>
              </a:rPr>
              <a:t>saith</a:t>
            </a:r>
            <a:r>
              <a:rPr lang="en-US" sz="2400" dirty="0">
                <a:latin typeface="+mj-lt"/>
              </a:rPr>
              <a:t> the LORD of </a:t>
            </a:r>
            <a:r>
              <a:rPr lang="en-US" sz="2400" dirty="0" smtClean="0">
                <a:latin typeface="+mj-lt"/>
              </a:rPr>
              <a:t>hosts… come, and </a:t>
            </a:r>
            <a:r>
              <a:rPr lang="en-US" sz="2400" b="1" dirty="0" smtClean="0">
                <a:latin typeface="+mj-lt"/>
              </a:rPr>
              <a:t>let us cut it off from being a nation</a:t>
            </a:r>
            <a:r>
              <a:rPr lang="en-US" sz="2400" dirty="0" smtClean="0">
                <a:latin typeface="+mj-lt"/>
              </a:rPr>
              <a:t>… the sword shall pursue thee… For because thou hast trusted in thy works and in thy treasures, thou shalt also be taken: and </a:t>
            </a:r>
            <a:r>
              <a:rPr lang="en-US" sz="2400" dirty="0" err="1" smtClean="0">
                <a:latin typeface="+mj-lt"/>
              </a:rPr>
              <a:t>Chemosh</a:t>
            </a:r>
            <a:r>
              <a:rPr lang="en-US" sz="2400" dirty="0" smtClean="0">
                <a:latin typeface="+mj-lt"/>
              </a:rPr>
              <a:t> [god] shall go forth into captivity with his priests and his princes together…” (48:1,7).</a:t>
            </a:r>
          </a:p>
          <a:p>
            <a:r>
              <a:rPr lang="en-US" sz="2400" dirty="0" smtClean="0">
                <a:latin typeface="+mj-lt"/>
              </a:rPr>
              <a:t>As God punished Israel, so will He do the same to those who have caused injury to His favored nation.  Moab, one of the earliest idol worshippers, will likewise go into captivity and with her will go her worthless idols, and with all those who worshipped them. </a:t>
            </a:r>
          </a:p>
          <a:p>
            <a:endParaRPr lang="en-US" sz="800" b="1" dirty="0" smtClean="0">
              <a:latin typeface="+mj-lt"/>
            </a:endParaRPr>
          </a:p>
          <a:p>
            <a:r>
              <a:rPr lang="en-US" sz="2400" b="1" dirty="0" smtClean="0">
                <a:latin typeface="+mj-lt"/>
              </a:rPr>
              <a:t>AMMON</a:t>
            </a:r>
          </a:p>
          <a:p>
            <a:r>
              <a:rPr lang="en-US" sz="2400" dirty="0" smtClean="0">
                <a:latin typeface="+mj-lt"/>
              </a:rPr>
              <a:t>“Concerning the Ammonites, thus </a:t>
            </a:r>
            <a:r>
              <a:rPr lang="en-US" sz="2400" dirty="0" err="1" smtClean="0">
                <a:latin typeface="+mj-lt"/>
              </a:rPr>
              <a:t>saith</a:t>
            </a:r>
            <a:r>
              <a:rPr lang="en-US" sz="2400" dirty="0" smtClean="0">
                <a:latin typeface="+mj-lt"/>
              </a:rPr>
              <a:t> the LORD… I will cause an alarm to be heard… it shall be a </a:t>
            </a:r>
            <a:r>
              <a:rPr lang="en-US" sz="2400" b="1" dirty="0" smtClean="0">
                <a:latin typeface="+mj-lt"/>
              </a:rPr>
              <a:t>desolate</a:t>
            </a:r>
            <a:r>
              <a:rPr lang="en-US" sz="2400" dirty="0" smtClean="0">
                <a:latin typeface="+mj-lt"/>
              </a:rPr>
              <a:t> </a:t>
            </a:r>
            <a:r>
              <a:rPr lang="en-US" sz="2400" b="1" dirty="0" smtClean="0">
                <a:latin typeface="+mj-lt"/>
              </a:rPr>
              <a:t>heap</a:t>
            </a:r>
            <a:r>
              <a:rPr lang="en-US" sz="2400" dirty="0" smtClean="0">
                <a:latin typeface="+mj-lt"/>
              </a:rPr>
              <a:t>… their king shall go into captivity, and his priests…” (49:1,3).</a:t>
            </a:r>
          </a:p>
          <a:p>
            <a:r>
              <a:rPr lang="en-US" sz="2400" dirty="0" smtClean="0">
                <a:latin typeface="+mj-lt"/>
              </a:rPr>
              <a:t>Another Gentile nation who despised God’s Israel.     </a:t>
            </a:r>
            <a:endParaRPr lang="en-US" sz="2400" dirty="0">
              <a:latin typeface="+mj-lt"/>
            </a:endParaRPr>
          </a:p>
        </p:txBody>
      </p:sp>
      <p:pic>
        <p:nvPicPr>
          <p:cNvPr id="5" name="Picture 4" descr="&lt;strong&gt;Moab&lt;/strong&gt;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7033" y="0"/>
            <a:ext cx="5044967" cy="6547944"/>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9479160" y="1569600"/>
              <a:ext cx="1684440" cy="3322800"/>
            </p14:xfrm>
          </p:contentPart>
        </mc:Choice>
        <mc:Fallback xmlns="">
          <p:pic>
            <p:nvPicPr>
              <p:cNvPr id="2" name="Ink 1"/>
              <p:cNvPicPr/>
              <p:nvPr/>
            </p:nvPicPr>
            <p:blipFill>
              <a:blip r:embed="rId4"/>
              <a:stretch>
                <a:fillRect/>
              </a:stretch>
            </p:blipFill>
            <p:spPr>
              <a:xfrm>
                <a:off x="9469800" y="1560240"/>
                <a:ext cx="1703160" cy="3341520"/>
              </a:xfrm>
              <a:prstGeom prst="rect">
                <a:avLst/>
              </a:prstGeom>
            </p:spPr>
          </p:pic>
        </mc:Fallback>
      </mc:AlternateContent>
    </p:spTree>
    <p:extLst>
      <p:ext uri="{BB962C8B-B14F-4D97-AF65-F5344CB8AC3E}">
        <p14:creationId xmlns:p14="http://schemas.microsoft.com/office/powerpoint/2010/main" val="904251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4083"/>
            <a:ext cx="7378262" cy="6494085"/>
          </a:xfrm>
          <a:prstGeom prst="rect">
            <a:avLst/>
          </a:prstGeom>
          <a:noFill/>
        </p:spPr>
        <p:txBody>
          <a:bodyPr wrap="square" rtlCol="0">
            <a:spAutoFit/>
          </a:bodyPr>
          <a:lstStyle/>
          <a:p>
            <a:r>
              <a:rPr lang="en-US" sz="2400" dirty="0" smtClean="0">
                <a:latin typeface="+mj-lt"/>
              </a:rPr>
              <a:t>Against </a:t>
            </a:r>
            <a:r>
              <a:rPr lang="en-US" sz="2400" b="1" dirty="0" smtClean="0">
                <a:latin typeface="+mj-lt"/>
              </a:rPr>
              <a:t>Philistia, Tyre </a:t>
            </a:r>
            <a:r>
              <a:rPr lang="en-US" sz="2400" dirty="0" smtClean="0">
                <a:latin typeface="+mj-lt"/>
              </a:rPr>
              <a:t>(47:1)… </a:t>
            </a:r>
            <a:r>
              <a:rPr lang="en-US" sz="2400" b="1" dirty="0" smtClean="0">
                <a:latin typeface="+mj-lt"/>
              </a:rPr>
              <a:t>Moab</a:t>
            </a:r>
            <a:r>
              <a:rPr lang="en-US" sz="2400" dirty="0" smtClean="0">
                <a:latin typeface="+mj-lt"/>
              </a:rPr>
              <a:t> (48:1)… </a:t>
            </a:r>
            <a:r>
              <a:rPr lang="en-US" sz="2400" b="1" dirty="0" smtClean="0">
                <a:latin typeface="+mj-lt"/>
              </a:rPr>
              <a:t>Ammonites</a:t>
            </a:r>
            <a:r>
              <a:rPr lang="en-US" sz="2400" dirty="0" smtClean="0">
                <a:latin typeface="+mj-lt"/>
              </a:rPr>
              <a:t> (49:1)… </a:t>
            </a:r>
            <a:r>
              <a:rPr lang="en-US" sz="2400" b="1" dirty="0" smtClean="0">
                <a:latin typeface="+mj-lt"/>
              </a:rPr>
              <a:t>Edom</a:t>
            </a:r>
            <a:r>
              <a:rPr lang="en-US" sz="2400" dirty="0" smtClean="0">
                <a:latin typeface="+mj-lt"/>
              </a:rPr>
              <a:t> (49:7)… </a:t>
            </a:r>
            <a:r>
              <a:rPr lang="en-US" sz="2400" b="1" dirty="0" smtClean="0">
                <a:latin typeface="+mj-lt"/>
              </a:rPr>
              <a:t>Damascus</a:t>
            </a:r>
            <a:r>
              <a:rPr lang="en-US" sz="2400" dirty="0" smtClean="0">
                <a:latin typeface="+mj-lt"/>
              </a:rPr>
              <a:t> (49:23), etc.</a:t>
            </a:r>
          </a:p>
          <a:p>
            <a:r>
              <a:rPr lang="en-US" sz="2400" dirty="0" smtClean="0">
                <a:latin typeface="+mj-lt"/>
              </a:rPr>
              <a:t>God had installed Babylon to be the next world-empire and any who trifled with them would experience their</a:t>
            </a:r>
          </a:p>
          <a:p>
            <a:r>
              <a:rPr lang="en-US" sz="2400" dirty="0" smtClean="0">
                <a:latin typeface="+mj-lt"/>
              </a:rPr>
              <a:t>[and God’s] wrath.  Ironically, as God defended His choice of Babylon to be His instrument of chastisement, she, too, would receive the chastisement of God, in part, because of her persistent idol worship –</a:t>
            </a:r>
          </a:p>
          <a:p>
            <a:endParaRPr lang="en-US" sz="800" dirty="0" smtClean="0">
              <a:latin typeface="+mj-lt"/>
            </a:endParaRPr>
          </a:p>
          <a:p>
            <a:r>
              <a:rPr lang="en-US" sz="2400" dirty="0" smtClean="0">
                <a:latin typeface="+mj-lt"/>
              </a:rPr>
              <a:t>“The word of the LORD spake against Babylon and against the land of the Chaldeans by Jeremiah the prophet… publish and conceal not: say, Babylon is taken… her idols… images are broken in pieces.  </a:t>
            </a:r>
            <a:r>
              <a:rPr lang="en-US" sz="2400" b="1" dirty="0" smtClean="0">
                <a:latin typeface="+mj-lt"/>
              </a:rPr>
              <a:t>For out of the north there cometh up a nation against her, which shall make her land desolate</a:t>
            </a:r>
            <a:r>
              <a:rPr lang="en-US" sz="2400" dirty="0" smtClean="0">
                <a:latin typeface="+mj-lt"/>
              </a:rPr>
              <a:t>… ” (50:1-3).</a:t>
            </a:r>
          </a:p>
          <a:p>
            <a:r>
              <a:rPr lang="en-US" sz="2400" dirty="0" smtClean="0">
                <a:latin typeface="+mj-lt"/>
              </a:rPr>
              <a:t>Each succeeding conquering empire in the future would be used of God to defeat the preceding empire.  Next on the scene would be…  </a:t>
            </a:r>
            <a:endParaRPr lang="en-US" sz="2400" dirty="0">
              <a:latin typeface="+mj-lt"/>
            </a:endParaRPr>
          </a:p>
        </p:txBody>
      </p:sp>
      <p:pic>
        <p:nvPicPr>
          <p:cNvPr id="3" name="Picture 2" descr="Lehigh Valley Ramblings: &lt;strong&gt;God&lt;/strong&gt; is Apparently Going to Jump 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5916" y="-1"/>
            <a:ext cx="4656083" cy="6494085"/>
          </a:xfrm>
          <a:prstGeom prst="rect">
            <a:avLst/>
          </a:prstGeom>
        </p:spPr>
      </p:pic>
    </p:spTree>
    <p:extLst>
      <p:ext uri="{BB962C8B-B14F-4D97-AF65-F5344CB8AC3E}">
        <p14:creationId xmlns:p14="http://schemas.microsoft.com/office/powerpoint/2010/main" val="278437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500"/>
                                        <p:tgtEl>
                                          <p:spTgt spid="2">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fade">
                                      <p:cBhvr>
                                        <p:cTn id="20"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riginal file ‎ (SVG file, nominally 1,249 × 693 pixel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940200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7472856" cy="6494085"/>
          </a:xfrm>
          <a:prstGeom prst="rect">
            <a:avLst/>
          </a:prstGeom>
          <a:noFill/>
        </p:spPr>
        <p:txBody>
          <a:bodyPr wrap="square" rtlCol="0">
            <a:spAutoFit/>
          </a:bodyPr>
          <a:lstStyle/>
          <a:p>
            <a:r>
              <a:rPr lang="en-US" sz="2400" b="1" dirty="0" smtClean="0">
                <a:latin typeface="+mj-lt"/>
              </a:rPr>
              <a:t>BOOK OF LAMENTATIONS</a:t>
            </a:r>
          </a:p>
          <a:p>
            <a:r>
              <a:rPr lang="en-US" sz="2400" i="1" dirty="0" smtClean="0">
                <a:latin typeface="+mj-lt"/>
              </a:rPr>
              <a:t>“The touching significance of this book lies in the fact that it is the disclosure of the love and sorrow of Jehovah for the very people whom He is chastening—a sorrow wrought by the Spirit in the heart of Jeremiah” </a:t>
            </a:r>
            <a:r>
              <a:rPr lang="en-US" sz="2400" dirty="0" smtClean="0">
                <a:latin typeface="+mj-lt"/>
              </a:rPr>
              <a:t>(Old Scofield, p. 834).</a:t>
            </a:r>
          </a:p>
          <a:p>
            <a:endParaRPr lang="en-US" sz="800" dirty="0" smtClean="0">
              <a:latin typeface="+mj-lt"/>
            </a:endParaRPr>
          </a:p>
          <a:p>
            <a:r>
              <a:rPr lang="en-US" sz="2400" b="1" dirty="0" smtClean="0">
                <a:latin typeface="+mj-lt"/>
              </a:rPr>
              <a:t>FIRST LAMENTATION </a:t>
            </a:r>
            <a:endParaRPr lang="en-US" sz="2400" b="1" dirty="0">
              <a:latin typeface="+mj-lt"/>
            </a:endParaRPr>
          </a:p>
          <a:p>
            <a:r>
              <a:rPr lang="en-US" sz="2400" dirty="0" smtClean="0">
                <a:latin typeface="+mj-lt"/>
              </a:rPr>
              <a:t>“How doth the city sit solitary, that was full of people! How is she become a widow!  She that was great among the nations, and princess among the provinces!... Judah is gone into captivity… she dwelleth among the heathen… the ways of Zion do mourn, because none come to the solemn feasts… she is in bitterness… for the LORD hath afflicted her for the multitude of her transgressions: her children are gone into captivity before the enemy… </a:t>
            </a:r>
            <a:r>
              <a:rPr lang="en-US" sz="2400" b="1" dirty="0" smtClean="0">
                <a:latin typeface="+mj-lt"/>
              </a:rPr>
              <a:t>Jerusalem hath greviously sinned; therefore she is removed</a:t>
            </a:r>
            <a:r>
              <a:rPr lang="en-US" sz="2400" dirty="0" smtClean="0">
                <a:latin typeface="+mj-lt"/>
              </a:rPr>
              <a:t>…” (Lam. 1:1-5).</a:t>
            </a:r>
          </a:p>
          <a:p>
            <a:r>
              <a:rPr lang="en-US" sz="2400" dirty="0" smtClean="0">
                <a:latin typeface="+mj-lt"/>
              </a:rPr>
              <a:t>Jeremiah’s heart was broken, which is the theme of this book.  </a:t>
            </a:r>
            <a:endParaRPr lang="en-US" sz="2400" dirty="0">
              <a:latin typeface="+mj-lt"/>
            </a:endParaRPr>
          </a:p>
        </p:txBody>
      </p:sp>
      <p:pic>
        <p:nvPicPr>
          <p:cNvPr id="3" name="Picture 2" descr="&lt;strong&gt;Lamentations&lt;/strong&gt; : King James Version : Free Download, Borrow ..."/>
          <p:cNvPicPr>
            <a:picLocks noChangeAspect="1"/>
          </p:cNvPicPr>
          <p:nvPr/>
        </p:nvPicPr>
        <p:blipFill rotWithShape="1">
          <a:blip r:embed="rId2" cstate="print">
            <a:extLst>
              <a:ext uri="{28A0092B-C50C-407E-A947-70E740481C1C}">
                <a14:useLocalDpi xmlns:a14="http://schemas.microsoft.com/office/drawing/2010/main" val="0"/>
              </a:ext>
            </a:extLst>
          </a:blip>
          <a:srcRect l="2431" t="1318" r="3424" b="8644"/>
          <a:stretch/>
        </p:blipFill>
        <p:spPr>
          <a:xfrm>
            <a:off x="7472855" y="0"/>
            <a:ext cx="4719145" cy="6494085"/>
          </a:xfrm>
          <a:prstGeom prst="rect">
            <a:avLst/>
          </a:prstGeom>
        </p:spPr>
      </p:pic>
    </p:spTree>
    <p:extLst>
      <p:ext uri="{BB962C8B-B14F-4D97-AF65-F5344CB8AC3E}">
        <p14:creationId xmlns:p14="http://schemas.microsoft.com/office/powerpoint/2010/main" val="61596878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3572"/>
            <a:ext cx="7041931" cy="6986528"/>
          </a:xfrm>
          <a:prstGeom prst="rect">
            <a:avLst/>
          </a:prstGeom>
          <a:noFill/>
        </p:spPr>
        <p:txBody>
          <a:bodyPr wrap="square" rtlCol="0">
            <a:spAutoFit/>
          </a:bodyPr>
          <a:lstStyle/>
          <a:p>
            <a:r>
              <a:rPr lang="en-US" sz="2400" b="1" dirty="0" smtClean="0">
                <a:latin typeface="+mj-lt"/>
              </a:rPr>
              <a:t>SECOND LAMENTATION</a:t>
            </a:r>
          </a:p>
          <a:p>
            <a:r>
              <a:rPr lang="en-US" sz="2400" dirty="0" smtClean="0">
                <a:latin typeface="+mj-lt"/>
              </a:rPr>
              <a:t>Charles Swindol has correctly summarized this chapter as </a:t>
            </a:r>
            <a:r>
              <a:rPr lang="en-US" sz="2400" i="1" dirty="0" smtClean="0">
                <a:latin typeface="+mj-lt"/>
              </a:rPr>
              <a:t>“Words from the Woodshed” </a:t>
            </a:r>
            <a:r>
              <a:rPr lang="en-US" sz="2400" dirty="0" smtClean="0">
                <a:latin typeface="+mj-lt"/>
              </a:rPr>
              <a:t>(The Bible Knowledge Commentary, p. 1214).</a:t>
            </a:r>
          </a:p>
          <a:p>
            <a:endParaRPr lang="en-US" sz="800" dirty="0" smtClean="0">
              <a:latin typeface="+mj-lt"/>
            </a:endParaRPr>
          </a:p>
          <a:p>
            <a:r>
              <a:rPr lang="en-US" sz="2400" dirty="0" smtClean="0">
                <a:latin typeface="+mj-lt"/>
              </a:rPr>
              <a:t>“The LORD hath swallowed up all the inhabitants of Jacob, and hath not pitied: he hath thrown down in his wrath the strong holds of the daughter of Judah; he </a:t>
            </a:r>
          </a:p>
          <a:p>
            <a:r>
              <a:rPr lang="en-US" sz="2400" dirty="0" smtClean="0">
                <a:latin typeface="+mj-lt"/>
              </a:rPr>
              <a:t>that brought them down to the ground (2:2)… And he hath violently taken away his temple… he hath destroyed the places of the assembly: the LORD hath caused the solemn feasts and Sabbaths to be forgotten in Zion… cast off his altar… abhorred his sanctuary… (2:6,7)… Their heart cried unto the LORD… let tears run down like a river day and night… The young and the old lie on the ground in the streets” (2:18-21).</a:t>
            </a:r>
          </a:p>
          <a:p>
            <a:r>
              <a:rPr lang="en-US" sz="2400" dirty="0" smtClean="0">
                <a:latin typeface="+mj-lt"/>
              </a:rPr>
              <a:t>Because of her disobedience, God’s blessings on Israel had now been replaced with His curses as the Law of Moses stipulated (Deut. 28:1,2,15).</a:t>
            </a:r>
          </a:p>
        </p:txBody>
      </p:sp>
      <p:pic>
        <p:nvPicPr>
          <p:cNvPr id="3" name="Picture 2" descr="“Displaced Persons” A Sermon on &lt;strong&gt;Jeremiah&lt;/strong&gt; 29: 1-14 | When I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1931" y="1"/>
            <a:ext cx="5150069" cy="6663558"/>
          </a:xfrm>
          <a:prstGeom prst="rect">
            <a:avLst/>
          </a:prstGeom>
        </p:spPr>
      </p:pic>
    </p:spTree>
    <p:extLst>
      <p:ext uri="{BB962C8B-B14F-4D97-AF65-F5344CB8AC3E}">
        <p14:creationId xmlns:p14="http://schemas.microsoft.com/office/powerpoint/2010/main" val="438498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6028" y="525517"/>
            <a:ext cx="184731" cy="369332"/>
          </a:xfrm>
          <a:prstGeom prst="rect">
            <a:avLst/>
          </a:prstGeom>
          <a:noFill/>
        </p:spPr>
        <p:txBody>
          <a:bodyPr wrap="none" rtlCol="0">
            <a:spAutoFit/>
          </a:bodyPr>
          <a:lstStyle/>
          <a:p>
            <a:endParaRPr lang="en-US" dirty="0"/>
          </a:p>
        </p:txBody>
      </p:sp>
      <p:pic>
        <p:nvPicPr>
          <p:cNvPr id="3" name="Picture 2" descr="&lt;strong&gt;Habakkuk&lt;/strong&gt;: From Doubt To Faith (Steve Higginbotham) on Vime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936828"/>
          </a:xfrm>
          <a:prstGeom prst="rect">
            <a:avLst/>
          </a:prstGeom>
        </p:spPr>
      </p:pic>
    </p:spTree>
    <p:extLst>
      <p:ext uri="{BB962C8B-B14F-4D97-AF65-F5344CB8AC3E}">
        <p14:creationId xmlns:p14="http://schemas.microsoft.com/office/powerpoint/2010/main" val="8793221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0511"/>
            <a:ext cx="11999200" cy="6986528"/>
          </a:xfrm>
          <a:prstGeom prst="rect">
            <a:avLst/>
          </a:prstGeom>
        </p:spPr>
        <p:txBody>
          <a:bodyPr wrap="square">
            <a:spAutoFit/>
          </a:bodyPr>
          <a:lstStyle/>
          <a:p>
            <a:r>
              <a:rPr lang="en-US" sz="2400" b="1" dirty="0">
                <a:latin typeface="+mj-lt"/>
              </a:rPr>
              <a:t>THIRD LAMENTATION</a:t>
            </a:r>
          </a:p>
          <a:p>
            <a:r>
              <a:rPr lang="en-US" sz="2400" dirty="0" smtClean="0">
                <a:latin typeface="+mj-lt"/>
              </a:rPr>
              <a:t>Jeremiah’s personal </a:t>
            </a:r>
            <a:r>
              <a:rPr lang="en-US" sz="2400" dirty="0">
                <a:latin typeface="+mj-lt"/>
              </a:rPr>
              <a:t>thoughts </a:t>
            </a:r>
            <a:r>
              <a:rPr lang="en-US" sz="2400" dirty="0" smtClean="0">
                <a:latin typeface="+mj-lt"/>
              </a:rPr>
              <a:t>– “</a:t>
            </a:r>
            <a:r>
              <a:rPr lang="en-US" sz="2400" dirty="0">
                <a:latin typeface="+mj-lt"/>
              </a:rPr>
              <a:t>I am the man that </a:t>
            </a:r>
            <a:endParaRPr lang="en-US" sz="2400" dirty="0" smtClean="0">
              <a:latin typeface="+mj-lt"/>
            </a:endParaRPr>
          </a:p>
          <a:p>
            <a:r>
              <a:rPr lang="en-US" sz="2400" dirty="0" smtClean="0">
                <a:latin typeface="+mj-lt"/>
              </a:rPr>
              <a:t>hath </a:t>
            </a:r>
            <a:r>
              <a:rPr lang="en-US" sz="2400" dirty="0">
                <a:latin typeface="+mj-lt"/>
              </a:rPr>
              <a:t>seen affliction by the rod of his wrath… My flesh </a:t>
            </a:r>
            <a:endParaRPr lang="en-US" sz="2400" dirty="0" smtClean="0">
              <a:latin typeface="+mj-lt"/>
            </a:endParaRPr>
          </a:p>
          <a:p>
            <a:r>
              <a:rPr lang="en-US" sz="2400" dirty="0" smtClean="0">
                <a:latin typeface="+mj-lt"/>
              </a:rPr>
              <a:t>and </a:t>
            </a:r>
            <a:r>
              <a:rPr lang="en-US" sz="2400" dirty="0">
                <a:latin typeface="+mj-lt"/>
              </a:rPr>
              <a:t>my skin hath </a:t>
            </a:r>
            <a:r>
              <a:rPr lang="en-US" sz="2400" dirty="0" smtClean="0">
                <a:latin typeface="+mj-lt"/>
              </a:rPr>
              <a:t>he </a:t>
            </a:r>
            <a:r>
              <a:rPr lang="en-US" sz="2400" dirty="0">
                <a:latin typeface="+mj-lt"/>
              </a:rPr>
              <a:t>made old… Also when I cry and </a:t>
            </a:r>
            <a:endParaRPr lang="en-US" sz="2400" dirty="0" smtClean="0">
              <a:latin typeface="+mj-lt"/>
            </a:endParaRPr>
          </a:p>
          <a:p>
            <a:r>
              <a:rPr lang="en-US" sz="2400" dirty="0" smtClean="0">
                <a:latin typeface="+mj-lt"/>
              </a:rPr>
              <a:t>shout</a:t>
            </a:r>
            <a:r>
              <a:rPr lang="en-US" sz="2400" dirty="0">
                <a:latin typeface="+mj-lt"/>
              </a:rPr>
              <a:t>, he shutteth out my prayer… my strength… </a:t>
            </a:r>
            <a:endParaRPr lang="en-US" sz="2400" dirty="0" smtClean="0">
              <a:latin typeface="+mj-lt"/>
            </a:endParaRPr>
          </a:p>
          <a:p>
            <a:r>
              <a:rPr lang="en-US" sz="2400" b="1" dirty="0">
                <a:latin typeface="+mj-lt"/>
              </a:rPr>
              <a:t>m</a:t>
            </a:r>
            <a:r>
              <a:rPr lang="en-US" sz="2400" b="1" dirty="0" smtClean="0">
                <a:latin typeface="+mj-lt"/>
              </a:rPr>
              <a:t>y hope </a:t>
            </a:r>
            <a:r>
              <a:rPr lang="en-US" sz="2400" b="1" dirty="0">
                <a:latin typeface="+mj-lt"/>
              </a:rPr>
              <a:t>is perished</a:t>
            </a:r>
            <a:r>
              <a:rPr lang="en-US" sz="2400" dirty="0">
                <a:latin typeface="+mj-lt"/>
              </a:rPr>
              <a:t>…” (3:1-18). </a:t>
            </a:r>
          </a:p>
          <a:p>
            <a:endParaRPr lang="en-US" sz="800" dirty="0">
              <a:latin typeface="+mj-lt"/>
            </a:endParaRPr>
          </a:p>
          <a:p>
            <a:r>
              <a:rPr lang="en-US" sz="2400" b="1" dirty="0">
                <a:latin typeface="+mj-lt"/>
              </a:rPr>
              <a:t>FOURTH LAMENTATION</a:t>
            </a:r>
          </a:p>
          <a:p>
            <a:r>
              <a:rPr lang="en-US" sz="2400" dirty="0" smtClean="0">
                <a:latin typeface="+mj-lt"/>
              </a:rPr>
              <a:t>Jeremiah turns again to God’s </a:t>
            </a:r>
            <a:r>
              <a:rPr lang="en-US" sz="2400" dirty="0">
                <a:latin typeface="+mj-lt"/>
              </a:rPr>
              <a:t>wrath </a:t>
            </a:r>
            <a:r>
              <a:rPr lang="en-US" sz="2400" dirty="0" smtClean="0">
                <a:latin typeface="+mj-lt"/>
              </a:rPr>
              <a:t>– “</a:t>
            </a:r>
            <a:r>
              <a:rPr lang="en-US" sz="2400" dirty="0">
                <a:latin typeface="+mj-lt"/>
              </a:rPr>
              <a:t>The LORD </a:t>
            </a:r>
            <a:endParaRPr lang="en-US" sz="2400" dirty="0" smtClean="0">
              <a:latin typeface="+mj-lt"/>
            </a:endParaRPr>
          </a:p>
          <a:p>
            <a:r>
              <a:rPr lang="en-US" sz="2400" dirty="0" smtClean="0">
                <a:latin typeface="+mj-lt"/>
              </a:rPr>
              <a:t>hath brought forth his </a:t>
            </a:r>
            <a:r>
              <a:rPr lang="en-US" sz="2400" b="1" dirty="0">
                <a:latin typeface="+mj-lt"/>
              </a:rPr>
              <a:t>fury</a:t>
            </a:r>
            <a:r>
              <a:rPr lang="en-US" sz="2400" dirty="0">
                <a:latin typeface="+mj-lt"/>
              </a:rPr>
              <a:t>; he hath poured out his </a:t>
            </a:r>
            <a:endParaRPr lang="en-US" sz="2400" dirty="0" smtClean="0">
              <a:latin typeface="+mj-lt"/>
            </a:endParaRPr>
          </a:p>
          <a:p>
            <a:r>
              <a:rPr lang="en-US" sz="2400" b="1" dirty="0" smtClean="0">
                <a:latin typeface="+mj-lt"/>
              </a:rPr>
              <a:t>fierce </a:t>
            </a:r>
            <a:r>
              <a:rPr lang="en-US" sz="2400" b="1" dirty="0">
                <a:latin typeface="+mj-lt"/>
              </a:rPr>
              <a:t>anger</a:t>
            </a:r>
            <a:r>
              <a:rPr lang="en-US" sz="2400" dirty="0">
                <a:latin typeface="+mj-lt"/>
              </a:rPr>
              <a:t>, and hath kindled a fire in </a:t>
            </a:r>
            <a:r>
              <a:rPr lang="en-US" sz="2400" dirty="0" smtClean="0">
                <a:latin typeface="+mj-lt"/>
              </a:rPr>
              <a:t>Zion, and it </a:t>
            </a:r>
          </a:p>
          <a:p>
            <a:r>
              <a:rPr lang="en-US" sz="2400" dirty="0" smtClean="0">
                <a:latin typeface="+mj-lt"/>
              </a:rPr>
              <a:t>hath </a:t>
            </a:r>
            <a:r>
              <a:rPr lang="en-US" sz="2400" b="1" dirty="0" smtClean="0">
                <a:latin typeface="+mj-lt"/>
              </a:rPr>
              <a:t>devoured </a:t>
            </a:r>
            <a:r>
              <a:rPr lang="en-US" sz="2400" dirty="0" smtClean="0">
                <a:latin typeface="+mj-lt"/>
              </a:rPr>
              <a:t>the foundations thereof”(</a:t>
            </a:r>
            <a:r>
              <a:rPr lang="en-US" sz="2400" dirty="0">
                <a:latin typeface="+mj-lt"/>
              </a:rPr>
              <a:t>4:11</a:t>
            </a:r>
            <a:r>
              <a:rPr lang="en-US" sz="2400" dirty="0" smtClean="0">
                <a:latin typeface="+mj-lt"/>
              </a:rPr>
              <a:t>).</a:t>
            </a:r>
          </a:p>
          <a:p>
            <a:endParaRPr lang="en-US" sz="800" b="1" dirty="0" smtClean="0">
              <a:latin typeface="+mj-lt"/>
            </a:endParaRPr>
          </a:p>
          <a:p>
            <a:r>
              <a:rPr lang="en-US" sz="2400" b="1" dirty="0" smtClean="0">
                <a:latin typeface="+mj-lt"/>
              </a:rPr>
              <a:t>FIFTH </a:t>
            </a:r>
            <a:r>
              <a:rPr lang="en-US" sz="2400" b="1" dirty="0">
                <a:latin typeface="+mj-lt"/>
              </a:rPr>
              <a:t>LAMENTATION</a:t>
            </a:r>
          </a:p>
          <a:p>
            <a:r>
              <a:rPr lang="en-US" sz="2400" dirty="0">
                <a:latin typeface="+mj-lt"/>
              </a:rPr>
              <a:t>The final lament is a petition – “</a:t>
            </a:r>
            <a:r>
              <a:rPr lang="en-US" sz="2400" b="1" dirty="0">
                <a:latin typeface="+mj-lt"/>
              </a:rPr>
              <a:t>Remember, O LORD</a:t>
            </a:r>
            <a:r>
              <a:rPr lang="en-US" sz="2400" dirty="0">
                <a:latin typeface="+mj-lt"/>
              </a:rPr>
              <a:t>, </a:t>
            </a:r>
            <a:endParaRPr lang="en-US" sz="2400" dirty="0" smtClean="0">
              <a:latin typeface="+mj-lt"/>
            </a:endParaRPr>
          </a:p>
          <a:p>
            <a:r>
              <a:rPr lang="en-US" sz="2400" dirty="0" smtClean="0">
                <a:latin typeface="+mj-lt"/>
              </a:rPr>
              <a:t>what </a:t>
            </a:r>
            <a:r>
              <a:rPr lang="en-US" sz="2400" dirty="0">
                <a:latin typeface="+mj-lt"/>
              </a:rPr>
              <a:t>is come upon us” (</a:t>
            </a:r>
            <a:r>
              <a:rPr lang="en-US" sz="2400" dirty="0" smtClean="0">
                <a:latin typeface="+mj-lt"/>
              </a:rPr>
              <a:t>5:1) – Jeremiah </a:t>
            </a:r>
            <a:r>
              <a:rPr lang="en-US" sz="2400" dirty="0">
                <a:latin typeface="+mj-lt"/>
              </a:rPr>
              <a:t>says, </a:t>
            </a:r>
            <a:r>
              <a:rPr lang="en-US" sz="2400" i="1" dirty="0">
                <a:latin typeface="+mj-lt"/>
              </a:rPr>
              <a:t>Don’t </a:t>
            </a:r>
            <a:endParaRPr lang="en-US" sz="2400" i="1" dirty="0" smtClean="0">
              <a:latin typeface="+mj-lt"/>
            </a:endParaRPr>
          </a:p>
          <a:p>
            <a:r>
              <a:rPr lang="en-US" sz="2400" i="1" dirty="0" smtClean="0">
                <a:latin typeface="+mj-lt"/>
              </a:rPr>
              <a:t>forget </a:t>
            </a:r>
            <a:r>
              <a:rPr lang="en-US" sz="2400" i="1" dirty="0">
                <a:latin typeface="+mj-lt"/>
              </a:rPr>
              <a:t>us, </a:t>
            </a:r>
            <a:r>
              <a:rPr lang="en-US" sz="2400" i="1" dirty="0" smtClean="0">
                <a:latin typeface="+mj-lt"/>
              </a:rPr>
              <a:t>LORD</a:t>
            </a:r>
            <a:r>
              <a:rPr lang="en-US" sz="2400" dirty="0" smtClean="0">
                <a:latin typeface="+mj-lt"/>
              </a:rPr>
              <a:t>.  Don’t </a:t>
            </a:r>
            <a:r>
              <a:rPr lang="en-US" sz="2400" dirty="0">
                <a:latin typeface="+mj-lt"/>
              </a:rPr>
              <a:t>worry, He </a:t>
            </a:r>
            <a:r>
              <a:rPr lang="en-US" sz="2400" dirty="0" smtClean="0">
                <a:latin typeface="+mj-lt"/>
              </a:rPr>
              <a:t>won’t.</a:t>
            </a:r>
          </a:p>
          <a:p>
            <a:endParaRPr lang="en-US" sz="800" dirty="0" smtClean="0">
              <a:latin typeface="+mj-lt"/>
            </a:endParaRPr>
          </a:p>
          <a:p>
            <a:r>
              <a:rPr lang="en-US" sz="2400" dirty="0" smtClean="0">
                <a:latin typeface="+mj-lt"/>
              </a:rPr>
              <a:t>The whereabouts of Jeremiah’s death is unknown. Tradition says that he went [captive] to Egypt, where he was stoned to death (Heb. 11:37). </a:t>
            </a:r>
            <a:endParaRPr lang="en-US" sz="2400" dirty="0">
              <a:latin typeface="+mj-lt"/>
            </a:endParaRPr>
          </a:p>
        </p:txBody>
      </p:sp>
      <p:pic>
        <p:nvPicPr>
          <p:cNvPr id="7" name="Picture 6" descr="Restoration and a New Covenant | Lectio: Guided Bible Read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7132" y="0"/>
            <a:ext cx="5454866" cy="5833241"/>
          </a:xfrm>
          <a:prstGeom prst="rect">
            <a:avLst/>
          </a:prstGeom>
        </p:spPr>
      </p:pic>
    </p:spTree>
    <p:extLst>
      <p:ext uri="{BB962C8B-B14F-4D97-AF65-F5344CB8AC3E}">
        <p14:creationId xmlns:p14="http://schemas.microsoft.com/office/powerpoint/2010/main" val="232452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7" end="7"/>
                                            </p:txEl>
                                          </p:spTgt>
                                        </p:tgtEl>
                                        <p:attrNameLst>
                                          <p:attrName>style.visibility</p:attrName>
                                        </p:attrNameLst>
                                      </p:cBhvr>
                                      <p:to>
                                        <p:strVal val="visible"/>
                                      </p:to>
                                    </p:set>
                                    <p:animEffect transition="in" filter="fade">
                                      <p:cBhvr>
                                        <p:cTn id="7" dur="500"/>
                                        <p:tgtEl>
                                          <p:spTgt spid="6">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8" end="8"/>
                                            </p:txEl>
                                          </p:spTgt>
                                        </p:tgtEl>
                                        <p:attrNameLst>
                                          <p:attrName>style.visibility</p:attrName>
                                        </p:attrNameLst>
                                      </p:cBhvr>
                                      <p:to>
                                        <p:strVal val="visible"/>
                                      </p:to>
                                    </p:set>
                                    <p:animEffect transition="in" filter="fade">
                                      <p:cBhvr>
                                        <p:cTn id="10" dur="500"/>
                                        <p:tgtEl>
                                          <p:spTgt spid="6">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9" end="9"/>
                                            </p:txEl>
                                          </p:spTgt>
                                        </p:tgtEl>
                                        <p:attrNameLst>
                                          <p:attrName>style.visibility</p:attrName>
                                        </p:attrNameLst>
                                      </p:cBhvr>
                                      <p:to>
                                        <p:strVal val="visible"/>
                                      </p:to>
                                    </p:set>
                                    <p:animEffect transition="in" filter="fade">
                                      <p:cBhvr>
                                        <p:cTn id="13" dur="500"/>
                                        <p:tgtEl>
                                          <p:spTgt spid="6">
                                            <p:txEl>
                                              <p:pRg st="9" end="9"/>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10" end="10"/>
                                            </p:txEl>
                                          </p:spTgt>
                                        </p:tgtEl>
                                        <p:attrNameLst>
                                          <p:attrName>style.visibility</p:attrName>
                                        </p:attrNameLst>
                                      </p:cBhvr>
                                      <p:to>
                                        <p:strVal val="visible"/>
                                      </p:to>
                                    </p:set>
                                    <p:animEffect transition="in" filter="fade">
                                      <p:cBhvr>
                                        <p:cTn id="16" dur="500"/>
                                        <p:tgtEl>
                                          <p:spTgt spid="6">
                                            <p:txEl>
                                              <p:pRg st="10" end="1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11" end="11"/>
                                            </p:txEl>
                                          </p:spTgt>
                                        </p:tgtEl>
                                        <p:attrNameLst>
                                          <p:attrName>style.visibility</p:attrName>
                                        </p:attrNameLst>
                                      </p:cBhvr>
                                      <p:to>
                                        <p:strVal val="visible"/>
                                      </p:to>
                                    </p:set>
                                    <p:animEffect transition="in" filter="fade">
                                      <p:cBhvr>
                                        <p:cTn id="19" dur="500"/>
                                        <p:tgtEl>
                                          <p:spTgt spid="6">
                                            <p:txEl>
                                              <p:pRg st="11" end="1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13" end="13"/>
                                            </p:txEl>
                                          </p:spTgt>
                                        </p:tgtEl>
                                        <p:attrNameLst>
                                          <p:attrName>style.visibility</p:attrName>
                                        </p:attrNameLst>
                                      </p:cBhvr>
                                      <p:to>
                                        <p:strVal val="visible"/>
                                      </p:to>
                                    </p:set>
                                    <p:animEffect transition="in" filter="fade">
                                      <p:cBhvr>
                                        <p:cTn id="24" dur="500"/>
                                        <p:tgtEl>
                                          <p:spTgt spid="6">
                                            <p:txEl>
                                              <p:pRg st="13" end="13"/>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
                                            <p:txEl>
                                              <p:pRg st="14" end="14"/>
                                            </p:txEl>
                                          </p:spTgt>
                                        </p:tgtEl>
                                        <p:attrNameLst>
                                          <p:attrName>style.visibility</p:attrName>
                                        </p:attrNameLst>
                                      </p:cBhvr>
                                      <p:to>
                                        <p:strVal val="visible"/>
                                      </p:to>
                                    </p:set>
                                    <p:animEffect transition="in" filter="fade">
                                      <p:cBhvr>
                                        <p:cTn id="27" dur="500"/>
                                        <p:tgtEl>
                                          <p:spTgt spid="6">
                                            <p:txEl>
                                              <p:pRg st="14" end="1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6">
                                            <p:txEl>
                                              <p:pRg st="15" end="15"/>
                                            </p:txEl>
                                          </p:spTgt>
                                        </p:tgtEl>
                                        <p:attrNameLst>
                                          <p:attrName>style.visibility</p:attrName>
                                        </p:attrNameLst>
                                      </p:cBhvr>
                                      <p:to>
                                        <p:strVal val="visible"/>
                                      </p:to>
                                    </p:set>
                                    <p:animEffect transition="in" filter="fade">
                                      <p:cBhvr>
                                        <p:cTn id="30" dur="500"/>
                                        <p:tgtEl>
                                          <p:spTgt spid="6">
                                            <p:txEl>
                                              <p:pRg st="15" end="1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6">
                                            <p:txEl>
                                              <p:pRg st="16" end="16"/>
                                            </p:txEl>
                                          </p:spTgt>
                                        </p:tgtEl>
                                        <p:attrNameLst>
                                          <p:attrName>style.visibility</p:attrName>
                                        </p:attrNameLst>
                                      </p:cBhvr>
                                      <p:to>
                                        <p:strVal val="visible"/>
                                      </p:to>
                                    </p:set>
                                    <p:animEffect transition="in" filter="fade">
                                      <p:cBhvr>
                                        <p:cTn id="33" dur="500"/>
                                        <p:tgtEl>
                                          <p:spTgt spid="6">
                                            <p:txEl>
                                              <p:pRg st="16" end="1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xEl>
                                              <p:pRg st="18" end="18"/>
                                            </p:txEl>
                                          </p:spTgt>
                                        </p:tgtEl>
                                        <p:attrNameLst>
                                          <p:attrName>style.visibility</p:attrName>
                                        </p:attrNameLst>
                                      </p:cBhvr>
                                      <p:to>
                                        <p:strVal val="visible"/>
                                      </p:to>
                                    </p:set>
                                    <p:animEffect transition="in" filter="fade">
                                      <p:cBhvr>
                                        <p:cTn id="38" dur="500"/>
                                        <p:tgtEl>
                                          <p:spTgt spid="6">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
            <a:ext cx="7273159" cy="6370975"/>
          </a:xfrm>
          <a:prstGeom prst="rect">
            <a:avLst/>
          </a:prstGeom>
          <a:noFill/>
        </p:spPr>
        <p:txBody>
          <a:bodyPr wrap="square" rtlCol="0">
            <a:spAutoFit/>
          </a:bodyPr>
          <a:lstStyle/>
          <a:p>
            <a:r>
              <a:rPr lang="en-US" sz="2400" b="1" dirty="0" smtClean="0">
                <a:latin typeface="+mj-lt"/>
              </a:rPr>
              <a:t>A SIGN OF ISRAEL’S FUTURE BLESSINGS</a:t>
            </a:r>
          </a:p>
          <a:p>
            <a:r>
              <a:rPr lang="en-US" sz="2400" dirty="0" smtClean="0">
                <a:latin typeface="+mj-lt"/>
              </a:rPr>
              <a:t>“And it came to pass in the [37</a:t>
            </a:r>
            <a:r>
              <a:rPr lang="en-US" sz="2400" baseline="30000" dirty="0" smtClean="0">
                <a:latin typeface="+mj-lt"/>
              </a:rPr>
              <a:t>th</a:t>
            </a:r>
            <a:r>
              <a:rPr lang="en-US" sz="2400" dirty="0" smtClean="0">
                <a:latin typeface="+mj-lt"/>
              </a:rPr>
              <a:t>] year of the captivity of </a:t>
            </a:r>
            <a:r>
              <a:rPr lang="en-US" sz="2400" dirty="0" err="1" smtClean="0">
                <a:latin typeface="+mj-lt"/>
              </a:rPr>
              <a:t>Jehoiachin</a:t>
            </a:r>
            <a:r>
              <a:rPr lang="en-US" sz="2400" dirty="0" smtClean="0">
                <a:latin typeface="+mj-lt"/>
              </a:rPr>
              <a:t> king of Judah… that Evil-</a:t>
            </a:r>
            <a:r>
              <a:rPr lang="en-US" sz="2400" dirty="0" err="1" smtClean="0">
                <a:latin typeface="+mj-lt"/>
              </a:rPr>
              <a:t>Merodach</a:t>
            </a:r>
            <a:r>
              <a:rPr lang="en-US" sz="2400" dirty="0" smtClean="0">
                <a:latin typeface="+mj-lt"/>
              </a:rPr>
              <a:t> king of Babylon in the first year of his reign lifted up the head of </a:t>
            </a:r>
            <a:r>
              <a:rPr lang="en-US" sz="2400" dirty="0" err="1" smtClean="0">
                <a:latin typeface="+mj-lt"/>
              </a:rPr>
              <a:t>Jehoiachin</a:t>
            </a:r>
            <a:r>
              <a:rPr lang="en-US" sz="2400" dirty="0" smtClean="0">
                <a:latin typeface="+mj-lt"/>
              </a:rPr>
              <a:t> king of Judah, and brought him forth out of prison.  And </a:t>
            </a:r>
            <a:r>
              <a:rPr lang="en-US" sz="2400" dirty="0" err="1" smtClean="0">
                <a:latin typeface="+mj-lt"/>
              </a:rPr>
              <a:t>spake</a:t>
            </a:r>
            <a:r>
              <a:rPr lang="en-US" sz="2400" dirty="0" smtClean="0">
                <a:latin typeface="+mj-lt"/>
              </a:rPr>
              <a:t> kindly unto him, and set his throne above the throne of the kings that were with him in Babylon, and changed his prison garments: and he did continually eat bread before him all the days of his life…” (52:31-33).</a:t>
            </a:r>
          </a:p>
          <a:p>
            <a:r>
              <a:rPr lang="en-US" sz="2400" dirty="0" smtClean="0">
                <a:latin typeface="+mj-lt"/>
              </a:rPr>
              <a:t>God said that He would chastise the nation of Israel for 70-years [Babylonian captivity], which He did.  But He still loved them and here shows a small gesture that He has not forgotten them.  The last rightful king of Judah was released from Babylonian prison and was treated fairly in the new king’s palace.</a:t>
            </a:r>
          </a:p>
          <a:p>
            <a:r>
              <a:rPr lang="en-US" sz="2400" dirty="0" smtClean="0">
                <a:latin typeface="+mj-lt"/>
              </a:rPr>
              <a:t>This was a sign that God would restore His chosen people. </a:t>
            </a:r>
            <a:endParaRPr lang="en-US" sz="2400" dirty="0">
              <a:latin typeface="+mj-lt"/>
            </a:endParaRPr>
          </a:p>
        </p:txBody>
      </p:sp>
      <p:pic>
        <p:nvPicPr>
          <p:cNvPr id="3" name="Picture 2" descr="Francesco Bonsignori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3159" y="-1"/>
            <a:ext cx="4918841" cy="6370975"/>
          </a:xfrm>
          <a:prstGeom prst="rect">
            <a:avLst/>
          </a:prstGeom>
        </p:spPr>
      </p:pic>
    </p:spTree>
    <p:extLst>
      <p:ext uri="{BB962C8B-B14F-4D97-AF65-F5344CB8AC3E}">
        <p14:creationId xmlns:p14="http://schemas.microsoft.com/office/powerpoint/2010/main" val="262359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12780580" cy="6740307"/>
          </a:xfrm>
          <a:prstGeom prst="rect">
            <a:avLst/>
          </a:prstGeom>
          <a:noFill/>
        </p:spPr>
        <p:txBody>
          <a:bodyPr wrap="square" rtlCol="0">
            <a:spAutoFit/>
          </a:bodyPr>
          <a:lstStyle/>
          <a:p>
            <a:r>
              <a:rPr lang="en-US" sz="2400" dirty="0" smtClean="0">
                <a:latin typeface="+mj-lt"/>
              </a:rPr>
              <a:t>A prophet was called of God, an office not sought after –  </a:t>
            </a:r>
            <a:endParaRPr lang="en-US" sz="2400" dirty="0">
              <a:latin typeface="+mj-lt"/>
            </a:endParaRPr>
          </a:p>
          <a:p>
            <a:endParaRPr lang="en-US" sz="800" dirty="0" smtClean="0">
              <a:latin typeface="+mj-lt"/>
            </a:endParaRPr>
          </a:p>
          <a:p>
            <a:r>
              <a:rPr lang="en-US" sz="2400" i="1" dirty="0" smtClean="0">
                <a:latin typeface="+mj-lt"/>
              </a:rPr>
              <a:t>“All flattery abandoned, ye who enter here.  To be a prophet is both </a:t>
            </a:r>
          </a:p>
          <a:p>
            <a:r>
              <a:rPr lang="en-US" sz="2400" i="1" dirty="0" smtClean="0">
                <a:latin typeface="+mj-lt"/>
              </a:rPr>
              <a:t>a distinction and an affliction.  The mission he performs is distasteful </a:t>
            </a:r>
          </a:p>
          <a:p>
            <a:r>
              <a:rPr lang="en-US" sz="2400" i="1" dirty="0" smtClean="0">
                <a:latin typeface="+mj-lt"/>
              </a:rPr>
              <a:t>to him and repugnant to others; no reward is promised him and no </a:t>
            </a:r>
          </a:p>
          <a:p>
            <a:r>
              <a:rPr lang="en-US" sz="2400" i="1" dirty="0" smtClean="0">
                <a:latin typeface="+mj-lt"/>
              </a:rPr>
              <a:t>reward could temper its bitterness.  The prophet bears scorn and </a:t>
            </a:r>
          </a:p>
          <a:p>
            <a:r>
              <a:rPr lang="en-US" sz="2400" i="1" dirty="0" smtClean="0">
                <a:latin typeface="+mj-lt"/>
              </a:rPr>
              <a:t>reproach.  He is stigmatized as a madman… The prophets duty is to </a:t>
            </a:r>
          </a:p>
          <a:p>
            <a:r>
              <a:rPr lang="en-US" sz="2400" i="1" dirty="0" smtClean="0">
                <a:latin typeface="+mj-lt"/>
              </a:rPr>
              <a:t>speak to the people, whether they hear or refuse to hear.  A grave </a:t>
            </a:r>
          </a:p>
          <a:p>
            <a:r>
              <a:rPr lang="en-US" sz="2400" i="1" dirty="0" smtClean="0">
                <a:latin typeface="+mj-lt"/>
              </a:rPr>
              <a:t>responsibility rests upon the prophet” </a:t>
            </a:r>
          </a:p>
          <a:p>
            <a:r>
              <a:rPr lang="en-US" sz="2400" dirty="0" smtClean="0">
                <a:latin typeface="+mj-lt"/>
              </a:rPr>
              <a:t>(THE PROPHETS, Abraham Heschel, Prince Press, p. 18,19).</a:t>
            </a:r>
          </a:p>
          <a:p>
            <a:endParaRPr lang="en-US" sz="800" dirty="0" smtClean="0">
              <a:latin typeface="+mj-lt"/>
            </a:endParaRPr>
          </a:p>
          <a:p>
            <a:r>
              <a:rPr lang="en-US" sz="2400" dirty="0" smtClean="0">
                <a:latin typeface="+mj-lt"/>
              </a:rPr>
              <a:t>From their own mouth – “Cursed be the day on which I was born… </a:t>
            </a:r>
          </a:p>
          <a:p>
            <a:r>
              <a:rPr lang="en-US" sz="2400" dirty="0" smtClean="0">
                <a:latin typeface="+mj-lt"/>
              </a:rPr>
              <a:t>Why did I come forth out of the womb, to see sorrow, and spend my days in shame? (Jer. 20:14,17,</a:t>
            </a:r>
          </a:p>
          <a:p>
            <a:r>
              <a:rPr lang="en-US" sz="2400" dirty="0" smtClean="0">
                <a:latin typeface="+mj-lt"/>
              </a:rPr>
              <a:t>18)… They hate him who </a:t>
            </a:r>
            <a:r>
              <a:rPr lang="en-US" sz="2400" dirty="0" err="1" smtClean="0">
                <a:latin typeface="+mj-lt"/>
              </a:rPr>
              <a:t>rebuketh</a:t>
            </a:r>
            <a:r>
              <a:rPr lang="en-US" sz="2400" dirty="0" smtClean="0">
                <a:latin typeface="+mj-lt"/>
              </a:rPr>
              <a:t> in the gate, they abhor him who </a:t>
            </a:r>
            <a:r>
              <a:rPr lang="en-US" sz="2400" dirty="0" err="1" smtClean="0">
                <a:latin typeface="+mj-lt"/>
              </a:rPr>
              <a:t>speaketh</a:t>
            </a:r>
            <a:r>
              <a:rPr lang="en-US" sz="2400" dirty="0" smtClean="0">
                <a:latin typeface="+mj-lt"/>
              </a:rPr>
              <a:t> truth (Amos 5:10)… </a:t>
            </a:r>
          </a:p>
          <a:p>
            <a:r>
              <a:rPr lang="en-US" sz="2400" dirty="0" smtClean="0">
                <a:latin typeface="+mj-lt"/>
              </a:rPr>
              <a:t>thou son of man, be not afraid of them… though briars and thorns be with thee… fear them not, </a:t>
            </a:r>
          </a:p>
          <a:p>
            <a:r>
              <a:rPr lang="en-US" sz="2400" dirty="0" smtClean="0">
                <a:latin typeface="+mj-lt"/>
              </a:rPr>
              <a:t>nor be dismayed at their looks… [they] are impudent and stubborn: </a:t>
            </a:r>
            <a:r>
              <a:rPr lang="en-US" sz="2400" b="1" dirty="0" smtClean="0">
                <a:latin typeface="+mj-lt"/>
              </a:rPr>
              <a:t>I send you to them, and you</a:t>
            </a:r>
          </a:p>
          <a:p>
            <a:r>
              <a:rPr lang="en-US" sz="2400" b="1" dirty="0" smtClean="0">
                <a:latin typeface="+mj-lt"/>
              </a:rPr>
              <a:t>shall say, Thus </a:t>
            </a:r>
            <a:r>
              <a:rPr lang="en-US" sz="2400" b="1" dirty="0" err="1" smtClean="0">
                <a:latin typeface="+mj-lt"/>
              </a:rPr>
              <a:t>saith</a:t>
            </a:r>
            <a:r>
              <a:rPr lang="en-US" sz="2400" b="1" dirty="0" smtClean="0">
                <a:latin typeface="+mj-lt"/>
              </a:rPr>
              <a:t> the LORD God… And whether they hear or refuse to hear… </a:t>
            </a:r>
          </a:p>
          <a:p>
            <a:r>
              <a:rPr lang="en-US" sz="2400" b="1" u="sng" dirty="0" smtClean="0">
                <a:latin typeface="+mj-lt"/>
              </a:rPr>
              <a:t>they will know there has been a prophet among them</a:t>
            </a:r>
            <a:r>
              <a:rPr lang="en-US" sz="2400" dirty="0" smtClean="0">
                <a:latin typeface="+mj-lt"/>
              </a:rPr>
              <a:t>” (Ezek. 2:6; 3:8,9).</a:t>
            </a:r>
          </a:p>
          <a:p>
            <a:endParaRPr lang="en-US" sz="800" dirty="0" smtClean="0">
              <a:latin typeface="+mj-lt"/>
            </a:endParaRPr>
          </a:p>
          <a:p>
            <a:r>
              <a:rPr lang="en-US" sz="2400" dirty="0" smtClean="0">
                <a:latin typeface="+mj-lt"/>
              </a:rPr>
              <a:t>Next time – The prophet Ezekiel speaks from Babylonian captivity.   </a:t>
            </a:r>
            <a:endParaRPr lang="en-US" sz="2400" dirty="0">
              <a:latin typeface="+mj-lt"/>
            </a:endParaRPr>
          </a:p>
        </p:txBody>
      </p:sp>
      <p:pic>
        <p:nvPicPr>
          <p:cNvPr id="4" name="Picture 3" descr="File:&lt;strong&gt;Prophet&lt;/strong&gt; amos.jpg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4910" y="0"/>
            <a:ext cx="3647089" cy="3878317"/>
          </a:xfrm>
          <a:prstGeom prst="rect">
            <a:avLst/>
          </a:prstGeom>
        </p:spPr>
      </p:pic>
    </p:spTree>
    <p:extLst>
      <p:ext uri="{BB962C8B-B14F-4D97-AF65-F5344CB8AC3E}">
        <p14:creationId xmlns:p14="http://schemas.microsoft.com/office/powerpoint/2010/main" val="353047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500"/>
                                        <p:tgtEl>
                                          <p:spTgt spid="2">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animEffect transition="in" filter="fade">
                                      <p:cBhvr>
                                        <p:cTn id="16" dur="500"/>
                                        <p:tgtEl>
                                          <p:spTgt spid="2">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Effect transition="in" filter="fade">
                                      <p:cBhvr>
                                        <p:cTn id="19" dur="500"/>
                                        <p:tgtEl>
                                          <p:spTgt spid="2">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fade">
                                      <p:cBhvr>
                                        <p:cTn id="22" dur="500"/>
                                        <p:tgtEl>
                                          <p:spTgt spid="2">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Effect transition="in" filter="fade">
                                      <p:cBhvr>
                                        <p:cTn id="25" dur="500"/>
                                        <p:tgtEl>
                                          <p:spTgt spid="2">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9" end="9"/>
                                            </p:txEl>
                                          </p:spTgt>
                                        </p:tgtEl>
                                        <p:attrNameLst>
                                          <p:attrName>style.visibility</p:attrName>
                                        </p:attrNameLst>
                                      </p:cBhvr>
                                      <p:to>
                                        <p:strVal val="visible"/>
                                      </p:to>
                                    </p:set>
                                    <p:animEffect transition="in" filter="fade">
                                      <p:cBhvr>
                                        <p:cTn id="28" dur="500"/>
                                        <p:tgtEl>
                                          <p:spTgt spid="2">
                                            <p:txEl>
                                              <p:pRg st="9" end="9"/>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xEl>
                                              <p:pRg st="11" end="11"/>
                                            </p:txEl>
                                          </p:spTgt>
                                        </p:tgtEl>
                                        <p:attrNameLst>
                                          <p:attrName>style.visibility</p:attrName>
                                        </p:attrNameLst>
                                      </p:cBhvr>
                                      <p:to>
                                        <p:strVal val="visible"/>
                                      </p:to>
                                    </p:set>
                                    <p:animEffect transition="in" filter="fade">
                                      <p:cBhvr>
                                        <p:cTn id="33" dur="500"/>
                                        <p:tgtEl>
                                          <p:spTgt spid="2">
                                            <p:txEl>
                                              <p:pRg st="11" end="1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
                                            <p:txEl>
                                              <p:pRg st="12" end="12"/>
                                            </p:txEl>
                                          </p:spTgt>
                                        </p:tgtEl>
                                        <p:attrNameLst>
                                          <p:attrName>style.visibility</p:attrName>
                                        </p:attrNameLst>
                                      </p:cBhvr>
                                      <p:to>
                                        <p:strVal val="visible"/>
                                      </p:to>
                                    </p:set>
                                    <p:animEffect transition="in" filter="fade">
                                      <p:cBhvr>
                                        <p:cTn id="36" dur="500"/>
                                        <p:tgtEl>
                                          <p:spTgt spid="2">
                                            <p:txEl>
                                              <p:pRg st="12" end="12"/>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
                                            <p:txEl>
                                              <p:pRg st="13" end="13"/>
                                            </p:txEl>
                                          </p:spTgt>
                                        </p:tgtEl>
                                        <p:attrNameLst>
                                          <p:attrName>style.visibility</p:attrName>
                                        </p:attrNameLst>
                                      </p:cBhvr>
                                      <p:to>
                                        <p:strVal val="visible"/>
                                      </p:to>
                                    </p:set>
                                    <p:animEffect transition="in" filter="fade">
                                      <p:cBhvr>
                                        <p:cTn id="39" dur="500"/>
                                        <p:tgtEl>
                                          <p:spTgt spid="2">
                                            <p:txEl>
                                              <p:pRg st="13" end="13"/>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2">
                                            <p:txEl>
                                              <p:pRg st="14" end="14"/>
                                            </p:txEl>
                                          </p:spTgt>
                                        </p:tgtEl>
                                        <p:attrNameLst>
                                          <p:attrName>style.visibility</p:attrName>
                                        </p:attrNameLst>
                                      </p:cBhvr>
                                      <p:to>
                                        <p:strVal val="visible"/>
                                      </p:to>
                                    </p:set>
                                    <p:animEffect transition="in" filter="fade">
                                      <p:cBhvr>
                                        <p:cTn id="42" dur="500"/>
                                        <p:tgtEl>
                                          <p:spTgt spid="2">
                                            <p:txEl>
                                              <p:pRg st="14" end="14"/>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2">
                                            <p:txEl>
                                              <p:pRg st="15" end="15"/>
                                            </p:txEl>
                                          </p:spTgt>
                                        </p:tgtEl>
                                        <p:attrNameLst>
                                          <p:attrName>style.visibility</p:attrName>
                                        </p:attrNameLst>
                                      </p:cBhvr>
                                      <p:to>
                                        <p:strVal val="visible"/>
                                      </p:to>
                                    </p:set>
                                    <p:animEffect transition="in" filter="fade">
                                      <p:cBhvr>
                                        <p:cTn id="45" dur="500"/>
                                        <p:tgtEl>
                                          <p:spTgt spid="2">
                                            <p:txEl>
                                              <p:pRg st="15" end="15"/>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2">
                                            <p:txEl>
                                              <p:pRg st="16" end="16"/>
                                            </p:txEl>
                                          </p:spTgt>
                                        </p:tgtEl>
                                        <p:attrNameLst>
                                          <p:attrName>style.visibility</p:attrName>
                                        </p:attrNameLst>
                                      </p:cBhvr>
                                      <p:to>
                                        <p:strVal val="visible"/>
                                      </p:to>
                                    </p:set>
                                    <p:animEffect transition="in" filter="fade">
                                      <p:cBhvr>
                                        <p:cTn id="48" dur="500"/>
                                        <p:tgtEl>
                                          <p:spTgt spid="2">
                                            <p:txEl>
                                              <p:pRg st="16" end="1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
                                            <p:txEl>
                                              <p:pRg st="17" end="17"/>
                                            </p:txEl>
                                          </p:spTgt>
                                        </p:tgtEl>
                                        <p:attrNameLst>
                                          <p:attrName>style.visibility</p:attrName>
                                        </p:attrNameLst>
                                      </p:cBhvr>
                                      <p:to>
                                        <p:strVal val="visible"/>
                                      </p:to>
                                    </p:set>
                                    <p:animEffect transition="in" filter="fade">
                                      <p:cBhvr>
                                        <p:cTn id="53" dur="500"/>
                                        <p:tgtEl>
                                          <p:spTgt spid="2">
                                            <p:txEl>
                                              <p:pRg st="17" end="17"/>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
                                            <p:txEl>
                                              <p:pRg st="19" end="19"/>
                                            </p:txEl>
                                          </p:spTgt>
                                        </p:tgtEl>
                                        <p:attrNameLst>
                                          <p:attrName>style.visibility</p:attrName>
                                        </p:attrNameLst>
                                      </p:cBhvr>
                                      <p:to>
                                        <p:strVal val="visible"/>
                                      </p:to>
                                    </p:set>
                                    <p:animEffect transition="in" filter="fade">
                                      <p:cBhvr>
                                        <p:cTn id="58" dur="500"/>
                                        <p:tgtEl>
                                          <p:spTgt spid="2">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7983" y="0"/>
            <a:ext cx="6356035" cy="707886"/>
          </a:xfrm>
          <a:prstGeom prst="rect">
            <a:avLst/>
          </a:prstGeom>
          <a:noFill/>
        </p:spPr>
        <p:txBody>
          <a:bodyPr wrap="none" rtlCol="0">
            <a:spAutoFit/>
          </a:bodyPr>
          <a:lstStyle/>
          <a:p>
            <a:pPr algn="ctr"/>
            <a:r>
              <a:rPr lang="en-US" sz="4000" b="1" u="sng"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THROUGH THE BIBLE IN 2018</a:t>
            </a:r>
            <a:endParaRPr lang="en-US" sz="4000" b="1" u="sng"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TextBox 2"/>
          <p:cNvSpPr txBox="1"/>
          <p:nvPr/>
        </p:nvSpPr>
        <p:spPr>
          <a:xfrm>
            <a:off x="66676" y="0"/>
            <a:ext cx="2784633" cy="1569660"/>
          </a:xfrm>
          <a:prstGeom prst="rect">
            <a:avLst/>
          </a:prstGeom>
          <a:noFill/>
        </p:spPr>
        <p:txBody>
          <a:bodyPr wrap="square" rtlCol="0">
            <a:spAutoFit/>
          </a:bodyPr>
          <a:lstStyle/>
          <a:p>
            <a:r>
              <a:rPr lang="en-US" sz="2400" dirty="0" smtClean="0">
                <a:latin typeface="+mj-lt"/>
              </a:rPr>
              <a:t>LESSON 34</a:t>
            </a:r>
            <a:endParaRPr lang="en-US" sz="2400" dirty="0">
              <a:latin typeface="+mj-lt"/>
            </a:endParaRPr>
          </a:p>
          <a:p>
            <a:r>
              <a:rPr lang="en-US" sz="2400" dirty="0" smtClean="0">
                <a:latin typeface="+mj-lt"/>
              </a:rPr>
              <a:t>WEEK 34 </a:t>
            </a:r>
            <a:r>
              <a:rPr lang="en-US" sz="2400" dirty="0">
                <a:latin typeface="+mj-lt"/>
              </a:rPr>
              <a:t>OF </a:t>
            </a:r>
            <a:r>
              <a:rPr lang="en-US" sz="2400" dirty="0" smtClean="0">
                <a:latin typeface="+mj-lt"/>
              </a:rPr>
              <a:t>52</a:t>
            </a:r>
          </a:p>
          <a:p>
            <a:r>
              <a:rPr lang="en-US" sz="2400" dirty="0" smtClean="0">
                <a:latin typeface="+mj-lt"/>
              </a:rPr>
              <a:t>(2Kg. 24,25; Habak; Jer. 41-52; Lam. 1-5)</a:t>
            </a:r>
            <a:endParaRPr lang="en-US" sz="2400" dirty="0">
              <a:latin typeface="+mj-lt"/>
            </a:endParaRPr>
          </a:p>
        </p:txBody>
      </p:sp>
      <p:sp>
        <p:nvSpPr>
          <p:cNvPr id="4" name="Rectangle 3"/>
          <p:cNvSpPr/>
          <p:nvPr/>
        </p:nvSpPr>
        <p:spPr>
          <a:xfrm>
            <a:off x="2917983" y="707886"/>
            <a:ext cx="9207342" cy="830997"/>
          </a:xfrm>
          <a:prstGeom prst="rect">
            <a:avLst/>
          </a:prstGeom>
        </p:spPr>
        <p:txBody>
          <a:bodyPr wrap="square">
            <a:spAutoFit/>
          </a:bodyPr>
          <a:lstStyle/>
          <a:p>
            <a:r>
              <a:rPr lang="en-US" sz="2400" dirty="0" smtClean="0">
                <a:latin typeface="+mj-lt"/>
              </a:rPr>
              <a:t>Last time we saw the destruction of Jerusalem; this time Habakkuk speaks and Jeremiah laments.  </a:t>
            </a:r>
          </a:p>
        </p:txBody>
      </p:sp>
      <p:sp>
        <p:nvSpPr>
          <p:cNvPr id="5" name="Rectangle 4"/>
          <p:cNvSpPr/>
          <p:nvPr/>
        </p:nvSpPr>
        <p:spPr>
          <a:xfrm>
            <a:off x="66675" y="1538883"/>
            <a:ext cx="7364139" cy="4893647"/>
          </a:xfrm>
          <a:prstGeom prst="rect">
            <a:avLst/>
          </a:prstGeom>
        </p:spPr>
        <p:txBody>
          <a:bodyPr wrap="square">
            <a:spAutoFit/>
          </a:bodyPr>
          <a:lstStyle/>
          <a:p>
            <a:r>
              <a:rPr lang="en-US" sz="2400" b="1" dirty="0">
                <a:latin typeface="+mj-lt"/>
              </a:rPr>
              <a:t>BOOK OF HABAKKUK</a:t>
            </a:r>
          </a:p>
          <a:p>
            <a:r>
              <a:rPr lang="en-US" sz="2400" i="1" dirty="0">
                <a:latin typeface="+mj-lt"/>
              </a:rPr>
              <a:t>“It seems most probable that Habakkuk prophesied in the latter years of Josiah.  Of the prophet himself nothing is </a:t>
            </a:r>
            <a:r>
              <a:rPr lang="en-US" sz="2400" i="1" dirty="0" smtClean="0">
                <a:latin typeface="+mj-lt"/>
              </a:rPr>
              <a:t>known.  </a:t>
            </a:r>
            <a:r>
              <a:rPr lang="en-US" sz="2400" i="1" dirty="0">
                <a:latin typeface="+mj-lt"/>
              </a:rPr>
              <a:t>To him the character of Jehovah was revealed in terms of the highest spirituality.  He alone of the prophets was more concerned that the holiness of Jehovah should be vindicated than that Israel should escape chastisement.  Written </a:t>
            </a:r>
            <a:r>
              <a:rPr lang="en-US" sz="2400" i="1" dirty="0" smtClean="0">
                <a:latin typeface="+mj-lt"/>
              </a:rPr>
              <a:t>on </a:t>
            </a:r>
            <a:r>
              <a:rPr lang="en-US" sz="2400" i="1" dirty="0">
                <a:latin typeface="+mj-lt"/>
              </a:rPr>
              <a:t>the eve of the captivity, Habakkuk was God’s testimony to </a:t>
            </a:r>
            <a:r>
              <a:rPr lang="en-US" sz="2400" i="1" dirty="0" smtClean="0">
                <a:latin typeface="+mj-lt"/>
              </a:rPr>
              <a:t>Himself against idolatry… </a:t>
            </a:r>
            <a:r>
              <a:rPr lang="en-US" sz="2400" i="1" dirty="0">
                <a:latin typeface="+mj-lt"/>
              </a:rPr>
              <a:t>As a whole the Book of Habakkuk raises and answers the question of God’s consistency with Himself in view of permitted evil.  The prophet thought that the holiness of God forbade him to go on with evil Israel” </a:t>
            </a:r>
            <a:r>
              <a:rPr lang="en-US" sz="2400" dirty="0">
                <a:latin typeface="+mj-lt"/>
              </a:rPr>
              <a:t>(Old Scofield, p. 955).</a:t>
            </a:r>
          </a:p>
        </p:txBody>
      </p:sp>
      <p:pic>
        <p:nvPicPr>
          <p:cNvPr id="6" name="Picture 5" descr="C. I. &lt;strong&gt;Scofield&lt;/strong&gt; - &lt;strong&gt;Scofield&lt;/strong&gt; Reference &lt;strong&gt;Bible&lt;/strong&gt; - Internet &lt;strong&gt;Bible&lt;/strong&g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0814" y="1219201"/>
            <a:ext cx="4761185" cy="5213329"/>
          </a:xfrm>
          <a:prstGeom prst="rect">
            <a:avLst/>
          </a:prstGeom>
        </p:spPr>
      </p:pic>
    </p:spTree>
    <p:extLst>
      <p:ext uri="{BB962C8B-B14F-4D97-AF65-F5344CB8AC3E}">
        <p14:creationId xmlns:p14="http://schemas.microsoft.com/office/powerpoint/2010/main" val="256332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7672552" cy="6986528"/>
          </a:xfrm>
          <a:prstGeom prst="rect">
            <a:avLst/>
          </a:prstGeom>
        </p:spPr>
        <p:txBody>
          <a:bodyPr wrap="square">
            <a:spAutoFit/>
          </a:bodyPr>
          <a:lstStyle/>
          <a:p>
            <a:r>
              <a:rPr lang="en-US" sz="2400" dirty="0">
                <a:latin typeface="+mj-lt"/>
              </a:rPr>
              <a:t>“The burden which Habakkuk the prophet did see.  O LORD, </a:t>
            </a:r>
            <a:r>
              <a:rPr lang="en-US" sz="2400" b="1" dirty="0">
                <a:latin typeface="+mj-lt"/>
              </a:rPr>
              <a:t>how long shall I cry, and thou wilt not hear</a:t>
            </a:r>
            <a:r>
              <a:rPr lang="en-US" sz="2400" dirty="0">
                <a:latin typeface="+mj-lt"/>
              </a:rPr>
              <a:t>! Even cry out unto thee of violence, and thou wilt not save! (Hab. 1:1,2</a:t>
            </a:r>
            <a:r>
              <a:rPr lang="en-US" sz="2400" dirty="0" smtClean="0">
                <a:latin typeface="+mj-lt"/>
              </a:rPr>
              <a:t>).</a:t>
            </a:r>
          </a:p>
          <a:p>
            <a:r>
              <a:rPr lang="en-US" sz="2400" dirty="0" smtClean="0">
                <a:latin typeface="+mj-lt"/>
              </a:rPr>
              <a:t>The prophet questioned why God was taking so long to punish the Jews when all he saw around him was ‘</a:t>
            </a:r>
            <a:r>
              <a:rPr lang="en-US" sz="2400" b="1" dirty="0" smtClean="0">
                <a:latin typeface="+mj-lt"/>
              </a:rPr>
              <a:t>violence</a:t>
            </a:r>
            <a:r>
              <a:rPr lang="en-US" sz="2400" dirty="0" smtClean="0">
                <a:latin typeface="+mj-lt"/>
              </a:rPr>
              <a:t>.’</a:t>
            </a:r>
          </a:p>
          <a:p>
            <a:endParaRPr lang="en-US" sz="800" dirty="0" smtClean="0">
              <a:latin typeface="+mj-lt"/>
            </a:endParaRPr>
          </a:p>
          <a:p>
            <a:r>
              <a:rPr lang="en-US" sz="2400" dirty="0" smtClean="0">
                <a:latin typeface="+mj-lt"/>
              </a:rPr>
              <a:t>“Why dost thou shew me iniquity… </a:t>
            </a:r>
            <a:r>
              <a:rPr lang="en-US" sz="2400" b="1" dirty="0" smtClean="0">
                <a:latin typeface="+mj-lt"/>
              </a:rPr>
              <a:t>Therefore the law is slacked, and judgment doth never go forth</a:t>
            </a:r>
            <a:r>
              <a:rPr lang="en-US" sz="2400" dirty="0" smtClean="0">
                <a:latin typeface="+mj-lt"/>
              </a:rPr>
              <a:t>: for the wicked doth compass about the righteousness…” (1:3,4).</a:t>
            </a:r>
          </a:p>
          <a:p>
            <a:r>
              <a:rPr lang="en-US" sz="2400" dirty="0" smtClean="0">
                <a:latin typeface="+mj-lt"/>
              </a:rPr>
              <a:t>Habakkuk asked God why He didn’t see all the sinfulness going on in the land and why He allowed the Law breakers </a:t>
            </a:r>
          </a:p>
          <a:p>
            <a:r>
              <a:rPr lang="en-US" sz="2400" dirty="0" smtClean="0">
                <a:latin typeface="+mj-lt"/>
              </a:rPr>
              <a:t>to go unpunished.  </a:t>
            </a:r>
          </a:p>
          <a:p>
            <a:r>
              <a:rPr lang="en-US" sz="2400" i="1" dirty="0" smtClean="0">
                <a:latin typeface="+mj-lt"/>
              </a:rPr>
              <a:t>God did see and was about to judge them</a:t>
            </a:r>
            <a:r>
              <a:rPr lang="en-US" sz="2400" dirty="0" smtClean="0">
                <a:latin typeface="+mj-lt"/>
              </a:rPr>
              <a:t>. </a:t>
            </a:r>
          </a:p>
          <a:p>
            <a:endParaRPr lang="en-US" sz="800" dirty="0" smtClean="0">
              <a:latin typeface="+mj-lt"/>
            </a:endParaRPr>
          </a:p>
          <a:p>
            <a:r>
              <a:rPr lang="en-US" sz="2400" dirty="0" smtClean="0">
                <a:latin typeface="+mj-lt"/>
              </a:rPr>
              <a:t>“Behold ye among the heathen…” (1:5a).</a:t>
            </a:r>
          </a:p>
          <a:p>
            <a:r>
              <a:rPr lang="en-US" sz="2400" dirty="0" smtClean="0">
                <a:latin typeface="+mj-lt"/>
              </a:rPr>
              <a:t>In the short run, Israel will be dispersed among the Gentile nations [first to Assyria</a:t>
            </a:r>
            <a:r>
              <a:rPr lang="en-US" sz="2400" dirty="0">
                <a:latin typeface="+mj-lt"/>
              </a:rPr>
              <a:t> </a:t>
            </a:r>
            <a:r>
              <a:rPr lang="en-US" sz="2400" dirty="0" smtClean="0">
                <a:latin typeface="+mj-lt"/>
              </a:rPr>
              <a:t>and then Babylon, to be followed by Persia, Greece, and Rome], the successive world-empires, which the prophet Daniel will later reveal.</a:t>
            </a:r>
          </a:p>
          <a:p>
            <a:r>
              <a:rPr lang="en-US" sz="2400" dirty="0" smtClean="0">
                <a:latin typeface="+mj-lt"/>
              </a:rPr>
              <a:t> </a:t>
            </a:r>
          </a:p>
        </p:txBody>
      </p:sp>
      <p:pic>
        <p:nvPicPr>
          <p:cNvPr id="3" name="Picture 2" descr="Don’t Just Sit There #Advent | Pam's Perambulatio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6634" y="0"/>
            <a:ext cx="4435366" cy="6370975"/>
          </a:xfrm>
          <a:prstGeom prst="rect">
            <a:avLst/>
          </a:prstGeom>
        </p:spPr>
      </p:pic>
    </p:spTree>
    <p:extLst>
      <p:ext uri="{BB962C8B-B14F-4D97-AF65-F5344CB8AC3E}">
        <p14:creationId xmlns:p14="http://schemas.microsoft.com/office/powerpoint/2010/main" val="1954219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fade">
                                      <p:cBhvr>
                                        <p:cTn id="20" dur="500"/>
                                        <p:tgtEl>
                                          <p:spTgt spid="2">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500"/>
                                        <p:tgtEl>
                                          <p:spTgt spid="2">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8" end="8"/>
                                            </p:txEl>
                                          </p:spTgt>
                                        </p:tgtEl>
                                        <p:attrNameLst>
                                          <p:attrName>style.visibility</p:attrName>
                                        </p:attrNameLst>
                                      </p:cBhvr>
                                      <p:to>
                                        <p:strVal val="visible"/>
                                      </p:to>
                                    </p:set>
                                    <p:animEffect transition="in" filter="fade">
                                      <p:cBhvr>
                                        <p:cTn id="30" dur="500"/>
                                        <p:tgtEl>
                                          <p:spTgt spid="2">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animEffect transition="in" filter="fade">
                                      <p:cBhvr>
                                        <p:cTn id="35"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n’t Just Sit There #Advent | Pam's Perambulatio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6635" y="0"/>
            <a:ext cx="4435366" cy="6370975"/>
          </a:xfrm>
          <a:prstGeom prst="rect">
            <a:avLst/>
          </a:prstGeom>
        </p:spPr>
      </p:pic>
      <p:sp>
        <p:nvSpPr>
          <p:cNvPr id="3" name="Rectangle 2"/>
          <p:cNvSpPr/>
          <p:nvPr/>
        </p:nvSpPr>
        <p:spPr>
          <a:xfrm>
            <a:off x="84082" y="-1"/>
            <a:ext cx="7672553" cy="6494085"/>
          </a:xfrm>
          <a:prstGeom prst="rect">
            <a:avLst/>
          </a:prstGeom>
        </p:spPr>
        <p:txBody>
          <a:bodyPr wrap="square">
            <a:spAutoFit/>
          </a:bodyPr>
          <a:lstStyle/>
          <a:p>
            <a:r>
              <a:rPr lang="en-US" sz="2400" dirty="0" smtClean="0">
                <a:latin typeface="+mj-lt"/>
              </a:rPr>
              <a:t>“… and regard, and wonder marvelously:  for </a:t>
            </a:r>
            <a:r>
              <a:rPr lang="en-US" sz="2400" b="1" dirty="0">
                <a:latin typeface="+mj-lt"/>
              </a:rPr>
              <a:t>I</a:t>
            </a:r>
            <a:r>
              <a:rPr lang="en-US" sz="2400" dirty="0">
                <a:latin typeface="+mj-lt"/>
              </a:rPr>
              <a:t> </a:t>
            </a:r>
            <a:r>
              <a:rPr lang="en-US" sz="2400" b="1" dirty="0">
                <a:latin typeface="+mj-lt"/>
              </a:rPr>
              <a:t>will work a work in your days, which ye will not believe</a:t>
            </a:r>
            <a:r>
              <a:rPr lang="en-US" sz="2400" dirty="0">
                <a:latin typeface="+mj-lt"/>
              </a:rPr>
              <a:t>, though it be told you” (</a:t>
            </a:r>
            <a:r>
              <a:rPr lang="en-US" sz="2400" dirty="0" smtClean="0">
                <a:latin typeface="+mj-lt"/>
              </a:rPr>
              <a:t>1:5b).</a:t>
            </a:r>
          </a:p>
          <a:p>
            <a:r>
              <a:rPr lang="en-US" sz="2400" dirty="0" smtClean="0">
                <a:latin typeface="+mj-lt"/>
              </a:rPr>
              <a:t>Habakkuk told Judah that he was called of God to tell them of their sin and that God’s justice required that He punish them.  At the synagogue in Pisidian Antioch on his 1</a:t>
            </a:r>
            <a:r>
              <a:rPr lang="en-US" sz="2400" baseline="30000" dirty="0" smtClean="0">
                <a:latin typeface="+mj-lt"/>
              </a:rPr>
              <a:t>st</a:t>
            </a:r>
            <a:r>
              <a:rPr lang="en-US" sz="2400" dirty="0" smtClean="0">
                <a:latin typeface="+mj-lt"/>
              </a:rPr>
              <a:t> missionary journey, Paul gave the Jews a history lesson of Israel’s rebellious nature –</a:t>
            </a:r>
          </a:p>
          <a:p>
            <a:endParaRPr lang="en-US" sz="800" dirty="0" smtClean="0">
              <a:latin typeface="+mj-lt"/>
            </a:endParaRPr>
          </a:p>
          <a:p>
            <a:r>
              <a:rPr lang="en-US" sz="2400" dirty="0" smtClean="0">
                <a:latin typeface="+mj-lt"/>
              </a:rPr>
              <a:t>“Men and brethren, children of the stock of Abraham… to you is the word of this salvation sent.  For they that dwell in Jerusalem, and their rulers, because they knew him not, nor yet the voices of the prophets which are read every Sabbath day, they have fulfilled them in condemning him… And when they had fulfilled all that was written of him, they took him down from the tree [cross], and laid him in a sepulcher. But God raised him from the dead… And we declare unto you </a:t>
            </a:r>
            <a:r>
              <a:rPr lang="en-US" sz="2400" b="1" dirty="0" smtClean="0">
                <a:latin typeface="+mj-lt"/>
              </a:rPr>
              <a:t>glad tidings </a:t>
            </a:r>
            <a:r>
              <a:rPr lang="en-US" sz="2400" dirty="0" smtClean="0">
                <a:latin typeface="+mj-lt"/>
              </a:rPr>
              <a:t>[good news of salvation]…</a:t>
            </a:r>
            <a:endParaRPr lang="en-US" sz="2400" dirty="0">
              <a:latin typeface="+mj-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6635" y="0"/>
            <a:ext cx="4435366" cy="6758152"/>
          </a:xfrm>
          <a:prstGeom prst="rect">
            <a:avLst/>
          </a:prstGeom>
        </p:spPr>
      </p:pic>
      <p:sp>
        <p:nvSpPr>
          <p:cNvPr id="6" name="TextBox 5"/>
          <p:cNvSpPr txBox="1"/>
          <p:nvPr/>
        </p:nvSpPr>
        <p:spPr>
          <a:xfrm>
            <a:off x="7978611" y="199696"/>
            <a:ext cx="3991414" cy="830997"/>
          </a:xfrm>
          <a:prstGeom prst="rect">
            <a:avLst/>
          </a:prstGeom>
          <a:noFill/>
        </p:spPr>
        <p:txBody>
          <a:bodyPr wrap="none" rtlCol="0">
            <a:spAutoFit/>
          </a:bodyPr>
          <a:lstStyle/>
          <a:p>
            <a:r>
              <a:rPr lang="en-US" sz="2400" dirty="0" smtClean="0">
                <a:solidFill>
                  <a:schemeClr val="bg1"/>
                </a:solidFill>
                <a:latin typeface="+mj-lt"/>
              </a:rPr>
              <a:t>Synagogue in </a:t>
            </a:r>
            <a:r>
              <a:rPr lang="en-US" sz="2400" dirty="0" err="1" smtClean="0">
                <a:solidFill>
                  <a:schemeClr val="bg1"/>
                </a:solidFill>
                <a:latin typeface="+mj-lt"/>
              </a:rPr>
              <a:t>Pisidian</a:t>
            </a:r>
            <a:r>
              <a:rPr lang="en-US" sz="2400" dirty="0" smtClean="0">
                <a:solidFill>
                  <a:schemeClr val="bg1"/>
                </a:solidFill>
                <a:latin typeface="+mj-lt"/>
              </a:rPr>
              <a:t> Antioch </a:t>
            </a:r>
          </a:p>
          <a:p>
            <a:r>
              <a:rPr lang="en-US" sz="2400" dirty="0">
                <a:solidFill>
                  <a:schemeClr val="bg1"/>
                </a:solidFill>
                <a:latin typeface="+mj-lt"/>
              </a:rPr>
              <a:t>w</a:t>
            </a:r>
            <a:r>
              <a:rPr lang="en-US" sz="2400" dirty="0" smtClean="0">
                <a:solidFill>
                  <a:schemeClr val="bg1"/>
                </a:solidFill>
                <a:latin typeface="+mj-lt"/>
              </a:rPr>
              <a:t>here Paul quoted Habakkuk. </a:t>
            </a:r>
            <a:endParaRPr lang="en-US" sz="2400" dirty="0">
              <a:solidFill>
                <a:schemeClr val="bg1"/>
              </a:solidFill>
              <a:latin typeface="+mj-lt"/>
            </a:endParaRPr>
          </a:p>
        </p:txBody>
      </p:sp>
    </p:spTree>
    <p:extLst>
      <p:ext uri="{BB962C8B-B14F-4D97-AF65-F5344CB8AC3E}">
        <p14:creationId xmlns:p14="http://schemas.microsoft.com/office/powerpoint/2010/main" val="84151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6635" y="0"/>
            <a:ext cx="4435366" cy="6740306"/>
          </a:xfrm>
          <a:prstGeom prst="rect">
            <a:avLst/>
          </a:prstGeom>
        </p:spPr>
      </p:pic>
      <p:pic>
        <p:nvPicPr>
          <p:cNvPr id="2" name="Picture 1" descr="Don’t Just Sit There #Advent | Pam's Perambula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6634" y="-1"/>
            <a:ext cx="4435366" cy="6740306"/>
          </a:xfrm>
          <a:prstGeom prst="rect">
            <a:avLst/>
          </a:prstGeom>
        </p:spPr>
      </p:pic>
      <p:sp>
        <p:nvSpPr>
          <p:cNvPr id="3" name="TextBox 2"/>
          <p:cNvSpPr txBox="1"/>
          <p:nvPr/>
        </p:nvSpPr>
        <p:spPr>
          <a:xfrm>
            <a:off x="73572" y="-1"/>
            <a:ext cx="7472856" cy="6740307"/>
          </a:xfrm>
          <a:prstGeom prst="rect">
            <a:avLst/>
          </a:prstGeom>
          <a:noFill/>
        </p:spPr>
        <p:txBody>
          <a:bodyPr wrap="square" rtlCol="0">
            <a:spAutoFit/>
          </a:bodyPr>
          <a:lstStyle/>
          <a:p>
            <a:r>
              <a:rPr lang="en-US" sz="2400" dirty="0" smtClean="0">
                <a:latin typeface="+mj-lt"/>
              </a:rPr>
              <a:t>“… how that the promise which was made unto the </a:t>
            </a:r>
          </a:p>
          <a:p>
            <a:r>
              <a:rPr lang="en-US" sz="2400" dirty="0" smtClean="0">
                <a:latin typeface="+mj-lt"/>
              </a:rPr>
              <a:t>fathers, God hath fulfilled the same unto us their children, in that </a:t>
            </a:r>
            <a:r>
              <a:rPr lang="en-US" sz="2400" b="1" dirty="0" smtClean="0">
                <a:latin typeface="+mj-lt"/>
              </a:rPr>
              <a:t>he hath raised up Jesus</a:t>
            </a:r>
            <a:r>
              <a:rPr lang="en-US" sz="2400" dirty="0" smtClean="0">
                <a:latin typeface="+mj-lt"/>
              </a:rPr>
              <a:t>… Be it known unto you therefore, men and brethren, that </a:t>
            </a:r>
            <a:r>
              <a:rPr lang="en-US" sz="2400" b="1" dirty="0" smtClean="0">
                <a:latin typeface="+mj-lt"/>
              </a:rPr>
              <a:t>through this man is preached unto you the forgiveness of sins</a:t>
            </a:r>
            <a:r>
              <a:rPr lang="en-US" sz="2400" dirty="0" smtClean="0">
                <a:latin typeface="+mj-lt"/>
              </a:rPr>
              <a:t>: And by him all that believe are justified from all things, from which </a:t>
            </a:r>
            <a:r>
              <a:rPr lang="en-US" sz="2400" i="1" dirty="0" smtClean="0">
                <a:latin typeface="+mj-lt"/>
              </a:rPr>
              <a:t>ye</a:t>
            </a:r>
            <a:r>
              <a:rPr lang="en-US" sz="2400" dirty="0" smtClean="0">
                <a:latin typeface="+mj-lt"/>
              </a:rPr>
              <a:t> </a:t>
            </a:r>
            <a:r>
              <a:rPr lang="en-US" sz="2400" i="1" dirty="0" smtClean="0">
                <a:latin typeface="+mj-lt"/>
              </a:rPr>
              <a:t>could not be justified by the law of Moses</a:t>
            </a:r>
            <a:r>
              <a:rPr lang="en-US" sz="2400" dirty="0" smtClean="0">
                <a:latin typeface="+mj-lt"/>
              </a:rPr>
              <a:t>.  Beware therefore, lest that come upon you, which is spoken of in the prophets [Habakkuk]: Behold, ye despisers, and wonder, and perish: for </a:t>
            </a:r>
            <a:r>
              <a:rPr lang="en-US" sz="2400" b="1" u="sng" dirty="0" smtClean="0">
                <a:latin typeface="+mj-lt"/>
              </a:rPr>
              <a:t>I work a work in your days, a work which ye shall in no wise believe, though a man declare it unto you</a:t>
            </a:r>
            <a:r>
              <a:rPr lang="en-US" sz="2400" dirty="0" smtClean="0">
                <a:latin typeface="+mj-lt"/>
              </a:rPr>
              <a:t>” (Acts 13:26-41).</a:t>
            </a:r>
          </a:p>
          <a:p>
            <a:r>
              <a:rPr lang="en-US" sz="2400" dirty="0" smtClean="0">
                <a:latin typeface="+mj-lt"/>
              </a:rPr>
              <a:t>Habakkuk declared to Judah that God’s chastisement was coming because of their continued idolatry—but, they didn’t believe it.  Paul, 671-yr. later, quoted Habakkuk, and revealed to Israel Christ’s work of salvation—</a:t>
            </a:r>
            <a:r>
              <a:rPr lang="en-US" sz="2400" i="1" dirty="0" smtClean="0">
                <a:latin typeface="+mj-lt"/>
              </a:rPr>
              <a:t>but, they didn’t believe that either!  </a:t>
            </a:r>
            <a:r>
              <a:rPr lang="en-US" sz="2400" dirty="0" smtClean="0">
                <a:latin typeface="+mj-lt"/>
              </a:rPr>
              <a:t>Paul, like Habakkuk, cried out to Israel, but in neither case would they hear. </a:t>
            </a:r>
          </a:p>
        </p:txBody>
      </p:sp>
    </p:spTree>
    <p:extLst>
      <p:ext uri="{BB962C8B-B14F-4D97-AF65-F5344CB8AC3E}">
        <p14:creationId xmlns:p14="http://schemas.microsoft.com/office/powerpoint/2010/main" val="2997921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4593"/>
            <a:ext cx="7048500" cy="6494085"/>
          </a:xfrm>
          <a:prstGeom prst="rect">
            <a:avLst/>
          </a:prstGeom>
          <a:noFill/>
        </p:spPr>
        <p:txBody>
          <a:bodyPr wrap="square" rtlCol="0">
            <a:spAutoFit/>
          </a:bodyPr>
          <a:lstStyle/>
          <a:p>
            <a:r>
              <a:rPr lang="en-US" sz="2400" b="1" dirty="0" smtClean="0">
                <a:latin typeface="+mj-lt"/>
              </a:rPr>
              <a:t>GOD’S ANSWER</a:t>
            </a:r>
          </a:p>
          <a:p>
            <a:r>
              <a:rPr lang="en-US" sz="2400" dirty="0" smtClean="0">
                <a:latin typeface="+mj-lt"/>
              </a:rPr>
              <a:t>“For, lo, I raise up the Chaldeans, that bitter and hasty nation, which shall march through the breadth of the land, to possess the dwelling places that are not their’s.  They are terrible and dreadful: their judgment and their dignity shall proceed of themselves” (1:6,7).</a:t>
            </a:r>
          </a:p>
          <a:p>
            <a:r>
              <a:rPr lang="en-US" sz="2400" dirty="0" smtClean="0">
                <a:latin typeface="+mj-lt"/>
              </a:rPr>
              <a:t>Like Job, God answered Habakkuk, that His retribution on Judah’s sin was going to be carried out through the</a:t>
            </a:r>
          </a:p>
          <a:p>
            <a:r>
              <a:rPr lang="en-US" sz="2400" dirty="0" smtClean="0">
                <a:latin typeface="+mj-lt"/>
              </a:rPr>
              <a:t>Babylonians, and it was going to be dreadful.  In the end, because of their savagery to the Jews, God would hold Babylon responsible as He had Assyria, and both would be punished by losing their empires to someone</a:t>
            </a:r>
          </a:p>
          <a:p>
            <a:r>
              <a:rPr lang="en-US" sz="2400" dirty="0" smtClean="0">
                <a:latin typeface="+mj-lt"/>
              </a:rPr>
              <a:t>mightier.  Habakkuk described their arrogant, mocking attitude, and that their POWER was their god –</a:t>
            </a:r>
          </a:p>
          <a:p>
            <a:endParaRPr lang="en-US" sz="800" dirty="0" smtClean="0">
              <a:latin typeface="+mj-lt"/>
            </a:endParaRPr>
          </a:p>
          <a:p>
            <a:r>
              <a:rPr lang="en-US" sz="2400" dirty="0" smtClean="0">
                <a:latin typeface="+mj-lt"/>
              </a:rPr>
              <a:t>“They shall come all for violence… they shall scoff at kings… they shall deride every strong hold, and offend, </a:t>
            </a:r>
            <a:r>
              <a:rPr lang="en-US" sz="2400" b="1" u="sng" dirty="0" smtClean="0">
                <a:latin typeface="+mj-lt"/>
              </a:rPr>
              <a:t>imputing this his power unto his god</a:t>
            </a:r>
            <a:r>
              <a:rPr lang="en-US" sz="2400" dirty="0" smtClean="0">
                <a:latin typeface="+mj-lt"/>
              </a:rPr>
              <a:t>” (1:10,11).  </a:t>
            </a:r>
          </a:p>
        </p:txBody>
      </p:sp>
      <p:pic>
        <p:nvPicPr>
          <p:cNvPr id="3" name="Picture 2" descr="Lehigh Valley Ramblings: &lt;strong&gt;God&lt;/strong&gt; is Apparently Going to Jump 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8500" y="-1"/>
            <a:ext cx="5143500" cy="6494085"/>
          </a:xfrm>
          <a:prstGeom prst="rect">
            <a:avLst/>
          </a:prstGeom>
        </p:spPr>
      </p:pic>
    </p:spTree>
    <p:extLst>
      <p:ext uri="{BB962C8B-B14F-4D97-AF65-F5344CB8AC3E}">
        <p14:creationId xmlns:p14="http://schemas.microsoft.com/office/powerpoint/2010/main" val="1083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500"/>
                                        <p:tgtEl>
                                          <p:spTgt spid="2">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animEffect transition="in" filter="fade">
                                      <p:cBhvr>
                                        <p:cTn id="1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7451835" cy="6494085"/>
          </a:xfrm>
          <a:prstGeom prst="rect">
            <a:avLst/>
          </a:prstGeom>
          <a:noFill/>
        </p:spPr>
        <p:txBody>
          <a:bodyPr wrap="square" rtlCol="0">
            <a:spAutoFit/>
          </a:bodyPr>
          <a:lstStyle/>
          <a:p>
            <a:r>
              <a:rPr lang="en-US" sz="2400" dirty="0" smtClean="0">
                <a:latin typeface="+mj-lt"/>
              </a:rPr>
              <a:t>“Art thou not from everlasting, O LORD my God, mine Holy One? We shall not die… thou hast ordained them for judgment … them for correction” (1:12).</a:t>
            </a:r>
          </a:p>
          <a:p>
            <a:r>
              <a:rPr lang="en-US" sz="2400" dirty="0" smtClean="0">
                <a:latin typeface="+mj-lt"/>
              </a:rPr>
              <a:t>Habakkuk tried to reason this out.  As God was everlasting and His decisions immutable [unchangeable], He had to keep His covenant promise with Abraham &amp; Moses that Israel would become the holiest and greatest nation on earth.  How could they be sent into Babylonian oblivion unless this was a temporary judgment and corrective action on God’s part? </a:t>
            </a:r>
          </a:p>
          <a:p>
            <a:endParaRPr lang="en-US" sz="800" dirty="0" smtClean="0">
              <a:latin typeface="+mj-lt"/>
            </a:endParaRPr>
          </a:p>
          <a:p>
            <a:r>
              <a:rPr lang="en-US" sz="2400" dirty="0" smtClean="0">
                <a:latin typeface="+mj-lt"/>
              </a:rPr>
              <a:t>“Thou art of purer eyes than to behold evil, and </a:t>
            </a:r>
            <a:r>
              <a:rPr lang="en-US" sz="2400" b="1" u="sng" dirty="0" smtClean="0">
                <a:latin typeface="+mj-lt"/>
              </a:rPr>
              <a:t>canst not look upon iniquity</a:t>
            </a:r>
            <a:r>
              <a:rPr lang="en-US" sz="2400" b="1" dirty="0" smtClean="0">
                <a:latin typeface="+mj-lt"/>
              </a:rPr>
              <a:t> </a:t>
            </a:r>
            <a:r>
              <a:rPr lang="en-US" sz="2400" dirty="0" smtClean="0">
                <a:latin typeface="+mj-lt"/>
              </a:rPr>
              <a:t>[sin]; wherefore lookest thou upon them that deal treacherously, and holdest thy tongue when the wicked devoureth that man that is more righteous than he?” (1:13).</a:t>
            </a:r>
          </a:p>
          <a:p>
            <a:r>
              <a:rPr lang="en-US" sz="2400" dirty="0" smtClean="0">
                <a:latin typeface="+mj-lt"/>
              </a:rPr>
              <a:t>A well known verse, but in a not-so-well-known or understood setting…</a:t>
            </a:r>
          </a:p>
        </p:txBody>
      </p:sp>
      <p:pic>
        <p:nvPicPr>
          <p:cNvPr id="3" name="Picture 2" descr="Don’t Just Sit There #Advent | Pam's Perambulatio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6635" y="0"/>
            <a:ext cx="4435366" cy="6370975"/>
          </a:xfrm>
          <a:prstGeom prst="rect">
            <a:avLst/>
          </a:prstGeom>
        </p:spPr>
      </p:pic>
    </p:spTree>
    <p:extLst>
      <p:ext uri="{BB962C8B-B14F-4D97-AF65-F5344CB8AC3E}">
        <p14:creationId xmlns:p14="http://schemas.microsoft.com/office/powerpoint/2010/main" val="3680626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7756635" cy="6986528"/>
          </a:xfrm>
          <a:prstGeom prst="rect">
            <a:avLst/>
          </a:prstGeom>
          <a:noFill/>
        </p:spPr>
        <p:txBody>
          <a:bodyPr wrap="square" rtlCol="0">
            <a:spAutoFit/>
          </a:bodyPr>
          <a:lstStyle/>
          <a:p>
            <a:r>
              <a:rPr lang="en-US" sz="2400" dirty="0" smtClean="0">
                <a:latin typeface="+mj-lt"/>
              </a:rPr>
              <a:t>… Habakkuk wondered how such a holy God, who cannot as much as look upon sin, could use such an evil nation to bring about His judgment upon the Jews.  Job asked a similar question (Job 19:7).</a:t>
            </a:r>
            <a:r>
              <a:rPr lang="en-US" sz="2400" dirty="0">
                <a:latin typeface="+mj-lt"/>
              </a:rPr>
              <a:t> </a:t>
            </a:r>
            <a:r>
              <a:rPr lang="en-US" sz="2400" dirty="0" smtClean="0">
                <a:latin typeface="+mj-lt"/>
              </a:rPr>
              <a:t> Like Job, Habakkuk awaited God’s reply, and it came –</a:t>
            </a:r>
          </a:p>
          <a:p>
            <a:endParaRPr lang="en-US" sz="800" dirty="0" smtClean="0">
              <a:latin typeface="+mj-lt"/>
            </a:endParaRPr>
          </a:p>
          <a:p>
            <a:r>
              <a:rPr lang="en-US" sz="2400" dirty="0" smtClean="0">
                <a:latin typeface="+mj-lt"/>
              </a:rPr>
              <a:t>“And the LORD answered me, and said, Write the vision, and make it plain upon tablets, that he may run that readeth it” (2:2).</a:t>
            </a:r>
          </a:p>
          <a:p>
            <a:r>
              <a:rPr lang="en-US" sz="2400" dirty="0" smtClean="0">
                <a:latin typeface="+mj-lt"/>
              </a:rPr>
              <a:t>Habakkuk was told that God’s answer would be clear and that he should write it down and then spread the message to all who would listen.  The answer?  </a:t>
            </a:r>
            <a:r>
              <a:rPr lang="en-US" sz="2400" b="1" u="sng" dirty="0" smtClean="0">
                <a:latin typeface="+mj-lt"/>
              </a:rPr>
              <a:t>God’s will is sovereign</a:t>
            </a:r>
            <a:r>
              <a:rPr lang="en-US" sz="2400" dirty="0">
                <a:latin typeface="+mj-lt"/>
              </a:rPr>
              <a:t>.</a:t>
            </a:r>
            <a:r>
              <a:rPr lang="en-US" sz="2400" dirty="0" smtClean="0">
                <a:latin typeface="+mj-lt"/>
              </a:rPr>
              <a:t> </a:t>
            </a:r>
            <a:r>
              <a:rPr lang="en-US" sz="2400" dirty="0">
                <a:latin typeface="+mj-lt"/>
              </a:rPr>
              <a:t>T</a:t>
            </a:r>
            <a:r>
              <a:rPr lang="en-US" sz="2400" dirty="0" smtClean="0">
                <a:latin typeface="+mj-lt"/>
              </a:rPr>
              <a:t>herefore, He will correct Israel’s sinful behavior through the instrument of Babylon who shall in turn be destroyed for her own godless behavior.  How could Habakkuk question and not love a LORD who could do that?  He did –</a:t>
            </a:r>
          </a:p>
          <a:p>
            <a:endParaRPr lang="en-US" sz="800" dirty="0" smtClean="0">
              <a:latin typeface="+mj-lt"/>
            </a:endParaRPr>
          </a:p>
          <a:p>
            <a:r>
              <a:rPr lang="en-US" sz="2400" b="1" dirty="0" smtClean="0">
                <a:latin typeface="+mj-lt"/>
              </a:rPr>
              <a:t>“Yet I will rejoice in the LORD, I will joy in the God of my salvation</a:t>
            </a:r>
            <a:r>
              <a:rPr lang="en-US" sz="2400" dirty="0" smtClean="0">
                <a:latin typeface="+mj-lt"/>
              </a:rPr>
              <a:t>” (3:18). </a:t>
            </a:r>
          </a:p>
          <a:p>
            <a:r>
              <a:rPr lang="en-US" sz="2400" dirty="0" smtClean="0">
                <a:latin typeface="+mj-lt"/>
              </a:rPr>
              <a:t> </a:t>
            </a:r>
            <a:endParaRPr lang="en-US" sz="2400" dirty="0">
              <a:latin typeface="+mj-lt"/>
            </a:endParaRPr>
          </a:p>
        </p:txBody>
      </p:sp>
      <p:pic>
        <p:nvPicPr>
          <p:cNvPr id="3" name="Picture 2" descr="Don’t Just Sit There #Advent | Pam's Perambulatio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6635" y="0"/>
            <a:ext cx="4435366" cy="6370975"/>
          </a:xfrm>
          <a:prstGeom prst="rect">
            <a:avLst/>
          </a:prstGeom>
        </p:spPr>
      </p:pic>
    </p:spTree>
    <p:extLst>
      <p:ext uri="{BB962C8B-B14F-4D97-AF65-F5344CB8AC3E}">
        <p14:creationId xmlns:p14="http://schemas.microsoft.com/office/powerpoint/2010/main" val="3060234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3583</TotalTime>
  <Words>3804</Words>
  <Application>Microsoft Office PowerPoint</Application>
  <PresentationFormat>Widescreen</PresentationFormat>
  <Paragraphs>167</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122</cp:revision>
  <dcterms:created xsi:type="dcterms:W3CDTF">2018-07-27T11:22:45Z</dcterms:created>
  <dcterms:modified xsi:type="dcterms:W3CDTF">2019-06-28T14:23:36Z</dcterms:modified>
</cp:coreProperties>
</file>