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70" r:id="rId4"/>
    <p:sldId id="259" r:id="rId5"/>
    <p:sldId id="260" r:id="rId6"/>
    <p:sldId id="262" r:id="rId7"/>
    <p:sldId id="271" r:id="rId8"/>
    <p:sldId id="263" r:id="rId9"/>
    <p:sldId id="264" r:id="rId10"/>
    <p:sldId id="265" r:id="rId11"/>
    <p:sldId id="266" r:id="rId12"/>
    <p:sldId id="267" r:id="rId13"/>
    <p:sldId id="268" r:id="rId14"/>
    <p:sldId id="269" r:id="rId15"/>
    <p:sldId id="272" r:id="rId16"/>
    <p:sldId id="261" r:id="rId17"/>
    <p:sldId id="275"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100" d="100"/>
          <a:sy n="100" d="100"/>
        </p:scale>
        <p:origin x="78"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0C3B34-3F08-4174-9D85-9E61C278E81C}" type="datetimeFigureOut">
              <a:rPr lang="en-US" smtClean="0"/>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82DA37-0BFF-4D49-BE74-B05D87A6C461}" type="slidenum">
              <a:rPr lang="en-US" smtClean="0"/>
              <a:t>‹#›</a:t>
            </a:fld>
            <a:endParaRPr lang="en-US" dirty="0"/>
          </a:p>
        </p:txBody>
      </p:sp>
    </p:spTree>
    <p:extLst>
      <p:ext uri="{BB962C8B-B14F-4D97-AF65-F5344CB8AC3E}">
        <p14:creationId xmlns:p14="http://schemas.microsoft.com/office/powerpoint/2010/main" val="597823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0C3B34-3F08-4174-9D85-9E61C278E81C}" type="datetimeFigureOut">
              <a:rPr lang="en-US" smtClean="0"/>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82DA37-0BFF-4D49-BE74-B05D87A6C461}" type="slidenum">
              <a:rPr lang="en-US" smtClean="0"/>
              <a:t>‹#›</a:t>
            </a:fld>
            <a:endParaRPr lang="en-US" dirty="0"/>
          </a:p>
        </p:txBody>
      </p:sp>
    </p:spTree>
    <p:extLst>
      <p:ext uri="{BB962C8B-B14F-4D97-AF65-F5344CB8AC3E}">
        <p14:creationId xmlns:p14="http://schemas.microsoft.com/office/powerpoint/2010/main" val="2048259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0C3B34-3F08-4174-9D85-9E61C278E81C}" type="datetimeFigureOut">
              <a:rPr lang="en-US" smtClean="0"/>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82DA37-0BFF-4D49-BE74-B05D87A6C461}" type="slidenum">
              <a:rPr lang="en-US" smtClean="0"/>
              <a:t>‹#›</a:t>
            </a:fld>
            <a:endParaRPr lang="en-US" dirty="0"/>
          </a:p>
        </p:txBody>
      </p:sp>
    </p:spTree>
    <p:extLst>
      <p:ext uri="{BB962C8B-B14F-4D97-AF65-F5344CB8AC3E}">
        <p14:creationId xmlns:p14="http://schemas.microsoft.com/office/powerpoint/2010/main" val="2642687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0C3B34-3F08-4174-9D85-9E61C278E81C}" type="datetimeFigureOut">
              <a:rPr lang="en-US" smtClean="0"/>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82DA37-0BFF-4D49-BE74-B05D87A6C461}" type="slidenum">
              <a:rPr lang="en-US" smtClean="0"/>
              <a:t>‹#›</a:t>
            </a:fld>
            <a:endParaRPr lang="en-US" dirty="0"/>
          </a:p>
        </p:txBody>
      </p:sp>
    </p:spTree>
    <p:extLst>
      <p:ext uri="{BB962C8B-B14F-4D97-AF65-F5344CB8AC3E}">
        <p14:creationId xmlns:p14="http://schemas.microsoft.com/office/powerpoint/2010/main" val="1640398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F0C3B34-3F08-4174-9D85-9E61C278E81C}" type="datetimeFigureOut">
              <a:rPr lang="en-US" smtClean="0"/>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82DA37-0BFF-4D49-BE74-B05D87A6C461}" type="slidenum">
              <a:rPr lang="en-US" smtClean="0"/>
              <a:t>‹#›</a:t>
            </a:fld>
            <a:endParaRPr lang="en-US" dirty="0"/>
          </a:p>
        </p:txBody>
      </p:sp>
    </p:spTree>
    <p:extLst>
      <p:ext uri="{BB962C8B-B14F-4D97-AF65-F5344CB8AC3E}">
        <p14:creationId xmlns:p14="http://schemas.microsoft.com/office/powerpoint/2010/main" val="4294717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0C3B34-3F08-4174-9D85-9E61C278E81C}" type="datetimeFigureOut">
              <a:rPr lang="en-US" smtClean="0"/>
              <a:t>7/18/2018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82DA37-0BFF-4D49-BE74-B05D87A6C461}" type="slidenum">
              <a:rPr lang="en-US" smtClean="0"/>
              <a:t>‹#›</a:t>
            </a:fld>
            <a:endParaRPr lang="en-US" dirty="0"/>
          </a:p>
        </p:txBody>
      </p:sp>
    </p:spTree>
    <p:extLst>
      <p:ext uri="{BB962C8B-B14F-4D97-AF65-F5344CB8AC3E}">
        <p14:creationId xmlns:p14="http://schemas.microsoft.com/office/powerpoint/2010/main" val="238414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0C3B34-3F08-4174-9D85-9E61C278E81C}" type="datetimeFigureOut">
              <a:rPr lang="en-US" smtClean="0"/>
              <a:t>7/18/2018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82DA37-0BFF-4D49-BE74-B05D87A6C461}" type="slidenum">
              <a:rPr lang="en-US" smtClean="0"/>
              <a:t>‹#›</a:t>
            </a:fld>
            <a:endParaRPr lang="en-US" dirty="0"/>
          </a:p>
        </p:txBody>
      </p:sp>
    </p:spTree>
    <p:extLst>
      <p:ext uri="{BB962C8B-B14F-4D97-AF65-F5344CB8AC3E}">
        <p14:creationId xmlns:p14="http://schemas.microsoft.com/office/powerpoint/2010/main" val="318247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0C3B34-3F08-4174-9D85-9E61C278E81C}" type="datetimeFigureOut">
              <a:rPr lang="en-US" smtClean="0"/>
              <a:t>7/18/2018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82DA37-0BFF-4D49-BE74-B05D87A6C461}" type="slidenum">
              <a:rPr lang="en-US" smtClean="0"/>
              <a:t>‹#›</a:t>
            </a:fld>
            <a:endParaRPr lang="en-US" dirty="0"/>
          </a:p>
        </p:txBody>
      </p:sp>
    </p:spTree>
    <p:extLst>
      <p:ext uri="{BB962C8B-B14F-4D97-AF65-F5344CB8AC3E}">
        <p14:creationId xmlns:p14="http://schemas.microsoft.com/office/powerpoint/2010/main" val="2677025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C3B34-3F08-4174-9D85-9E61C278E81C}" type="datetimeFigureOut">
              <a:rPr lang="en-US" smtClean="0"/>
              <a:t>7/18/2018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82DA37-0BFF-4D49-BE74-B05D87A6C461}" type="slidenum">
              <a:rPr lang="en-US" smtClean="0"/>
              <a:t>‹#›</a:t>
            </a:fld>
            <a:endParaRPr lang="en-US" dirty="0"/>
          </a:p>
        </p:txBody>
      </p:sp>
    </p:spTree>
    <p:extLst>
      <p:ext uri="{BB962C8B-B14F-4D97-AF65-F5344CB8AC3E}">
        <p14:creationId xmlns:p14="http://schemas.microsoft.com/office/powerpoint/2010/main" val="247231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F0C3B34-3F08-4174-9D85-9E61C278E81C}" type="datetimeFigureOut">
              <a:rPr lang="en-US" smtClean="0"/>
              <a:t>7/18/2018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82DA37-0BFF-4D49-BE74-B05D87A6C461}" type="slidenum">
              <a:rPr lang="en-US" smtClean="0"/>
              <a:t>‹#›</a:t>
            </a:fld>
            <a:endParaRPr lang="en-US" dirty="0"/>
          </a:p>
        </p:txBody>
      </p:sp>
    </p:spTree>
    <p:extLst>
      <p:ext uri="{BB962C8B-B14F-4D97-AF65-F5344CB8AC3E}">
        <p14:creationId xmlns:p14="http://schemas.microsoft.com/office/powerpoint/2010/main" val="407679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F0C3B34-3F08-4174-9D85-9E61C278E81C}" type="datetimeFigureOut">
              <a:rPr lang="en-US" smtClean="0"/>
              <a:t>7/18/2018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82DA37-0BFF-4D49-BE74-B05D87A6C461}" type="slidenum">
              <a:rPr lang="en-US" smtClean="0"/>
              <a:t>‹#›</a:t>
            </a:fld>
            <a:endParaRPr lang="en-US" dirty="0"/>
          </a:p>
        </p:txBody>
      </p:sp>
    </p:spTree>
    <p:extLst>
      <p:ext uri="{BB962C8B-B14F-4D97-AF65-F5344CB8AC3E}">
        <p14:creationId xmlns:p14="http://schemas.microsoft.com/office/powerpoint/2010/main" val="2079819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0C3B34-3F08-4174-9D85-9E61C278E81C}" type="datetimeFigureOut">
              <a:rPr lang="en-US" smtClean="0"/>
              <a:t>7/18/2018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82DA37-0BFF-4D49-BE74-B05D87A6C461}" type="slidenum">
              <a:rPr lang="en-US" smtClean="0"/>
              <a:t>‹#›</a:t>
            </a:fld>
            <a:endParaRPr lang="en-US" dirty="0"/>
          </a:p>
        </p:txBody>
      </p:sp>
    </p:spTree>
    <p:extLst>
      <p:ext uri="{BB962C8B-B14F-4D97-AF65-F5344CB8AC3E}">
        <p14:creationId xmlns:p14="http://schemas.microsoft.com/office/powerpoint/2010/main" val="2897327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7983" y="0"/>
            <a:ext cx="6356035" cy="707886"/>
          </a:xfrm>
          <a:prstGeom prst="rect">
            <a:avLst/>
          </a:prstGeom>
          <a:noFill/>
        </p:spPr>
        <p:txBody>
          <a:bodyPr wrap="none" rtlCol="0">
            <a:spAutoFit/>
          </a:bodyPr>
          <a:lstStyle/>
          <a:p>
            <a:pPr algn="ctr"/>
            <a:r>
              <a:rPr lang="en-US" sz="4000" b="1" u="sng"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THROUGH THE BIBLE IN 2018</a:t>
            </a:r>
            <a:endParaRPr lang="en-US" sz="4000" b="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TextBox 2"/>
          <p:cNvSpPr txBox="1"/>
          <p:nvPr/>
        </p:nvSpPr>
        <p:spPr>
          <a:xfrm>
            <a:off x="104326" y="158874"/>
            <a:ext cx="2410274" cy="1200329"/>
          </a:xfrm>
          <a:prstGeom prst="rect">
            <a:avLst/>
          </a:prstGeom>
          <a:noFill/>
        </p:spPr>
        <p:txBody>
          <a:bodyPr wrap="square" rtlCol="0">
            <a:spAutoFit/>
          </a:bodyPr>
          <a:lstStyle/>
          <a:p>
            <a:r>
              <a:rPr lang="en-US" sz="2400" dirty="0">
                <a:latin typeface="+mj-lt"/>
              </a:rPr>
              <a:t>LESSON </a:t>
            </a:r>
            <a:r>
              <a:rPr lang="en-US" sz="2400" dirty="0" smtClean="0">
                <a:latin typeface="+mj-lt"/>
              </a:rPr>
              <a:t>7</a:t>
            </a:r>
            <a:endParaRPr lang="en-US" sz="2400" dirty="0">
              <a:latin typeface="+mj-lt"/>
            </a:endParaRPr>
          </a:p>
          <a:p>
            <a:r>
              <a:rPr lang="en-US" sz="2400" dirty="0">
                <a:latin typeface="+mj-lt"/>
              </a:rPr>
              <a:t>WEEK 7</a:t>
            </a:r>
            <a:r>
              <a:rPr lang="en-US" sz="2400" dirty="0" smtClean="0">
                <a:latin typeface="+mj-lt"/>
              </a:rPr>
              <a:t> </a:t>
            </a:r>
            <a:r>
              <a:rPr lang="en-US" sz="2400" dirty="0">
                <a:latin typeface="+mj-lt"/>
              </a:rPr>
              <a:t>OF </a:t>
            </a:r>
            <a:r>
              <a:rPr lang="en-US" sz="2400" dirty="0" smtClean="0">
                <a:latin typeface="+mj-lt"/>
              </a:rPr>
              <a:t>52</a:t>
            </a:r>
          </a:p>
          <a:p>
            <a:r>
              <a:rPr lang="en-US" sz="2400" dirty="0" smtClean="0">
                <a:latin typeface="+mj-lt"/>
              </a:rPr>
              <a:t>(Exo. 39–Lev. 18)</a:t>
            </a:r>
            <a:endParaRPr lang="en-US" sz="2400" dirty="0">
              <a:latin typeface="+mj-lt"/>
            </a:endParaRPr>
          </a:p>
        </p:txBody>
      </p:sp>
      <p:sp>
        <p:nvSpPr>
          <p:cNvPr id="4" name="TextBox 3"/>
          <p:cNvSpPr txBox="1"/>
          <p:nvPr/>
        </p:nvSpPr>
        <p:spPr>
          <a:xfrm>
            <a:off x="2514600" y="759038"/>
            <a:ext cx="9493494" cy="830997"/>
          </a:xfrm>
          <a:prstGeom prst="rect">
            <a:avLst/>
          </a:prstGeom>
          <a:noFill/>
        </p:spPr>
        <p:txBody>
          <a:bodyPr wrap="square" rtlCol="0">
            <a:spAutoFit/>
          </a:bodyPr>
          <a:lstStyle/>
          <a:p>
            <a:r>
              <a:rPr lang="en-US" sz="2400" dirty="0" smtClean="0">
                <a:latin typeface="+mj-lt"/>
              </a:rPr>
              <a:t>Last time we saw the layout of the wilderness tabernacle and how it was a picture of the Cross.  This time, the operation of the tabernacle.</a:t>
            </a:r>
            <a:endParaRPr lang="en-US" sz="2400" dirty="0">
              <a:latin typeface="+mj-lt"/>
            </a:endParaRPr>
          </a:p>
        </p:txBody>
      </p:sp>
      <p:sp>
        <p:nvSpPr>
          <p:cNvPr id="5" name="TextBox 4"/>
          <p:cNvSpPr txBox="1"/>
          <p:nvPr/>
        </p:nvSpPr>
        <p:spPr>
          <a:xfrm>
            <a:off x="104326" y="1543824"/>
            <a:ext cx="8144324" cy="4647426"/>
          </a:xfrm>
          <a:prstGeom prst="rect">
            <a:avLst/>
          </a:prstGeom>
          <a:noFill/>
        </p:spPr>
        <p:txBody>
          <a:bodyPr wrap="square" rtlCol="0">
            <a:spAutoFit/>
          </a:bodyPr>
          <a:lstStyle/>
          <a:p>
            <a:r>
              <a:rPr lang="en-US" sz="2400" b="1" dirty="0" smtClean="0">
                <a:latin typeface="+mj-lt"/>
              </a:rPr>
              <a:t>HIGH PRIEST</a:t>
            </a:r>
          </a:p>
          <a:p>
            <a:r>
              <a:rPr lang="en-US" sz="2400" dirty="0" smtClean="0">
                <a:latin typeface="+mj-lt"/>
              </a:rPr>
              <a:t>“And of the blue, and purple, and scarlet, they made cloths of service, </a:t>
            </a:r>
            <a:r>
              <a:rPr lang="en-US" sz="2400" b="1" dirty="0" smtClean="0">
                <a:latin typeface="+mj-lt"/>
              </a:rPr>
              <a:t>to do service in the holy place</a:t>
            </a:r>
            <a:r>
              <a:rPr lang="en-US" sz="2400" dirty="0" smtClean="0">
                <a:latin typeface="+mj-lt"/>
              </a:rPr>
              <a:t>, and made the holy garments for Aaron; as the LORD commanded Moses” </a:t>
            </a:r>
          </a:p>
          <a:p>
            <a:r>
              <a:rPr lang="en-US" sz="2400" dirty="0" smtClean="0">
                <a:latin typeface="+mj-lt"/>
              </a:rPr>
              <a:t>(Exo. 39:1).</a:t>
            </a:r>
          </a:p>
          <a:p>
            <a:r>
              <a:rPr lang="en-US" sz="2400" dirty="0" smtClean="0">
                <a:latin typeface="+mj-lt"/>
              </a:rPr>
              <a:t>Moses’ brother Aaron was chosen to be Israel’s first high priest and his regal attire would befit the importance of his office.</a:t>
            </a:r>
          </a:p>
          <a:p>
            <a:endParaRPr lang="en-US" sz="800" dirty="0" smtClean="0">
              <a:latin typeface="+mj-lt"/>
            </a:endParaRPr>
          </a:p>
          <a:p>
            <a:r>
              <a:rPr lang="en-US" sz="2400" dirty="0" smtClean="0">
                <a:latin typeface="+mj-lt"/>
              </a:rPr>
              <a:t>“And the LORD spake unto Moses, saying, on the first day of the first month shalt thou </a:t>
            </a:r>
            <a:r>
              <a:rPr lang="en-US" sz="2400" b="1" dirty="0" smtClean="0">
                <a:latin typeface="+mj-lt"/>
              </a:rPr>
              <a:t>set up the tabernacle </a:t>
            </a:r>
            <a:r>
              <a:rPr lang="en-US" sz="2400" dirty="0" smtClean="0">
                <a:latin typeface="+mj-lt"/>
              </a:rPr>
              <a:t>of the tent of the congregation…” (Exo. 40:1).</a:t>
            </a:r>
          </a:p>
          <a:p>
            <a:r>
              <a:rPr lang="en-US" sz="2400" dirty="0" smtClean="0">
                <a:latin typeface="+mj-lt"/>
              </a:rPr>
              <a:t>After everything had been made concerning the tabernacle, God instructed Moses when, how, and who should set it up.   </a:t>
            </a:r>
            <a:endParaRPr lang="en-US" sz="2400" dirty="0">
              <a:latin typeface="+mj-lt"/>
            </a:endParaRPr>
          </a:p>
        </p:txBody>
      </p:sp>
      <p:pic>
        <p:nvPicPr>
          <p:cNvPr id="6" name="Picture 5" descr="tranzitia mea - printre cioburi, carti, culori, pastil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8650" y="1643658"/>
            <a:ext cx="3943350" cy="4547592"/>
          </a:xfrm>
          <a:prstGeom prst="rect">
            <a:avLst/>
          </a:prstGeom>
        </p:spPr>
      </p:pic>
      <p:pic>
        <p:nvPicPr>
          <p:cNvPr id="9" name="Picture 8" descr="Shlach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224" y="1642422"/>
            <a:ext cx="3944776" cy="4550063"/>
          </a:xfrm>
          <a:prstGeom prst="rect">
            <a:avLst/>
          </a:prstGeom>
        </p:spPr>
      </p:pic>
    </p:spTree>
    <p:extLst>
      <p:ext uri="{BB962C8B-B14F-4D97-AF65-F5344CB8AC3E}">
        <p14:creationId xmlns:p14="http://schemas.microsoft.com/office/powerpoint/2010/main" val="15301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500"/>
                                        <p:tgtEl>
                                          <p:spTgt spid="5">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xEl>
                                              <p:pRg st="6" end="6"/>
                                            </p:txEl>
                                          </p:spTgt>
                                        </p:tgtEl>
                                        <p:attrNameLst>
                                          <p:attrName>style.visibility</p:attrName>
                                        </p:attrNameLst>
                                      </p:cBhvr>
                                      <p:to>
                                        <p:strVal val="visible"/>
                                      </p:to>
                                    </p:set>
                                    <p:animEffect transition="in" filter="fade">
                                      <p:cBhvr>
                                        <p:cTn id="38"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4" y="0"/>
            <a:ext cx="12106276" cy="6124754"/>
          </a:xfrm>
          <a:prstGeom prst="rect">
            <a:avLst/>
          </a:prstGeom>
          <a:noFill/>
        </p:spPr>
        <p:txBody>
          <a:bodyPr wrap="square" rtlCol="0">
            <a:spAutoFit/>
          </a:bodyPr>
          <a:lstStyle/>
          <a:p>
            <a:r>
              <a:rPr lang="en-US" sz="2400" b="1" dirty="0" smtClean="0">
                <a:latin typeface="+mj-lt"/>
              </a:rPr>
              <a:t>DAY OF ATONEMENT</a:t>
            </a:r>
          </a:p>
          <a:p>
            <a:r>
              <a:rPr lang="en-US" sz="2400" dirty="0" smtClean="0">
                <a:latin typeface="+mj-lt"/>
              </a:rPr>
              <a:t>“And the LORD spake unto Moses after the death of the two </a:t>
            </a:r>
          </a:p>
          <a:p>
            <a:r>
              <a:rPr lang="en-US" sz="2400" dirty="0" smtClean="0">
                <a:latin typeface="+mj-lt"/>
              </a:rPr>
              <a:t>sons of Aaron, when they offered before the LORD, and died” </a:t>
            </a:r>
          </a:p>
          <a:p>
            <a:r>
              <a:rPr lang="en-US" sz="2400" dirty="0" smtClean="0">
                <a:latin typeface="+mj-lt"/>
              </a:rPr>
              <a:t>(16:1).</a:t>
            </a:r>
          </a:p>
          <a:p>
            <a:r>
              <a:rPr lang="en-US" sz="2400" dirty="0" smtClean="0">
                <a:latin typeface="+mj-lt"/>
              </a:rPr>
              <a:t>God required exact rules as to how the priestly duties were </a:t>
            </a:r>
          </a:p>
          <a:p>
            <a:r>
              <a:rPr lang="en-US" sz="2400" dirty="0" smtClean="0">
                <a:latin typeface="+mj-lt"/>
              </a:rPr>
              <a:t>carried out, especially that of the high priest.  The bottom of </a:t>
            </a:r>
          </a:p>
          <a:p>
            <a:r>
              <a:rPr lang="en-US" sz="2400" dirty="0" smtClean="0">
                <a:latin typeface="+mj-lt"/>
              </a:rPr>
              <a:t>Aaron’s garment contained bells – “And it shall be upon Aaron </a:t>
            </a:r>
          </a:p>
          <a:p>
            <a:r>
              <a:rPr lang="en-US" sz="2400" dirty="0" smtClean="0">
                <a:latin typeface="+mj-lt"/>
              </a:rPr>
              <a:t>to minister: and his sound shall be heard when he goeth in </a:t>
            </a:r>
          </a:p>
          <a:p>
            <a:r>
              <a:rPr lang="en-US" sz="2400" dirty="0" smtClean="0">
                <a:latin typeface="+mj-lt"/>
              </a:rPr>
              <a:t>unto the holy place before the LORD, and when he cometh </a:t>
            </a:r>
          </a:p>
          <a:p>
            <a:r>
              <a:rPr lang="en-US" sz="2400" dirty="0" smtClean="0">
                <a:latin typeface="+mj-lt"/>
              </a:rPr>
              <a:t>out, </a:t>
            </a:r>
            <a:r>
              <a:rPr lang="en-US" sz="2400" b="1" dirty="0" smtClean="0">
                <a:latin typeface="+mj-lt"/>
              </a:rPr>
              <a:t>that he die not</a:t>
            </a:r>
            <a:r>
              <a:rPr lang="en-US" sz="2400" dirty="0" smtClean="0">
                <a:latin typeface="+mj-lt"/>
              </a:rPr>
              <a:t>” (Exo. 28:35). </a:t>
            </a:r>
          </a:p>
          <a:p>
            <a:endParaRPr lang="en-US" sz="800" dirty="0" smtClean="0">
              <a:latin typeface="+mj-lt"/>
            </a:endParaRPr>
          </a:p>
          <a:p>
            <a:r>
              <a:rPr lang="en-US" sz="2400" dirty="0" smtClean="0">
                <a:latin typeface="+mj-lt"/>
              </a:rPr>
              <a:t>“Speak unto Aaron thy brother, that he come not at all times </a:t>
            </a:r>
          </a:p>
          <a:p>
            <a:r>
              <a:rPr lang="en-US" sz="2400" dirty="0" smtClean="0">
                <a:latin typeface="+mj-lt"/>
              </a:rPr>
              <a:t>into the holy place within the vail before the mercy seat, which </a:t>
            </a:r>
          </a:p>
          <a:p>
            <a:r>
              <a:rPr lang="en-US" sz="2400" dirty="0" smtClean="0">
                <a:latin typeface="+mj-lt"/>
              </a:rPr>
              <a:t>is upon the ark; </a:t>
            </a:r>
            <a:r>
              <a:rPr lang="en-US" sz="2400" b="1" dirty="0" smtClean="0">
                <a:latin typeface="+mj-lt"/>
              </a:rPr>
              <a:t>that he die not</a:t>
            </a:r>
            <a:r>
              <a:rPr lang="en-US" sz="2400" dirty="0" smtClean="0">
                <a:latin typeface="+mj-lt"/>
              </a:rPr>
              <a:t>:  for I will appear in the cloud </a:t>
            </a:r>
          </a:p>
          <a:p>
            <a:r>
              <a:rPr lang="en-US" sz="2400" dirty="0" smtClean="0">
                <a:latin typeface="+mj-lt"/>
              </a:rPr>
              <a:t>upon the mercy seat” (16:2). </a:t>
            </a:r>
          </a:p>
          <a:p>
            <a:r>
              <a:rPr lang="en-US" sz="2400" dirty="0" smtClean="0">
                <a:latin typeface="+mj-lt"/>
              </a:rPr>
              <a:t>No one had access to Christ who was invisibly enthroned above the ark of the covenant in the Holy of Holies except on one specific occasion, but first Aaron must prepare himself to do so. </a:t>
            </a:r>
          </a:p>
        </p:txBody>
      </p:sp>
      <p:pic>
        <p:nvPicPr>
          <p:cNvPr id="5" name="Picture 4" descr="JESUS CHRIST: EVERYTHING YOU NEED | Mike's Place on the Web"/>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1"/>
            <a:ext cx="4191000" cy="5067299"/>
          </a:xfrm>
          <a:prstGeom prst="rect">
            <a:avLst/>
          </a:prstGeom>
        </p:spPr>
      </p:pic>
    </p:spTree>
    <p:extLst>
      <p:ext uri="{BB962C8B-B14F-4D97-AF65-F5344CB8AC3E}">
        <p14:creationId xmlns:p14="http://schemas.microsoft.com/office/powerpoint/2010/main" val="114593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500"/>
                                        <p:tgtEl>
                                          <p:spTgt spid="2">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fade">
                                      <p:cBhvr>
                                        <p:cTn id="13" dur="500"/>
                                        <p:tgtEl>
                                          <p:spTgt spid="2">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7" end="7"/>
                                            </p:txEl>
                                          </p:spTgt>
                                        </p:tgtEl>
                                        <p:attrNameLst>
                                          <p:attrName>style.visibility</p:attrName>
                                        </p:attrNameLst>
                                      </p:cBhvr>
                                      <p:to>
                                        <p:strVal val="visible"/>
                                      </p:to>
                                    </p:set>
                                    <p:animEffect transition="in" filter="fade">
                                      <p:cBhvr>
                                        <p:cTn id="16" dur="500"/>
                                        <p:tgtEl>
                                          <p:spTgt spid="2">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animEffect transition="in" filter="fade">
                                      <p:cBhvr>
                                        <p:cTn id="19" dur="500"/>
                                        <p:tgtEl>
                                          <p:spTgt spid="2">
                                            <p:txEl>
                                              <p:pRg st="8" end="8"/>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9" end="9"/>
                                            </p:txEl>
                                          </p:spTgt>
                                        </p:tgtEl>
                                        <p:attrNameLst>
                                          <p:attrName>style.visibility</p:attrName>
                                        </p:attrNameLst>
                                      </p:cBhvr>
                                      <p:to>
                                        <p:strVal val="visible"/>
                                      </p:to>
                                    </p:set>
                                    <p:animEffect transition="in" filter="fade">
                                      <p:cBhvr>
                                        <p:cTn id="22" dur="500"/>
                                        <p:tgtEl>
                                          <p:spTgt spid="2">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animEffect transition="in" filter="fade">
                                      <p:cBhvr>
                                        <p:cTn id="27" dur="500"/>
                                        <p:tgtEl>
                                          <p:spTgt spid="2">
                                            <p:txEl>
                                              <p:pRg st="11" end="1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12" end="12"/>
                                            </p:txEl>
                                          </p:spTgt>
                                        </p:tgtEl>
                                        <p:attrNameLst>
                                          <p:attrName>style.visibility</p:attrName>
                                        </p:attrNameLst>
                                      </p:cBhvr>
                                      <p:to>
                                        <p:strVal val="visible"/>
                                      </p:to>
                                    </p:set>
                                    <p:animEffect transition="in" filter="fade">
                                      <p:cBhvr>
                                        <p:cTn id="30" dur="500"/>
                                        <p:tgtEl>
                                          <p:spTgt spid="2">
                                            <p:txEl>
                                              <p:pRg st="12" end="1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13" end="13"/>
                                            </p:txEl>
                                          </p:spTgt>
                                        </p:tgtEl>
                                        <p:attrNameLst>
                                          <p:attrName>style.visibility</p:attrName>
                                        </p:attrNameLst>
                                      </p:cBhvr>
                                      <p:to>
                                        <p:strVal val="visible"/>
                                      </p:to>
                                    </p:set>
                                    <p:animEffect transition="in" filter="fade">
                                      <p:cBhvr>
                                        <p:cTn id="33" dur="500"/>
                                        <p:tgtEl>
                                          <p:spTgt spid="2">
                                            <p:txEl>
                                              <p:pRg st="13" end="13"/>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14" end="14"/>
                                            </p:txEl>
                                          </p:spTgt>
                                        </p:tgtEl>
                                        <p:attrNameLst>
                                          <p:attrName>style.visibility</p:attrName>
                                        </p:attrNameLst>
                                      </p:cBhvr>
                                      <p:to>
                                        <p:strVal val="visible"/>
                                      </p:to>
                                    </p:set>
                                    <p:animEffect transition="in" filter="fade">
                                      <p:cBhvr>
                                        <p:cTn id="36" dur="500"/>
                                        <p:tgtEl>
                                          <p:spTgt spid="2">
                                            <p:txEl>
                                              <p:pRg st="14" end="1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
                                            <p:txEl>
                                              <p:pRg st="15" end="15"/>
                                            </p:txEl>
                                          </p:spTgt>
                                        </p:tgtEl>
                                        <p:attrNameLst>
                                          <p:attrName>style.visibility</p:attrName>
                                        </p:attrNameLst>
                                      </p:cBhvr>
                                      <p:to>
                                        <p:strVal val="visible"/>
                                      </p:to>
                                    </p:set>
                                    <p:animEffect transition="in" filter="fade">
                                      <p:cBhvr>
                                        <p:cTn id="41"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199" y="0"/>
            <a:ext cx="6438901" cy="6247864"/>
          </a:xfrm>
          <a:prstGeom prst="rect">
            <a:avLst/>
          </a:prstGeom>
          <a:noFill/>
        </p:spPr>
        <p:txBody>
          <a:bodyPr wrap="square" rtlCol="0">
            <a:spAutoFit/>
          </a:bodyPr>
          <a:lstStyle/>
          <a:p>
            <a:r>
              <a:rPr lang="en-US" sz="2400" dirty="0" smtClean="0">
                <a:latin typeface="+mj-lt"/>
              </a:rPr>
              <a:t>“Thus shall Aaron come into the holy place… he wash his flesh in water… put on holy linen … And Aaron shall offer his… sin offering… an atonement for himself… take a censer full of burning coals of fire from the [bronze] altar… put the incense upon the fire before the LORD, that the cloud of the incense may cover the mercy seat that is upon the testimony [ark], </a:t>
            </a:r>
            <a:r>
              <a:rPr lang="en-US" sz="2400" b="1" dirty="0" smtClean="0">
                <a:latin typeface="+mj-lt"/>
              </a:rPr>
              <a:t>that he die not</a:t>
            </a:r>
            <a:r>
              <a:rPr lang="en-US" sz="2400" dirty="0" smtClean="0">
                <a:latin typeface="+mj-lt"/>
              </a:rPr>
              <a:t>” (16:3-13).</a:t>
            </a:r>
          </a:p>
          <a:p>
            <a:endParaRPr lang="en-US" sz="800" dirty="0" smtClean="0">
              <a:latin typeface="+mj-lt"/>
            </a:endParaRPr>
          </a:p>
          <a:p>
            <a:r>
              <a:rPr lang="en-US" sz="2400" dirty="0" smtClean="0">
                <a:latin typeface="+mj-lt"/>
              </a:rPr>
              <a:t>On the Day of Atonement, Aaron went beyond the vail and entered the Holiest place 3 times: </a:t>
            </a:r>
          </a:p>
          <a:p>
            <a:r>
              <a:rPr lang="en-US" sz="2400" dirty="0" smtClean="0">
                <a:latin typeface="+mj-lt"/>
              </a:rPr>
              <a:t>1.  to make a smoke screen; </a:t>
            </a:r>
          </a:p>
          <a:p>
            <a:r>
              <a:rPr lang="en-US" sz="2400" dirty="0" smtClean="0">
                <a:latin typeface="+mj-lt"/>
              </a:rPr>
              <a:t>2.  to offer blood for his sin; </a:t>
            </a:r>
          </a:p>
          <a:p>
            <a:r>
              <a:rPr lang="en-US" sz="2400" dirty="0" smtClean="0">
                <a:latin typeface="+mj-lt"/>
              </a:rPr>
              <a:t>3.  to offer blood for the nation’s sin— </a:t>
            </a:r>
          </a:p>
          <a:p>
            <a:endParaRPr lang="en-US" sz="800" dirty="0" smtClean="0">
              <a:latin typeface="+mj-lt"/>
            </a:endParaRPr>
          </a:p>
          <a:p>
            <a:r>
              <a:rPr lang="en-US" sz="2400" dirty="0" smtClean="0">
                <a:latin typeface="+mj-lt"/>
              </a:rPr>
              <a:t>“And he shall take the blood…and </a:t>
            </a:r>
            <a:r>
              <a:rPr lang="en-US" sz="2400" b="1" dirty="0" smtClean="0">
                <a:latin typeface="+mj-lt"/>
              </a:rPr>
              <a:t>sprinkle it with his finger upon the mercy seat</a:t>
            </a:r>
            <a:r>
              <a:rPr lang="en-US" sz="2400" dirty="0" smtClean="0">
                <a:latin typeface="+mj-lt"/>
              </a:rPr>
              <a:t>… [7] times (16:14)… uncleanliness of the children of Israel” (16:16).  </a:t>
            </a:r>
            <a:endParaRPr lang="en-US" sz="2400" dirty="0">
              <a:latin typeface="+mj-lt"/>
            </a:endParaRPr>
          </a:p>
        </p:txBody>
      </p:sp>
      <p:pic>
        <p:nvPicPr>
          <p:cNvPr id="3" name="Picture 2" descr="JourneyWild: He Tore The Vei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1324" y="0"/>
            <a:ext cx="5400676" cy="6247864"/>
          </a:xfrm>
          <a:prstGeom prst="rect">
            <a:avLst/>
          </a:prstGeom>
        </p:spPr>
      </p:pic>
      <p:pic>
        <p:nvPicPr>
          <p:cNvPr id="6" name="Picture 5" descr="Yom-Kippur-HLH - 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325" y="0"/>
            <a:ext cx="5400674" cy="6247864"/>
          </a:xfrm>
          <a:prstGeom prst="rect">
            <a:avLst/>
          </a:prstGeom>
        </p:spPr>
      </p:pic>
      <p:pic>
        <p:nvPicPr>
          <p:cNvPr id="5" name="Picture 4" descr="Apontamentos Teológicos: Maio 20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1325" y="-187861"/>
            <a:ext cx="5400675" cy="6435725"/>
          </a:xfrm>
          <a:prstGeom prst="rect">
            <a:avLst/>
          </a:prstGeom>
        </p:spPr>
      </p:pic>
    </p:spTree>
    <p:extLst>
      <p:ext uri="{BB962C8B-B14F-4D97-AF65-F5344CB8AC3E}">
        <p14:creationId xmlns:p14="http://schemas.microsoft.com/office/powerpoint/2010/main" val="259656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250" y="0"/>
            <a:ext cx="6962775" cy="6370975"/>
          </a:xfrm>
          <a:prstGeom prst="rect">
            <a:avLst/>
          </a:prstGeom>
          <a:noFill/>
        </p:spPr>
        <p:txBody>
          <a:bodyPr wrap="square" rtlCol="0">
            <a:spAutoFit/>
          </a:bodyPr>
          <a:lstStyle/>
          <a:p>
            <a:r>
              <a:rPr lang="en-US" sz="2400" i="1" dirty="0" smtClean="0">
                <a:latin typeface="+mj-lt"/>
              </a:rPr>
              <a:t>“Atonement</a:t>
            </a:r>
            <a:r>
              <a:rPr lang="en-US" sz="2400" i="1" dirty="0" smtClean="0">
                <a:latin typeface="+mj-lt"/>
              </a:rPr>
              <a:t>.  In the O.T. atonement is the English word used to translate the Hebrew words which mean ‘cover,’ (at-one-ment)… The Levitical offerings ‘covered’ the sins of Israel until, and in anticipation of the Cross, but </a:t>
            </a:r>
            <a:r>
              <a:rPr lang="en-US" sz="2400" b="1" i="1" dirty="0" smtClean="0">
                <a:latin typeface="+mj-lt"/>
              </a:rPr>
              <a:t>it did not ‘take away’ those sins </a:t>
            </a:r>
            <a:r>
              <a:rPr lang="en-US" sz="2400" i="1" dirty="0" smtClean="0">
                <a:latin typeface="+mj-lt"/>
              </a:rPr>
              <a:t>(Heb. 10:4).  These were the ‘sins done aforetime’ (covered) in the meantime by the Levitical sacrifices, which God ‘passed over’ (Rom. 3:25)… God’s righteousness was never vindicated [fulfilled] until, at the Cross, Jesus Christ was </a:t>
            </a:r>
            <a:r>
              <a:rPr lang="en-US" sz="2400" i="1" dirty="0" smtClean="0">
                <a:latin typeface="+mj-lt"/>
              </a:rPr>
              <a:t>set </a:t>
            </a:r>
            <a:r>
              <a:rPr lang="en-US" sz="2400" i="1" dirty="0" smtClean="0">
                <a:latin typeface="+mj-lt"/>
              </a:rPr>
              <a:t>forth a propitiation [sacrificial payment</a:t>
            </a:r>
            <a:r>
              <a:rPr lang="en-US" sz="2400" i="1" dirty="0" smtClean="0">
                <a:latin typeface="+mj-lt"/>
              </a:rPr>
              <a:t>]… </a:t>
            </a:r>
            <a:r>
              <a:rPr lang="en-US" sz="2400" i="1" dirty="0" smtClean="0">
                <a:latin typeface="+mj-lt"/>
              </a:rPr>
              <a:t>It was the Cross, not the Levitical sacrifices which </a:t>
            </a:r>
            <a:r>
              <a:rPr lang="en-US" sz="2400" i="1" dirty="0" smtClean="0">
                <a:latin typeface="+mj-lt"/>
              </a:rPr>
              <a:t>made ‘at-one-</a:t>
            </a:r>
            <a:r>
              <a:rPr lang="en-US" sz="2400" i="1" dirty="0" err="1" smtClean="0">
                <a:latin typeface="+mj-lt"/>
              </a:rPr>
              <a:t>ment</a:t>
            </a:r>
            <a:r>
              <a:rPr lang="en-US" sz="2400" i="1" dirty="0" smtClean="0">
                <a:latin typeface="+mj-lt"/>
              </a:rPr>
              <a:t>.’  </a:t>
            </a:r>
            <a:r>
              <a:rPr lang="en-US" sz="2400" b="1" i="1" dirty="0" smtClean="0">
                <a:latin typeface="+mj-lt"/>
              </a:rPr>
              <a:t>The O.T. sacrifices enabled God to go on with a guilty people because they typified the Cross</a:t>
            </a:r>
            <a:r>
              <a:rPr lang="en-US" sz="2400" i="1" dirty="0" smtClean="0">
                <a:latin typeface="+mj-lt"/>
              </a:rPr>
              <a:t>.  To the offerer [Israelites] they were the confession of his desert of death, and the expression of his faith; </a:t>
            </a:r>
            <a:r>
              <a:rPr lang="en-US" sz="2400" b="1" i="1" u="sng" dirty="0" smtClean="0">
                <a:latin typeface="+mj-lt"/>
              </a:rPr>
              <a:t>to God they were </a:t>
            </a:r>
            <a:r>
              <a:rPr lang="en-US" sz="2400" b="1" i="1" dirty="0" smtClean="0">
                <a:latin typeface="+mj-lt"/>
              </a:rPr>
              <a:t>‘</a:t>
            </a:r>
            <a:r>
              <a:rPr lang="en-US" sz="2400" b="1" i="1" u="sng" dirty="0" smtClean="0">
                <a:latin typeface="+mj-lt"/>
              </a:rPr>
              <a:t>shadows</a:t>
            </a:r>
            <a:r>
              <a:rPr lang="en-US" sz="2400" b="1" i="1" dirty="0" smtClean="0">
                <a:latin typeface="+mj-lt"/>
              </a:rPr>
              <a:t>’ </a:t>
            </a:r>
            <a:r>
              <a:rPr lang="en-US" sz="2400" i="1" dirty="0" smtClean="0">
                <a:latin typeface="+mj-lt"/>
              </a:rPr>
              <a:t>(Heb. 10:1) </a:t>
            </a:r>
            <a:r>
              <a:rPr lang="en-US" sz="2400" b="1" i="1" u="sng" dirty="0" smtClean="0">
                <a:latin typeface="+mj-lt"/>
              </a:rPr>
              <a:t>of which Christ was the </a:t>
            </a:r>
            <a:r>
              <a:rPr lang="en-US" sz="2400" b="1" i="1" u="sng" dirty="0" smtClean="0">
                <a:latin typeface="+mj-lt"/>
              </a:rPr>
              <a:t>reality</a:t>
            </a:r>
            <a:r>
              <a:rPr lang="en-US" sz="2400" b="1" i="1" dirty="0" smtClean="0">
                <a:latin typeface="+mj-lt"/>
              </a:rPr>
              <a:t>" – </a:t>
            </a:r>
            <a:r>
              <a:rPr lang="en-US" sz="2400" dirty="0" smtClean="0">
                <a:latin typeface="+mj-lt"/>
              </a:rPr>
              <a:t>Old </a:t>
            </a:r>
            <a:r>
              <a:rPr lang="en-US" sz="2400" dirty="0" smtClean="0">
                <a:latin typeface="+mj-lt"/>
              </a:rPr>
              <a:t>Scofield, p. 148.</a:t>
            </a:r>
            <a:endParaRPr lang="en-US" sz="2400" dirty="0" smtClean="0">
              <a:latin typeface="+mj-lt"/>
            </a:endParaRPr>
          </a:p>
        </p:txBody>
      </p:sp>
      <p:pic>
        <p:nvPicPr>
          <p:cNvPr id="3" name="Picture 2" descr="C. I. &lt;strong&gt;Scofield&lt;/strong&gt; - &lt;strong&gt;Scofield&lt;/strong&gt; Reference &lt;strong&gt;Bible&lt;/strong&gt; - Internet &lt;strong&gt;Bible&lt;/strong&g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500" y="0"/>
            <a:ext cx="4762500" cy="6370975"/>
          </a:xfrm>
          <a:prstGeom prst="rect">
            <a:avLst/>
          </a:prstGeom>
        </p:spPr>
      </p:pic>
    </p:spTree>
    <p:extLst>
      <p:ext uri="{BB962C8B-B14F-4D97-AF65-F5344CB8AC3E}">
        <p14:creationId xmlns:p14="http://schemas.microsoft.com/office/powerpoint/2010/main" val="9591176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254" y="0"/>
            <a:ext cx="11947491" cy="3293209"/>
          </a:xfrm>
          <a:prstGeom prst="rect">
            <a:avLst/>
          </a:prstGeom>
          <a:noFill/>
        </p:spPr>
        <p:txBody>
          <a:bodyPr wrap="square" rtlCol="0">
            <a:spAutoFit/>
          </a:bodyPr>
          <a:lstStyle/>
          <a:p>
            <a:r>
              <a:rPr lang="en-US" sz="2400" dirty="0" smtClean="0">
                <a:latin typeface="+mj-lt"/>
              </a:rPr>
              <a:t>The same thing that the priests did daily [sprinkling of blood </a:t>
            </a:r>
            <a:r>
              <a:rPr lang="en-US" sz="2400" i="1" dirty="0" smtClean="0">
                <a:latin typeface="+mj-lt"/>
              </a:rPr>
              <a:t>before</a:t>
            </a:r>
            <a:r>
              <a:rPr lang="en-US" sz="2400" dirty="0" smtClean="0">
                <a:latin typeface="+mj-lt"/>
              </a:rPr>
              <a:t> the vail (Lev. 4:6)], Aaron did once a year </a:t>
            </a:r>
            <a:r>
              <a:rPr lang="en-US" sz="2400" i="1" dirty="0" smtClean="0">
                <a:latin typeface="+mj-lt"/>
              </a:rPr>
              <a:t>beyond</a:t>
            </a:r>
            <a:r>
              <a:rPr lang="en-US" sz="2400" dirty="0" smtClean="0">
                <a:latin typeface="+mj-lt"/>
              </a:rPr>
              <a:t> the vail (16:14,15) in the Holy of Holies.  But, it only </a:t>
            </a:r>
            <a:r>
              <a:rPr lang="en-US" sz="2400" i="1" dirty="0" smtClean="0">
                <a:latin typeface="+mj-lt"/>
              </a:rPr>
              <a:t>covered</a:t>
            </a:r>
            <a:r>
              <a:rPr lang="en-US" sz="2400" dirty="0" smtClean="0">
                <a:latin typeface="+mj-lt"/>
              </a:rPr>
              <a:t> Israel’s sin.  Though God commanded Israel to do these daily sacrifices and a yearly Day of Atonement, over and over—for 1,500 years Israel carried out these rituals—</a:t>
            </a:r>
            <a:r>
              <a:rPr lang="en-US" sz="2400" b="1" u="sng" dirty="0" smtClean="0">
                <a:latin typeface="+mj-lt"/>
              </a:rPr>
              <a:t>NOT ONE SIN</a:t>
            </a:r>
            <a:r>
              <a:rPr lang="en-US" sz="2400" b="1" dirty="0" smtClean="0">
                <a:latin typeface="+mj-lt"/>
              </a:rPr>
              <a:t> </a:t>
            </a:r>
            <a:r>
              <a:rPr lang="en-US" sz="2400" dirty="0" smtClean="0">
                <a:latin typeface="+mj-lt"/>
              </a:rPr>
              <a:t>was removed.</a:t>
            </a:r>
          </a:p>
          <a:p>
            <a:endParaRPr lang="en-US" sz="800" dirty="0" smtClean="0">
              <a:latin typeface="+mj-lt"/>
            </a:endParaRPr>
          </a:p>
          <a:p>
            <a:r>
              <a:rPr lang="en-US" sz="2400" dirty="0" smtClean="0">
                <a:latin typeface="+mj-lt"/>
              </a:rPr>
              <a:t>Not until Christ –</a:t>
            </a:r>
          </a:p>
          <a:p>
            <a:endParaRPr lang="en-US" sz="800" dirty="0" smtClean="0">
              <a:latin typeface="+mj-lt"/>
            </a:endParaRPr>
          </a:p>
          <a:p>
            <a:r>
              <a:rPr lang="en-US" sz="2400" dirty="0" smtClean="0">
                <a:latin typeface="+mj-lt"/>
              </a:rPr>
              <a:t>“For the law having a </a:t>
            </a:r>
            <a:r>
              <a:rPr lang="en-US" sz="2400" i="1" dirty="0" smtClean="0">
                <a:latin typeface="+mj-lt"/>
              </a:rPr>
              <a:t>shadow </a:t>
            </a:r>
            <a:r>
              <a:rPr lang="en-US" sz="2400" dirty="0" smtClean="0">
                <a:latin typeface="+mj-lt"/>
              </a:rPr>
              <a:t>of good things to come [Christ’s sacrificial payment], and not the very image of the things, </a:t>
            </a:r>
            <a:r>
              <a:rPr lang="en-US" sz="2400" b="1" dirty="0" smtClean="0">
                <a:latin typeface="+mj-lt"/>
              </a:rPr>
              <a:t>can never with those </a:t>
            </a:r>
            <a:r>
              <a:rPr lang="en-US" sz="2400" dirty="0" smtClean="0">
                <a:latin typeface="+mj-lt"/>
              </a:rPr>
              <a:t>[animal] </a:t>
            </a:r>
            <a:r>
              <a:rPr lang="en-US" sz="2400" b="1" dirty="0" smtClean="0">
                <a:latin typeface="+mj-lt"/>
              </a:rPr>
              <a:t>sacrifices which they offered year</a:t>
            </a:r>
            <a:r>
              <a:rPr lang="en-US" sz="2400" dirty="0" smtClean="0">
                <a:latin typeface="+mj-lt"/>
              </a:rPr>
              <a:t> </a:t>
            </a:r>
            <a:r>
              <a:rPr lang="en-US" sz="2400" b="1" dirty="0" smtClean="0">
                <a:latin typeface="+mj-lt"/>
              </a:rPr>
              <a:t>by year continually make the comers thereunto perfect </a:t>
            </a:r>
            <a:r>
              <a:rPr lang="en-US" sz="2400" dirty="0" smtClean="0">
                <a:latin typeface="+mj-lt"/>
              </a:rPr>
              <a:t>[sinless]” (Heb. 10:1).  </a:t>
            </a:r>
            <a:endParaRPr lang="en-US" sz="2400" dirty="0">
              <a:latin typeface="+mj-lt"/>
            </a:endParaRPr>
          </a:p>
        </p:txBody>
      </p:sp>
      <p:pic>
        <p:nvPicPr>
          <p:cNvPr id="4" name="Picture 3" descr="&lt;strong&gt;Tabernacle&lt;/strong&gt;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93209"/>
            <a:ext cx="12192000" cy="3564791"/>
          </a:xfrm>
          <a:prstGeom prst="rect">
            <a:avLst/>
          </a:prstGeom>
        </p:spPr>
      </p:pic>
    </p:spTree>
    <p:extLst>
      <p:ext uri="{BB962C8B-B14F-4D97-AF65-F5344CB8AC3E}">
        <p14:creationId xmlns:p14="http://schemas.microsoft.com/office/powerpoint/2010/main" val="160125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619" y="0"/>
            <a:ext cx="4742506" cy="6001643"/>
          </a:xfrm>
          <a:prstGeom prst="rect">
            <a:avLst/>
          </a:prstGeom>
          <a:noFill/>
        </p:spPr>
        <p:txBody>
          <a:bodyPr wrap="square" rtlCol="0">
            <a:spAutoFit/>
          </a:bodyPr>
          <a:lstStyle/>
          <a:p>
            <a:r>
              <a:rPr lang="en-US" sz="2400" dirty="0" smtClean="0">
                <a:latin typeface="+mj-lt"/>
              </a:rPr>
              <a:t>“Now when these things were thus ordained, the priests went always into the </a:t>
            </a:r>
            <a:r>
              <a:rPr lang="en-US" sz="2400" b="1" dirty="0" smtClean="0">
                <a:latin typeface="+mj-lt"/>
              </a:rPr>
              <a:t>first tabernacle </a:t>
            </a:r>
            <a:r>
              <a:rPr lang="en-US" sz="2400" dirty="0" smtClean="0">
                <a:latin typeface="+mj-lt"/>
              </a:rPr>
              <a:t>[Holy Place], accomplishing the service of God.  But unto the </a:t>
            </a:r>
            <a:r>
              <a:rPr lang="en-US" sz="2400" b="1" dirty="0" smtClean="0">
                <a:latin typeface="+mj-lt"/>
              </a:rPr>
              <a:t>second</a:t>
            </a:r>
            <a:r>
              <a:rPr lang="en-US" sz="2400" dirty="0" smtClean="0">
                <a:latin typeface="+mj-lt"/>
              </a:rPr>
              <a:t> [Most Holy Place] went the high priest alone once every year, </a:t>
            </a:r>
            <a:r>
              <a:rPr lang="en-US" sz="2400" b="1" dirty="0" smtClean="0">
                <a:latin typeface="+mj-lt"/>
              </a:rPr>
              <a:t>not without blood</a:t>
            </a:r>
            <a:r>
              <a:rPr lang="en-US" sz="2400" dirty="0" smtClean="0">
                <a:latin typeface="+mj-lt"/>
              </a:rPr>
              <a:t>, which he offered for himself, and the [sins] of the people” (Heb. 9:6,7).</a:t>
            </a:r>
          </a:p>
          <a:p>
            <a:r>
              <a:rPr lang="en-US" sz="2400" dirty="0" smtClean="0">
                <a:latin typeface="+mj-lt"/>
              </a:rPr>
              <a:t>Aaron’s sons [priests] did their daily priestly duties in the</a:t>
            </a:r>
            <a:r>
              <a:rPr lang="en-US" sz="2400" b="1" dirty="0" smtClean="0">
                <a:latin typeface="+mj-lt"/>
              </a:rPr>
              <a:t> Holy Place</a:t>
            </a:r>
            <a:r>
              <a:rPr lang="en-US" sz="2400" dirty="0" smtClean="0">
                <a:latin typeface="+mj-lt"/>
              </a:rPr>
              <a:t>;  Aaron [high priest] went into the </a:t>
            </a:r>
            <a:r>
              <a:rPr lang="en-US" sz="2400" b="1" dirty="0" smtClean="0">
                <a:latin typeface="+mj-lt"/>
              </a:rPr>
              <a:t>Most Holy Place </a:t>
            </a:r>
            <a:r>
              <a:rPr lang="en-US" sz="2400" dirty="0" smtClean="0">
                <a:latin typeface="+mj-lt"/>
              </a:rPr>
              <a:t>once a year [Day of Atonement] for the collective sins of the nation for the whole year. </a:t>
            </a:r>
          </a:p>
          <a:p>
            <a:r>
              <a:rPr lang="en-US" sz="2400" dirty="0" smtClean="0">
                <a:latin typeface="+mj-lt"/>
              </a:rPr>
              <a:t>But, there is one more Holy place.</a:t>
            </a:r>
          </a:p>
        </p:txBody>
      </p:sp>
      <p:pic>
        <p:nvPicPr>
          <p:cNvPr id="3" name="Picture 2" descr="Adventist Youth Honors Answer Book/Outreach/Sanctuary ..."/>
          <p:cNvPicPr>
            <a:picLocks noChangeAspect="1"/>
          </p:cNvPicPr>
          <p:nvPr/>
        </p:nvPicPr>
        <p:blipFill rotWithShape="1">
          <a:blip r:embed="rId2">
            <a:extLst>
              <a:ext uri="{28A0092B-C50C-407E-A947-70E740481C1C}">
                <a14:useLocalDpi xmlns:a14="http://schemas.microsoft.com/office/drawing/2010/main" val="0"/>
              </a:ext>
            </a:extLst>
          </a:blip>
          <a:srcRect l="17412" t="14002" r="39447" b="20312"/>
          <a:stretch/>
        </p:blipFill>
        <p:spPr>
          <a:xfrm>
            <a:off x="4924425" y="170821"/>
            <a:ext cx="7173791" cy="5906129"/>
          </a:xfrm>
          <a:prstGeom prst="rect">
            <a:avLst/>
          </a:prstGeom>
        </p:spPr>
      </p:pic>
    </p:spTree>
    <p:extLst>
      <p:ext uri="{BB962C8B-B14F-4D97-AF65-F5344CB8AC3E}">
        <p14:creationId xmlns:p14="http://schemas.microsoft.com/office/powerpoint/2010/main" val="177303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929" y="138055"/>
            <a:ext cx="11873802" cy="5878532"/>
          </a:xfrm>
          <a:prstGeom prst="rect">
            <a:avLst/>
          </a:prstGeom>
        </p:spPr>
        <p:txBody>
          <a:bodyPr wrap="square">
            <a:spAutoFit/>
          </a:bodyPr>
          <a:lstStyle/>
          <a:p>
            <a:r>
              <a:rPr lang="en-US" sz="2400" dirty="0">
                <a:latin typeface="+mj-lt"/>
              </a:rPr>
              <a:t>“The Holy Ghost this signifying, that the way into </a:t>
            </a:r>
            <a:r>
              <a:rPr lang="en-US" sz="2400" b="1" dirty="0">
                <a:latin typeface="+mj-lt"/>
              </a:rPr>
              <a:t>the holiest of all </a:t>
            </a:r>
            <a:r>
              <a:rPr lang="en-US" sz="2400" dirty="0">
                <a:latin typeface="+mj-lt"/>
              </a:rPr>
              <a:t>was not yet made manifest, while as the first </a:t>
            </a:r>
            <a:r>
              <a:rPr lang="en-US" sz="2400" dirty="0" smtClean="0">
                <a:latin typeface="+mj-lt"/>
              </a:rPr>
              <a:t>tabernacle </a:t>
            </a:r>
            <a:r>
              <a:rPr lang="en-US" sz="2400" dirty="0">
                <a:latin typeface="+mj-lt"/>
              </a:rPr>
              <a:t>was yet standing… But Christ being come an </a:t>
            </a:r>
            <a:r>
              <a:rPr lang="en-US" sz="2400" dirty="0" smtClean="0">
                <a:latin typeface="+mj-lt"/>
              </a:rPr>
              <a:t>high </a:t>
            </a:r>
            <a:r>
              <a:rPr lang="en-US" sz="2400" dirty="0">
                <a:latin typeface="+mj-lt"/>
              </a:rPr>
              <a:t>priest of good things to come, by </a:t>
            </a:r>
            <a:r>
              <a:rPr lang="en-US" sz="2400" b="1" dirty="0">
                <a:latin typeface="+mj-lt"/>
              </a:rPr>
              <a:t>a greater and more perfect tabernacle</a:t>
            </a:r>
            <a:r>
              <a:rPr lang="en-US" sz="2400" dirty="0">
                <a:latin typeface="+mj-lt"/>
              </a:rPr>
              <a:t>, not made with hands, that is to say, not of </a:t>
            </a:r>
            <a:r>
              <a:rPr lang="en-US" sz="2400" dirty="0" smtClean="0">
                <a:latin typeface="+mj-lt"/>
              </a:rPr>
              <a:t>this [earthly] building (Heb. 9:6-8).</a:t>
            </a:r>
          </a:p>
          <a:p>
            <a:endParaRPr lang="en-US" sz="800" dirty="0" smtClean="0">
              <a:latin typeface="+mj-lt"/>
            </a:endParaRPr>
          </a:p>
          <a:p>
            <a:r>
              <a:rPr lang="en-US" sz="2400" dirty="0" smtClean="0">
                <a:latin typeface="+mj-lt"/>
              </a:rPr>
              <a:t>The Holiest of </a:t>
            </a:r>
            <a:r>
              <a:rPr lang="en-US" sz="2400" dirty="0">
                <a:latin typeface="+mj-lt"/>
              </a:rPr>
              <a:t>a</a:t>
            </a:r>
            <a:r>
              <a:rPr lang="en-US" sz="2400" dirty="0" smtClean="0">
                <a:latin typeface="+mj-lt"/>
              </a:rPr>
              <a:t>ll </a:t>
            </a:r>
            <a:r>
              <a:rPr lang="en-US" sz="2400" dirty="0">
                <a:latin typeface="+mj-lt"/>
              </a:rPr>
              <a:t>p</a:t>
            </a:r>
            <a:r>
              <a:rPr lang="en-US" sz="2400" dirty="0" smtClean="0">
                <a:latin typeface="+mj-lt"/>
              </a:rPr>
              <a:t>laces is not on earth… </a:t>
            </a:r>
          </a:p>
          <a:p>
            <a:endParaRPr lang="en-US" sz="800" dirty="0" smtClean="0">
              <a:latin typeface="+mj-lt"/>
            </a:endParaRPr>
          </a:p>
          <a:p>
            <a:r>
              <a:rPr lang="en-US" sz="2400" u="sng" dirty="0" smtClean="0">
                <a:latin typeface="+mj-lt"/>
              </a:rPr>
              <a:t>Following His Resurrection</a:t>
            </a:r>
            <a:r>
              <a:rPr lang="en-US" sz="2400" dirty="0" smtClean="0">
                <a:latin typeface="+mj-lt"/>
              </a:rPr>
              <a:t> –</a:t>
            </a:r>
            <a:r>
              <a:rPr lang="en-US" sz="2400" dirty="0">
                <a:latin typeface="+mj-lt"/>
              </a:rPr>
              <a:t> </a:t>
            </a:r>
            <a:r>
              <a:rPr lang="en-US" sz="2400" dirty="0" smtClean="0">
                <a:latin typeface="+mj-lt"/>
              </a:rPr>
              <a:t>“For Christ is not entered  into the holy places </a:t>
            </a:r>
          </a:p>
          <a:p>
            <a:r>
              <a:rPr lang="en-US" sz="2400" dirty="0" smtClean="0">
                <a:latin typeface="+mj-lt"/>
              </a:rPr>
              <a:t>made with hands [temple in Jerusalem], which are the figures of the </a:t>
            </a:r>
          </a:p>
          <a:p>
            <a:r>
              <a:rPr lang="en-US" sz="2400" dirty="0" smtClean="0">
                <a:latin typeface="+mj-lt"/>
              </a:rPr>
              <a:t>true; but into </a:t>
            </a:r>
            <a:r>
              <a:rPr lang="en-US" sz="2400" b="1" dirty="0" smtClean="0">
                <a:latin typeface="+mj-lt"/>
              </a:rPr>
              <a:t>heaven </a:t>
            </a:r>
            <a:r>
              <a:rPr lang="en-US" sz="2400" dirty="0" smtClean="0">
                <a:latin typeface="+mj-lt"/>
              </a:rPr>
              <a:t>itself, now to appear in the presence of God </a:t>
            </a:r>
          </a:p>
          <a:p>
            <a:r>
              <a:rPr lang="en-US" sz="2400" dirty="0" smtClean="0">
                <a:latin typeface="+mj-lt"/>
              </a:rPr>
              <a:t>for us.  Nor yet that he should offer himself often, as the high </a:t>
            </a:r>
          </a:p>
          <a:p>
            <a:r>
              <a:rPr lang="en-US" sz="2400" dirty="0" smtClean="0">
                <a:latin typeface="+mj-lt"/>
              </a:rPr>
              <a:t>priest entereth into the holy place every year with blood of </a:t>
            </a:r>
          </a:p>
          <a:p>
            <a:r>
              <a:rPr lang="en-US" sz="2400" dirty="0" smtClean="0">
                <a:latin typeface="+mj-lt"/>
              </a:rPr>
              <a:t>others… but now </a:t>
            </a:r>
            <a:r>
              <a:rPr lang="en-US" sz="2400" b="1" dirty="0" smtClean="0">
                <a:latin typeface="+mj-lt"/>
              </a:rPr>
              <a:t>once</a:t>
            </a:r>
            <a:r>
              <a:rPr lang="en-US" sz="2400" dirty="0" smtClean="0">
                <a:latin typeface="+mj-lt"/>
              </a:rPr>
              <a:t> in the end of the [age of Law] hath </a:t>
            </a:r>
          </a:p>
          <a:p>
            <a:r>
              <a:rPr lang="en-US" sz="2400" dirty="0" smtClean="0">
                <a:latin typeface="+mj-lt"/>
              </a:rPr>
              <a:t>he appeared to </a:t>
            </a:r>
            <a:r>
              <a:rPr lang="en-US" sz="2400" b="1" u="sng" dirty="0" smtClean="0">
                <a:latin typeface="+mj-lt"/>
              </a:rPr>
              <a:t>put away sin by the sacrifice of himself</a:t>
            </a:r>
            <a:r>
              <a:rPr lang="en-US" sz="2400" dirty="0" smtClean="0">
                <a:latin typeface="+mj-lt"/>
              </a:rPr>
              <a:t>” </a:t>
            </a:r>
          </a:p>
          <a:p>
            <a:r>
              <a:rPr lang="en-US" sz="2400" dirty="0" smtClean="0">
                <a:latin typeface="+mj-lt"/>
              </a:rPr>
              <a:t>(Heb. 9:24-26).</a:t>
            </a:r>
          </a:p>
          <a:p>
            <a:r>
              <a:rPr lang="en-US" sz="2400" dirty="0" smtClean="0">
                <a:latin typeface="+mj-lt"/>
              </a:rPr>
              <a:t>After His death, burial, and resurrection, Christ had one more</a:t>
            </a:r>
          </a:p>
          <a:p>
            <a:r>
              <a:rPr lang="en-US" sz="2400" dirty="0" smtClean="0">
                <a:latin typeface="+mj-lt"/>
              </a:rPr>
              <a:t>mission—</a:t>
            </a:r>
            <a:r>
              <a:rPr lang="en-US" sz="2400" b="1" dirty="0" smtClean="0">
                <a:latin typeface="+mj-lt"/>
              </a:rPr>
              <a:t>to sprinkle His blood on the mercy seat in heaven</a:t>
            </a:r>
            <a:r>
              <a:rPr lang="en-US" sz="2400" dirty="0" smtClean="0">
                <a:latin typeface="+mj-lt"/>
              </a:rPr>
              <a:t>.  Now atonement was complete.   </a:t>
            </a:r>
            <a:endParaRPr lang="en-US" sz="2400" dirty="0">
              <a:latin typeface="+mj-lt"/>
            </a:endParaRPr>
          </a:p>
        </p:txBody>
      </p:sp>
      <p:pic>
        <p:nvPicPr>
          <p:cNvPr id="3" name="Picture 2" descr="Image vectorielle gratuite: Pâques, Tombeau, Vide, La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1876425"/>
            <a:ext cx="4191000" cy="3648074"/>
          </a:xfrm>
          <a:prstGeom prst="rect">
            <a:avLst/>
          </a:prstGeom>
        </p:spPr>
      </p:pic>
    </p:spTree>
    <p:extLst>
      <p:ext uri="{BB962C8B-B14F-4D97-AF65-F5344CB8AC3E}">
        <p14:creationId xmlns:p14="http://schemas.microsoft.com/office/powerpoint/2010/main" val="16266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fade">
                                      <p:cBhvr>
                                        <p:cTn id="18" dur="500"/>
                                        <p:tgtEl>
                                          <p:spTgt spid="2">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fade">
                                      <p:cBhvr>
                                        <p:cTn id="21" dur="500"/>
                                        <p:tgtEl>
                                          <p:spTgt spid="2">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8" end="8"/>
                                            </p:txEl>
                                          </p:spTgt>
                                        </p:tgtEl>
                                        <p:attrNameLst>
                                          <p:attrName>style.visibility</p:attrName>
                                        </p:attrNameLst>
                                      </p:cBhvr>
                                      <p:to>
                                        <p:strVal val="visible"/>
                                      </p:to>
                                    </p:set>
                                    <p:animEffect transition="in" filter="fade">
                                      <p:cBhvr>
                                        <p:cTn id="24" dur="500"/>
                                        <p:tgtEl>
                                          <p:spTgt spid="2">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fade">
                                      <p:cBhvr>
                                        <p:cTn id="27" dur="500"/>
                                        <p:tgtEl>
                                          <p:spTgt spid="2">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10" end="10"/>
                                            </p:txEl>
                                          </p:spTgt>
                                        </p:tgtEl>
                                        <p:attrNameLst>
                                          <p:attrName>style.visibility</p:attrName>
                                        </p:attrNameLst>
                                      </p:cBhvr>
                                      <p:to>
                                        <p:strVal val="visible"/>
                                      </p:to>
                                    </p:set>
                                    <p:animEffect transition="in" filter="fade">
                                      <p:cBhvr>
                                        <p:cTn id="30" dur="500"/>
                                        <p:tgtEl>
                                          <p:spTgt spid="2">
                                            <p:txEl>
                                              <p:pRg st="10" end="1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11" end="11"/>
                                            </p:txEl>
                                          </p:spTgt>
                                        </p:tgtEl>
                                        <p:attrNameLst>
                                          <p:attrName>style.visibility</p:attrName>
                                        </p:attrNameLst>
                                      </p:cBhvr>
                                      <p:to>
                                        <p:strVal val="visible"/>
                                      </p:to>
                                    </p:set>
                                    <p:animEffect transition="in" filter="fade">
                                      <p:cBhvr>
                                        <p:cTn id="33" dur="500"/>
                                        <p:tgtEl>
                                          <p:spTgt spid="2">
                                            <p:txEl>
                                              <p:pRg st="11" end="1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12" end="12"/>
                                            </p:txEl>
                                          </p:spTgt>
                                        </p:tgtEl>
                                        <p:attrNameLst>
                                          <p:attrName>style.visibility</p:attrName>
                                        </p:attrNameLst>
                                      </p:cBhvr>
                                      <p:to>
                                        <p:strVal val="visible"/>
                                      </p:to>
                                    </p:set>
                                    <p:animEffect transition="in" filter="fade">
                                      <p:cBhvr>
                                        <p:cTn id="38" dur="500"/>
                                        <p:tgtEl>
                                          <p:spTgt spid="2">
                                            <p:txEl>
                                              <p:pRg st="12" end="12"/>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
                                            <p:txEl>
                                              <p:pRg st="13" end="13"/>
                                            </p:txEl>
                                          </p:spTgt>
                                        </p:tgtEl>
                                        <p:attrNameLst>
                                          <p:attrName>style.visibility</p:attrName>
                                        </p:attrNameLst>
                                      </p:cBhvr>
                                      <p:to>
                                        <p:strVal val="visible"/>
                                      </p:to>
                                    </p:set>
                                    <p:animEffect transition="in" filter="fade">
                                      <p:cBhvr>
                                        <p:cTn id="41"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12680"/>
            <a:ext cx="6257925" cy="6124754"/>
          </a:xfrm>
          <a:prstGeom prst="rect">
            <a:avLst/>
          </a:prstGeom>
          <a:noFill/>
        </p:spPr>
        <p:txBody>
          <a:bodyPr wrap="square" rtlCol="0">
            <a:spAutoFit/>
          </a:bodyPr>
          <a:lstStyle/>
          <a:p>
            <a:r>
              <a:rPr lang="en-US" sz="2400" dirty="0" smtClean="0">
                <a:latin typeface="+mj-lt"/>
              </a:rPr>
              <a:t>“And whatsoever man there be of the house of Israel, or of the strangers [proselytes] that sojourn among you, that </a:t>
            </a:r>
            <a:r>
              <a:rPr lang="en-US" sz="2400" b="1" dirty="0" smtClean="0">
                <a:latin typeface="+mj-lt"/>
              </a:rPr>
              <a:t>EATETH any manner of blood</a:t>
            </a:r>
            <a:r>
              <a:rPr lang="en-US" sz="2400" dirty="0" smtClean="0">
                <a:latin typeface="+mj-lt"/>
              </a:rPr>
              <a:t>: I will even set my face against that soul that </a:t>
            </a:r>
            <a:r>
              <a:rPr lang="en-US" sz="2400" b="1" dirty="0" smtClean="0">
                <a:latin typeface="+mj-lt"/>
              </a:rPr>
              <a:t>eateth blood</a:t>
            </a:r>
            <a:r>
              <a:rPr lang="en-US" sz="2400" dirty="0" smtClean="0">
                <a:latin typeface="+mj-lt"/>
              </a:rPr>
              <a:t>, and will </a:t>
            </a:r>
            <a:r>
              <a:rPr lang="en-US" sz="2400" b="1" dirty="0" smtClean="0">
                <a:latin typeface="+mj-lt"/>
              </a:rPr>
              <a:t>cut him off from among his people</a:t>
            </a:r>
            <a:r>
              <a:rPr lang="en-US" sz="2400" dirty="0" smtClean="0">
                <a:latin typeface="+mj-lt"/>
              </a:rPr>
              <a:t>” (17:10).</a:t>
            </a:r>
          </a:p>
          <a:p>
            <a:r>
              <a:rPr lang="en-US" sz="2400" dirty="0" smtClean="0">
                <a:latin typeface="+mj-lt"/>
              </a:rPr>
              <a:t>I can see that someone like Dracula would be</a:t>
            </a:r>
          </a:p>
          <a:p>
            <a:r>
              <a:rPr lang="en-US" sz="2400" dirty="0" smtClean="0">
                <a:latin typeface="+mj-lt"/>
              </a:rPr>
              <a:t>abhorrent to God –</a:t>
            </a:r>
          </a:p>
          <a:p>
            <a:endParaRPr lang="en-US" sz="800" dirty="0" smtClean="0">
              <a:latin typeface="+mj-lt"/>
            </a:endParaRPr>
          </a:p>
          <a:p>
            <a:r>
              <a:rPr lang="en-US" sz="2400" dirty="0" smtClean="0">
                <a:latin typeface="+mj-lt"/>
              </a:rPr>
              <a:t>“</a:t>
            </a:r>
            <a:r>
              <a:rPr lang="en-US" sz="2400" dirty="0">
                <a:latin typeface="+mj-lt"/>
              </a:rPr>
              <a:t>For the life of the flesh is in the blood: and I have given it to you </a:t>
            </a:r>
            <a:r>
              <a:rPr lang="en-US" sz="2400" b="1" dirty="0">
                <a:latin typeface="+mj-lt"/>
              </a:rPr>
              <a:t>upon the altar </a:t>
            </a:r>
            <a:r>
              <a:rPr lang="en-US" sz="2400" dirty="0">
                <a:latin typeface="+mj-lt"/>
              </a:rPr>
              <a:t>to make an atonement for your souls:  For it is </a:t>
            </a:r>
            <a:r>
              <a:rPr lang="en-US" sz="2400" b="1" u="sng" dirty="0">
                <a:latin typeface="+mj-lt"/>
              </a:rPr>
              <a:t>the blood that maketh an atonement for the soul</a:t>
            </a:r>
            <a:r>
              <a:rPr lang="en-US" sz="2400" dirty="0">
                <a:latin typeface="+mj-lt"/>
              </a:rPr>
              <a:t>” (17:11</a:t>
            </a:r>
            <a:r>
              <a:rPr lang="en-US" sz="2400" dirty="0" smtClean="0">
                <a:latin typeface="+mj-lt"/>
              </a:rPr>
              <a:t>).</a:t>
            </a:r>
          </a:p>
          <a:p>
            <a:r>
              <a:rPr lang="en-US" sz="2400" dirty="0" smtClean="0">
                <a:latin typeface="+mj-lt"/>
              </a:rPr>
              <a:t>I can also see why God holds blood so important in the salvation process, but what I cannot see</a:t>
            </a:r>
          </a:p>
          <a:p>
            <a:r>
              <a:rPr lang="en-US" sz="2400" dirty="0">
                <a:latin typeface="+mj-lt"/>
              </a:rPr>
              <a:t>i</a:t>
            </a:r>
            <a:r>
              <a:rPr lang="en-US" sz="2400" dirty="0" smtClean="0">
                <a:latin typeface="+mj-lt"/>
              </a:rPr>
              <a:t>s that a small group of religious zealots use</a:t>
            </a:r>
          </a:p>
          <a:p>
            <a:r>
              <a:rPr lang="en-US" sz="2400" dirty="0">
                <a:latin typeface="+mj-lt"/>
              </a:rPr>
              <a:t>t</a:t>
            </a:r>
            <a:r>
              <a:rPr lang="en-US" sz="2400" dirty="0" smtClean="0">
                <a:latin typeface="+mj-lt"/>
              </a:rPr>
              <a:t>his passage as their basis for not permitting… </a:t>
            </a:r>
            <a:endParaRPr lang="en-US" sz="2400" dirty="0">
              <a:latin typeface="+mj-lt"/>
            </a:endParaRPr>
          </a:p>
        </p:txBody>
      </p:sp>
      <p:pic>
        <p:nvPicPr>
          <p:cNvPr id="2" name="Picture 1" descr="#meteoritovenYa: Drácula en Ficción Sonor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6570" y="1"/>
            <a:ext cx="5485430" cy="6248400"/>
          </a:xfrm>
          <a:prstGeom prst="rect">
            <a:avLst/>
          </a:prstGeom>
        </p:spPr>
      </p:pic>
    </p:spTree>
    <p:extLst>
      <p:ext uri="{BB962C8B-B14F-4D97-AF65-F5344CB8AC3E}">
        <p14:creationId xmlns:p14="http://schemas.microsoft.com/office/powerpoint/2010/main" val="296805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w To Recruit Volunteer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7975" y="-1"/>
            <a:ext cx="5524500" cy="2686051"/>
          </a:xfrm>
          <a:prstGeom prst="rect">
            <a:avLst/>
          </a:prstGeom>
        </p:spPr>
      </p:pic>
      <p:pic>
        <p:nvPicPr>
          <p:cNvPr id="3" name="Picture 2" descr="&lt;strong&gt;Give Blood&lt;/strong&gt; Free Stock Photo HD - Public Domain Pictures"/>
          <p:cNvPicPr>
            <a:picLocks noChangeAspect="1"/>
          </p:cNvPicPr>
          <p:nvPr/>
        </p:nvPicPr>
        <p:blipFill rotWithShape="1">
          <a:blip r:embed="rId3" cstate="print">
            <a:extLst>
              <a:ext uri="{28A0092B-C50C-407E-A947-70E740481C1C}">
                <a14:useLocalDpi xmlns:a14="http://schemas.microsoft.com/office/drawing/2010/main" val="0"/>
              </a:ext>
            </a:extLst>
          </a:blip>
          <a:srcRect r="8559"/>
          <a:stretch/>
        </p:blipFill>
        <p:spPr>
          <a:xfrm>
            <a:off x="3638551" y="73075"/>
            <a:ext cx="3019424" cy="2612976"/>
          </a:xfrm>
          <a:prstGeom prst="rect">
            <a:avLst/>
          </a:prstGeom>
        </p:spPr>
      </p:pic>
      <p:pic>
        <p:nvPicPr>
          <p:cNvPr id="4" name="Picture 3" descr="&lt;strong&gt;Blood&lt;/strong&gt; &lt;strong&gt;transfusion&lt;/strong&gt; | The Ultimate Curiosit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51"/>
            <a:ext cx="3467100" cy="2692301"/>
          </a:xfrm>
          <a:prstGeom prst="rect">
            <a:avLst/>
          </a:prstGeom>
        </p:spPr>
      </p:pic>
      <p:pic>
        <p:nvPicPr>
          <p:cNvPr id="5" name="Picture 4" descr="&lt;strong&gt;Transfusions&lt;/strong&gt; | Boundless Anatomy and Physiology"/>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57975" y="2835324"/>
            <a:ext cx="5534026" cy="3340122"/>
          </a:xfrm>
          <a:prstGeom prst="rect">
            <a:avLst/>
          </a:prstGeom>
        </p:spPr>
      </p:pic>
      <p:sp>
        <p:nvSpPr>
          <p:cNvPr id="6" name="Rectangle 5"/>
          <p:cNvSpPr/>
          <p:nvPr/>
        </p:nvSpPr>
        <p:spPr>
          <a:xfrm>
            <a:off x="0" y="2759126"/>
            <a:ext cx="6657975" cy="3416320"/>
          </a:xfrm>
          <a:prstGeom prst="rect">
            <a:avLst/>
          </a:prstGeom>
        </p:spPr>
        <p:txBody>
          <a:bodyPr wrap="square">
            <a:spAutoFit/>
          </a:bodyPr>
          <a:lstStyle/>
          <a:p>
            <a:r>
              <a:rPr lang="en-US" sz="2400" dirty="0" smtClean="0">
                <a:latin typeface="+mj-lt"/>
              </a:rPr>
              <a:t>J.W.’s hierarchy go to great lengths to prevent their membership from engaging in blood transfusions even when a life is at stake, believing they will be </a:t>
            </a:r>
          </a:p>
          <a:p>
            <a:r>
              <a:rPr lang="en-US" sz="2400" dirty="0" smtClean="0">
                <a:latin typeface="+mj-lt"/>
              </a:rPr>
              <a:t>‘cut off’ from God.  Courts will not intervene in the decision of an adult who refuses blood under any circumstances, but will intervene and allow the transfusion of a minor in life threatening situations. Ironically, they will accept a technical loop hole such as the use of a Cell-Saver.</a:t>
            </a:r>
            <a:endParaRPr lang="en-US" sz="2400" dirty="0">
              <a:latin typeface="+mj-lt"/>
            </a:endParaRPr>
          </a:p>
        </p:txBody>
      </p:sp>
    </p:spTree>
    <p:extLst>
      <p:ext uri="{BB962C8B-B14F-4D97-AF65-F5344CB8AC3E}">
        <p14:creationId xmlns:p14="http://schemas.microsoft.com/office/powerpoint/2010/main" val="330185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775" y="12700"/>
            <a:ext cx="6124576" cy="6494085"/>
          </a:xfrm>
          <a:prstGeom prst="rect">
            <a:avLst/>
          </a:prstGeom>
          <a:noFill/>
        </p:spPr>
        <p:txBody>
          <a:bodyPr wrap="square" rtlCol="0">
            <a:spAutoFit/>
          </a:bodyPr>
          <a:lstStyle/>
          <a:p>
            <a:r>
              <a:rPr lang="en-US" sz="2400" b="1" dirty="0" smtClean="0">
                <a:latin typeface="+mj-lt"/>
              </a:rPr>
              <a:t>REAL MEANING</a:t>
            </a:r>
          </a:p>
          <a:p>
            <a:r>
              <a:rPr lang="en-US" sz="2400" dirty="0" smtClean="0">
                <a:latin typeface="+mj-lt"/>
              </a:rPr>
              <a:t>“For the life of the flesh is in the blood: and I have given it to you </a:t>
            </a:r>
            <a:r>
              <a:rPr lang="en-US" sz="2400" b="1" dirty="0" smtClean="0">
                <a:latin typeface="+mj-lt"/>
              </a:rPr>
              <a:t>upon the altar </a:t>
            </a:r>
            <a:r>
              <a:rPr lang="en-US" sz="2400" dirty="0" smtClean="0">
                <a:latin typeface="+mj-lt"/>
              </a:rPr>
              <a:t>to make an atonement for your souls:  For it is </a:t>
            </a:r>
            <a:r>
              <a:rPr lang="en-US" sz="2400" b="1" u="sng" dirty="0" smtClean="0">
                <a:latin typeface="+mj-lt"/>
              </a:rPr>
              <a:t>the blood that maketh an atonement for the soul</a:t>
            </a:r>
            <a:r>
              <a:rPr lang="en-US" sz="2400" dirty="0" smtClean="0">
                <a:latin typeface="+mj-lt"/>
              </a:rPr>
              <a:t>” (17:11).</a:t>
            </a:r>
          </a:p>
          <a:p>
            <a:endParaRPr lang="en-US" sz="800" dirty="0" smtClean="0">
              <a:latin typeface="+mj-lt"/>
            </a:endParaRPr>
          </a:p>
          <a:p>
            <a:r>
              <a:rPr lang="en-US" sz="2400" dirty="0" smtClean="0">
                <a:latin typeface="+mj-lt"/>
              </a:rPr>
              <a:t>Old </a:t>
            </a:r>
            <a:r>
              <a:rPr lang="en-US" sz="2400" dirty="0" smtClean="0">
                <a:latin typeface="+mj-lt"/>
              </a:rPr>
              <a:t>Scofield</a:t>
            </a:r>
            <a:r>
              <a:rPr lang="en-US" sz="2400" dirty="0" smtClean="0">
                <a:latin typeface="+mj-lt"/>
              </a:rPr>
              <a:t>, p. 150 </a:t>
            </a:r>
            <a:r>
              <a:rPr lang="en-US" sz="2400" i="1" dirty="0" smtClean="0">
                <a:latin typeface="+mj-lt"/>
              </a:rPr>
              <a:t>– “The value of life is the measure of the value of the ‘blood.’  This gives the blood of Christ its inconceivable value.  When it was shed the sinless God-man gave his life… It is not the blood in the veins of the sacrifice [animal or Christ], but </a:t>
            </a:r>
            <a:r>
              <a:rPr lang="en-US" sz="2400" b="1" i="1" dirty="0" smtClean="0">
                <a:latin typeface="+mj-lt"/>
              </a:rPr>
              <a:t>the blood upon the altar which is efficacious</a:t>
            </a:r>
            <a:r>
              <a:rPr lang="en-US" sz="2400" i="1" dirty="0" smtClean="0">
                <a:latin typeface="+mj-lt"/>
              </a:rPr>
              <a:t>.  The Scripture knows nothing of salvation by the imitation or influence of Christ’s life, but </a:t>
            </a:r>
            <a:r>
              <a:rPr lang="en-US" sz="2400" b="1" i="1" u="sng" dirty="0" smtClean="0">
                <a:latin typeface="+mj-lt"/>
              </a:rPr>
              <a:t>only by that life yielded up on the cross</a:t>
            </a:r>
            <a:r>
              <a:rPr lang="en-US" sz="2400" i="1" dirty="0" smtClean="0">
                <a:latin typeface="+mj-lt"/>
              </a:rPr>
              <a:t>.”</a:t>
            </a:r>
          </a:p>
          <a:p>
            <a:r>
              <a:rPr lang="en-US" sz="2400" dirty="0" smtClean="0">
                <a:latin typeface="+mj-lt"/>
              </a:rPr>
              <a:t>The J.W.’s do NOT believe in the Divinity of Christ, therefore minimize His finished work.</a:t>
            </a:r>
          </a:p>
        </p:txBody>
      </p:sp>
      <p:pic>
        <p:nvPicPr>
          <p:cNvPr id="5" name="Picture 4" descr="Apontamentos Teológicos: Maio 20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1300" y="12700"/>
            <a:ext cx="5600700" cy="5397500"/>
          </a:xfrm>
          <a:prstGeom prst="rect">
            <a:avLst/>
          </a:prstGeom>
        </p:spPr>
      </p:pic>
      <p:pic>
        <p:nvPicPr>
          <p:cNvPr id="6" name="Picture 5" descr="Santa opinião abalizada, Batman! | Geniza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1300" y="-158750"/>
            <a:ext cx="5600700" cy="5834538"/>
          </a:xfrm>
          <a:prstGeom prst="rect">
            <a:avLst/>
          </a:prstGeom>
        </p:spPr>
      </p:pic>
      <p:sp>
        <p:nvSpPr>
          <p:cNvPr id="3" name="TextBox 2"/>
          <p:cNvSpPr txBox="1"/>
          <p:nvPr/>
        </p:nvSpPr>
        <p:spPr>
          <a:xfrm>
            <a:off x="7502479" y="5675788"/>
            <a:ext cx="3778342" cy="830997"/>
          </a:xfrm>
          <a:prstGeom prst="rect">
            <a:avLst/>
          </a:prstGeom>
          <a:noFill/>
        </p:spPr>
        <p:txBody>
          <a:bodyPr wrap="none" rtlCol="0">
            <a:spAutoFit/>
          </a:bodyPr>
          <a:lstStyle/>
          <a:p>
            <a:pPr algn="ctr"/>
            <a:r>
              <a:rPr lang="en-US" sz="2400" b="1" i="1" dirty="0" smtClean="0">
                <a:latin typeface="+mj-lt"/>
              </a:rPr>
              <a:t>We believe it was everything </a:t>
            </a:r>
          </a:p>
          <a:p>
            <a:pPr algn="ctr"/>
            <a:r>
              <a:rPr lang="en-US" sz="2400" b="1" i="1" dirty="0" smtClean="0">
                <a:latin typeface="+mj-lt"/>
              </a:rPr>
              <a:t>concerning our salvation!</a:t>
            </a:r>
            <a:endParaRPr lang="en-US" sz="2400" b="1" i="1" dirty="0">
              <a:latin typeface="+mj-lt"/>
            </a:endParaRPr>
          </a:p>
        </p:txBody>
      </p:sp>
    </p:spTree>
    <p:extLst>
      <p:ext uri="{BB962C8B-B14F-4D97-AF65-F5344CB8AC3E}">
        <p14:creationId xmlns:p14="http://schemas.microsoft.com/office/powerpoint/2010/main" val="349779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7175" y="457200"/>
            <a:ext cx="3957045" cy="461665"/>
          </a:xfrm>
          <a:prstGeom prst="rect">
            <a:avLst/>
          </a:prstGeom>
          <a:noFill/>
        </p:spPr>
        <p:txBody>
          <a:bodyPr wrap="none" rtlCol="0">
            <a:spAutoFit/>
          </a:bodyPr>
          <a:lstStyle/>
          <a:p>
            <a:r>
              <a:rPr lang="en-US" sz="2400" dirty="0" smtClean="0">
                <a:latin typeface="+mj-lt"/>
              </a:rPr>
              <a:t>NEXT TIME – LEV. </a:t>
            </a:r>
            <a:r>
              <a:rPr lang="en-US" sz="2400" dirty="0">
                <a:latin typeface="+mj-lt"/>
              </a:rPr>
              <a:t> </a:t>
            </a:r>
            <a:r>
              <a:rPr lang="en-US" sz="2400" dirty="0" smtClean="0">
                <a:latin typeface="+mj-lt"/>
              </a:rPr>
              <a:t>19 - NUM. 6</a:t>
            </a:r>
            <a:endParaRPr lang="en-US" sz="2400" dirty="0">
              <a:latin typeface="+mj-lt"/>
            </a:endParaRPr>
          </a:p>
        </p:txBody>
      </p:sp>
      <p:sp>
        <p:nvSpPr>
          <p:cNvPr id="3" name="TextBox 2"/>
          <p:cNvSpPr txBox="1"/>
          <p:nvPr/>
        </p:nvSpPr>
        <p:spPr>
          <a:xfrm>
            <a:off x="257175" y="1209675"/>
            <a:ext cx="2793842" cy="4524315"/>
          </a:xfrm>
          <a:prstGeom prst="rect">
            <a:avLst/>
          </a:prstGeom>
          <a:noFill/>
        </p:spPr>
        <p:txBody>
          <a:bodyPr wrap="none" rtlCol="0">
            <a:spAutoFit/>
          </a:bodyPr>
          <a:lstStyle/>
          <a:p>
            <a:r>
              <a:rPr lang="en-US" sz="2400" dirty="0" smtClean="0">
                <a:latin typeface="+mj-lt"/>
              </a:rPr>
              <a:t>ISRAEL’S FEAST DAYS:</a:t>
            </a:r>
          </a:p>
          <a:p>
            <a:endParaRPr lang="en-US" sz="2400" u="sng" dirty="0" smtClean="0">
              <a:latin typeface="+mj-lt"/>
            </a:endParaRPr>
          </a:p>
          <a:p>
            <a:r>
              <a:rPr lang="en-US" sz="2400" u="sng" dirty="0" smtClean="0">
                <a:latin typeface="+mj-lt"/>
              </a:rPr>
              <a:t>SPRING</a:t>
            </a:r>
          </a:p>
          <a:p>
            <a:r>
              <a:rPr lang="en-US" sz="2400" dirty="0" smtClean="0">
                <a:latin typeface="+mj-lt"/>
              </a:rPr>
              <a:t>PASSOVER</a:t>
            </a:r>
          </a:p>
          <a:p>
            <a:r>
              <a:rPr lang="en-US" sz="2400" dirty="0" smtClean="0">
                <a:latin typeface="+mj-lt"/>
              </a:rPr>
              <a:t>UNLEAVENED BREAD</a:t>
            </a:r>
          </a:p>
          <a:p>
            <a:r>
              <a:rPr lang="en-US" sz="2400" dirty="0" smtClean="0">
                <a:latin typeface="+mj-lt"/>
              </a:rPr>
              <a:t>FIRST FRUITS</a:t>
            </a:r>
          </a:p>
          <a:p>
            <a:r>
              <a:rPr lang="en-US" sz="2400" dirty="0" smtClean="0">
                <a:latin typeface="+mj-lt"/>
              </a:rPr>
              <a:t>PENTECOST</a:t>
            </a:r>
            <a:endParaRPr lang="en-US" sz="2400" dirty="0">
              <a:latin typeface="+mj-lt"/>
            </a:endParaRPr>
          </a:p>
          <a:p>
            <a:endParaRPr lang="en-US" sz="2400" u="sng" dirty="0" smtClean="0">
              <a:latin typeface="+mj-lt"/>
            </a:endParaRPr>
          </a:p>
          <a:p>
            <a:r>
              <a:rPr lang="en-US" sz="2400" u="sng" dirty="0" smtClean="0">
                <a:latin typeface="+mj-lt"/>
              </a:rPr>
              <a:t>FALL</a:t>
            </a:r>
            <a:endParaRPr lang="en-US" sz="2400" dirty="0" smtClean="0">
              <a:latin typeface="+mj-lt"/>
            </a:endParaRPr>
          </a:p>
          <a:p>
            <a:r>
              <a:rPr lang="en-US" sz="2400" dirty="0" smtClean="0">
                <a:latin typeface="+mj-lt"/>
              </a:rPr>
              <a:t>TRUMPETS</a:t>
            </a:r>
          </a:p>
          <a:p>
            <a:r>
              <a:rPr lang="en-US" sz="2400" dirty="0" smtClean="0">
                <a:latin typeface="+mj-lt"/>
              </a:rPr>
              <a:t>DAY OF ATONEMENT</a:t>
            </a:r>
          </a:p>
          <a:p>
            <a:r>
              <a:rPr lang="en-US" sz="2400" dirty="0" smtClean="0">
                <a:latin typeface="+mj-lt"/>
              </a:rPr>
              <a:t>TABERNACLES</a:t>
            </a:r>
            <a:endParaRPr lang="en-US" sz="2400" dirty="0">
              <a:latin typeface="+mj-lt"/>
            </a:endParaRPr>
          </a:p>
        </p:txBody>
      </p:sp>
      <p:sp>
        <p:nvSpPr>
          <p:cNvPr id="4" name="TextBox 3"/>
          <p:cNvSpPr txBox="1"/>
          <p:nvPr/>
        </p:nvSpPr>
        <p:spPr>
          <a:xfrm>
            <a:off x="7729384" y="592782"/>
            <a:ext cx="1739579" cy="461665"/>
          </a:xfrm>
          <a:prstGeom prst="rect">
            <a:avLst/>
          </a:prstGeom>
          <a:noFill/>
        </p:spPr>
        <p:txBody>
          <a:bodyPr wrap="none" rtlCol="0">
            <a:spAutoFit/>
          </a:bodyPr>
          <a:lstStyle/>
          <a:p>
            <a:r>
              <a:rPr lang="en-US" sz="2400" dirty="0" smtClean="0"/>
              <a:t>THE CENSUS</a:t>
            </a:r>
            <a:endParaRPr lang="en-US" sz="2400" dirty="0"/>
          </a:p>
        </p:txBody>
      </p:sp>
      <p:pic>
        <p:nvPicPr>
          <p:cNvPr id="5" name="Picture 4" descr="File:Holman The Tabernacle in the &lt;strong&gt;Wilderness&lt;/strong&g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8125" y="1209675"/>
            <a:ext cx="6902098" cy="5086350"/>
          </a:xfrm>
          <a:prstGeom prst="rect">
            <a:avLst/>
          </a:prstGeom>
        </p:spPr>
      </p:pic>
    </p:spTree>
    <p:extLst>
      <p:ext uri="{BB962C8B-B14F-4D97-AF65-F5344CB8AC3E}">
        <p14:creationId xmlns:p14="http://schemas.microsoft.com/office/powerpoint/2010/main" val="1296853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tephan huller's observations: The Description of th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4300" y="-38105"/>
            <a:ext cx="4438648" cy="6370977"/>
          </a:xfrm>
          <a:prstGeom prst="rect">
            <a:avLst/>
          </a:prstGeom>
        </p:spPr>
      </p:pic>
      <p:sp>
        <p:nvSpPr>
          <p:cNvPr id="2" name="TextBox 1"/>
          <p:cNvSpPr txBox="1"/>
          <p:nvPr/>
        </p:nvSpPr>
        <p:spPr>
          <a:xfrm>
            <a:off x="0" y="-38103"/>
            <a:ext cx="7581900" cy="6370975"/>
          </a:xfrm>
          <a:prstGeom prst="rect">
            <a:avLst/>
          </a:prstGeom>
          <a:noFill/>
        </p:spPr>
        <p:txBody>
          <a:bodyPr wrap="square" rtlCol="0">
            <a:spAutoFit/>
          </a:bodyPr>
          <a:lstStyle/>
          <a:p>
            <a:r>
              <a:rPr lang="en-US" sz="2400" dirty="0" smtClean="0">
                <a:latin typeface="+mj-lt"/>
              </a:rPr>
              <a:t>“And it came to pass in the first month [April] in the second year [after the Exodus from Egypt], on the first day of the month, that the tabernacle was reared up.  </a:t>
            </a:r>
            <a:r>
              <a:rPr lang="en-US" sz="2400" b="1" dirty="0" smtClean="0">
                <a:latin typeface="+mj-lt"/>
              </a:rPr>
              <a:t>And Moses</a:t>
            </a:r>
            <a:r>
              <a:rPr lang="en-US" sz="2400" dirty="0" smtClean="0">
                <a:latin typeface="+mj-lt"/>
              </a:rPr>
              <a:t> reared </a:t>
            </a:r>
            <a:r>
              <a:rPr lang="en-US" sz="2400" b="1" dirty="0" smtClean="0">
                <a:latin typeface="+mj-lt"/>
              </a:rPr>
              <a:t>up the tabernacle </a:t>
            </a:r>
            <a:r>
              <a:rPr lang="en-US" sz="2400" dirty="0" smtClean="0">
                <a:latin typeface="+mj-lt"/>
              </a:rPr>
              <a:t>… and put the </a:t>
            </a:r>
            <a:r>
              <a:rPr lang="en-US" sz="2400" b="1" dirty="0" smtClean="0">
                <a:latin typeface="+mj-lt"/>
              </a:rPr>
              <a:t>covering of the tent</a:t>
            </a:r>
            <a:r>
              <a:rPr lang="en-US" sz="2400" dirty="0" smtClean="0">
                <a:latin typeface="+mj-lt"/>
              </a:rPr>
              <a:t>… and he took and put the </a:t>
            </a:r>
            <a:r>
              <a:rPr lang="en-US" sz="2400" b="1" dirty="0" smtClean="0">
                <a:latin typeface="+mj-lt"/>
              </a:rPr>
              <a:t>testimony</a:t>
            </a:r>
            <a:r>
              <a:rPr lang="en-US" sz="2400" dirty="0" smtClean="0">
                <a:latin typeface="+mj-lt"/>
              </a:rPr>
              <a:t> [tablets] into the ark… and put the </a:t>
            </a:r>
            <a:r>
              <a:rPr lang="en-US" sz="2400" b="1" dirty="0" smtClean="0">
                <a:latin typeface="+mj-lt"/>
              </a:rPr>
              <a:t>mercy seat </a:t>
            </a:r>
            <a:r>
              <a:rPr lang="en-US" sz="2400" dirty="0" smtClean="0">
                <a:latin typeface="+mj-lt"/>
              </a:rPr>
              <a:t>above upon the ark… and he brought the </a:t>
            </a:r>
            <a:r>
              <a:rPr lang="en-US" sz="2400" b="1" dirty="0" smtClean="0">
                <a:latin typeface="+mj-lt"/>
              </a:rPr>
              <a:t>ark </a:t>
            </a:r>
            <a:r>
              <a:rPr lang="en-US" sz="2400" dirty="0" smtClean="0">
                <a:latin typeface="+mj-lt"/>
              </a:rPr>
              <a:t>into the tabernacle, and set up the </a:t>
            </a:r>
            <a:r>
              <a:rPr lang="en-US" sz="2400" b="1" dirty="0" smtClean="0">
                <a:latin typeface="+mj-lt"/>
              </a:rPr>
              <a:t>vail</a:t>
            </a:r>
            <a:r>
              <a:rPr lang="en-US" sz="2400" dirty="0" smtClean="0">
                <a:latin typeface="+mj-lt"/>
              </a:rPr>
              <a:t>… and he put the </a:t>
            </a:r>
            <a:r>
              <a:rPr lang="en-US" sz="2400" b="1" dirty="0" smtClean="0">
                <a:latin typeface="+mj-lt"/>
              </a:rPr>
              <a:t>table</a:t>
            </a:r>
            <a:r>
              <a:rPr lang="en-US" sz="2400" dirty="0" smtClean="0">
                <a:latin typeface="+mj-lt"/>
              </a:rPr>
              <a:t>… and he put </a:t>
            </a:r>
            <a:r>
              <a:rPr lang="en-US" sz="2400" b="1" dirty="0" smtClean="0">
                <a:latin typeface="+mj-lt"/>
              </a:rPr>
              <a:t>bread</a:t>
            </a:r>
            <a:r>
              <a:rPr lang="en-US" sz="2400" dirty="0" smtClean="0">
                <a:latin typeface="+mj-lt"/>
              </a:rPr>
              <a:t> in order upon it… and he put the </a:t>
            </a:r>
            <a:r>
              <a:rPr lang="en-US" sz="2400" b="1" dirty="0" smtClean="0">
                <a:latin typeface="+mj-lt"/>
              </a:rPr>
              <a:t>candlestick</a:t>
            </a:r>
            <a:r>
              <a:rPr lang="en-US" sz="2400" dirty="0" smtClean="0">
                <a:latin typeface="+mj-lt"/>
              </a:rPr>
              <a:t> in the tent… and he </a:t>
            </a:r>
            <a:r>
              <a:rPr lang="en-US" sz="2400" b="1" dirty="0" smtClean="0">
                <a:latin typeface="+mj-lt"/>
              </a:rPr>
              <a:t>lighted the lamps</a:t>
            </a:r>
            <a:r>
              <a:rPr lang="en-US" sz="2400" dirty="0" smtClean="0">
                <a:latin typeface="+mj-lt"/>
              </a:rPr>
              <a:t>… and he put the </a:t>
            </a:r>
            <a:r>
              <a:rPr lang="en-US" sz="2400" b="1" dirty="0" smtClean="0">
                <a:latin typeface="+mj-lt"/>
              </a:rPr>
              <a:t>golden alter </a:t>
            </a:r>
            <a:r>
              <a:rPr lang="en-US" sz="2400" dirty="0" smtClean="0">
                <a:latin typeface="+mj-lt"/>
              </a:rPr>
              <a:t>before the vail… and he burnt sweet </a:t>
            </a:r>
            <a:r>
              <a:rPr lang="en-US" sz="2400" b="1" dirty="0" smtClean="0">
                <a:latin typeface="+mj-lt"/>
              </a:rPr>
              <a:t>incense</a:t>
            </a:r>
            <a:r>
              <a:rPr lang="en-US" sz="2400" dirty="0" smtClean="0">
                <a:latin typeface="+mj-lt"/>
              </a:rPr>
              <a:t> thereon… and he put the </a:t>
            </a:r>
            <a:r>
              <a:rPr lang="en-US" sz="2400" b="1" dirty="0" smtClean="0">
                <a:latin typeface="+mj-lt"/>
              </a:rPr>
              <a:t>altar of burnt offering</a:t>
            </a:r>
            <a:r>
              <a:rPr lang="en-US" sz="2400" dirty="0" smtClean="0">
                <a:latin typeface="+mj-lt"/>
              </a:rPr>
              <a:t> by the door… and</a:t>
            </a:r>
            <a:r>
              <a:rPr lang="en-US" sz="2400" b="1" dirty="0" smtClean="0">
                <a:latin typeface="+mj-lt"/>
              </a:rPr>
              <a:t> </a:t>
            </a:r>
            <a:r>
              <a:rPr lang="en-US" sz="2400" dirty="0" smtClean="0">
                <a:latin typeface="+mj-lt"/>
              </a:rPr>
              <a:t>he</a:t>
            </a:r>
            <a:r>
              <a:rPr lang="en-US" sz="2400" b="1" dirty="0" smtClean="0">
                <a:latin typeface="+mj-lt"/>
              </a:rPr>
              <a:t> </a:t>
            </a:r>
            <a:r>
              <a:rPr lang="en-US" sz="2400" dirty="0" smtClean="0">
                <a:latin typeface="+mj-lt"/>
              </a:rPr>
              <a:t>set the </a:t>
            </a:r>
            <a:r>
              <a:rPr lang="en-US" sz="2400" b="1" dirty="0" smtClean="0">
                <a:latin typeface="+mj-lt"/>
              </a:rPr>
              <a:t>laver</a:t>
            </a:r>
            <a:r>
              <a:rPr lang="en-US" sz="2400" dirty="0" smtClean="0">
                <a:latin typeface="+mj-lt"/>
              </a:rPr>
              <a:t> between… and put </a:t>
            </a:r>
            <a:r>
              <a:rPr lang="en-US" sz="2400" b="1" dirty="0" smtClean="0">
                <a:latin typeface="+mj-lt"/>
              </a:rPr>
              <a:t>water</a:t>
            </a:r>
            <a:r>
              <a:rPr lang="en-US" sz="2400" dirty="0" smtClean="0">
                <a:latin typeface="+mj-lt"/>
              </a:rPr>
              <a:t> there, to wash withal… </a:t>
            </a:r>
            <a:r>
              <a:rPr lang="en-US" sz="2400" b="1" u="sng" dirty="0" smtClean="0">
                <a:latin typeface="+mj-lt"/>
              </a:rPr>
              <a:t>so</a:t>
            </a:r>
            <a:r>
              <a:rPr lang="en-US" sz="2400" u="sng" dirty="0" smtClean="0">
                <a:latin typeface="+mj-lt"/>
              </a:rPr>
              <a:t> </a:t>
            </a:r>
            <a:r>
              <a:rPr lang="en-US" sz="2400" b="1" u="sng" dirty="0" smtClean="0">
                <a:latin typeface="+mj-lt"/>
              </a:rPr>
              <a:t>Moses</a:t>
            </a:r>
            <a:r>
              <a:rPr lang="en-US" sz="2400" u="sng" dirty="0" smtClean="0">
                <a:latin typeface="+mj-lt"/>
              </a:rPr>
              <a:t> </a:t>
            </a:r>
            <a:r>
              <a:rPr lang="en-US" sz="2400" b="1" u="sng" dirty="0" smtClean="0">
                <a:latin typeface="+mj-lt"/>
              </a:rPr>
              <a:t>finished the work</a:t>
            </a:r>
            <a:r>
              <a:rPr lang="en-US" sz="2400" b="1" dirty="0" smtClean="0">
                <a:latin typeface="+mj-lt"/>
              </a:rPr>
              <a:t> </a:t>
            </a:r>
            <a:r>
              <a:rPr lang="en-US" sz="2400" dirty="0" smtClean="0">
                <a:latin typeface="+mj-lt"/>
              </a:rPr>
              <a:t>(Exo. 40:17-33). Then a cloud covered the tent… </a:t>
            </a:r>
            <a:r>
              <a:rPr lang="en-US" sz="2400" b="1" dirty="0" smtClean="0">
                <a:latin typeface="+mj-lt"/>
              </a:rPr>
              <a:t>the glory of the LORD filled the tabernacle</a:t>
            </a:r>
            <a:r>
              <a:rPr lang="en-US" sz="2400" dirty="0" smtClean="0">
                <a:latin typeface="+mj-lt"/>
              </a:rPr>
              <a:t>… For the</a:t>
            </a:r>
            <a:r>
              <a:rPr lang="en-US" sz="2400" b="1" dirty="0" smtClean="0">
                <a:latin typeface="+mj-lt"/>
              </a:rPr>
              <a:t> cloud </a:t>
            </a:r>
            <a:r>
              <a:rPr lang="en-US" sz="2400" dirty="0" smtClean="0">
                <a:latin typeface="+mj-lt"/>
              </a:rPr>
              <a:t>of the LORD was upon the tabernacle by day, and</a:t>
            </a:r>
            <a:r>
              <a:rPr lang="en-US" sz="2400" b="1" dirty="0" smtClean="0">
                <a:latin typeface="+mj-lt"/>
              </a:rPr>
              <a:t> fire </a:t>
            </a:r>
            <a:r>
              <a:rPr lang="en-US" sz="2400" dirty="0" smtClean="0">
                <a:latin typeface="+mj-lt"/>
              </a:rPr>
              <a:t>was on it by night …” (Exo. 40:34-38).  Moses did as the LORD said. </a:t>
            </a:r>
            <a:endParaRPr lang="en-US" sz="2400" dirty="0">
              <a:latin typeface="+mj-lt"/>
            </a:endParaRPr>
          </a:p>
        </p:txBody>
      </p:sp>
      <p:pic>
        <p:nvPicPr>
          <p:cNvPr id="5" name="Picture 4" descr="DarrellBaudoin.com"/>
          <p:cNvPicPr>
            <a:picLocks noChangeAspect="1"/>
          </p:cNvPicPr>
          <p:nvPr/>
        </p:nvPicPr>
        <p:blipFill rotWithShape="1">
          <a:blip r:embed="rId3">
            <a:extLst>
              <a:ext uri="{28A0092B-C50C-407E-A947-70E740481C1C}">
                <a14:useLocalDpi xmlns:a14="http://schemas.microsoft.com/office/drawing/2010/main" val="0"/>
              </a:ext>
            </a:extLst>
          </a:blip>
          <a:srcRect b="3345"/>
          <a:stretch/>
        </p:blipFill>
        <p:spPr>
          <a:xfrm>
            <a:off x="7753351" y="-38103"/>
            <a:ext cx="4438649" cy="6332873"/>
          </a:xfrm>
          <a:prstGeom prst="rect">
            <a:avLst/>
          </a:prstGeom>
        </p:spPr>
      </p:pic>
      <p:pic>
        <p:nvPicPr>
          <p:cNvPr id="3" name="Picture 2" descr="October | 2012 | Mike's Place on the Web"/>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3825" y="-19052"/>
            <a:ext cx="4457700" cy="6294769"/>
          </a:xfrm>
          <a:prstGeom prst="rect">
            <a:avLst/>
          </a:prstGeom>
        </p:spPr>
      </p:pic>
      <p:pic>
        <p:nvPicPr>
          <p:cNvPr id="4" name="Picture 3" descr="Exodus 40 | Christ the Truth"/>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3825" y="0"/>
            <a:ext cx="4438648" cy="6370975"/>
          </a:xfrm>
          <a:prstGeom prst="rect">
            <a:avLst/>
          </a:prstGeom>
        </p:spPr>
      </p:pic>
    </p:spTree>
    <p:extLst>
      <p:ext uri="{BB962C8B-B14F-4D97-AF65-F5344CB8AC3E}">
        <p14:creationId xmlns:p14="http://schemas.microsoft.com/office/powerpoint/2010/main" val="63213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12191999" cy="6001643"/>
          </a:xfrm>
          <a:prstGeom prst="rect">
            <a:avLst/>
          </a:prstGeom>
          <a:noFill/>
        </p:spPr>
        <p:txBody>
          <a:bodyPr wrap="square" rtlCol="0">
            <a:spAutoFit/>
          </a:bodyPr>
          <a:lstStyle/>
          <a:p>
            <a:r>
              <a:rPr lang="en-US" sz="2400" dirty="0" smtClean="0">
                <a:latin typeface="+mj-lt"/>
              </a:rPr>
              <a:t>Moses did one more thing before he was finished </a:t>
            </a:r>
          </a:p>
          <a:p>
            <a:r>
              <a:rPr lang="en-US" sz="2400" dirty="0" smtClean="0">
                <a:latin typeface="+mj-lt"/>
              </a:rPr>
              <a:t>setting up the tabernacle –</a:t>
            </a:r>
          </a:p>
          <a:p>
            <a:r>
              <a:rPr lang="en-US" sz="2400" dirty="0" smtClean="0">
                <a:latin typeface="+mj-lt"/>
              </a:rPr>
              <a:t>“Whereupon neither the first [old] testament was </a:t>
            </a:r>
          </a:p>
          <a:p>
            <a:r>
              <a:rPr lang="en-US" sz="2400" dirty="0" smtClean="0">
                <a:latin typeface="+mj-lt"/>
              </a:rPr>
              <a:t>dedicated without </a:t>
            </a:r>
            <a:r>
              <a:rPr lang="en-US" sz="2400" b="1" dirty="0" smtClean="0">
                <a:latin typeface="+mj-lt"/>
              </a:rPr>
              <a:t>blood</a:t>
            </a:r>
            <a:r>
              <a:rPr lang="en-US" sz="2400" dirty="0" smtClean="0">
                <a:latin typeface="+mj-lt"/>
              </a:rPr>
              <a:t>.  For when Moses had </a:t>
            </a:r>
          </a:p>
          <a:p>
            <a:r>
              <a:rPr lang="en-US" sz="2400" dirty="0" smtClean="0">
                <a:latin typeface="+mj-lt"/>
              </a:rPr>
              <a:t>[earlier] spoken every precept to all the people </a:t>
            </a:r>
          </a:p>
          <a:p>
            <a:r>
              <a:rPr lang="en-US" sz="2400" dirty="0" smtClean="0">
                <a:latin typeface="+mj-lt"/>
              </a:rPr>
              <a:t>according to the law, he took the</a:t>
            </a:r>
            <a:r>
              <a:rPr lang="en-US" sz="2400" b="1" dirty="0" smtClean="0">
                <a:latin typeface="+mj-lt"/>
              </a:rPr>
              <a:t> blood </a:t>
            </a:r>
            <a:r>
              <a:rPr lang="en-US" sz="2400" dirty="0" smtClean="0">
                <a:latin typeface="+mj-lt"/>
              </a:rPr>
              <a:t>of calves </a:t>
            </a:r>
          </a:p>
          <a:p>
            <a:r>
              <a:rPr lang="en-US" sz="2400" dirty="0" smtClean="0">
                <a:latin typeface="+mj-lt"/>
              </a:rPr>
              <a:t>and of goats… And he sprinkled both the </a:t>
            </a:r>
            <a:r>
              <a:rPr lang="en-US" sz="2400" b="1" dirty="0" smtClean="0">
                <a:latin typeface="+mj-lt"/>
              </a:rPr>
              <a:t>book</a:t>
            </a:r>
            <a:r>
              <a:rPr lang="en-US" sz="2400" dirty="0">
                <a:latin typeface="+mj-lt"/>
              </a:rPr>
              <a:t> </a:t>
            </a:r>
            <a:r>
              <a:rPr lang="en-US" sz="2400" dirty="0" smtClean="0">
                <a:latin typeface="+mj-lt"/>
              </a:rPr>
              <a:t>[Law], </a:t>
            </a:r>
          </a:p>
          <a:p>
            <a:r>
              <a:rPr lang="en-US" sz="2400" dirty="0" smtClean="0">
                <a:latin typeface="+mj-lt"/>
              </a:rPr>
              <a:t>and all the </a:t>
            </a:r>
            <a:r>
              <a:rPr lang="en-US" sz="2400" b="1" dirty="0" smtClean="0">
                <a:latin typeface="+mj-lt"/>
              </a:rPr>
              <a:t>people</a:t>
            </a:r>
            <a:r>
              <a:rPr lang="en-US" sz="2400" dirty="0" smtClean="0">
                <a:latin typeface="+mj-lt"/>
              </a:rPr>
              <a:t>, saying, this is the </a:t>
            </a:r>
            <a:r>
              <a:rPr lang="en-US" sz="2400" b="1" dirty="0" smtClean="0">
                <a:latin typeface="+mj-lt"/>
              </a:rPr>
              <a:t>blood of the </a:t>
            </a:r>
          </a:p>
          <a:p>
            <a:r>
              <a:rPr lang="en-US" sz="2400" dirty="0" smtClean="0">
                <a:latin typeface="+mj-lt"/>
              </a:rPr>
              <a:t>[old] </a:t>
            </a:r>
            <a:r>
              <a:rPr lang="en-US" sz="2400" b="1" dirty="0" smtClean="0">
                <a:latin typeface="+mj-lt"/>
              </a:rPr>
              <a:t>testament</a:t>
            </a:r>
            <a:r>
              <a:rPr lang="en-US" sz="2400" dirty="0" smtClean="0">
                <a:latin typeface="+mj-lt"/>
              </a:rPr>
              <a:t> which God hath enjoined unto you…  </a:t>
            </a:r>
            <a:endParaRPr lang="en-US" sz="2400" dirty="0">
              <a:latin typeface="+mj-lt"/>
            </a:endParaRPr>
          </a:p>
          <a:p>
            <a:r>
              <a:rPr lang="en-US" sz="2400" dirty="0" smtClean="0">
                <a:latin typeface="+mj-lt"/>
              </a:rPr>
              <a:t>…Moreover he [present] sprinkled with</a:t>
            </a:r>
            <a:r>
              <a:rPr lang="en-US" sz="2400" b="1" dirty="0" smtClean="0">
                <a:latin typeface="+mj-lt"/>
              </a:rPr>
              <a:t> blood </a:t>
            </a:r>
            <a:r>
              <a:rPr lang="en-US" sz="2400" dirty="0" smtClean="0">
                <a:latin typeface="+mj-lt"/>
              </a:rPr>
              <a:t>both </a:t>
            </a:r>
          </a:p>
          <a:p>
            <a:r>
              <a:rPr lang="en-US" sz="2400" dirty="0" smtClean="0">
                <a:latin typeface="+mj-lt"/>
              </a:rPr>
              <a:t>the tabernacle, and all the vessels of the ministry.  </a:t>
            </a:r>
          </a:p>
          <a:p>
            <a:r>
              <a:rPr lang="en-US" sz="2400" dirty="0" smtClean="0">
                <a:latin typeface="+mj-lt"/>
              </a:rPr>
              <a:t>And almost all things are by the law purged with</a:t>
            </a:r>
            <a:r>
              <a:rPr lang="en-US" sz="2400" b="1" dirty="0">
                <a:latin typeface="+mj-lt"/>
              </a:rPr>
              <a:t> </a:t>
            </a:r>
            <a:endParaRPr lang="en-US" sz="2400" b="1" dirty="0" smtClean="0">
              <a:latin typeface="+mj-lt"/>
            </a:endParaRPr>
          </a:p>
          <a:p>
            <a:r>
              <a:rPr lang="en-US" sz="2400" b="1" dirty="0" smtClean="0">
                <a:latin typeface="+mj-lt"/>
              </a:rPr>
              <a:t>blood</a:t>
            </a:r>
            <a:r>
              <a:rPr lang="en-US" sz="2400" dirty="0" smtClean="0">
                <a:latin typeface="+mj-lt"/>
              </a:rPr>
              <a:t>; and without the shedding of</a:t>
            </a:r>
            <a:r>
              <a:rPr lang="en-US" sz="2400" b="1" dirty="0" smtClean="0">
                <a:latin typeface="+mj-lt"/>
              </a:rPr>
              <a:t> blood </a:t>
            </a:r>
            <a:r>
              <a:rPr lang="en-US" sz="2400" dirty="0" smtClean="0">
                <a:latin typeface="+mj-lt"/>
              </a:rPr>
              <a:t>is no </a:t>
            </a:r>
          </a:p>
          <a:p>
            <a:r>
              <a:rPr lang="en-US" sz="2400" dirty="0" smtClean="0">
                <a:latin typeface="+mj-lt"/>
              </a:rPr>
              <a:t>remission [forgiveness]” (Heb. 9:18-22).</a:t>
            </a:r>
          </a:p>
          <a:p>
            <a:r>
              <a:rPr lang="en-US" sz="2400" dirty="0" smtClean="0">
                <a:latin typeface="+mj-lt"/>
              </a:rPr>
              <a:t>Israel could have no relationship with God under the Old Covenant without the shedding of innocent </a:t>
            </a:r>
            <a:r>
              <a:rPr lang="en-US" sz="2400" b="1" dirty="0" smtClean="0">
                <a:latin typeface="+mj-lt"/>
              </a:rPr>
              <a:t>BLOOD</a:t>
            </a:r>
            <a:r>
              <a:rPr lang="en-US" sz="2400" dirty="0" smtClean="0">
                <a:latin typeface="+mj-lt"/>
              </a:rPr>
              <a:t>. </a:t>
            </a:r>
          </a:p>
        </p:txBody>
      </p:sp>
      <p:pic>
        <p:nvPicPr>
          <p:cNvPr id="5" name="Picture 4" descr="Metzora (parsha)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6075" y="1"/>
            <a:ext cx="5495924" cy="5124450"/>
          </a:xfrm>
          <a:prstGeom prst="rect">
            <a:avLst/>
          </a:prstGeom>
        </p:spPr>
      </p:pic>
      <p:pic>
        <p:nvPicPr>
          <p:cNvPr id="6" name="Picture 5" descr="Afirman haber descubierto evidencias de la ubicación del ..."/>
          <p:cNvPicPr>
            <a:picLocks noChangeAspect="1"/>
          </p:cNvPicPr>
          <p:nvPr/>
        </p:nvPicPr>
        <p:blipFill rotWithShape="1">
          <a:blip r:embed="rId3">
            <a:extLst>
              <a:ext uri="{28A0092B-C50C-407E-A947-70E740481C1C}">
                <a14:useLocalDpi xmlns:a14="http://schemas.microsoft.com/office/drawing/2010/main" val="0"/>
              </a:ext>
            </a:extLst>
          </a:blip>
          <a:srcRect b="5572"/>
          <a:stretch/>
        </p:blipFill>
        <p:spPr>
          <a:xfrm>
            <a:off x="6772275" y="0"/>
            <a:ext cx="5419723" cy="5019674"/>
          </a:xfrm>
          <a:prstGeom prst="rect">
            <a:avLst/>
          </a:prstGeom>
        </p:spPr>
      </p:pic>
    </p:spTree>
    <p:extLst>
      <p:ext uri="{BB962C8B-B14F-4D97-AF65-F5344CB8AC3E}">
        <p14:creationId xmlns:p14="http://schemas.microsoft.com/office/powerpoint/2010/main" val="466789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500"/>
                                        <p:tgtEl>
                                          <p:spTgt spid="2">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fade">
                                      <p:cBhvr>
                                        <p:cTn id="30" dur="500"/>
                                        <p:tgtEl>
                                          <p:spTgt spid="2">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xEl>
                                              <p:pRg st="9" end="9"/>
                                            </p:txEl>
                                          </p:spTgt>
                                        </p:tgtEl>
                                        <p:attrNameLst>
                                          <p:attrName>style.visibility</p:attrName>
                                        </p:attrNameLst>
                                      </p:cBhvr>
                                      <p:to>
                                        <p:strVal val="visible"/>
                                      </p:to>
                                    </p:set>
                                    <p:animEffect transition="in" filter="fade">
                                      <p:cBhvr>
                                        <p:cTn id="40" dur="500"/>
                                        <p:tgtEl>
                                          <p:spTgt spid="2">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animEffect transition="in" filter="fade">
                                      <p:cBhvr>
                                        <p:cTn id="43" dur="500"/>
                                        <p:tgtEl>
                                          <p:spTgt spid="2">
                                            <p:txEl>
                                              <p:pRg st="10" end="10"/>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2">
                                            <p:txEl>
                                              <p:pRg st="11" end="11"/>
                                            </p:txEl>
                                          </p:spTgt>
                                        </p:tgtEl>
                                        <p:attrNameLst>
                                          <p:attrName>style.visibility</p:attrName>
                                        </p:attrNameLst>
                                      </p:cBhvr>
                                      <p:to>
                                        <p:strVal val="visible"/>
                                      </p:to>
                                    </p:set>
                                    <p:animEffect transition="in" filter="fade">
                                      <p:cBhvr>
                                        <p:cTn id="46" dur="500"/>
                                        <p:tgtEl>
                                          <p:spTgt spid="2">
                                            <p:txEl>
                                              <p:pRg st="11" end="11"/>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2">
                                            <p:txEl>
                                              <p:pRg st="12" end="12"/>
                                            </p:txEl>
                                          </p:spTgt>
                                        </p:tgtEl>
                                        <p:attrNameLst>
                                          <p:attrName>style.visibility</p:attrName>
                                        </p:attrNameLst>
                                      </p:cBhvr>
                                      <p:to>
                                        <p:strVal val="visible"/>
                                      </p:to>
                                    </p:set>
                                    <p:animEffect transition="in" filter="fade">
                                      <p:cBhvr>
                                        <p:cTn id="49" dur="500"/>
                                        <p:tgtEl>
                                          <p:spTgt spid="2">
                                            <p:txEl>
                                              <p:pRg st="12" end="12"/>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2">
                                            <p:txEl>
                                              <p:pRg st="13" end="13"/>
                                            </p:txEl>
                                          </p:spTgt>
                                        </p:tgtEl>
                                        <p:attrNameLst>
                                          <p:attrName>style.visibility</p:attrName>
                                        </p:attrNameLst>
                                      </p:cBhvr>
                                      <p:to>
                                        <p:strVal val="visible"/>
                                      </p:to>
                                    </p:set>
                                    <p:animEffect transition="in" filter="fade">
                                      <p:cBhvr>
                                        <p:cTn id="52" dur="500"/>
                                        <p:tgtEl>
                                          <p:spTgt spid="2">
                                            <p:txEl>
                                              <p:pRg st="13" end="1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
                                            <p:txEl>
                                              <p:pRg st="14" end="14"/>
                                            </p:txEl>
                                          </p:spTgt>
                                        </p:tgtEl>
                                        <p:attrNameLst>
                                          <p:attrName>style.visibility</p:attrName>
                                        </p:attrNameLst>
                                      </p:cBhvr>
                                      <p:to>
                                        <p:strVal val="visible"/>
                                      </p:to>
                                    </p:set>
                                    <p:animEffect transition="in" filter="fade">
                                      <p:cBhvr>
                                        <p:cTn id="57"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6648450" cy="6001643"/>
          </a:xfrm>
          <a:prstGeom prst="rect">
            <a:avLst/>
          </a:prstGeom>
          <a:noFill/>
        </p:spPr>
        <p:txBody>
          <a:bodyPr wrap="square" rtlCol="0">
            <a:spAutoFit/>
          </a:bodyPr>
          <a:lstStyle/>
          <a:p>
            <a:r>
              <a:rPr lang="en-US" sz="2400" b="1" dirty="0" smtClean="0">
                <a:latin typeface="+mj-lt"/>
              </a:rPr>
              <a:t>OPERATION OF THE TABERNACLE</a:t>
            </a:r>
          </a:p>
          <a:p>
            <a:r>
              <a:rPr lang="en-US" sz="2400" dirty="0" smtClean="0">
                <a:latin typeface="+mj-lt"/>
              </a:rPr>
              <a:t>“Speak unto the children of Israel, and say unto them, if any man of you bring an offering unto the LORD… and</a:t>
            </a:r>
            <a:r>
              <a:rPr lang="en-US" sz="2400" b="1" dirty="0" smtClean="0">
                <a:latin typeface="+mj-lt"/>
              </a:rPr>
              <a:t> he </a:t>
            </a:r>
            <a:r>
              <a:rPr lang="en-US" sz="2400" dirty="0" smtClean="0">
                <a:latin typeface="+mj-lt"/>
              </a:rPr>
              <a:t>[Israelite] </a:t>
            </a:r>
            <a:r>
              <a:rPr lang="en-US" sz="2400" b="1" dirty="0" smtClean="0">
                <a:latin typeface="+mj-lt"/>
              </a:rPr>
              <a:t>shall kill </a:t>
            </a:r>
            <a:r>
              <a:rPr lang="en-US" sz="2400" dirty="0" smtClean="0">
                <a:latin typeface="+mj-lt"/>
              </a:rPr>
              <a:t>the bullock before the LORD: and </a:t>
            </a:r>
            <a:r>
              <a:rPr lang="en-US" sz="2400" b="1" dirty="0" smtClean="0">
                <a:latin typeface="+mj-lt"/>
              </a:rPr>
              <a:t>the priests</a:t>
            </a:r>
            <a:r>
              <a:rPr lang="en-US" sz="2400" dirty="0" smtClean="0">
                <a:latin typeface="+mj-lt"/>
              </a:rPr>
              <a:t>, Aaron’s sons, shall bring </a:t>
            </a:r>
            <a:r>
              <a:rPr lang="en-US" sz="2400" b="1" dirty="0" smtClean="0">
                <a:latin typeface="+mj-lt"/>
              </a:rPr>
              <a:t>the blood and sprinkle the blood round about  upon the </a:t>
            </a:r>
            <a:r>
              <a:rPr lang="en-US" sz="2400" dirty="0" smtClean="0">
                <a:latin typeface="+mj-lt"/>
              </a:rPr>
              <a:t>[bronze] </a:t>
            </a:r>
            <a:r>
              <a:rPr lang="en-US" sz="2400" b="1" dirty="0" smtClean="0">
                <a:latin typeface="+mj-lt"/>
              </a:rPr>
              <a:t>altar </a:t>
            </a:r>
            <a:r>
              <a:rPr lang="en-US" sz="2400" dirty="0" smtClean="0">
                <a:latin typeface="+mj-lt"/>
              </a:rPr>
              <a:t>that is by the door of the tabernacle… cut it into pieces… he [priest] shall </a:t>
            </a:r>
            <a:r>
              <a:rPr lang="en-US" sz="2400" b="1" dirty="0" smtClean="0">
                <a:latin typeface="+mj-lt"/>
              </a:rPr>
              <a:t>wash</a:t>
            </a:r>
            <a:r>
              <a:rPr lang="en-US" sz="2400" dirty="0" smtClean="0">
                <a:latin typeface="+mj-lt"/>
              </a:rPr>
              <a:t> the inwards and the legs with water: and the priest shall bring it all, and </a:t>
            </a:r>
            <a:r>
              <a:rPr lang="en-US" sz="2400" b="1" dirty="0" smtClean="0">
                <a:latin typeface="+mj-lt"/>
              </a:rPr>
              <a:t>burn it upon the altar</a:t>
            </a:r>
            <a:r>
              <a:rPr lang="en-US" sz="2400" dirty="0" smtClean="0">
                <a:latin typeface="+mj-lt"/>
              </a:rPr>
              <a:t>… it is a burnt-sacrifice, an offering made by fire, of a sweet savour unto the LORD” (Lev. 1:2-17).</a:t>
            </a:r>
          </a:p>
          <a:p>
            <a:r>
              <a:rPr lang="en-US" sz="2400" dirty="0" smtClean="0">
                <a:latin typeface="+mj-lt"/>
              </a:rPr>
              <a:t>This ritual and many like it (Lev. 2-7) was required of God</a:t>
            </a:r>
            <a:r>
              <a:rPr lang="en-US" sz="2400" dirty="0">
                <a:latin typeface="+mj-lt"/>
              </a:rPr>
              <a:t> </a:t>
            </a:r>
            <a:r>
              <a:rPr lang="en-US" sz="2400" dirty="0" smtClean="0">
                <a:latin typeface="+mj-lt"/>
              </a:rPr>
              <a:t>as mandated under the Old Covenant.</a:t>
            </a:r>
          </a:p>
          <a:p>
            <a:r>
              <a:rPr lang="en-US" sz="2400" dirty="0" smtClean="0">
                <a:latin typeface="+mj-lt"/>
              </a:rPr>
              <a:t>But, why were they required and what did they mean?  </a:t>
            </a:r>
          </a:p>
        </p:txBody>
      </p:sp>
      <p:pic>
        <p:nvPicPr>
          <p:cNvPr id="5" name="Picture 4" descr="Follow The Light: Messengers Who Miss The Mess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4175" y="0"/>
            <a:ext cx="5457825" cy="6115050"/>
          </a:xfrm>
          <a:prstGeom prst="rect">
            <a:avLst/>
          </a:prstGeom>
        </p:spPr>
      </p:pic>
    </p:spTree>
    <p:extLst>
      <p:ext uri="{BB962C8B-B14F-4D97-AF65-F5344CB8AC3E}">
        <p14:creationId xmlns:p14="http://schemas.microsoft.com/office/powerpoint/2010/main" val="63240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220576" cy="6124754"/>
          </a:xfrm>
          <a:prstGeom prst="rect">
            <a:avLst/>
          </a:prstGeom>
          <a:noFill/>
        </p:spPr>
        <p:txBody>
          <a:bodyPr wrap="square" rtlCol="0">
            <a:spAutoFit/>
          </a:bodyPr>
          <a:lstStyle/>
          <a:p>
            <a:r>
              <a:rPr lang="en-US" sz="2400" b="1" dirty="0" smtClean="0">
                <a:latin typeface="+mj-lt"/>
              </a:rPr>
              <a:t>EPISTLE TO THE HEBREWS</a:t>
            </a:r>
          </a:p>
          <a:p>
            <a:r>
              <a:rPr lang="en-US" sz="2400" dirty="0" smtClean="0">
                <a:latin typeface="+mj-lt"/>
              </a:rPr>
              <a:t>“… seeing that there are priests that offer gifts according to the [old </a:t>
            </a:r>
          </a:p>
          <a:p>
            <a:r>
              <a:rPr lang="en-US" sz="2400" dirty="0" smtClean="0">
                <a:latin typeface="+mj-lt"/>
              </a:rPr>
              <a:t>covenant] law.  Who serve unto the example and </a:t>
            </a:r>
            <a:r>
              <a:rPr lang="en-US" sz="2400" b="1" dirty="0" smtClean="0">
                <a:latin typeface="+mj-lt"/>
              </a:rPr>
              <a:t>shadow of </a:t>
            </a:r>
          </a:p>
          <a:p>
            <a:r>
              <a:rPr lang="en-US" sz="2400" b="1" dirty="0" smtClean="0">
                <a:latin typeface="+mj-lt"/>
              </a:rPr>
              <a:t>heavenly things</a:t>
            </a:r>
            <a:r>
              <a:rPr lang="en-US" sz="2400" dirty="0" smtClean="0">
                <a:latin typeface="+mj-lt"/>
              </a:rPr>
              <a:t>, as Moses was admonished of God when he was </a:t>
            </a:r>
          </a:p>
          <a:p>
            <a:r>
              <a:rPr lang="en-US" sz="2400" dirty="0" smtClean="0">
                <a:latin typeface="+mj-lt"/>
              </a:rPr>
              <a:t>about to make the tabernacle…” (Heb. 8:4,5). “For if that first [old] </a:t>
            </a:r>
          </a:p>
          <a:p>
            <a:r>
              <a:rPr lang="en-US" sz="2400" dirty="0" smtClean="0">
                <a:latin typeface="+mj-lt"/>
              </a:rPr>
              <a:t>covenant had been faultless, then should no place have been </a:t>
            </a:r>
          </a:p>
          <a:p>
            <a:r>
              <a:rPr lang="en-US" sz="2400" dirty="0" smtClean="0">
                <a:latin typeface="+mj-lt"/>
              </a:rPr>
              <a:t>sought for the second [new covenant]… not according to the [old] </a:t>
            </a:r>
          </a:p>
          <a:p>
            <a:r>
              <a:rPr lang="en-US" sz="2400" dirty="0" smtClean="0">
                <a:latin typeface="+mj-lt"/>
              </a:rPr>
              <a:t>covenant that I made with their fathers… they [broke]…” (8:9).</a:t>
            </a:r>
          </a:p>
          <a:p>
            <a:r>
              <a:rPr lang="en-US" sz="2400" dirty="0" smtClean="0">
                <a:latin typeface="+mj-lt"/>
              </a:rPr>
              <a:t>Because of the Israelites sin-nature, the Old Covenant [Law of </a:t>
            </a:r>
          </a:p>
          <a:p>
            <a:r>
              <a:rPr lang="en-US" sz="2400" dirty="0" smtClean="0">
                <a:latin typeface="+mj-lt"/>
              </a:rPr>
              <a:t>Moses] was impossible to keep. They sinned—they sacrificed, </a:t>
            </a:r>
          </a:p>
          <a:p>
            <a:r>
              <a:rPr lang="en-US" sz="2400" dirty="0" smtClean="0">
                <a:latin typeface="+mj-lt"/>
              </a:rPr>
              <a:t>and </a:t>
            </a:r>
            <a:r>
              <a:rPr lang="en-US" sz="2400" i="1" dirty="0" smtClean="0">
                <a:latin typeface="+mj-lt"/>
              </a:rPr>
              <a:t>they repeated it over, and over, and over </a:t>
            </a:r>
            <a:r>
              <a:rPr lang="en-US" sz="2400" dirty="0" smtClean="0">
                <a:latin typeface="+mj-lt"/>
              </a:rPr>
              <a:t>–</a:t>
            </a:r>
          </a:p>
          <a:p>
            <a:endParaRPr lang="en-US" sz="800" dirty="0" smtClean="0">
              <a:latin typeface="+mj-lt"/>
            </a:endParaRPr>
          </a:p>
          <a:p>
            <a:r>
              <a:rPr lang="en-US" sz="2400" dirty="0" smtClean="0">
                <a:latin typeface="+mj-lt"/>
              </a:rPr>
              <a:t>“… in which were offered both gifts and sacrifices, that could </a:t>
            </a:r>
            <a:r>
              <a:rPr lang="en-US" sz="2400" b="1" dirty="0" smtClean="0">
                <a:latin typeface="+mj-lt"/>
              </a:rPr>
              <a:t>not make him perfect</a:t>
            </a:r>
            <a:r>
              <a:rPr lang="en-US" sz="2400" dirty="0" smtClean="0">
                <a:latin typeface="+mj-lt"/>
              </a:rPr>
              <a:t> [sinless]” (9:9)… “Neither by the blood of goats and calves… sprinkling the unclean [sinners] sanctifieth to the purifying of the flesh” (9:12,13).</a:t>
            </a:r>
          </a:p>
          <a:p>
            <a:r>
              <a:rPr lang="en-US" sz="2400" dirty="0" smtClean="0">
                <a:latin typeface="+mj-lt"/>
              </a:rPr>
              <a:t>This first system of righteousness God gave to Israel was a monumental case in futility, but thankfully it was only meant to be temporary until something better came along!  </a:t>
            </a:r>
            <a:endParaRPr lang="en-US" sz="2400" dirty="0">
              <a:latin typeface="+mj-lt"/>
            </a:endParaRPr>
          </a:p>
        </p:txBody>
      </p:sp>
      <p:pic>
        <p:nvPicPr>
          <p:cNvPr id="3" name="Picture 2" descr="File:Holman The Holy of Holies.jpg - Wikimedia Comm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8200" y="0"/>
            <a:ext cx="3733800" cy="4152900"/>
          </a:xfrm>
          <a:prstGeom prst="rect">
            <a:avLst/>
          </a:prstGeom>
        </p:spPr>
      </p:pic>
    </p:spTree>
    <p:extLst>
      <p:ext uri="{BB962C8B-B14F-4D97-AF65-F5344CB8AC3E}">
        <p14:creationId xmlns:p14="http://schemas.microsoft.com/office/powerpoint/2010/main" val="402333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500"/>
                                        <p:tgtEl>
                                          <p:spTgt spid="2">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fade">
                                      <p:cBhvr>
                                        <p:cTn id="19" dur="500"/>
                                        <p:tgtEl>
                                          <p:spTgt spid="2">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Effect transition="in" filter="fade">
                                      <p:cBhvr>
                                        <p:cTn id="25" dur="500"/>
                                        <p:tgtEl>
                                          <p:spTgt spid="2">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fade">
                                      <p:cBhvr>
                                        <p:cTn id="30" dur="500"/>
                                        <p:tgtEl>
                                          <p:spTgt spid="2">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Effect transition="in" filter="fade">
                                      <p:cBhvr>
                                        <p:cTn id="33" dur="500"/>
                                        <p:tgtEl>
                                          <p:spTgt spid="2">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10" end="10"/>
                                            </p:txEl>
                                          </p:spTgt>
                                        </p:tgtEl>
                                        <p:attrNameLst>
                                          <p:attrName>style.visibility</p:attrName>
                                        </p:attrNameLst>
                                      </p:cBhvr>
                                      <p:to>
                                        <p:strVal val="visible"/>
                                      </p:to>
                                    </p:set>
                                    <p:animEffect transition="in" filter="fade">
                                      <p:cBhvr>
                                        <p:cTn id="36" dur="500"/>
                                        <p:tgtEl>
                                          <p:spTgt spid="2">
                                            <p:txEl>
                                              <p:pRg st="10" end="1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
                                            <p:txEl>
                                              <p:pRg st="12" end="12"/>
                                            </p:txEl>
                                          </p:spTgt>
                                        </p:tgtEl>
                                        <p:attrNameLst>
                                          <p:attrName>style.visibility</p:attrName>
                                        </p:attrNameLst>
                                      </p:cBhvr>
                                      <p:to>
                                        <p:strVal val="visible"/>
                                      </p:to>
                                    </p:set>
                                    <p:animEffect transition="in" filter="fade">
                                      <p:cBhvr>
                                        <p:cTn id="41" dur="500"/>
                                        <p:tgtEl>
                                          <p:spTgt spid="2">
                                            <p:txEl>
                                              <p:pRg st="12" end="1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
                                            <p:txEl>
                                              <p:pRg st="13" end="13"/>
                                            </p:txEl>
                                          </p:spTgt>
                                        </p:tgtEl>
                                        <p:attrNameLst>
                                          <p:attrName>style.visibility</p:attrName>
                                        </p:attrNameLst>
                                      </p:cBhvr>
                                      <p:to>
                                        <p:strVal val="visible"/>
                                      </p:to>
                                    </p:set>
                                    <p:animEffect transition="in" filter="fade">
                                      <p:cBhvr>
                                        <p:cTn id="46"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061130" cy="6370975"/>
          </a:xfrm>
          <a:prstGeom prst="rect">
            <a:avLst/>
          </a:prstGeom>
          <a:noFill/>
        </p:spPr>
        <p:txBody>
          <a:bodyPr wrap="square" rtlCol="0">
            <a:spAutoFit/>
          </a:bodyPr>
          <a:lstStyle/>
          <a:p>
            <a:r>
              <a:rPr lang="en-US" sz="2400" dirty="0" smtClean="0">
                <a:latin typeface="+mj-lt"/>
              </a:rPr>
              <a:t>“Take Aaron and his sons with him, and the garments, and </a:t>
            </a:r>
          </a:p>
          <a:p>
            <a:r>
              <a:rPr lang="en-US" sz="2400" dirty="0" smtClean="0">
                <a:latin typeface="+mj-lt"/>
              </a:rPr>
              <a:t>the anointing oil… And Moses brought Aaron and his sons, </a:t>
            </a:r>
          </a:p>
          <a:p>
            <a:r>
              <a:rPr lang="en-US" sz="2400" dirty="0" smtClean="0">
                <a:latin typeface="+mj-lt"/>
              </a:rPr>
              <a:t>and </a:t>
            </a:r>
            <a:r>
              <a:rPr lang="en-US" sz="2400" b="1" dirty="0" smtClean="0">
                <a:latin typeface="+mj-lt"/>
              </a:rPr>
              <a:t>washed them with water</a:t>
            </a:r>
            <a:r>
              <a:rPr lang="en-US" sz="2400" dirty="0" smtClean="0">
                <a:latin typeface="+mj-lt"/>
              </a:rPr>
              <a:t>” (8:2,6).</a:t>
            </a:r>
          </a:p>
          <a:p>
            <a:r>
              <a:rPr lang="en-US" sz="2400" dirty="0" smtClean="0">
                <a:latin typeface="+mj-lt"/>
              </a:rPr>
              <a:t>Aaron and his sons [priesthood] had to be symbolically </a:t>
            </a:r>
          </a:p>
          <a:p>
            <a:r>
              <a:rPr lang="en-US" sz="2400" dirty="0" smtClean="0">
                <a:latin typeface="+mj-lt"/>
              </a:rPr>
              <a:t>made clean [holy], which was done through a series of God-</a:t>
            </a:r>
          </a:p>
          <a:p>
            <a:r>
              <a:rPr lang="en-US" sz="2400" dirty="0" smtClean="0">
                <a:latin typeface="+mj-lt"/>
              </a:rPr>
              <a:t>given rituals including washing with water.  Not only did they</a:t>
            </a:r>
          </a:p>
          <a:p>
            <a:r>
              <a:rPr lang="en-US" sz="2400" dirty="0" smtClean="0">
                <a:latin typeface="+mj-lt"/>
              </a:rPr>
              <a:t>wash themselves, but they washed their utensils, their </a:t>
            </a:r>
          </a:p>
          <a:p>
            <a:r>
              <a:rPr lang="en-US" sz="2400" dirty="0" smtClean="0">
                <a:latin typeface="+mj-lt"/>
              </a:rPr>
              <a:t>garments, even parts of the sacrificed animals – “… </a:t>
            </a:r>
            <a:r>
              <a:rPr lang="en-US" sz="2400" b="1" dirty="0" smtClean="0">
                <a:latin typeface="+mj-lt"/>
              </a:rPr>
              <a:t>divers</a:t>
            </a:r>
            <a:r>
              <a:rPr lang="en-US" sz="2400" dirty="0" smtClean="0">
                <a:latin typeface="+mj-lt"/>
              </a:rPr>
              <a:t> </a:t>
            </a:r>
          </a:p>
          <a:p>
            <a:r>
              <a:rPr lang="en-US" sz="2400" dirty="0" smtClean="0">
                <a:latin typeface="+mj-lt"/>
              </a:rPr>
              <a:t>[different] </a:t>
            </a:r>
            <a:r>
              <a:rPr lang="en-US" sz="2400" b="1" dirty="0" smtClean="0">
                <a:latin typeface="+mj-lt"/>
              </a:rPr>
              <a:t>washings</a:t>
            </a:r>
            <a:r>
              <a:rPr lang="en-US" sz="2400" dirty="0" smtClean="0">
                <a:latin typeface="+mj-lt"/>
              </a:rPr>
              <a:t> [baptisms]” (Heb. 9:10).</a:t>
            </a:r>
          </a:p>
          <a:p>
            <a:endParaRPr lang="en-US" sz="800" dirty="0" smtClean="0">
              <a:latin typeface="+mj-lt"/>
            </a:endParaRPr>
          </a:p>
          <a:p>
            <a:r>
              <a:rPr lang="en-US" sz="2400" dirty="0" smtClean="0">
                <a:latin typeface="+mj-lt"/>
              </a:rPr>
              <a:t>When John the Baptist was called of God to prepare Israel for</a:t>
            </a:r>
          </a:p>
          <a:p>
            <a:r>
              <a:rPr lang="en-US" sz="2400" dirty="0" smtClean="0">
                <a:latin typeface="+mj-lt"/>
              </a:rPr>
              <a:t>their Messiah, the first thing he did was to WASH those who </a:t>
            </a:r>
          </a:p>
          <a:p>
            <a:r>
              <a:rPr lang="en-US" sz="2400" dirty="0" smtClean="0">
                <a:latin typeface="+mj-lt"/>
              </a:rPr>
              <a:t>believed – “John did baptize [wash] in the wilderness, and </a:t>
            </a:r>
          </a:p>
          <a:p>
            <a:r>
              <a:rPr lang="en-US" sz="2400" dirty="0" smtClean="0">
                <a:latin typeface="+mj-lt"/>
              </a:rPr>
              <a:t>preach the </a:t>
            </a:r>
            <a:r>
              <a:rPr lang="en-US" sz="2400" b="1" dirty="0" smtClean="0">
                <a:latin typeface="+mj-lt"/>
              </a:rPr>
              <a:t>baptism</a:t>
            </a:r>
            <a:r>
              <a:rPr lang="en-US" sz="2400" dirty="0" smtClean="0">
                <a:latin typeface="+mj-lt"/>
              </a:rPr>
              <a:t> [washing with water] </a:t>
            </a:r>
            <a:r>
              <a:rPr lang="en-US" sz="2400" b="1" dirty="0" smtClean="0">
                <a:latin typeface="+mj-lt"/>
              </a:rPr>
              <a:t>of repentance for the remission of sins</a:t>
            </a:r>
            <a:r>
              <a:rPr lang="en-US" sz="2400" dirty="0" smtClean="0">
                <a:latin typeface="+mj-lt"/>
              </a:rPr>
              <a:t>” (Mk. 1:4).</a:t>
            </a:r>
          </a:p>
          <a:p>
            <a:endParaRPr lang="en-US" sz="800" dirty="0" smtClean="0">
              <a:latin typeface="+mj-lt"/>
            </a:endParaRPr>
          </a:p>
          <a:p>
            <a:r>
              <a:rPr lang="en-US" sz="2400" dirty="0" smtClean="0">
                <a:latin typeface="+mj-lt"/>
              </a:rPr>
              <a:t>In order for Israel to become  ‘an holy nation… kingdom of priests’ (Exo. 19:6), each Jew had to</a:t>
            </a:r>
          </a:p>
          <a:p>
            <a:r>
              <a:rPr lang="en-US" sz="2400" dirty="0">
                <a:latin typeface="+mj-lt"/>
              </a:rPr>
              <a:t>c</a:t>
            </a:r>
            <a:r>
              <a:rPr lang="en-US" sz="2400" dirty="0" smtClean="0">
                <a:latin typeface="+mj-lt"/>
              </a:rPr>
              <a:t>onfess their sins and be symbolically cleansed [water].  They could not be saved without</a:t>
            </a:r>
          </a:p>
          <a:p>
            <a:r>
              <a:rPr lang="en-US" sz="2400" dirty="0">
                <a:latin typeface="+mj-lt"/>
              </a:rPr>
              <a:t>t</a:t>
            </a:r>
            <a:r>
              <a:rPr lang="en-US" sz="2400" dirty="0" smtClean="0">
                <a:latin typeface="+mj-lt"/>
              </a:rPr>
              <a:t>his washing – “He that </a:t>
            </a:r>
            <a:r>
              <a:rPr lang="en-US" sz="2400" b="1" dirty="0" smtClean="0">
                <a:latin typeface="+mj-lt"/>
              </a:rPr>
              <a:t>believeth</a:t>
            </a:r>
            <a:r>
              <a:rPr lang="en-US" sz="2400" dirty="0" smtClean="0">
                <a:latin typeface="+mj-lt"/>
              </a:rPr>
              <a:t> and is </a:t>
            </a:r>
            <a:r>
              <a:rPr lang="en-US" sz="2400" b="1" dirty="0" smtClean="0">
                <a:latin typeface="+mj-lt"/>
              </a:rPr>
              <a:t>baptized </a:t>
            </a:r>
            <a:r>
              <a:rPr lang="en-US" sz="2400" dirty="0" smtClean="0">
                <a:latin typeface="+mj-lt"/>
              </a:rPr>
              <a:t>[washed] shall be</a:t>
            </a:r>
            <a:r>
              <a:rPr lang="en-US" sz="2400" b="1" dirty="0" smtClean="0">
                <a:latin typeface="+mj-lt"/>
              </a:rPr>
              <a:t> saved</a:t>
            </a:r>
            <a:r>
              <a:rPr lang="en-US" sz="2400" dirty="0" smtClean="0">
                <a:latin typeface="+mj-lt"/>
              </a:rPr>
              <a:t>…” (Mk. 16:16). </a:t>
            </a:r>
          </a:p>
        </p:txBody>
      </p:sp>
      <p:pic>
        <p:nvPicPr>
          <p:cNvPr id="4" name="Picture 3" descr="Hebreos - home"/>
          <p:cNvPicPr>
            <a:picLocks noChangeAspect="1"/>
          </p:cNvPicPr>
          <p:nvPr/>
        </p:nvPicPr>
        <p:blipFill rotWithShape="1">
          <a:blip r:embed="rId2">
            <a:extLst>
              <a:ext uri="{28A0092B-C50C-407E-A947-70E740481C1C}">
                <a14:useLocalDpi xmlns:a14="http://schemas.microsoft.com/office/drawing/2010/main" val="0"/>
              </a:ext>
            </a:extLst>
          </a:blip>
          <a:srcRect r="5756"/>
          <a:stretch/>
        </p:blipFill>
        <p:spPr>
          <a:xfrm>
            <a:off x="7600949" y="0"/>
            <a:ext cx="4555432" cy="4343400"/>
          </a:xfrm>
          <a:prstGeom prst="rect">
            <a:avLst/>
          </a:prstGeom>
        </p:spPr>
      </p:pic>
      <p:pic>
        <p:nvPicPr>
          <p:cNvPr id="5" name="Picture 4" descr="Road to Calvary: the Church begin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0949" y="-1"/>
            <a:ext cx="4555431" cy="4343401"/>
          </a:xfrm>
          <a:prstGeom prst="rect">
            <a:avLst/>
          </a:prstGeom>
        </p:spPr>
      </p:pic>
    </p:spTree>
    <p:extLst>
      <p:ext uri="{BB962C8B-B14F-4D97-AF65-F5344CB8AC3E}">
        <p14:creationId xmlns:p14="http://schemas.microsoft.com/office/powerpoint/2010/main" val="209965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Effect transition="in" filter="fade">
                                      <p:cBhvr>
                                        <p:cTn id="13" dur="500"/>
                                        <p:tgtEl>
                                          <p:spTgt spid="2">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6" end="6"/>
                                            </p:txEl>
                                          </p:spTgt>
                                        </p:tgtEl>
                                        <p:attrNameLst>
                                          <p:attrName>style.visibility</p:attrName>
                                        </p:attrNameLst>
                                      </p:cBhvr>
                                      <p:to>
                                        <p:strVal val="visible"/>
                                      </p:to>
                                    </p:set>
                                    <p:animEffect transition="in" filter="fade">
                                      <p:cBhvr>
                                        <p:cTn id="16" dur="500"/>
                                        <p:tgtEl>
                                          <p:spTgt spid="2">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Effect transition="in" filter="fade">
                                      <p:cBhvr>
                                        <p:cTn id="19" dur="500"/>
                                        <p:tgtEl>
                                          <p:spTgt spid="2">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500"/>
                                        <p:tgtEl>
                                          <p:spTgt spid="2">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fade">
                                      <p:cBhvr>
                                        <p:cTn id="32" dur="500"/>
                                        <p:tgtEl>
                                          <p:spTgt spid="2">
                                            <p:txEl>
                                              <p:pRg st="10" end="1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animEffect transition="in" filter="fade">
                                      <p:cBhvr>
                                        <p:cTn id="35" dur="500"/>
                                        <p:tgtEl>
                                          <p:spTgt spid="2">
                                            <p:txEl>
                                              <p:pRg st="11" end="1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
                                            <p:txEl>
                                              <p:pRg st="12" end="12"/>
                                            </p:txEl>
                                          </p:spTgt>
                                        </p:tgtEl>
                                        <p:attrNameLst>
                                          <p:attrName>style.visibility</p:attrName>
                                        </p:attrNameLst>
                                      </p:cBhvr>
                                      <p:to>
                                        <p:strVal val="visible"/>
                                      </p:to>
                                    </p:set>
                                    <p:animEffect transition="in" filter="fade">
                                      <p:cBhvr>
                                        <p:cTn id="38" dur="500"/>
                                        <p:tgtEl>
                                          <p:spTgt spid="2">
                                            <p:txEl>
                                              <p:pRg st="12" end="12"/>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
                                            <p:txEl>
                                              <p:pRg st="13" end="13"/>
                                            </p:txEl>
                                          </p:spTgt>
                                        </p:tgtEl>
                                        <p:attrNameLst>
                                          <p:attrName>style.visibility</p:attrName>
                                        </p:attrNameLst>
                                      </p:cBhvr>
                                      <p:to>
                                        <p:strVal val="visible"/>
                                      </p:to>
                                    </p:set>
                                    <p:animEffect transition="in" filter="fade">
                                      <p:cBhvr>
                                        <p:cTn id="41" dur="500"/>
                                        <p:tgtEl>
                                          <p:spTgt spid="2">
                                            <p:txEl>
                                              <p:pRg st="13" end="1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
                                            <p:txEl>
                                              <p:pRg st="15" end="15"/>
                                            </p:txEl>
                                          </p:spTgt>
                                        </p:tgtEl>
                                        <p:attrNameLst>
                                          <p:attrName>style.visibility</p:attrName>
                                        </p:attrNameLst>
                                      </p:cBhvr>
                                      <p:to>
                                        <p:strVal val="visible"/>
                                      </p:to>
                                    </p:set>
                                    <p:animEffect transition="in" filter="fade">
                                      <p:cBhvr>
                                        <p:cTn id="46" dur="500"/>
                                        <p:tgtEl>
                                          <p:spTgt spid="2">
                                            <p:txEl>
                                              <p:pRg st="15" end="15"/>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2">
                                            <p:txEl>
                                              <p:pRg st="16" end="16"/>
                                            </p:txEl>
                                          </p:spTgt>
                                        </p:tgtEl>
                                        <p:attrNameLst>
                                          <p:attrName>style.visibility</p:attrName>
                                        </p:attrNameLst>
                                      </p:cBhvr>
                                      <p:to>
                                        <p:strVal val="visible"/>
                                      </p:to>
                                    </p:set>
                                    <p:animEffect transition="in" filter="fade">
                                      <p:cBhvr>
                                        <p:cTn id="49" dur="500"/>
                                        <p:tgtEl>
                                          <p:spTgt spid="2">
                                            <p:txEl>
                                              <p:pRg st="16" end="16"/>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2">
                                            <p:txEl>
                                              <p:pRg st="17" end="17"/>
                                            </p:txEl>
                                          </p:spTgt>
                                        </p:tgtEl>
                                        <p:attrNameLst>
                                          <p:attrName>style.visibility</p:attrName>
                                        </p:attrNameLst>
                                      </p:cBhvr>
                                      <p:to>
                                        <p:strVal val="visible"/>
                                      </p:to>
                                    </p:set>
                                    <p:animEffect transition="in" filter="fade">
                                      <p:cBhvr>
                                        <p:cTn id="52" dur="500"/>
                                        <p:tgtEl>
                                          <p:spTgt spid="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le:Altar of &lt;strong&gt;Burnt&lt;/strong&gt; &lt;strong&gt;Offering&lt;/strong&gt; 001.jpg - The Work of God'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1190" y="19053"/>
            <a:ext cx="5895975" cy="5808991"/>
          </a:xfrm>
          <a:prstGeom prst="rect">
            <a:avLst/>
          </a:prstGeom>
        </p:spPr>
      </p:pic>
      <p:pic>
        <p:nvPicPr>
          <p:cNvPr id="2" name="Picture 1" descr="Free vector graphic: &lt;strong&gt;Fire&lt;/strong&gt;, Yellow, Flame, Red, Burn - Fre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3027" y="-791219"/>
            <a:ext cx="4758050" cy="6770349"/>
          </a:xfrm>
          <a:prstGeom prst="rect">
            <a:avLst/>
          </a:prstGeom>
        </p:spPr>
      </p:pic>
      <p:sp>
        <p:nvSpPr>
          <p:cNvPr id="4" name="Rectangle 3"/>
          <p:cNvSpPr/>
          <p:nvPr/>
        </p:nvSpPr>
        <p:spPr>
          <a:xfrm>
            <a:off x="67302" y="8269"/>
            <a:ext cx="6251593" cy="6247864"/>
          </a:xfrm>
          <a:prstGeom prst="rect">
            <a:avLst/>
          </a:prstGeom>
        </p:spPr>
        <p:txBody>
          <a:bodyPr wrap="square">
            <a:spAutoFit/>
          </a:bodyPr>
          <a:lstStyle/>
          <a:p>
            <a:r>
              <a:rPr lang="en-US" sz="2400" dirty="0">
                <a:latin typeface="+mj-lt"/>
              </a:rPr>
              <a:t>“And Moses said unto Aaron, Go unto the alter, </a:t>
            </a:r>
          </a:p>
          <a:p>
            <a:r>
              <a:rPr lang="en-US" sz="2400" dirty="0">
                <a:latin typeface="+mj-lt"/>
              </a:rPr>
              <a:t>and offer thy sin-offering, and thy </a:t>
            </a:r>
            <a:r>
              <a:rPr lang="en-US" sz="2400" dirty="0" smtClean="0">
                <a:latin typeface="+mj-lt"/>
              </a:rPr>
              <a:t>burnt-offering</a:t>
            </a:r>
            <a:r>
              <a:rPr lang="en-US" sz="2400" dirty="0">
                <a:latin typeface="+mj-lt"/>
              </a:rPr>
              <a:t>, </a:t>
            </a:r>
          </a:p>
          <a:p>
            <a:r>
              <a:rPr lang="en-US" sz="2400" dirty="0">
                <a:latin typeface="+mj-lt"/>
              </a:rPr>
              <a:t>and make an atonement for thyself, and for the </a:t>
            </a:r>
          </a:p>
          <a:p>
            <a:r>
              <a:rPr lang="en-US" sz="2400" dirty="0">
                <a:latin typeface="+mj-lt"/>
              </a:rPr>
              <a:t>people” (9:7).</a:t>
            </a:r>
          </a:p>
          <a:p>
            <a:r>
              <a:rPr lang="en-US" sz="2400" dirty="0" smtClean="0">
                <a:latin typeface="+mj-lt"/>
              </a:rPr>
              <a:t>Aaron was to </a:t>
            </a:r>
            <a:r>
              <a:rPr lang="en-US" sz="2400" dirty="0">
                <a:latin typeface="+mj-lt"/>
              </a:rPr>
              <a:t>make offerings to God for himself and then for the Israelites</a:t>
            </a:r>
            <a:r>
              <a:rPr lang="en-US" sz="2400" dirty="0" smtClean="0">
                <a:latin typeface="+mj-lt"/>
              </a:rPr>
              <a:t>.</a:t>
            </a:r>
          </a:p>
          <a:p>
            <a:endParaRPr lang="en-US" sz="800" dirty="0" smtClean="0">
              <a:latin typeface="+mj-lt"/>
            </a:endParaRPr>
          </a:p>
          <a:p>
            <a:r>
              <a:rPr lang="en-US" sz="2400" dirty="0" smtClean="0">
                <a:latin typeface="+mj-lt"/>
              </a:rPr>
              <a:t>After carrying out all these rituals, </a:t>
            </a:r>
            <a:r>
              <a:rPr lang="en-US" sz="2400" dirty="0">
                <a:latin typeface="+mj-lt"/>
              </a:rPr>
              <a:t>the priests could </a:t>
            </a:r>
            <a:r>
              <a:rPr lang="en-US" sz="2400" dirty="0" smtClean="0">
                <a:latin typeface="+mj-lt"/>
              </a:rPr>
              <a:t>then</a:t>
            </a:r>
            <a:r>
              <a:rPr lang="en-US" sz="2400" dirty="0">
                <a:latin typeface="+mj-lt"/>
              </a:rPr>
              <a:t> </a:t>
            </a:r>
            <a:r>
              <a:rPr lang="en-US" sz="2400" dirty="0" smtClean="0">
                <a:latin typeface="+mj-lt"/>
              </a:rPr>
              <a:t>begin </a:t>
            </a:r>
            <a:r>
              <a:rPr lang="en-US" sz="2400" dirty="0">
                <a:latin typeface="+mj-lt"/>
              </a:rPr>
              <a:t>to carry out </a:t>
            </a:r>
            <a:r>
              <a:rPr lang="en-US" sz="2400" dirty="0" smtClean="0">
                <a:latin typeface="+mj-lt"/>
              </a:rPr>
              <a:t>their day-to-day </a:t>
            </a:r>
            <a:r>
              <a:rPr lang="en-US" sz="2400" dirty="0">
                <a:latin typeface="+mj-lt"/>
              </a:rPr>
              <a:t>priestly work for the </a:t>
            </a:r>
            <a:r>
              <a:rPr lang="en-US" sz="2400" dirty="0" smtClean="0">
                <a:latin typeface="+mj-lt"/>
              </a:rPr>
              <a:t>people </a:t>
            </a:r>
            <a:r>
              <a:rPr lang="en-US" sz="2400" dirty="0">
                <a:latin typeface="+mj-lt"/>
              </a:rPr>
              <a:t>of </a:t>
            </a:r>
            <a:r>
              <a:rPr lang="en-US" sz="2400" dirty="0" smtClean="0">
                <a:latin typeface="+mj-lt"/>
              </a:rPr>
              <a:t>Israel.</a:t>
            </a:r>
            <a:endParaRPr lang="en-US" sz="2400" dirty="0">
              <a:latin typeface="+mj-lt"/>
            </a:endParaRPr>
          </a:p>
          <a:p>
            <a:endParaRPr lang="en-US" sz="800" dirty="0" smtClean="0">
              <a:latin typeface="+mj-lt"/>
            </a:endParaRPr>
          </a:p>
          <a:p>
            <a:r>
              <a:rPr lang="en-US" sz="2400" dirty="0" smtClean="0">
                <a:latin typeface="+mj-lt"/>
              </a:rPr>
              <a:t>“</a:t>
            </a:r>
            <a:r>
              <a:rPr lang="en-US" sz="2400" dirty="0">
                <a:latin typeface="+mj-lt"/>
              </a:rPr>
              <a:t>And there came a fire out from before the LORD, and consumed… the burnt offerings… when the people saw, they shouted and fell on their faces” (9:24</a:t>
            </a:r>
            <a:r>
              <a:rPr lang="en-US" sz="2400" dirty="0" smtClean="0">
                <a:latin typeface="+mj-lt"/>
              </a:rPr>
              <a:t>).</a:t>
            </a:r>
          </a:p>
          <a:p>
            <a:r>
              <a:rPr lang="en-US" sz="2400" dirty="0" smtClean="0">
                <a:latin typeface="+mj-lt"/>
              </a:rPr>
              <a:t>God was in their midst and from time to time</a:t>
            </a:r>
          </a:p>
          <a:p>
            <a:r>
              <a:rPr lang="en-US" sz="2400" dirty="0">
                <a:latin typeface="+mj-lt"/>
              </a:rPr>
              <a:t>d</a:t>
            </a:r>
            <a:r>
              <a:rPr lang="en-US" sz="2400" dirty="0" smtClean="0">
                <a:latin typeface="+mj-lt"/>
              </a:rPr>
              <a:t>emonstrated His power of the miraculous to prove it!</a:t>
            </a:r>
          </a:p>
        </p:txBody>
      </p:sp>
    </p:spTree>
    <p:extLst>
      <p:ext uri="{BB962C8B-B14F-4D97-AF65-F5344CB8AC3E}">
        <p14:creationId xmlns:p14="http://schemas.microsoft.com/office/powerpoint/2010/main" val="276803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6" end="6"/>
                                            </p:txEl>
                                          </p:spTgt>
                                        </p:tgtEl>
                                        <p:attrNameLst>
                                          <p:attrName>style.visibility</p:attrName>
                                        </p:attrNameLst>
                                      </p:cBhvr>
                                      <p:to>
                                        <p:strVal val="visible"/>
                                      </p:to>
                                    </p:set>
                                    <p:animEffect transition="in" filter="fade">
                                      <p:cBhvr>
                                        <p:cTn id="12" dur="500"/>
                                        <p:tgtEl>
                                          <p:spTgt spid="4">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animEffect transition="in" filter="fade">
                                      <p:cBhvr>
                                        <p:cTn id="17" dur="500"/>
                                        <p:tgtEl>
                                          <p:spTgt spid="4">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animEffect transition="in" filter="fade">
                                      <p:cBhvr>
                                        <p:cTn id="29" dur="500"/>
                                        <p:tgtEl>
                                          <p:spTgt spid="4">
                                            <p:txEl>
                                              <p:pRg st="9" end="9"/>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fade">
                                      <p:cBhvr>
                                        <p:cTn id="3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5" y="-66675"/>
            <a:ext cx="12106274" cy="6124754"/>
          </a:xfrm>
          <a:prstGeom prst="rect">
            <a:avLst/>
          </a:prstGeom>
          <a:noFill/>
        </p:spPr>
        <p:txBody>
          <a:bodyPr wrap="square" rtlCol="0">
            <a:spAutoFit/>
          </a:bodyPr>
          <a:lstStyle/>
          <a:p>
            <a:r>
              <a:rPr lang="en-US" sz="2400" b="1" dirty="0" smtClean="0">
                <a:latin typeface="+mj-lt"/>
              </a:rPr>
              <a:t>STRANGE FIRE</a:t>
            </a:r>
          </a:p>
          <a:p>
            <a:r>
              <a:rPr lang="en-US" sz="2400" dirty="0" smtClean="0">
                <a:latin typeface="+mj-lt"/>
              </a:rPr>
              <a:t>“And Nadab and </a:t>
            </a:r>
            <a:r>
              <a:rPr lang="en-US" sz="2400" dirty="0">
                <a:latin typeface="+mj-lt"/>
              </a:rPr>
              <a:t>A</a:t>
            </a:r>
            <a:r>
              <a:rPr lang="en-US" sz="2400" dirty="0" smtClean="0">
                <a:latin typeface="+mj-lt"/>
              </a:rPr>
              <a:t>bihu, the sons of Aaron took either from </a:t>
            </a:r>
          </a:p>
          <a:p>
            <a:r>
              <a:rPr lang="en-US" sz="2400" dirty="0" smtClean="0">
                <a:latin typeface="+mj-lt"/>
              </a:rPr>
              <a:t>them his censer, and put fire therein, and put incense there-</a:t>
            </a:r>
          </a:p>
          <a:p>
            <a:r>
              <a:rPr lang="en-US" sz="2400" dirty="0" smtClean="0">
                <a:latin typeface="+mj-lt"/>
              </a:rPr>
              <a:t>on, and offered strange fire before the LORD which, he </a:t>
            </a:r>
          </a:p>
          <a:p>
            <a:r>
              <a:rPr lang="en-US" sz="2400" dirty="0" smtClean="0">
                <a:latin typeface="+mj-lt"/>
              </a:rPr>
              <a:t>commanded them not.  </a:t>
            </a:r>
            <a:r>
              <a:rPr lang="en-US" sz="2400" b="1" dirty="0" smtClean="0">
                <a:latin typeface="+mj-lt"/>
              </a:rPr>
              <a:t>And there went out fire from the </a:t>
            </a:r>
          </a:p>
          <a:p>
            <a:r>
              <a:rPr lang="en-US" sz="2400" b="1" dirty="0" smtClean="0">
                <a:latin typeface="+mj-lt"/>
              </a:rPr>
              <a:t>LORD, and devoured them, and they died before the LORD</a:t>
            </a:r>
            <a:r>
              <a:rPr lang="en-US" sz="2400" dirty="0" smtClean="0">
                <a:latin typeface="+mj-lt"/>
              </a:rPr>
              <a:t>” </a:t>
            </a:r>
          </a:p>
          <a:p>
            <a:r>
              <a:rPr lang="en-US" sz="2400" dirty="0" smtClean="0">
                <a:latin typeface="+mj-lt"/>
              </a:rPr>
              <a:t>(10:1,2).</a:t>
            </a:r>
          </a:p>
          <a:p>
            <a:r>
              <a:rPr lang="en-US" sz="2400" dirty="0" smtClean="0">
                <a:latin typeface="+mj-lt"/>
              </a:rPr>
              <a:t>Perhaps overly eager to begin their priestly duties, these </a:t>
            </a:r>
          </a:p>
          <a:p>
            <a:r>
              <a:rPr lang="en-US" sz="2400" dirty="0" smtClean="0">
                <a:latin typeface="+mj-lt"/>
              </a:rPr>
              <a:t>sons of Aaron got ahead of God and paid for it with their life.</a:t>
            </a:r>
          </a:p>
          <a:p>
            <a:endParaRPr lang="en-US" sz="800" dirty="0" smtClean="0">
              <a:latin typeface="+mj-lt"/>
            </a:endParaRPr>
          </a:p>
          <a:p>
            <a:r>
              <a:rPr lang="en-US" sz="2400" b="1" dirty="0" smtClean="0">
                <a:latin typeface="+mj-lt"/>
              </a:rPr>
              <a:t>DIETARY LAWS</a:t>
            </a:r>
          </a:p>
          <a:p>
            <a:r>
              <a:rPr lang="en-US" sz="2400" dirty="0" smtClean="0">
                <a:latin typeface="+mj-lt"/>
              </a:rPr>
              <a:t>“Speak unto the children of Israel, saying, These are the </a:t>
            </a:r>
          </a:p>
          <a:p>
            <a:r>
              <a:rPr lang="en-US" sz="2400" dirty="0" smtClean="0">
                <a:latin typeface="+mj-lt"/>
              </a:rPr>
              <a:t>beasts which ye shall eat among all the beasts that are on </a:t>
            </a:r>
          </a:p>
          <a:p>
            <a:r>
              <a:rPr lang="en-US" sz="2400" dirty="0" smtClean="0">
                <a:latin typeface="+mj-lt"/>
              </a:rPr>
              <a:t>the earth… is clovenfooted, and chewth the cud… that shall </a:t>
            </a:r>
          </a:p>
          <a:p>
            <a:r>
              <a:rPr lang="en-US" sz="2400" dirty="0" smtClean="0">
                <a:latin typeface="+mj-lt"/>
              </a:rPr>
              <a:t>ye eat… make a difference between the </a:t>
            </a:r>
            <a:r>
              <a:rPr lang="en-US" sz="2400" b="1" dirty="0" smtClean="0">
                <a:latin typeface="+mj-lt"/>
              </a:rPr>
              <a:t>unclean</a:t>
            </a:r>
            <a:r>
              <a:rPr lang="en-US" sz="2400" dirty="0" smtClean="0">
                <a:latin typeface="+mj-lt"/>
              </a:rPr>
              <a:t> and the </a:t>
            </a:r>
          </a:p>
          <a:p>
            <a:r>
              <a:rPr lang="en-US" sz="2400" b="1" dirty="0">
                <a:latin typeface="+mj-lt"/>
              </a:rPr>
              <a:t>c</a:t>
            </a:r>
            <a:r>
              <a:rPr lang="en-US" sz="2400" b="1" dirty="0" smtClean="0">
                <a:latin typeface="+mj-lt"/>
              </a:rPr>
              <a:t>lean</a:t>
            </a:r>
            <a:r>
              <a:rPr lang="en-US" sz="2400" dirty="0" smtClean="0">
                <a:latin typeface="+mj-lt"/>
              </a:rPr>
              <a:t>…” (11:1-47).</a:t>
            </a:r>
          </a:p>
          <a:p>
            <a:r>
              <a:rPr lang="en-US" sz="2400" dirty="0" smtClean="0">
                <a:latin typeface="+mj-lt"/>
              </a:rPr>
              <a:t>These food laws were an extremely important part of God’s instructions for this time (Heb. 9:10).    </a:t>
            </a:r>
            <a:endParaRPr lang="en-US" sz="2400" dirty="0">
              <a:latin typeface="+mj-lt"/>
            </a:endParaRPr>
          </a:p>
        </p:txBody>
      </p:sp>
      <p:pic>
        <p:nvPicPr>
          <p:cNvPr id="4" name="Picture 3" descr="Shemini (parsha)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3324" y="2"/>
            <a:ext cx="4638675" cy="5343524"/>
          </a:xfrm>
          <a:prstGeom prst="rect">
            <a:avLst/>
          </a:prstGeom>
        </p:spPr>
      </p:pic>
      <p:pic>
        <p:nvPicPr>
          <p:cNvPr id="6" name="Picture 5" descr="File:Horse rear &lt;strong&gt;hooves&lt;/strong&gt;.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9051" y="13304"/>
            <a:ext cx="4552949" cy="5330221"/>
          </a:xfrm>
          <a:prstGeom prst="rect">
            <a:avLst/>
          </a:prstGeom>
        </p:spPr>
      </p:pic>
    </p:spTree>
    <p:extLst>
      <p:ext uri="{BB962C8B-B14F-4D97-AF65-F5344CB8AC3E}">
        <p14:creationId xmlns:p14="http://schemas.microsoft.com/office/powerpoint/2010/main" val="349325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Effect transition="in" filter="fade">
                                      <p:cBhvr>
                                        <p:cTn id="7" dur="500"/>
                                        <p:tgtEl>
                                          <p:spTgt spid="2">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8" end="8"/>
                                            </p:txEl>
                                          </p:spTgt>
                                        </p:tgtEl>
                                        <p:attrNameLst>
                                          <p:attrName>style.visibility</p:attrName>
                                        </p:attrNameLst>
                                      </p:cBhvr>
                                      <p:to>
                                        <p:strVal val="visible"/>
                                      </p:to>
                                    </p:set>
                                    <p:animEffect transition="in" filter="fade">
                                      <p:cBhvr>
                                        <p:cTn id="10" dur="500"/>
                                        <p:tgtEl>
                                          <p:spTgt spid="2">
                                            <p:txEl>
                                              <p:pRg st="8" end="8"/>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animEffect transition="in" filter="fade">
                                      <p:cBhvr>
                                        <p:cTn id="15" dur="500"/>
                                        <p:tgtEl>
                                          <p:spTgt spid="2">
                                            <p:txEl>
                                              <p:pRg st="10" end="1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11" end="11"/>
                                            </p:txEl>
                                          </p:spTgt>
                                        </p:tgtEl>
                                        <p:attrNameLst>
                                          <p:attrName>style.visibility</p:attrName>
                                        </p:attrNameLst>
                                      </p:cBhvr>
                                      <p:to>
                                        <p:strVal val="visible"/>
                                      </p:to>
                                    </p:set>
                                    <p:animEffect transition="in" filter="fade">
                                      <p:cBhvr>
                                        <p:cTn id="18" dur="500"/>
                                        <p:tgtEl>
                                          <p:spTgt spid="2">
                                            <p:txEl>
                                              <p:pRg st="11" end="1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12" end="12"/>
                                            </p:txEl>
                                          </p:spTgt>
                                        </p:tgtEl>
                                        <p:attrNameLst>
                                          <p:attrName>style.visibility</p:attrName>
                                        </p:attrNameLst>
                                      </p:cBhvr>
                                      <p:to>
                                        <p:strVal val="visible"/>
                                      </p:to>
                                    </p:set>
                                    <p:animEffect transition="in" filter="fade">
                                      <p:cBhvr>
                                        <p:cTn id="21" dur="500"/>
                                        <p:tgtEl>
                                          <p:spTgt spid="2">
                                            <p:txEl>
                                              <p:pRg st="12" end="1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13" end="13"/>
                                            </p:txEl>
                                          </p:spTgt>
                                        </p:tgtEl>
                                        <p:attrNameLst>
                                          <p:attrName>style.visibility</p:attrName>
                                        </p:attrNameLst>
                                      </p:cBhvr>
                                      <p:to>
                                        <p:strVal val="visible"/>
                                      </p:to>
                                    </p:set>
                                    <p:animEffect transition="in" filter="fade">
                                      <p:cBhvr>
                                        <p:cTn id="24" dur="500"/>
                                        <p:tgtEl>
                                          <p:spTgt spid="2">
                                            <p:txEl>
                                              <p:pRg st="13" end="1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14" end="14"/>
                                            </p:txEl>
                                          </p:spTgt>
                                        </p:tgtEl>
                                        <p:attrNameLst>
                                          <p:attrName>style.visibility</p:attrName>
                                        </p:attrNameLst>
                                      </p:cBhvr>
                                      <p:to>
                                        <p:strVal val="visible"/>
                                      </p:to>
                                    </p:set>
                                    <p:animEffect transition="in" filter="fade">
                                      <p:cBhvr>
                                        <p:cTn id="27" dur="500"/>
                                        <p:tgtEl>
                                          <p:spTgt spid="2">
                                            <p:txEl>
                                              <p:pRg st="14" end="1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15" end="15"/>
                                            </p:txEl>
                                          </p:spTgt>
                                        </p:tgtEl>
                                        <p:attrNameLst>
                                          <p:attrName>style.visibility</p:attrName>
                                        </p:attrNameLst>
                                      </p:cBhvr>
                                      <p:to>
                                        <p:strVal val="visible"/>
                                      </p:to>
                                    </p:set>
                                    <p:animEffect transition="in" filter="fade">
                                      <p:cBhvr>
                                        <p:cTn id="30" dur="500"/>
                                        <p:tgtEl>
                                          <p:spTgt spid="2">
                                            <p:txEl>
                                              <p:pRg st="15" end="1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xEl>
                                              <p:pRg st="16" end="16"/>
                                            </p:txEl>
                                          </p:spTgt>
                                        </p:tgtEl>
                                        <p:attrNameLst>
                                          <p:attrName>style.visibility</p:attrName>
                                        </p:attrNameLst>
                                      </p:cBhvr>
                                      <p:to>
                                        <p:strVal val="visible"/>
                                      </p:to>
                                    </p:set>
                                    <p:animEffect transition="in" filter="fade">
                                      <p:cBhvr>
                                        <p:cTn id="40"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6229350" cy="6124754"/>
          </a:xfrm>
          <a:prstGeom prst="rect">
            <a:avLst/>
          </a:prstGeom>
          <a:noFill/>
        </p:spPr>
        <p:txBody>
          <a:bodyPr wrap="square" rtlCol="0">
            <a:spAutoFit/>
          </a:bodyPr>
          <a:lstStyle/>
          <a:p>
            <a:r>
              <a:rPr lang="en-US" sz="2400" b="1" dirty="0" smtClean="0">
                <a:latin typeface="+mj-lt"/>
              </a:rPr>
              <a:t>DISEASE</a:t>
            </a:r>
          </a:p>
          <a:p>
            <a:r>
              <a:rPr lang="en-US" sz="2400" dirty="0" smtClean="0">
                <a:latin typeface="+mj-lt"/>
              </a:rPr>
              <a:t>“And the LORD spake unto Moses and Aaron, saying, when a man shall have in the skin of his flesh a rising, a scab, or bright spot, and it be in the skin of his flesh like the plague of</a:t>
            </a:r>
            <a:r>
              <a:rPr lang="en-US" sz="2400" b="1" dirty="0" smtClean="0">
                <a:latin typeface="+mj-lt"/>
              </a:rPr>
              <a:t> leprosy</a:t>
            </a:r>
            <a:r>
              <a:rPr lang="en-US" sz="2400" dirty="0" smtClean="0">
                <a:latin typeface="+mj-lt"/>
              </a:rPr>
              <a:t>; then he shall be brought into Aaron the priest, or unto one of his sons the priests … shut him up… pronounce him </a:t>
            </a:r>
            <a:r>
              <a:rPr lang="en-US" sz="2400" b="1" dirty="0" smtClean="0">
                <a:latin typeface="+mj-lt"/>
              </a:rPr>
              <a:t>unclean</a:t>
            </a:r>
            <a:r>
              <a:rPr lang="en-US" sz="2400" dirty="0" smtClean="0">
                <a:latin typeface="+mj-lt"/>
              </a:rPr>
              <a:t>…” (13:1-11).</a:t>
            </a:r>
          </a:p>
          <a:p>
            <a:r>
              <a:rPr lang="en-US" sz="2400" dirty="0" smtClean="0">
                <a:latin typeface="+mj-lt"/>
              </a:rPr>
              <a:t>Another duty of the priests was to diagnose and then quarantine those who were afflicted with diseases like leprosy.</a:t>
            </a:r>
          </a:p>
          <a:p>
            <a:endParaRPr lang="en-US" sz="800" dirty="0" smtClean="0">
              <a:latin typeface="+mj-lt"/>
            </a:endParaRPr>
          </a:p>
          <a:p>
            <a:r>
              <a:rPr lang="en-US" sz="2400" dirty="0" smtClean="0">
                <a:latin typeface="+mj-lt"/>
              </a:rPr>
              <a:t>During His earthly ministry, Jesus healed a leper (Mt. 8:3), in fact, many lepers (Mt. 11:5).</a:t>
            </a:r>
          </a:p>
          <a:p>
            <a:r>
              <a:rPr lang="en-US" sz="2400" dirty="0" smtClean="0">
                <a:latin typeface="+mj-lt"/>
              </a:rPr>
              <a:t>In Israel’s millennial kingdom, disease will be largely eradicated (Isa. 11:5,6) and death will be rare (Isa. 65:20).</a:t>
            </a:r>
            <a:endParaRPr lang="en-US" sz="2400" dirty="0">
              <a:latin typeface="+mj-lt"/>
            </a:endParaRPr>
          </a:p>
        </p:txBody>
      </p:sp>
      <p:pic>
        <p:nvPicPr>
          <p:cNvPr id="4" name="Picture 3" descr="Mt8 1-4 – The Man with &lt;strong&gt;Leprosy&lt;/strong&gt; | joebustillos.co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3174" y="0"/>
            <a:ext cx="5846110" cy="6200776"/>
          </a:xfrm>
          <a:prstGeom prst="rect">
            <a:avLst/>
          </a:prstGeom>
        </p:spPr>
      </p:pic>
      <p:pic>
        <p:nvPicPr>
          <p:cNvPr id="5" name="Picture 4" descr="St. Luke 5:12-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3174" y="179010"/>
            <a:ext cx="5849752" cy="6021766"/>
          </a:xfrm>
          <a:prstGeom prst="rect">
            <a:avLst/>
          </a:prstGeom>
        </p:spPr>
      </p:pic>
      <p:pic>
        <p:nvPicPr>
          <p:cNvPr id="6" name="Picture 5" descr="File:Gebhard Fugel Christus und die Aussätzigen c1920.jpg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3174" y="0"/>
            <a:ext cx="5838825" cy="6200775"/>
          </a:xfrm>
          <a:prstGeom prst="rect">
            <a:avLst/>
          </a:prstGeom>
        </p:spPr>
      </p:pic>
    </p:spTree>
    <p:extLst>
      <p:ext uri="{BB962C8B-B14F-4D97-AF65-F5344CB8AC3E}">
        <p14:creationId xmlns:p14="http://schemas.microsoft.com/office/powerpoint/2010/main" val="107671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2226</TotalTime>
  <Words>3090</Words>
  <Application>Microsoft Office PowerPoint</Application>
  <PresentationFormat>Widescreen</PresentationFormat>
  <Paragraphs>176</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106</cp:revision>
  <dcterms:created xsi:type="dcterms:W3CDTF">2018-01-22T12:18:12Z</dcterms:created>
  <dcterms:modified xsi:type="dcterms:W3CDTF">2018-07-18T11:39:00Z</dcterms:modified>
</cp:coreProperties>
</file>