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3" r:id="rId9"/>
    <p:sldId id="265" r:id="rId10"/>
    <p:sldId id="267" r:id="rId11"/>
    <p:sldId id="266" r:id="rId12"/>
    <p:sldId id="268" r:id="rId13"/>
    <p:sldId id="269" r:id="rId14"/>
    <p:sldId id="270" r:id="rId15"/>
    <p:sldId id="271" r:id="rId16"/>
    <p:sldId id="272" r:id="rId17"/>
    <p:sldId id="275" r:id="rId18"/>
    <p:sldId id="274" r:id="rId19"/>
    <p:sldId id="276" r:id="rId20"/>
    <p:sldId id="277"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91" d="100"/>
          <a:sy n="91" d="100"/>
        </p:scale>
        <p:origin x="4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07T18:57:20.418"/>
    </inkml:context>
    <inkml:brush xml:id="br0">
      <inkml:brushProperty name="width" value="0.05292" units="cm"/>
      <inkml:brushProperty name="height" value="0.05292" units="cm"/>
      <inkml:brushProperty name="color" value="#FF0000"/>
    </inkml:brush>
  </inkml:definitions>
  <inkml:trace contextRef="#ctx0" brushRef="#br0">4000 16023 0,'0'21'282,"0"1"-267,-21 41-15,21-42 16,0 22 0,21-22-1,1 21 1,-22-21 31,21 0-16,0 22 0,0-22-15,0 0-1,0-21 1,-21 21 47,22 0-48,-1 1-15,21-1 16,-21 0-1,-21 0 64,43 21-64,-1-20-15,0 20 16,22-21-1,-22 0 1,-42 0 0,42 1 31,-20 20-32,20-21-15,21 21 16,-20-20-1,-22-22 1,-21 21 47,21 0-48,-21 0-15,42 21 16,22 22-1,-22-1 1,22-41 0,-64-1-1,21 0-15,0-21 16</inkml:trace>
  <inkml:trace contextRef="#ctx0" brushRef="#br0" timeOffset="3984.119">4043 17082 0,'0'-22'454,"21"22"-439,21-21 1,1 0-1,-22 21 32,0 0-47,0 0 16,21-21 0,1 0-16,-22-22 31,21 22-16,1 21-15,-1-42 16,-21 42 0,0-21 46,22 21-62,-1-21 16,21-22-1,1 1 1,-22 42 0,-42-21 62,43 0-63,-1-22-15,43 1 16,-43 21 0,-21 0-1,0-1 1,22 22 0,-22-42 62,0 42-78,0-42 15,-21 21-15,21-1 16,0 1 0,-21 0 46,0 0 1,0 0-48,22 21 1,-22-43-1,0 22 1,0 0 62,0 0-47,0 0 1,21 0 46,0 21-63,0-22 1,0 1 15,0 21 47,1 0-62,-22-21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B7DB1E-36B1-4B4E-9BFD-C42CA9C4C7CC}"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77ADE6-54CE-4BCD-AE02-1FFC2B285CF6}" type="slidenum">
              <a:rPr lang="en-US" smtClean="0"/>
              <a:t>‹#›</a:t>
            </a:fld>
            <a:endParaRPr lang="en-US" dirty="0"/>
          </a:p>
        </p:txBody>
      </p:sp>
    </p:spTree>
    <p:extLst>
      <p:ext uri="{BB962C8B-B14F-4D97-AF65-F5344CB8AC3E}">
        <p14:creationId xmlns:p14="http://schemas.microsoft.com/office/powerpoint/2010/main" val="104499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7DB1E-36B1-4B4E-9BFD-C42CA9C4C7CC}"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77ADE6-54CE-4BCD-AE02-1FFC2B285CF6}" type="slidenum">
              <a:rPr lang="en-US" smtClean="0"/>
              <a:t>‹#›</a:t>
            </a:fld>
            <a:endParaRPr lang="en-US" dirty="0"/>
          </a:p>
        </p:txBody>
      </p:sp>
    </p:spTree>
    <p:extLst>
      <p:ext uri="{BB962C8B-B14F-4D97-AF65-F5344CB8AC3E}">
        <p14:creationId xmlns:p14="http://schemas.microsoft.com/office/powerpoint/2010/main" val="4248449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7DB1E-36B1-4B4E-9BFD-C42CA9C4C7CC}"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77ADE6-54CE-4BCD-AE02-1FFC2B285CF6}" type="slidenum">
              <a:rPr lang="en-US" smtClean="0"/>
              <a:t>‹#›</a:t>
            </a:fld>
            <a:endParaRPr lang="en-US" dirty="0"/>
          </a:p>
        </p:txBody>
      </p:sp>
    </p:spTree>
    <p:extLst>
      <p:ext uri="{BB962C8B-B14F-4D97-AF65-F5344CB8AC3E}">
        <p14:creationId xmlns:p14="http://schemas.microsoft.com/office/powerpoint/2010/main" val="346210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7DB1E-36B1-4B4E-9BFD-C42CA9C4C7CC}"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77ADE6-54CE-4BCD-AE02-1FFC2B285CF6}" type="slidenum">
              <a:rPr lang="en-US" smtClean="0"/>
              <a:t>‹#›</a:t>
            </a:fld>
            <a:endParaRPr lang="en-US" dirty="0"/>
          </a:p>
        </p:txBody>
      </p:sp>
    </p:spTree>
    <p:extLst>
      <p:ext uri="{BB962C8B-B14F-4D97-AF65-F5344CB8AC3E}">
        <p14:creationId xmlns:p14="http://schemas.microsoft.com/office/powerpoint/2010/main" val="68670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B7DB1E-36B1-4B4E-9BFD-C42CA9C4C7CC}"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77ADE6-54CE-4BCD-AE02-1FFC2B285CF6}" type="slidenum">
              <a:rPr lang="en-US" smtClean="0"/>
              <a:t>‹#›</a:t>
            </a:fld>
            <a:endParaRPr lang="en-US" dirty="0"/>
          </a:p>
        </p:txBody>
      </p:sp>
    </p:spTree>
    <p:extLst>
      <p:ext uri="{BB962C8B-B14F-4D97-AF65-F5344CB8AC3E}">
        <p14:creationId xmlns:p14="http://schemas.microsoft.com/office/powerpoint/2010/main" val="267917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B7DB1E-36B1-4B4E-9BFD-C42CA9C4C7CC}"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77ADE6-54CE-4BCD-AE02-1FFC2B285CF6}" type="slidenum">
              <a:rPr lang="en-US" smtClean="0"/>
              <a:t>‹#›</a:t>
            </a:fld>
            <a:endParaRPr lang="en-US" dirty="0"/>
          </a:p>
        </p:txBody>
      </p:sp>
    </p:spTree>
    <p:extLst>
      <p:ext uri="{BB962C8B-B14F-4D97-AF65-F5344CB8AC3E}">
        <p14:creationId xmlns:p14="http://schemas.microsoft.com/office/powerpoint/2010/main" val="411376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B7DB1E-36B1-4B4E-9BFD-C42CA9C4C7CC}"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77ADE6-54CE-4BCD-AE02-1FFC2B285CF6}" type="slidenum">
              <a:rPr lang="en-US" smtClean="0"/>
              <a:t>‹#›</a:t>
            </a:fld>
            <a:endParaRPr lang="en-US" dirty="0"/>
          </a:p>
        </p:txBody>
      </p:sp>
    </p:spTree>
    <p:extLst>
      <p:ext uri="{BB962C8B-B14F-4D97-AF65-F5344CB8AC3E}">
        <p14:creationId xmlns:p14="http://schemas.microsoft.com/office/powerpoint/2010/main" val="388714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7DB1E-36B1-4B4E-9BFD-C42CA9C4C7CC}"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77ADE6-54CE-4BCD-AE02-1FFC2B285CF6}" type="slidenum">
              <a:rPr lang="en-US" smtClean="0"/>
              <a:t>‹#›</a:t>
            </a:fld>
            <a:endParaRPr lang="en-US" dirty="0"/>
          </a:p>
        </p:txBody>
      </p:sp>
    </p:spTree>
    <p:extLst>
      <p:ext uri="{BB962C8B-B14F-4D97-AF65-F5344CB8AC3E}">
        <p14:creationId xmlns:p14="http://schemas.microsoft.com/office/powerpoint/2010/main" val="97830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7DB1E-36B1-4B4E-9BFD-C42CA9C4C7CC}"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77ADE6-54CE-4BCD-AE02-1FFC2B285CF6}" type="slidenum">
              <a:rPr lang="en-US" smtClean="0"/>
              <a:t>‹#›</a:t>
            </a:fld>
            <a:endParaRPr lang="en-US" dirty="0"/>
          </a:p>
        </p:txBody>
      </p:sp>
    </p:spTree>
    <p:extLst>
      <p:ext uri="{BB962C8B-B14F-4D97-AF65-F5344CB8AC3E}">
        <p14:creationId xmlns:p14="http://schemas.microsoft.com/office/powerpoint/2010/main" val="1136331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B7DB1E-36B1-4B4E-9BFD-C42CA9C4C7CC}"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77ADE6-54CE-4BCD-AE02-1FFC2B285CF6}" type="slidenum">
              <a:rPr lang="en-US" smtClean="0"/>
              <a:t>‹#›</a:t>
            </a:fld>
            <a:endParaRPr lang="en-US" dirty="0"/>
          </a:p>
        </p:txBody>
      </p:sp>
    </p:spTree>
    <p:extLst>
      <p:ext uri="{BB962C8B-B14F-4D97-AF65-F5344CB8AC3E}">
        <p14:creationId xmlns:p14="http://schemas.microsoft.com/office/powerpoint/2010/main" val="93196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B7DB1E-36B1-4B4E-9BFD-C42CA9C4C7CC}"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77ADE6-54CE-4BCD-AE02-1FFC2B285CF6}" type="slidenum">
              <a:rPr lang="en-US" smtClean="0"/>
              <a:t>‹#›</a:t>
            </a:fld>
            <a:endParaRPr lang="en-US" dirty="0"/>
          </a:p>
        </p:txBody>
      </p:sp>
    </p:spTree>
    <p:extLst>
      <p:ext uri="{BB962C8B-B14F-4D97-AF65-F5344CB8AC3E}">
        <p14:creationId xmlns:p14="http://schemas.microsoft.com/office/powerpoint/2010/main" val="152454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7DB1E-36B1-4B4E-9BFD-C42CA9C4C7CC}"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7ADE6-54CE-4BCD-AE02-1FFC2B285CF6}" type="slidenum">
              <a:rPr lang="en-US" smtClean="0"/>
              <a:t>‹#›</a:t>
            </a:fld>
            <a:endParaRPr lang="en-US" dirty="0"/>
          </a:p>
        </p:txBody>
      </p:sp>
    </p:spTree>
    <p:extLst>
      <p:ext uri="{BB962C8B-B14F-4D97-AF65-F5344CB8AC3E}">
        <p14:creationId xmlns:p14="http://schemas.microsoft.com/office/powerpoint/2010/main" val="2160798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66675" y="707884"/>
            <a:ext cx="2784633" cy="1200329"/>
          </a:xfrm>
          <a:prstGeom prst="rect">
            <a:avLst/>
          </a:prstGeom>
          <a:noFill/>
        </p:spPr>
        <p:txBody>
          <a:bodyPr wrap="square" rtlCol="0">
            <a:spAutoFit/>
          </a:bodyPr>
          <a:lstStyle/>
          <a:p>
            <a:r>
              <a:rPr lang="en-US" sz="2400" dirty="0" smtClean="0">
                <a:latin typeface="+mj-lt"/>
              </a:rPr>
              <a:t>LESSON 30</a:t>
            </a:r>
            <a:endParaRPr lang="en-US" sz="2400" dirty="0">
              <a:latin typeface="+mj-lt"/>
            </a:endParaRPr>
          </a:p>
          <a:p>
            <a:r>
              <a:rPr lang="en-US" sz="2400" dirty="0">
                <a:latin typeface="+mj-lt"/>
              </a:rPr>
              <a:t>WEEK </a:t>
            </a:r>
            <a:r>
              <a:rPr lang="en-US" sz="2400" dirty="0" smtClean="0">
                <a:latin typeface="+mj-lt"/>
              </a:rPr>
              <a:t>30 </a:t>
            </a:r>
            <a:r>
              <a:rPr lang="en-US" sz="2400" dirty="0">
                <a:latin typeface="+mj-lt"/>
              </a:rPr>
              <a:t>OF </a:t>
            </a:r>
            <a:r>
              <a:rPr lang="en-US" sz="2400" dirty="0" smtClean="0">
                <a:latin typeface="+mj-lt"/>
              </a:rPr>
              <a:t>52</a:t>
            </a:r>
          </a:p>
          <a:p>
            <a:r>
              <a:rPr lang="en-US" sz="2400" dirty="0" smtClean="0">
                <a:latin typeface="+mj-lt"/>
              </a:rPr>
              <a:t>(Isa. </a:t>
            </a:r>
            <a:r>
              <a:rPr lang="en-US" sz="2400" smtClean="0">
                <a:latin typeface="+mj-lt"/>
              </a:rPr>
              <a:t>28-48</a:t>
            </a:r>
            <a:r>
              <a:rPr lang="en-US" sz="2400" dirty="0" smtClean="0">
                <a:latin typeface="+mj-lt"/>
              </a:rPr>
              <a:t>; </a:t>
            </a:r>
            <a:r>
              <a:rPr lang="en-US" sz="2400" smtClean="0">
                <a:latin typeface="+mj-lt"/>
              </a:rPr>
              <a:t>2Kg. 19</a:t>
            </a:r>
            <a:r>
              <a:rPr lang="en-US" sz="2400" dirty="0" smtClean="0">
                <a:latin typeface="+mj-lt"/>
              </a:rPr>
              <a:t>)</a:t>
            </a:r>
            <a:endParaRPr lang="en-US" sz="2400" dirty="0">
              <a:latin typeface="+mj-lt"/>
            </a:endParaRPr>
          </a:p>
        </p:txBody>
      </p:sp>
      <p:sp>
        <p:nvSpPr>
          <p:cNvPr id="4" name="Rectangle 3"/>
          <p:cNvSpPr/>
          <p:nvPr/>
        </p:nvSpPr>
        <p:spPr>
          <a:xfrm>
            <a:off x="2917983" y="707886"/>
            <a:ext cx="9207342" cy="1200329"/>
          </a:xfrm>
          <a:prstGeom prst="rect">
            <a:avLst/>
          </a:prstGeom>
        </p:spPr>
        <p:txBody>
          <a:bodyPr wrap="square">
            <a:spAutoFit/>
          </a:bodyPr>
          <a:lstStyle/>
          <a:p>
            <a:r>
              <a:rPr lang="en-US" sz="2400" dirty="0" smtClean="0">
                <a:latin typeface="+mj-lt"/>
              </a:rPr>
              <a:t>Last time we saw a view of the future </a:t>
            </a:r>
          </a:p>
          <a:p>
            <a:r>
              <a:rPr lang="en-US" sz="2400" dirty="0" smtClean="0">
                <a:latin typeface="+mj-lt"/>
              </a:rPr>
              <a:t>apocalypse; this time God speaks with </a:t>
            </a:r>
          </a:p>
          <a:p>
            <a:r>
              <a:rPr lang="en-US" sz="2400" dirty="0" smtClean="0">
                <a:latin typeface="+mj-lt"/>
              </a:rPr>
              <a:t>another tongue.  </a:t>
            </a:r>
          </a:p>
        </p:txBody>
      </p:sp>
      <p:sp>
        <p:nvSpPr>
          <p:cNvPr id="5" name="TextBox 4"/>
          <p:cNvSpPr txBox="1"/>
          <p:nvPr/>
        </p:nvSpPr>
        <p:spPr>
          <a:xfrm>
            <a:off x="66675" y="1908214"/>
            <a:ext cx="8048627" cy="4647426"/>
          </a:xfrm>
          <a:prstGeom prst="rect">
            <a:avLst/>
          </a:prstGeom>
          <a:noFill/>
        </p:spPr>
        <p:txBody>
          <a:bodyPr wrap="square" rtlCol="0">
            <a:spAutoFit/>
          </a:bodyPr>
          <a:lstStyle/>
          <a:p>
            <a:r>
              <a:rPr lang="en-US" sz="2400" dirty="0" smtClean="0">
                <a:latin typeface="+mj-lt"/>
              </a:rPr>
              <a:t>“Woe to the crown of pride, to the drunkards of Ephraim, whose glorious beauty is a fading flower… overcome with wine!... shall be trodden under foot” (Isa. 28:1-3).</a:t>
            </a:r>
          </a:p>
          <a:p>
            <a:r>
              <a:rPr lang="en-US" sz="2400" dirty="0" smtClean="0">
                <a:latin typeface="+mj-lt"/>
              </a:rPr>
              <a:t>Isaiah next pronounced a series of ‘woes,’ first on the northern kingdom [Israel] for not heeding God.  In addition to their practice of idolatry and failure to keep the Law, he also blamed them for their wealth and excessive life style.  God was watching and He didn’t like what He saw—His judgment was about to fall.</a:t>
            </a:r>
          </a:p>
          <a:p>
            <a:endParaRPr lang="en-US" sz="800" dirty="0" smtClean="0">
              <a:latin typeface="+mj-lt"/>
            </a:endParaRPr>
          </a:p>
          <a:p>
            <a:r>
              <a:rPr lang="en-US" sz="2400" dirty="0" smtClean="0">
                <a:latin typeface="+mj-lt"/>
              </a:rPr>
              <a:t>“But they have also erred through wine, and through strong drink… all tables are full of vomit… no clean place…” (28:7,8).</a:t>
            </a:r>
          </a:p>
          <a:p>
            <a:r>
              <a:rPr lang="en-US" sz="2400" dirty="0" smtClean="0">
                <a:latin typeface="+mj-lt"/>
              </a:rPr>
              <a:t>He described their behavior like a banquet full of drunkards, who had vomited all over the tables, a filthy sight before God.  </a:t>
            </a:r>
            <a:endParaRPr lang="en-US" sz="2400" dirty="0">
              <a:latin typeface="+mj-lt"/>
            </a:endParaRPr>
          </a:p>
        </p:txBody>
      </p:sp>
      <p:pic>
        <p:nvPicPr>
          <p:cNvPr id="6" name="Picture 5" descr="File:Tissot &lt;strong&gt;Isaiah&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976" y="707886"/>
            <a:ext cx="4010024" cy="5847754"/>
          </a:xfrm>
          <a:prstGeom prst="rect">
            <a:avLst/>
          </a:prstGeom>
        </p:spPr>
      </p:pic>
    </p:spTree>
    <p:extLst>
      <p:ext uri="{BB962C8B-B14F-4D97-AF65-F5344CB8AC3E}">
        <p14:creationId xmlns:p14="http://schemas.microsoft.com/office/powerpoint/2010/main" val="26799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7134225" cy="6617196"/>
          </a:xfrm>
          <a:prstGeom prst="rect">
            <a:avLst/>
          </a:prstGeom>
          <a:noFill/>
        </p:spPr>
        <p:txBody>
          <a:bodyPr wrap="square" rtlCol="0">
            <a:spAutoFit/>
          </a:bodyPr>
          <a:lstStyle/>
          <a:p>
            <a:r>
              <a:rPr lang="en-US" sz="2400" dirty="0" smtClean="0">
                <a:latin typeface="+mj-lt"/>
              </a:rPr>
              <a:t>What did Hezekiah do?  Surrender or be destroyed?</a:t>
            </a:r>
          </a:p>
          <a:p>
            <a:r>
              <a:rPr lang="en-US" sz="2400" i="1" dirty="0" smtClean="0">
                <a:latin typeface="+mj-lt"/>
              </a:rPr>
              <a:t>Neither!</a:t>
            </a:r>
          </a:p>
          <a:p>
            <a:endParaRPr lang="en-US" sz="800" dirty="0" smtClean="0">
              <a:latin typeface="+mj-lt"/>
            </a:endParaRPr>
          </a:p>
          <a:p>
            <a:r>
              <a:rPr lang="en-US" sz="2400" dirty="0" smtClean="0">
                <a:latin typeface="+mj-lt"/>
              </a:rPr>
              <a:t>“And it came to pass, when king Hezekiah heard it, that he rent his clothes, and covered himself in sackcloth, and </a:t>
            </a:r>
            <a:r>
              <a:rPr lang="en-US" sz="2400" b="1" dirty="0" smtClean="0">
                <a:latin typeface="+mj-lt"/>
              </a:rPr>
              <a:t>went into the house of the LORD</a:t>
            </a:r>
            <a:r>
              <a:rPr lang="en-US" sz="2400" dirty="0" smtClean="0">
                <a:latin typeface="+mj-lt"/>
              </a:rPr>
              <a:t>” (37:1). </a:t>
            </a:r>
          </a:p>
          <a:p>
            <a:r>
              <a:rPr lang="en-US" sz="2400" dirty="0" smtClean="0">
                <a:latin typeface="+mj-lt"/>
              </a:rPr>
              <a:t>Hezekiah knew he couldn’t defeat the Assyrian army himself, so he went to the temple seeking God’s help.  Messengers were also sent to solicit Isaiah’s counsel</a:t>
            </a:r>
            <a:r>
              <a:rPr lang="en-US" sz="2400" dirty="0">
                <a:latin typeface="+mj-lt"/>
              </a:rPr>
              <a:t> </a:t>
            </a:r>
            <a:r>
              <a:rPr lang="en-US" sz="2400" dirty="0" smtClean="0">
                <a:latin typeface="+mj-lt"/>
              </a:rPr>
              <a:t>–</a:t>
            </a:r>
          </a:p>
          <a:p>
            <a:endParaRPr lang="en-US" sz="800" dirty="0" smtClean="0">
              <a:latin typeface="+mj-lt"/>
            </a:endParaRPr>
          </a:p>
          <a:p>
            <a:r>
              <a:rPr lang="en-US" sz="2400" dirty="0" smtClean="0">
                <a:latin typeface="+mj-lt"/>
              </a:rPr>
              <a:t>“So the servants of king Hezekiah came to Isaiah.  And Isaiah said unto them, thus saith the LORD… be not afraid… </a:t>
            </a:r>
            <a:r>
              <a:rPr lang="en-US" sz="2400" b="1" u="sng" dirty="0" smtClean="0">
                <a:latin typeface="+mj-lt"/>
              </a:rPr>
              <a:t>I will send a blast upon him</a:t>
            </a:r>
            <a:r>
              <a:rPr lang="en-US" sz="2400" b="1" dirty="0" smtClean="0">
                <a:latin typeface="+mj-lt"/>
              </a:rPr>
              <a:t> </a:t>
            </a:r>
            <a:r>
              <a:rPr lang="en-US" sz="2400" dirty="0" smtClean="0">
                <a:latin typeface="+mj-lt"/>
              </a:rPr>
              <a:t>[Assyrian king]… </a:t>
            </a:r>
            <a:r>
              <a:rPr lang="en-US" sz="2400" b="1" u="sng" dirty="0" smtClean="0">
                <a:latin typeface="+mj-lt"/>
              </a:rPr>
              <a:t>and he shall hear a rumour, and return to his own land</a:t>
            </a:r>
            <a:r>
              <a:rPr lang="en-US" sz="2400" b="1" dirty="0" smtClean="0">
                <a:latin typeface="+mj-lt"/>
              </a:rPr>
              <a:t>…</a:t>
            </a:r>
            <a:r>
              <a:rPr lang="en-US" sz="2400" b="1" u="sng" dirty="0" smtClean="0">
                <a:latin typeface="+mj-lt"/>
              </a:rPr>
              <a:t> cause him to fall by the sword in his own land</a:t>
            </a:r>
            <a:r>
              <a:rPr lang="en-US" sz="2400" dirty="0" smtClean="0">
                <a:latin typeface="+mj-lt"/>
              </a:rPr>
              <a:t>” (37:5-7).</a:t>
            </a:r>
          </a:p>
          <a:p>
            <a:r>
              <a:rPr lang="en-US" sz="2400" dirty="0" smtClean="0">
                <a:latin typeface="+mj-lt"/>
              </a:rPr>
              <a:t>The rumor was that the Ethiopian king was coming to Assyria to make war, which caused Sennacherib to leave</a:t>
            </a:r>
          </a:p>
          <a:p>
            <a:r>
              <a:rPr lang="en-US" sz="2400" dirty="0" smtClean="0">
                <a:latin typeface="+mj-lt"/>
              </a:rPr>
              <a:t>Jerusalem and return home.  Back in Nineveh his sons murdered him by the sword as God had said (37:38).      </a:t>
            </a:r>
            <a:endParaRPr lang="en-US" sz="2400" dirty="0">
              <a:latin typeface="+mj-lt"/>
            </a:endParaRPr>
          </a:p>
        </p:txBody>
      </p:sp>
      <p:pic>
        <p:nvPicPr>
          <p:cNvPr id="5" name="Picture 4" descr="Biblioguero: julio 20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1820" y="0"/>
            <a:ext cx="5250180" cy="6550521"/>
          </a:xfrm>
          <a:prstGeom prst="rect">
            <a:avLst/>
          </a:prstGeom>
        </p:spPr>
      </p:pic>
    </p:spTree>
    <p:extLst>
      <p:ext uri="{BB962C8B-B14F-4D97-AF65-F5344CB8AC3E}">
        <p14:creationId xmlns:p14="http://schemas.microsoft.com/office/powerpoint/2010/main" val="3141210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85725"/>
            <a:ext cx="7821824" cy="6494085"/>
          </a:xfrm>
          <a:prstGeom prst="rect">
            <a:avLst/>
          </a:prstGeom>
          <a:noFill/>
        </p:spPr>
        <p:txBody>
          <a:bodyPr wrap="square" rtlCol="0">
            <a:spAutoFit/>
          </a:bodyPr>
          <a:lstStyle/>
          <a:p>
            <a:r>
              <a:rPr lang="en-US" sz="2400" b="1" dirty="0" smtClean="0">
                <a:latin typeface="+mj-lt"/>
              </a:rPr>
              <a:t>JUDAH’S REPRIEVE</a:t>
            </a:r>
          </a:p>
          <a:p>
            <a:r>
              <a:rPr lang="en-US" sz="2400" dirty="0" smtClean="0">
                <a:latin typeface="+mj-lt"/>
              </a:rPr>
              <a:t>“Then Isaiah sent unto Hezekiah, saying, Thus saith the LORD God of Israel, Whereas thou hast prayed to me against Sennacherib king of Assyria (37:21)… I will put my hook in thy nose, and my bridle in thy lips, and I will turn thee back by the way by which thou camest (37:29)… the king of Assyria, He shall not come into this city (37:33)… </a:t>
            </a:r>
            <a:r>
              <a:rPr lang="en-US" sz="2400" b="1" dirty="0" smtClean="0">
                <a:latin typeface="+mj-lt"/>
              </a:rPr>
              <a:t>For I will defend this city to save it for mine own sake, and for my servant David’s sake</a:t>
            </a:r>
            <a:r>
              <a:rPr lang="en-US" sz="2400" dirty="0" smtClean="0">
                <a:latin typeface="+mj-lt"/>
              </a:rPr>
              <a:t>” (37:35).</a:t>
            </a:r>
          </a:p>
          <a:p>
            <a:r>
              <a:rPr lang="en-US" sz="2400" dirty="0" smtClean="0">
                <a:latin typeface="+mj-lt"/>
              </a:rPr>
              <a:t>Though God did use Assyria to punish the northern kingdom, He spared the southern kingdom because of their faith.  But, how long would Judah remain faithful to God?</a:t>
            </a:r>
          </a:p>
          <a:p>
            <a:endParaRPr lang="en-US" sz="800" b="1" dirty="0" smtClean="0">
              <a:latin typeface="+mj-lt"/>
            </a:endParaRPr>
          </a:p>
          <a:p>
            <a:r>
              <a:rPr lang="en-US" sz="2400" b="1" dirty="0" smtClean="0">
                <a:latin typeface="+mj-lt"/>
              </a:rPr>
              <a:t>THE ASSYRIAN ARMY DESTROYED</a:t>
            </a:r>
          </a:p>
          <a:p>
            <a:r>
              <a:rPr lang="en-US" sz="2400" dirty="0" smtClean="0">
                <a:latin typeface="+mj-lt"/>
              </a:rPr>
              <a:t>“Then the angel of the LORD [Christ] went forth, and smote in the camp of the Assyrians [185,000]: and when they arose early in the morning, they were all dead corpses” (37:36). </a:t>
            </a:r>
          </a:p>
          <a:p>
            <a:r>
              <a:rPr lang="en-US" sz="2400" dirty="0" smtClean="0">
                <a:latin typeface="+mj-lt"/>
              </a:rPr>
              <a:t>Sennacherib’s army was destroyed as Christ had promised.</a:t>
            </a:r>
            <a:endParaRPr lang="en-US" sz="2400" dirty="0">
              <a:latin typeface="+mj-lt"/>
            </a:endParaRPr>
          </a:p>
        </p:txBody>
      </p:sp>
      <p:pic>
        <p:nvPicPr>
          <p:cNvPr id="4" name="Picture 3" descr="File:Tissot &lt;strong&gt;Isaiah&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0" y="-1"/>
            <a:ext cx="4362450" cy="6370975"/>
          </a:xfrm>
          <a:prstGeom prst="rect">
            <a:avLst/>
          </a:prstGeom>
        </p:spPr>
      </p:pic>
      <p:pic>
        <p:nvPicPr>
          <p:cNvPr id="2" name="Picture 1" descr="File:Battaglia di &lt;strong&gt;Sennacherib&lt;/strong&gt; (dettaglio) - Tanzio d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1823" y="-1"/>
            <a:ext cx="4370177" cy="6370975"/>
          </a:xfrm>
          <a:prstGeom prst="rect">
            <a:avLst/>
          </a:prstGeom>
        </p:spPr>
      </p:pic>
    </p:spTree>
    <p:extLst>
      <p:ext uri="{BB962C8B-B14F-4D97-AF65-F5344CB8AC3E}">
        <p14:creationId xmlns:p14="http://schemas.microsoft.com/office/powerpoint/2010/main" val="106624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775"/>
            <a:ext cx="7577959" cy="6494085"/>
          </a:xfrm>
          <a:prstGeom prst="rect">
            <a:avLst/>
          </a:prstGeom>
          <a:noFill/>
        </p:spPr>
        <p:txBody>
          <a:bodyPr wrap="square" rtlCol="0">
            <a:spAutoFit/>
          </a:bodyPr>
          <a:lstStyle/>
          <a:p>
            <a:r>
              <a:rPr lang="en-US" sz="2400" b="1" dirty="0" smtClean="0">
                <a:latin typeface="+mj-lt"/>
              </a:rPr>
              <a:t>PRAYER TO LIVE</a:t>
            </a:r>
          </a:p>
          <a:p>
            <a:r>
              <a:rPr lang="en-US" sz="2400" dirty="0" smtClean="0">
                <a:latin typeface="+mj-lt"/>
              </a:rPr>
              <a:t>“In those days was Hezekiah sick unto death. And Isaiah the prophet came unto him, and said unto him… Set thy house in order: for thou shalt die, and not live.  Then Hezekiah turned his face toward the wall, and prayed unto the LORD.  And said, Remember now, O LORD, I beseech thee, how I have walked before thee in truth and with a perfect heart, and have done that which is good in thy sight… Isaiah, Go, and say to Hezekiah … </a:t>
            </a:r>
            <a:r>
              <a:rPr lang="en-US" sz="2400" b="1" dirty="0" smtClean="0">
                <a:latin typeface="+mj-lt"/>
              </a:rPr>
              <a:t>I have heard thy prayer, I have seen thy tears: behold I will add unto thy days [15] years</a:t>
            </a:r>
            <a:r>
              <a:rPr lang="en-US" sz="2400" dirty="0" smtClean="0">
                <a:latin typeface="+mj-lt"/>
              </a:rPr>
              <a:t>” (38:1-5).</a:t>
            </a:r>
          </a:p>
          <a:p>
            <a:r>
              <a:rPr lang="en-US" sz="2400" dirty="0" smtClean="0">
                <a:latin typeface="+mj-lt"/>
              </a:rPr>
              <a:t>Hezekiah asked God for more life and was granted it, but what would he do with it?</a:t>
            </a:r>
          </a:p>
          <a:p>
            <a:endParaRPr lang="en-US" sz="800" dirty="0" smtClean="0">
              <a:latin typeface="+mj-lt"/>
            </a:endParaRPr>
          </a:p>
          <a:p>
            <a:r>
              <a:rPr lang="en-US" sz="2400" dirty="0" smtClean="0">
                <a:latin typeface="+mj-lt"/>
              </a:rPr>
              <a:t>“At that time… the son of… the king of Babylon, sent letters and a present to Hezekiah: for he had heard he had been sick, and was recovered.  </a:t>
            </a:r>
            <a:r>
              <a:rPr lang="en-US" sz="2400" b="1" dirty="0" smtClean="0">
                <a:latin typeface="+mj-lt"/>
              </a:rPr>
              <a:t>And Hezekiah was glad of them</a:t>
            </a:r>
            <a:r>
              <a:rPr lang="en-US" sz="2400" dirty="0" smtClean="0">
                <a:latin typeface="+mj-lt"/>
              </a:rPr>
              <a:t>, </a:t>
            </a:r>
            <a:r>
              <a:rPr lang="en-US" sz="2400" b="1" dirty="0" smtClean="0">
                <a:latin typeface="+mj-lt"/>
              </a:rPr>
              <a:t>and shewed them the house of his precious things</a:t>
            </a:r>
            <a:r>
              <a:rPr lang="en-US" sz="2400" dirty="0" smtClean="0">
                <a:latin typeface="+mj-lt"/>
              </a:rPr>
              <a:t>…” (39:1).</a:t>
            </a:r>
          </a:p>
          <a:p>
            <a:r>
              <a:rPr lang="en-US" sz="2400" dirty="0" smtClean="0">
                <a:latin typeface="+mj-lt"/>
              </a:rPr>
              <a:t>Isaiah asked Hezekiah why he did such a thing (39:3), and…</a:t>
            </a:r>
          </a:p>
        </p:txBody>
      </p:sp>
      <p:pic>
        <p:nvPicPr>
          <p:cNvPr id="5" name="Picture 4" descr="File:El Rey Ezequías haciendo ostentación de sus riqueza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7959" y="1"/>
            <a:ext cx="4614041" cy="6389310"/>
          </a:xfrm>
          <a:prstGeom prst="rect">
            <a:avLst/>
          </a:prstGeom>
        </p:spPr>
      </p:pic>
    </p:spTree>
    <p:extLst>
      <p:ext uri="{BB962C8B-B14F-4D97-AF65-F5344CB8AC3E}">
        <p14:creationId xmlns:p14="http://schemas.microsoft.com/office/powerpoint/2010/main" val="224633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7639050" cy="6370975"/>
          </a:xfrm>
          <a:prstGeom prst="rect">
            <a:avLst/>
          </a:prstGeom>
          <a:noFill/>
        </p:spPr>
        <p:txBody>
          <a:bodyPr wrap="square" rtlCol="0">
            <a:spAutoFit/>
          </a:bodyPr>
          <a:lstStyle/>
          <a:p>
            <a:r>
              <a:rPr lang="en-US" sz="2400" b="1" dirty="0" smtClean="0">
                <a:latin typeface="+mj-lt"/>
              </a:rPr>
              <a:t>ISAIAH’S PROPHECY OF BABYLON</a:t>
            </a:r>
          </a:p>
          <a:p>
            <a:r>
              <a:rPr lang="en-US" sz="2400" dirty="0" smtClean="0">
                <a:latin typeface="+mj-lt"/>
              </a:rPr>
              <a:t>“… Then said he, What have they seen in thine house? And Hezekiah answered, All that is in mine house have they seen: there is nothing among my treasures that I have not shewed them… [Isaiah said] </a:t>
            </a:r>
            <a:r>
              <a:rPr lang="en-US" sz="2400" b="1" u="sng" dirty="0" smtClean="0">
                <a:latin typeface="+mj-lt"/>
              </a:rPr>
              <a:t>Behold, the days come, that all that is in thine house</a:t>
            </a:r>
            <a:r>
              <a:rPr lang="en-US" sz="2400" u="sng" dirty="0" smtClean="0">
                <a:latin typeface="+mj-lt"/>
              </a:rPr>
              <a:t>, </a:t>
            </a:r>
            <a:r>
              <a:rPr lang="en-US" sz="2400" b="1" u="sng" dirty="0" smtClean="0">
                <a:latin typeface="+mj-lt"/>
              </a:rPr>
              <a:t>and that which thy fathers have laid up in store until this day, shall be carried to Babylon: nothing shall be left</a:t>
            </a:r>
            <a:r>
              <a:rPr lang="en-US" sz="2400" dirty="0" smtClean="0">
                <a:latin typeface="+mj-lt"/>
              </a:rPr>
              <a:t>, saith the LORD.  And of thy sons that shall issue from thee, which thou shalt begat, shall they take away; and they shall be eunuchs in the palace of the king of Babylon” (39:4).</a:t>
            </a:r>
          </a:p>
          <a:p>
            <a:r>
              <a:rPr lang="en-US" sz="2400" dirty="0" smtClean="0">
                <a:latin typeface="+mj-lt"/>
              </a:rPr>
              <a:t>Isaiah told Hezekiah that in the future Babylon would invade Jerusalem, and confiscate every prize possession he had in the royal palace, and take his sons into captivity where they would be made eunuchs [castrated servants] in the palace </a:t>
            </a:r>
          </a:p>
          <a:p>
            <a:r>
              <a:rPr lang="en-US" sz="2400" dirty="0" smtClean="0">
                <a:latin typeface="+mj-lt"/>
              </a:rPr>
              <a:t>of the Babylonian king.  To do that, Babylon would have to </a:t>
            </a:r>
          </a:p>
          <a:p>
            <a:r>
              <a:rPr lang="en-US" sz="2400" dirty="0" smtClean="0">
                <a:latin typeface="+mj-lt"/>
              </a:rPr>
              <a:t>be the next world empire, and to do that, they would have </a:t>
            </a:r>
          </a:p>
          <a:p>
            <a:r>
              <a:rPr lang="en-US" sz="2400" dirty="0" smtClean="0">
                <a:latin typeface="+mj-lt"/>
              </a:rPr>
              <a:t>to overthrow the yoke of bondage by the Assyrians. </a:t>
            </a:r>
            <a:endParaRPr lang="en-US" sz="2400" dirty="0">
              <a:latin typeface="+mj-lt"/>
            </a:endParaRPr>
          </a:p>
        </p:txBody>
      </p:sp>
      <p:pic>
        <p:nvPicPr>
          <p:cNvPr id="3" name="Picture 2" descr="File:Tissot &lt;strong&gt;Isaiah&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0" y="-1"/>
            <a:ext cx="4362450" cy="6285251"/>
          </a:xfrm>
          <a:prstGeom prst="rect">
            <a:avLst/>
          </a:prstGeom>
        </p:spPr>
      </p:pic>
    </p:spTree>
    <p:extLst>
      <p:ext uri="{BB962C8B-B14F-4D97-AF65-F5344CB8AC3E}">
        <p14:creationId xmlns:p14="http://schemas.microsoft.com/office/powerpoint/2010/main" val="146628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553325" cy="6247864"/>
          </a:xfrm>
          <a:prstGeom prst="rect">
            <a:avLst/>
          </a:prstGeom>
          <a:noFill/>
        </p:spPr>
        <p:txBody>
          <a:bodyPr wrap="square" rtlCol="0">
            <a:spAutoFit/>
          </a:bodyPr>
          <a:lstStyle/>
          <a:p>
            <a:r>
              <a:rPr lang="en-US" sz="2400" dirty="0" smtClean="0">
                <a:latin typeface="+mj-lt"/>
              </a:rPr>
              <a:t>“In Judah is God known: his name is great in Israel.  In </a:t>
            </a:r>
          </a:p>
          <a:p>
            <a:r>
              <a:rPr lang="en-US" sz="2400" dirty="0" smtClean="0">
                <a:latin typeface="+mj-lt"/>
              </a:rPr>
              <a:t>Salem also is his tabernacle, and his dwelling place in </a:t>
            </a:r>
          </a:p>
          <a:p>
            <a:r>
              <a:rPr lang="en-US" sz="2400" dirty="0" smtClean="0">
                <a:latin typeface="+mj-lt"/>
              </a:rPr>
              <a:t>Zion.  There break he the arrows of the bow, the shield, </a:t>
            </a:r>
          </a:p>
          <a:p>
            <a:r>
              <a:rPr lang="en-US" sz="2400" dirty="0" smtClean="0">
                <a:latin typeface="+mj-lt"/>
              </a:rPr>
              <a:t>and the sword, and the battle… He shall cut off the princes: </a:t>
            </a:r>
            <a:r>
              <a:rPr lang="en-US" sz="2400" b="1" dirty="0" smtClean="0">
                <a:latin typeface="+mj-lt"/>
              </a:rPr>
              <a:t>he is terrible to the kings of the earth</a:t>
            </a:r>
            <a:r>
              <a:rPr lang="en-US" sz="2400" dirty="0" smtClean="0">
                <a:latin typeface="+mj-lt"/>
              </a:rPr>
              <a:t>” (Psa. 76:1-3).</a:t>
            </a:r>
          </a:p>
          <a:p>
            <a:r>
              <a:rPr lang="en-US" sz="2400" dirty="0" smtClean="0">
                <a:latin typeface="+mj-lt"/>
              </a:rPr>
              <a:t>Again, this praise psalm, fits perfectly with God’s swift and overwhelming defeat of the Assyrian army.  Christ was the invisible fighter jet for Israel in the 7</a:t>
            </a:r>
            <a:r>
              <a:rPr lang="en-US" sz="2400" baseline="30000" dirty="0" smtClean="0">
                <a:latin typeface="+mj-lt"/>
              </a:rPr>
              <a:t>th</a:t>
            </a:r>
            <a:r>
              <a:rPr lang="en-US" sz="2400" dirty="0" smtClean="0">
                <a:latin typeface="+mj-lt"/>
              </a:rPr>
              <a:t> century B.C.</a:t>
            </a:r>
          </a:p>
          <a:p>
            <a:endParaRPr lang="en-US" sz="800" b="1" dirty="0" smtClean="0">
              <a:latin typeface="+mj-lt"/>
            </a:endParaRPr>
          </a:p>
          <a:p>
            <a:r>
              <a:rPr lang="en-US" sz="2400" b="1" dirty="0" smtClean="0">
                <a:latin typeface="+mj-lt"/>
              </a:rPr>
              <a:t>ISRAEL’S REDEMPTION</a:t>
            </a:r>
          </a:p>
          <a:p>
            <a:r>
              <a:rPr lang="en-US" sz="2400" dirty="0" smtClean="0">
                <a:latin typeface="+mj-lt"/>
              </a:rPr>
              <a:t>Isaiah chapters 1-39 are about the chastisement of </a:t>
            </a:r>
          </a:p>
          <a:p>
            <a:r>
              <a:rPr lang="en-US" sz="2400" dirty="0" smtClean="0">
                <a:latin typeface="+mj-lt"/>
              </a:rPr>
              <a:t>God on both kingdoms; chapters 40-48 are about God’s</a:t>
            </a:r>
          </a:p>
          <a:p>
            <a:r>
              <a:rPr lang="en-US" sz="2400" dirty="0" smtClean="0">
                <a:latin typeface="+mj-lt"/>
              </a:rPr>
              <a:t>2-fold plan of Christ’s suffering and His glorious 2</a:t>
            </a:r>
            <a:r>
              <a:rPr lang="en-US" sz="2400" baseline="30000" dirty="0" smtClean="0">
                <a:latin typeface="+mj-lt"/>
              </a:rPr>
              <a:t>nd</a:t>
            </a:r>
            <a:r>
              <a:rPr lang="en-US" sz="2400" dirty="0" smtClean="0">
                <a:latin typeface="+mj-lt"/>
              </a:rPr>
              <a:t> coming—the fulfillment of God promises and blessings on the delivered nation –</a:t>
            </a:r>
          </a:p>
          <a:p>
            <a:endParaRPr lang="en-US" sz="800" b="1" dirty="0" smtClean="0">
              <a:latin typeface="+mj-lt"/>
            </a:endParaRPr>
          </a:p>
          <a:p>
            <a:r>
              <a:rPr lang="en-US" sz="2400" b="1" dirty="0" smtClean="0">
                <a:latin typeface="+mj-lt"/>
              </a:rPr>
              <a:t>“Comfort ye, comfort ye my people, saith your God…</a:t>
            </a:r>
          </a:p>
          <a:p>
            <a:r>
              <a:rPr lang="en-US" sz="2400" b="1" dirty="0" smtClean="0">
                <a:latin typeface="+mj-lt"/>
              </a:rPr>
              <a:t>that her iniquity is pardoned…” </a:t>
            </a:r>
            <a:r>
              <a:rPr lang="en-US" sz="2400" dirty="0" smtClean="0">
                <a:latin typeface="+mj-lt"/>
              </a:rPr>
              <a:t>(Isa. 40:1,2).     </a:t>
            </a:r>
            <a:endParaRPr lang="en-US" sz="2400" dirty="0">
              <a:latin typeface="+mj-lt"/>
            </a:endParaRPr>
          </a:p>
        </p:txBody>
      </p:sp>
      <p:pic>
        <p:nvPicPr>
          <p:cNvPr id="6" name="Picture 5" descr="Egypt denies purchasing military equipment from &lt;strong&gt;Israel&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451" y="1"/>
            <a:ext cx="4781550" cy="6247863"/>
          </a:xfrm>
          <a:prstGeom prst="rect">
            <a:avLst/>
          </a:prstGeom>
        </p:spPr>
      </p:pic>
    </p:spTree>
    <p:extLst>
      <p:ext uri="{BB962C8B-B14F-4D97-AF65-F5344CB8AC3E}">
        <p14:creationId xmlns:p14="http://schemas.microsoft.com/office/powerpoint/2010/main" val="29453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fade">
                                      <p:cBhvr>
                                        <p:cTn id="15" dur="500"/>
                                        <p:tgtEl>
                                          <p:spTgt spid="2">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animEffect transition="in" filter="fade">
                                      <p:cBhvr>
                                        <p:cTn id="26" dur="500"/>
                                        <p:tgtEl>
                                          <p:spTgt spid="2">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animEffect transition="in" filter="fade">
                                      <p:cBhvr>
                                        <p:cTn id="29"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6972300" cy="6494085"/>
          </a:xfrm>
          <a:prstGeom prst="rect">
            <a:avLst/>
          </a:prstGeom>
          <a:noFill/>
        </p:spPr>
        <p:txBody>
          <a:bodyPr wrap="square" rtlCol="0">
            <a:spAutoFit/>
          </a:bodyPr>
          <a:lstStyle/>
          <a:p>
            <a:r>
              <a:rPr lang="en-US" sz="2400" b="1" dirty="0" smtClean="0">
                <a:latin typeface="+mj-lt"/>
              </a:rPr>
              <a:t>THE HERALD</a:t>
            </a:r>
          </a:p>
          <a:p>
            <a:r>
              <a:rPr lang="en-US" sz="2400" dirty="0" smtClean="0">
                <a:latin typeface="+mj-lt"/>
              </a:rPr>
              <a:t>“The voice of him that crieth in the wilderness, Prepare ye the way of the LORD, make straight in the desert a highway for our God” (40:3).</a:t>
            </a:r>
          </a:p>
          <a:p>
            <a:r>
              <a:rPr lang="en-US" sz="2400" dirty="0" smtClean="0">
                <a:latin typeface="+mj-lt"/>
              </a:rPr>
              <a:t>As Isaiah called Israel to repentance, so did John the Baptist 700-years later, of which Isaiah prophetically spoke (Mt. 3:1-4; Mk. 1:1-4; Lk. 1:76-78; Jn. 1:23).  That straight desert highway would not be accomplished in Isaiah’s day nor John’s, but It will during the millennial kingdom –</a:t>
            </a:r>
          </a:p>
          <a:p>
            <a:endParaRPr lang="en-US" sz="800" dirty="0" smtClean="0">
              <a:latin typeface="+mj-lt"/>
            </a:endParaRPr>
          </a:p>
          <a:p>
            <a:r>
              <a:rPr lang="en-US" sz="2400" dirty="0" smtClean="0">
                <a:latin typeface="+mj-lt"/>
              </a:rPr>
              <a:t>“Every valley shall be exalted, and every mountain and hill shall be made low; and the crooked shall be made straight, and the rough places plain: </a:t>
            </a:r>
            <a:r>
              <a:rPr lang="en-US" sz="2400" b="1" dirty="0" smtClean="0">
                <a:latin typeface="+mj-lt"/>
              </a:rPr>
              <a:t>And the glory of the LORD shall be revealed, and all flesh shall see it together</a:t>
            </a:r>
            <a:r>
              <a:rPr lang="en-US" sz="2400" dirty="0" smtClean="0">
                <a:latin typeface="+mj-lt"/>
              </a:rPr>
              <a:t>: for the mouth of the LORD hath spoken it” (40:4,5).</a:t>
            </a:r>
          </a:p>
          <a:p>
            <a:r>
              <a:rPr lang="en-US" sz="2400" dirty="0" smtClean="0">
                <a:latin typeface="+mj-lt"/>
              </a:rPr>
              <a:t>Christ came the 1</a:t>
            </a:r>
            <a:r>
              <a:rPr lang="en-US" sz="2400" baseline="30000" dirty="0" smtClean="0">
                <a:latin typeface="+mj-lt"/>
              </a:rPr>
              <a:t>st</a:t>
            </a:r>
            <a:r>
              <a:rPr lang="en-US" sz="2400" dirty="0" smtClean="0">
                <a:latin typeface="+mj-lt"/>
              </a:rPr>
              <a:t> time to suffer; the 2</a:t>
            </a:r>
            <a:r>
              <a:rPr lang="en-US" sz="2400" baseline="30000" dirty="0" smtClean="0">
                <a:latin typeface="+mj-lt"/>
              </a:rPr>
              <a:t>nd</a:t>
            </a:r>
            <a:r>
              <a:rPr lang="en-US" sz="2400" dirty="0" smtClean="0">
                <a:latin typeface="+mj-lt"/>
              </a:rPr>
              <a:t> in glory!   </a:t>
            </a:r>
            <a:endParaRPr lang="en-US" sz="2400" dirty="0">
              <a:latin typeface="+mj-lt"/>
            </a:endParaRPr>
          </a:p>
        </p:txBody>
      </p:sp>
      <p:pic>
        <p:nvPicPr>
          <p:cNvPr id="3" name="Picture 2" descr="Andrew Fountain - The Dirge, the Dance, and the End of the ..."/>
          <p:cNvPicPr>
            <a:picLocks noChangeAspect="1"/>
          </p:cNvPicPr>
          <p:nvPr/>
        </p:nvPicPr>
        <p:blipFill rotWithShape="1">
          <a:blip r:embed="rId2">
            <a:extLst>
              <a:ext uri="{28A0092B-C50C-407E-A947-70E740481C1C}">
                <a14:useLocalDpi xmlns:a14="http://schemas.microsoft.com/office/drawing/2010/main" val="0"/>
              </a:ext>
            </a:extLst>
          </a:blip>
          <a:srcRect l="16737"/>
          <a:stretch/>
        </p:blipFill>
        <p:spPr>
          <a:xfrm>
            <a:off x="7153275" y="0"/>
            <a:ext cx="6677024" cy="6438900"/>
          </a:xfrm>
          <a:prstGeom prst="rect">
            <a:avLst/>
          </a:prstGeom>
        </p:spPr>
      </p:pic>
      <p:pic>
        <p:nvPicPr>
          <p:cNvPr id="4" name="Picture 3" descr="Being Christian: Unfolding the Kingdom of God – God In Al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3275" y="0"/>
            <a:ext cx="5181599" cy="6438900"/>
          </a:xfrm>
          <a:prstGeom prst="rect">
            <a:avLst/>
          </a:prstGeom>
        </p:spPr>
      </p:pic>
    </p:spTree>
    <p:extLst>
      <p:ext uri="{BB962C8B-B14F-4D97-AF65-F5344CB8AC3E}">
        <p14:creationId xmlns:p14="http://schemas.microsoft.com/office/powerpoint/2010/main" val="118322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7467600" cy="6494085"/>
          </a:xfrm>
          <a:prstGeom prst="rect">
            <a:avLst/>
          </a:prstGeom>
          <a:noFill/>
        </p:spPr>
        <p:txBody>
          <a:bodyPr wrap="square" rtlCol="0">
            <a:spAutoFit/>
          </a:bodyPr>
          <a:lstStyle/>
          <a:p>
            <a:r>
              <a:rPr lang="en-US" sz="2400" b="1" dirty="0" smtClean="0">
                <a:latin typeface="+mj-lt"/>
              </a:rPr>
              <a:t>1</a:t>
            </a:r>
            <a:r>
              <a:rPr lang="en-US" sz="2400" b="1" baseline="30000" dirty="0" smtClean="0">
                <a:latin typeface="+mj-lt"/>
              </a:rPr>
              <a:t>st</a:t>
            </a:r>
            <a:r>
              <a:rPr lang="en-US" sz="2400" b="1" dirty="0" smtClean="0">
                <a:latin typeface="+mj-lt"/>
              </a:rPr>
              <a:t> COMING OF MESSIAH</a:t>
            </a:r>
          </a:p>
          <a:p>
            <a:r>
              <a:rPr lang="en-US" sz="2400" dirty="0" smtClean="0">
                <a:latin typeface="+mj-lt"/>
              </a:rPr>
              <a:t>“Behold my servant, whom I uphold: mine elect, in whom my soul delighteth: </a:t>
            </a:r>
            <a:r>
              <a:rPr lang="en-US" sz="2400" b="1" u="sng" dirty="0" smtClean="0">
                <a:latin typeface="+mj-lt"/>
              </a:rPr>
              <a:t>I have put my spirit upon him</a:t>
            </a:r>
            <a:r>
              <a:rPr lang="en-US" sz="2400" dirty="0" smtClean="0">
                <a:latin typeface="+mj-lt"/>
              </a:rPr>
              <a:t>: he shall bring forth judgment to the Gentiles (42:1 c.f. Mt. 3:16).</a:t>
            </a:r>
          </a:p>
          <a:p>
            <a:r>
              <a:rPr lang="en-US" sz="2400" dirty="0" smtClean="0">
                <a:latin typeface="+mj-lt"/>
              </a:rPr>
              <a:t>Isaiah had thus far revealed that Messiah would come </a:t>
            </a:r>
          </a:p>
          <a:p>
            <a:r>
              <a:rPr lang="en-US" sz="2400" dirty="0" smtClean="0">
                <a:latin typeface="+mj-lt"/>
              </a:rPr>
              <a:t>twice: the first to suffer [1</a:t>
            </a:r>
            <a:r>
              <a:rPr lang="en-US" sz="2400" baseline="30000" dirty="0" smtClean="0">
                <a:latin typeface="+mj-lt"/>
              </a:rPr>
              <a:t>st</a:t>
            </a:r>
            <a:r>
              <a:rPr lang="en-US" sz="2400" dirty="0" smtClean="0">
                <a:latin typeface="+mj-lt"/>
              </a:rPr>
              <a:t> coming]; the 2</a:t>
            </a:r>
            <a:r>
              <a:rPr lang="en-US" sz="2400" baseline="30000" dirty="0" smtClean="0">
                <a:latin typeface="+mj-lt"/>
              </a:rPr>
              <a:t>nd</a:t>
            </a:r>
            <a:r>
              <a:rPr lang="en-US" sz="2400" dirty="0" smtClean="0">
                <a:latin typeface="+mj-lt"/>
              </a:rPr>
              <a:t> in His glory </a:t>
            </a:r>
          </a:p>
          <a:p>
            <a:r>
              <a:rPr lang="en-US" sz="2400" dirty="0" smtClean="0">
                <a:latin typeface="+mj-lt"/>
              </a:rPr>
              <a:t>to establish heaven on earth.  Both parts of His plan </a:t>
            </a:r>
          </a:p>
          <a:p>
            <a:r>
              <a:rPr lang="en-US" sz="2400" dirty="0" smtClean="0">
                <a:latin typeface="+mj-lt"/>
              </a:rPr>
              <a:t>hinged on His chosen nation, Israel –</a:t>
            </a:r>
          </a:p>
          <a:p>
            <a:endParaRPr lang="en-US" sz="800" dirty="0" smtClean="0">
              <a:latin typeface="+mj-lt"/>
            </a:endParaRPr>
          </a:p>
          <a:p>
            <a:r>
              <a:rPr lang="en-US" sz="2400" dirty="0" smtClean="0">
                <a:latin typeface="+mj-lt"/>
              </a:rPr>
              <a:t>“I the LORD have called thee [Israel] in righteousness,</a:t>
            </a:r>
          </a:p>
          <a:p>
            <a:r>
              <a:rPr lang="en-US" sz="2400" dirty="0" smtClean="0">
                <a:latin typeface="+mj-lt"/>
              </a:rPr>
              <a:t>And will hold thine hand, and will keep thee, and give for </a:t>
            </a:r>
          </a:p>
          <a:p>
            <a:r>
              <a:rPr lang="en-US" sz="2400" dirty="0" smtClean="0">
                <a:latin typeface="+mj-lt"/>
              </a:rPr>
              <a:t>a covenant for the people, </a:t>
            </a:r>
            <a:r>
              <a:rPr lang="en-US" sz="2400" b="1" u="sng" dirty="0" smtClean="0">
                <a:latin typeface="+mj-lt"/>
              </a:rPr>
              <a:t>for a light to the Gentiles</a:t>
            </a:r>
            <a:r>
              <a:rPr lang="en-US" sz="2400" dirty="0" smtClean="0">
                <a:latin typeface="+mj-lt"/>
              </a:rPr>
              <a:t>; To open the blind eyes, to bring out the prisoners from the prison, and them that sit in darkness out of the prison house” (42:6,7).</a:t>
            </a:r>
          </a:p>
          <a:p>
            <a:r>
              <a:rPr lang="en-US" sz="2400" dirty="0" smtClean="0">
                <a:latin typeface="+mj-lt"/>
              </a:rPr>
              <a:t>God’s plan was such—He would use Israel to reach all the nations of the world, but because she was blind herself, He must first reach and convert her, i.e. His earthly ministry.</a:t>
            </a:r>
            <a:endParaRPr lang="en-US" sz="2400" dirty="0">
              <a:latin typeface="+mj-lt"/>
            </a:endParaRPr>
          </a:p>
        </p:txBody>
      </p:sp>
      <p:pic>
        <p:nvPicPr>
          <p:cNvPr id="3" name="Picture 2" descr="Is Satan God's Little Brother? | CreateDeba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924" y="0"/>
            <a:ext cx="4791075" cy="6494085"/>
          </a:xfrm>
          <a:prstGeom prst="rect">
            <a:avLst/>
          </a:prstGeom>
        </p:spPr>
      </p:pic>
    </p:spTree>
    <p:extLst>
      <p:ext uri="{BB962C8B-B14F-4D97-AF65-F5344CB8AC3E}">
        <p14:creationId xmlns:p14="http://schemas.microsoft.com/office/powerpoint/2010/main" val="343349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076386" cy="6986528"/>
          </a:xfrm>
          <a:prstGeom prst="rect">
            <a:avLst/>
          </a:prstGeom>
          <a:noFill/>
        </p:spPr>
        <p:txBody>
          <a:bodyPr wrap="square" rtlCol="0">
            <a:spAutoFit/>
          </a:bodyPr>
          <a:lstStyle/>
          <a:p>
            <a:r>
              <a:rPr lang="en-US" sz="2400" b="1" dirty="0" smtClean="0">
                <a:latin typeface="+mj-lt"/>
              </a:rPr>
              <a:t>THE LIVING, SOVERIGN GOD</a:t>
            </a:r>
          </a:p>
          <a:p>
            <a:r>
              <a:rPr lang="en-US" sz="2400" dirty="0" smtClean="0">
                <a:latin typeface="+mj-lt"/>
              </a:rPr>
              <a:t>“Thus </a:t>
            </a:r>
            <a:r>
              <a:rPr lang="en-US" sz="2400" dirty="0" err="1" smtClean="0">
                <a:latin typeface="+mj-lt"/>
              </a:rPr>
              <a:t>saith</a:t>
            </a:r>
            <a:r>
              <a:rPr lang="en-US" sz="2400" dirty="0" smtClean="0">
                <a:latin typeface="+mj-lt"/>
              </a:rPr>
              <a:t> the LORD the </a:t>
            </a:r>
            <a:r>
              <a:rPr lang="en-US" sz="2400" b="1" dirty="0" smtClean="0">
                <a:latin typeface="+mj-lt"/>
              </a:rPr>
              <a:t>King </a:t>
            </a:r>
            <a:r>
              <a:rPr lang="en-US" sz="2400" dirty="0" smtClean="0">
                <a:latin typeface="+mj-lt"/>
              </a:rPr>
              <a:t>of Israel, and his </a:t>
            </a:r>
            <a:r>
              <a:rPr lang="en-US" sz="2400" b="1" dirty="0" smtClean="0">
                <a:latin typeface="+mj-lt"/>
              </a:rPr>
              <a:t>redeemer</a:t>
            </a:r>
            <a:r>
              <a:rPr lang="en-US" sz="2400" dirty="0" smtClean="0">
                <a:latin typeface="+mj-lt"/>
              </a:rPr>
              <a:t> the</a:t>
            </a:r>
            <a:r>
              <a:rPr lang="en-US" sz="2400" b="1" dirty="0" smtClean="0">
                <a:latin typeface="+mj-lt"/>
              </a:rPr>
              <a:t> </a:t>
            </a:r>
          </a:p>
          <a:p>
            <a:r>
              <a:rPr lang="en-US" sz="2400" b="1" dirty="0" smtClean="0">
                <a:latin typeface="+mj-lt"/>
              </a:rPr>
              <a:t>LORD </a:t>
            </a:r>
            <a:r>
              <a:rPr lang="en-US" sz="2400" dirty="0" smtClean="0">
                <a:latin typeface="+mj-lt"/>
              </a:rPr>
              <a:t>of hosts; I am the </a:t>
            </a:r>
            <a:r>
              <a:rPr lang="en-US" sz="2400" b="1" dirty="0" smtClean="0">
                <a:latin typeface="+mj-lt"/>
              </a:rPr>
              <a:t>first</a:t>
            </a:r>
            <a:r>
              <a:rPr lang="en-US" sz="2400" dirty="0" smtClean="0">
                <a:latin typeface="+mj-lt"/>
              </a:rPr>
              <a:t>,</a:t>
            </a:r>
            <a:r>
              <a:rPr lang="en-US" sz="2400" b="1" dirty="0" smtClean="0">
                <a:latin typeface="+mj-lt"/>
              </a:rPr>
              <a:t> </a:t>
            </a:r>
            <a:r>
              <a:rPr lang="en-US" sz="2400" dirty="0" smtClean="0">
                <a:latin typeface="+mj-lt"/>
              </a:rPr>
              <a:t>and I am the</a:t>
            </a:r>
            <a:r>
              <a:rPr lang="en-US" sz="2400" b="1" dirty="0" smtClean="0">
                <a:latin typeface="+mj-lt"/>
              </a:rPr>
              <a:t> last</a:t>
            </a:r>
            <a:r>
              <a:rPr lang="en-US" sz="2400" dirty="0" smtClean="0">
                <a:latin typeface="+mj-lt"/>
              </a:rPr>
              <a:t>; and beside me </a:t>
            </a:r>
          </a:p>
          <a:p>
            <a:r>
              <a:rPr lang="en-US" sz="2400" dirty="0" smtClean="0">
                <a:latin typeface="+mj-lt"/>
              </a:rPr>
              <a:t>there is no God” (44:6).  </a:t>
            </a:r>
            <a:r>
              <a:rPr lang="en-US" sz="2400" i="1" dirty="0" smtClean="0">
                <a:latin typeface="+mj-lt"/>
              </a:rPr>
              <a:t>Why is He unique among the gods? </a:t>
            </a:r>
          </a:p>
          <a:p>
            <a:endParaRPr lang="en-US" sz="800" dirty="0" smtClean="0">
              <a:latin typeface="+mj-lt"/>
            </a:endParaRPr>
          </a:p>
          <a:p>
            <a:r>
              <a:rPr lang="en-US" sz="2400" dirty="0" smtClean="0">
                <a:latin typeface="+mj-lt"/>
              </a:rPr>
              <a:t>“And who, as I, shall call, and shall declare it, and set it in </a:t>
            </a:r>
          </a:p>
          <a:p>
            <a:r>
              <a:rPr lang="en-US" sz="2400" dirty="0" smtClean="0">
                <a:latin typeface="+mj-lt"/>
              </a:rPr>
              <a:t>order for me, since I appointed the ancient people? And the </a:t>
            </a:r>
          </a:p>
          <a:p>
            <a:r>
              <a:rPr lang="en-US" sz="2400" dirty="0" smtClean="0">
                <a:latin typeface="+mj-lt"/>
              </a:rPr>
              <a:t>things that are coming, and shall come, let them shew unto </a:t>
            </a:r>
          </a:p>
          <a:p>
            <a:r>
              <a:rPr lang="en-US" sz="2400" dirty="0" smtClean="0">
                <a:latin typeface="+mj-lt"/>
              </a:rPr>
              <a:t>them” (44:7).</a:t>
            </a:r>
          </a:p>
          <a:p>
            <a:r>
              <a:rPr lang="en-US" sz="2400" dirty="0" smtClean="0">
                <a:latin typeface="+mj-lt"/>
              </a:rPr>
              <a:t>Only God can declare what He is going to do [through the </a:t>
            </a:r>
          </a:p>
          <a:p>
            <a:r>
              <a:rPr lang="en-US" sz="2400" dirty="0" smtClean="0">
                <a:latin typeface="+mj-lt"/>
              </a:rPr>
              <a:t>prophets], and then bring it to pass on His timetable. </a:t>
            </a:r>
          </a:p>
          <a:p>
            <a:endParaRPr lang="en-US" sz="800" b="1" dirty="0" smtClean="0">
              <a:latin typeface="+mj-lt"/>
            </a:endParaRPr>
          </a:p>
          <a:p>
            <a:r>
              <a:rPr lang="en-US" sz="2400" b="1" dirty="0" smtClean="0">
                <a:latin typeface="+mj-lt"/>
              </a:rPr>
              <a:t>THE DEAD, DUMB IDOLS</a:t>
            </a:r>
          </a:p>
          <a:p>
            <a:r>
              <a:rPr lang="en-US" sz="2400" dirty="0" smtClean="0">
                <a:latin typeface="+mj-lt"/>
              </a:rPr>
              <a:t>“They that make a graven image are vanity [empty]… no profit… see not… nor know… The smith with the tongs both </a:t>
            </a:r>
            <a:r>
              <a:rPr lang="en-US" sz="2400" dirty="0" err="1" smtClean="0">
                <a:latin typeface="+mj-lt"/>
              </a:rPr>
              <a:t>worketh</a:t>
            </a:r>
            <a:r>
              <a:rPr lang="en-US" sz="2400" dirty="0" smtClean="0">
                <a:latin typeface="+mj-lt"/>
              </a:rPr>
              <a:t> in the coals, and </a:t>
            </a:r>
            <a:r>
              <a:rPr lang="en-US" sz="2400" dirty="0" err="1" smtClean="0">
                <a:latin typeface="+mj-lt"/>
              </a:rPr>
              <a:t>fashioneth</a:t>
            </a:r>
            <a:r>
              <a:rPr lang="en-US" sz="2400" dirty="0" smtClean="0">
                <a:latin typeface="+mj-lt"/>
              </a:rPr>
              <a:t> it with hammers, and </a:t>
            </a:r>
            <a:r>
              <a:rPr lang="en-US" sz="2400" dirty="0" err="1" smtClean="0">
                <a:latin typeface="+mj-lt"/>
              </a:rPr>
              <a:t>worketh</a:t>
            </a:r>
            <a:r>
              <a:rPr lang="en-US" sz="2400" dirty="0" smtClean="0">
                <a:latin typeface="+mj-lt"/>
              </a:rPr>
              <a:t> it with the strength of his arms: yea, he is hungry, and his strength </a:t>
            </a:r>
            <a:r>
              <a:rPr lang="en-US" sz="2400" dirty="0" err="1" smtClean="0">
                <a:latin typeface="+mj-lt"/>
              </a:rPr>
              <a:t>faileth</a:t>
            </a:r>
            <a:r>
              <a:rPr lang="en-US" sz="2400" dirty="0" smtClean="0">
                <a:latin typeface="+mj-lt"/>
              </a:rPr>
              <a:t>… and is faint (44:9-12)… carpenter </a:t>
            </a:r>
            <a:r>
              <a:rPr lang="en-US" sz="2400" dirty="0" err="1" smtClean="0">
                <a:latin typeface="+mj-lt"/>
              </a:rPr>
              <a:t>stretcheth</a:t>
            </a:r>
            <a:r>
              <a:rPr lang="en-US" sz="2400" dirty="0" smtClean="0">
                <a:latin typeface="+mj-lt"/>
              </a:rPr>
              <a:t> out his rule… he </a:t>
            </a:r>
            <a:r>
              <a:rPr lang="en-US" sz="2400" dirty="0" err="1" smtClean="0">
                <a:latin typeface="+mj-lt"/>
              </a:rPr>
              <a:t>maketh</a:t>
            </a:r>
            <a:r>
              <a:rPr lang="en-US" sz="2400" dirty="0" smtClean="0">
                <a:latin typeface="+mj-lt"/>
              </a:rPr>
              <a:t> it after the figure of a man… he </a:t>
            </a:r>
            <a:r>
              <a:rPr lang="en-US" sz="2400" dirty="0" err="1" smtClean="0">
                <a:latin typeface="+mj-lt"/>
              </a:rPr>
              <a:t>heweth</a:t>
            </a:r>
            <a:r>
              <a:rPr lang="en-US" sz="2400" dirty="0" smtClean="0">
                <a:latin typeface="+mj-lt"/>
              </a:rPr>
              <a:t> down cedars… for a man to burn… and warm himself… bake bread… </a:t>
            </a:r>
            <a:r>
              <a:rPr lang="en-US" sz="2400" b="1" dirty="0" smtClean="0">
                <a:latin typeface="+mj-lt"/>
              </a:rPr>
              <a:t>he </a:t>
            </a:r>
            <a:r>
              <a:rPr lang="en-US" sz="2400" b="1" dirty="0" err="1" smtClean="0">
                <a:latin typeface="+mj-lt"/>
              </a:rPr>
              <a:t>maketh</a:t>
            </a:r>
            <a:r>
              <a:rPr lang="en-US" sz="2400" b="1" dirty="0" smtClean="0">
                <a:latin typeface="+mj-lt"/>
              </a:rPr>
              <a:t> a god, and </a:t>
            </a:r>
            <a:r>
              <a:rPr lang="en-US" sz="2400" b="1" dirty="0" err="1" smtClean="0">
                <a:latin typeface="+mj-lt"/>
              </a:rPr>
              <a:t>falleth</a:t>
            </a:r>
            <a:r>
              <a:rPr lang="en-US" sz="2400" b="1" dirty="0" smtClean="0">
                <a:latin typeface="+mj-lt"/>
              </a:rPr>
              <a:t> down and </a:t>
            </a:r>
            <a:r>
              <a:rPr lang="en-US" sz="2400" b="1" dirty="0" err="1" smtClean="0">
                <a:latin typeface="+mj-lt"/>
              </a:rPr>
              <a:t>worshippeth</a:t>
            </a:r>
            <a:r>
              <a:rPr lang="en-US" sz="2400" b="1" dirty="0" smtClean="0">
                <a:latin typeface="+mj-lt"/>
              </a:rPr>
              <a:t> it</a:t>
            </a:r>
            <a:r>
              <a:rPr lang="en-US" sz="2400" dirty="0" smtClean="0">
                <a:latin typeface="+mj-lt"/>
              </a:rPr>
              <a:t>…” (44:13-15).  </a:t>
            </a:r>
            <a:r>
              <a:rPr lang="en-US" sz="2400" i="1" dirty="0" smtClean="0">
                <a:latin typeface="+mj-lt"/>
              </a:rPr>
              <a:t>What fool would worship a god made with the hands of man?!!</a:t>
            </a:r>
          </a:p>
          <a:p>
            <a:r>
              <a:rPr lang="en-US" sz="2400" dirty="0" smtClean="0">
                <a:latin typeface="+mj-lt"/>
              </a:rPr>
              <a:t> </a:t>
            </a:r>
            <a:endParaRPr lang="en-US" sz="2400" dirty="0">
              <a:latin typeface="+mj-lt"/>
            </a:endParaRPr>
          </a:p>
        </p:txBody>
      </p:sp>
      <p:pic>
        <p:nvPicPr>
          <p:cNvPr id="3" name="Picture 2" descr="The Good Heart: The Holy &lt;strong&gt;Name&lt;/strong&gt; of Jes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874" y="0"/>
            <a:ext cx="4429125" cy="4238625"/>
          </a:xfrm>
          <a:prstGeom prst="rect">
            <a:avLst/>
          </a:prstGeom>
        </p:spPr>
      </p:pic>
      <p:pic>
        <p:nvPicPr>
          <p:cNvPr id="4" name="Picture 3" descr="Va'etchanan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0426" y="-1"/>
            <a:ext cx="4461573" cy="4238626"/>
          </a:xfrm>
          <a:prstGeom prst="rect">
            <a:avLst/>
          </a:prstGeom>
        </p:spPr>
      </p:pic>
    </p:spTree>
    <p:extLst>
      <p:ext uri="{BB962C8B-B14F-4D97-AF65-F5344CB8AC3E}">
        <p14:creationId xmlns:p14="http://schemas.microsoft.com/office/powerpoint/2010/main" val="4224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8" end="8"/>
                                            </p:txEl>
                                          </p:spTgt>
                                        </p:tgtEl>
                                        <p:attrNameLst>
                                          <p:attrName>style.visibility</p:attrName>
                                        </p:attrNameLst>
                                      </p:cBhvr>
                                      <p:to>
                                        <p:strVal val="visible"/>
                                      </p:to>
                                    </p:set>
                                    <p:animEffect transition="in" filter="fade">
                                      <p:cBhvr>
                                        <p:cTn id="16" dur="500"/>
                                        <p:tgtEl>
                                          <p:spTgt spid="2">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fade">
                                      <p:cBhvr>
                                        <p:cTn id="24" dur="500"/>
                                        <p:tgtEl>
                                          <p:spTgt spid="2">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12" end="12"/>
                                            </p:txEl>
                                          </p:spTgt>
                                        </p:tgtEl>
                                        <p:attrNameLst>
                                          <p:attrName>style.visibility</p:attrName>
                                        </p:attrNameLst>
                                      </p:cBhvr>
                                      <p:to>
                                        <p:strVal val="visible"/>
                                      </p:to>
                                    </p:set>
                                    <p:animEffect transition="in" filter="fade">
                                      <p:cBhvr>
                                        <p:cTn id="34" dur="500"/>
                                        <p:tgtEl>
                                          <p:spTgt spid="2">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fade">
                                      <p:cBhvr>
                                        <p:cTn id="3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
            <a:ext cx="7829551" cy="6247864"/>
          </a:xfrm>
          <a:prstGeom prst="rect">
            <a:avLst/>
          </a:prstGeom>
          <a:noFill/>
        </p:spPr>
        <p:txBody>
          <a:bodyPr wrap="square" rtlCol="0">
            <a:spAutoFit/>
          </a:bodyPr>
          <a:lstStyle/>
          <a:p>
            <a:r>
              <a:rPr lang="en-US" sz="2400" b="1" dirty="0" smtClean="0">
                <a:latin typeface="+mj-lt"/>
              </a:rPr>
              <a:t>RETURN OF THE EXILES</a:t>
            </a:r>
          </a:p>
          <a:p>
            <a:r>
              <a:rPr lang="en-US" sz="2400" dirty="0" smtClean="0">
                <a:latin typeface="+mj-lt"/>
              </a:rPr>
              <a:t>Next Isaiah reversed direction and gave God’s promise that after their exile to Assyria and then to Babylon, He will return them to their own land.  To do that He will soften the heart of their captive king –</a:t>
            </a:r>
          </a:p>
          <a:p>
            <a:endParaRPr lang="en-US" sz="800" dirty="0" smtClean="0">
              <a:latin typeface="+mj-lt"/>
            </a:endParaRPr>
          </a:p>
          <a:p>
            <a:r>
              <a:rPr lang="en-US" sz="2400" dirty="0" smtClean="0">
                <a:latin typeface="+mj-lt"/>
              </a:rPr>
              <a:t>“That said of Cyrus, He is my shepherd, and shall perform all my pleasure: even saying to Jerusalem, </a:t>
            </a:r>
            <a:r>
              <a:rPr lang="en-US" sz="2400" b="1" dirty="0" smtClean="0">
                <a:latin typeface="+mj-lt"/>
              </a:rPr>
              <a:t>Thou shalt be built</a:t>
            </a:r>
            <a:r>
              <a:rPr lang="en-US" sz="2400" dirty="0" smtClean="0">
                <a:latin typeface="+mj-lt"/>
              </a:rPr>
              <a:t>; </a:t>
            </a:r>
            <a:r>
              <a:rPr lang="en-US" sz="2400" b="1" dirty="0" smtClean="0">
                <a:latin typeface="+mj-lt"/>
              </a:rPr>
              <a:t>and to the temple, Thy foundation shall be laid</a:t>
            </a:r>
            <a:r>
              <a:rPr lang="en-US" sz="2400" dirty="0" smtClean="0">
                <a:latin typeface="+mj-lt"/>
              </a:rPr>
              <a:t>” (44:28).</a:t>
            </a:r>
          </a:p>
          <a:p>
            <a:r>
              <a:rPr lang="en-US" sz="2400" dirty="0" smtClean="0">
                <a:latin typeface="+mj-lt"/>
              </a:rPr>
              <a:t>God allowed Nebuchadnezzar of Babylon to invade Judah </a:t>
            </a:r>
          </a:p>
          <a:p>
            <a:r>
              <a:rPr lang="en-US" sz="2400" dirty="0" smtClean="0">
                <a:latin typeface="+mj-lt"/>
              </a:rPr>
              <a:t>and burn Jerusalem to the ground as His chastisement for their idol worship.  But, after 70-years and their repentance, He would cause king Cyrus of Persia to release the captives </a:t>
            </a:r>
          </a:p>
          <a:p>
            <a:r>
              <a:rPr lang="en-US" sz="2400" dirty="0" smtClean="0">
                <a:latin typeface="+mj-lt"/>
              </a:rPr>
              <a:t>so they can return and rebuild Jerusalem and the temple.</a:t>
            </a:r>
          </a:p>
          <a:p>
            <a:endParaRPr lang="en-US" sz="800" dirty="0" smtClean="0">
              <a:latin typeface="+mj-lt"/>
            </a:endParaRPr>
          </a:p>
          <a:p>
            <a:r>
              <a:rPr lang="en-US" sz="2400" dirty="0" smtClean="0">
                <a:latin typeface="+mj-lt"/>
              </a:rPr>
              <a:t>“I am the LORD, and there is none else, there is no God beside… I form the light, and create darkness: I make peace, and create</a:t>
            </a:r>
            <a:r>
              <a:rPr lang="en-US" sz="2400" i="1" dirty="0" smtClean="0">
                <a:latin typeface="+mj-lt"/>
              </a:rPr>
              <a:t> evil </a:t>
            </a:r>
            <a:r>
              <a:rPr lang="en-US" sz="2400" dirty="0" smtClean="0">
                <a:latin typeface="+mj-lt"/>
              </a:rPr>
              <a:t>[sorrow, disaster, calamity] (45:6,7; Hab. 1:13).  </a:t>
            </a:r>
            <a:endParaRPr lang="en-US" sz="2400" dirty="0">
              <a:latin typeface="+mj-lt"/>
            </a:endParaRPr>
          </a:p>
        </p:txBody>
      </p:sp>
      <p:pic>
        <p:nvPicPr>
          <p:cNvPr id="3" name="Picture 2" descr="File:Tissot &lt;strong&gt;Isaiah&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0" y="0"/>
            <a:ext cx="4362450" cy="624786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432440" y="5768280"/>
              <a:ext cx="473040" cy="396720"/>
            </p14:xfrm>
          </p:contentPart>
        </mc:Choice>
        <mc:Fallback xmlns="">
          <p:pic>
            <p:nvPicPr>
              <p:cNvPr id="4" name="Ink 3"/>
              <p:cNvPicPr/>
              <p:nvPr/>
            </p:nvPicPr>
            <p:blipFill>
              <a:blip r:embed="rId4"/>
              <a:stretch>
                <a:fillRect/>
              </a:stretch>
            </p:blipFill>
            <p:spPr>
              <a:xfrm>
                <a:off x="1423080" y="5758920"/>
                <a:ext cx="491760" cy="415440"/>
              </a:xfrm>
              <a:prstGeom prst="rect">
                <a:avLst/>
              </a:prstGeom>
            </p:spPr>
          </p:pic>
        </mc:Fallback>
      </mc:AlternateContent>
      <p:pic>
        <p:nvPicPr>
          <p:cNvPr id="5" name="Picture 4" descr="Religious Artist: Rebuilding the Temple: Par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9550" y="-1"/>
            <a:ext cx="4362450" cy="6247864"/>
          </a:xfrm>
          <a:prstGeom prst="rect">
            <a:avLst/>
          </a:prstGeom>
        </p:spPr>
      </p:pic>
    </p:spTree>
    <p:extLst>
      <p:ext uri="{BB962C8B-B14F-4D97-AF65-F5344CB8AC3E}">
        <p14:creationId xmlns:p14="http://schemas.microsoft.com/office/powerpoint/2010/main" val="132740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57200"/>
            <a:ext cx="8134351" cy="6986528"/>
          </a:xfrm>
          <a:prstGeom prst="rect">
            <a:avLst/>
          </a:prstGeom>
          <a:noFill/>
        </p:spPr>
        <p:txBody>
          <a:bodyPr wrap="square" rtlCol="0">
            <a:spAutoFit/>
          </a:bodyPr>
          <a:lstStyle/>
          <a:p>
            <a:endParaRPr lang="en-US" sz="2400" dirty="0" smtClean="0">
              <a:latin typeface="+mj-lt"/>
            </a:endParaRPr>
          </a:p>
          <a:p>
            <a:r>
              <a:rPr lang="en-US" sz="2400" b="1" dirty="0" smtClean="0">
                <a:latin typeface="+mj-lt"/>
              </a:rPr>
              <a:t>THE SOVEREIGNTY OF GOD</a:t>
            </a:r>
          </a:p>
          <a:p>
            <a:r>
              <a:rPr lang="en-US" sz="2400" dirty="0" smtClean="0">
                <a:latin typeface="+mj-lt"/>
              </a:rPr>
              <a:t>God used Assyria to crush Israel and would use Babylon to do the same with Judah, but like Assyria, Babylon was also a nation who worshipped idols, which was an abomination to God – </a:t>
            </a:r>
          </a:p>
          <a:p>
            <a:endParaRPr lang="en-US" sz="800" dirty="0" smtClean="0">
              <a:latin typeface="+mj-lt"/>
            </a:endParaRPr>
          </a:p>
          <a:p>
            <a:r>
              <a:rPr lang="en-US" sz="2400" dirty="0" smtClean="0">
                <a:latin typeface="+mj-lt"/>
              </a:rPr>
              <a:t>“Bel… Nebo… [Babylonian] idols were upon the beasts, and upon the cattle: your carriages were heavy </a:t>
            </a:r>
            <a:r>
              <a:rPr lang="en-US" sz="2400" dirty="0" err="1" smtClean="0">
                <a:latin typeface="+mj-lt"/>
              </a:rPr>
              <a:t>loaden</a:t>
            </a:r>
            <a:r>
              <a:rPr lang="en-US" sz="2400" dirty="0" smtClean="0">
                <a:latin typeface="+mj-lt"/>
              </a:rPr>
              <a:t>; they are a burden to the weary beast.  They stoop… they could not deliver the burden, but </a:t>
            </a:r>
            <a:r>
              <a:rPr lang="en-US" sz="2400" b="1" dirty="0" smtClean="0">
                <a:latin typeface="+mj-lt"/>
              </a:rPr>
              <a:t>themselves are gone into captivity</a:t>
            </a:r>
            <a:r>
              <a:rPr lang="en-US" sz="2400" dirty="0" smtClean="0">
                <a:latin typeface="+mj-lt"/>
              </a:rPr>
              <a:t>” (46:1,2).  </a:t>
            </a:r>
          </a:p>
          <a:p>
            <a:r>
              <a:rPr lang="en-US" sz="2400" dirty="0" smtClean="0">
                <a:latin typeface="+mj-lt"/>
              </a:rPr>
              <a:t>Isaiah’s prediction of Babylon’s defeat 150 yr. before!</a:t>
            </a:r>
          </a:p>
          <a:p>
            <a:r>
              <a:rPr lang="en-US" sz="2400" dirty="0" smtClean="0">
                <a:latin typeface="+mj-lt"/>
              </a:rPr>
              <a:t>God then had every right to punish them for their idolatry [as He had Israel], which He did by using king Cyrus of Persia to conquer and carry them into captivity.  Each conquering empire was to –</a:t>
            </a:r>
          </a:p>
          <a:p>
            <a:endParaRPr lang="en-US" sz="800" dirty="0" smtClean="0">
              <a:latin typeface="+mj-lt"/>
            </a:endParaRPr>
          </a:p>
          <a:p>
            <a:r>
              <a:rPr lang="en-US" sz="2400" dirty="0" smtClean="0">
                <a:latin typeface="+mj-lt"/>
              </a:rPr>
              <a:t>“Remember this… bring it again to mind, O ye transgressors… for</a:t>
            </a:r>
          </a:p>
          <a:p>
            <a:r>
              <a:rPr lang="en-US" sz="2400" b="1" u="sng" dirty="0" smtClean="0">
                <a:latin typeface="+mj-lt"/>
              </a:rPr>
              <a:t>I am God, and there is none else; I am God, and there is none like me, declaring the end from the beginning, and from ancient times that things that are not yet done, saying, my Counsel shall stand, and I will do all my pleasure</a:t>
            </a:r>
            <a:r>
              <a:rPr lang="en-US" sz="2400" dirty="0" smtClean="0">
                <a:latin typeface="+mj-lt"/>
              </a:rPr>
              <a:t>” (46:9,10).   </a:t>
            </a:r>
            <a:endParaRPr lang="en-US" sz="2400" dirty="0">
              <a:latin typeface="+mj-lt"/>
            </a:endParaRPr>
          </a:p>
        </p:txBody>
      </p:sp>
      <p:pic>
        <p:nvPicPr>
          <p:cNvPr id="4" name="Picture 3" descr="World Cultures @ Capital HS - &lt;strong&gt;babylonia&lt;/strong&gt;"/>
          <p:cNvPicPr>
            <a:picLocks noChangeAspect="1"/>
          </p:cNvPicPr>
          <p:nvPr/>
        </p:nvPicPr>
        <p:blipFill rotWithShape="1">
          <a:blip r:embed="rId2">
            <a:extLst>
              <a:ext uri="{28A0092B-C50C-407E-A947-70E740481C1C}">
                <a14:useLocalDpi xmlns:a14="http://schemas.microsoft.com/office/drawing/2010/main" val="0"/>
              </a:ext>
            </a:extLst>
          </a:blip>
          <a:srcRect l="1429" t="2941" r="1429" b="11520"/>
          <a:stretch/>
        </p:blipFill>
        <p:spPr>
          <a:xfrm>
            <a:off x="8134350" y="0"/>
            <a:ext cx="4057650" cy="6457950"/>
          </a:xfrm>
          <a:prstGeom prst="rect">
            <a:avLst/>
          </a:prstGeom>
        </p:spPr>
      </p:pic>
      <p:pic>
        <p:nvPicPr>
          <p:cNvPr id="8" name="Picture 7" descr="File:Terracotta statue of &lt;strong&gt;Baal&lt;/strong&gt;-Hammon on a throne AvL.JP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4350" y="0"/>
            <a:ext cx="4057650" cy="6457950"/>
          </a:xfrm>
          <a:prstGeom prst="rect">
            <a:avLst/>
          </a:prstGeom>
        </p:spPr>
      </p:pic>
      <p:pic>
        <p:nvPicPr>
          <p:cNvPr id="6" name="Picture 5" descr="The End Times Passover: A Warning to Oppressors Who (think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4350" y="0"/>
            <a:ext cx="4057650" cy="6457950"/>
          </a:xfrm>
          <a:prstGeom prst="rect">
            <a:avLst/>
          </a:prstGeom>
        </p:spPr>
      </p:pic>
    </p:spTree>
    <p:extLst>
      <p:ext uri="{BB962C8B-B14F-4D97-AF65-F5344CB8AC3E}">
        <p14:creationId xmlns:p14="http://schemas.microsoft.com/office/powerpoint/2010/main" val="196167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9176"/>
            <a:ext cx="11868150" cy="6494085"/>
          </a:xfrm>
          <a:prstGeom prst="rect">
            <a:avLst/>
          </a:prstGeom>
          <a:noFill/>
        </p:spPr>
        <p:txBody>
          <a:bodyPr wrap="square" rtlCol="0">
            <a:spAutoFit/>
          </a:bodyPr>
          <a:lstStyle/>
          <a:p>
            <a:r>
              <a:rPr lang="en-US" sz="2400" dirty="0" smtClean="0">
                <a:latin typeface="+mj-lt"/>
              </a:rPr>
              <a:t>“Whom shall he teach knowledge? And whom shall he make to understand doctrine? Them that are weaned from the milk and drawn from the breasts.  For </a:t>
            </a:r>
            <a:r>
              <a:rPr lang="en-US" sz="2400" b="1" dirty="0" smtClean="0">
                <a:latin typeface="+mj-lt"/>
              </a:rPr>
              <a:t>precept must be upon precept</a:t>
            </a:r>
            <a:r>
              <a:rPr lang="en-US" sz="2400" dirty="0" smtClean="0">
                <a:latin typeface="+mj-lt"/>
              </a:rPr>
              <a:t>; </a:t>
            </a:r>
            <a:r>
              <a:rPr lang="en-US" sz="2400" b="1" dirty="0" smtClean="0">
                <a:latin typeface="+mj-lt"/>
              </a:rPr>
              <a:t>line</a:t>
            </a:r>
            <a:r>
              <a:rPr lang="en-US" sz="2400" dirty="0" smtClean="0">
                <a:latin typeface="+mj-lt"/>
              </a:rPr>
              <a:t> </a:t>
            </a:r>
            <a:r>
              <a:rPr lang="en-US" sz="2400" b="1" dirty="0" smtClean="0">
                <a:latin typeface="+mj-lt"/>
              </a:rPr>
              <a:t>upon line… here a little, and there a little</a:t>
            </a:r>
            <a:r>
              <a:rPr lang="en-US" sz="2400" dirty="0" smtClean="0">
                <a:latin typeface="+mj-lt"/>
              </a:rPr>
              <a:t>” (28:9,10).</a:t>
            </a:r>
          </a:p>
          <a:p>
            <a:r>
              <a:rPr lang="en-US" sz="2400" dirty="0" smtClean="0">
                <a:latin typeface="+mj-lt"/>
              </a:rPr>
              <a:t>Thus far, Isaiah was laying a large part of the blame of the immoral behavior of Israel on their religious leaders, priests and so-call prophets [false], who were receiving revelations from </a:t>
            </a:r>
          </a:p>
          <a:p>
            <a:r>
              <a:rPr lang="en-US" sz="2400" dirty="0">
                <a:latin typeface="+mj-lt"/>
              </a:rPr>
              <a:t>t</a:t>
            </a:r>
            <a:r>
              <a:rPr lang="en-US" sz="2400" dirty="0" smtClean="0">
                <a:latin typeface="+mj-lt"/>
              </a:rPr>
              <a:t>heir gods, but were ignorant of the doctrine already given them from God through Moses [Law].  Isaiah was making them look like children and wanted them to turn from their [spiritual] diet of milk to the deep truths they had been given.  God had laid out His [613] Laws at Sinai beginning with the basic precept that </a:t>
            </a:r>
            <a:r>
              <a:rPr lang="en-US" sz="2400" b="1" u="sng" dirty="0" smtClean="0">
                <a:latin typeface="+mj-lt"/>
              </a:rPr>
              <a:t>HE IS THE ONLY TRUE GOD</a:t>
            </a:r>
            <a:r>
              <a:rPr lang="en-US" sz="2400" dirty="0" smtClean="0">
                <a:latin typeface="+mj-lt"/>
              </a:rPr>
              <a:t>.  God had revealed it </a:t>
            </a:r>
            <a:r>
              <a:rPr lang="en-US" sz="2400" i="1" dirty="0" smtClean="0">
                <a:latin typeface="+mj-lt"/>
              </a:rPr>
              <a:t>slowly</a:t>
            </a:r>
            <a:r>
              <a:rPr lang="en-US" sz="2400" dirty="0" smtClean="0">
                <a:latin typeface="+mj-lt"/>
              </a:rPr>
              <a:t> beginning with the first 10 laws. The first 4-laws were how to honor Him; the next 6 were how they were to honor their fellowman.</a:t>
            </a:r>
          </a:p>
          <a:p>
            <a:endParaRPr lang="en-US" sz="800" dirty="0" smtClean="0">
              <a:latin typeface="+mj-lt"/>
            </a:endParaRPr>
          </a:p>
          <a:p>
            <a:r>
              <a:rPr lang="en-US" sz="2400" dirty="0" smtClean="0">
                <a:latin typeface="+mj-lt"/>
              </a:rPr>
              <a:t>“The secret things belong unto the LORD our God:</a:t>
            </a:r>
          </a:p>
          <a:p>
            <a:r>
              <a:rPr lang="en-US" sz="2400" b="1" dirty="0">
                <a:latin typeface="+mj-lt"/>
              </a:rPr>
              <a:t>b</a:t>
            </a:r>
            <a:r>
              <a:rPr lang="en-US" sz="2400" b="1" dirty="0" smtClean="0">
                <a:latin typeface="+mj-lt"/>
              </a:rPr>
              <a:t>ut those things which are revealed belong to us</a:t>
            </a:r>
          </a:p>
          <a:p>
            <a:r>
              <a:rPr lang="en-US" sz="2400" b="1" dirty="0">
                <a:latin typeface="+mj-lt"/>
              </a:rPr>
              <a:t>a</a:t>
            </a:r>
            <a:r>
              <a:rPr lang="en-US" sz="2400" b="1" dirty="0" smtClean="0">
                <a:latin typeface="+mj-lt"/>
              </a:rPr>
              <a:t>nd to our children for ever</a:t>
            </a:r>
            <a:r>
              <a:rPr lang="en-US" sz="2400" dirty="0" smtClean="0">
                <a:latin typeface="+mj-lt"/>
              </a:rPr>
              <a:t>, that we may </a:t>
            </a:r>
            <a:r>
              <a:rPr lang="en-US" sz="2400" i="1" dirty="0" smtClean="0">
                <a:latin typeface="+mj-lt"/>
              </a:rPr>
              <a:t>DO ALL </a:t>
            </a:r>
          </a:p>
          <a:p>
            <a:r>
              <a:rPr lang="en-US" sz="2400" i="1" dirty="0" smtClean="0">
                <a:latin typeface="+mj-lt"/>
              </a:rPr>
              <a:t>THE WORDS OF THIS LAW</a:t>
            </a:r>
            <a:r>
              <a:rPr lang="en-US" sz="2400" dirty="0" smtClean="0">
                <a:latin typeface="+mj-lt"/>
              </a:rPr>
              <a:t>” (Deut. 29:29).</a:t>
            </a:r>
          </a:p>
          <a:p>
            <a:r>
              <a:rPr lang="en-US" sz="2400" dirty="0" smtClean="0">
                <a:latin typeface="+mj-lt"/>
              </a:rPr>
              <a:t>God’s plan for Israel was given a little at a time,</a:t>
            </a:r>
          </a:p>
          <a:p>
            <a:r>
              <a:rPr lang="en-US" sz="2400" dirty="0">
                <a:latin typeface="+mj-lt"/>
              </a:rPr>
              <a:t>b</a:t>
            </a:r>
            <a:r>
              <a:rPr lang="en-US" sz="2400" dirty="0" smtClean="0">
                <a:latin typeface="+mj-lt"/>
              </a:rPr>
              <a:t>ut they had rejected it, and now they would pay.   </a:t>
            </a:r>
            <a:endParaRPr lang="en-US" sz="2400" dirty="0">
              <a:latin typeface="+mj-lt"/>
            </a:endParaRPr>
          </a:p>
        </p:txBody>
      </p:sp>
      <p:pic>
        <p:nvPicPr>
          <p:cNvPr id="4" name="Picture 3" descr="Truth Challenge » Blog Archive » Politicians, morality and ..."/>
          <p:cNvPicPr>
            <a:picLocks noChangeAspect="1"/>
          </p:cNvPicPr>
          <p:nvPr/>
        </p:nvPicPr>
        <p:blipFill rotWithShape="1">
          <a:blip r:embed="rId2">
            <a:extLst>
              <a:ext uri="{28A0092B-C50C-407E-A947-70E740481C1C}">
                <a14:useLocalDpi xmlns:a14="http://schemas.microsoft.com/office/drawing/2010/main" val="0"/>
              </a:ext>
            </a:extLst>
          </a:blip>
          <a:srcRect t="5623"/>
          <a:stretch/>
        </p:blipFill>
        <p:spPr>
          <a:xfrm>
            <a:off x="6638925" y="3520965"/>
            <a:ext cx="5391150" cy="2893943"/>
          </a:xfrm>
          <a:prstGeom prst="rect">
            <a:avLst/>
          </a:prstGeom>
        </p:spPr>
      </p:pic>
    </p:spTree>
    <p:extLst>
      <p:ext uri="{BB962C8B-B14F-4D97-AF65-F5344CB8AC3E}">
        <p14:creationId xmlns:p14="http://schemas.microsoft.com/office/powerpoint/2010/main" val="351974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829550" cy="6494085"/>
          </a:xfrm>
          <a:prstGeom prst="rect">
            <a:avLst/>
          </a:prstGeom>
          <a:noFill/>
        </p:spPr>
        <p:txBody>
          <a:bodyPr wrap="square" rtlCol="0">
            <a:spAutoFit/>
          </a:bodyPr>
          <a:lstStyle/>
          <a:p>
            <a:r>
              <a:rPr lang="en-US" sz="2400" dirty="0" smtClean="0">
                <a:latin typeface="+mj-lt"/>
              </a:rPr>
              <a:t>“Come down, and sit in the dust, O Babylon, sit on the ground: there is no throne, O daughter of the Chaldean (47:1)… I was wroth with my people… and given them into thine hand: </a:t>
            </a:r>
            <a:r>
              <a:rPr lang="en-US" sz="2400" b="1" dirty="0" smtClean="0">
                <a:latin typeface="+mj-lt"/>
              </a:rPr>
              <a:t>thou</a:t>
            </a:r>
            <a:r>
              <a:rPr lang="en-US" sz="2400" b="1" u="sng" dirty="0" smtClean="0">
                <a:latin typeface="+mj-lt"/>
              </a:rPr>
              <a:t> </a:t>
            </a:r>
            <a:r>
              <a:rPr lang="en-US" sz="2400" b="1" dirty="0" smtClean="0">
                <a:latin typeface="+mj-lt"/>
              </a:rPr>
              <a:t>didst </a:t>
            </a:r>
            <a:r>
              <a:rPr lang="en-US" sz="2400" b="1" u="sng" dirty="0" smtClean="0">
                <a:latin typeface="+mj-lt"/>
              </a:rPr>
              <a:t>SHEW THEM NO MERCY</a:t>
            </a:r>
            <a:r>
              <a:rPr lang="en-US" sz="2400" b="1" dirty="0" smtClean="0">
                <a:latin typeface="+mj-lt"/>
              </a:rPr>
              <a:t>; upon the ancient hast thou very heavily laid thy yoke</a:t>
            </a:r>
            <a:r>
              <a:rPr lang="en-US" sz="2400" dirty="0" smtClean="0">
                <a:latin typeface="+mj-lt"/>
              </a:rPr>
              <a:t>” (47:6).</a:t>
            </a:r>
          </a:p>
          <a:p>
            <a:r>
              <a:rPr lang="en-US" sz="2400" dirty="0" smtClean="0">
                <a:latin typeface="+mj-lt"/>
              </a:rPr>
              <a:t>Though God was angry at the Jewish people and had given them into the hands of their captors, He held both Assyria &amp; Babylon guilty because  of their excessively harsh treatment </a:t>
            </a:r>
          </a:p>
          <a:p>
            <a:r>
              <a:rPr lang="en-US" sz="2400" dirty="0" smtClean="0">
                <a:latin typeface="+mj-lt"/>
              </a:rPr>
              <a:t>of God’s people, so He brought judgment upon both of them. </a:t>
            </a:r>
          </a:p>
          <a:p>
            <a:endParaRPr lang="en-US" sz="800" dirty="0" smtClean="0">
              <a:latin typeface="+mj-lt"/>
            </a:endParaRPr>
          </a:p>
          <a:p>
            <a:r>
              <a:rPr lang="en-US" sz="2400" dirty="0" smtClean="0">
                <a:latin typeface="+mj-lt"/>
              </a:rPr>
              <a:t>“Hear ye this, O house of Jacob, which are called by the name of Israel (48:1)… </a:t>
            </a:r>
            <a:r>
              <a:rPr lang="en-US" sz="2400" b="1" dirty="0" smtClean="0">
                <a:latin typeface="+mj-lt"/>
              </a:rPr>
              <a:t>For my name’s sake will I defer mine anger</a:t>
            </a:r>
            <a:r>
              <a:rPr lang="en-US" sz="2400" dirty="0" smtClean="0">
                <a:latin typeface="+mj-lt"/>
              </a:rPr>
              <a:t>… that I cut thee not off [now]” (48:9).</a:t>
            </a:r>
          </a:p>
          <a:p>
            <a:r>
              <a:rPr lang="en-US" sz="2400" dirty="0" smtClean="0">
                <a:latin typeface="+mj-lt"/>
              </a:rPr>
              <a:t>Thus far, Israel had failed to believe God, which resulted in a 70-year exile.  They deserved even more severe punishment, but God would defer that until a later time.  When is that?  </a:t>
            </a:r>
          </a:p>
          <a:p>
            <a:endParaRPr lang="en-US" sz="800" b="1" i="1" u="sng" dirty="0">
              <a:latin typeface="+mj-lt"/>
            </a:endParaRPr>
          </a:p>
          <a:p>
            <a:r>
              <a:rPr lang="en-US" sz="2400" b="1" i="1" dirty="0" smtClean="0">
                <a:latin typeface="+mj-lt"/>
              </a:rPr>
              <a:t>                               </a:t>
            </a:r>
            <a:r>
              <a:rPr lang="en-US" sz="4000" b="1" i="1" u="sng" dirty="0" smtClean="0">
                <a:latin typeface="+mj-lt"/>
              </a:rPr>
              <a:t>THE TRIBULATION</a:t>
            </a:r>
            <a:r>
              <a:rPr lang="en-US" sz="4000" b="1" i="1" dirty="0" smtClean="0">
                <a:latin typeface="+mj-lt"/>
              </a:rPr>
              <a:t>!  </a:t>
            </a:r>
            <a:endParaRPr lang="en-US" sz="4000" b="1" i="1" dirty="0">
              <a:latin typeface="+mj-lt"/>
            </a:endParaRPr>
          </a:p>
        </p:txBody>
      </p:sp>
      <p:pic>
        <p:nvPicPr>
          <p:cNvPr id="3" name="Picture 2" descr="File:Tissot &lt;strong&gt;Isaiah&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0" y="0"/>
            <a:ext cx="4362450" cy="6247864"/>
          </a:xfrm>
          <a:prstGeom prst="rect">
            <a:avLst/>
          </a:prstGeom>
        </p:spPr>
      </p:pic>
    </p:spTree>
    <p:extLst>
      <p:ext uri="{BB962C8B-B14F-4D97-AF65-F5344CB8AC3E}">
        <p14:creationId xmlns:p14="http://schemas.microsoft.com/office/powerpoint/2010/main" val="12056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p:cTn id="25"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6"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27"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28"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7153276" cy="6617196"/>
          </a:xfrm>
          <a:prstGeom prst="rect">
            <a:avLst/>
          </a:prstGeom>
          <a:noFill/>
        </p:spPr>
        <p:txBody>
          <a:bodyPr wrap="square" rtlCol="0">
            <a:spAutoFit/>
          </a:bodyPr>
          <a:lstStyle/>
          <a:p>
            <a:r>
              <a:rPr lang="en-US" sz="2400" dirty="0" smtClean="0">
                <a:latin typeface="+mj-lt"/>
              </a:rPr>
              <a:t>“God is our refuge and strength, a very present help in trouble… God is in the midst of her: she shall not be moved… the heathen raged, the kingdoms were moved… </a:t>
            </a:r>
            <a:r>
              <a:rPr lang="en-US" sz="2400" b="1" u="sng" dirty="0" smtClean="0">
                <a:latin typeface="+mj-lt"/>
              </a:rPr>
              <a:t>Be still and know that I am God</a:t>
            </a:r>
            <a:r>
              <a:rPr lang="en-US" sz="2400" dirty="0" smtClean="0">
                <a:latin typeface="+mj-lt"/>
              </a:rPr>
              <a:t>…” (Psa. 46).</a:t>
            </a:r>
          </a:p>
          <a:p>
            <a:r>
              <a:rPr lang="en-US" sz="2400" dirty="0" smtClean="0">
                <a:latin typeface="+mj-lt"/>
              </a:rPr>
              <a:t>Again, it sounds like this was written directly to Judah in 701 B.C. when Assyria was poised to destroy her, but God defended her.  Amidst the chaos, He wanted them to, </a:t>
            </a:r>
            <a:r>
              <a:rPr lang="en-US" sz="2400" i="1" dirty="0" smtClean="0">
                <a:latin typeface="+mj-lt"/>
              </a:rPr>
              <a:t>“Be still and know that I am God.”  </a:t>
            </a:r>
            <a:r>
              <a:rPr lang="en-US" sz="2400" dirty="0" smtClean="0">
                <a:latin typeface="+mj-lt"/>
              </a:rPr>
              <a:t>Shouldn’t we be doing the same amid noise and chaos all around us?</a:t>
            </a:r>
          </a:p>
          <a:p>
            <a:endParaRPr lang="en-US" sz="800" dirty="0" smtClean="0">
              <a:latin typeface="+mj-lt"/>
            </a:endParaRPr>
          </a:p>
          <a:p>
            <a:r>
              <a:rPr lang="en-US" sz="2400" dirty="0" smtClean="0">
                <a:latin typeface="+mj-lt"/>
              </a:rPr>
              <a:t>“Praise ye the LORD.  Praise ye the name of the LORD… For the LORD hath chosen Jacob unto himself, and Israel for a peculiar treasure… Blessed be the LORD out of Zion, which dwelleth at Jerusalem. Praise ye the LORD” (135).</a:t>
            </a:r>
          </a:p>
          <a:p>
            <a:r>
              <a:rPr lang="en-US" sz="2400" dirty="0" smtClean="0">
                <a:latin typeface="+mj-lt"/>
              </a:rPr>
              <a:t>God had chosen Israel for a special purpose [light to the Gentiles], but has He not chosen us as members of ‘His Body’ for an even </a:t>
            </a:r>
            <a:r>
              <a:rPr lang="en-US" sz="2400" i="1" dirty="0" smtClean="0">
                <a:latin typeface="+mj-lt"/>
              </a:rPr>
              <a:t>more</a:t>
            </a:r>
            <a:r>
              <a:rPr lang="en-US" sz="2400" dirty="0" smtClean="0">
                <a:latin typeface="+mj-lt"/>
              </a:rPr>
              <a:t> important purpose?</a:t>
            </a:r>
          </a:p>
          <a:p>
            <a:endParaRPr lang="en-US" sz="800" dirty="0" smtClean="0">
              <a:latin typeface="+mj-lt"/>
            </a:endParaRPr>
          </a:p>
          <a:p>
            <a:r>
              <a:rPr lang="en-US" sz="2400" dirty="0" smtClean="0">
                <a:latin typeface="+mj-lt"/>
              </a:rPr>
              <a:t>Next time – </a:t>
            </a:r>
            <a:r>
              <a:rPr lang="en-US" sz="2400" smtClean="0">
                <a:latin typeface="+mj-lt"/>
              </a:rPr>
              <a:t>a snapshot </a:t>
            </a:r>
            <a:r>
              <a:rPr lang="en-US" sz="2400" dirty="0" smtClean="0">
                <a:latin typeface="+mj-lt"/>
              </a:rPr>
              <a:t>of the cross 700-yr. before  </a:t>
            </a:r>
            <a:endParaRPr lang="en-US" sz="2400" dirty="0">
              <a:latin typeface="+mj-lt"/>
            </a:endParaRPr>
          </a:p>
        </p:txBody>
      </p:sp>
      <p:pic>
        <p:nvPicPr>
          <p:cNvPr id="3" name="Picture 2" descr="Kimmy Sharing L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575" y="1"/>
            <a:ext cx="4924425" cy="5669279"/>
          </a:xfrm>
          <a:prstGeom prst="rect">
            <a:avLst/>
          </a:prstGeom>
        </p:spPr>
      </p:pic>
      <p:pic>
        <p:nvPicPr>
          <p:cNvPr id="4" name="Picture 3" descr="H. Ricardo Proaño G.: Be still, and know that I am Go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7576" y="1"/>
            <a:ext cx="4924424" cy="5669279"/>
          </a:xfrm>
          <a:prstGeom prst="rect">
            <a:avLst/>
          </a:prstGeom>
        </p:spPr>
      </p:pic>
      <p:pic>
        <p:nvPicPr>
          <p:cNvPr id="6" name="Picture 5" descr="The Mind/&lt;strong&gt;Body&lt;/strong&gt;/Spirit Complex - The Pub - Shroomery Messag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574" y="-33337"/>
            <a:ext cx="4924426" cy="5702617"/>
          </a:xfrm>
          <a:prstGeom prst="rect">
            <a:avLst/>
          </a:prstGeom>
        </p:spPr>
      </p:pic>
      <p:sp>
        <p:nvSpPr>
          <p:cNvPr id="5" name="TextBox 4"/>
          <p:cNvSpPr txBox="1"/>
          <p:nvPr/>
        </p:nvSpPr>
        <p:spPr>
          <a:xfrm>
            <a:off x="7124875" y="5564205"/>
            <a:ext cx="5209824" cy="1200329"/>
          </a:xfrm>
          <a:prstGeom prst="rect">
            <a:avLst/>
          </a:prstGeom>
          <a:noFill/>
        </p:spPr>
        <p:txBody>
          <a:bodyPr wrap="none" rtlCol="0">
            <a:spAutoFit/>
          </a:bodyPr>
          <a:lstStyle/>
          <a:p>
            <a:pPr algn="ctr"/>
            <a:r>
              <a:rPr lang="en-US" sz="2400" dirty="0" smtClean="0">
                <a:latin typeface="+mj-lt"/>
              </a:rPr>
              <a:t>“For I determined not to know any thing </a:t>
            </a:r>
          </a:p>
          <a:p>
            <a:pPr algn="ctr"/>
            <a:r>
              <a:rPr lang="en-US" sz="2400" dirty="0" smtClean="0">
                <a:latin typeface="+mj-lt"/>
              </a:rPr>
              <a:t>among you, save </a:t>
            </a:r>
            <a:r>
              <a:rPr lang="en-US" sz="2400" b="1" u="sng" dirty="0" smtClean="0">
                <a:latin typeface="+mj-lt"/>
              </a:rPr>
              <a:t>Jesus Christ, and him </a:t>
            </a:r>
          </a:p>
          <a:p>
            <a:pPr algn="ctr"/>
            <a:r>
              <a:rPr lang="en-US" sz="2400" b="1" u="sng" dirty="0" smtClean="0">
                <a:latin typeface="+mj-lt"/>
              </a:rPr>
              <a:t>crucified</a:t>
            </a:r>
            <a:r>
              <a:rPr lang="en-US" sz="2400" b="1" dirty="0" smtClean="0">
                <a:latin typeface="+mj-lt"/>
              </a:rPr>
              <a:t>” </a:t>
            </a:r>
            <a:r>
              <a:rPr lang="en-US" sz="2400" dirty="0" smtClean="0">
                <a:latin typeface="+mj-lt"/>
              </a:rPr>
              <a:t>(1Cor. 2:2). </a:t>
            </a:r>
            <a:endParaRPr lang="en-US" sz="2400" dirty="0">
              <a:latin typeface="+mj-lt"/>
            </a:endParaRPr>
          </a:p>
        </p:txBody>
      </p:sp>
    </p:spTree>
    <p:extLst>
      <p:ext uri="{BB962C8B-B14F-4D97-AF65-F5344CB8AC3E}">
        <p14:creationId xmlns:p14="http://schemas.microsoft.com/office/powerpoint/2010/main" val="81627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1000"/>
                                        <p:tgtEl>
                                          <p:spTgt spid="5">
                                            <p:txEl>
                                              <p:pRg st="0" end="0"/>
                                            </p:txEl>
                                          </p:spTgt>
                                        </p:tgtEl>
                                      </p:cBhvr>
                                    </p:animEffect>
                                    <p:anim calcmode="lin" valueType="num">
                                      <p:cBhvr>
                                        <p:cTn id="3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829550" cy="6370975"/>
          </a:xfrm>
          <a:prstGeom prst="rect">
            <a:avLst/>
          </a:prstGeom>
          <a:noFill/>
        </p:spPr>
        <p:txBody>
          <a:bodyPr wrap="square" rtlCol="0">
            <a:spAutoFit/>
          </a:bodyPr>
          <a:lstStyle/>
          <a:p>
            <a:r>
              <a:rPr lang="en-US" sz="2400" b="1" dirty="0" smtClean="0">
                <a:latin typeface="+mj-lt"/>
              </a:rPr>
              <a:t>“</a:t>
            </a:r>
            <a:r>
              <a:rPr lang="en-US" sz="2400" b="1" u="sng" dirty="0" smtClean="0">
                <a:latin typeface="+mj-lt"/>
              </a:rPr>
              <a:t>For with stammering lips and another tongue will he speak to this people… yet they would not hear</a:t>
            </a:r>
            <a:r>
              <a:rPr lang="en-US" sz="2400" dirty="0" smtClean="0">
                <a:latin typeface="+mj-lt"/>
              </a:rPr>
              <a:t>.  But the word of the LORD was unto them precept upon precept… line upon line… here a little, and there a little; that they might go, and</a:t>
            </a:r>
            <a:r>
              <a:rPr lang="en-US" sz="2400" b="1" dirty="0" smtClean="0">
                <a:latin typeface="+mj-lt"/>
              </a:rPr>
              <a:t> fall backward</a:t>
            </a:r>
            <a:r>
              <a:rPr lang="en-US" sz="2400" dirty="0" smtClean="0">
                <a:latin typeface="+mj-lt"/>
              </a:rPr>
              <a:t>, and be </a:t>
            </a:r>
            <a:r>
              <a:rPr lang="en-US" sz="2400" b="1" dirty="0" smtClean="0">
                <a:latin typeface="+mj-lt"/>
              </a:rPr>
              <a:t>broken</a:t>
            </a:r>
            <a:r>
              <a:rPr lang="en-US" sz="2400" dirty="0" smtClean="0">
                <a:latin typeface="+mj-lt"/>
              </a:rPr>
              <a:t>, and </a:t>
            </a:r>
            <a:r>
              <a:rPr lang="en-US" sz="2400" b="1" dirty="0" smtClean="0">
                <a:latin typeface="+mj-lt"/>
              </a:rPr>
              <a:t>snared</a:t>
            </a:r>
            <a:r>
              <a:rPr lang="en-US" sz="2400" dirty="0" smtClean="0">
                <a:latin typeface="+mj-lt"/>
              </a:rPr>
              <a:t>, and </a:t>
            </a:r>
            <a:r>
              <a:rPr lang="en-US" sz="2400" b="1" dirty="0" smtClean="0">
                <a:latin typeface="+mj-lt"/>
              </a:rPr>
              <a:t>taken</a:t>
            </a:r>
            <a:r>
              <a:rPr lang="en-US" sz="2400" dirty="0" smtClean="0">
                <a:latin typeface="+mj-lt"/>
              </a:rPr>
              <a:t>” (28:11-13).</a:t>
            </a:r>
          </a:p>
          <a:p>
            <a:r>
              <a:rPr lang="en-US" sz="2400" dirty="0" smtClean="0">
                <a:latin typeface="+mj-lt"/>
              </a:rPr>
              <a:t>If Israel would not listen to Isaiah as </a:t>
            </a:r>
            <a:r>
              <a:rPr lang="en-US" sz="2400" i="1" dirty="0" smtClean="0">
                <a:latin typeface="+mj-lt"/>
              </a:rPr>
              <a:t>he</a:t>
            </a:r>
            <a:r>
              <a:rPr lang="en-US" sz="2400" dirty="0" smtClean="0">
                <a:latin typeface="+mj-lt"/>
              </a:rPr>
              <a:t> spoke to them, then God would use </a:t>
            </a:r>
            <a:r>
              <a:rPr lang="en-US" sz="2400" i="1" dirty="0" smtClean="0">
                <a:latin typeface="+mj-lt"/>
              </a:rPr>
              <a:t>another</a:t>
            </a:r>
            <a:r>
              <a:rPr lang="en-US" sz="2400" dirty="0" smtClean="0">
                <a:latin typeface="+mj-lt"/>
              </a:rPr>
              <a:t> set of lips, another tongue—that is, another NATION [Assyria] to speak judgment to them, which would cause them to fall even further backward, to be broken and snared, and taken into captivity.  </a:t>
            </a:r>
          </a:p>
          <a:p>
            <a:r>
              <a:rPr lang="en-US" sz="2400" dirty="0" smtClean="0">
                <a:latin typeface="+mj-lt"/>
              </a:rPr>
              <a:t>This is the first use of a ‘tongue,’ which God used </a:t>
            </a:r>
            <a:r>
              <a:rPr lang="en-US" sz="2400" b="1" u="sng" dirty="0" smtClean="0">
                <a:latin typeface="+mj-lt"/>
              </a:rPr>
              <a:t>TO SPEAK TO ISRAEL</a:t>
            </a:r>
            <a:r>
              <a:rPr lang="en-US" sz="2400" dirty="0" smtClean="0">
                <a:latin typeface="+mj-lt"/>
              </a:rPr>
              <a:t> [</a:t>
            </a:r>
            <a:r>
              <a:rPr lang="en-US" sz="2400" i="1" dirty="0" smtClean="0">
                <a:latin typeface="+mj-lt"/>
              </a:rPr>
              <a:t>not</a:t>
            </a:r>
            <a:r>
              <a:rPr lang="en-US" sz="2400" dirty="0" smtClean="0">
                <a:latin typeface="+mj-lt"/>
              </a:rPr>
              <a:t> the Body of Christ], concerning His judgment upon them.  It was a </a:t>
            </a:r>
            <a:r>
              <a:rPr lang="en-US" sz="2400" u="sng" dirty="0" smtClean="0">
                <a:latin typeface="+mj-lt"/>
              </a:rPr>
              <a:t>known</a:t>
            </a:r>
            <a:r>
              <a:rPr lang="en-US" sz="2400" dirty="0" smtClean="0">
                <a:latin typeface="+mj-lt"/>
              </a:rPr>
              <a:t> language [Assyrian], but it was God’s warning to Israel of His judgment to come.  Every time Israel heard an invading army with a foreign tongue they didn’t understand, they should know that God’s judgment was upon them –</a:t>
            </a:r>
            <a:r>
              <a:rPr lang="en-US" sz="2400" dirty="0">
                <a:latin typeface="+mj-lt"/>
              </a:rPr>
              <a:t> </a:t>
            </a:r>
            <a:r>
              <a:rPr lang="en-US" sz="2400" u="sng" dirty="0" smtClean="0">
                <a:latin typeface="+mj-lt"/>
              </a:rPr>
              <a:t>Assyrian, Babylonian, Media-Persia, Greek, Roman</a:t>
            </a:r>
            <a:r>
              <a:rPr lang="en-US" sz="2400" dirty="0" smtClean="0">
                <a:latin typeface="+mj-lt"/>
              </a:rPr>
              <a:t>.   </a:t>
            </a:r>
            <a:endParaRPr lang="en-US" sz="2400" dirty="0">
              <a:latin typeface="+mj-lt"/>
            </a:endParaRPr>
          </a:p>
        </p:txBody>
      </p:sp>
      <p:pic>
        <p:nvPicPr>
          <p:cNvPr id="3" name="Picture 2" descr="File:Tissot &lt;strong&gt;Isaiah&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0" y="-1"/>
            <a:ext cx="4362450" cy="6370975"/>
          </a:xfrm>
          <a:prstGeom prst="rect">
            <a:avLst/>
          </a:prstGeom>
        </p:spPr>
      </p:pic>
    </p:spTree>
    <p:extLst>
      <p:ext uri="{BB962C8B-B14F-4D97-AF65-F5344CB8AC3E}">
        <p14:creationId xmlns:p14="http://schemas.microsoft.com/office/powerpoint/2010/main" val="302400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7829550" cy="6494085"/>
          </a:xfrm>
          <a:prstGeom prst="rect">
            <a:avLst/>
          </a:prstGeom>
          <a:noFill/>
        </p:spPr>
        <p:txBody>
          <a:bodyPr wrap="square" rtlCol="0">
            <a:spAutoFit/>
          </a:bodyPr>
          <a:lstStyle/>
          <a:p>
            <a:r>
              <a:rPr lang="en-US" sz="2400" b="1" dirty="0" smtClean="0">
                <a:latin typeface="+mj-lt"/>
              </a:rPr>
              <a:t>WOE ON JERUSALEM </a:t>
            </a:r>
            <a:r>
              <a:rPr lang="en-US" sz="2400" dirty="0" smtClean="0">
                <a:latin typeface="+mj-lt"/>
              </a:rPr>
              <a:t>[JUDAH]</a:t>
            </a:r>
          </a:p>
          <a:p>
            <a:r>
              <a:rPr lang="en-US" sz="2400" dirty="0" smtClean="0">
                <a:latin typeface="+mj-lt"/>
              </a:rPr>
              <a:t>“Woe to Ariel… the city where David dwelt!... Yet I will distress Ariel, and there shall be heaviness and sorrow…” (29:1,2).</a:t>
            </a:r>
          </a:p>
          <a:p>
            <a:r>
              <a:rPr lang="en-US" sz="2400" dirty="0" smtClean="0">
                <a:latin typeface="+mj-lt"/>
              </a:rPr>
              <a:t>The first ‘woe’ was on the northern kingdom evidenced by invasion of the Assyrian army and the 1</a:t>
            </a:r>
            <a:r>
              <a:rPr lang="en-US" sz="2400" baseline="30000" dirty="0" smtClean="0">
                <a:latin typeface="+mj-lt"/>
              </a:rPr>
              <a:t>st</a:t>
            </a:r>
            <a:r>
              <a:rPr lang="en-US" sz="2400" dirty="0" smtClean="0">
                <a:latin typeface="+mj-lt"/>
              </a:rPr>
              <a:t> exile of Jews into captivity; this second was on Ariel, </a:t>
            </a:r>
            <a:r>
              <a:rPr lang="en-US" sz="2400" i="1" dirty="0" smtClean="0">
                <a:latin typeface="+mj-lt"/>
              </a:rPr>
              <a:t>“lion of God,” </a:t>
            </a:r>
            <a:r>
              <a:rPr lang="en-US" sz="2400" dirty="0" smtClean="0">
                <a:latin typeface="+mj-lt"/>
              </a:rPr>
              <a:t>which is Jerusalem [Judah].  Though the city will be surrounded by Assyria, causing tremendous hardships, God will not let the southern kingdom fall yet, but she will greatly suffer. </a:t>
            </a:r>
          </a:p>
          <a:p>
            <a:endParaRPr lang="en-US" sz="800" dirty="0">
              <a:latin typeface="+mj-lt"/>
            </a:endParaRPr>
          </a:p>
          <a:p>
            <a:r>
              <a:rPr lang="en-US" sz="2400" i="1" dirty="0" smtClean="0">
                <a:latin typeface="+mj-lt"/>
              </a:rPr>
              <a:t>“Here, as often in prophecy, and especially in Isaiah, the near and far horizons blend.  The near view is of Sennacherib’s invasion… the far view is that of the final gathering of the Gentiles </a:t>
            </a:r>
            <a:r>
              <a:rPr lang="en-US" sz="2400" dirty="0" smtClean="0">
                <a:latin typeface="+mj-lt"/>
              </a:rPr>
              <a:t>[Armageddon] </a:t>
            </a:r>
            <a:r>
              <a:rPr lang="en-US" sz="2400" i="1" dirty="0" smtClean="0">
                <a:latin typeface="+mj-lt"/>
              </a:rPr>
              <a:t>against Jerusalem at the end of the great tribulation (Psa. 2:5; Rev. 7:14), when a still greater deliverance will be wrought” </a:t>
            </a:r>
            <a:r>
              <a:rPr lang="en-US" sz="2400" dirty="0" smtClean="0">
                <a:latin typeface="+mj-lt"/>
              </a:rPr>
              <a:t>(Old Scofield, p. 737).  </a:t>
            </a:r>
          </a:p>
          <a:p>
            <a:r>
              <a:rPr lang="en-US" sz="2400" dirty="0" smtClean="0">
                <a:latin typeface="+mj-lt"/>
              </a:rPr>
              <a:t>Isaiah had perhaps a clearer and wider view of God’s plan than any Jewish prophet.     </a:t>
            </a:r>
            <a:endParaRPr lang="en-US" sz="2400" i="1" dirty="0">
              <a:latin typeface="+mj-lt"/>
            </a:endParaRPr>
          </a:p>
        </p:txBody>
      </p:sp>
      <p:pic>
        <p:nvPicPr>
          <p:cNvPr id="3" name="Picture 2" descr="File:Tissot &lt;strong&gt;Isaiah&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0" y="-1"/>
            <a:ext cx="4362450" cy="6370975"/>
          </a:xfrm>
          <a:prstGeom prst="rect">
            <a:avLst/>
          </a:prstGeom>
        </p:spPr>
      </p:pic>
      <p:pic>
        <p:nvPicPr>
          <p:cNvPr id="4" name="Picture 3" descr="C. I. &lt;strong&gt;Scofield&lt;/strong&gt;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9550" y="0"/>
            <a:ext cx="4362449" cy="6370974"/>
          </a:xfrm>
          <a:prstGeom prst="rect">
            <a:avLst/>
          </a:prstGeom>
        </p:spPr>
      </p:pic>
    </p:spTree>
    <p:extLst>
      <p:ext uri="{BB962C8B-B14F-4D97-AF65-F5344CB8AC3E}">
        <p14:creationId xmlns:p14="http://schemas.microsoft.com/office/powerpoint/2010/main" val="269327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0"/>
            <a:ext cx="7714595" cy="6494085"/>
          </a:xfrm>
          <a:prstGeom prst="rect">
            <a:avLst/>
          </a:prstGeom>
          <a:noFill/>
        </p:spPr>
        <p:txBody>
          <a:bodyPr wrap="square" rtlCol="0">
            <a:spAutoFit/>
          </a:bodyPr>
          <a:lstStyle/>
          <a:p>
            <a:r>
              <a:rPr lang="en-US" sz="2400" dirty="0" smtClean="0">
                <a:latin typeface="+mj-lt"/>
              </a:rPr>
              <a:t>“Woe to the rebellious children, saith the LORD, that take counsel, but not of me… That walk to go down into Egypt, and have not asked at my mouth; to strengthen themselves in the strength of Pharaoh, and to trust in the shadow of Egypt!... Be your shame… your confusion” (30:1-3).</a:t>
            </a:r>
          </a:p>
          <a:p>
            <a:r>
              <a:rPr lang="en-US" sz="2400" dirty="0" smtClean="0">
                <a:latin typeface="+mj-lt"/>
              </a:rPr>
              <a:t>The next woe was Judah’s alliance with Egypt to withstand the Assyrian attack.  Isaiah told Israel who their only partner should be, “Therefore thus saith the Lord God, Behold, </a:t>
            </a:r>
            <a:r>
              <a:rPr lang="en-US" sz="2400" b="1" u="sng" dirty="0" smtClean="0">
                <a:latin typeface="+mj-lt"/>
              </a:rPr>
              <a:t>I lay</a:t>
            </a:r>
          </a:p>
          <a:p>
            <a:r>
              <a:rPr lang="en-US" sz="2400" b="1" u="sng" dirty="0" smtClean="0">
                <a:latin typeface="+mj-lt"/>
              </a:rPr>
              <a:t>in Zion for a foundation a stone, a tried stone, a precious corner stone, a sure foundation</a:t>
            </a:r>
            <a:r>
              <a:rPr lang="en-US" sz="2400" dirty="0" smtClean="0">
                <a:latin typeface="+mj-lt"/>
              </a:rPr>
              <a:t>” (Isa. 28:16).</a:t>
            </a:r>
          </a:p>
          <a:p>
            <a:r>
              <a:rPr lang="en-US" sz="2400" dirty="0" smtClean="0">
                <a:latin typeface="+mj-lt"/>
              </a:rPr>
              <a:t>The leaders of Judah were placing their trust in pagan gods and a nation [Egypt] to help them in averting disaster with Assyria, but the only sure foundation was the God of Israel, whose Son in the future would likewise be rejected – </a:t>
            </a:r>
          </a:p>
          <a:p>
            <a:endParaRPr lang="en-US" sz="800" dirty="0" smtClean="0">
              <a:latin typeface="+mj-lt"/>
            </a:endParaRPr>
          </a:p>
          <a:p>
            <a:r>
              <a:rPr lang="en-US" sz="2400" dirty="0" smtClean="0">
                <a:latin typeface="+mj-lt"/>
              </a:rPr>
              <a:t>“</a:t>
            </a:r>
            <a:r>
              <a:rPr lang="en-US" sz="2400" b="1" u="sng" dirty="0" smtClean="0">
                <a:latin typeface="+mj-lt"/>
              </a:rPr>
              <a:t>The stone which the builders rejected</a:t>
            </a:r>
            <a:r>
              <a:rPr lang="en-US" sz="2400" dirty="0" smtClean="0">
                <a:latin typeface="+mj-lt"/>
              </a:rPr>
              <a:t>…” (Mk. 12:10).</a:t>
            </a:r>
          </a:p>
          <a:p>
            <a:r>
              <a:rPr lang="en-US" sz="2400" dirty="0" smtClean="0">
                <a:latin typeface="+mj-lt"/>
              </a:rPr>
              <a:t>Christ, the chosen corner stone of the earthly kingdom, was </a:t>
            </a:r>
          </a:p>
          <a:p>
            <a:r>
              <a:rPr lang="en-US" sz="2400" dirty="0" smtClean="0">
                <a:latin typeface="+mj-lt"/>
              </a:rPr>
              <a:t>rejected at His 1</a:t>
            </a:r>
            <a:r>
              <a:rPr lang="en-US" sz="2400" baseline="30000" dirty="0" smtClean="0">
                <a:latin typeface="+mj-lt"/>
              </a:rPr>
              <a:t>st</a:t>
            </a:r>
            <a:r>
              <a:rPr lang="en-US" sz="2400" dirty="0" smtClean="0">
                <a:latin typeface="+mj-lt"/>
              </a:rPr>
              <a:t> coming.   </a:t>
            </a:r>
            <a:endParaRPr lang="en-US" sz="2400" dirty="0">
              <a:latin typeface="+mj-lt"/>
            </a:endParaRPr>
          </a:p>
        </p:txBody>
      </p:sp>
      <p:pic>
        <p:nvPicPr>
          <p:cNvPr id="3" name="Picture 2" descr="File:Tissot &lt;strong&gt;Isaiah&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550" y="-1"/>
            <a:ext cx="4362450" cy="6370975"/>
          </a:xfrm>
          <a:prstGeom prst="rect">
            <a:avLst/>
          </a:prstGeom>
        </p:spPr>
      </p:pic>
      <p:pic>
        <p:nvPicPr>
          <p:cNvPr id="8" name="Picture 7" descr="File:Hartington auditorium &lt;strong&gt;cornerstone&lt;/strong&gt; 3.JPG - Wikimedi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386" y="-1"/>
            <a:ext cx="4687614" cy="6663560"/>
          </a:xfrm>
          <a:prstGeom prst="rect">
            <a:avLst/>
          </a:prstGeom>
        </p:spPr>
      </p:pic>
    </p:spTree>
    <p:extLst>
      <p:ext uri="{BB962C8B-B14F-4D97-AF65-F5344CB8AC3E}">
        <p14:creationId xmlns:p14="http://schemas.microsoft.com/office/powerpoint/2010/main" val="39703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12077700" cy="3170099"/>
          </a:xfrm>
          <a:prstGeom prst="rect">
            <a:avLst/>
          </a:prstGeom>
          <a:noFill/>
        </p:spPr>
        <p:txBody>
          <a:bodyPr wrap="square" rtlCol="0">
            <a:spAutoFit/>
          </a:bodyPr>
          <a:lstStyle/>
          <a:p>
            <a:r>
              <a:rPr lang="en-US" sz="2400" b="1" dirty="0" smtClean="0">
                <a:latin typeface="+mj-lt"/>
              </a:rPr>
              <a:t>WOE ON ASSYRIA AND ISRAELITES</a:t>
            </a:r>
          </a:p>
          <a:p>
            <a:r>
              <a:rPr lang="en-US" sz="2400" dirty="0" smtClean="0">
                <a:latin typeface="+mj-lt"/>
              </a:rPr>
              <a:t>“Woe to thee that spoilest [destroyer]… and dealest treacherously [traitor]… the ambassadors of peace shall weep bitterly.  </a:t>
            </a:r>
            <a:r>
              <a:rPr lang="en-US" sz="2400" dirty="0">
                <a:latin typeface="+mj-lt"/>
              </a:rPr>
              <a:t>T</a:t>
            </a:r>
            <a:r>
              <a:rPr lang="en-US" sz="2400" dirty="0" smtClean="0">
                <a:latin typeface="+mj-lt"/>
              </a:rPr>
              <a:t>he highways lie waste … Lebanon is hewn down: Sharon is like a wilderness; and Bashan and Carmel shake off their fruits…” (33:1).</a:t>
            </a:r>
          </a:p>
          <a:p>
            <a:r>
              <a:rPr lang="en-US" sz="2400" dirty="0" smtClean="0">
                <a:latin typeface="+mj-lt"/>
              </a:rPr>
              <a:t>The next ‘woe’ was on both Assyria whom God used to destroy Israel and those who were traitors [unbelieving Israelites].  There would be no peace treaties.  Assyria would produce terror every where: no traveling for fear; the forests of Lebanon cut down; orchards, rich farm lands a desert;  Though God used Assyria to punish Israel, she would be destroyed by the next empire, Babylon.</a:t>
            </a:r>
          </a:p>
          <a:p>
            <a:endParaRPr lang="en-US" sz="800" dirty="0" smtClean="0">
              <a:latin typeface="+mj-lt"/>
            </a:endParaRPr>
          </a:p>
        </p:txBody>
      </p:sp>
      <p:pic>
        <p:nvPicPr>
          <p:cNvPr id="5" name="Picture 4" descr="Old Testament Overview - Hose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84374"/>
            <a:ext cx="12192000" cy="3773626"/>
          </a:xfrm>
          <a:prstGeom prst="rect">
            <a:avLst/>
          </a:prstGeom>
        </p:spPr>
      </p:pic>
    </p:spTree>
    <p:extLst>
      <p:ext uri="{BB962C8B-B14F-4D97-AF65-F5344CB8AC3E}">
        <p14:creationId xmlns:p14="http://schemas.microsoft.com/office/powerpoint/2010/main" val="377596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Tissot &lt;strong&gt;Isaiah&lt;/strong&gt;.jp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1"/>
            <a:ext cx="5448300" cy="6370975"/>
          </a:xfrm>
          <a:prstGeom prst="rect">
            <a:avLst/>
          </a:prstGeom>
        </p:spPr>
      </p:pic>
      <p:pic>
        <p:nvPicPr>
          <p:cNvPr id="2" name="Picture 1" descr="&lt;strong&gt;Armageddon&lt;/strong&gt; | Flickr - Photo Shar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3700" y="1"/>
            <a:ext cx="5448300" cy="6402258"/>
          </a:xfrm>
          <a:prstGeom prst="rect">
            <a:avLst/>
          </a:prstGeom>
        </p:spPr>
      </p:pic>
      <p:sp>
        <p:nvSpPr>
          <p:cNvPr id="3" name="Rectangle 2"/>
          <p:cNvSpPr/>
          <p:nvPr/>
        </p:nvSpPr>
        <p:spPr>
          <a:xfrm>
            <a:off x="0" y="-91827"/>
            <a:ext cx="6743700" cy="6494085"/>
          </a:xfrm>
          <a:prstGeom prst="rect">
            <a:avLst/>
          </a:prstGeom>
        </p:spPr>
        <p:txBody>
          <a:bodyPr wrap="square">
            <a:spAutoFit/>
          </a:bodyPr>
          <a:lstStyle/>
          <a:p>
            <a:r>
              <a:rPr lang="en-US" sz="2400" b="1" dirty="0" smtClean="0">
                <a:latin typeface="+mj-lt"/>
              </a:rPr>
              <a:t>ARMAGEDDON</a:t>
            </a:r>
          </a:p>
          <a:p>
            <a:r>
              <a:rPr lang="en-US" sz="2400" dirty="0" smtClean="0">
                <a:latin typeface="+mj-lt"/>
              </a:rPr>
              <a:t>“</a:t>
            </a:r>
            <a:r>
              <a:rPr lang="en-US" sz="2400" dirty="0">
                <a:latin typeface="+mj-lt"/>
              </a:rPr>
              <a:t>Come near, ye nations, to hear; and hearken, ye people: let the earth </a:t>
            </a:r>
            <a:r>
              <a:rPr lang="en-US" sz="2400" dirty="0" smtClean="0">
                <a:latin typeface="+mj-lt"/>
              </a:rPr>
              <a:t>hear… </a:t>
            </a:r>
            <a:r>
              <a:rPr lang="en-US" sz="2400" dirty="0">
                <a:latin typeface="+mj-lt"/>
              </a:rPr>
              <a:t>For the indignation of </a:t>
            </a:r>
            <a:r>
              <a:rPr lang="en-US" sz="2400" dirty="0" smtClean="0">
                <a:latin typeface="+mj-lt"/>
              </a:rPr>
              <a:t>the </a:t>
            </a:r>
            <a:r>
              <a:rPr lang="en-US" sz="2400" dirty="0">
                <a:latin typeface="+mj-lt"/>
              </a:rPr>
              <a:t>LORD is upon all nations; and his fury upon all their armies.  Their slain also shall be cast out, and their stink shall come up out of their carcases” (34:1-3).</a:t>
            </a:r>
          </a:p>
          <a:p>
            <a:r>
              <a:rPr lang="en-US" sz="2400" dirty="0">
                <a:latin typeface="+mj-lt"/>
              </a:rPr>
              <a:t>After Isaiah had pronounced God’s judgment on Israel [</a:t>
            </a:r>
            <a:r>
              <a:rPr lang="en-US" sz="2400" dirty="0" smtClean="0">
                <a:latin typeface="+mj-lt"/>
              </a:rPr>
              <a:t>near future</a:t>
            </a:r>
            <a:r>
              <a:rPr lang="en-US" sz="2400" dirty="0">
                <a:latin typeface="+mj-lt"/>
              </a:rPr>
              <a:t>], he then </a:t>
            </a:r>
            <a:r>
              <a:rPr lang="en-US" sz="2400" dirty="0" smtClean="0">
                <a:latin typeface="+mj-lt"/>
              </a:rPr>
              <a:t>did the </a:t>
            </a:r>
            <a:r>
              <a:rPr lang="en-US" sz="2400" dirty="0">
                <a:latin typeface="+mj-lt"/>
              </a:rPr>
              <a:t>same in the far </a:t>
            </a:r>
            <a:r>
              <a:rPr lang="en-US" sz="2400" dirty="0" smtClean="0">
                <a:latin typeface="+mj-lt"/>
              </a:rPr>
              <a:t>future [Gentile nations]—the </a:t>
            </a:r>
            <a:r>
              <a:rPr lang="en-US" sz="2400" dirty="0">
                <a:latin typeface="+mj-lt"/>
              </a:rPr>
              <a:t>terrible carnage during the last </a:t>
            </a:r>
            <a:r>
              <a:rPr lang="en-US" sz="2400" dirty="0" smtClean="0">
                <a:latin typeface="+mj-lt"/>
              </a:rPr>
              <a:t>3½ </a:t>
            </a:r>
            <a:r>
              <a:rPr lang="en-US" sz="2400" dirty="0">
                <a:latin typeface="+mj-lt"/>
              </a:rPr>
              <a:t>years of the tribulation – </a:t>
            </a:r>
          </a:p>
          <a:p>
            <a:endParaRPr lang="en-US" sz="800" dirty="0">
              <a:latin typeface="+mj-lt"/>
            </a:endParaRPr>
          </a:p>
          <a:p>
            <a:r>
              <a:rPr lang="en-US" sz="2400" dirty="0" smtClean="0">
                <a:latin typeface="+mj-lt"/>
              </a:rPr>
              <a:t>“… like unto the Son of man, having on his head a golden crown, and in his hand a sharp sickle… and blood came out of the winepress, even unto the horses bridles (Rev. 14:14,20)… </a:t>
            </a:r>
            <a:r>
              <a:rPr lang="en-US" sz="2400" b="1" dirty="0">
                <a:latin typeface="+mj-lt"/>
              </a:rPr>
              <a:t>and he </a:t>
            </a:r>
            <a:r>
              <a:rPr lang="en-US" sz="2400" dirty="0">
                <a:latin typeface="+mj-lt"/>
              </a:rPr>
              <a:t>[Christ] </a:t>
            </a:r>
            <a:r>
              <a:rPr lang="en-US" sz="2400" b="1" dirty="0">
                <a:latin typeface="+mj-lt"/>
              </a:rPr>
              <a:t>treadeth the winepress of the fierceness of his wrath</a:t>
            </a:r>
            <a:r>
              <a:rPr lang="en-US" sz="2400" dirty="0">
                <a:latin typeface="+mj-lt"/>
              </a:rPr>
              <a:t>…” (Rev. 19:15,18).  </a:t>
            </a:r>
            <a:endParaRPr lang="en-US" sz="2400" dirty="0" smtClean="0">
              <a:latin typeface="+mj-lt"/>
            </a:endParaRPr>
          </a:p>
          <a:p>
            <a:r>
              <a:rPr lang="en-US" sz="2400" dirty="0" smtClean="0">
                <a:latin typeface="+mj-lt"/>
              </a:rPr>
              <a:t>None can stand up to </a:t>
            </a:r>
            <a:r>
              <a:rPr lang="en-US" sz="2400" dirty="0">
                <a:latin typeface="+mj-lt"/>
              </a:rPr>
              <a:t>the </a:t>
            </a:r>
            <a:r>
              <a:rPr lang="en-US" sz="2400" dirty="0" smtClean="0">
                <a:latin typeface="+mj-lt"/>
              </a:rPr>
              <a:t>judgment </a:t>
            </a:r>
            <a:r>
              <a:rPr lang="en-US" sz="2400" dirty="0">
                <a:latin typeface="+mj-lt"/>
              </a:rPr>
              <a:t>&amp;</a:t>
            </a:r>
            <a:r>
              <a:rPr lang="en-US" sz="2400" dirty="0" smtClean="0">
                <a:latin typeface="+mj-lt"/>
              </a:rPr>
              <a:t> wrath </a:t>
            </a:r>
            <a:r>
              <a:rPr lang="en-US" sz="2400" dirty="0">
                <a:latin typeface="+mj-lt"/>
              </a:rPr>
              <a:t>of God.    </a:t>
            </a:r>
          </a:p>
        </p:txBody>
      </p:sp>
    </p:spTree>
    <p:extLst>
      <p:ext uri="{BB962C8B-B14F-4D97-AF65-F5344CB8AC3E}">
        <p14:creationId xmlns:p14="http://schemas.microsoft.com/office/powerpoint/2010/main" val="253842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VIEW FROM FEZ: Photo of the Day ~ Rain Turns Sahara Gre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126" y="-1"/>
            <a:ext cx="5095873" cy="6417885"/>
          </a:xfrm>
          <a:prstGeom prst="rect">
            <a:avLst/>
          </a:prstGeom>
        </p:spPr>
      </p:pic>
      <p:sp>
        <p:nvSpPr>
          <p:cNvPr id="2" name="TextBox 1"/>
          <p:cNvSpPr txBox="1"/>
          <p:nvPr/>
        </p:nvSpPr>
        <p:spPr>
          <a:xfrm>
            <a:off x="-2" y="-76200"/>
            <a:ext cx="6953251" cy="6494085"/>
          </a:xfrm>
          <a:prstGeom prst="rect">
            <a:avLst/>
          </a:prstGeom>
          <a:noFill/>
        </p:spPr>
        <p:txBody>
          <a:bodyPr wrap="square" rtlCol="0">
            <a:spAutoFit/>
          </a:bodyPr>
          <a:lstStyle/>
          <a:p>
            <a:r>
              <a:rPr lang="en-US" sz="2400" b="1" dirty="0" smtClean="0">
                <a:latin typeface="+mj-lt"/>
              </a:rPr>
              <a:t>KINGDOM BLESSINGS</a:t>
            </a:r>
          </a:p>
          <a:p>
            <a:r>
              <a:rPr lang="en-US" sz="2400" dirty="0" smtClean="0">
                <a:latin typeface="+mj-lt"/>
              </a:rPr>
              <a:t>“The wilderness and the solitary place shall be glad for them; and the desert shall rejoice, and blossom as the rose… then the eyes of the blind shall be opened, and the ears of the deaf shall be unstopped… the lame man leap as an [deer], and the tongue of the dumb sing… and the ransomed of the LORD shall return, and come to Zion with songs and everlasting joy…” (35:1-10).</a:t>
            </a:r>
          </a:p>
          <a:p>
            <a:r>
              <a:rPr lang="en-US" sz="2400" dirty="0" smtClean="0">
                <a:latin typeface="+mj-lt"/>
              </a:rPr>
              <a:t>Following the tribulation and the curse lifted, life will return as it was during the Garden of Eden—the earth is revived, mankind disease-less, nothing but pure bliss.</a:t>
            </a:r>
            <a:endParaRPr lang="en-US" sz="2400" dirty="0">
              <a:latin typeface="+mj-lt"/>
            </a:endParaRPr>
          </a:p>
          <a:p>
            <a:endParaRPr lang="en-US" sz="800" dirty="0">
              <a:latin typeface="+mj-lt"/>
            </a:endParaRPr>
          </a:p>
          <a:p>
            <a:r>
              <a:rPr lang="en-US" sz="2400" dirty="0" smtClean="0">
                <a:latin typeface="+mj-lt"/>
              </a:rPr>
              <a:t>“The wolf also shall dwell with the lamb, and the leopard shall lie down with the kid; and the calf and the young lion… and a little child shall lead them… They shall not hurt nor destroy in all my holy mountain” (11:6-9).</a:t>
            </a:r>
          </a:p>
          <a:p>
            <a:r>
              <a:rPr lang="en-US" sz="2400" dirty="0" smtClean="0">
                <a:latin typeface="+mj-lt"/>
              </a:rPr>
              <a:t>As He promised, God will bring heaven to earth. </a:t>
            </a:r>
          </a:p>
        </p:txBody>
      </p:sp>
      <p:pic>
        <p:nvPicPr>
          <p:cNvPr id="6" name="Picture 5" descr="Diagnosed With A Terminal Illness? There is Hop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6126" y="0"/>
            <a:ext cx="5095874" cy="6417884"/>
          </a:xfrm>
          <a:prstGeom prst="rect">
            <a:avLst/>
          </a:prstGeom>
        </p:spPr>
      </p:pic>
      <p:pic>
        <p:nvPicPr>
          <p:cNvPr id="3" name="Picture 2" descr="Heartfelt and Homemade: The Lion and The Lam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268" y="1"/>
            <a:ext cx="5095873" cy="6417883"/>
          </a:xfrm>
          <a:prstGeom prst="rect">
            <a:avLst/>
          </a:prstGeom>
        </p:spPr>
      </p:pic>
      <p:pic>
        <p:nvPicPr>
          <p:cNvPr id="4" name="Picture 3" descr="File:William Strutt Peace 1896.jp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8984" y="0"/>
            <a:ext cx="5100636" cy="6417884"/>
          </a:xfrm>
          <a:prstGeom prst="rect">
            <a:avLst/>
          </a:prstGeom>
        </p:spPr>
      </p:pic>
    </p:spTree>
    <p:extLst>
      <p:ext uri="{BB962C8B-B14F-4D97-AF65-F5344CB8AC3E}">
        <p14:creationId xmlns:p14="http://schemas.microsoft.com/office/powerpoint/2010/main" val="46596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7058024" cy="6617196"/>
          </a:xfrm>
          <a:prstGeom prst="rect">
            <a:avLst/>
          </a:prstGeom>
          <a:noFill/>
        </p:spPr>
        <p:txBody>
          <a:bodyPr wrap="square" rtlCol="0">
            <a:spAutoFit/>
          </a:bodyPr>
          <a:lstStyle/>
          <a:p>
            <a:r>
              <a:rPr lang="en-US" sz="2400" b="1" dirty="0" smtClean="0">
                <a:latin typeface="+mj-lt"/>
              </a:rPr>
              <a:t>ASSYRIA INVADES JUDAH</a:t>
            </a:r>
          </a:p>
          <a:p>
            <a:r>
              <a:rPr lang="en-US" sz="2400" dirty="0" smtClean="0">
                <a:latin typeface="+mj-lt"/>
              </a:rPr>
              <a:t>“Now it came to pass in the [14</a:t>
            </a:r>
            <a:r>
              <a:rPr lang="en-US" sz="2400" baseline="30000" dirty="0" smtClean="0">
                <a:latin typeface="+mj-lt"/>
              </a:rPr>
              <a:t>th</a:t>
            </a:r>
            <a:r>
              <a:rPr lang="en-US" sz="2400" dirty="0" smtClean="0">
                <a:latin typeface="+mj-lt"/>
              </a:rPr>
              <a:t>] year of king Hezekiah, that Sennacherib king of Assyria came up against all the defensed cities of Judah, and took them” (36:1).</a:t>
            </a:r>
          </a:p>
          <a:p>
            <a:r>
              <a:rPr lang="en-US" sz="2400" dirty="0" smtClean="0">
                <a:latin typeface="+mj-lt"/>
              </a:rPr>
              <a:t>In 701 B.C., after conquering the northern kingdom, Sennacherib king of Assyria, destroyed 46 walled cities of Judah, and now laid siege against Jerusalem –</a:t>
            </a:r>
          </a:p>
          <a:p>
            <a:endParaRPr lang="en-US" sz="800" dirty="0" smtClean="0">
              <a:latin typeface="+mj-lt"/>
            </a:endParaRPr>
          </a:p>
          <a:p>
            <a:r>
              <a:rPr lang="en-US" sz="2400" dirty="0" smtClean="0">
                <a:latin typeface="+mj-lt"/>
              </a:rPr>
              <a:t>“And the king of Assyria sent [his field commander] to Jerusalem unto king Hezekiah with a great army… say </a:t>
            </a:r>
          </a:p>
          <a:p>
            <a:r>
              <a:rPr lang="en-US" sz="2400" dirty="0" smtClean="0">
                <a:latin typeface="+mj-lt"/>
              </a:rPr>
              <a:t>ye now to Hezekiah, Thus saith the king of Assyria, </a:t>
            </a:r>
          </a:p>
          <a:p>
            <a:r>
              <a:rPr lang="en-US" sz="2400" dirty="0" smtClean="0">
                <a:latin typeface="+mj-lt"/>
              </a:rPr>
              <a:t>What confidence is this wherein thou trustiest?” </a:t>
            </a:r>
          </a:p>
          <a:p>
            <a:r>
              <a:rPr lang="en-US" sz="2400" dirty="0" smtClean="0">
                <a:latin typeface="+mj-lt"/>
              </a:rPr>
              <a:t>(36:2-4).</a:t>
            </a:r>
          </a:p>
          <a:p>
            <a:r>
              <a:rPr lang="en-US" sz="2400" dirty="0" smtClean="0">
                <a:latin typeface="+mj-lt"/>
              </a:rPr>
              <a:t>The king’s commander asked a representative of Hezekiah in whom were they trusting to defeat his mighty Assyrian army, and added –</a:t>
            </a:r>
          </a:p>
          <a:p>
            <a:endParaRPr lang="en-US" sz="800" dirty="0" smtClean="0">
              <a:latin typeface="+mj-lt"/>
            </a:endParaRPr>
          </a:p>
          <a:p>
            <a:r>
              <a:rPr lang="en-US" sz="2400" dirty="0" smtClean="0">
                <a:latin typeface="+mj-lt"/>
              </a:rPr>
              <a:t>“Thus </a:t>
            </a:r>
            <a:r>
              <a:rPr lang="en-US" sz="2400" dirty="0" err="1" smtClean="0">
                <a:latin typeface="+mj-lt"/>
              </a:rPr>
              <a:t>saith</a:t>
            </a:r>
            <a:r>
              <a:rPr lang="en-US" sz="2400" dirty="0" smtClean="0">
                <a:latin typeface="+mj-lt"/>
              </a:rPr>
              <a:t> the [Assyrian] king, Let not Hezekiah deceive you: for </a:t>
            </a:r>
            <a:r>
              <a:rPr lang="en-US" sz="2400" b="1" dirty="0" smtClean="0">
                <a:latin typeface="+mj-lt"/>
              </a:rPr>
              <a:t>he shall not be able to deliver you</a:t>
            </a:r>
            <a:r>
              <a:rPr lang="en-US" sz="2400" dirty="0" smtClean="0">
                <a:latin typeface="+mj-lt"/>
              </a:rPr>
              <a:t>” (36:14). </a:t>
            </a:r>
          </a:p>
        </p:txBody>
      </p:sp>
      <p:pic>
        <p:nvPicPr>
          <p:cNvPr id="8" name="Picture 7" descr="&lt;strong&gt;Sennacherib&lt;/strong&gt; - h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8024" y="0"/>
            <a:ext cx="5133976" cy="6692251"/>
          </a:xfrm>
          <a:prstGeom prst="rect">
            <a:avLst/>
          </a:prstGeom>
        </p:spPr>
      </p:pic>
    </p:spTree>
    <p:extLst>
      <p:ext uri="{BB962C8B-B14F-4D97-AF65-F5344CB8AC3E}">
        <p14:creationId xmlns:p14="http://schemas.microsoft.com/office/powerpoint/2010/main" val="204864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500"/>
                                        <p:tgtEl>
                                          <p:spTgt spid="2">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500"/>
                                        <p:tgtEl>
                                          <p:spTgt spid="2">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3083</TotalTime>
  <Words>4155</Words>
  <Application>Microsoft Office PowerPoint</Application>
  <PresentationFormat>Widescreen</PresentationFormat>
  <Paragraphs>175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126</cp:revision>
  <dcterms:created xsi:type="dcterms:W3CDTF">2018-07-05T12:00:43Z</dcterms:created>
  <dcterms:modified xsi:type="dcterms:W3CDTF">2019-06-28T13:42:13Z</dcterms:modified>
</cp:coreProperties>
</file>