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6" r:id="rId4"/>
    <p:sldId id="277" r:id="rId5"/>
    <p:sldId id="259" r:id="rId6"/>
    <p:sldId id="260" r:id="rId7"/>
    <p:sldId id="261" r:id="rId8"/>
    <p:sldId id="262" r:id="rId9"/>
    <p:sldId id="263" r:id="rId10"/>
    <p:sldId id="264" r:id="rId11"/>
    <p:sldId id="265" r:id="rId12"/>
    <p:sldId id="267" r:id="rId13"/>
    <p:sldId id="268" r:id="rId14"/>
    <p:sldId id="275" r:id="rId15"/>
    <p:sldId id="269" r:id="rId16"/>
    <p:sldId id="270" r:id="rId17"/>
    <p:sldId id="271" r:id="rId18"/>
    <p:sldId id="273" r:id="rId19"/>
    <p:sldId id="27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11858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134690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80495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310956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4290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91015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213949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53651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81430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302579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6E03D5-1D43-4C0F-BC25-0014BD5BB9CF}"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DAB8B-6166-4D7B-ADF2-5FEFC44E7218}" type="slidenum">
              <a:rPr lang="en-US" smtClean="0"/>
              <a:t>‹#›</a:t>
            </a:fld>
            <a:endParaRPr lang="en-US" dirty="0"/>
          </a:p>
        </p:txBody>
      </p:sp>
    </p:spTree>
    <p:extLst>
      <p:ext uri="{BB962C8B-B14F-4D97-AF65-F5344CB8AC3E}">
        <p14:creationId xmlns:p14="http://schemas.microsoft.com/office/powerpoint/2010/main" val="302949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E03D5-1D43-4C0F-BC25-0014BD5BB9CF}"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DAB8B-6166-4D7B-ADF2-5FEFC44E7218}" type="slidenum">
              <a:rPr lang="en-US" smtClean="0"/>
              <a:t>‹#›</a:t>
            </a:fld>
            <a:endParaRPr lang="en-US" dirty="0"/>
          </a:p>
        </p:txBody>
      </p:sp>
    </p:spTree>
    <p:extLst>
      <p:ext uri="{BB962C8B-B14F-4D97-AF65-F5344CB8AC3E}">
        <p14:creationId xmlns:p14="http://schemas.microsoft.com/office/powerpoint/2010/main" val="1674809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04326" y="158874"/>
            <a:ext cx="2619824" cy="1200329"/>
          </a:xfrm>
          <a:prstGeom prst="rect">
            <a:avLst/>
          </a:prstGeom>
          <a:noFill/>
        </p:spPr>
        <p:txBody>
          <a:bodyPr wrap="square" rtlCol="0">
            <a:spAutoFit/>
          </a:bodyPr>
          <a:lstStyle/>
          <a:p>
            <a:r>
              <a:rPr lang="en-US" sz="2400" dirty="0">
                <a:latin typeface="+mj-lt"/>
              </a:rPr>
              <a:t>LESSON </a:t>
            </a:r>
            <a:r>
              <a:rPr lang="en-US" sz="2400" dirty="0" smtClean="0">
                <a:latin typeface="+mj-lt"/>
              </a:rPr>
              <a:t>10</a:t>
            </a:r>
            <a:endParaRPr lang="en-US" sz="2400" dirty="0">
              <a:latin typeface="+mj-lt"/>
            </a:endParaRPr>
          </a:p>
          <a:p>
            <a:r>
              <a:rPr lang="en-US" sz="2400" dirty="0">
                <a:latin typeface="+mj-lt"/>
              </a:rPr>
              <a:t>WEEK </a:t>
            </a:r>
            <a:r>
              <a:rPr lang="en-US" sz="2400" dirty="0" smtClean="0">
                <a:latin typeface="+mj-lt"/>
              </a:rPr>
              <a:t>10 </a:t>
            </a:r>
            <a:r>
              <a:rPr lang="en-US" sz="2400" dirty="0">
                <a:latin typeface="+mj-lt"/>
              </a:rPr>
              <a:t>OF </a:t>
            </a:r>
            <a:r>
              <a:rPr lang="en-US" sz="2400" dirty="0" smtClean="0">
                <a:latin typeface="+mj-lt"/>
              </a:rPr>
              <a:t>52</a:t>
            </a:r>
          </a:p>
          <a:p>
            <a:r>
              <a:rPr lang="en-US" sz="2400" dirty="0" smtClean="0">
                <a:latin typeface="+mj-lt"/>
              </a:rPr>
              <a:t>(Num. </a:t>
            </a:r>
            <a:r>
              <a:rPr lang="en-US" sz="2400" dirty="0" smtClean="0">
                <a:latin typeface="+mj-lt"/>
              </a:rPr>
              <a:t>23–Deut</a:t>
            </a:r>
            <a:r>
              <a:rPr lang="en-US" sz="2400" dirty="0" smtClean="0">
                <a:latin typeface="+mj-lt"/>
              </a:rPr>
              <a:t>. 2)</a:t>
            </a:r>
            <a:endParaRPr lang="en-US" sz="2400" dirty="0">
              <a:latin typeface="+mj-lt"/>
            </a:endParaRPr>
          </a:p>
        </p:txBody>
      </p:sp>
      <p:sp>
        <p:nvSpPr>
          <p:cNvPr id="4" name="TextBox 3"/>
          <p:cNvSpPr txBox="1"/>
          <p:nvPr/>
        </p:nvSpPr>
        <p:spPr>
          <a:xfrm>
            <a:off x="2724150" y="707886"/>
            <a:ext cx="9234486" cy="830997"/>
          </a:xfrm>
          <a:prstGeom prst="rect">
            <a:avLst/>
          </a:prstGeom>
          <a:noFill/>
        </p:spPr>
        <p:txBody>
          <a:bodyPr wrap="square" rtlCol="0">
            <a:spAutoFit/>
          </a:bodyPr>
          <a:lstStyle/>
          <a:p>
            <a:r>
              <a:rPr lang="en-US" sz="2400" dirty="0" smtClean="0">
                <a:latin typeface="+mj-lt"/>
              </a:rPr>
              <a:t>Last time we saw Israel disbelieve God and wander 40 years in the wilderness.  This time we will see them inch closer to their promised land. </a:t>
            </a:r>
            <a:endParaRPr lang="en-US" sz="2400" dirty="0">
              <a:latin typeface="+mj-lt"/>
            </a:endParaRPr>
          </a:p>
        </p:txBody>
      </p:sp>
      <p:sp>
        <p:nvSpPr>
          <p:cNvPr id="5" name="TextBox 4"/>
          <p:cNvSpPr txBox="1"/>
          <p:nvPr/>
        </p:nvSpPr>
        <p:spPr>
          <a:xfrm>
            <a:off x="104326" y="1622465"/>
            <a:ext cx="7715699" cy="5016758"/>
          </a:xfrm>
          <a:prstGeom prst="rect">
            <a:avLst/>
          </a:prstGeom>
          <a:noFill/>
        </p:spPr>
        <p:txBody>
          <a:bodyPr wrap="square" rtlCol="0">
            <a:spAutoFit/>
          </a:bodyPr>
          <a:lstStyle/>
          <a:p>
            <a:r>
              <a:rPr lang="en-US" sz="2400" dirty="0" smtClean="0">
                <a:latin typeface="+mj-lt"/>
              </a:rPr>
              <a:t>“And the children of Israel set forward, and pitched in the plains </a:t>
            </a:r>
            <a:r>
              <a:rPr lang="en-US" sz="2400" dirty="0" smtClean="0">
                <a:latin typeface="+mj-lt"/>
              </a:rPr>
              <a:t>of </a:t>
            </a:r>
            <a:r>
              <a:rPr lang="en-US" sz="2400" dirty="0" smtClean="0">
                <a:latin typeface="+mj-lt"/>
              </a:rPr>
              <a:t>Moab on this side Jordan by Jericho” (22:1).</a:t>
            </a:r>
          </a:p>
          <a:p>
            <a:r>
              <a:rPr lang="en-US" sz="2400" dirty="0" smtClean="0">
                <a:latin typeface="+mj-lt"/>
              </a:rPr>
              <a:t>Word went quickly that Israel had defeated  king Arad and </a:t>
            </a:r>
            <a:endParaRPr lang="en-US" sz="2400" dirty="0" smtClean="0">
              <a:latin typeface="+mj-lt"/>
            </a:endParaRPr>
          </a:p>
          <a:p>
            <a:r>
              <a:rPr lang="en-US" sz="2400" dirty="0" smtClean="0">
                <a:latin typeface="+mj-lt"/>
              </a:rPr>
              <a:t>the Canaanites </a:t>
            </a:r>
            <a:r>
              <a:rPr lang="en-US" sz="2400" dirty="0" smtClean="0">
                <a:latin typeface="+mj-lt"/>
              </a:rPr>
              <a:t>(21:1-4); king Sihon and the Amorites (21:21-25,31); </a:t>
            </a:r>
            <a:r>
              <a:rPr lang="en-US" sz="2400" dirty="0" smtClean="0">
                <a:latin typeface="+mj-lt"/>
              </a:rPr>
              <a:t>king </a:t>
            </a:r>
            <a:r>
              <a:rPr lang="en-US" sz="2400" dirty="0" err="1" smtClean="0">
                <a:latin typeface="+mj-lt"/>
              </a:rPr>
              <a:t>Og</a:t>
            </a:r>
            <a:r>
              <a:rPr lang="en-US" sz="2400" dirty="0" smtClean="0">
                <a:latin typeface="+mj-lt"/>
              </a:rPr>
              <a:t> of Bashan (21:33-35).  This gave Israel control of the </a:t>
            </a:r>
            <a:r>
              <a:rPr lang="en-US" sz="2400" dirty="0" smtClean="0">
                <a:latin typeface="+mj-lt"/>
              </a:rPr>
              <a:t>entire </a:t>
            </a:r>
            <a:r>
              <a:rPr lang="en-US" sz="2400" dirty="0" smtClean="0">
                <a:latin typeface="+mj-lt"/>
              </a:rPr>
              <a:t>Transjordan as they gained position to enter Canaan from </a:t>
            </a:r>
            <a:r>
              <a:rPr lang="en-US" sz="2400" dirty="0" smtClean="0">
                <a:latin typeface="+mj-lt"/>
              </a:rPr>
              <a:t>the </a:t>
            </a:r>
            <a:r>
              <a:rPr lang="en-US" sz="2400" dirty="0" smtClean="0">
                <a:latin typeface="+mj-lt"/>
              </a:rPr>
              <a:t>east.  “And Balak [king of Moab]… saw all that Israel had </a:t>
            </a:r>
            <a:r>
              <a:rPr lang="en-US" sz="2400" dirty="0" smtClean="0">
                <a:latin typeface="+mj-lt"/>
              </a:rPr>
              <a:t>done</a:t>
            </a:r>
            <a:r>
              <a:rPr lang="en-US" sz="2400" dirty="0" smtClean="0">
                <a:latin typeface="+mj-lt"/>
              </a:rPr>
              <a:t>… And </a:t>
            </a:r>
            <a:r>
              <a:rPr lang="en-US" sz="2400" b="1" dirty="0" smtClean="0">
                <a:latin typeface="+mj-lt"/>
              </a:rPr>
              <a:t>Moab was sore afraid</a:t>
            </a:r>
            <a:r>
              <a:rPr lang="en-US" sz="2400" dirty="0" smtClean="0">
                <a:latin typeface="+mj-lt"/>
              </a:rPr>
              <a:t>…” (22:2-4).  </a:t>
            </a:r>
            <a:endParaRPr lang="en-US" sz="800" dirty="0" smtClean="0">
              <a:latin typeface="+mj-lt"/>
            </a:endParaRPr>
          </a:p>
          <a:p>
            <a:endParaRPr lang="en-US" sz="800" dirty="0">
              <a:latin typeface="+mj-lt"/>
            </a:endParaRPr>
          </a:p>
          <a:p>
            <a:r>
              <a:rPr lang="en-US" sz="2400" dirty="0" smtClean="0">
                <a:latin typeface="+mj-lt"/>
              </a:rPr>
              <a:t>Moab </a:t>
            </a:r>
            <a:r>
              <a:rPr lang="en-US" sz="2400" dirty="0" smtClean="0">
                <a:latin typeface="+mj-lt"/>
              </a:rPr>
              <a:t>should not </a:t>
            </a:r>
            <a:r>
              <a:rPr lang="en-US" sz="2400" dirty="0" smtClean="0">
                <a:latin typeface="+mj-lt"/>
              </a:rPr>
              <a:t>have </a:t>
            </a:r>
            <a:r>
              <a:rPr lang="en-US" sz="2400" dirty="0" smtClean="0">
                <a:latin typeface="+mj-lt"/>
              </a:rPr>
              <a:t>feared since the Moabites were distantly related to the </a:t>
            </a:r>
            <a:r>
              <a:rPr lang="en-US" sz="2400" dirty="0" smtClean="0">
                <a:latin typeface="+mj-lt"/>
              </a:rPr>
              <a:t>Israelites </a:t>
            </a:r>
            <a:r>
              <a:rPr lang="en-US" sz="2400" dirty="0" smtClean="0">
                <a:latin typeface="+mj-lt"/>
              </a:rPr>
              <a:t>(Gen. 19:26-37) whom the LORD said were not to be provoked (Deut. 2:9).  This would lead to a very unusual story, </a:t>
            </a:r>
            <a:r>
              <a:rPr lang="en-US" sz="2400" dirty="0" smtClean="0">
                <a:latin typeface="+mj-lt"/>
              </a:rPr>
              <a:t>made </a:t>
            </a:r>
            <a:r>
              <a:rPr lang="en-US" sz="2400" dirty="0" smtClean="0">
                <a:latin typeface="+mj-lt"/>
              </a:rPr>
              <a:t>possible only because of the supernatural ability of God. </a:t>
            </a:r>
          </a:p>
        </p:txBody>
      </p:sp>
      <p:pic>
        <p:nvPicPr>
          <p:cNvPr id="7" name="Picture 6" descr="Old Testament Overview - Deuteronomy"/>
          <p:cNvPicPr>
            <a:picLocks noChangeAspect="1"/>
          </p:cNvPicPr>
          <p:nvPr/>
        </p:nvPicPr>
        <p:blipFill rotWithShape="1">
          <a:blip r:embed="rId2">
            <a:extLst>
              <a:ext uri="{28A0092B-C50C-407E-A947-70E740481C1C}">
                <a14:useLocalDpi xmlns:a14="http://schemas.microsoft.com/office/drawing/2010/main" val="0"/>
              </a:ext>
            </a:extLst>
          </a:blip>
          <a:srcRect l="3828" r="2153" b="15152"/>
          <a:stretch/>
        </p:blipFill>
        <p:spPr>
          <a:xfrm>
            <a:off x="7820025" y="1622464"/>
            <a:ext cx="4371975" cy="4893647"/>
          </a:xfrm>
          <a:prstGeom prst="rect">
            <a:avLst/>
          </a:prstGeom>
        </p:spPr>
      </p:pic>
    </p:spTree>
    <p:extLst>
      <p:ext uri="{BB962C8B-B14F-4D97-AF65-F5344CB8AC3E}">
        <p14:creationId xmlns:p14="http://schemas.microsoft.com/office/powerpoint/2010/main" val="793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029200" cy="6494085"/>
          </a:xfrm>
          <a:prstGeom prst="rect">
            <a:avLst/>
          </a:prstGeom>
          <a:noFill/>
        </p:spPr>
        <p:txBody>
          <a:bodyPr wrap="square" rtlCol="0">
            <a:spAutoFit/>
          </a:bodyPr>
          <a:lstStyle/>
          <a:p>
            <a:r>
              <a:rPr lang="en-US" sz="2400" dirty="0" smtClean="0">
                <a:latin typeface="+mj-lt"/>
              </a:rPr>
              <a:t>Chapter 33 of Numbers is a summary of Israel’s journeys from the time they left Egypt until they arrived at their present destination in the plains of Moab.</a:t>
            </a:r>
          </a:p>
          <a:p>
            <a:endParaRPr lang="en-US" sz="800" dirty="0" smtClean="0">
              <a:latin typeface="+mj-lt"/>
            </a:endParaRPr>
          </a:p>
          <a:p>
            <a:r>
              <a:rPr lang="en-US" sz="2400" b="1" dirty="0" smtClean="0">
                <a:latin typeface="+mj-lt"/>
              </a:rPr>
              <a:t>MOSES’ FINAL INSTRUCTIONS </a:t>
            </a:r>
          </a:p>
          <a:p>
            <a:r>
              <a:rPr lang="en-US" sz="2400" dirty="0" smtClean="0">
                <a:latin typeface="+mj-lt"/>
              </a:rPr>
              <a:t>“And the LORD spake unto Moses in the plains of Moab by Jordan near Jericho, saying… When ye are passed over Jordan into the land of Canaan; Then </a:t>
            </a:r>
            <a:r>
              <a:rPr lang="en-US" sz="2400" b="1" u="sng" dirty="0" smtClean="0">
                <a:latin typeface="+mj-lt"/>
              </a:rPr>
              <a:t>ye shall drive out all the inhabitants of the land</a:t>
            </a:r>
            <a:r>
              <a:rPr lang="en-US" sz="2400" b="1" dirty="0" smtClean="0">
                <a:latin typeface="+mj-lt"/>
              </a:rPr>
              <a:t> </a:t>
            </a:r>
            <a:r>
              <a:rPr lang="en-US" sz="2400" dirty="0" smtClean="0">
                <a:latin typeface="+mj-lt"/>
              </a:rPr>
              <a:t>from before you, and destroy all their pictures… molten images… pluck down all their high places.  And ye shall dispossess the inhabitants of the land, and dwell therein: </a:t>
            </a:r>
            <a:r>
              <a:rPr lang="en-US" sz="2400" b="1" u="sng" dirty="0" smtClean="0">
                <a:latin typeface="+mj-lt"/>
              </a:rPr>
              <a:t>for I have given you the land to possess it</a:t>
            </a:r>
            <a:r>
              <a:rPr lang="en-US" sz="2400" dirty="0" smtClean="0">
                <a:latin typeface="+mj-lt"/>
              </a:rPr>
              <a:t>” (33:50-53). </a:t>
            </a:r>
            <a:endParaRPr lang="en-US" sz="2400" dirty="0">
              <a:latin typeface="+mj-lt"/>
            </a:endParaRPr>
          </a:p>
        </p:txBody>
      </p:sp>
      <p:pic>
        <p:nvPicPr>
          <p:cNvPr id="3" name="Picture 2" descr="Old Testament Overview - Deuteronomy"/>
          <p:cNvPicPr>
            <a:picLocks noChangeAspect="1"/>
          </p:cNvPicPr>
          <p:nvPr/>
        </p:nvPicPr>
        <p:blipFill rotWithShape="1">
          <a:blip r:embed="rId2">
            <a:extLst>
              <a:ext uri="{28A0092B-C50C-407E-A947-70E740481C1C}">
                <a14:useLocalDpi xmlns:a14="http://schemas.microsoft.com/office/drawing/2010/main" val="0"/>
              </a:ext>
            </a:extLst>
          </a:blip>
          <a:srcRect l="716" t="1000" r="1327" b="12000"/>
          <a:stretch/>
        </p:blipFill>
        <p:spPr>
          <a:xfrm>
            <a:off x="5381625" y="-16253"/>
            <a:ext cx="6810375" cy="6510338"/>
          </a:xfrm>
          <a:prstGeom prst="rect">
            <a:avLst/>
          </a:prstGeom>
        </p:spPr>
      </p:pic>
    </p:spTree>
    <p:extLst>
      <p:ext uri="{BB962C8B-B14F-4D97-AF65-F5344CB8AC3E}">
        <p14:creationId xmlns:p14="http://schemas.microsoft.com/office/powerpoint/2010/main" val="301858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 y="-66675"/>
            <a:ext cx="11906250" cy="6494085"/>
          </a:xfrm>
          <a:prstGeom prst="rect">
            <a:avLst/>
          </a:prstGeom>
          <a:noFill/>
        </p:spPr>
        <p:txBody>
          <a:bodyPr wrap="square" rtlCol="0">
            <a:spAutoFit/>
          </a:bodyPr>
          <a:lstStyle/>
          <a:p>
            <a:r>
              <a:rPr lang="en-US" sz="2400" b="1" dirty="0" smtClean="0">
                <a:latin typeface="+mj-lt"/>
              </a:rPr>
              <a:t>ALLOTTMENT OF LAND</a:t>
            </a:r>
          </a:p>
          <a:p>
            <a:r>
              <a:rPr lang="en-US" sz="2400" dirty="0" smtClean="0">
                <a:latin typeface="+mj-lt"/>
              </a:rPr>
              <a:t>“And the LORD spake unto Moses, saying, the [2] </a:t>
            </a:r>
          </a:p>
          <a:p>
            <a:r>
              <a:rPr lang="en-US" sz="2400" dirty="0" smtClean="0">
                <a:latin typeface="+mj-lt"/>
              </a:rPr>
              <a:t>tribes (Reuben &amp; Gad] and the [1/2] tribe </a:t>
            </a:r>
          </a:p>
          <a:p>
            <a:r>
              <a:rPr lang="en-US" sz="2400" dirty="0" smtClean="0">
                <a:latin typeface="+mj-lt"/>
              </a:rPr>
              <a:t>(</a:t>
            </a:r>
            <a:r>
              <a:rPr lang="en-US" sz="2400" dirty="0" err="1" smtClean="0">
                <a:latin typeface="+mj-lt"/>
              </a:rPr>
              <a:t>Manesseh</a:t>
            </a:r>
            <a:r>
              <a:rPr lang="en-US" sz="2400" dirty="0" smtClean="0">
                <a:latin typeface="+mj-lt"/>
              </a:rPr>
              <a:t>) have received their inheritance on </a:t>
            </a:r>
          </a:p>
          <a:p>
            <a:r>
              <a:rPr lang="en-US" sz="2400" dirty="0" smtClean="0">
                <a:latin typeface="+mj-lt"/>
              </a:rPr>
              <a:t>this side Jordon near Jericho eastward… These </a:t>
            </a:r>
          </a:p>
          <a:p>
            <a:r>
              <a:rPr lang="en-US" sz="2400" dirty="0" smtClean="0">
                <a:latin typeface="+mj-lt"/>
              </a:rPr>
              <a:t>are the names of the men which shall divide the </a:t>
            </a:r>
          </a:p>
          <a:p>
            <a:r>
              <a:rPr lang="en-US" sz="2400" dirty="0" smtClean="0">
                <a:latin typeface="+mj-lt"/>
              </a:rPr>
              <a:t>land [west of Jordan] unto you:  </a:t>
            </a:r>
            <a:r>
              <a:rPr lang="en-US" sz="2400" b="1" dirty="0" smtClean="0">
                <a:latin typeface="+mj-lt"/>
              </a:rPr>
              <a:t>Eleazor the priest</a:t>
            </a:r>
            <a:r>
              <a:rPr lang="en-US" sz="2400" dirty="0" smtClean="0">
                <a:latin typeface="+mj-lt"/>
              </a:rPr>
              <a:t>, </a:t>
            </a:r>
          </a:p>
          <a:p>
            <a:r>
              <a:rPr lang="en-US" sz="2400" dirty="0" smtClean="0">
                <a:latin typeface="+mj-lt"/>
              </a:rPr>
              <a:t>and </a:t>
            </a:r>
            <a:r>
              <a:rPr lang="en-US" sz="2400" b="1" dirty="0" smtClean="0">
                <a:latin typeface="+mj-lt"/>
              </a:rPr>
              <a:t>Joshua</a:t>
            </a:r>
            <a:r>
              <a:rPr lang="en-US" sz="2400" dirty="0" smtClean="0">
                <a:latin typeface="+mj-lt"/>
              </a:rPr>
              <a:t>… And ye shall take one prince of every </a:t>
            </a:r>
          </a:p>
          <a:p>
            <a:r>
              <a:rPr lang="en-US" sz="2400" dirty="0" smtClean="0">
                <a:latin typeface="+mj-lt"/>
              </a:rPr>
              <a:t>tribe, to divide the land by inheritance” (34:15-17).</a:t>
            </a:r>
          </a:p>
          <a:p>
            <a:r>
              <a:rPr lang="en-US" sz="2400" dirty="0" smtClean="0">
                <a:latin typeface="+mj-lt"/>
              </a:rPr>
              <a:t>Eleazor and Joshua would supervise the allotment </a:t>
            </a:r>
          </a:p>
          <a:p>
            <a:r>
              <a:rPr lang="en-US" sz="2400" dirty="0" smtClean="0">
                <a:latin typeface="+mj-lt"/>
              </a:rPr>
              <a:t>process with one leader from each tribe.</a:t>
            </a:r>
          </a:p>
          <a:p>
            <a:endParaRPr lang="en-US" sz="800" b="1" dirty="0" smtClean="0">
              <a:latin typeface="+mj-lt"/>
            </a:endParaRPr>
          </a:p>
          <a:p>
            <a:r>
              <a:rPr lang="en-US" sz="2400" b="1" dirty="0" smtClean="0">
                <a:latin typeface="+mj-lt"/>
              </a:rPr>
              <a:t>CITIES OF REFUGE</a:t>
            </a:r>
          </a:p>
          <a:p>
            <a:r>
              <a:rPr lang="en-US" sz="2400" dirty="0" smtClean="0">
                <a:latin typeface="+mj-lt"/>
              </a:rPr>
              <a:t>God’s plan for the land included a specific number </a:t>
            </a:r>
          </a:p>
          <a:p>
            <a:r>
              <a:rPr lang="en-US" sz="2400" dirty="0" smtClean="0">
                <a:latin typeface="+mj-lt"/>
              </a:rPr>
              <a:t>of cities within each allotment.  </a:t>
            </a:r>
            <a:r>
              <a:rPr lang="en-US" sz="2400" dirty="0">
                <a:latin typeface="+mj-lt"/>
              </a:rPr>
              <a:t>A</a:t>
            </a:r>
            <a:r>
              <a:rPr lang="en-US" sz="2400" dirty="0" smtClean="0">
                <a:latin typeface="+mj-lt"/>
              </a:rPr>
              <a:t> small number of </a:t>
            </a:r>
          </a:p>
          <a:p>
            <a:r>
              <a:rPr lang="en-US" sz="2400" dirty="0" smtClean="0">
                <a:latin typeface="+mj-lt"/>
              </a:rPr>
              <a:t>these were to be for refuge.  If an Israelite </a:t>
            </a:r>
            <a:endParaRPr lang="en-US" sz="2400" dirty="0" smtClean="0">
              <a:latin typeface="+mj-lt"/>
            </a:endParaRPr>
          </a:p>
          <a:p>
            <a:r>
              <a:rPr lang="en-US" sz="2400" dirty="0" smtClean="0">
                <a:latin typeface="+mj-lt"/>
              </a:rPr>
              <a:t>committed </a:t>
            </a:r>
            <a:r>
              <a:rPr lang="en-US" sz="2400" dirty="0" smtClean="0">
                <a:latin typeface="+mj-lt"/>
              </a:rPr>
              <a:t>an accidental crime, he could find a safe haven until he was tried in a court of law—</a:t>
            </a:r>
            <a:r>
              <a:rPr lang="en-US" sz="2400" u="sng" dirty="0" smtClean="0">
                <a:latin typeface="+mj-lt"/>
              </a:rPr>
              <a:t>it did NOT mean he could escape the law</a:t>
            </a:r>
            <a:r>
              <a:rPr lang="en-US" sz="2400" dirty="0" smtClean="0">
                <a:latin typeface="+mj-lt"/>
              </a:rPr>
              <a:t>.  </a:t>
            </a:r>
            <a:r>
              <a:rPr lang="en-US" sz="2400" b="1" dirty="0" smtClean="0">
                <a:latin typeface="+mj-lt"/>
              </a:rPr>
              <a:t> </a:t>
            </a:r>
            <a:endParaRPr lang="en-US" sz="2400" b="1" dirty="0">
              <a:latin typeface="+mj-lt"/>
            </a:endParaRPr>
          </a:p>
        </p:txBody>
      </p:sp>
      <p:pic>
        <p:nvPicPr>
          <p:cNvPr id="4" name="Picture 3" descr="Talk:Israelite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925" y="0"/>
            <a:ext cx="5553075" cy="5505450"/>
          </a:xfrm>
          <a:prstGeom prst="rect">
            <a:avLst/>
          </a:prstGeom>
        </p:spPr>
      </p:pic>
      <p:pic>
        <p:nvPicPr>
          <p:cNvPr id="6" name="Picture 5" descr="Kota perlindungan untuk pembunuh - Wikipedia bahas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924" y="1"/>
            <a:ext cx="5553075" cy="5505449"/>
          </a:xfrm>
          <a:prstGeom prst="rect">
            <a:avLst/>
          </a:prstGeom>
        </p:spPr>
      </p:pic>
    </p:spTree>
    <p:extLst>
      <p:ext uri="{BB962C8B-B14F-4D97-AF65-F5344CB8AC3E}">
        <p14:creationId xmlns:p14="http://schemas.microsoft.com/office/powerpoint/2010/main" val="35206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fade">
                                      <p:cBhvr>
                                        <p:cTn id="15" dur="500"/>
                                        <p:tgtEl>
                                          <p:spTgt spid="3">
                                            <p:txEl>
                                              <p:pRg st="12" end="1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3" end="13"/>
                                            </p:txEl>
                                          </p:spTgt>
                                        </p:tgtEl>
                                        <p:attrNameLst>
                                          <p:attrName>style.visibility</p:attrName>
                                        </p:attrNameLst>
                                      </p:cBhvr>
                                      <p:to>
                                        <p:strVal val="visible"/>
                                      </p:to>
                                    </p:set>
                                    <p:animEffect transition="in" filter="fade">
                                      <p:cBhvr>
                                        <p:cTn id="18" dur="500"/>
                                        <p:tgtEl>
                                          <p:spTgt spid="3">
                                            <p:txEl>
                                              <p:pRg st="13" end="1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fade">
                                      <p:cBhvr>
                                        <p:cTn id="21" dur="500"/>
                                        <p:tgtEl>
                                          <p:spTgt spid="3">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5" end="15"/>
                                            </p:txEl>
                                          </p:spTgt>
                                        </p:tgtEl>
                                        <p:attrNameLst>
                                          <p:attrName>style.visibility</p:attrName>
                                        </p:attrNameLst>
                                      </p:cBhvr>
                                      <p:to>
                                        <p:strVal val="visible"/>
                                      </p:to>
                                    </p:set>
                                    <p:animEffect transition="in" filter="fade">
                                      <p:cBhvr>
                                        <p:cTn id="24" dur="500"/>
                                        <p:tgtEl>
                                          <p:spTgt spid="3">
                                            <p:txEl>
                                              <p:pRg st="15" end="1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Effect transition="in" filter="fade">
                                      <p:cBhvr>
                                        <p:cTn id="27" dur="500"/>
                                        <p:tgtEl>
                                          <p:spTgt spid="3">
                                            <p:txEl>
                                              <p:pRg st="16" end="1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3657599" cy="6494085"/>
          </a:xfrm>
          <a:prstGeom prst="rect">
            <a:avLst/>
          </a:prstGeom>
          <a:noFill/>
        </p:spPr>
        <p:txBody>
          <a:bodyPr wrap="square" rtlCol="0">
            <a:spAutoFit/>
          </a:bodyPr>
          <a:lstStyle/>
          <a:p>
            <a:r>
              <a:rPr lang="en-US" sz="2400" dirty="0" smtClean="0">
                <a:latin typeface="+mj-lt"/>
              </a:rPr>
              <a:t>“These are the commandments and judgments, which the </a:t>
            </a:r>
            <a:r>
              <a:rPr lang="en-US" sz="2400" b="1" dirty="0" smtClean="0">
                <a:latin typeface="+mj-lt"/>
              </a:rPr>
              <a:t>LORD commanded by the hand of Moses </a:t>
            </a:r>
            <a:r>
              <a:rPr lang="en-US" sz="2400" dirty="0" smtClean="0">
                <a:latin typeface="+mj-lt"/>
              </a:rPr>
              <a:t>unto the children of Israel in the plains of Moab by Jordan near Jericho” (36:13).</a:t>
            </a:r>
          </a:p>
          <a:p>
            <a:endParaRPr lang="en-US" sz="800" dirty="0" smtClean="0">
              <a:latin typeface="+mj-lt"/>
            </a:endParaRPr>
          </a:p>
          <a:p>
            <a:r>
              <a:rPr lang="en-US" sz="2400" dirty="0" smtClean="0">
                <a:latin typeface="+mj-lt"/>
              </a:rPr>
              <a:t>The Book of NUMBERS ends with the authentication that the Words written in it are of God and written down to be preserved by His servant Moses.  It gets its name from the census God called for in numbering the children of Israel.  </a:t>
            </a:r>
            <a:endParaRPr lang="en-US" sz="2400" dirty="0">
              <a:latin typeface="+mj-lt"/>
            </a:endParaRPr>
          </a:p>
        </p:txBody>
      </p:sp>
      <p:pic>
        <p:nvPicPr>
          <p:cNvPr id="4" name="Picture 3" descr="Bible Study Courses » &lt;strong&gt;Numbers&lt;/strong&gt; Bible Study Cour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0"/>
            <a:ext cx="8134350" cy="6494085"/>
          </a:xfrm>
          <a:prstGeom prst="rect">
            <a:avLst/>
          </a:prstGeom>
        </p:spPr>
      </p:pic>
    </p:spTree>
    <p:extLst>
      <p:ext uri="{BB962C8B-B14F-4D97-AF65-F5344CB8AC3E}">
        <p14:creationId xmlns:p14="http://schemas.microsoft.com/office/powerpoint/2010/main" val="30685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391276" cy="6370975"/>
          </a:xfrm>
          <a:prstGeom prst="rect">
            <a:avLst/>
          </a:prstGeom>
          <a:noFill/>
        </p:spPr>
        <p:txBody>
          <a:bodyPr wrap="square" rtlCol="0">
            <a:spAutoFit/>
          </a:bodyPr>
          <a:lstStyle/>
          <a:p>
            <a:r>
              <a:rPr lang="en-US" sz="2400" b="1" dirty="0" smtClean="0">
                <a:latin typeface="+mj-lt"/>
              </a:rPr>
              <a:t>THE BOOK OF DEUTERONOMY</a:t>
            </a:r>
          </a:p>
          <a:p>
            <a:r>
              <a:rPr lang="en-US" sz="2400" dirty="0" smtClean="0">
                <a:latin typeface="+mj-lt"/>
              </a:rPr>
              <a:t>“These be the words which Moses spake unto all </a:t>
            </a:r>
          </a:p>
          <a:p>
            <a:r>
              <a:rPr lang="en-US" sz="2400" dirty="0" smtClean="0">
                <a:latin typeface="+mj-lt"/>
              </a:rPr>
              <a:t>Israel</a:t>
            </a:r>
            <a:r>
              <a:rPr lang="en-US" sz="2400" dirty="0">
                <a:latin typeface="+mj-lt"/>
              </a:rPr>
              <a:t> </a:t>
            </a:r>
            <a:r>
              <a:rPr lang="en-US" sz="2400" dirty="0" smtClean="0">
                <a:latin typeface="+mj-lt"/>
              </a:rPr>
              <a:t>on this side Jordan in the wilderness…” </a:t>
            </a:r>
          </a:p>
          <a:p>
            <a:r>
              <a:rPr lang="en-US" sz="2400" dirty="0" smtClean="0">
                <a:latin typeface="+mj-lt"/>
              </a:rPr>
              <a:t>(Deut. 1:1).</a:t>
            </a:r>
          </a:p>
          <a:p>
            <a:r>
              <a:rPr lang="en-US" sz="2400" dirty="0" smtClean="0">
                <a:latin typeface="+mj-lt"/>
              </a:rPr>
              <a:t>Moses completed the writing of the first five books </a:t>
            </a:r>
            <a:r>
              <a:rPr lang="en-US" sz="2400" dirty="0" smtClean="0">
                <a:latin typeface="+mj-lt"/>
              </a:rPr>
              <a:t>of </a:t>
            </a:r>
            <a:r>
              <a:rPr lang="en-US" sz="2400" dirty="0" smtClean="0">
                <a:latin typeface="+mj-lt"/>
              </a:rPr>
              <a:t>the O.T., </a:t>
            </a:r>
            <a:r>
              <a:rPr lang="en-US" sz="2400" i="1" dirty="0" smtClean="0">
                <a:latin typeface="+mj-lt"/>
              </a:rPr>
              <a:t>Pentateuch</a:t>
            </a:r>
            <a:r>
              <a:rPr lang="en-US" sz="2400" dirty="0" smtClean="0">
                <a:latin typeface="+mj-lt"/>
              </a:rPr>
              <a:t>,</a:t>
            </a:r>
            <a:r>
              <a:rPr lang="en-US" sz="2400" dirty="0">
                <a:latin typeface="+mj-lt"/>
              </a:rPr>
              <a:t> </a:t>
            </a:r>
            <a:r>
              <a:rPr lang="en-US" sz="2400" dirty="0" smtClean="0">
                <a:latin typeface="+mj-lt"/>
              </a:rPr>
              <a:t>just before the Israelites </a:t>
            </a:r>
            <a:r>
              <a:rPr lang="en-US" sz="2400" dirty="0" smtClean="0">
                <a:latin typeface="+mj-lt"/>
              </a:rPr>
              <a:t>were </a:t>
            </a:r>
            <a:r>
              <a:rPr lang="en-US" sz="2400" dirty="0" smtClean="0">
                <a:latin typeface="+mj-lt"/>
              </a:rPr>
              <a:t>to cross the river Jordan into Canaan.  </a:t>
            </a:r>
            <a:r>
              <a:rPr lang="en-US" sz="2400" dirty="0">
                <a:latin typeface="+mj-lt"/>
              </a:rPr>
              <a:t>H</a:t>
            </a:r>
            <a:r>
              <a:rPr lang="en-US" sz="2400" dirty="0" smtClean="0">
                <a:latin typeface="+mj-lt"/>
              </a:rPr>
              <a:t>e </a:t>
            </a:r>
            <a:r>
              <a:rPr lang="en-US" sz="2400" dirty="0" smtClean="0">
                <a:latin typeface="+mj-lt"/>
              </a:rPr>
              <a:t>provided </a:t>
            </a:r>
            <a:r>
              <a:rPr lang="en-US" sz="2400" dirty="0" smtClean="0">
                <a:latin typeface="+mj-lt"/>
              </a:rPr>
              <a:t>a 2</a:t>
            </a:r>
            <a:r>
              <a:rPr lang="en-US" sz="2400" baseline="30000" dirty="0" smtClean="0">
                <a:latin typeface="+mj-lt"/>
              </a:rPr>
              <a:t>nd</a:t>
            </a:r>
            <a:r>
              <a:rPr lang="en-US" sz="2400" dirty="0" smtClean="0">
                <a:latin typeface="+mj-lt"/>
              </a:rPr>
              <a:t> [</a:t>
            </a:r>
            <a:r>
              <a:rPr lang="en-US" sz="2400" i="1" dirty="0" err="1" smtClean="0">
                <a:latin typeface="+mj-lt"/>
              </a:rPr>
              <a:t>deutero</a:t>
            </a:r>
            <a:r>
              <a:rPr lang="en-US" sz="2400" dirty="0" smtClean="0">
                <a:latin typeface="+mj-lt"/>
              </a:rPr>
              <a:t>] reading of the Law, which </a:t>
            </a:r>
            <a:r>
              <a:rPr lang="en-US" sz="2400" dirty="0" smtClean="0">
                <a:latin typeface="+mj-lt"/>
              </a:rPr>
              <a:t>he </a:t>
            </a:r>
            <a:r>
              <a:rPr lang="en-US" sz="2400" dirty="0" smtClean="0">
                <a:latin typeface="+mj-lt"/>
              </a:rPr>
              <a:t>received at Mt. Sinai 40-years earlier.  His goal </a:t>
            </a:r>
            <a:r>
              <a:rPr lang="en-US" sz="2400" dirty="0" smtClean="0">
                <a:latin typeface="+mj-lt"/>
              </a:rPr>
              <a:t>in </a:t>
            </a:r>
            <a:r>
              <a:rPr lang="en-US" sz="2400" dirty="0" smtClean="0">
                <a:latin typeface="+mj-lt"/>
              </a:rPr>
              <a:t>doing so was to make Israel see the importance </a:t>
            </a:r>
            <a:r>
              <a:rPr lang="en-US" sz="2400" dirty="0" smtClean="0">
                <a:latin typeface="+mj-lt"/>
              </a:rPr>
              <a:t>of </a:t>
            </a:r>
            <a:r>
              <a:rPr lang="en-US" sz="2400" dirty="0" smtClean="0">
                <a:latin typeface="+mj-lt"/>
              </a:rPr>
              <a:t>their obedience to God as set forth in the </a:t>
            </a:r>
            <a:r>
              <a:rPr lang="en-US" sz="2400" dirty="0" smtClean="0">
                <a:latin typeface="+mj-lt"/>
              </a:rPr>
              <a:t>commandments </a:t>
            </a:r>
            <a:r>
              <a:rPr lang="en-US" sz="2400" dirty="0" smtClean="0">
                <a:latin typeface="+mj-lt"/>
              </a:rPr>
              <a:t>of the Law.  If Israel refused to </a:t>
            </a:r>
            <a:r>
              <a:rPr lang="en-US" sz="2400" dirty="0" smtClean="0">
                <a:latin typeface="+mj-lt"/>
              </a:rPr>
              <a:t>heed</a:t>
            </a:r>
            <a:r>
              <a:rPr lang="en-US" sz="2400" dirty="0" smtClean="0">
                <a:latin typeface="+mj-lt"/>
              </a:rPr>
              <a:t>, they would find insurmountable odds as </a:t>
            </a:r>
            <a:r>
              <a:rPr lang="en-US" sz="2400" dirty="0" smtClean="0">
                <a:latin typeface="+mj-lt"/>
              </a:rPr>
              <a:t>they </a:t>
            </a:r>
            <a:r>
              <a:rPr lang="en-US" sz="2400" dirty="0" smtClean="0">
                <a:latin typeface="+mj-lt"/>
              </a:rPr>
              <a:t>entered this land of paganism.  If they obeyed </a:t>
            </a:r>
            <a:r>
              <a:rPr lang="en-US" sz="2400" dirty="0" smtClean="0">
                <a:latin typeface="+mj-lt"/>
              </a:rPr>
              <a:t>God</a:t>
            </a:r>
            <a:r>
              <a:rPr lang="en-US" sz="2400" dirty="0" smtClean="0">
                <a:latin typeface="+mj-lt"/>
              </a:rPr>
              <a:t>, there would be no end of the blessing God </a:t>
            </a:r>
            <a:r>
              <a:rPr lang="en-US" sz="2400" dirty="0" smtClean="0">
                <a:latin typeface="+mj-lt"/>
              </a:rPr>
              <a:t>would </a:t>
            </a:r>
            <a:r>
              <a:rPr lang="en-US" sz="2400" dirty="0" smtClean="0">
                <a:latin typeface="+mj-lt"/>
              </a:rPr>
              <a:t>lavish upon the nation He had created after His own Name.  </a:t>
            </a:r>
            <a:r>
              <a:rPr lang="en-US" sz="2400" b="1" u="sng" dirty="0" smtClean="0">
                <a:latin typeface="+mj-lt"/>
              </a:rPr>
              <a:t>Israel </a:t>
            </a:r>
            <a:r>
              <a:rPr lang="en-US" sz="2400" b="1" u="sng" dirty="0">
                <a:latin typeface="+mj-lt"/>
              </a:rPr>
              <a:t>=</a:t>
            </a:r>
            <a:r>
              <a:rPr lang="en-US" sz="2400" b="1" u="sng" dirty="0" smtClean="0">
                <a:latin typeface="+mj-lt"/>
              </a:rPr>
              <a:t> </a:t>
            </a:r>
            <a:r>
              <a:rPr lang="en-US" sz="2400" b="1" i="1" u="sng" dirty="0" smtClean="0">
                <a:latin typeface="+mj-lt"/>
              </a:rPr>
              <a:t>GOD FIGHTS</a:t>
            </a:r>
            <a:r>
              <a:rPr lang="en-US" sz="2400" b="1" i="1" dirty="0" smtClean="0">
                <a:latin typeface="+mj-lt"/>
              </a:rPr>
              <a:t>!  </a:t>
            </a:r>
            <a:endParaRPr lang="en-US" sz="2400" b="1" i="1" dirty="0">
              <a:latin typeface="+mj-lt"/>
            </a:endParaRPr>
          </a:p>
        </p:txBody>
      </p:sp>
      <p:pic>
        <p:nvPicPr>
          <p:cNvPr id="5" name="Picture 4" descr="File:Book of &lt;strong&gt;Deuteronomy&lt;/strong&gt; Chapter 32-1 (Bible Illustr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275" y="-1"/>
            <a:ext cx="5800724" cy="6370976"/>
          </a:xfrm>
          <a:prstGeom prst="rect">
            <a:avLst/>
          </a:prstGeom>
        </p:spPr>
      </p:pic>
    </p:spTree>
    <p:extLst>
      <p:ext uri="{BB962C8B-B14F-4D97-AF65-F5344CB8AC3E}">
        <p14:creationId xmlns:p14="http://schemas.microsoft.com/office/powerpoint/2010/main" val="14773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96050" cy="6740307"/>
          </a:xfrm>
          <a:prstGeom prst="rect">
            <a:avLst/>
          </a:prstGeom>
          <a:noFill/>
        </p:spPr>
        <p:txBody>
          <a:bodyPr wrap="square" rtlCol="0">
            <a:spAutoFit/>
          </a:bodyPr>
          <a:lstStyle/>
          <a:p>
            <a:r>
              <a:rPr lang="en-US" sz="2400" dirty="0" smtClean="0">
                <a:latin typeface="+mj-lt"/>
              </a:rPr>
              <a:t>The Book of Deuteronomy is delivered in a 3-part message:</a:t>
            </a:r>
          </a:p>
          <a:p>
            <a:endParaRPr lang="en-US" sz="800" dirty="0" smtClean="0">
              <a:latin typeface="+mj-lt"/>
            </a:endParaRPr>
          </a:p>
          <a:p>
            <a:r>
              <a:rPr lang="en-US" sz="2400" dirty="0" smtClean="0">
                <a:latin typeface="+mj-lt"/>
              </a:rPr>
              <a:t>1</a:t>
            </a:r>
            <a:r>
              <a:rPr lang="en-US" sz="2400" baseline="30000" dirty="0" smtClean="0">
                <a:latin typeface="+mj-lt"/>
              </a:rPr>
              <a:t>st</a:t>
            </a:r>
            <a:r>
              <a:rPr lang="en-US" sz="2400" dirty="0" smtClean="0">
                <a:latin typeface="+mj-lt"/>
              </a:rPr>
              <a:t> address – 1:1 to 4:59 [Introduction] –</a:t>
            </a:r>
          </a:p>
          <a:p>
            <a:r>
              <a:rPr lang="en-US" sz="2400" dirty="0" smtClean="0">
                <a:latin typeface="+mj-lt"/>
              </a:rPr>
              <a:t>“These be the words which Moses </a:t>
            </a:r>
            <a:r>
              <a:rPr lang="en-US" sz="2400" dirty="0" err="1" smtClean="0">
                <a:latin typeface="+mj-lt"/>
              </a:rPr>
              <a:t>spake</a:t>
            </a:r>
            <a:r>
              <a:rPr lang="en-US" sz="2400" dirty="0" smtClean="0">
                <a:latin typeface="+mj-lt"/>
              </a:rPr>
              <a:t> unto all Israel on this side Jordan in the wilderness…” </a:t>
            </a:r>
          </a:p>
          <a:p>
            <a:r>
              <a:rPr lang="en-US" sz="2400" dirty="0" smtClean="0">
                <a:latin typeface="+mj-lt"/>
              </a:rPr>
              <a:t>(Deut. 1:1).</a:t>
            </a:r>
          </a:p>
          <a:p>
            <a:endParaRPr lang="en-US" sz="800" dirty="0" smtClean="0">
              <a:latin typeface="+mj-lt"/>
            </a:endParaRPr>
          </a:p>
          <a:p>
            <a:r>
              <a:rPr lang="en-US" sz="2400" dirty="0" smtClean="0">
                <a:latin typeface="+mj-lt"/>
              </a:rPr>
              <a:t>2</a:t>
            </a:r>
            <a:r>
              <a:rPr lang="en-US" sz="2400" baseline="30000" dirty="0" smtClean="0">
                <a:latin typeface="+mj-lt"/>
              </a:rPr>
              <a:t>nd</a:t>
            </a:r>
            <a:r>
              <a:rPr lang="en-US" sz="2400" dirty="0" smtClean="0">
                <a:latin typeface="+mj-lt"/>
              </a:rPr>
              <a:t> address – 5:1 to 26:15 [General requirements </a:t>
            </a:r>
            <a:endParaRPr lang="en-US" sz="2400" dirty="0" smtClean="0">
              <a:latin typeface="+mj-lt"/>
            </a:endParaRPr>
          </a:p>
          <a:p>
            <a:r>
              <a:rPr lang="en-US" sz="2400" dirty="0" smtClean="0">
                <a:latin typeface="+mj-lt"/>
              </a:rPr>
              <a:t>of </a:t>
            </a:r>
            <a:r>
              <a:rPr lang="en-US" sz="2400" dirty="0" smtClean="0">
                <a:latin typeface="+mj-lt"/>
              </a:rPr>
              <a:t>the Law] – “And Moses called all Israel, and said unto them, Hear, O Israel the statues and judgments which I speak in your ears this day, that ye may learn them, and keep, and do them” (5:1).</a:t>
            </a:r>
          </a:p>
          <a:p>
            <a:endParaRPr lang="en-US" sz="800" dirty="0" smtClean="0">
              <a:latin typeface="+mj-lt"/>
            </a:endParaRPr>
          </a:p>
          <a:p>
            <a:r>
              <a:rPr lang="en-US" sz="2400" dirty="0" smtClean="0">
                <a:latin typeface="+mj-lt"/>
              </a:rPr>
              <a:t>3</a:t>
            </a:r>
            <a:r>
              <a:rPr lang="en-US" sz="2400" baseline="30000" dirty="0" smtClean="0">
                <a:latin typeface="+mj-lt"/>
              </a:rPr>
              <a:t>rd</a:t>
            </a:r>
            <a:r>
              <a:rPr lang="en-US" sz="2400" dirty="0" smtClean="0">
                <a:latin typeface="+mj-lt"/>
              </a:rPr>
              <a:t> address – 26:16 to 34:12 [Specific details of the Law] – “This day the LORD thy God hath commanded thee to do these statutes and judgments: thou shalt therefore keep them and do them with all thine heart, and with all thy soul” (26:16). </a:t>
            </a:r>
          </a:p>
        </p:txBody>
      </p:sp>
      <p:pic>
        <p:nvPicPr>
          <p:cNvPr id="5" name="Picture 4" descr="File:Book of &lt;strong&gt;Deuteronomy&lt;/strong&gt; Chapter 32-1 (Bible Illustr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275" y="-1"/>
            <a:ext cx="5800724" cy="6370976"/>
          </a:xfrm>
          <a:prstGeom prst="rect">
            <a:avLst/>
          </a:prstGeom>
        </p:spPr>
      </p:pic>
    </p:spTree>
    <p:extLst>
      <p:ext uri="{BB962C8B-B14F-4D97-AF65-F5344CB8AC3E}">
        <p14:creationId xmlns:p14="http://schemas.microsoft.com/office/powerpoint/2010/main" val="22160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1914"/>
            <a:ext cx="12192000" cy="6494085"/>
          </a:xfrm>
          <a:prstGeom prst="rect">
            <a:avLst/>
          </a:prstGeom>
        </p:spPr>
        <p:txBody>
          <a:bodyPr wrap="square">
            <a:spAutoFit/>
          </a:bodyPr>
          <a:lstStyle/>
          <a:p>
            <a:r>
              <a:rPr lang="en-US" sz="2400" b="1" dirty="0" smtClean="0">
                <a:latin typeface="+mj-lt"/>
              </a:rPr>
              <a:t>A REVIEW OF ISRAEL’S HISTORY</a:t>
            </a:r>
          </a:p>
          <a:p>
            <a:r>
              <a:rPr lang="en-US" sz="2400" dirty="0" smtClean="0">
                <a:latin typeface="+mj-lt"/>
              </a:rPr>
              <a:t>It should have taken Israel just 11 days to journey </a:t>
            </a:r>
          </a:p>
          <a:p>
            <a:r>
              <a:rPr lang="en-US" sz="2400" dirty="0" smtClean="0">
                <a:latin typeface="+mj-lt"/>
              </a:rPr>
              <a:t>(150 miles; 13.5 mi. per day) from Mt. </a:t>
            </a:r>
            <a:r>
              <a:rPr lang="en-US" sz="2400" dirty="0" err="1" smtClean="0">
                <a:latin typeface="+mj-lt"/>
              </a:rPr>
              <a:t>Horeb</a:t>
            </a:r>
            <a:r>
              <a:rPr lang="en-US" sz="2400" dirty="0" smtClean="0">
                <a:latin typeface="+mj-lt"/>
              </a:rPr>
              <a:t> [Sinai] </a:t>
            </a:r>
          </a:p>
          <a:p>
            <a:r>
              <a:rPr lang="en-US" sz="2400" dirty="0" smtClean="0">
                <a:latin typeface="+mj-lt"/>
              </a:rPr>
              <a:t>to Kadesh-</a:t>
            </a:r>
            <a:r>
              <a:rPr lang="en-US" sz="2400" dirty="0" err="1" smtClean="0">
                <a:latin typeface="+mj-lt"/>
              </a:rPr>
              <a:t>barnea</a:t>
            </a:r>
            <a:r>
              <a:rPr lang="en-US" sz="2400" dirty="0" smtClean="0">
                <a:latin typeface="+mj-lt"/>
              </a:rPr>
              <a:t>, but it took them 40-years (1:2) – </a:t>
            </a:r>
          </a:p>
          <a:p>
            <a:endParaRPr lang="en-US" sz="800" dirty="0" smtClean="0">
              <a:latin typeface="+mj-lt"/>
            </a:endParaRPr>
          </a:p>
          <a:p>
            <a:r>
              <a:rPr lang="en-US" sz="2400" dirty="0" smtClean="0">
                <a:latin typeface="+mj-lt"/>
              </a:rPr>
              <a:t>“</a:t>
            </a:r>
            <a:r>
              <a:rPr lang="en-US" sz="2400" dirty="0">
                <a:latin typeface="+mj-lt"/>
              </a:rPr>
              <a:t>And it came to pass in the </a:t>
            </a:r>
            <a:r>
              <a:rPr lang="en-US" sz="2400" dirty="0" smtClean="0">
                <a:latin typeface="+mj-lt"/>
              </a:rPr>
              <a:t>[40</a:t>
            </a:r>
            <a:r>
              <a:rPr lang="en-US" sz="2400" baseline="30000" dirty="0" smtClean="0">
                <a:latin typeface="+mj-lt"/>
              </a:rPr>
              <a:t>th</a:t>
            </a:r>
            <a:r>
              <a:rPr lang="en-US" sz="2400" dirty="0">
                <a:latin typeface="+mj-lt"/>
              </a:rPr>
              <a:t>]</a:t>
            </a:r>
            <a:r>
              <a:rPr lang="en-US" sz="2400" dirty="0" smtClean="0">
                <a:latin typeface="+mj-lt"/>
              </a:rPr>
              <a:t> </a:t>
            </a:r>
            <a:r>
              <a:rPr lang="en-US" sz="2400" dirty="0">
                <a:latin typeface="+mj-lt"/>
              </a:rPr>
              <a:t>year, in the </a:t>
            </a:r>
            <a:r>
              <a:rPr lang="en-US" sz="2400" dirty="0" smtClean="0">
                <a:latin typeface="+mj-lt"/>
              </a:rPr>
              <a:t>[</a:t>
            </a:r>
            <a:r>
              <a:rPr lang="en-US" sz="2400" dirty="0">
                <a:latin typeface="+mj-lt"/>
              </a:rPr>
              <a:t>11</a:t>
            </a:r>
            <a:r>
              <a:rPr lang="en-US" sz="2400" baseline="30000" dirty="0">
                <a:latin typeface="+mj-lt"/>
              </a:rPr>
              <a:t>th</a:t>
            </a:r>
            <a:r>
              <a:rPr lang="en-US" sz="2400" dirty="0">
                <a:latin typeface="+mj-lt"/>
              </a:rPr>
              <a:t>] </a:t>
            </a:r>
            <a:endParaRPr lang="en-US" sz="2400" dirty="0" smtClean="0">
              <a:latin typeface="+mj-lt"/>
            </a:endParaRPr>
          </a:p>
          <a:p>
            <a:r>
              <a:rPr lang="en-US" sz="2400" dirty="0" smtClean="0">
                <a:latin typeface="+mj-lt"/>
              </a:rPr>
              <a:t>month</a:t>
            </a:r>
            <a:r>
              <a:rPr lang="en-US" sz="2400" dirty="0">
                <a:latin typeface="+mj-lt"/>
              </a:rPr>
              <a:t>, on the [1</a:t>
            </a:r>
            <a:r>
              <a:rPr lang="en-US" sz="2400" baseline="30000" dirty="0">
                <a:latin typeface="+mj-lt"/>
              </a:rPr>
              <a:t>st</a:t>
            </a:r>
            <a:r>
              <a:rPr lang="en-US" sz="2400" dirty="0">
                <a:latin typeface="+mj-lt"/>
              </a:rPr>
              <a:t>] day of the month, that </a:t>
            </a:r>
            <a:r>
              <a:rPr lang="en-US" sz="2400" dirty="0" smtClean="0">
                <a:latin typeface="+mj-lt"/>
              </a:rPr>
              <a:t>Moses </a:t>
            </a:r>
          </a:p>
          <a:p>
            <a:r>
              <a:rPr lang="en-US" sz="2400" dirty="0" err="1" smtClean="0">
                <a:latin typeface="+mj-lt"/>
              </a:rPr>
              <a:t>spake</a:t>
            </a:r>
            <a:r>
              <a:rPr lang="en-US" sz="2400" dirty="0" smtClean="0">
                <a:latin typeface="+mj-lt"/>
              </a:rPr>
              <a:t> </a:t>
            </a:r>
            <a:r>
              <a:rPr lang="en-US" sz="2400" dirty="0">
                <a:latin typeface="+mj-lt"/>
              </a:rPr>
              <a:t>unto the children of Israel, according </a:t>
            </a:r>
            <a:r>
              <a:rPr lang="en-US" sz="2400" dirty="0" smtClean="0">
                <a:latin typeface="+mj-lt"/>
              </a:rPr>
              <a:t>unto </a:t>
            </a:r>
            <a:r>
              <a:rPr lang="en-US" sz="2400" dirty="0">
                <a:latin typeface="+mj-lt"/>
              </a:rPr>
              <a:t>all </a:t>
            </a:r>
            <a:endParaRPr lang="en-US" sz="2400" dirty="0" smtClean="0">
              <a:latin typeface="+mj-lt"/>
            </a:endParaRPr>
          </a:p>
          <a:p>
            <a:r>
              <a:rPr lang="en-US" sz="2400" dirty="0" smtClean="0">
                <a:latin typeface="+mj-lt"/>
              </a:rPr>
              <a:t>that </a:t>
            </a:r>
            <a:r>
              <a:rPr lang="en-US" sz="2400" dirty="0">
                <a:latin typeface="+mj-lt"/>
              </a:rPr>
              <a:t>the LORD had given him in the </a:t>
            </a:r>
            <a:r>
              <a:rPr lang="en-US" sz="2400" dirty="0" smtClean="0">
                <a:latin typeface="+mj-lt"/>
              </a:rPr>
              <a:t>commandment </a:t>
            </a:r>
          </a:p>
          <a:p>
            <a:r>
              <a:rPr lang="en-US" sz="2400" dirty="0" smtClean="0">
                <a:latin typeface="+mj-lt"/>
              </a:rPr>
              <a:t>unto </a:t>
            </a:r>
            <a:r>
              <a:rPr lang="en-US" sz="2400" dirty="0">
                <a:latin typeface="+mj-lt"/>
              </a:rPr>
              <a:t>them” </a:t>
            </a:r>
            <a:r>
              <a:rPr lang="en-US" sz="2400" dirty="0" smtClean="0">
                <a:latin typeface="+mj-lt"/>
              </a:rPr>
              <a:t>(Deut. 1:3).</a:t>
            </a:r>
          </a:p>
          <a:p>
            <a:r>
              <a:rPr lang="en-US" sz="2400" dirty="0" smtClean="0">
                <a:latin typeface="+mj-lt"/>
              </a:rPr>
              <a:t>Christ had been a good husband to Israel (Jer. 31:32), </a:t>
            </a:r>
          </a:p>
          <a:p>
            <a:r>
              <a:rPr lang="en-US" sz="2400" dirty="0">
                <a:latin typeface="+mj-lt"/>
              </a:rPr>
              <a:t>b</a:t>
            </a:r>
            <a:r>
              <a:rPr lang="en-US" sz="2400" dirty="0" smtClean="0">
                <a:latin typeface="+mj-lt"/>
              </a:rPr>
              <a:t>ut she had spurned Him –</a:t>
            </a:r>
            <a:r>
              <a:rPr lang="en-US" sz="2400" dirty="0">
                <a:latin typeface="+mj-lt"/>
              </a:rPr>
              <a:t> </a:t>
            </a:r>
            <a:r>
              <a:rPr lang="en-US" sz="2400" dirty="0" smtClean="0">
                <a:latin typeface="+mj-lt"/>
              </a:rPr>
              <a:t>“To whom our fathers </a:t>
            </a:r>
          </a:p>
          <a:p>
            <a:r>
              <a:rPr lang="en-US" sz="2400" dirty="0" smtClean="0">
                <a:latin typeface="+mj-lt"/>
              </a:rPr>
              <a:t>would not obey, but thrust him from them, and </a:t>
            </a:r>
            <a:r>
              <a:rPr lang="en-US" sz="2400" b="1" dirty="0" smtClean="0">
                <a:latin typeface="+mj-lt"/>
              </a:rPr>
              <a:t>in </a:t>
            </a:r>
          </a:p>
          <a:p>
            <a:r>
              <a:rPr lang="en-US" sz="2400" b="1" dirty="0" smtClean="0">
                <a:latin typeface="+mj-lt"/>
              </a:rPr>
              <a:t>their hearts turned back again into Egypt</a:t>
            </a:r>
            <a:r>
              <a:rPr lang="en-US" sz="2400" dirty="0" smtClean="0">
                <a:latin typeface="+mj-lt"/>
              </a:rPr>
              <a:t>…” (Acts 7:39), </a:t>
            </a:r>
          </a:p>
          <a:p>
            <a:r>
              <a:rPr lang="en-US" sz="2400" dirty="0" smtClean="0">
                <a:latin typeface="+mj-lt"/>
              </a:rPr>
              <a:t>being ‘</a:t>
            </a:r>
            <a:r>
              <a:rPr lang="en-US" sz="2400" dirty="0" err="1" smtClean="0">
                <a:latin typeface="+mj-lt"/>
              </a:rPr>
              <a:t>stiffnecked</a:t>
            </a:r>
            <a:r>
              <a:rPr lang="en-US" sz="2400" dirty="0" smtClean="0">
                <a:latin typeface="+mj-lt"/>
              </a:rPr>
              <a:t> and uncircumcised in heart and ears’</a:t>
            </a:r>
          </a:p>
          <a:p>
            <a:r>
              <a:rPr lang="en-US" sz="2400" dirty="0" smtClean="0">
                <a:latin typeface="+mj-lt"/>
              </a:rPr>
              <a:t>they had resisted the Holy Spirit (Acts 7:51).  Moses </a:t>
            </a:r>
            <a:endParaRPr lang="en-US" sz="2400" dirty="0" smtClean="0">
              <a:latin typeface="+mj-lt"/>
            </a:endParaRPr>
          </a:p>
          <a:p>
            <a:r>
              <a:rPr lang="en-US" sz="2400" dirty="0" smtClean="0">
                <a:latin typeface="+mj-lt"/>
              </a:rPr>
              <a:t>sternly </a:t>
            </a:r>
            <a:r>
              <a:rPr lang="en-US" sz="2400" dirty="0" smtClean="0">
                <a:latin typeface="+mj-lt"/>
              </a:rPr>
              <a:t>warned them as the next generation of Israelites was about to enter into their promised land—</a:t>
            </a:r>
            <a:r>
              <a:rPr lang="en-US" sz="2400" b="1" i="1" u="sng" dirty="0" smtClean="0">
                <a:latin typeface="+mj-lt"/>
              </a:rPr>
              <a:t>DON’T DO IT AGAIN</a:t>
            </a:r>
            <a:r>
              <a:rPr lang="en-US" sz="2400" b="1" i="1" dirty="0" smtClean="0">
                <a:latin typeface="+mj-lt"/>
              </a:rPr>
              <a:t>!!!</a:t>
            </a:r>
            <a:r>
              <a:rPr lang="en-US" sz="2400" dirty="0" smtClean="0">
                <a:latin typeface="+mj-lt"/>
              </a:rPr>
              <a:t>    </a:t>
            </a:r>
            <a:endParaRPr lang="en-US" sz="2400" dirty="0">
              <a:latin typeface="+mj-lt"/>
            </a:endParaRPr>
          </a:p>
        </p:txBody>
      </p:sp>
      <p:pic>
        <p:nvPicPr>
          <p:cNvPr id="4" name="Picture 3"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350" y="0"/>
            <a:ext cx="5200650" cy="5495925"/>
          </a:xfrm>
          <a:prstGeom prst="rect">
            <a:avLst/>
          </a:prstGeom>
        </p:spPr>
      </p:pic>
    </p:spTree>
    <p:extLst>
      <p:ext uri="{BB962C8B-B14F-4D97-AF65-F5344CB8AC3E}">
        <p14:creationId xmlns:p14="http://schemas.microsoft.com/office/powerpoint/2010/main" val="8168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fade">
                                      <p:cBhvr>
                                        <p:cTn id="33" dur="500"/>
                                        <p:tgtEl>
                                          <p:spTgt spid="3">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animEffect transition="in" filter="fade">
                                      <p:cBhvr>
                                        <p:cTn id="39" dur="500"/>
                                        <p:tgtEl>
                                          <p:spTgt spid="3">
                                            <p:txEl>
                                              <p:pRg st="15" end="1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animEffect transition="in" filter="fade">
                                      <p:cBhvr>
                                        <p:cTn id="4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486524" cy="6370975"/>
          </a:xfrm>
          <a:prstGeom prst="rect">
            <a:avLst/>
          </a:prstGeom>
          <a:noFill/>
        </p:spPr>
        <p:txBody>
          <a:bodyPr wrap="square" rtlCol="0">
            <a:spAutoFit/>
          </a:bodyPr>
          <a:lstStyle/>
          <a:p>
            <a:r>
              <a:rPr lang="en-US" sz="2400" b="1" dirty="0" smtClean="0">
                <a:latin typeface="+mj-lt"/>
              </a:rPr>
              <a:t>PROLOGUE</a:t>
            </a:r>
          </a:p>
          <a:p>
            <a:r>
              <a:rPr lang="en-US" sz="2400" dirty="0" smtClean="0">
                <a:latin typeface="+mj-lt"/>
              </a:rPr>
              <a:t>“On this side Jordan, in the land of Moab, began </a:t>
            </a:r>
          </a:p>
          <a:p>
            <a:r>
              <a:rPr lang="en-US" sz="2400" dirty="0" smtClean="0">
                <a:latin typeface="+mj-lt"/>
              </a:rPr>
              <a:t>Moses to declare this law, saying, the LORD our </a:t>
            </a:r>
          </a:p>
          <a:p>
            <a:r>
              <a:rPr lang="en-US" sz="2400" dirty="0" smtClean="0">
                <a:latin typeface="+mj-lt"/>
              </a:rPr>
              <a:t>God </a:t>
            </a:r>
            <a:r>
              <a:rPr lang="en-US" sz="2400" dirty="0" err="1" smtClean="0">
                <a:latin typeface="+mj-lt"/>
              </a:rPr>
              <a:t>spake</a:t>
            </a:r>
            <a:r>
              <a:rPr lang="en-US" sz="2400" dirty="0" smtClean="0">
                <a:latin typeface="+mj-lt"/>
              </a:rPr>
              <a:t> unto us in </a:t>
            </a:r>
            <a:r>
              <a:rPr lang="en-US" sz="2400" dirty="0" err="1" smtClean="0">
                <a:latin typeface="+mj-lt"/>
              </a:rPr>
              <a:t>Horeb</a:t>
            </a:r>
            <a:r>
              <a:rPr lang="en-US" sz="2400" dirty="0" smtClean="0">
                <a:latin typeface="+mj-lt"/>
              </a:rPr>
              <a:t>, saying, Ye have dwelt </a:t>
            </a:r>
          </a:p>
          <a:p>
            <a:r>
              <a:rPr lang="en-US" sz="2400" dirty="0" smtClean="0">
                <a:latin typeface="+mj-lt"/>
              </a:rPr>
              <a:t>long enough in this mount: Turn you, and take </a:t>
            </a:r>
          </a:p>
          <a:p>
            <a:r>
              <a:rPr lang="en-US" sz="2400" dirty="0" smtClean="0">
                <a:latin typeface="+mj-lt"/>
              </a:rPr>
              <a:t>your journey, and go to the mount of the Amorites, </a:t>
            </a:r>
          </a:p>
          <a:p>
            <a:r>
              <a:rPr lang="en-US" sz="2400" dirty="0" smtClean="0">
                <a:latin typeface="+mj-lt"/>
              </a:rPr>
              <a:t>and unto all the places nigh thereunto, in the plain </a:t>
            </a:r>
          </a:p>
          <a:p>
            <a:r>
              <a:rPr lang="en-US" sz="2400" dirty="0" smtClean="0">
                <a:latin typeface="+mj-lt"/>
              </a:rPr>
              <a:t>in the hills, and in the vale, and in the south, and </a:t>
            </a:r>
          </a:p>
          <a:p>
            <a:r>
              <a:rPr lang="en-US" sz="2400" dirty="0" smtClean="0">
                <a:latin typeface="+mj-lt"/>
              </a:rPr>
              <a:t>by the sea side, to the land of the Canaanites, and </a:t>
            </a:r>
          </a:p>
          <a:p>
            <a:r>
              <a:rPr lang="en-US" sz="2400" dirty="0" smtClean="0">
                <a:latin typeface="+mj-lt"/>
              </a:rPr>
              <a:t>unto Lebanon, unto the great river Euphrates.  </a:t>
            </a:r>
          </a:p>
          <a:p>
            <a:r>
              <a:rPr lang="en-US" sz="2400" dirty="0" smtClean="0">
                <a:latin typeface="+mj-lt"/>
              </a:rPr>
              <a:t>Behold, </a:t>
            </a:r>
            <a:r>
              <a:rPr lang="en-US" sz="2400" b="1" dirty="0" smtClean="0">
                <a:latin typeface="+mj-lt"/>
              </a:rPr>
              <a:t>I have set the land before you: go in and </a:t>
            </a:r>
          </a:p>
          <a:p>
            <a:r>
              <a:rPr lang="en-US" sz="2400" b="1" dirty="0" smtClean="0">
                <a:latin typeface="+mj-lt"/>
              </a:rPr>
              <a:t>possess the land </a:t>
            </a:r>
            <a:r>
              <a:rPr lang="en-US" sz="2400" dirty="0" smtClean="0">
                <a:latin typeface="+mj-lt"/>
              </a:rPr>
              <a:t>which the LORD </a:t>
            </a:r>
            <a:r>
              <a:rPr lang="en-US" sz="2400" dirty="0" err="1" smtClean="0">
                <a:latin typeface="+mj-lt"/>
              </a:rPr>
              <a:t>sware</a:t>
            </a:r>
            <a:r>
              <a:rPr lang="en-US" sz="2400" dirty="0" smtClean="0">
                <a:latin typeface="+mj-lt"/>
              </a:rPr>
              <a:t> unto your </a:t>
            </a:r>
          </a:p>
          <a:p>
            <a:r>
              <a:rPr lang="en-US" sz="2400" dirty="0" smtClean="0">
                <a:latin typeface="+mj-lt"/>
              </a:rPr>
              <a:t>fathers, Abraham, Isaac, and Jacob, to give unto </a:t>
            </a:r>
          </a:p>
          <a:p>
            <a:r>
              <a:rPr lang="en-US" sz="2400" dirty="0" smtClean="0">
                <a:latin typeface="+mj-lt"/>
              </a:rPr>
              <a:t>them and to their seed after them” (1:5-8).</a:t>
            </a:r>
          </a:p>
          <a:p>
            <a:r>
              <a:rPr lang="en-US" sz="2400" dirty="0" smtClean="0">
                <a:latin typeface="+mj-lt"/>
              </a:rPr>
              <a:t>The same promise of the land given to Abraham, Isaac, and Jacob was given to Moses to give to the descendants of the patriarchs.  </a:t>
            </a:r>
            <a:endParaRPr lang="en-US" sz="2400" dirty="0">
              <a:latin typeface="+mj-lt"/>
            </a:endParaRPr>
          </a:p>
        </p:txBody>
      </p:sp>
      <p:pic>
        <p:nvPicPr>
          <p:cNvPr id="6" name="Picture 5" descr="File talk:&lt;strong&gt;Map&lt;/strong&gt; Land of &lt;strong&gt;Israel&lt;/strong&gt;.jp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524" y="-1"/>
            <a:ext cx="5705475" cy="6370975"/>
          </a:xfrm>
          <a:prstGeom prst="rect">
            <a:avLst/>
          </a:prstGeom>
        </p:spPr>
      </p:pic>
    </p:spTree>
    <p:extLst>
      <p:ext uri="{BB962C8B-B14F-4D97-AF65-F5344CB8AC3E}">
        <p14:creationId xmlns:p14="http://schemas.microsoft.com/office/powerpoint/2010/main" val="13670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Effect transition="in" filter="fade">
                                      <p:cBhvr>
                                        <p:cTn id="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12039600" cy="6001643"/>
          </a:xfrm>
          <a:prstGeom prst="rect">
            <a:avLst/>
          </a:prstGeom>
          <a:noFill/>
        </p:spPr>
        <p:txBody>
          <a:bodyPr wrap="square" rtlCol="0">
            <a:spAutoFit/>
          </a:bodyPr>
          <a:lstStyle/>
          <a:p>
            <a:r>
              <a:rPr lang="en-US" sz="2400" dirty="0" smtClean="0">
                <a:latin typeface="+mj-lt"/>
              </a:rPr>
              <a:t>Moses continued to give the next generation of </a:t>
            </a:r>
          </a:p>
          <a:p>
            <a:r>
              <a:rPr lang="en-US" sz="2400" dirty="0" smtClean="0">
                <a:latin typeface="+mj-lt"/>
              </a:rPr>
              <a:t>Israelites a history lesson of the events of the past </a:t>
            </a:r>
          </a:p>
          <a:p>
            <a:r>
              <a:rPr lang="en-US" sz="2400" dirty="0" smtClean="0">
                <a:latin typeface="+mj-lt"/>
              </a:rPr>
              <a:t>40-years:</a:t>
            </a:r>
          </a:p>
          <a:p>
            <a:pPr marL="342900" indent="-342900">
              <a:buFont typeface="Arial" panose="020B0604020202020204" pitchFamily="34" charset="0"/>
              <a:buChar char="•"/>
            </a:pPr>
            <a:r>
              <a:rPr lang="en-US" sz="2400" dirty="0" smtClean="0">
                <a:latin typeface="+mj-lt"/>
              </a:rPr>
              <a:t>Israel became a large and mighty nation and </a:t>
            </a:r>
          </a:p>
          <a:p>
            <a:r>
              <a:rPr lang="en-US" sz="2400" dirty="0">
                <a:latin typeface="+mj-lt"/>
              </a:rPr>
              <a:t> </a:t>
            </a:r>
            <a:r>
              <a:rPr lang="en-US" sz="2400" dirty="0" smtClean="0">
                <a:latin typeface="+mj-lt"/>
              </a:rPr>
              <a:t>    God would continue to increase and bless them </a:t>
            </a:r>
          </a:p>
          <a:p>
            <a:r>
              <a:rPr lang="en-US" sz="2400" dirty="0">
                <a:latin typeface="+mj-lt"/>
              </a:rPr>
              <a:t> </a:t>
            </a:r>
            <a:r>
              <a:rPr lang="en-US" sz="2400" dirty="0" smtClean="0">
                <a:latin typeface="+mj-lt"/>
              </a:rPr>
              <a:t>    (1:10,11)</a:t>
            </a:r>
          </a:p>
          <a:p>
            <a:pPr marL="342900" indent="-342900">
              <a:buFont typeface="Arial" panose="020B0604020202020204" pitchFamily="34" charset="0"/>
              <a:buChar char="•"/>
            </a:pPr>
            <a:r>
              <a:rPr lang="en-US" sz="2400" dirty="0" smtClean="0">
                <a:latin typeface="+mj-lt"/>
              </a:rPr>
              <a:t>They had become so large that Moses needed </a:t>
            </a:r>
          </a:p>
          <a:p>
            <a:r>
              <a:rPr lang="en-US" sz="2400" dirty="0">
                <a:latin typeface="+mj-lt"/>
              </a:rPr>
              <a:t> </a:t>
            </a:r>
            <a:r>
              <a:rPr lang="en-US" sz="2400" dirty="0" smtClean="0">
                <a:latin typeface="+mj-lt"/>
              </a:rPr>
              <a:t>    help to govern them (1:15-17), which he received</a:t>
            </a:r>
          </a:p>
          <a:p>
            <a:pPr marL="342900" indent="-342900">
              <a:buFont typeface="Arial" panose="020B0604020202020204" pitchFamily="34" charset="0"/>
              <a:buChar char="•"/>
            </a:pPr>
            <a:r>
              <a:rPr lang="en-US" sz="2400" dirty="0" smtClean="0">
                <a:latin typeface="+mj-lt"/>
              </a:rPr>
              <a:t>From </a:t>
            </a:r>
            <a:r>
              <a:rPr lang="en-US" sz="2400" dirty="0" err="1" smtClean="0">
                <a:latin typeface="+mj-lt"/>
              </a:rPr>
              <a:t>Horeb</a:t>
            </a:r>
            <a:r>
              <a:rPr lang="en-US" sz="2400" dirty="0" smtClean="0">
                <a:latin typeface="+mj-lt"/>
              </a:rPr>
              <a:t> [Sinai] to Kadesh they went through </a:t>
            </a:r>
          </a:p>
          <a:p>
            <a:r>
              <a:rPr lang="en-US" sz="2400" dirty="0">
                <a:latin typeface="+mj-lt"/>
              </a:rPr>
              <a:t> </a:t>
            </a:r>
            <a:r>
              <a:rPr lang="en-US" sz="2400" dirty="0" smtClean="0">
                <a:latin typeface="+mj-lt"/>
              </a:rPr>
              <a:t>    150-miles of horrific desert which had no food or </a:t>
            </a:r>
          </a:p>
          <a:p>
            <a:r>
              <a:rPr lang="en-US" sz="2400" dirty="0">
                <a:latin typeface="+mj-lt"/>
              </a:rPr>
              <a:t> </a:t>
            </a:r>
            <a:r>
              <a:rPr lang="en-US" sz="2400" dirty="0" smtClean="0">
                <a:latin typeface="+mj-lt"/>
              </a:rPr>
              <a:t>    water (1:19), yet God provided</a:t>
            </a:r>
          </a:p>
          <a:p>
            <a:pPr marL="342900" indent="-342900">
              <a:buFont typeface="Arial" panose="020B0604020202020204" pitchFamily="34" charset="0"/>
              <a:buChar char="•"/>
            </a:pPr>
            <a:r>
              <a:rPr lang="en-US" sz="2400" dirty="0" smtClean="0">
                <a:latin typeface="+mj-lt"/>
              </a:rPr>
              <a:t>At Kadesh they sent 12 men to spy out the land </a:t>
            </a:r>
          </a:p>
          <a:p>
            <a:r>
              <a:rPr lang="en-US" sz="2400" dirty="0">
                <a:latin typeface="+mj-lt"/>
              </a:rPr>
              <a:t> </a:t>
            </a:r>
            <a:r>
              <a:rPr lang="en-US" sz="2400" dirty="0" smtClean="0">
                <a:latin typeface="+mj-lt"/>
              </a:rPr>
              <a:t>    of Canaan some saying it was a good land </a:t>
            </a:r>
          </a:p>
          <a:p>
            <a:r>
              <a:rPr lang="en-US" sz="2400" dirty="0">
                <a:latin typeface="+mj-lt"/>
              </a:rPr>
              <a:t> </a:t>
            </a:r>
            <a:r>
              <a:rPr lang="en-US" sz="2400" dirty="0" smtClean="0">
                <a:latin typeface="+mj-lt"/>
              </a:rPr>
              <a:t>    (1:21-25)</a:t>
            </a:r>
          </a:p>
          <a:p>
            <a:pPr marL="342900" indent="-342900">
              <a:buFont typeface="Arial" panose="020B0604020202020204" pitchFamily="34" charset="0"/>
              <a:buChar char="•"/>
            </a:pPr>
            <a:r>
              <a:rPr lang="en-US" sz="2400" dirty="0" smtClean="0">
                <a:latin typeface="+mj-lt"/>
              </a:rPr>
              <a:t>But, the majority were fearful of those who lived </a:t>
            </a:r>
          </a:p>
          <a:p>
            <a:r>
              <a:rPr lang="en-US" sz="2400" dirty="0">
                <a:latin typeface="+mj-lt"/>
              </a:rPr>
              <a:t> </a:t>
            </a:r>
            <a:r>
              <a:rPr lang="en-US" sz="2400" dirty="0" smtClean="0">
                <a:latin typeface="+mj-lt"/>
              </a:rPr>
              <a:t>    there (1:26-28)</a:t>
            </a:r>
          </a:p>
        </p:txBody>
      </p:sp>
      <p:pic>
        <p:nvPicPr>
          <p:cNvPr id="3" name="Picture 2"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6" y="0"/>
            <a:ext cx="5343524" cy="6001643"/>
          </a:xfrm>
          <a:prstGeom prst="rect">
            <a:avLst/>
          </a:prstGeom>
        </p:spPr>
      </p:pic>
    </p:spTree>
    <p:extLst>
      <p:ext uri="{BB962C8B-B14F-4D97-AF65-F5344CB8AC3E}">
        <p14:creationId xmlns:p14="http://schemas.microsoft.com/office/powerpoint/2010/main" val="17914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500"/>
                                        <p:tgtEl>
                                          <p:spTgt spid="2">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500"/>
                                        <p:tgtEl>
                                          <p:spTgt spid="2">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4" end="14"/>
                                            </p:txEl>
                                          </p:spTgt>
                                        </p:tgtEl>
                                        <p:attrNameLst>
                                          <p:attrName>style.visibility</p:attrName>
                                        </p:attrNameLst>
                                      </p:cBhvr>
                                      <p:to>
                                        <p:strVal val="visible"/>
                                      </p:to>
                                    </p:set>
                                    <p:animEffect transition="in" filter="fade">
                                      <p:cBhvr>
                                        <p:cTn id="48" dur="500"/>
                                        <p:tgtEl>
                                          <p:spTgt spid="2">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Effect transition="in" filter="fade">
                                      <p:cBhvr>
                                        <p:cTn id="5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91250" cy="6370975"/>
          </a:xfrm>
          <a:prstGeom prst="rect">
            <a:avLst/>
          </a:prstGeom>
        </p:spPr>
        <p:txBody>
          <a:bodyPr wrap="square">
            <a:spAutoFit/>
          </a:bodyPr>
          <a:lstStyle/>
          <a:p>
            <a:pPr marL="342900" indent="-342900">
              <a:buFont typeface="Arial" panose="020B0604020202020204" pitchFamily="34" charset="0"/>
              <a:buChar char="•"/>
            </a:pPr>
            <a:r>
              <a:rPr lang="en-US" sz="2400" dirty="0">
                <a:latin typeface="+mj-lt"/>
              </a:rPr>
              <a:t>They should not have been afraid because God was going to do the fighting for them – “The LORD your God which </a:t>
            </a:r>
            <a:r>
              <a:rPr lang="en-US" sz="2400" dirty="0" err="1">
                <a:latin typeface="+mj-lt"/>
              </a:rPr>
              <a:t>goeth</a:t>
            </a:r>
            <a:r>
              <a:rPr lang="en-US" sz="2400" dirty="0">
                <a:latin typeface="+mj-lt"/>
              </a:rPr>
              <a:t> before you, </a:t>
            </a:r>
            <a:r>
              <a:rPr lang="en-US" sz="2400" b="1" dirty="0">
                <a:latin typeface="+mj-lt"/>
              </a:rPr>
              <a:t>he shall fight for you</a:t>
            </a:r>
            <a:r>
              <a:rPr lang="en-US" sz="2400" dirty="0">
                <a:latin typeface="+mj-lt"/>
              </a:rPr>
              <a:t>, according to all that he did for you in Egypt before your eyes” (1:30</a:t>
            </a:r>
            <a:r>
              <a:rPr lang="en-US" sz="2400" dirty="0" smtClean="0">
                <a:latin typeface="+mj-lt"/>
              </a:rPr>
              <a:t>)</a:t>
            </a:r>
          </a:p>
          <a:p>
            <a:pPr marL="285750" indent="-285750">
              <a:buFont typeface="Arial" panose="020B0604020202020204" pitchFamily="34" charset="0"/>
              <a:buChar char="•"/>
            </a:pPr>
            <a:r>
              <a:rPr lang="en-US" sz="2400" dirty="0">
                <a:latin typeface="+mj-lt"/>
              </a:rPr>
              <a:t>But Israel lacked faith in the One who created and </a:t>
            </a:r>
            <a:r>
              <a:rPr lang="en-US" sz="2400" dirty="0" smtClean="0">
                <a:latin typeface="+mj-lt"/>
              </a:rPr>
              <a:t>preserved </a:t>
            </a:r>
            <a:r>
              <a:rPr lang="en-US" sz="2400" dirty="0">
                <a:latin typeface="+mj-lt"/>
              </a:rPr>
              <a:t>them (1:32)</a:t>
            </a:r>
          </a:p>
          <a:p>
            <a:pPr marL="285750" indent="-285750">
              <a:buFont typeface="Arial" panose="020B0604020202020204" pitchFamily="34" charset="0"/>
              <a:buChar char="•"/>
            </a:pPr>
            <a:r>
              <a:rPr lang="en-US" sz="2400" dirty="0" smtClean="0">
                <a:latin typeface="+mj-lt"/>
              </a:rPr>
              <a:t>And, </a:t>
            </a:r>
            <a:r>
              <a:rPr lang="en-US" sz="2400" dirty="0">
                <a:latin typeface="+mj-lt"/>
              </a:rPr>
              <a:t>who led them to their next destination by a cloud </a:t>
            </a:r>
            <a:r>
              <a:rPr lang="en-US" sz="2400" dirty="0" smtClean="0">
                <a:latin typeface="+mj-lt"/>
              </a:rPr>
              <a:t>by </a:t>
            </a:r>
            <a:r>
              <a:rPr lang="en-US" sz="2400" dirty="0">
                <a:latin typeface="+mj-lt"/>
              </a:rPr>
              <a:t>day and a pillar of fire by night (1:33)</a:t>
            </a:r>
          </a:p>
          <a:p>
            <a:pPr marL="285750" indent="-285750">
              <a:buFont typeface="Arial" panose="020B0604020202020204" pitchFamily="34" charset="0"/>
              <a:buChar char="•"/>
            </a:pPr>
            <a:r>
              <a:rPr lang="en-US" sz="2400" dirty="0">
                <a:latin typeface="+mj-lt"/>
              </a:rPr>
              <a:t>As a result, God would allow only Caleb and Joshua </a:t>
            </a:r>
            <a:r>
              <a:rPr lang="en-US" sz="2400" dirty="0" smtClean="0">
                <a:latin typeface="+mj-lt"/>
              </a:rPr>
              <a:t>[</a:t>
            </a:r>
            <a:r>
              <a:rPr lang="en-US" sz="2400" dirty="0">
                <a:latin typeface="+mj-lt"/>
              </a:rPr>
              <a:t>of that generation], and the </a:t>
            </a:r>
            <a:r>
              <a:rPr lang="en-US" sz="2400" dirty="0" smtClean="0">
                <a:latin typeface="+mj-lt"/>
              </a:rPr>
              <a:t>children under 20 </a:t>
            </a:r>
            <a:r>
              <a:rPr lang="en-US" sz="2400" dirty="0">
                <a:latin typeface="+mj-lt"/>
              </a:rPr>
              <a:t>to see their </a:t>
            </a:r>
            <a:r>
              <a:rPr lang="en-US" sz="2400" dirty="0" smtClean="0">
                <a:latin typeface="+mj-lt"/>
              </a:rPr>
              <a:t>promised </a:t>
            </a:r>
            <a:r>
              <a:rPr lang="en-US" sz="2400" dirty="0">
                <a:latin typeface="+mj-lt"/>
              </a:rPr>
              <a:t>land (1:36-39</a:t>
            </a:r>
            <a:r>
              <a:rPr lang="en-US" sz="2400" dirty="0" smtClean="0">
                <a:latin typeface="+mj-lt"/>
              </a:rPr>
              <a:t>)</a:t>
            </a:r>
          </a:p>
          <a:p>
            <a:pPr marL="285750" indent="-285750">
              <a:buFont typeface="Arial" panose="020B0604020202020204" pitchFamily="34" charset="0"/>
              <a:buChar char="•"/>
            </a:pPr>
            <a:r>
              <a:rPr lang="en-US" sz="2400" dirty="0">
                <a:latin typeface="+mj-lt"/>
              </a:rPr>
              <a:t>All the others would die in the </a:t>
            </a:r>
            <a:r>
              <a:rPr lang="en-US" sz="2400" dirty="0" smtClean="0">
                <a:latin typeface="+mj-lt"/>
              </a:rPr>
              <a:t>wilderness – </a:t>
            </a:r>
          </a:p>
          <a:p>
            <a:r>
              <a:rPr lang="en-US" sz="2400" dirty="0">
                <a:latin typeface="+mj-lt"/>
              </a:rPr>
              <a:t> </a:t>
            </a:r>
            <a:r>
              <a:rPr lang="en-US" sz="2400" dirty="0" smtClean="0">
                <a:latin typeface="+mj-lt"/>
              </a:rPr>
              <a:t>   “But as for you [disbelievers], turn you, </a:t>
            </a:r>
            <a:r>
              <a:rPr lang="en-US" sz="2400" dirty="0" smtClean="0">
                <a:latin typeface="+mj-lt"/>
              </a:rPr>
              <a:t>and</a:t>
            </a:r>
          </a:p>
          <a:p>
            <a:r>
              <a:rPr lang="en-US" sz="2400" dirty="0">
                <a:latin typeface="+mj-lt"/>
              </a:rPr>
              <a:t> </a:t>
            </a:r>
            <a:r>
              <a:rPr lang="en-US" sz="2400" dirty="0" smtClean="0">
                <a:latin typeface="+mj-lt"/>
              </a:rPr>
              <a:t>   take</a:t>
            </a:r>
            <a:r>
              <a:rPr lang="en-US" sz="2400" dirty="0">
                <a:latin typeface="+mj-lt"/>
              </a:rPr>
              <a:t> </a:t>
            </a:r>
            <a:r>
              <a:rPr lang="en-US" sz="2400" dirty="0" smtClean="0">
                <a:latin typeface="+mj-lt"/>
              </a:rPr>
              <a:t>your </a:t>
            </a:r>
            <a:r>
              <a:rPr lang="en-US" sz="2400" dirty="0" smtClean="0">
                <a:latin typeface="+mj-lt"/>
              </a:rPr>
              <a:t>journey into the wilderness…” </a:t>
            </a:r>
            <a:r>
              <a:rPr lang="en-US" sz="2400" dirty="0" smtClean="0">
                <a:latin typeface="+mj-lt"/>
              </a:rPr>
              <a:t>where</a:t>
            </a:r>
          </a:p>
          <a:p>
            <a:r>
              <a:rPr lang="en-US" sz="2400" dirty="0">
                <a:latin typeface="+mj-lt"/>
              </a:rPr>
              <a:t> </a:t>
            </a:r>
            <a:r>
              <a:rPr lang="en-US" sz="2400" dirty="0" smtClean="0">
                <a:latin typeface="+mj-lt"/>
              </a:rPr>
              <a:t>  </a:t>
            </a:r>
            <a:r>
              <a:rPr lang="en-US" sz="2400" dirty="0" smtClean="0">
                <a:latin typeface="+mj-lt"/>
              </a:rPr>
              <a:t> they were </a:t>
            </a:r>
            <a:r>
              <a:rPr lang="en-US" sz="2400" dirty="0" smtClean="0">
                <a:latin typeface="+mj-lt"/>
              </a:rPr>
              <a:t>to die </a:t>
            </a:r>
            <a:r>
              <a:rPr lang="en-US" sz="2400" dirty="0">
                <a:latin typeface="+mj-lt"/>
              </a:rPr>
              <a:t>(1:40</a:t>
            </a:r>
            <a:r>
              <a:rPr lang="en-US" sz="2400" dirty="0" smtClean="0">
                <a:latin typeface="+mj-lt"/>
              </a:rPr>
              <a:t>)</a:t>
            </a:r>
            <a:endParaRPr lang="en-US" sz="2400" dirty="0">
              <a:latin typeface="+mj-lt"/>
            </a:endParaRPr>
          </a:p>
        </p:txBody>
      </p:sp>
      <p:pic>
        <p:nvPicPr>
          <p:cNvPr id="3" name="Picture 2"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6" y="0"/>
            <a:ext cx="5343524" cy="6001643"/>
          </a:xfrm>
          <a:prstGeom prst="rect">
            <a:avLst/>
          </a:prstGeom>
        </p:spPr>
      </p:pic>
    </p:spTree>
    <p:extLst>
      <p:ext uri="{BB962C8B-B14F-4D97-AF65-F5344CB8AC3E}">
        <p14:creationId xmlns:p14="http://schemas.microsoft.com/office/powerpoint/2010/main" val="388376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
            <a:ext cx="6724650" cy="612475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j-lt"/>
              </a:rPr>
              <a:t>They were sorry for disbelieving God, but it was too </a:t>
            </a:r>
            <a:r>
              <a:rPr lang="en-US" sz="2400" dirty="0" smtClean="0">
                <a:latin typeface="+mj-lt"/>
              </a:rPr>
              <a:t>late </a:t>
            </a:r>
            <a:r>
              <a:rPr lang="en-US" sz="2400" dirty="0" smtClean="0">
                <a:latin typeface="+mj-lt"/>
              </a:rPr>
              <a:t>as He imposed judgment on them (1:41)</a:t>
            </a:r>
          </a:p>
          <a:p>
            <a:pPr marL="342900" indent="-342900">
              <a:buFont typeface="Arial" panose="020B0604020202020204" pitchFamily="34" charset="0"/>
              <a:buChar char="•"/>
            </a:pPr>
            <a:r>
              <a:rPr lang="en-US" sz="2400" dirty="0" smtClean="0">
                <a:latin typeface="+mj-lt"/>
              </a:rPr>
              <a:t>If Israel proceeded to enter Canaan, they should </a:t>
            </a:r>
          </a:p>
          <a:p>
            <a:r>
              <a:rPr lang="en-US" sz="2400" dirty="0">
                <a:latin typeface="+mj-lt"/>
              </a:rPr>
              <a:t> </a:t>
            </a:r>
            <a:r>
              <a:rPr lang="en-US" sz="2400" dirty="0" smtClean="0">
                <a:latin typeface="+mj-lt"/>
              </a:rPr>
              <a:t>    know God was not with them and would likely </a:t>
            </a:r>
          </a:p>
          <a:p>
            <a:r>
              <a:rPr lang="en-US" sz="2400" dirty="0">
                <a:latin typeface="+mj-lt"/>
              </a:rPr>
              <a:t> </a:t>
            </a:r>
            <a:r>
              <a:rPr lang="en-US" sz="2400" dirty="0" smtClean="0">
                <a:latin typeface="+mj-lt"/>
              </a:rPr>
              <a:t>    be destroyed by the enemy (1:41)</a:t>
            </a:r>
          </a:p>
          <a:p>
            <a:pPr marL="342900" indent="-342900">
              <a:buFont typeface="Arial" panose="020B0604020202020204" pitchFamily="34" charset="0"/>
              <a:buChar char="•"/>
            </a:pPr>
            <a:r>
              <a:rPr lang="en-US" sz="2400" dirty="0" smtClean="0">
                <a:latin typeface="+mj-lt"/>
              </a:rPr>
              <a:t>Moses reminded Israel of their defeat at the hands </a:t>
            </a:r>
          </a:p>
          <a:p>
            <a:r>
              <a:rPr lang="en-US" sz="2400" dirty="0">
                <a:latin typeface="+mj-lt"/>
              </a:rPr>
              <a:t> </a:t>
            </a:r>
            <a:r>
              <a:rPr lang="en-US" sz="2400" dirty="0" smtClean="0">
                <a:latin typeface="+mj-lt"/>
              </a:rPr>
              <a:t>    of the Amorites – “So I </a:t>
            </a:r>
            <a:r>
              <a:rPr lang="en-US" sz="2400" dirty="0" err="1" smtClean="0">
                <a:latin typeface="+mj-lt"/>
              </a:rPr>
              <a:t>spake</a:t>
            </a:r>
            <a:r>
              <a:rPr lang="en-US" sz="2400" dirty="0" smtClean="0">
                <a:latin typeface="+mj-lt"/>
              </a:rPr>
              <a:t> unto you; and ye </a:t>
            </a:r>
          </a:p>
          <a:p>
            <a:r>
              <a:rPr lang="en-US" sz="2400" dirty="0">
                <a:latin typeface="+mj-lt"/>
              </a:rPr>
              <a:t> </a:t>
            </a:r>
            <a:r>
              <a:rPr lang="en-US" sz="2400" dirty="0" smtClean="0">
                <a:latin typeface="+mj-lt"/>
              </a:rPr>
              <a:t>    would not hear, but rebelled against </a:t>
            </a:r>
            <a:r>
              <a:rPr lang="en-US" sz="2400" dirty="0" smtClean="0">
                <a:latin typeface="+mj-lt"/>
              </a:rPr>
              <a:t>the</a:t>
            </a:r>
          </a:p>
          <a:p>
            <a:r>
              <a:rPr lang="en-US" sz="2400" dirty="0">
                <a:latin typeface="+mj-lt"/>
              </a:rPr>
              <a:t> </a:t>
            </a:r>
            <a:r>
              <a:rPr lang="en-US" sz="2400" dirty="0" smtClean="0">
                <a:latin typeface="+mj-lt"/>
              </a:rPr>
              <a:t>   </a:t>
            </a:r>
            <a:r>
              <a:rPr lang="en-US" sz="2400" dirty="0" smtClean="0">
                <a:latin typeface="+mj-lt"/>
              </a:rPr>
              <a:t> commandment </a:t>
            </a:r>
            <a:r>
              <a:rPr lang="en-US" sz="2400" dirty="0" smtClean="0">
                <a:latin typeface="+mj-lt"/>
              </a:rPr>
              <a:t>of the LORD, and </a:t>
            </a:r>
            <a:r>
              <a:rPr lang="en-US" sz="2400" dirty="0" smtClean="0">
                <a:latin typeface="+mj-lt"/>
              </a:rPr>
              <a:t>went</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presumptuously </a:t>
            </a:r>
            <a:r>
              <a:rPr lang="en-US" sz="2400" dirty="0" smtClean="0">
                <a:latin typeface="+mj-lt"/>
              </a:rPr>
              <a:t>up </a:t>
            </a:r>
            <a:r>
              <a:rPr lang="en-US" sz="2400" dirty="0" smtClean="0">
                <a:latin typeface="+mj-lt"/>
              </a:rPr>
              <a:t>into the hill.  And the </a:t>
            </a:r>
            <a:r>
              <a:rPr lang="en-US" sz="2400" dirty="0" smtClean="0">
                <a:latin typeface="+mj-lt"/>
              </a:rPr>
              <a:t>Amorites</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which dwelt in </a:t>
            </a:r>
            <a:r>
              <a:rPr lang="en-US" sz="2400" dirty="0" smtClean="0">
                <a:latin typeface="+mj-lt"/>
              </a:rPr>
              <a:t>that </a:t>
            </a:r>
            <a:r>
              <a:rPr lang="en-US" sz="2400" dirty="0" smtClean="0">
                <a:latin typeface="+mj-lt"/>
              </a:rPr>
              <a:t>mountain, came out </a:t>
            </a:r>
            <a:r>
              <a:rPr lang="en-US" sz="2400" dirty="0" smtClean="0">
                <a:latin typeface="+mj-lt"/>
              </a:rPr>
              <a:t>against</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you, and chased </a:t>
            </a:r>
            <a:r>
              <a:rPr lang="en-US" sz="2400" dirty="0" smtClean="0">
                <a:latin typeface="+mj-lt"/>
              </a:rPr>
              <a:t>you</a:t>
            </a:r>
            <a:r>
              <a:rPr lang="en-US" sz="2400" dirty="0" smtClean="0">
                <a:latin typeface="+mj-lt"/>
              </a:rPr>
              <a:t>, as bees do, and </a:t>
            </a:r>
            <a:r>
              <a:rPr lang="en-US" sz="2400" dirty="0" smtClean="0">
                <a:latin typeface="+mj-lt"/>
              </a:rPr>
              <a:t>destroyed</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you in </a:t>
            </a:r>
            <a:r>
              <a:rPr lang="en-US" sz="2400" dirty="0" err="1" smtClean="0">
                <a:latin typeface="+mj-lt"/>
              </a:rPr>
              <a:t>Seir</a:t>
            </a:r>
            <a:r>
              <a:rPr lang="en-US" sz="2400" dirty="0" smtClean="0">
                <a:latin typeface="+mj-lt"/>
              </a:rPr>
              <a:t>, even </a:t>
            </a:r>
            <a:r>
              <a:rPr lang="en-US" sz="2400" dirty="0" smtClean="0">
                <a:latin typeface="+mj-lt"/>
              </a:rPr>
              <a:t>unto </a:t>
            </a:r>
            <a:r>
              <a:rPr lang="en-US" sz="2400" dirty="0" err="1" smtClean="0">
                <a:latin typeface="+mj-lt"/>
              </a:rPr>
              <a:t>Hormah</a:t>
            </a:r>
            <a:r>
              <a:rPr lang="en-US" sz="2400" dirty="0" smtClean="0">
                <a:latin typeface="+mj-lt"/>
              </a:rPr>
              <a:t>.  And ye </a:t>
            </a:r>
            <a:r>
              <a:rPr lang="en-US" sz="2400" dirty="0" smtClean="0">
                <a:latin typeface="+mj-lt"/>
              </a:rPr>
              <a:t>returned</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and wept before </a:t>
            </a:r>
            <a:r>
              <a:rPr lang="en-US" sz="2400" dirty="0" smtClean="0">
                <a:latin typeface="+mj-lt"/>
              </a:rPr>
              <a:t>the </a:t>
            </a:r>
            <a:r>
              <a:rPr lang="en-US" sz="2400" dirty="0" smtClean="0">
                <a:latin typeface="+mj-lt"/>
              </a:rPr>
              <a:t>LORD; but the LORD </a:t>
            </a:r>
            <a:r>
              <a:rPr lang="en-US" sz="2400" dirty="0" smtClean="0">
                <a:latin typeface="+mj-lt"/>
              </a:rPr>
              <a:t>would</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not hearken to your </a:t>
            </a:r>
            <a:r>
              <a:rPr lang="en-US" sz="2400" dirty="0" smtClean="0">
                <a:latin typeface="+mj-lt"/>
              </a:rPr>
              <a:t>voice</a:t>
            </a:r>
            <a:r>
              <a:rPr lang="en-US" sz="2400" dirty="0" smtClean="0">
                <a:latin typeface="+mj-lt"/>
              </a:rPr>
              <a:t>, nor give ear unto you</a:t>
            </a:r>
            <a:r>
              <a:rPr lang="en-US" sz="2400" dirty="0" smtClean="0">
                <a:latin typeface="+mj-lt"/>
              </a:rPr>
              <a:t>”</a:t>
            </a:r>
          </a:p>
          <a:p>
            <a:r>
              <a:rPr lang="en-US" sz="2400" dirty="0">
                <a:latin typeface="+mj-lt"/>
              </a:rPr>
              <a:t> </a:t>
            </a:r>
            <a:r>
              <a:rPr lang="en-US" sz="2400" dirty="0" smtClean="0">
                <a:latin typeface="+mj-lt"/>
              </a:rPr>
              <a:t>   </a:t>
            </a:r>
            <a:r>
              <a:rPr lang="en-US" sz="2400" dirty="0" smtClean="0">
                <a:latin typeface="+mj-lt"/>
              </a:rPr>
              <a:t> </a:t>
            </a:r>
            <a:r>
              <a:rPr lang="en-US" sz="2400" dirty="0" smtClean="0">
                <a:latin typeface="+mj-lt"/>
              </a:rPr>
              <a:t>(1:43-45).</a:t>
            </a:r>
          </a:p>
          <a:p>
            <a:endParaRPr lang="en-US" sz="800" dirty="0" smtClean="0">
              <a:latin typeface="+mj-lt"/>
            </a:endParaRPr>
          </a:p>
        </p:txBody>
      </p:sp>
      <p:pic>
        <p:nvPicPr>
          <p:cNvPr id="5" name="Picture 4"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6" y="0"/>
            <a:ext cx="5343524" cy="6001643"/>
          </a:xfrm>
          <a:prstGeom prst="rect">
            <a:avLst/>
          </a:prstGeom>
        </p:spPr>
      </p:pic>
    </p:spTree>
    <p:extLst>
      <p:ext uri="{BB962C8B-B14F-4D97-AF65-F5344CB8AC3E}">
        <p14:creationId xmlns:p14="http://schemas.microsoft.com/office/powerpoint/2010/main" val="37307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500"/>
                                        <p:tgtEl>
                                          <p:spTgt spid="2">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4" end="14"/>
                                            </p:txEl>
                                          </p:spTgt>
                                        </p:tgtEl>
                                        <p:attrNameLst>
                                          <p:attrName>style.visibility</p:attrName>
                                        </p:attrNameLst>
                                      </p:cBhvr>
                                      <p:to>
                                        <p:strVal val="visible"/>
                                      </p:to>
                                    </p:set>
                                    <p:animEffect transition="in" filter="fade">
                                      <p:cBhvr>
                                        <p:cTn id="4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6562726" cy="6370975"/>
          </a:xfrm>
          <a:prstGeom prst="rect">
            <a:avLst/>
          </a:prstGeom>
          <a:noFill/>
        </p:spPr>
        <p:txBody>
          <a:bodyPr wrap="square" rtlCol="0">
            <a:spAutoFit/>
          </a:bodyPr>
          <a:lstStyle/>
          <a:p>
            <a:r>
              <a:rPr lang="en-US" sz="2400" b="1" dirty="0" smtClean="0">
                <a:latin typeface="+mj-lt"/>
              </a:rPr>
              <a:t>THE PROPHET BALAAM</a:t>
            </a:r>
          </a:p>
          <a:p>
            <a:r>
              <a:rPr lang="en-US" sz="2400" dirty="0" smtClean="0">
                <a:latin typeface="+mj-lt"/>
              </a:rPr>
              <a:t>The king of Moab knew he was outmatched by the </a:t>
            </a:r>
          </a:p>
          <a:p>
            <a:r>
              <a:rPr lang="en-US" sz="2400" dirty="0" smtClean="0">
                <a:latin typeface="+mj-lt"/>
              </a:rPr>
              <a:t>Israelites so his only recourse was to hire a prophet </a:t>
            </a:r>
          </a:p>
          <a:p>
            <a:r>
              <a:rPr lang="en-US" sz="2400" dirty="0" smtClean="0">
                <a:latin typeface="+mj-lt"/>
              </a:rPr>
              <a:t>to put a curse on Israel – “He sent messengers </a:t>
            </a:r>
            <a:r>
              <a:rPr lang="en-US" sz="2400" dirty="0" smtClean="0">
                <a:latin typeface="+mj-lt"/>
              </a:rPr>
              <a:t>therefore </a:t>
            </a:r>
            <a:r>
              <a:rPr lang="en-US" sz="2400" dirty="0" smtClean="0">
                <a:latin typeface="+mj-lt"/>
              </a:rPr>
              <a:t>unto Balaam… there is a people come out of </a:t>
            </a:r>
            <a:r>
              <a:rPr lang="en-US" sz="2400" dirty="0" smtClean="0">
                <a:latin typeface="+mj-lt"/>
              </a:rPr>
              <a:t>from </a:t>
            </a:r>
            <a:r>
              <a:rPr lang="en-US" sz="2400" dirty="0" smtClean="0">
                <a:latin typeface="+mj-lt"/>
              </a:rPr>
              <a:t>Egypt… they cover the face of the earth, and </a:t>
            </a:r>
            <a:r>
              <a:rPr lang="en-US" sz="2400" dirty="0" smtClean="0">
                <a:latin typeface="+mj-lt"/>
              </a:rPr>
              <a:t>they </a:t>
            </a:r>
            <a:r>
              <a:rPr lang="en-US" sz="2400" dirty="0" smtClean="0">
                <a:latin typeface="+mj-lt"/>
              </a:rPr>
              <a:t>abide over against me.  Come now therefore, I </a:t>
            </a:r>
            <a:r>
              <a:rPr lang="en-US" sz="2400" dirty="0" smtClean="0">
                <a:latin typeface="+mj-lt"/>
              </a:rPr>
              <a:t>pray </a:t>
            </a:r>
            <a:r>
              <a:rPr lang="en-US" sz="2400" dirty="0" smtClean="0">
                <a:latin typeface="+mj-lt"/>
              </a:rPr>
              <a:t>thee, </a:t>
            </a:r>
            <a:r>
              <a:rPr lang="en-US" sz="2400" b="1" dirty="0" smtClean="0">
                <a:latin typeface="+mj-lt"/>
              </a:rPr>
              <a:t>curse me this people</a:t>
            </a:r>
            <a:r>
              <a:rPr lang="en-US" sz="2400" dirty="0" smtClean="0">
                <a:latin typeface="+mj-lt"/>
              </a:rPr>
              <a:t>; for they are too </a:t>
            </a:r>
            <a:r>
              <a:rPr lang="en-US" sz="2400" dirty="0" smtClean="0">
                <a:latin typeface="+mj-lt"/>
              </a:rPr>
              <a:t>mighty </a:t>
            </a:r>
            <a:r>
              <a:rPr lang="en-US" sz="2400" dirty="0" smtClean="0">
                <a:latin typeface="+mj-lt"/>
              </a:rPr>
              <a:t>for me…” (22:5-7).</a:t>
            </a:r>
          </a:p>
          <a:p>
            <a:r>
              <a:rPr lang="en-US" sz="2400" dirty="0" smtClean="0">
                <a:latin typeface="+mj-lt"/>
              </a:rPr>
              <a:t>But then, God spoke to Balaam – “Thou shalt </a:t>
            </a:r>
            <a:r>
              <a:rPr lang="en-US" sz="2400" b="1" dirty="0" smtClean="0">
                <a:latin typeface="+mj-lt"/>
              </a:rPr>
              <a:t>not </a:t>
            </a:r>
          </a:p>
          <a:p>
            <a:r>
              <a:rPr lang="en-US" sz="2400" b="1" dirty="0" smtClean="0">
                <a:latin typeface="+mj-lt"/>
              </a:rPr>
              <a:t>go</a:t>
            </a:r>
            <a:r>
              <a:rPr lang="en-US" sz="2400" dirty="0" smtClean="0">
                <a:latin typeface="+mj-lt"/>
              </a:rPr>
              <a:t>… </a:t>
            </a:r>
            <a:r>
              <a:rPr lang="en-US" sz="2400" b="1" dirty="0" smtClean="0">
                <a:latin typeface="+mj-lt"/>
              </a:rPr>
              <a:t>not curse </a:t>
            </a:r>
            <a:r>
              <a:rPr lang="en-US" sz="2400" dirty="0" smtClean="0">
                <a:latin typeface="+mj-lt"/>
              </a:rPr>
              <a:t>[Israel]… for </a:t>
            </a:r>
            <a:r>
              <a:rPr lang="en-US" sz="2400" b="1" dirty="0" smtClean="0">
                <a:latin typeface="+mj-lt"/>
              </a:rPr>
              <a:t>they are blessed</a:t>
            </a:r>
            <a:r>
              <a:rPr lang="en-US" sz="2400" dirty="0" smtClean="0">
                <a:latin typeface="+mj-lt"/>
              </a:rPr>
              <a:t>” (22:12). </a:t>
            </a:r>
          </a:p>
          <a:p>
            <a:r>
              <a:rPr lang="en-US" sz="2400" dirty="0" smtClean="0">
                <a:latin typeface="+mj-lt"/>
              </a:rPr>
              <a:t>His permissive will allowed him to go but knew he </a:t>
            </a:r>
          </a:p>
          <a:p>
            <a:r>
              <a:rPr lang="en-US" sz="2400" dirty="0" smtClean="0">
                <a:latin typeface="+mj-lt"/>
              </a:rPr>
              <a:t>“</a:t>
            </a:r>
            <a:r>
              <a:rPr lang="en-US" sz="2400" i="1" dirty="0" smtClean="0">
                <a:latin typeface="+mj-lt"/>
              </a:rPr>
              <a:t>loved the wages of wickedness</a:t>
            </a:r>
            <a:r>
              <a:rPr lang="en-US" sz="2400" dirty="0" smtClean="0">
                <a:latin typeface="+mj-lt"/>
              </a:rPr>
              <a:t>” (2Pet. 2:15).  </a:t>
            </a:r>
          </a:p>
          <a:p>
            <a:r>
              <a:rPr lang="en-US" sz="2400" dirty="0" smtClean="0">
                <a:latin typeface="+mj-lt"/>
              </a:rPr>
              <a:t>Balaam began the </a:t>
            </a:r>
            <a:r>
              <a:rPr lang="en-US" sz="2400" dirty="0">
                <a:latin typeface="+mj-lt"/>
              </a:rPr>
              <a:t>j</a:t>
            </a:r>
            <a:r>
              <a:rPr lang="en-US" sz="2400" dirty="0" smtClean="0">
                <a:latin typeface="+mj-lt"/>
              </a:rPr>
              <a:t>ourney (22:21), but “God’s anger </a:t>
            </a:r>
          </a:p>
          <a:p>
            <a:r>
              <a:rPr lang="en-US" sz="2400" dirty="0" smtClean="0">
                <a:latin typeface="+mj-lt"/>
              </a:rPr>
              <a:t>was kindled because he went: and the angel of the </a:t>
            </a:r>
          </a:p>
          <a:p>
            <a:r>
              <a:rPr lang="en-US" sz="2400" dirty="0" smtClean="0">
                <a:latin typeface="+mj-lt"/>
              </a:rPr>
              <a:t>LORD</a:t>
            </a:r>
            <a:r>
              <a:rPr lang="en-US" sz="2400" dirty="0">
                <a:latin typeface="+mj-lt"/>
              </a:rPr>
              <a:t> </a:t>
            </a:r>
            <a:r>
              <a:rPr lang="en-US" sz="2400" dirty="0" smtClean="0">
                <a:latin typeface="+mj-lt"/>
              </a:rPr>
              <a:t>stood in the way…“ (22:22).  </a:t>
            </a:r>
          </a:p>
        </p:txBody>
      </p:sp>
      <p:pic>
        <p:nvPicPr>
          <p:cNvPr id="4" name="Picture 3" descr="Other Food: daily devos: What's with &lt;strong&gt;Balaam&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75" y="0"/>
            <a:ext cx="5495925" cy="6400800"/>
          </a:xfrm>
          <a:prstGeom prst="rect">
            <a:avLst/>
          </a:prstGeom>
        </p:spPr>
      </p:pic>
    </p:spTree>
    <p:extLst>
      <p:ext uri="{BB962C8B-B14F-4D97-AF65-F5344CB8AC3E}">
        <p14:creationId xmlns:p14="http://schemas.microsoft.com/office/powerpoint/2010/main" val="25847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4" y="-76200"/>
            <a:ext cx="11858625" cy="6617196"/>
          </a:xfrm>
          <a:prstGeom prst="rect">
            <a:avLst/>
          </a:prstGeom>
          <a:noFill/>
        </p:spPr>
        <p:txBody>
          <a:bodyPr wrap="square" rtlCol="0">
            <a:spAutoFit/>
          </a:bodyPr>
          <a:lstStyle/>
          <a:p>
            <a:r>
              <a:rPr lang="en-US" sz="2400" dirty="0" smtClean="0">
                <a:latin typeface="+mj-lt"/>
              </a:rPr>
              <a:t>Next God told Israel to proceed on through Edom  –</a:t>
            </a:r>
          </a:p>
          <a:p>
            <a:endParaRPr lang="en-US" sz="800" dirty="0" smtClean="0">
              <a:latin typeface="+mj-lt"/>
            </a:endParaRPr>
          </a:p>
          <a:p>
            <a:r>
              <a:rPr lang="en-US" sz="2400" dirty="0" smtClean="0">
                <a:latin typeface="+mj-lt"/>
              </a:rPr>
              <a:t>“And command thou the people saying, Ye are to </a:t>
            </a:r>
          </a:p>
          <a:p>
            <a:r>
              <a:rPr lang="en-US" sz="2400" dirty="0" smtClean="0">
                <a:latin typeface="+mj-lt"/>
              </a:rPr>
              <a:t>pass through the coast of your brethren the children </a:t>
            </a:r>
          </a:p>
          <a:p>
            <a:r>
              <a:rPr lang="en-US" sz="2400" dirty="0" smtClean="0">
                <a:latin typeface="+mj-lt"/>
              </a:rPr>
              <a:t>of Esau… and they shall be afraid of you: take ye </a:t>
            </a:r>
          </a:p>
          <a:p>
            <a:r>
              <a:rPr lang="en-US" sz="2400" dirty="0" smtClean="0">
                <a:latin typeface="+mj-lt"/>
              </a:rPr>
              <a:t>good heed unto yourselves… meddle not with them… </a:t>
            </a:r>
          </a:p>
          <a:p>
            <a:r>
              <a:rPr lang="en-US" sz="2400" dirty="0" smtClean="0">
                <a:latin typeface="+mj-lt"/>
              </a:rPr>
              <a:t>I have given [Edom] unto Esau for a possession” </a:t>
            </a:r>
          </a:p>
          <a:p>
            <a:r>
              <a:rPr lang="en-US" sz="2400" dirty="0" smtClean="0">
                <a:latin typeface="+mj-lt"/>
              </a:rPr>
              <a:t>(2:1-5</a:t>
            </a:r>
            <a:r>
              <a:rPr lang="en-US" sz="2400" dirty="0" smtClean="0">
                <a:latin typeface="+mj-lt"/>
              </a:rPr>
              <a:t>)</a:t>
            </a:r>
            <a:endParaRPr lang="en-US" sz="2400" dirty="0" smtClean="0">
              <a:latin typeface="+mj-lt"/>
            </a:endParaRPr>
          </a:p>
          <a:p>
            <a:r>
              <a:rPr lang="en-US" sz="2400" dirty="0" smtClean="0">
                <a:latin typeface="+mj-lt"/>
              </a:rPr>
              <a:t>But, Edom refused to allow Israel to pass through </a:t>
            </a:r>
          </a:p>
          <a:p>
            <a:r>
              <a:rPr lang="en-US" sz="2400" dirty="0" smtClean="0">
                <a:latin typeface="+mj-lt"/>
              </a:rPr>
              <a:t>their land (Num. 20:14-21), a sin which God never </a:t>
            </a:r>
          </a:p>
          <a:p>
            <a:r>
              <a:rPr lang="en-US" sz="2400" dirty="0" smtClean="0">
                <a:latin typeface="+mj-lt"/>
              </a:rPr>
              <a:t>forgave – </a:t>
            </a:r>
          </a:p>
          <a:p>
            <a:endParaRPr lang="en-US" sz="800" dirty="0" smtClean="0">
              <a:latin typeface="+mj-lt"/>
            </a:endParaRPr>
          </a:p>
          <a:p>
            <a:r>
              <a:rPr lang="en-US" sz="2400" dirty="0" smtClean="0">
                <a:latin typeface="+mj-lt"/>
              </a:rPr>
              <a:t>“Thus </a:t>
            </a:r>
            <a:r>
              <a:rPr lang="en-US" sz="2400" dirty="0" err="1" smtClean="0">
                <a:latin typeface="+mj-lt"/>
              </a:rPr>
              <a:t>saith</a:t>
            </a:r>
            <a:r>
              <a:rPr lang="en-US" sz="2400" dirty="0" smtClean="0">
                <a:latin typeface="+mj-lt"/>
              </a:rPr>
              <a:t> the Lord God; Because that Edom hath </a:t>
            </a:r>
          </a:p>
          <a:p>
            <a:r>
              <a:rPr lang="en-US" sz="2400" dirty="0" smtClean="0">
                <a:latin typeface="+mj-lt"/>
              </a:rPr>
              <a:t>dealt against the house of Judah… I will also stretch </a:t>
            </a:r>
          </a:p>
          <a:p>
            <a:r>
              <a:rPr lang="en-US" sz="2400" dirty="0" smtClean="0">
                <a:latin typeface="+mj-lt"/>
              </a:rPr>
              <a:t>out my hand upon Edom, and will cut off man and </a:t>
            </a:r>
          </a:p>
          <a:p>
            <a:r>
              <a:rPr lang="en-US" sz="2400" dirty="0" smtClean="0">
                <a:latin typeface="+mj-lt"/>
              </a:rPr>
              <a:t>beast from it; and I will make it desolate…” </a:t>
            </a:r>
          </a:p>
          <a:p>
            <a:r>
              <a:rPr lang="en-US" sz="2400" dirty="0" smtClean="0">
                <a:latin typeface="+mj-lt"/>
              </a:rPr>
              <a:t>(</a:t>
            </a:r>
            <a:r>
              <a:rPr lang="en-US" sz="2400" dirty="0" err="1" smtClean="0">
                <a:latin typeface="+mj-lt"/>
              </a:rPr>
              <a:t>Eze</a:t>
            </a:r>
            <a:r>
              <a:rPr lang="en-US" sz="2400" dirty="0" smtClean="0">
                <a:latin typeface="+mj-lt"/>
              </a:rPr>
              <a:t>. 25:12-14).  God had nothing good to say about </a:t>
            </a:r>
            <a:endParaRPr lang="en-US" sz="2400" dirty="0" smtClean="0">
              <a:latin typeface="+mj-lt"/>
            </a:endParaRPr>
          </a:p>
          <a:p>
            <a:r>
              <a:rPr lang="en-US" sz="2400" dirty="0" smtClean="0">
                <a:latin typeface="+mj-lt"/>
              </a:rPr>
              <a:t>Edom </a:t>
            </a:r>
            <a:r>
              <a:rPr lang="en-US" sz="2400" dirty="0" smtClean="0">
                <a:latin typeface="+mj-lt"/>
              </a:rPr>
              <a:t>after she refused passage through her land.  </a:t>
            </a:r>
            <a:endParaRPr lang="en-US" sz="2400" dirty="0" smtClean="0">
              <a:latin typeface="+mj-lt"/>
            </a:endParaRPr>
          </a:p>
          <a:p>
            <a:r>
              <a:rPr lang="en-US" sz="2400" dirty="0" smtClean="0">
                <a:latin typeface="+mj-lt"/>
              </a:rPr>
              <a:t>Next </a:t>
            </a:r>
            <a:r>
              <a:rPr lang="en-US" sz="2400" dirty="0">
                <a:latin typeface="+mj-lt"/>
              </a:rPr>
              <a:t>time – Moses continues the 2</a:t>
            </a:r>
            <a:r>
              <a:rPr lang="en-US" sz="2400" baseline="30000" dirty="0">
                <a:latin typeface="+mj-lt"/>
              </a:rPr>
              <a:t>nd</a:t>
            </a:r>
            <a:r>
              <a:rPr lang="en-US" sz="2400" dirty="0">
                <a:latin typeface="+mj-lt"/>
              </a:rPr>
              <a:t> reading of the Law (Deut. 3-23</a:t>
            </a:r>
            <a:r>
              <a:rPr lang="en-US" sz="2400" dirty="0" smtClean="0">
                <a:latin typeface="+mj-lt"/>
              </a:rPr>
              <a:t>).</a:t>
            </a:r>
            <a:endParaRPr lang="en-US" sz="2400" dirty="0">
              <a:latin typeface="+mj-lt"/>
            </a:endParaRPr>
          </a:p>
        </p:txBody>
      </p:sp>
      <p:pic>
        <p:nvPicPr>
          <p:cNvPr id="4" name="Picture 3"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6" y="0"/>
            <a:ext cx="5343524" cy="6001643"/>
          </a:xfrm>
          <a:prstGeom prst="rect">
            <a:avLst/>
          </a:prstGeom>
        </p:spPr>
      </p:pic>
    </p:spTree>
    <p:extLst>
      <p:ext uri="{BB962C8B-B14F-4D97-AF65-F5344CB8AC3E}">
        <p14:creationId xmlns:p14="http://schemas.microsoft.com/office/powerpoint/2010/main" val="27668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500"/>
                                        <p:tgtEl>
                                          <p:spTgt spid="3">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fade">
                                      <p:cBhvr>
                                        <p:cTn id="50" dur="500"/>
                                        <p:tgtEl>
                                          <p:spTgt spid="3">
                                            <p:txEl>
                                              <p:pRg st="16" end="1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fade">
                                      <p:cBhvr>
                                        <p:cTn id="53" dur="500"/>
                                        <p:tgtEl>
                                          <p:spTgt spid="3">
                                            <p:txEl>
                                              <p:pRg st="17" end="1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fade">
                                      <p:cBhvr>
                                        <p:cTn id="58"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619874" cy="6494085"/>
          </a:xfrm>
          <a:prstGeom prst="rect">
            <a:avLst/>
          </a:prstGeom>
          <a:noFill/>
        </p:spPr>
        <p:txBody>
          <a:bodyPr wrap="square" rtlCol="0">
            <a:spAutoFit/>
          </a:bodyPr>
          <a:lstStyle/>
          <a:p>
            <a:r>
              <a:rPr lang="en-US" sz="2400" dirty="0" smtClean="0">
                <a:latin typeface="+mj-lt"/>
              </a:rPr>
              <a:t>“And the donkey saw the angle of the LORD standing in the way, and his sword drawn in his hand: and the donkey turned aside out of the way, and went into the field: and Balaam </a:t>
            </a:r>
            <a:r>
              <a:rPr lang="en-US" sz="2400" b="1" dirty="0" smtClean="0">
                <a:latin typeface="+mj-lt"/>
              </a:rPr>
              <a:t>smote</a:t>
            </a:r>
            <a:r>
              <a:rPr lang="en-US" sz="2400" dirty="0" smtClean="0">
                <a:latin typeface="+mj-lt"/>
              </a:rPr>
              <a:t> the donkey, to turn her into the way… And when the donkey saw the angel of the LORD, she thrust herself unto the wall, and crushed Balaam’s foot… and he </a:t>
            </a:r>
            <a:r>
              <a:rPr lang="en-US" sz="2400" b="1" dirty="0" smtClean="0">
                <a:latin typeface="+mj-lt"/>
              </a:rPr>
              <a:t>smote</a:t>
            </a:r>
            <a:r>
              <a:rPr lang="en-US" sz="2400" dirty="0" smtClean="0">
                <a:latin typeface="+mj-lt"/>
              </a:rPr>
              <a:t> her again… and he</a:t>
            </a:r>
            <a:r>
              <a:rPr lang="en-US" sz="2400" b="1" dirty="0" smtClean="0">
                <a:latin typeface="+mj-lt"/>
              </a:rPr>
              <a:t> smote </a:t>
            </a:r>
            <a:r>
              <a:rPr lang="en-US" sz="2400" dirty="0" smtClean="0">
                <a:latin typeface="+mj-lt"/>
              </a:rPr>
              <a:t>her with a staff” (22:23-27).</a:t>
            </a:r>
          </a:p>
          <a:p>
            <a:r>
              <a:rPr lang="en-US" sz="2400" dirty="0" smtClean="0">
                <a:latin typeface="+mj-lt"/>
              </a:rPr>
              <a:t>After being struck 3-times the donkey had enough – </a:t>
            </a:r>
            <a:endParaRPr lang="en-US" sz="800" dirty="0" smtClean="0">
              <a:latin typeface="+mj-lt"/>
            </a:endParaRPr>
          </a:p>
          <a:p>
            <a:endParaRPr lang="en-US" sz="800" dirty="0">
              <a:latin typeface="+mj-lt"/>
            </a:endParaRPr>
          </a:p>
          <a:p>
            <a:r>
              <a:rPr lang="en-US" sz="2400" dirty="0" smtClean="0">
                <a:latin typeface="+mj-lt"/>
              </a:rPr>
              <a:t>“And the LORD opened the mouth of the donkey, and she said unto Balaam, </a:t>
            </a:r>
            <a:r>
              <a:rPr lang="en-US" sz="2400" i="1" dirty="0" smtClean="0">
                <a:latin typeface="+mj-lt"/>
              </a:rPr>
              <a:t>What have I done unto thee</a:t>
            </a:r>
            <a:r>
              <a:rPr lang="en-US" sz="2400" dirty="0" smtClean="0">
                <a:latin typeface="+mj-lt"/>
              </a:rPr>
              <a:t>, </a:t>
            </a:r>
            <a:r>
              <a:rPr lang="en-US" sz="2400" i="1" dirty="0" smtClean="0">
                <a:latin typeface="+mj-lt"/>
              </a:rPr>
              <a:t>that thou hast smitten me these three times</a:t>
            </a:r>
            <a:r>
              <a:rPr lang="en-US" sz="2400" i="1" dirty="0" smtClean="0">
                <a:latin typeface="+mj-lt"/>
              </a:rPr>
              <a:t>?”</a:t>
            </a:r>
          </a:p>
          <a:p>
            <a:r>
              <a:rPr lang="en-US" sz="2400" dirty="0" smtClean="0">
                <a:latin typeface="+mj-lt"/>
              </a:rPr>
              <a:t>(22:28). </a:t>
            </a:r>
            <a:endParaRPr lang="en-US" sz="2400" dirty="0" smtClean="0">
              <a:latin typeface="+mj-lt"/>
            </a:endParaRPr>
          </a:p>
          <a:p>
            <a:r>
              <a:rPr lang="en-US" sz="2400" dirty="0" smtClean="0">
                <a:latin typeface="+mj-lt"/>
              </a:rPr>
              <a:t>Finally, the LORD opened the eyes of Balaam to see the angel (22:31), agreeing to go to </a:t>
            </a:r>
            <a:r>
              <a:rPr lang="en-US" sz="2400" dirty="0" err="1" smtClean="0">
                <a:latin typeface="+mj-lt"/>
              </a:rPr>
              <a:t>Balak</a:t>
            </a:r>
            <a:r>
              <a:rPr lang="en-US" sz="2400" dirty="0" smtClean="0">
                <a:latin typeface="+mj-lt"/>
              </a:rPr>
              <a:t>, but only to speak that which the LORD told him to say (22:35).  </a:t>
            </a:r>
            <a:endParaRPr lang="en-US" sz="2400" dirty="0">
              <a:latin typeface="+mj-lt"/>
            </a:endParaRPr>
          </a:p>
        </p:txBody>
      </p:sp>
      <p:pic>
        <p:nvPicPr>
          <p:cNvPr id="4" name="Picture 3" descr="File:John Linnell - The Prophet &lt;strong&gt;Balaam&lt;/strong&gt; and the Ange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76" y="-1"/>
            <a:ext cx="5495924" cy="6494085"/>
          </a:xfrm>
          <a:prstGeom prst="rect">
            <a:avLst/>
          </a:prstGeom>
        </p:spPr>
      </p:pic>
      <p:pic>
        <p:nvPicPr>
          <p:cNvPr id="5" name="Picture 4" descr="Biblioteca Yo Creo en Milagros : Dios no es Hombre par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76" y="0"/>
            <a:ext cx="5495925" cy="6494084"/>
          </a:xfrm>
          <a:prstGeom prst="rect">
            <a:avLst/>
          </a:prstGeom>
        </p:spPr>
      </p:pic>
    </p:spTree>
    <p:extLst>
      <p:ext uri="{BB962C8B-B14F-4D97-AF65-F5344CB8AC3E}">
        <p14:creationId xmlns:p14="http://schemas.microsoft.com/office/powerpoint/2010/main" val="296517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0"/>
            <a:ext cx="12115801" cy="6370975"/>
          </a:xfrm>
          <a:prstGeom prst="rect">
            <a:avLst/>
          </a:prstGeom>
        </p:spPr>
        <p:txBody>
          <a:bodyPr wrap="square">
            <a:spAutoFit/>
          </a:bodyPr>
          <a:lstStyle/>
          <a:p>
            <a:r>
              <a:rPr lang="en-US" sz="2400" dirty="0">
                <a:latin typeface="+mj-lt"/>
              </a:rPr>
              <a:t>God allowed </a:t>
            </a:r>
            <a:r>
              <a:rPr lang="en-US" sz="2400" dirty="0" smtClean="0">
                <a:latin typeface="+mj-lt"/>
              </a:rPr>
              <a:t>Balaam </a:t>
            </a:r>
            <a:r>
              <a:rPr lang="en-US" sz="2400" dirty="0">
                <a:latin typeface="+mj-lt"/>
              </a:rPr>
              <a:t>to </a:t>
            </a:r>
            <a:r>
              <a:rPr lang="en-US" sz="2400" dirty="0" smtClean="0">
                <a:latin typeface="+mj-lt"/>
              </a:rPr>
              <a:t>go to the king of Moab, </a:t>
            </a:r>
            <a:r>
              <a:rPr lang="en-US" sz="2400" dirty="0">
                <a:latin typeface="+mj-lt"/>
              </a:rPr>
              <a:t>but </a:t>
            </a:r>
            <a:endParaRPr lang="en-US" sz="2400" dirty="0" smtClean="0">
              <a:latin typeface="+mj-lt"/>
            </a:endParaRPr>
          </a:p>
          <a:p>
            <a:r>
              <a:rPr lang="en-US" sz="2400" dirty="0" smtClean="0">
                <a:latin typeface="+mj-lt"/>
              </a:rPr>
              <a:t>instead of cursing Israel God would use him to </a:t>
            </a:r>
            <a:r>
              <a:rPr lang="en-US" sz="2400" dirty="0">
                <a:latin typeface="+mj-lt"/>
              </a:rPr>
              <a:t>to reveal </a:t>
            </a:r>
            <a:endParaRPr lang="en-US" sz="2400" dirty="0" smtClean="0">
              <a:latin typeface="+mj-lt"/>
            </a:endParaRPr>
          </a:p>
          <a:p>
            <a:r>
              <a:rPr lang="en-US" sz="2400" dirty="0" smtClean="0">
                <a:latin typeface="+mj-lt"/>
              </a:rPr>
              <a:t>Himself </a:t>
            </a:r>
            <a:r>
              <a:rPr lang="en-US" sz="2400" dirty="0">
                <a:latin typeface="+mj-lt"/>
              </a:rPr>
              <a:t>– </a:t>
            </a:r>
            <a:r>
              <a:rPr lang="en-US" sz="2400" dirty="0" smtClean="0">
                <a:latin typeface="+mj-lt"/>
              </a:rPr>
              <a:t>“</a:t>
            </a:r>
            <a:r>
              <a:rPr lang="en-US" sz="2400" b="1" dirty="0">
                <a:latin typeface="+mj-lt"/>
              </a:rPr>
              <a:t>Blessed is he that </a:t>
            </a:r>
            <a:r>
              <a:rPr lang="en-US" sz="2400" b="1" dirty="0" err="1">
                <a:latin typeface="+mj-lt"/>
              </a:rPr>
              <a:t>blesseth</a:t>
            </a:r>
            <a:r>
              <a:rPr lang="en-US" sz="2400" b="1" dirty="0">
                <a:latin typeface="+mj-lt"/>
              </a:rPr>
              <a:t> thee, and cursed is </a:t>
            </a:r>
            <a:endParaRPr lang="en-US" sz="2400" b="1" dirty="0" smtClean="0">
              <a:latin typeface="+mj-lt"/>
            </a:endParaRPr>
          </a:p>
          <a:p>
            <a:r>
              <a:rPr lang="en-US" sz="2400" b="1" dirty="0" smtClean="0">
                <a:latin typeface="+mj-lt"/>
              </a:rPr>
              <a:t>he </a:t>
            </a:r>
            <a:r>
              <a:rPr lang="en-US" sz="2400" b="1" dirty="0">
                <a:latin typeface="+mj-lt"/>
              </a:rPr>
              <a:t>that </a:t>
            </a:r>
            <a:r>
              <a:rPr lang="en-US" sz="2400" b="1" dirty="0" err="1" smtClean="0">
                <a:latin typeface="+mj-lt"/>
              </a:rPr>
              <a:t>curseth</a:t>
            </a:r>
            <a:r>
              <a:rPr lang="en-US" sz="2400" b="1" dirty="0" smtClean="0">
                <a:latin typeface="+mj-lt"/>
              </a:rPr>
              <a:t> </a:t>
            </a:r>
            <a:r>
              <a:rPr lang="en-US" sz="2400" b="1" dirty="0">
                <a:latin typeface="+mj-lt"/>
              </a:rPr>
              <a:t>thee</a:t>
            </a:r>
            <a:r>
              <a:rPr lang="en-US" sz="2400" dirty="0">
                <a:latin typeface="+mj-lt"/>
              </a:rPr>
              <a:t>” (24:9).  Obviously, </a:t>
            </a:r>
            <a:r>
              <a:rPr lang="en-US" sz="2400" dirty="0" smtClean="0">
                <a:latin typeface="+mj-lt"/>
              </a:rPr>
              <a:t>King </a:t>
            </a:r>
            <a:r>
              <a:rPr lang="en-US" sz="2400" dirty="0" err="1" smtClean="0">
                <a:latin typeface="+mj-lt"/>
              </a:rPr>
              <a:t>Balak</a:t>
            </a:r>
            <a:r>
              <a:rPr lang="en-US" sz="2400" dirty="0" smtClean="0">
                <a:latin typeface="+mj-lt"/>
              </a:rPr>
              <a:t> </a:t>
            </a:r>
            <a:r>
              <a:rPr lang="en-US" sz="2400" dirty="0">
                <a:latin typeface="+mj-lt"/>
              </a:rPr>
              <a:t>was </a:t>
            </a:r>
            <a:endParaRPr lang="en-US" sz="2400" dirty="0" smtClean="0">
              <a:latin typeface="+mj-lt"/>
            </a:endParaRPr>
          </a:p>
          <a:p>
            <a:r>
              <a:rPr lang="en-US" sz="2400" dirty="0" smtClean="0">
                <a:latin typeface="+mj-lt"/>
              </a:rPr>
              <a:t>not happy with Balaam </a:t>
            </a:r>
            <a:r>
              <a:rPr lang="en-US" sz="2400" dirty="0">
                <a:latin typeface="+mj-lt"/>
              </a:rPr>
              <a:t>blessing Israel – “And </a:t>
            </a:r>
            <a:r>
              <a:rPr lang="en-US" sz="2400" dirty="0" err="1">
                <a:latin typeface="+mj-lt"/>
              </a:rPr>
              <a:t>Balak’s</a:t>
            </a:r>
            <a:r>
              <a:rPr lang="en-US" sz="2400" dirty="0">
                <a:latin typeface="+mj-lt"/>
              </a:rPr>
              <a:t> </a:t>
            </a:r>
            <a:endParaRPr lang="en-US" sz="2400" dirty="0" smtClean="0">
              <a:latin typeface="+mj-lt"/>
            </a:endParaRPr>
          </a:p>
          <a:p>
            <a:r>
              <a:rPr lang="en-US" sz="2400" dirty="0" smtClean="0">
                <a:latin typeface="+mj-lt"/>
              </a:rPr>
              <a:t>anger was kindled against </a:t>
            </a:r>
            <a:r>
              <a:rPr lang="en-US" sz="2400" dirty="0">
                <a:latin typeface="+mj-lt"/>
              </a:rPr>
              <a:t>Balaam” (24:10</a:t>
            </a:r>
            <a:r>
              <a:rPr lang="en-US" sz="2400" dirty="0" smtClean="0">
                <a:latin typeface="+mj-lt"/>
              </a:rPr>
              <a:t>).</a:t>
            </a:r>
          </a:p>
          <a:p>
            <a:r>
              <a:rPr lang="en-US" sz="2400" dirty="0" smtClean="0">
                <a:latin typeface="+mj-lt"/>
              </a:rPr>
              <a:t>Here is one of many cases in the Bible where God uses</a:t>
            </a:r>
            <a:r>
              <a:rPr lang="en-US" sz="2400" dirty="0">
                <a:latin typeface="+mj-lt"/>
              </a:rPr>
              <a:t> </a:t>
            </a:r>
            <a:endParaRPr lang="en-US" sz="2400" dirty="0" smtClean="0">
              <a:latin typeface="+mj-lt"/>
            </a:endParaRPr>
          </a:p>
          <a:p>
            <a:r>
              <a:rPr lang="en-US" sz="2400" dirty="0" smtClean="0">
                <a:latin typeface="+mj-lt"/>
              </a:rPr>
              <a:t>something bad [a false prophet solicited to place a curse </a:t>
            </a:r>
          </a:p>
          <a:p>
            <a:r>
              <a:rPr lang="en-US" sz="2400" dirty="0" smtClean="0">
                <a:latin typeface="+mj-lt"/>
              </a:rPr>
              <a:t>on Israel], but turns it into something good—Balaam </a:t>
            </a:r>
          </a:p>
          <a:p>
            <a:r>
              <a:rPr lang="en-US" sz="2400" dirty="0" smtClean="0">
                <a:latin typeface="+mj-lt"/>
              </a:rPr>
              <a:t>espousing how God had blessed His nation, Israel.</a:t>
            </a:r>
          </a:p>
          <a:p>
            <a:endParaRPr lang="en-US" sz="800" dirty="0" smtClean="0">
              <a:latin typeface="+mj-lt"/>
            </a:endParaRPr>
          </a:p>
          <a:p>
            <a:r>
              <a:rPr lang="en-US" sz="2400" dirty="0" smtClean="0">
                <a:latin typeface="+mj-lt"/>
              </a:rPr>
              <a:t>Balaam had also been revealed that out of Israel would </a:t>
            </a:r>
          </a:p>
          <a:p>
            <a:r>
              <a:rPr lang="en-US" sz="2400" dirty="0" smtClean="0">
                <a:latin typeface="+mj-lt"/>
              </a:rPr>
              <a:t>come future royalty, referring to Messiah –</a:t>
            </a:r>
          </a:p>
          <a:p>
            <a:endParaRPr lang="en-US" sz="800" dirty="0" smtClean="0">
              <a:latin typeface="+mj-lt"/>
            </a:endParaRPr>
          </a:p>
          <a:p>
            <a:r>
              <a:rPr lang="en-US" sz="2400" dirty="0" smtClean="0">
                <a:latin typeface="+mj-lt"/>
              </a:rPr>
              <a:t>“… </a:t>
            </a:r>
            <a:r>
              <a:rPr lang="en-US" sz="2400" dirty="0" smtClean="0">
                <a:latin typeface="+mj-lt"/>
              </a:rPr>
              <a:t>there shall come a </a:t>
            </a:r>
            <a:r>
              <a:rPr lang="en-US" sz="2400" b="1" dirty="0" smtClean="0">
                <a:latin typeface="+mj-lt"/>
              </a:rPr>
              <a:t>Star out of Jacob</a:t>
            </a:r>
            <a:r>
              <a:rPr lang="en-US" sz="2400" dirty="0" smtClean="0">
                <a:latin typeface="+mj-lt"/>
              </a:rPr>
              <a:t>, and a </a:t>
            </a:r>
            <a:r>
              <a:rPr lang="en-US" sz="2400" b="1" dirty="0" err="1" smtClean="0">
                <a:latin typeface="+mj-lt"/>
              </a:rPr>
              <a:t>Sceptre</a:t>
            </a:r>
            <a:r>
              <a:rPr lang="en-US" sz="2400" b="1" dirty="0" smtClean="0">
                <a:latin typeface="+mj-lt"/>
              </a:rPr>
              <a:t> </a:t>
            </a:r>
            <a:endParaRPr lang="en-US" sz="2400" b="1" dirty="0" smtClean="0">
              <a:latin typeface="+mj-lt"/>
            </a:endParaRPr>
          </a:p>
          <a:p>
            <a:r>
              <a:rPr lang="en-US" sz="2400" b="1" dirty="0" smtClean="0">
                <a:latin typeface="+mj-lt"/>
              </a:rPr>
              <a:t>shall </a:t>
            </a:r>
            <a:r>
              <a:rPr lang="en-US" sz="2400" b="1" dirty="0" smtClean="0">
                <a:latin typeface="+mj-lt"/>
              </a:rPr>
              <a:t>rise out of Israel</a:t>
            </a:r>
            <a:r>
              <a:rPr lang="en-US" sz="2400" dirty="0" smtClean="0">
                <a:latin typeface="+mj-lt"/>
              </a:rPr>
              <a:t>” (24:17).   </a:t>
            </a:r>
            <a:endParaRPr lang="en-US" sz="2400" dirty="0">
              <a:latin typeface="+mj-lt"/>
            </a:endParaRPr>
          </a:p>
          <a:p>
            <a:endParaRPr lang="en-US" sz="800" dirty="0" smtClean="0">
              <a:latin typeface="+mj-lt"/>
            </a:endParaRPr>
          </a:p>
          <a:p>
            <a:r>
              <a:rPr lang="en-US" sz="2400" dirty="0" smtClean="0">
                <a:latin typeface="+mj-lt"/>
              </a:rPr>
              <a:t>Next </a:t>
            </a:r>
            <a:r>
              <a:rPr lang="en-US" sz="2400" dirty="0">
                <a:latin typeface="+mj-lt"/>
              </a:rPr>
              <a:t>God </a:t>
            </a:r>
            <a:r>
              <a:rPr lang="en-US" sz="2400" dirty="0" smtClean="0">
                <a:latin typeface="+mj-lt"/>
              </a:rPr>
              <a:t>predicted </a:t>
            </a:r>
            <a:r>
              <a:rPr lang="en-US" sz="2400" dirty="0">
                <a:latin typeface="+mj-lt"/>
              </a:rPr>
              <a:t>the future defeat and captivity of Israel by the </a:t>
            </a:r>
            <a:r>
              <a:rPr lang="en-US" sz="2400" dirty="0" smtClean="0">
                <a:latin typeface="+mj-lt"/>
              </a:rPr>
              <a:t>Assyrians – ”… </a:t>
            </a:r>
            <a:r>
              <a:rPr lang="en-US" sz="2400" dirty="0" err="1" smtClean="0">
                <a:latin typeface="+mj-lt"/>
              </a:rPr>
              <a:t>Asshur</a:t>
            </a:r>
            <a:r>
              <a:rPr lang="en-US" sz="2400" dirty="0">
                <a:latin typeface="+mj-lt"/>
              </a:rPr>
              <a:t> </a:t>
            </a:r>
            <a:r>
              <a:rPr lang="en-US" sz="2400" dirty="0" smtClean="0">
                <a:latin typeface="+mj-lt"/>
              </a:rPr>
              <a:t>shall carry thee [Israel] away captive” (24:22</a:t>
            </a:r>
            <a:r>
              <a:rPr lang="en-US" sz="2400" dirty="0" smtClean="0">
                <a:latin typeface="+mj-lt"/>
              </a:rPr>
              <a:t>).      </a:t>
            </a:r>
            <a:endParaRPr lang="en-US" sz="2400" dirty="0">
              <a:latin typeface="+mj-lt"/>
            </a:endParaRPr>
          </a:p>
        </p:txBody>
      </p:sp>
      <p:pic>
        <p:nvPicPr>
          <p:cNvPr id="4" name="Picture 3" descr="Balak (parsha) - Wikipedia's Balak (parsha) as translate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025" y="123825"/>
            <a:ext cx="5048250" cy="5495927"/>
          </a:xfrm>
          <a:prstGeom prst="rect">
            <a:avLst/>
          </a:prstGeom>
        </p:spPr>
      </p:pic>
    </p:spTree>
    <p:extLst>
      <p:ext uri="{BB962C8B-B14F-4D97-AF65-F5344CB8AC3E}">
        <p14:creationId xmlns:p14="http://schemas.microsoft.com/office/powerpoint/2010/main" val="9051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fade">
                                      <p:cBhvr>
                                        <p:cTn id="29" dur="500"/>
                                        <p:tgtEl>
                                          <p:spTgt spid="2">
                                            <p:txEl>
                                              <p:pRg st="14" end="1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animEffect transition="in" filter="fade">
                                      <p:cBhvr>
                                        <p:cTn id="32" dur="500"/>
                                        <p:tgtEl>
                                          <p:spTgt spid="2">
                                            <p:txEl>
                                              <p:pRg st="15" end="1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animEffect transition="in" filter="fade">
                                      <p:cBhvr>
                                        <p:cTn id="3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12049125" cy="6986528"/>
          </a:xfrm>
          <a:prstGeom prst="rect">
            <a:avLst/>
          </a:prstGeom>
          <a:noFill/>
        </p:spPr>
        <p:txBody>
          <a:bodyPr wrap="square" rtlCol="0">
            <a:spAutoFit/>
          </a:bodyPr>
          <a:lstStyle/>
          <a:p>
            <a:r>
              <a:rPr lang="en-US" sz="2400" b="1" dirty="0" smtClean="0">
                <a:latin typeface="+mj-lt"/>
              </a:rPr>
              <a:t>IDOL WORSHIP</a:t>
            </a:r>
          </a:p>
          <a:p>
            <a:r>
              <a:rPr lang="en-US" sz="2400" dirty="0" smtClean="0">
                <a:latin typeface="+mj-lt"/>
              </a:rPr>
              <a:t>“And Israel abode in </a:t>
            </a:r>
            <a:r>
              <a:rPr lang="en-US" sz="2400" dirty="0" err="1" smtClean="0">
                <a:latin typeface="+mj-lt"/>
              </a:rPr>
              <a:t>Shittim</a:t>
            </a:r>
            <a:r>
              <a:rPr lang="en-US" sz="2400" dirty="0" smtClean="0">
                <a:latin typeface="+mj-lt"/>
              </a:rPr>
              <a:t> [Moab], and the people </a:t>
            </a:r>
          </a:p>
          <a:p>
            <a:r>
              <a:rPr lang="en-US" sz="2400" dirty="0" smtClean="0">
                <a:latin typeface="+mj-lt"/>
              </a:rPr>
              <a:t>[Israelites] began to commit whoredom with the </a:t>
            </a:r>
          </a:p>
          <a:p>
            <a:r>
              <a:rPr lang="en-US" sz="2400" dirty="0" smtClean="0">
                <a:latin typeface="+mj-lt"/>
              </a:rPr>
              <a:t>daughters of Moab.  And they [Moabites] called the </a:t>
            </a:r>
          </a:p>
          <a:p>
            <a:r>
              <a:rPr lang="en-US" sz="2400" dirty="0">
                <a:latin typeface="+mj-lt"/>
              </a:rPr>
              <a:t>p</a:t>
            </a:r>
            <a:r>
              <a:rPr lang="en-US" sz="2400" dirty="0" smtClean="0">
                <a:latin typeface="+mj-lt"/>
              </a:rPr>
              <a:t>eople [Israelites] unto </a:t>
            </a:r>
            <a:r>
              <a:rPr lang="en-US" sz="2400" b="1" dirty="0" smtClean="0">
                <a:latin typeface="+mj-lt"/>
              </a:rPr>
              <a:t>the sacrifices of their gods</a:t>
            </a:r>
            <a:r>
              <a:rPr lang="en-US" sz="2400" dirty="0" smtClean="0">
                <a:latin typeface="+mj-lt"/>
              </a:rPr>
              <a:t>: </a:t>
            </a:r>
            <a:endParaRPr lang="en-US" sz="2400" dirty="0" smtClean="0">
              <a:latin typeface="+mj-lt"/>
            </a:endParaRPr>
          </a:p>
          <a:p>
            <a:r>
              <a:rPr lang="en-US" sz="2400" dirty="0" smtClean="0">
                <a:latin typeface="+mj-lt"/>
              </a:rPr>
              <a:t>and the </a:t>
            </a:r>
            <a:r>
              <a:rPr lang="en-US" sz="2400" dirty="0" smtClean="0">
                <a:latin typeface="+mj-lt"/>
              </a:rPr>
              <a:t>people did eat, and </a:t>
            </a:r>
            <a:r>
              <a:rPr lang="en-US" sz="2400" b="1" dirty="0" smtClean="0">
                <a:latin typeface="+mj-lt"/>
              </a:rPr>
              <a:t>bowed down to their </a:t>
            </a:r>
            <a:endParaRPr lang="en-US" sz="2400" b="1" dirty="0" smtClean="0">
              <a:latin typeface="+mj-lt"/>
            </a:endParaRPr>
          </a:p>
          <a:p>
            <a:r>
              <a:rPr lang="en-US" sz="2400" b="1" dirty="0" smtClean="0">
                <a:latin typeface="+mj-lt"/>
              </a:rPr>
              <a:t>gods</a:t>
            </a:r>
            <a:r>
              <a:rPr lang="en-US" sz="2400" dirty="0" smtClean="0">
                <a:latin typeface="+mj-lt"/>
              </a:rPr>
              <a:t>” </a:t>
            </a:r>
            <a:r>
              <a:rPr lang="en-US" sz="2400" dirty="0" smtClean="0">
                <a:latin typeface="+mj-lt"/>
              </a:rPr>
              <a:t>(</a:t>
            </a:r>
            <a:r>
              <a:rPr lang="en-US" sz="2400" dirty="0" smtClean="0">
                <a:latin typeface="+mj-lt"/>
              </a:rPr>
              <a:t>25:1,2).  </a:t>
            </a:r>
            <a:r>
              <a:rPr lang="en-US" sz="2400" dirty="0" smtClean="0">
                <a:latin typeface="+mj-lt"/>
              </a:rPr>
              <a:t>God’s </a:t>
            </a:r>
            <a:r>
              <a:rPr lang="en-US" sz="2400" dirty="0" smtClean="0">
                <a:latin typeface="+mj-lt"/>
              </a:rPr>
              <a:t>reaction?</a:t>
            </a:r>
          </a:p>
          <a:p>
            <a:endParaRPr lang="en-US" sz="800" dirty="0" smtClean="0">
              <a:latin typeface="+mj-lt"/>
            </a:endParaRPr>
          </a:p>
          <a:p>
            <a:r>
              <a:rPr lang="en-US" sz="2400" dirty="0" smtClean="0">
                <a:latin typeface="+mj-lt"/>
              </a:rPr>
              <a:t>“And Israel joined himself unto Baal-peor: and the</a:t>
            </a:r>
            <a:r>
              <a:rPr lang="en-US" sz="2400" b="1" dirty="0" smtClean="0">
                <a:latin typeface="+mj-lt"/>
              </a:rPr>
              <a:t> </a:t>
            </a:r>
            <a:endParaRPr lang="en-US" sz="2400" b="1" dirty="0" smtClean="0">
              <a:latin typeface="+mj-lt"/>
            </a:endParaRPr>
          </a:p>
          <a:p>
            <a:r>
              <a:rPr lang="en-US" sz="2400" b="1" dirty="0" smtClean="0">
                <a:latin typeface="+mj-lt"/>
              </a:rPr>
              <a:t>anger of </a:t>
            </a:r>
            <a:r>
              <a:rPr lang="en-US" sz="2400" b="1" dirty="0" smtClean="0">
                <a:latin typeface="+mj-lt"/>
              </a:rPr>
              <a:t>the LORD was kindled against Israel</a:t>
            </a:r>
            <a:r>
              <a:rPr lang="en-US" sz="2400" dirty="0" smtClean="0">
                <a:latin typeface="+mj-lt"/>
              </a:rPr>
              <a:t>… Slay ye </a:t>
            </a:r>
            <a:endParaRPr lang="en-US" sz="2400" dirty="0" smtClean="0">
              <a:latin typeface="+mj-lt"/>
            </a:endParaRPr>
          </a:p>
          <a:p>
            <a:r>
              <a:rPr lang="en-US" sz="2400" dirty="0" smtClean="0">
                <a:latin typeface="+mj-lt"/>
              </a:rPr>
              <a:t>every </a:t>
            </a:r>
            <a:r>
              <a:rPr lang="en-US" sz="2400" dirty="0" smtClean="0">
                <a:latin typeface="+mj-lt"/>
              </a:rPr>
              <a:t>one </a:t>
            </a:r>
            <a:r>
              <a:rPr lang="en-US" sz="2400" dirty="0" smtClean="0">
                <a:latin typeface="+mj-lt"/>
              </a:rPr>
              <a:t>his </a:t>
            </a:r>
            <a:r>
              <a:rPr lang="en-US" sz="2400" dirty="0" smtClean="0">
                <a:latin typeface="+mj-lt"/>
              </a:rPr>
              <a:t>men that were joined unto Baal” </a:t>
            </a:r>
            <a:endParaRPr lang="en-US" sz="2400" dirty="0" smtClean="0">
              <a:latin typeface="+mj-lt"/>
            </a:endParaRPr>
          </a:p>
          <a:p>
            <a:r>
              <a:rPr lang="en-US" sz="2400" dirty="0" smtClean="0">
                <a:latin typeface="+mj-lt"/>
              </a:rPr>
              <a:t>(</a:t>
            </a:r>
            <a:r>
              <a:rPr lang="en-US" sz="2400" dirty="0" smtClean="0">
                <a:latin typeface="+mj-lt"/>
              </a:rPr>
              <a:t>25:3-5).</a:t>
            </a:r>
          </a:p>
          <a:p>
            <a:r>
              <a:rPr lang="en-US" sz="2400" dirty="0" smtClean="0">
                <a:latin typeface="+mj-lt"/>
              </a:rPr>
              <a:t>Though Baal did not place a curse on Israel, he had a </a:t>
            </a:r>
            <a:endParaRPr lang="en-US" sz="2400" dirty="0" smtClean="0">
              <a:latin typeface="+mj-lt"/>
            </a:endParaRPr>
          </a:p>
          <a:p>
            <a:r>
              <a:rPr lang="en-US" sz="2400" dirty="0">
                <a:latin typeface="+mj-lt"/>
              </a:rPr>
              <a:t>v</a:t>
            </a:r>
            <a:r>
              <a:rPr lang="en-US" sz="2400" dirty="0" smtClean="0">
                <a:latin typeface="+mj-lt"/>
              </a:rPr>
              <a:t>ery</a:t>
            </a:r>
            <a:r>
              <a:rPr lang="en-US" sz="2400" dirty="0" smtClean="0">
                <a:latin typeface="+mj-lt"/>
              </a:rPr>
              <a:t> </a:t>
            </a:r>
            <a:r>
              <a:rPr lang="en-US" sz="2400" dirty="0" smtClean="0">
                <a:latin typeface="+mj-lt"/>
              </a:rPr>
              <a:t>negative </a:t>
            </a:r>
            <a:r>
              <a:rPr lang="en-US" sz="2400" dirty="0" smtClean="0">
                <a:latin typeface="+mj-lt"/>
              </a:rPr>
              <a:t>effect in that many began to participate </a:t>
            </a:r>
            <a:endParaRPr lang="en-US" sz="2400" dirty="0" smtClean="0">
              <a:latin typeface="+mj-lt"/>
            </a:endParaRPr>
          </a:p>
          <a:p>
            <a:r>
              <a:rPr lang="en-US" sz="2400" dirty="0" smtClean="0">
                <a:latin typeface="+mj-lt"/>
              </a:rPr>
              <a:t>in </a:t>
            </a:r>
            <a:r>
              <a:rPr lang="en-US" sz="2400" dirty="0" smtClean="0">
                <a:latin typeface="+mj-lt"/>
              </a:rPr>
              <a:t>idol </a:t>
            </a:r>
            <a:r>
              <a:rPr lang="en-US" sz="2400" dirty="0" smtClean="0">
                <a:latin typeface="+mj-lt"/>
              </a:rPr>
              <a:t>worship</a:t>
            </a:r>
            <a:r>
              <a:rPr lang="en-US" sz="2400" dirty="0" smtClean="0">
                <a:latin typeface="+mj-lt"/>
              </a:rPr>
              <a:t>.  Their punishment?  </a:t>
            </a:r>
            <a:r>
              <a:rPr lang="en-US" sz="2400" u="sng" dirty="0">
                <a:latin typeface="+mj-lt"/>
              </a:rPr>
              <a:t>D</a:t>
            </a:r>
            <a:r>
              <a:rPr lang="en-US" sz="2400" u="sng" dirty="0" smtClean="0">
                <a:latin typeface="+mj-lt"/>
              </a:rPr>
              <a:t>eath for </a:t>
            </a:r>
            <a:r>
              <a:rPr lang="en-US" sz="2400" u="sng" dirty="0" smtClean="0">
                <a:latin typeface="+mj-lt"/>
              </a:rPr>
              <a:t>those</a:t>
            </a:r>
          </a:p>
          <a:p>
            <a:r>
              <a:rPr lang="en-US" sz="2400" u="sng" dirty="0" smtClean="0">
                <a:latin typeface="+mj-lt"/>
              </a:rPr>
              <a:t>who broke </a:t>
            </a:r>
            <a:r>
              <a:rPr lang="en-US" sz="2400" u="sng" dirty="0" smtClean="0">
                <a:latin typeface="+mj-lt"/>
              </a:rPr>
              <a:t>the 1</a:t>
            </a:r>
            <a:r>
              <a:rPr lang="en-US" sz="2400" u="sng" baseline="30000" dirty="0" smtClean="0">
                <a:latin typeface="+mj-lt"/>
              </a:rPr>
              <a:t>st</a:t>
            </a:r>
            <a:r>
              <a:rPr lang="en-US" sz="2400" u="sng" dirty="0" smtClean="0">
                <a:latin typeface="+mj-lt"/>
              </a:rPr>
              <a:t> Commandment</a:t>
            </a:r>
            <a:r>
              <a:rPr lang="en-US" sz="2400" dirty="0" smtClean="0">
                <a:latin typeface="+mj-lt"/>
              </a:rPr>
              <a:t>.</a:t>
            </a:r>
          </a:p>
          <a:p>
            <a:endParaRPr lang="en-US" sz="800" dirty="0" smtClean="0">
              <a:latin typeface="+mj-lt"/>
            </a:endParaRPr>
          </a:p>
          <a:p>
            <a:r>
              <a:rPr lang="en-US" sz="2400" b="1" dirty="0" smtClean="0">
                <a:latin typeface="+mj-lt"/>
              </a:rPr>
              <a:t>A NEW CENSUS</a:t>
            </a:r>
          </a:p>
          <a:p>
            <a:r>
              <a:rPr lang="en-US" sz="2400" dirty="0" smtClean="0">
                <a:latin typeface="+mj-lt"/>
              </a:rPr>
              <a:t>Because the previous generation had all died in the wilderness, a new count was taken (26:2)—the grand total was </a:t>
            </a:r>
            <a:r>
              <a:rPr lang="en-US" sz="2400" b="1" dirty="0" smtClean="0">
                <a:latin typeface="+mj-lt"/>
              </a:rPr>
              <a:t>601,730</a:t>
            </a:r>
            <a:r>
              <a:rPr lang="en-US" sz="2400" dirty="0">
                <a:latin typeface="+mj-lt"/>
              </a:rPr>
              <a:t> </a:t>
            </a:r>
            <a:r>
              <a:rPr lang="en-US" sz="2400" dirty="0" smtClean="0">
                <a:latin typeface="+mj-lt"/>
              </a:rPr>
              <a:t>(similar to the 603,550 taken forty years earlier). </a:t>
            </a:r>
            <a:endParaRPr lang="en-US" sz="2400" dirty="0">
              <a:latin typeface="+mj-lt"/>
            </a:endParaRPr>
          </a:p>
        </p:txBody>
      </p:sp>
      <p:pic>
        <p:nvPicPr>
          <p:cNvPr id="6" name="Picture 5" descr="abwbibleperiod8 - Ch8A The Golden Cal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1"/>
            <a:ext cx="5377815" cy="5991225"/>
          </a:xfrm>
          <a:prstGeom prst="rect">
            <a:avLst/>
          </a:prstGeom>
        </p:spPr>
      </p:pic>
      <p:pic>
        <p:nvPicPr>
          <p:cNvPr id="7" name="Picture 6" descr="File:Poussin, Nicolas - The Jews Gathering the Manna i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700" y="0"/>
            <a:ext cx="5448300" cy="5905500"/>
          </a:xfrm>
          <a:prstGeom prst="rect">
            <a:avLst/>
          </a:prstGeom>
        </p:spPr>
      </p:pic>
    </p:spTree>
    <p:extLst>
      <p:ext uri="{BB962C8B-B14F-4D97-AF65-F5344CB8AC3E}">
        <p14:creationId xmlns:p14="http://schemas.microsoft.com/office/powerpoint/2010/main" val="39797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fade">
                                      <p:cBhvr>
                                        <p:cTn id="15" dur="500"/>
                                        <p:tgtEl>
                                          <p:spTgt spid="2">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500"/>
                                        <p:tgtEl>
                                          <p:spTgt spid="2">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fade">
                                      <p:cBhvr>
                                        <p:cTn id="35" dur="500"/>
                                        <p:tgtEl>
                                          <p:spTgt spid="2">
                                            <p:txEl>
                                              <p:pRg st="15" end="1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7" end="17"/>
                                            </p:txEl>
                                          </p:spTgt>
                                        </p:tgtEl>
                                        <p:attrNameLst>
                                          <p:attrName>style.visibility</p:attrName>
                                        </p:attrNameLst>
                                      </p:cBhvr>
                                      <p:to>
                                        <p:strVal val="visible"/>
                                      </p:to>
                                    </p:set>
                                    <p:animEffect transition="in" filter="fade">
                                      <p:cBhvr>
                                        <p:cTn id="40" dur="500"/>
                                        <p:tgtEl>
                                          <p:spTgt spid="2">
                                            <p:txEl>
                                              <p:pRg st="17" end="1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animEffect transition="in" filter="fade">
                                      <p:cBhvr>
                                        <p:cTn id="43"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2191999" cy="6863417"/>
          </a:xfrm>
          <a:prstGeom prst="rect">
            <a:avLst/>
          </a:prstGeom>
          <a:noFill/>
        </p:spPr>
        <p:txBody>
          <a:bodyPr wrap="square" rtlCol="0">
            <a:spAutoFit/>
          </a:bodyPr>
          <a:lstStyle/>
          <a:p>
            <a:r>
              <a:rPr lang="en-US" sz="2400" b="1" dirty="0" smtClean="0">
                <a:latin typeface="+mj-lt"/>
              </a:rPr>
              <a:t>DIVISION OF THE LAND</a:t>
            </a:r>
          </a:p>
          <a:p>
            <a:r>
              <a:rPr lang="en-US" sz="2400" dirty="0" smtClean="0">
                <a:latin typeface="+mj-lt"/>
              </a:rPr>
              <a:t>“And the LORD spake unto Moses, saying, </a:t>
            </a:r>
            <a:endParaRPr lang="en-US" sz="2400" dirty="0" smtClean="0">
              <a:latin typeface="+mj-lt"/>
            </a:endParaRPr>
          </a:p>
          <a:p>
            <a:r>
              <a:rPr lang="en-US" sz="2400" dirty="0" smtClean="0">
                <a:latin typeface="+mj-lt"/>
              </a:rPr>
              <a:t>Unto these </a:t>
            </a:r>
            <a:r>
              <a:rPr lang="en-US" sz="2400" dirty="0" smtClean="0">
                <a:latin typeface="+mj-lt"/>
              </a:rPr>
              <a:t>[tribes of Israel] the land shall be </a:t>
            </a:r>
            <a:endParaRPr lang="en-US" sz="2400" dirty="0" smtClean="0">
              <a:latin typeface="+mj-lt"/>
            </a:endParaRPr>
          </a:p>
          <a:p>
            <a:r>
              <a:rPr lang="en-US" sz="2400" dirty="0" smtClean="0">
                <a:latin typeface="+mj-lt"/>
              </a:rPr>
              <a:t>divided for </a:t>
            </a:r>
            <a:r>
              <a:rPr lang="en-US" sz="2400" dirty="0" smtClean="0">
                <a:latin typeface="+mj-lt"/>
              </a:rPr>
              <a:t>an inheritance… to many thou </a:t>
            </a:r>
            <a:endParaRPr lang="en-US" sz="2400" dirty="0" smtClean="0">
              <a:latin typeface="+mj-lt"/>
            </a:endParaRPr>
          </a:p>
          <a:p>
            <a:r>
              <a:rPr lang="en-US" sz="2400" dirty="0" smtClean="0">
                <a:latin typeface="+mj-lt"/>
              </a:rPr>
              <a:t>shalt give the </a:t>
            </a:r>
            <a:r>
              <a:rPr lang="en-US" sz="2400" dirty="0" smtClean="0">
                <a:latin typeface="+mj-lt"/>
              </a:rPr>
              <a:t>more inheritance, and to few </a:t>
            </a:r>
            <a:endParaRPr lang="en-US" sz="2400" dirty="0" smtClean="0">
              <a:latin typeface="+mj-lt"/>
            </a:endParaRPr>
          </a:p>
          <a:p>
            <a:r>
              <a:rPr lang="en-US" sz="2400" dirty="0" smtClean="0">
                <a:latin typeface="+mj-lt"/>
              </a:rPr>
              <a:t>thou </a:t>
            </a:r>
            <a:r>
              <a:rPr lang="en-US" sz="2400" dirty="0" smtClean="0">
                <a:latin typeface="+mj-lt"/>
              </a:rPr>
              <a:t>shalt </a:t>
            </a:r>
            <a:r>
              <a:rPr lang="en-US" sz="2400" dirty="0" smtClean="0">
                <a:latin typeface="+mj-lt"/>
              </a:rPr>
              <a:t>give </a:t>
            </a:r>
            <a:r>
              <a:rPr lang="en-US" sz="2400" dirty="0" smtClean="0">
                <a:latin typeface="+mj-lt"/>
              </a:rPr>
              <a:t>the less inheritance” (26:52-54). </a:t>
            </a:r>
          </a:p>
          <a:p>
            <a:r>
              <a:rPr lang="en-US" sz="2400" dirty="0" smtClean="0">
                <a:latin typeface="+mj-lt"/>
              </a:rPr>
              <a:t>The size of tribe would determine how large a </a:t>
            </a:r>
          </a:p>
          <a:p>
            <a:r>
              <a:rPr lang="en-US" sz="2400" dirty="0" smtClean="0">
                <a:latin typeface="+mj-lt"/>
              </a:rPr>
              <a:t>parcel of land, but by lot where it would be </a:t>
            </a:r>
          </a:p>
          <a:p>
            <a:r>
              <a:rPr lang="en-US" sz="2400" dirty="0" smtClean="0">
                <a:latin typeface="+mj-lt"/>
              </a:rPr>
              <a:t>located (26:56).  The Levites had no allocation </a:t>
            </a:r>
          </a:p>
          <a:p>
            <a:r>
              <a:rPr lang="en-US" sz="2400" dirty="0" smtClean="0">
                <a:latin typeface="+mj-lt"/>
              </a:rPr>
              <a:t>of land (26:62) because of their responsibility</a:t>
            </a:r>
          </a:p>
          <a:p>
            <a:r>
              <a:rPr lang="en-US" sz="2400" dirty="0">
                <a:latin typeface="+mj-lt"/>
              </a:rPr>
              <a:t>t</a:t>
            </a:r>
            <a:r>
              <a:rPr lang="en-US" sz="2400" dirty="0" smtClean="0">
                <a:latin typeface="+mj-lt"/>
              </a:rPr>
              <a:t>o the tabernacle and worship system.</a:t>
            </a:r>
          </a:p>
          <a:p>
            <a:endParaRPr lang="en-US" sz="800" dirty="0" smtClean="0">
              <a:latin typeface="+mj-lt"/>
            </a:endParaRPr>
          </a:p>
          <a:p>
            <a:r>
              <a:rPr lang="en-US" sz="2400" dirty="0" smtClean="0">
                <a:latin typeface="+mj-lt"/>
              </a:rPr>
              <a:t>“These are they that were </a:t>
            </a:r>
            <a:r>
              <a:rPr lang="en-US" sz="2400" b="1" dirty="0" smtClean="0">
                <a:latin typeface="+mj-lt"/>
              </a:rPr>
              <a:t>numbered by Moses </a:t>
            </a:r>
          </a:p>
          <a:p>
            <a:r>
              <a:rPr lang="en-US" sz="2400" b="1" dirty="0" smtClean="0">
                <a:latin typeface="+mj-lt"/>
              </a:rPr>
              <a:t>and Eleazar the priest</a:t>
            </a:r>
            <a:r>
              <a:rPr lang="en-US" sz="2400" dirty="0" smtClean="0">
                <a:latin typeface="+mj-lt"/>
              </a:rPr>
              <a:t>, who numbered the </a:t>
            </a:r>
            <a:endParaRPr lang="en-US" sz="2400" dirty="0" smtClean="0">
              <a:latin typeface="+mj-lt"/>
            </a:endParaRPr>
          </a:p>
          <a:p>
            <a:r>
              <a:rPr lang="en-US" sz="2400" dirty="0" smtClean="0">
                <a:latin typeface="+mj-lt"/>
              </a:rPr>
              <a:t>children </a:t>
            </a:r>
            <a:r>
              <a:rPr lang="en-US" sz="2400" dirty="0" smtClean="0">
                <a:latin typeface="+mj-lt"/>
              </a:rPr>
              <a:t>of Israel in the plains of Moab by </a:t>
            </a:r>
            <a:endParaRPr lang="en-US" sz="2400" dirty="0" smtClean="0">
              <a:latin typeface="+mj-lt"/>
            </a:endParaRPr>
          </a:p>
          <a:p>
            <a:r>
              <a:rPr lang="en-US" sz="2400" dirty="0" smtClean="0">
                <a:latin typeface="+mj-lt"/>
              </a:rPr>
              <a:t>Jordan </a:t>
            </a:r>
            <a:r>
              <a:rPr lang="en-US" sz="2400" dirty="0" smtClean="0">
                <a:latin typeface="+mj-lt"/>
              </a:rPr>
              <a:t>near Jericho… There was not left a man </a:t>
            </a:r>
            <a:endParaRPr lang="en-US" sz="2400" dirty="0" smtClean="0">
              <a:latin typeface="+mj-lt"/>
            </a:endParaRPr>
          </a:p>
          <a:p>
            <a:r>
              <a:rPr lang="en-US" sz="2400" dirty="0" smtClean="0">
                <a:latin typeface="+mj-lt"/>
              </a:rPr>
              <a:t>of </a:t>
            </a:r>
            <a:r>
              <a:rPr lang="en-US" sz="2400" dirty="0" smtClean="0">
                <a:latin typeface="+mj-lt"/>
              </a:rPr>
              <a:t>them, save </a:t>
            </a:r>
            <a:r>
              <a:rPr lang="en-US" sz="2400" b="1" dirty="0" smtClean="0">
                <a:latin typeface="+mj-lt"/>
              </a:rPr>
              <a:t>Caleb</a:t>
            </a:r>
            <a:r>
              <a:rPr lang="en-US" sz="2400" dirty="0" smtClean="0">
                <a:latin typeface="+mj-lt"/>
              </a:rPr>
              <a:t>… and </a:t>
            </a:r>
            <a:r>
              <a:rPr lang="en-US" sz="2400" b="1" dirty="0" smtClean="0">
                <a:latin typeface="+mj-lt"/>
              </a:rPr>
              <a:t>Joshua</a:t>
            </a:r>
            <a:r>
              <a:rPr lang="en-US" sz="2400" dirty="0" smtClean="0">
                <a:latin typeface="+mj-lt"/>
              </a:rPr>
              <a:t>…” (26:63-65).</a:t>
            </a:r>
          </a:p>
          <a:p>
            <a:r>
              <a:rPr lang="en-US" sz="2400" dirty="0" smtClean="0">
                <a:latin typeface="+mj-lt"/>
              </a:rPr>
              <a:t>Moses and Aaron had carried out the previous census, this one Moses and Aaron’s son.  All had died of the previous generation except Moses, Joshua, and Caleb as God said would happen.   </a:t>
            </a:r>
            <a:endParaRPr lang="en-US" sz="2400" dirty="0">
              <a:latin typeface="+mj-lt"/>
            </a:endParaRPr>
          </a:p>
        </p:txBody>
      </p:sp>
      <p:pic>
        <p:nvPicPr>
          <p:cNvPr id="4" name="Picture 3" descr="Yitro (parsha)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75" y="0"/>
            <a:ext cx="6143625" cy="5800725"/>
          </a:xfrm>
          <a:prstGeom prst="rect">
            <a:avLst/>
          </a:prstGeom>
        </p:spPr>
      </p:pic>
    </p:spTree>
    <p:extLst>
      <p:ext uri="{BB962C8B-B14F-4D97-AF65-F5344CB8AC3E}">
        <p14:creationId xmlns:p14="http://schemas.microsoft.com/office/powerpoint/2010/main" val="207107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fade">
                                      <p:cBhvr>
                                        <p:cTn id="19" dur="500"/>
                                        <p:tgtEl>
                                          <p:spTgt spid="2">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500"/>
                                        <p:tgtEl>
                                          <p:spTgt spid="2">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4" end="14"/>
                                            </p:txEl>
                                          </p:spTgt>
                                        </p:tgtEl>
                                        <p:attrNameLst>
                                          <p:attrName>style.visibility</p:attrName>
                                        </p:attrNameLst>
                                      </p:cBhvr>
                                      <p:to>
                                        <p:strVal val="visible"/>
                                      </p:to>
                                    </p:set>
                                    <p:animEffect transition="in" filter="fade">
                                      <p:cBhvr>
                                        <p:cTn id="30" dur="500"/>
                                        <p:tgtEl>
                                          <p:spTgt spid="2">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animEffect transition="in" filter="fade">
                                      <p:cBhvr>
                                        <p:cTn id="33" dur="500"/>
                                        <p:tgtEl>
                                          <p:spTgt spid="2">
                                            <p:txEl>
                                              <p:pRg st="15" end="1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6" end="16"/>
                                            </p:txEl>
                                          </p:spTgt>
                                        </p:tgtEl>
                                        <p:attrNameLst>
                                          <p:attrName>style.visibility</p:attrName>
                                        </p:attrNameLst>
                                      </p:cBhvr>
                                      <p:to>
                                        <p:strVal val="visible"/>
                                      </p:to>
                                    </p:set>
                                    <p:animEffect transition="in" filter="fade">
                                      <p:cBhvr>
                                        <p:cTn id="36" dur="500"/>
                                        <p:tgtEl>
                                          <p:spTgt spid="2">
                                            <p:txEl>
                                              <p:pRg st="16" end="1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animEffect transition="in" filter="fade">
                                      <p:cBhvr>
                                        <p:cTn id="41"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5753100" cy="6863417"/>
          </a:xfrm>
          <a:prstGeom prst="rect">
            <a:avLst/>
          </a:prstGeom>
          <a:noFill/>
        </p:spPr>
        <p:txBody>
          <a:bodyPr wrap="square" rtlCol="0">
            <a:spAutoFit/>
          </a:bodyPr>
          <a:lstStyle/>
          <a:p>
            <a:r>
              <a:rPr lang="en-US" sz="2400" dirty="0" smtClean="0">
                <a:latin typeface="+mj-lt"/>
              </a:rPr>
              <a:t>“And the LORD said unto Moses, Get thee up into this mount Abarim, and </a:t>
            </a:r>
            <a:r>
              <a:rPr lang="en-US" sz="2400" b="1" dirty="0" smtClean="0">
                <a:latin typeface="+mj-lt"/>
              </a:rPr>
              <a:t>see the land which</a:t>
            </a:r>
            <a:r>
              <a:rPr lang="en-US" sz="2400" dirty="0" smtClean="0">
                <a:latin typeface="+mj-lt"/>
              </a:rPr>
              <a:t> </a:t>
            </a:r>
            <a:r>
              <a:rPr lang="en-US" sz="2400" b="1" dirty="0" smtClean="0">
                <a:latin typeface="+mj-lt"/>
              </a:rPr>
              <a:t>I have given unto the children of Israel</a:t>
            </a:r>
            <a:r>
              <a:rPr lang="en-US" sz="2400" dirty="0" smtClean="0">
                <a:latin typeface="+mj-lt"/>
              </a:rPr>
              <a:t>.  And when thou hast seen it, thou also shall be gathered unto thy people, as Aaron thy brother was gathered.  For ye rebelled against my commandment in the desert of Zin… the water of Meribah in Kadesh” </a:t>
            </a:r>
            <a:endParaRPr lang="en-US" sz="2400" dirty="0" smtClean="0">
              <a:latin typeface="+mj-lt"/>
            </a:endParaRPr>
          </a:p>
          <a:p>
            <a:r>
              <a:rPr lang="en-US" sz="2400" dirty="0" smtClean="0">
                <a:latin typeface="+mj-lt"/>
              </a:rPr>
              <a:t>(</a:t>
            </a:r>
            <a:r>
              <a:rPr lang="en-US" sz="2400" dirty="0" smtClean="0">
                <a:latin typeface="+mj-lt"/>
              </a:rPr>
              <a:t>27:12-14).</a:t>
            </a:r>
          </a:p>
          <a:p>
            <a:endParaRPr lang="en-US" sz="800" dirty="0" smtClean="0">
              <a:latin typeface="+mj-lt"/>
            </a:endParaRPr>
          </a:p>
          <a:p>
            <a:r>
              <a:rPr lang="en-US" sz="2400" b="1" dirty="0" smtClean="0">
                <a:latin typeface="+mj-lt"/>
              </a:rPr>
              <a:t>MOSES’ SUCCESSOR</a:t>
            </a:r>
          </a:p>
          <a:p>
            <a:r>
              <a:rPr lang="en-US" sz="2400" dirty="0" smtClean="0">
                <a:latin typeface="+mj-lt"/>
              </a:rPr>
              <a:t>“Let the LORD, the God of the spirits of all flesh, set a man over the congregation, which may go out before them, and which may lead them out, and which may bring them in; that the congregation of the LORD be not as sheep which have </a:t>
            </a:r>
            <a:r>
              <a:rPr lang="en-US" sz="2400" dirty="0" err="1" smtClean="0">
                <a:latin typeface="+mj-lt"/>
              </a:rPr>
              <a:t>noshepherd</a:t>
            </a:r>
            <a:r>
              <a:rPr lang="en-US" sz="2400" dirty="0" smtClean="0">
                <a:latin typeface="+mj-lt"/>
              </a:rPr>
              <a:t>…</a:t>
            </a:r>
            <a:r>
              <a:rPr lang="en-US" sz="2400" b="1" dirty="0" smtClean="0">
                <a:latin typeface="+mj-lt"/>
              </a:rPr>
              <a:t>Take </a:t>
            </a:r>
            <a:r>
              <a:rPr lang="en-US" sz="2400" b="1" dirty="0" smtClean="0">
                <a:latin typeface="+mj-lt"/>
              </a:rPr>
              <a:t>thee Joshua</a:t>
            </a:r>
            <a:r>
              <a:rPr lang="en-US" sz="2400" dirty="0" smtClean="0">
                <a:latin typeface="+mj-lt"/>
              </a:rPr>
              <a:t>… </a:t>
            </a:r>
            <a:r>
              <a:rPr lang="en-US" sz="2400" b="1" dirty="0" smtClean="0">
                <a:latin typeface="+mj-lt"/>
              </a:rPr>
              <a:t>and lay thine hand upon him</a:t>
            </a:r>
            <a:r>
              <a:rPr lang="en-US" sz="2400" dirty="0" smtClean="0">
                <a:latin typeface="+mj-lt"/>
              </a:rPr>
              <a:t>…” (27:16-18). </a:t>
            </a:r>
            <a:r>
              <a:rPr lang="en-US" sz="2400" b="1" dirty="0" smtClean="0">
                <a:latin typeface="+mj-lt"/>
              </a:rPr>
              <a:t> </a:t>
            </a:r>
            <a:endParaRPr lang="en-US" sz="2400" b="1" dirty="0">
              <a:latin typeface="+mj-lt"/>
            </a:endParaRPr>
          </a:p>
        </p:txBody>
      </p:sp>
      <p:pic>
        <p:nvPicPr>
          <p:cNvPr id="4" name="Picture 3" descr="Deuteronomio - Wikisour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1" y="0"/>
            <a:ext cx="6267450" cy="6638925"/>
          </a:xfrm>
          <a:prstGeom prst="rect">
            <a:avLst/>
          </a:prstGeom>
        </p:spPr>
      </p:pic>
      <p:pic>
        <p:nvPicPr>
          <p:cNvPr id="5" name="Picture 4" descr="Was the name of Jesus declared by &lt;strong&gt;Moses&lt;/strong&gt;? | Christ: Sun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1" y="0"/>
            <a:ext cx="6267449" cy="6638925"/>
          </a:xfrm>
          <a:prstGeom prst="rect">
            <a:avLst/>
          </a:prstGeom>
        </p:spPr>
      </p:pic>
    </p:spTree>
    <p:extLst>
      <p:ext uri="{BB962C8B-B14F-4D97-AF65-F5344CB8AC3E}">
        <p14:creationId xmlns:p14="http://schemas.microsoft.com/office/powerpoint/2010/main" val="196243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306299" cy="6617196"/>
          </a:xfrm>
          <a:prstGeom prst="rect">
            <a:avLst/>
          </a:prstGeom>
          <a:noFill/>
        </p:spPr>
        <p:txBody>
          <a:bodyPr wrap="square" rtlCol="0">
            <a:spAutoFit/>
          </a:bodyPr>
          <a:lstStyle/>
          <a:p>
            <a:r>
              <a:rPr lang="en-US" sz="2400" dirty="0" smtClean="0">
                <a:latin typeface="+mj-lt"/>
              </a:rPr>
              <a:t>Because the previous generation had all died, there </a:t>
            </a:r>
          </a:p>
          <a:p>
            <a:r>
              <a:rPr lang="en-US" sz="2400" dirty="0" smtClean="0">
                <a:latin typeface="+mj-lt"/>
              </a:rPr>
              <a:t>was a need to reiterate the commands of God given </a:t>
            </a:r>
          </a:p>
          <a:p>
            <a:r>
              <a:rPr lang="en-US" sz="2400" dirty="0" smtClean="0">
                <a:latin typeface="+mj-lt"/>
              </a:rPr>
              <a:t>at Mt. Sinai to the new generation of Israelites.  This</a:t>
            </a:r>
          </a:p>
          <a:p>
            <a:r>
              <a:rPr lang="en-US" sz="2400" dirty="0">
                <a:latin typeface="+mj-lt"/>
              </a:rPr>
              <a:t>w</a:t>
            </a:r>
            <a:r>
              <a:rPr lang="en-US" sz="2400" dirty="0" smtClean="0">
                <a:latin typeface="+mj-lt"/>
              </a:rPr>
              <a:t>as the final instruction</a:t>
            </a:r>
            <a:r>
              <a:rPr lang="en-US" sz="2400" dirty="0">
                <a:latin typeface="+mj-lt"/>
              </a:rPr>
              <a:t> </a:t>
            </a:r>
            <a:r>
              <a:rPr lang="en-US" sz="2400" dirty="0" smtClean="0">
                <a:latin typeface="+mj-lt"/>
              </a:rPr>
              <a:t>concerning the Sabbath –</a:t>
            </a:r>
          </a:p>
          <a:p>
            <a:endParaRPr lang="en-US" sz="800" dirty="0" smtClean="0">
              <a:latin typeface="+mj-lt"/>
            </a:endParaRPr>
          </a:p>
          <a:p>
            <a:r>
              <a:rPr lang="en-US" sz="2400" dirty="0" smtClean="0">
                <a:latin typeface="+mj-lt"/>
              </a:rPr>
              <a:t>“And on the Sabbath day two lambs of the first year </a:t>
            </a:r>
          </a:p>
          <a:p>
            <a:r>
              <a:rPr lang="en-US" sz="2400" dirty="0" smtClean="0">
                <a:latin typeface="+mj-lt"/>
              </a:rPr>
              <a:t>without spot, and two tenth deals of flour for a </a:t>
            </a:r>
            <a:endParaRPr lang="en-US" sz="2400" dirty="0" smtClean="0">
              <a:latin typeface="+mj-lt"/>
            </a:endParaRPr>
          </a:p>
          <a:p>
            <a:r>
              <a:rPr lang="en-US" sz="2400" dirty="0" smtClean="0">
                <a:latin typeface="+mj-lt"/>
              </a:rPr>
              <a:t>meat-offering</a:t>
            </a:r>
            <a:r>
              <a:rPr lang="en-US" sz="2400" dirty="0" smtClean="0">
                <a:latin typeface="+mj-lt"/>
              </a:rPr>
              <a:t>, mingled with oil, and the </a:t>
            </a:r>
            <a:r>
              <a:rPr lang="en-US" sz="2400" dirty="0" smtClean="0">
                <a:latin typeface="+mj-lt"/>
              </a:rPr>
              <a:t>drink-</a:t>
            </a:r>
          </a:p>
          <a:p>
            <a:r>
              <a:rPr lang="en-US" sz="2400" dirty="0" smtClean="0">
                <a:latin typeface="+mj-lt"/>
              </a:rPr>
              <a:t>offering</a:t>
            </a:r>
            <a:r>
              <a:rPr lang="en-US" sz="2400" dirty="0" smtClean="0">
                <a:latin typeface="+mj-lt"/>
              </a:rPr>
              <a:t>… </a:t>
            </a:r>
            <a:r>
              <a:rPr lang="en-US" sz="2400" b="1" u="sng" dirty="0" smtClean="0">
                <a:latin typeface="+mj-lt"/>
              </a:rPr>
              <a:t>This </a:t>
            </a:r>
            <a:r>
              <a:rPr lang="en-US" sz="2400" b="1" u="sng" dirty="0" smtClean="0">
                <a:latin typeface="+mj-lt"/>
              </a:rPr>
              <a:t>is the burnt-offering of every Sabbath</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28:9,10).</a:t>
            </a:r>
          </a:p>
          <a:p>
            <a:endParaRPr lang="en-US" sz="800" dirty="0" smtClean="0">
              <a:latin typeface="+mj-lt"/>
            </a:endParaRPr>
          </a:p>
          <a:p>
            <a:r>
              <a:rPr lang="en-US" sz="2400" b="1" dirty="0" smtClean="0">
                <a:latin typeface="+mj-lt"/>
              </a:rPr>
              <a:t>MOSES’ LAST CAMPAIGN</a:t>
            </a:r>
          </a:p>
          <a:p>
            <a:r>
              <a:rPr lang="en-US" sz="2400" dirty="0" smtClean="0">
                <a:latin typeface="+mj-lt"/>
              </a:rPr>
              <a:t>“And the LORD spake unto Moses, saying, Avenge the </a:t>
            </a:r>
            <a:endParaRPr lang="en-US" sz="2400" dirty="0" smtClean="0">
              <a:latin typeface="+mj-lt"/>
            </a:endParaRPr>
          </a:p>
          <a:p>
            <a:r>
              <a:rPr lang="en-US" sz="2400" dirty="0" smtClean="0">
                <a:latin typeface="+mj-lt"/>
              </a:rPr>
              <a:t>children </a:t>
            </a:r>
            <a:r>
              <a:rPr lang="en-US" sz="2400" dirty="0" smtClean="0">
                <a:latin typeface="+mj-lt"/>
              </a:rPr>
              <a:t>of Israel of the Midianites; afterward shalt </a:t>
            </a:r>
            <a:endParaRPr lang="en-US" sz="2400" dirty="0" smtClean="0">
              <a:latin typeface="+mj-lt"/>
            </a:endParaRPr>
          </a:p>
          <a:p>
            <a:r>
              <a:rPr lang="en-US" sz="2400" dirty="0" smtClean="0">
                <a:latin typeface="+mj-lt"/>
              </a:rPr>
              <a:t>thou </a:t>
            </a:r>
            <a:r>
              <a:rPr lang="en-US" sz="2400" dirty="0" smtClean="0">
                <a:latin typeface="+mj-lt"/>
              </a:rPr>
              <a:t>be gathered unto thy people” (31:1).</a:t>
            </a:r>
          </a:p>
          <a:p>
            <a:r>
              <a:rPr lang="en-US" sz="2400" dirty="0" smtClean="0">
                <a:latin typeface="+mj-lt"/>
              </a:rPr>
              <a:t>God punished Midian who was in league with Moab </a:t>
            </a:r>
            <a:endParaRPr lang="en-US" sz="2400" dirty="0" smtClean="0">
              <a:latin typeface="+mj-lt"/>
            </a:endParaRPr>
          </a:p>
          <a:p>
            <a:r>
              <a:rPr lang="en-US" sz="2400" dirty="0" smtClean="0">
                <a:latin typeface="+mj-lt"/>
              </a:rPr>
              <a:t>[</a:t>
            </a:r>
            <a:r>
              <a:rPr lang="en-US" sz="2400" dirty="0" smtClean="0">
                <a:latin typeface="+mj-lt"/>
              </a:rPr>
              <a:t>Num. 22:4] for their role in Israel’s pagan worship of </a:t>
            </a:r>
            <a:endParaRPr lang="en-US" sz="2400" dirty="0" smtClean="0">
              <a:latin typeface="+mj-lt"/>
            </a:endParaRPr>
          </a:p>
          <a:p>
            <a:r>
              <a:rPr lang="en-US" sz="2400" dirty="0" smtClean="0">
                <a:latin typeface="+mj-lt"/>
              </a:rPr>
              <a:t>Baal </a:t>
            </a:r>
            <a:r>
              <a:rPr lang="en-US" sz="2400" dirty="0" smtClean="0">
                <a:latin typeface="+mj-lt"/>
              </a:rPr>
              <a:t>of Peor.  This was a holy war as Phinehas </a:t>
            </a:r>
            <a:r>
              <a:rPr lang="en-US" sz="2400" dirty="0" smtClean="0">
                <a:latin typeface="+mj-lt"/>
              </a:rPr>
              <a:t>[</a:t>
            </a:r>
            <a:r>
              <a:rPr lang="en-US" sz="2400" dirty="0" smtClean="0">
                <a:latin typeface="+mj-lt"/>
              </a:rPr>
              <a:t>grandson of Aaron], led the march with the holy Items of the tabernacle, as 12,000 Israelites </a:t>
            </a:r>
            <a:r>
              <a:rPr lang="en-US" sz="2400" dirty="0" smtClean="0">
                <a:latin typeface="+mj-lt"/>
              </a:rPr>
              <a:t>killed </a:t>
            </a:r>
            <a:r>
              <a:rPr lang="en-US" sz="2400" dirty="0" smtClean="0">
                <a:latin typeface="+mj-lt"/>
              </a:rPr>
              <a:t>every Midianite male (31:1-7).  </a:t>
            </a:r>
            <a:endParaRPr lang="en-US" sz="2400" dirty="0">
              <a:latin typeface="+mj-lt"/>
            </a:endParaRPr>
          </a:p>
        </p:txBody>
      </p:sp>
      <p:pic>
        <p:nvPicPr>
          <p:cNvPr id="6" name="Picture 5" descr="Altar of &lt;strong&gt;burnt offering&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5632" y="0"/>
            <a:ext cx="5431605" cy="5610226"/>
          </a:xfrm>
          <a:prstGeom prst="rect">
            <a:avLst/>
          </a:prstGeom>
        </p:spPr>
      </p:pic>
      <p:pic>
        <p:nvPicPr>
          <p:cNvPr id="5" name="Picture 4" descr="Cine Cristão: Você pode ser só mais um Midianita sem noçã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631" y="2"/>
            <a:ext cx="5431605" cy="5610223"/>
          </a:xfrm>
          <a:prstGeom prst="rect">
            <a:avLst/>
          </a:prstGeom>
        </p:spPr>
      </p:pic>
    </p:spTree>
    <p:extLst>
      <p:ext uri="{BB962C8B-B14F-4D97-AF65-F5344CB8AC3E}">
        <p14:creationId xmlns:p14="http://schemas.microsoft.com/office/powerpoint/2010/main" val="249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fade">
                                      <p:cBhvr>
                                        <p:cTn id="33" dur="500"/>
                                        <p:tgtEl>
                                          <p:spTgt spid="2">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animEffect transition="in" filter="fade">
                                      <p:cBhvr>
                                        <p:cTn id="43" dur="500"/>
                                        <p:tgtEl>
                                          <p:spTgt spid="2">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6" end="16"/>
                                            </p:txEl>
                                          </p:spTgt>
                                        </p:tgtEl>
                                        <p:attrNameLst>
                                          <p:attrName>style.visibility</p:attrName>
                                        </p:attrNameLst>
                                      </p:cBhvr>
                                      <p:to>
                                        <p:strVal val="visible"/>
                                      </p:to>
                                    </p:set>
                                    <p:animEffect transition="in" filter="fade">
                                      <p:cBhvr>
                                        <p:cTn id="46" dur="500"/>
                                        <p:tgtEl>
                                          <p:spTgt spid="2">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7" end="17"/>
                                            </p:txEl>
                                          </p:spTgt>
                                        </p:tgtEl>
                                        <p:attrNameLst>
                                          <p:attrName>style.visibility</p:attrName>
                                        </p:attrNameLst>
                                      </p:cBhvr>
                                      <p:to>
                                        <p:strVal val="visible"/>
                                      </p:to>
                                    </p:set>
                                    <p:animEffect transition="in" filter="fade">
                                      <p:cBhvr>
                                        <p:cTn id="49"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105650" cy="6370975"/>
          </a:xfrm>
          <a:prstGeom prst="rect">
            <a:avLst/>
          </a:prstGeom>
          <a:noFill/>
        </p:spPr>
        <p:txBody>
          <a:bodyPr wrap="square" rtlCol="0">
            <a:spAutoFit/>
          </a:bodyPr>
          <a:lstStyle/>
          <a:p>
            <a:r>
              <a:rPr lang="en-US" sz="2400" dirty="0" smtClean="0">
                <a:latin typeface="+mj-lt"/>
              </a:rPr>
              <a:t>“Now the children of Reuben and the children of Gad had </a:t>
            </a:r>
            <a:r>
              <a:rPr lang="en-US" sz="2400" dirty="0" smtClean="0">
                <a:latin typeface="+mj-lt"/>
              </a:rPr>
              <a:t>a </a:t>
            </a:r>
            <a:r>
              <a:rPr lang="en-US" sz="2400" dirty="0" smtClean="0">
                <a:latin typeface="+mj-lt"/>
              </a:rPr>
              <a:t>very great multitude of cattle: and when they saw… the </a:t>
            </a:r>
            <a:r>
              <a:rPr lang="en-US" sz="2400" dirty="0" smtClean="0">
                <a:latin typeface="+mj-lt"/>
              </a:rPr>
              <a:t>land </a:t>
            </a:r>
            <a:r>
              <a:rPr lang="en-US" sz="2400" dirty="0" smtClean="0">
                <a:latin typeface="+mj-lt"/>
              </a:rPr>
              <a:t>of Gilead, that, behold, the place was a place for </a:t>
            </a:r>
            <a:r>
              <a:rPr lang="en-US" sz="2400" dirty="0" smtClean="0">
                <a:latin typeface="+mj-lt"/>
              </a:rPr>
              <a:t>cattle… </a:t>
            </a:r>
            <a:r>
              <a:rPr lang="en-US" sz="2400" dirty="0" smtClean="0">
                <a:latin typeface="+mj-lt"/>
              </a:rPr>
              <a:t>came and spake unto Moses, and to Eleazor… if we have </a:t>
            </a:r>
            <a:r>
              <a:rPr lang="en-US" sz="2400" dirty="0" smtClean="0">
                <a:latin typeface="+mj-lt"/>
              </a:rPr>
              <a:t>found </a:t>
            </a:r>
            <a:r>
              <a:rPr lang="en-US" sz="2400" dirty="0" smtClean="0">
                <a:latin typeface="+mj-lt"/>
              </a:rPr>
              <a:t>grace in thy sight, </a:t>
            </a:r>
            <a:r>
              <a:rPr lang="en-US" sz="2400" b="1" dirty="0" smtClean="0">
                <a:latin typeface="+mj-lt"/>
              </a:rPr>
              <a:t>let this land be given unto thy </a:t>
            </a:r>
            <a:r>
              <a:rPr lang="en-US" sz="2400" b="1" dirty="0" smtClean="0">
                <a:latin typeface="+mj-lt"/>
              </a:rPr>
              <a:t>servants </a:t>
            </a:r>
            <a:r>
              <a:rPr lang="en-US" sz="2400" b="1" dirty="0" smtClean="0">
                <a:latin typeface="+mj-lt"/>
              </a:rPr>
              <a:t>for a possession</a:t>
            </a:r>
            <a:r>
              <a:rPr lang="en-US" sz="2400" dirty="0" smtClean="0">
                <a:latin typeface="+mj-lt"/>
              </a:rPr>
              <a:t>, and bring us not over Jordan” </a:t>
            </a:r>
            <a:r>
              <a:rPr lang="en-US" sz="2400" dirty="0" smtClean="0">
                <a:latin typeface="+mj-lt"/>
              </a:rPr>
              <a:t>(</a:t>
            </a:r>
            <a:r>
              <a:rPr lang="en-US" sz="2400" dirty="0" smtClean="0">
                <a:latin typeface="+mj-lt"/>
              </a:rPr>
              <a:t>32:1-5).</a:t>
            </a:r>
          </a:p>
          <a:p>
            <a:r>
              <a:rPr lang="en-US" sz="2400" dirty="0" smtClean="0">
                <a:latin typeface="+mj-lt"/>
              </a:rPr>
              <a:t>After conquering Moab, the leaders of Reuben &amp; Gad saw </a:t>
            </a:r>
            <a:r>
              <a:rPr lang="en-US" sz="2400" dirty="0" smtClean="0">
                <a:latin typeface="+mj-lt"/>
              </a:rPr>
              <a:t>the </a:t>
            </a:r>
            <a:r>
              <a:rPr lang="en-US" sz="2400" dirty="0" smtClean="0">
                <a:latin typeface="+mj-lt"/>
              </a:rPr>
              <a:t>potential for cattle farming and petitioned Moses for </a:t>
            </a:r>
            <a:r>
              <a:rPr lang="en-US" sz="2400" dirty="0" smtClean="0">
                <a:latin typeface="+mj-lt"/>
              </a:rPr>
              <a:t>land </a:t>
            </a:r>
            <a:r>
              <a:rPr lang="en-US" sz="2400" dirty="0">
                <a:latin typeface="+mj-lt"/>
              </a:rPr>
              <a:t>e</a:t>
            </a:r>
            <a:r>
              <a:rPr lang="en-US" sz="2400" dirty="0" smtClean="0">
                <a:latin typeface="+mj-lt"/>
              </a:rPr>
              <a:t>ast of the Jordan river.  His first reaction was to say,</a:t>
            </a:r>
            <a:r>
              <a:rPr lang="en-US" sz="2400" i="1" dirty="0" smtClean="0">
                <a:latin typeface="+mj-lt"/>
              </a:rPr>
              <a:t> </a:t>
            </a:r>
            <a:r>
              <a:rPr lang="en-US" sz="2400" i="1" dirty="0" smtClean="0">
                <a:latin typeface="+mj-lt"/>
              </a:rPr>
              <a:t>no</a:t>
            </a:r>
            <a:r>
              <a:rPr lang="en-US" sz="2400" dirty="0" smtClean="0">
                <a:latin typeface="+mj-lt"/>
              </a:rPr>
              <a:t>, believing that the other tribes might resist crossing </a:t>
            </a:r>
            <a:r>
              <a:rPr lang="en-US" sz="2400" dirty="0" smtClean="0">
                <a:latin typeface="+mj-lt"/>
              </a:rPr>
              <a:t>the </a:t>
            </a:r>
            <a:r>
              <a:rPr lang="en-US" sz="2400" dirty="0" smtClean="0">
                <a:latin typeface="+mj-lt"/>
              </a:rPr>
              <a:t>Jordan to drive out the Canaanites (32:6-15).  But, </a:t>
            </a:r>
            <a:r>
              <a:rPr lang="en-US" sz="2400" dirty="0" smtClean="0">
                <a:latin typeface="+mj-lt"/>
              </a:rPr>
              <a:t>they </a:t>
            </a:r>
            <a:r>
              <a:rPr lang="en-US" sz="2400" dirty="0" smtClean="0">
                <a:latin typeface="+mj-lt"/>
              </a:rPr>
              <a:t>promised after settling there, they would</a:t>
            </a:r>
            <a:r>
              <a:rPr lang="en-US" sz="2400" dirty="0">
                <a:latin typeface="+mj-lt"/>
              </a:rPr>
              <a:t> </a:t>
            </a:r>
            <a:r>
              <a:rPr lang="en-US" sz="2400" dirty="0" smtClean="0">
                <a:latin typeface="+mj-lt"/>
              </a:rPr>
              <a:t>go fight </a:t>
            </a:r>
            <a:r>
              <a:rPr lang="en-US" sz="2400" dirty="0" smtClean="0">
                <a:latin typeface="+mj-lt"/>
              </a:rPr>
              <a:t>with </a:t>
            </a:r>
            <a:r>
              <a:rPr lang="en-US" sz="2400" dirty="0" smtClean="0">
                <a:latin typeface="+mj-lt"/>
              </a:rPr>
              <a:t>the other tribes to free the land (32:16-32).  Moses </a:t>
            </a:r>
            <a:r>
              <a:rPr lang="en-US" sz="2400" dirty="0" smtClean="0">
                <a:latin typeface="+mj-lt"/>
              </a:rPr>
              <a:t>finally </a:t>
            </a:r>
            <a:r>
              <a:rPr lang="en-US" sz="2400" dirty="0" smtClean="0">
                <a:latin typeface="+mj-lt"/>
              </a:rPr>
              <a:t>agreed and these two tribes along with ½ the tribe </a:t>
            </a:r>
            <a:r>
              <a:rPr lang="en-US" sz="2400" dirty="0" smtClean="0">
                <a:latin typeface="+mj-lt"/>
              </a:rPr>
              <a:t>of </a:t>
            </a:r>
            <a:r>
              <a:rPr lang="en-US" sz="2400" dirty="0" smtClean="0">
                <a:latin typeface="+mj-lt"/>
              </a:rPr>
              <a:t>Manasseh settled east of the Jordan river (32:33-42).    </a:t>
            </a:r>
            <a:endParaRPr lang="en-US" sz="2400" dirty="0">
              <a:latin typeface="+mj-lt"/>
            </a:endParaRPr>
          </a:p>
        </p:txBody>
      </p:sp>
      <p:pic>
        <p:nvPicPr>
          <p:cNvPr id="5" name="Picture 4" descr="&lt;strong&gt;Gilead&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6625" y="-1"/>
            <a:ext cx="4905375" cy="6370976"/>
          </a:xfrm>
          <a:prstGeom prst="rect">
            <a:avLst/>
          </a:prstGeom>
        </p:spPr>
      </p:pic>
      <p:pic>
        <p:nvPicPr>
          <p:cNvPr id="7" name="Picture 6" descr="Talk:Israelite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25" y="-180975"/>
            <a:ext cx="4905375" cy="6551949"/>
          </a:xfrm>
          <a:prstGeom prst="rect">
            <a:avLst/>
          </a:prstGeom>
        </p:spPr>
      </p:pic>
    </p:spTree>
    <p:extLst>
      <p:ext uri="{BB962C8B-B14F-4D97-AF65-F5344CB8AC3E}">
        <p14:creationId xmlns:p14="http://schemas.microsoft.com/office/powerpoint/2010/main" val="307624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3255</Words>
  <Application>Microsoft Office PowerPoint</Application>
  <PresentationFormat>Widescreen</PresentationFormat>
  <Paragraphs>236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108</cp:revision>
  <dcterms:created xsi:type="dcterms:W3CDTF">2018-02-13T13:31:53Z</dcterms:created>
  <dcterms:modified xsi:type="dcterms:W3CDTF">2018-07-18T14:58:30Z</dcterms:modified>
</cp:coreProperties>
</file>