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0B90D-A074-4965-A37A-1761A0AAC61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4330E-1AD0-4C9F-BDCF-5F8F3F158EAD}" type="slidenum">
              <a:rPr lang="en-US" smtClean="0"/>
              <a:t>‹#›</a:t>
            </a:fld>
            <a:endParaRPr lang="en-US" dirty="0"/>
          </a:p>
        </p:txBody>
      </p:sp>
    </p:spTree>
    <p:extLst>
      <p:ext uri="{BB962C8B-B14F-4D97-AF65-F5344CB8AC3E}">
        <p14:creationId xmlns:p14="http://schemas.microsoft.com/office/powerpoint/2010/main" val="223725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0B90D-A074-4965-A37A-1761A0AAC61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4330E-1AD0-4C9F-BDCF-5F8F3F158EAD}" type="slidenum">
              <a:rPr lang="en-US" smtClean="0"/>
              <a:t>‹#›</a:t>
            </a:fld>
            <a:endParaRPr lang="en-US" dirty="0"/>
          </a:p>
        </p:txBody>
      </p:sp>
    </p:spTree>
    <p:extLst>
      <p:ext uri="{BB962C8B-B14F-4D97-AF65-F5344CB8AC3E}">
        <p14:creationId xmlns:p14="http://schemas.microsoft.com/office/powerpoint/2010/main" val="262786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0B90D-A074-4965-A37A-1761A0AAC61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4330E-1AD0-4C9F-BDCF-5F8F3F158EAD}" type="slidenum">
              <a:rPr lang="en-US" smtClean="0"/>
              <a:t>‹#›</a:t>
            </a:fld>
            <a:endParaRPr lang="en-US" dirty="0"/>
          </a:p>
        </p:txBody>
      </p:sp>
    </p:spTree>
    <p:extLst>
      <p:ext uri="{BB962C8B-B14F-4D97-AF65-F5344CB8AC3E}">
        <p14:creationId xmlns:p14="http://schemas.microsoft.com/office/powerpoint/2010/main" val="218938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0B90D-A074-4965-A37A-1761A0AAC61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4330E-1AD0-4C9F-BDCF-5F8F3F158EAD}" type="slidenum">
              <a:rPr lang="en-US" smtClean="0"/>
              <a:t>‹#›</a:t>
            </a:fld>
            <a:endParaRPr lang="en-US" dirty="0"/>
          </a:p>
        </p:txBody>
      </p:sp>
    </p:spTree>
    <p:extLst>
      <p:ext uri="{BB962C8B-B14F-4D97-AF65-F5344CB8AC3E}">
        <p14:creationId xmlns:p14="http://schemas.microsoft.com/office/powerpoint/2010/main" val="236474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20B90D-A074-4965-A37A-1761A0AAC61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4330E-1AD0-4C9F-BDCF-5F8F3F158EAD}" type="slidenum">
              <a:rPr lang="en-US" smtClean="0"/>
              <a:t>‹#›</a:t>
            </a:fld>
            <a:endParaRPr lang="en-US" dirty="0"/>
          </a:p>
        </p:txBody>
      </p:sp>
    </p:spTree>
    <p:extLst>
      <p:ext uri="{BB962C8B-B14F-4D97-AF65-F5344CB8AC3E}">
        <p14:creationId xmlns:p14="http://schemas.microsoft.com/office/powerpoint/2010/main" val="401036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20B90D-A074-4965-A37A-1761A0AAC61D}"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4330E-1AD0-4C9F-BDCF-5F8F3F158EAD}" type="slidenum">
              <a:rPr lang="en-US" smtClean="0"/>
              <a:t>‹#›</a:t>
            </a:fld>
            <a:endParaRPr lang="en-US" dirty="0"/>
          </a:p>
        </p:txBody>
      </p:sp>
    </p:spTree>
    <p:extLst>
      <p:ext uri="{BB962C8B-B14F-4D97-AF65-F5344CB8AC3E}">
        <p14:creationId xmlns:p14="http://schemas.microsoft.com/office/powerpoint/2010/main" val="388334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20B90D-A074-4965-A37A-1761A0AAC61D}" type="datetimeFigureOut">
              <a:rPr lang="en-US" smtClean="0"/>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4330E-1AD0-4C9F-BDCF-5F8F3F158EAD}" type="slidenum">
              <a:rPr lang="en-US" smtClean="0"/>
              <a:t>‹#›</a:t>
            </a:fld>
            <a:endParaRPr lang="en-US" dirty="0"/>
          </a:p>
        </p:txBody>
      </p:sp>
    </p:spTree>
    <p:extLst>
      <p:ext uri="{BB962C8B-B14F-4D97-AF65-F5344CB8AC3E}">
        <p14:creationId xmlns:p14="http://schemas.microsoft.com/office/powerpoint/2010/main" val="427969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0B90D-A074-4965-A37A-1761A0AAC61D}" type="datetimeFigureOut">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4330E-1AD0-4C9F-BDCF-5F8F3F158EAD}" type="slidenum">
              <a:rPr lang="en-US" smtClean="0"/>
              <a:t>‹#›</a:t>
            </a:fld>
            <a:endParaRPr lang="en-US" dirty="0"/>
          </a:p>
        </p:txBody>
      </p:sp>
    </p:spTree>
    <p:extLst>
      <p:ext uri="{BB962C8B-B14F-4D97-AF65-F5344CB8AC3E}">
        <p14:creationId xmlns:p14="http://schemas.microsoft.com/office/powerpoint/2010/main" val="78929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0B90D-A074-4965-A37A-1761A0AAC61D}" type="datetimeFigureOut">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4330E-1AD0-4C9F-BDCF-5F8F3F158EAD}" type="slidenum">
              <a:rPr lang="en-US" smtClean="0"/>
              <a:t>‹#›</a:t>
            </a:fld>
            <a:endParaRPr lang="en-US" dirty="0"/>
          </a:p>
        </p:txBody>
      </p:sp>
    </p:spTree>
    <p:extLst>
      <p:ext uri="{BB962C8B-B14F-4D97-AF65-F5344CB8AC3E}">
        <p14:creationId xmlns:p14="http://schemas.microsoft.com/office/powerpoint/2010/main" val="161496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20B90D-A074-4965-A37A-1761A0AAC61D}"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4330E-1AD0-4C9F-BDCF-5F8F3F158EAD}" type="slidenum">
              <a:rPr lang="en-US" smtClean="0"/>
              <a:t>‹#›</a:t>
            </a:fld>
            <a:endParaRPr lang="en-US" dirty="0"/>
          </a:p>
        </p:txBody>
      </p:sp>
    </p:spTree>
    <p:extLst>
      <p:ext uri="{BB962C8B-B14F-4D97-AF65-F5344CB8AC3E}">
        <p14:creationId xmlns:p14="http://schemas.microsoft.com/office/powerpoint/2010/main" val="412567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20B90D-A074-4965-A37A-1761A0AAC61D}"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4330E-1AD0-4C9F-BDCF-5F8F3F158EAD}" type="slidenum">
              <a:rPr lang="en-US" smtClean="0"/>
              <a:t>‹#›</a:t>
            </a:fld>
            <a:endParaRPr lang="en-US" dirty="0"/>
          </a:p>
        </p:txBody>
      </p:sp>
    </p:spTree>
    <p:extLst>
      <p:ext uri="{BB962C8B-B14F-4D97-AF65-F5344CB8AC3E}">
        <p14:creationId xmlns:p14="http://schemas.microsoft.com/office/powerpoint/2010/main" val="310404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0B90D-A074-4965-A37A-1761A0AAC61D}" type="datetimeFigureOut">
              <a:rPr lang="en-US" smtClean="0"/>
              <a:t>7/18/2018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4330E-1AD0-4C9F-BDCF-5F8F3F158EAD}" type="slidenum">
              <a:rPr lang="en-US" smtClean="0"/>
              <a:t>‹#›</a:t>
            </a:fld>
            <a:endParaRPr lang="en-US" dirty="0"/>
          </a:p>
        </p:txBody>
      </p:sp>
    </p:spTree>
    <p:extLst>
      <p:ext uri="{BB962C8B-B14F-4D97-AF65-F5344CB8AC3E}">
        <p14:creationId xmlns:p14="http://schemas.microsoft.com/office/powerpoint/2010/main" val="344377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04326" y="158874"/>
            <a:ext cx="2619824" cy="1200329"/>
          </a:xfrm>
          <a:prstGeom prst="rect">
            <a:avLst/>
          </a:prstGeom>
          <a:noFill/>
        </p:spPr>
        <p:txBody>
          <a:bodyPr wrap="square" rtlCol="0">
            <a:spAutoFit/>
          </a:bodyPr>
          <a:lstStyle/>
          <a:p>
            <a:r>
              <a:rPr lang="en-US" sz="2400" dirty="0">
                <a:latin typeface="+mj-lt"/>
              </a:rPr>
              <a:t>LESSON </a:t>
            </a:r>
            <a:r>
              <a:rPr lang="en-US" sz="2400" dirty="0" smtClean="0">
                <a:latin typeface="+mj-lt"/>
              </a:rPr>
              <a:t>11</a:t>
            </a:r>
            <a:endParaRPr lang="en-US" sz="2400" dirty="0">
              <a:latin typeface="+mj-lt"/>
            </a:endParaRPr>
          </a:p>
          <a:p>
            <a:r>
              <a:rPr lang="en-US" sz="2400" dirty="0">
                <a:latin typeface="+mj-lt"/>
              </a:rPr>
              <a:t>WEEK </a:t>
            </a:r>
            <a:r>
              <a:rPr lang="en-US" sz="2400" dirty="0" smtClean="0">
                <a:latin typeface="+mj-lt"/>
              </a:rPr>
              <a:t>11 </a:t>
            </a:r>
            <a:r>
              <a:rPr lang="en-US" sz="2400" dirty="0">
                <a:latin typeface="+mj-lt"/>
              </a:rPr>
              <a:t>OF </a:t>
            </a:r>
            <a:r>
              <a:rPr lang="en-US" sz="2400" dirty="0" smtClean="0">
                <a:latin typeface="+mj-lt"/>
              </a:rPr>
              <a:t>52</a:t>
            </a:r>
          </a:p>
          <a:p>
            <a:r>
              <a:rPr lang="en-US" sz="2400" dirty="0" smtClean="0">
                <a:latin typeface="+mj-lt"/>
              </a:rPr>
              <a:t>(Deut. 3 – 23)</a:t>
            </a:r>
            <a:endParaRPr lang="en-US" sz="2400" dirty="0">
              <a:latin typeface="+mj-lt"/>
            </a:endParaRPr>
          </a:p>
        </p:txBody>
      </p:sp>
      <p:sp>
        <p:nvSpPr>
          <p:cNvPr id="4" name="TextBox 3"/>
          <p:cNvSpPr txBox="1"/>
          <p:nvPr/>
        </p:nvSpPr>
        <p:spPr>
          <a:xfrm>
            <a:off x="2438400" y="707886"/>
            <a:ext cx="9753600" cy="1200329"/>
          </a:xfrm>
          <a:prstGeom prst="rect">
            <a:avLst/>
          </a:prstGeom>
          <a:noFill/>
        </p:spPr>
        <p:txBody>
          <a:bodyPr wrap="square" rtlCol="0">
            <a:spAutoFit/>
          </a:bodyPr>
          <a:lstStyle/>
          <a:p>
            <a:r>
              <a:rPr lang="en-US" sz="2400" dirty="0" smtClean="0">
                <a:latin typeface="+mj-lt"/>
              </a:rPr>
              <a:t>Last time we saw Moses lead the next generation of Israelites to the edge of Canaan where he recited the accomplishments that Israel attained when they believed God as well as their disasters when they disbelieved Him.</a:t>
            </a:r>
            <a:endParaRPr lang="en-US" sz="2400" dirty="0">
              <a:latin typeface="+mj-lt"/>
            </a:endParaRPr>
          </a:p>
        </p:txBody>
      </p:sp>
      <p:sp>
        <p:nvSpPr>
          <p:cNvPr id="6" name="TextBox 5"/>
          <p:cNvSpPr txBox="1"/>
          <p:nvPr/>
        </p:nvSpPr>
        <p:spPr>
          <a:xfrm>
            <a:off x="0" y="1964353"/>
            <a:ext cx="12106275" cy="4524315"/>
          </a:xfrm>
          <a:prstGeom prst="rect">
            <a:avLst/>
          </a:prstGeom>
          <a:noFill/>
        </p:spPr>
        <p:txBody>
          <a:bodyPr wrap="square" rtlCol="0">
            <a:spAutoFit/>
          </a:bodyPr>
          <a:lstStyle/>
          <a:p>
            <a:r>
              <a:rPr lang="en-US" sz="2400" dirty="0" smtClean="0">
                <a:latin typeface="+mj-lt"/>
              </a:rPr>
              <a:t>“Now therefore hearken, O Israel, unto the </a:t>
            </a:r>
            <a:r>
              <a:rPr lang="en-US" sz="2400" b="1" dirty="0" smtClean="0">
                <a:latin typeface="+mj-lt"/>
              </a:rPr>
              <a:t>statues</a:t>
            </a:r>
            <a:r>
              <a:rPr lang="en-US" sz="2400" dirty="0" smtClean="0">
                <a:latin typeface="+mj-lt"/>
              </a:rPr>
              <a:t> and </a:t>
            </a:r>
          </a:p>
          <a:p>
            <a:r>
              <a:rPr lang="en-US" sz="2400" dirty="0" smtClean="0">
                <a:latin typeface="+mj-lt"/>
              </a:rPr>
              <a:t>unto the</a:t>
            </a:r>
            <a:r>
              <a:rPr lang="en-US" sz="2400" b="1" dirty="0" smtClean="0">
                <a:latin typeface="+mj-lt"/>
              </a:rPr>
              <a:t> judgments</a:t>
            </a:r>
            <a:r>
              <a:rPr lang="en-US" sz="2400" dirty="0" smtClean="0">
                <a:latin typeface="+mj-lt"/>
              </a:rPr>
              <a:t>, which </a:t>
            </a:r>
            <a:r>
              <a:rPr lang="en-US" sz="2400" b="1" dirty="0" smtClean="0">
                <a:latin typeface="+mj-lt"/>
              </a:rPr>
              <a:t>I teach you</a:t>
            </a:r>
            <a:r>
              <a:rPr lang="en-US" sz="2400" dirty="0" smtClean="0">
                <a:latin typeface="+mj-lt"/>
              </a:rPr>
              <a:t>, for </a:t>
            </a:r>
            <a:r>
              <a:rPr lang="en-US" sz="2400" b="1" dirty="0" smtClean="0">
                <a:latin typeface="+mj-lt"/>
              </a:rPr>
              <a:t>to do them</a:t>
            </a:r>
            <a:r>
              <a:rPr lang="en-US" sz="2400" dirty="0" smtClean="0">
                <a:latin typeface="+mj-lt"/>
              </a:rPr>
              <a:t>, </a:t>
            </a:r>
          </a:p>
          <a:p>
            <a:r>
              <a:rPr lang="en-US" sz="2400" dirty="0" smtClean="0">
                <a:latin typeface="+mj-lt"/>
              </a:rPr>
              <a:t>that </a:t>
            </a:r>
            <a:r>
              <a:rPr lang="en-US" sz="2400" b="1" dirty="0" smtClean="0">
                <a:latin typeface="+mj-lt"/>
              </a:rPr>
              <a:t>ye may live</a:t>
            </a:r>
            <a:r>
              <a:rPr lang="en-US" sz="2400" dirty="0" smtClean="0">
                <a:latin typeface="+mj-lt"/>
              </a:rPr>
              <a:t>, and go in and </a:t>
            </a:r>
            <a:r>
              <a:rPr lang="en-US" sz="2400" b="1" dirty="0" smtClean="0">
                <a:latin typeface="+mj-lt"/>
              </a:rPr>
              <a:t>possess the land which </a:t>
            </a:r>
          </a:p>
          <a:p>
            <a:r>
              <a:rPr lang="en-US" sz="2400" b="1" dirty="0" smtClean="0">
                <a:latin typeface="+mj-lt"/>
              </a:rPr>
              <a:t>the LORD God of your fathers giveth you</a:t>
            </a:r>
            <a:r>
              <a:rPr lang="en-US" sz="2400" dirty="0" smtClean="0">
                <a:latin typeface="+mj-lt"/>
              </a:rPr>
              <a:t>” (Deut. 4:1)… </a:t>
            </a:r>
          </a:p>
          <a:p>
            <a:r>
              <a:rPr lang="en-US" sz="2400" dirty="0" smtClean="0">
                <a:latin typeface="+mj-lt"/>
              </a:rPr>
              <a:t>“For what nation is there so great, who hath God so nigh </a:t>
            </a:r>
          </a:p>
          <a:p>
            <a:r>
              <a:rPr lang="en-US" sz="2400" dirty="0" smtClean="0">
                <a:latin typeface="+mj-lt"/>
              </a:rPr>
              <a:t>unto them, as the LORD our God is in all things that we </a:t>
            </a:r>
          </a:p>
          <a:p>
            <a:r>
              <a:rPr lang="en-US" sz="2400" dirty="0" smtClean="0">
                <a:latin typeface="+mj-lt"/>
              </a:rPr>
              <a:t>call upon him for? </a:t>
            </a:r>
            <a:r>
              <a:rPr lang="en-US" sz="2400" u="sng" dirty="0" smtClean="0">
                <a:latin typeface="+mj-lt"/>
              </a:rPr>
              <a:t>What nation is there so great, that </a:t>
            </a:r>
          </a:p>
          <a:p>
            <a:r>
              <a:rPr lang="en-US" sz="2400" u="sng" dirty="0" smtClean="0">
                <a:latin typeface="+mj-lt"/>
              </a:rPr>
              <a:t>hath statues and judgments so righteous as all this law, </a:t>
            </a:r>
          </a:p>
          <a:p>
            <a:r>
              <a:rPr lang="en-US" sz="2400" u="sng" dirty="0" smtClean="0">
                <a:latin typeface="+mj-lt"/>
              </a:rPr>
              <a:t>which I set before you this day?” </a:t>
            </a:r>
            <a:r>
              <a:rPr lang="en-US" sz="2400" dirty="0" smtClean="0">
                <a:latin typeface="+mj-lt"/>
              </a:rPr>
              <a:t>(4:7,8).</a:t>
            </a:r>
          </a:p>
          <a:p>
            <a:r>
              <a:rPr lang="en-US" sz="2400" dirty="0" smtClean="0">
                <a:latin typeface="+mj-lt"/>
              </a:rPr>
              <a:t>One purpose of the Law was to make Israel the envy </a:t>
            </a:r>
            <a:endParaRPr lang="en-US" sz="2400" dirty="0" smtClean="0">
              <a:latin typeface="+mj-lt"/>
            </a:endParaRPr>
          </a:p>
          <a:p>
            <a:r>
              <a:rPr lang="en-US" sz="2400" dirty="0" smtClean="0">
                <a:latin typeface="+mj-lt"/>
              </a:rPr>
              <a:t>among </a:t>
            </a:r>
            <a:r>
              <a:rPr lang="en-US" sz="2400" dirty="0" smtClean="0">
                <a:latin typeface="+mj-lt"/>
              </a:rPr>
              <a:t>the Gentile nations because of their morality and close personal relationship with God, and to take Him to the rest of the world.</a:t>
            </a:r>
            <a:endParaRPr lang="en-US" sz="2400" dirty="0">
              <a:latin typeface="+mj-lt"/>
            </a:endParaRPr>
          </a:p>
        </p:txBody>
      </p:sp>
      <p:pic>
        <p:nvPicPr>
          <p:cNvPr id="7" name="Picture 6"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524" y="1908215"/>
            <a:ext cx="4943475" cy="3692485"/>
          </a:xfrm>
          <a:prstGeom prst="rect">
            <a:avLst/>
          </a:prstGeom>
        </p:spPr>
      </p:pic>
    </p:spTree>
    <p:extLst>
      <p:ext uri="{BB962C8B-B14F-4D97-AF65-F5344CB8AC3E}">
        <p14:creationId xmlns:p14="http://schemas.microsoft.com/office/powerpoint/2010/main" val="5647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500"/>
                                        <p:tgtEl>
                                          <p:spTgt spid="6">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animEffect transition="in" filter="fade">
                                      <p:cBhvr>
                                        <p:cTn id="4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0"/>
            <a:ext cx="5343526" cy="6740307"/>
          </a:xfrm>
          <a:prstGeom prst="rect">
            <a:avLst/>
          </a:prstGeom>
          <a:noFill/>
        </p:spPr>
        <p:txBody>
          <a:bodyPr wrap="square" rtlCol="0">
            <a:spAutoFit/>
          </a:bodyPr>
          <a:lstStyle/>
          <a:p>
            <a:r>
              <a:rPr lang="en-US" sz="2400" b="1" dirty="0" smtClean="0">
                <a:latin typeface="+mj-lt"/>
              </a:rPr>
              <a:t>FALSE PROPHETS</a:t>
            </a:r>
          </a:p>
          <a:p>
            <a:r>
              <a:rPr lang="en-US" sz="2400" dirty="0" smtClean="0">
                <a:latin typeface="+mj-lt"/>
              </a:rPr>
              <a:t>“If there arise among you a prophet, and giveth thee a sign or a wonder, and the sign or the wonder comes to pass… Let us go after other gods, which thou hast not known, and let us serve them; </a:t>
            </a:r>
            <a:r>
              <a:rPr lang="en-US" sz="2400" b="1" dirty="0" smtClean="0">
                <a:latin typeface="+mj-lt"/>
              </a:rPr>
              <a:t>Thou shalt not hearken unto the words of that prophet or that dreamer of dreams</a:t>
            </a:r>
            <a:r>
              <a:rPr lang="en-US" sz="2400" dirty="0" smtClean="0">
                <a:latin typeface="+mj-lt"/>
              </a:rPr>
              <a:t>…” (13:1-3).</a:t>
            </a:r>
          </a:p>
          <a:p>
            <a:r>
              <a:rPr lang="en-US" sz="2400" dirty="0" smtClean="0">
                <a:latin typeface="+mj-lt"/>
              </a:rPr>
              <a:t>God would use prophets to speak to the nation of Israel [Isaiah, Jeremiah, et. al.] so Satan would mimic God using false prophets with their satanic given ability to produce signs &amp; wonders and to see into the occult.  The test was whether their ‘words’ were consistent with or in opposition to the truth of God—Satan can </a:t>
            </a:r>
            <a:r>
              <a:rPr lang="en-US" sz="2400" u="sng" dirty="0" smtClean="0">
                <a:latin typeface="+mj-lt"/>
              </a:rPr>
              <a:t>never</a:t>
            </a:r>
            <a:r>
              <a:rPr lang="en-US" sz="2400" dirty="0" smtClean="0">
                <a:latin typeface="+mj-lt"/>
              </a:rPr>
              <a:t> speak God’s truth.    </a:t>
            </a:r>
            <a:endParaRPr lang="en-US" sz="2400" dirty="0">
              <a:latin typeface="+mj-lt"/>
            </a:endParaRPr>
          </a:p>
        </p:txBody>
      </p:sp>
      <p:pic>
        <p:nvPicPr>
          <p:cNvPr id="3" name="Picture 2" descr="File:Book of Revelation Chapter 13-1 (Bible Illustr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2" y="-1"/>
            <a:ext cx="6781798" cy="6740307"/>
          </a:xfrm>
          <a:prstGeom prst="rect">
            <a:avLst/>
          </a:prstGeom>
        </p:spPr>
      </p:pic>
    </p:spTree>
    <p:extLst>
      <p:ext uri="{BB962C8B-B14F-4D97-AF65-F5344CB8AC3E}">
        <p14:creationId xmlns:p14="http://schemas.microsoft.com/office/powerpoint/2010/main" val="106172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50" y="0"/>
            <a:ext cx="7735516" cy="6370975"/>
          </a:xfrm>
          <a:prstGeom prst="rect">
            <a:avLst/>
          </a:prstGeom>
          <a:noFill/>
        </p:spPr>
        <p:txBody>
          <a:bodyPr wrap="square" rtlCol="0">
            <a:spAutoFit/>
          </a:bodyPr>
          <a:lstStyle/>
          <a:p>
            <a:r>
              <a:rPr lang="en-US" sz="2400" b="1" dirty="0" smtClean="0">
                <a:latin typeface="+mj-lt"/>
              </a:rPr>
              <a:t>BODY DEFILEMENT</a:t>
            </a:r>
          </a:p>
          <a:p>
            <a:r>
              <a:rPr lang="en-US" sz="2400" dirty="0" smtClean="0">
                <a:latin typeface="+mj-lt"/>
              </a:rPr>
              <a:t>“Ye are the children of the LORD your God: ye shall not cut yourselves, nor make any baldness between your eyes for the dead.  For thou art </a:t>
            </a:r>
            <a:r>
              <a:rPr lang="en-US" sz="2400" b="1" dirty="0" smtClean="0">
                <a:latin typeface="+mj-lt"/>
              </a:rPr>
              <a:t>an holy people unto the LORD thy God</a:t>
            </a:r>
            <a:r>
              <a:rPr lang="en-US" sz="2400" dirty="0" smtClean="0">
                <a:latin typeface="+mj-lt"/>
              </a:rPr>
              <a:t>, and the LORD hath chosen thee to be a peculiar people unto himself, above all the nations that are upon the earth” (14:1,2).</a:t>
            </a:r>
          </a:p>
          <a:p>
            <a:r>
              <a:rPr lang="en-US" sz="2400" dirty="0" smtClean="0">
                <a:latin typeface="+mj-lt"/>
              </a:rPr>
              <a:t>Paganism incorporated many different superstitious practices concerning the skin markings of a person, some involving the dead.</a:t>
            </a:r>
          </a:p>
          <a:p>
            <a:r>
              <a:rPr lang="en-US" sz="2400" dirty="0" smtClean="0">
                <a:latin typeface="+mj-lt"/>
              </a:rPr>
              <a:t>The Apostle Paul reminds us today of the sacredness of our physical body – “Know ye not that </a:t>
            </a:r>
            <a:r>
              <a:rPr lang="en-US" sz="2400" b="1" dirty="0" smtClean="0">
                <a:latin typeface="+mj-lt"/>
              </a:rPr>
              <a:t>ye are the temple of God</a:t>
            </a:r>
            <a:r>
              <a:rPr lang="en-US" sz="2400" dirty="0" smtClean="0">
                <a:latin typeface="+mj-lt"/>
              </a:rPr>
              <a:t>… </a:t>
            </a:r>
          </a:p>
          <a:p>
            <a:r>
              <a:rPr lang="en-US" sz="2400" dirty="0" smtClean="0">
                <a:latin typeface="+mj-lt"/>
              </a:rPr>
              <a:t>if any man defile the temple of God, him shall God [defile]” </a:t>
            </a:r>
          </a:p>
          <a:p>
            <a:r>
              <a:rPr lang="en-US" sz="2400" dirty="0" smtClean="0">
                <a:latin typeface="+mj-lt"/>
              </a:rPr>
              <a:t>(1Cor. 3:16,17).</a:t>
            </a:r>
          </a:p>
          <a:p>
            <a:r>
              <a:rPr lang="en-US" sz="2400" dirty="0" smtClean="0">
                <a:latin typeface="+mj-lt"/>
              </a:rPr>
              <a:t>Today, the believer is eternally secure in Christ, but when he engages in activities like this he is defiling or desecrating his service to Christ [for rewards].  </a:t>
            </a:r>
            <a:endParaRPr lang="en-US" sz="2400" dirty="0">
              <a:latin typeface="+mj-lt"/>
            </a:endParaRPr>
          </a:p>
        </p:txBody>
      </p:sp>
      <p:pic>
        <p:nvPicPr>
          <p:cNvPr id="4" name="Picture 3" descr="File:Tattoo (PSF).pn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0765" y="88388"/>
            <a:ext cx="4264081" cy="6282587"/>
          </a:xfrm>
          <a:prstGeom prst="rect">
            <a:avLst/>
          </a:prstGeom>
        </p:spPr>
      </p:pic>
    </p:spTree>
    <p:extLst>
      <p:ext uri="{BB962C8B-B14F-4D97-AF65-F5344CB8AC3E}">
        <p14:creationId xmlns:p14="http://schemas.microsoft.com/office/powerpoint/2010/main" val="22179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0"/>
            <a:ext cx="5819775" cy="6494085"/>
          </a:xfrm>
          <a:prstGeom prst="rect">
            <a:avLst/>
          </a:prstGeom>
          <a:noFill/>
        </p:spPr>
        <p:txBody>
          <a:bodyPr wrap="square" rtlCol="0">
            <a:spAutoFit/>
          </a:bodyPr>
          <a:lstStyle/>
          <a:p>
            <a:r>
              <a:rPr lang="en-US" sz="2400" b="1" dirty="0" smtClean="0">
                <a:latin typeface="+mj-lt"/>
              </a:rPr>
              <a:t>RIGHTEOUS JUDGES</a:t>
            </a:r>
          </a:p>
          <a:p>
            <a:r>
              <a:rPr lang="en-US" sz="2400" dirty="0" smtClean="0">
                <a:latin typeface="+mj-lt"/>
              </a:rPr>
              <a:t>“Judges and officers shalt thou make thee in all thy gates… throughout the tribes: and they shall judge the people with just judgment.  Thou shalt not wrest judgment; thou shalt not respect persons, neither take a gift: for a gift doth blind the eyes of the wise, and pervert the words of the righteous” (16:18,19).  </a:t>
            </a:r>
          </a:p>
          <a:p>
            <a:r>
              <a:rPr lang="en-US" sz="2400" dirty="0" smtClean="0">
                <a:latin typeface="+mj-lt"/>
              </a:rPr>
              <a:t>Judges must be impartial and blind when it comes to hearing cases before them.  Bribes are meant to cause favoritism—condemned. </a:t>
            </a:r>
          </a:p>
          <a:p>
            <a:endParaRPr lang="en-US" sz="800" dirty="0" smtClean="0">
              <a:latin typeface="+mj-lt"/>
            </a:endParaRPr>
          </a:p>
          <a:p>
            <a:r>
              <a:rPr lang="en-US" sz="2400" dirty="0" smtClean="0">
                <a:latin typeface="+mj-lt"/>
              </a:rPr>
              <a:t>“At the mouth of two witnesses, or three witnesses, shall he that is worthy of death be put to death; but at the mouth of one witness he shall not be put to death” (17:5).</a:t>
            </a:r>
          </a:p>
          <a:p>
            <a:r>
              <a:rPr lang="en-US" sz="2400" dirty="0" smtClean="0">
                <a:latin typeface="+mj-lt"/>
              </a:rPr>
              <a:t>One could lie; two independent ones couldn’t. </a:t>
            </a:r>
            <a:endParaRPr lang="en-US" sz="2400" dirty="0">
              <a:latin typeface="+mj-lt"/>
            </a:endParaRPr>
          </a:p>
        </p:txBody>
      </p:sp>
      <p:pic>
        <p:nvPicPr>
          <p:cNvPr id="4" name="Picture 3" descr="Reaching Justice | IconDo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325" y="-30451"/>
            <a:ext cx="6162675" cy="6524536"/>
          </a:xfrm>
          <a:prstGeom prst="rect">
            <a:avLst/>
          </a:prstGeom>
        </p:spPr>
      </p:pic>
    </p:spTree>
    <p:extLst>
      <p:ext uri="{BB962C8B-B14F-4D97-AF65-F5344CB8AC3E}">
        <p14:creationId xmlns:p14="http://schemas.microsoft.com/office/powerpoint/2010/main" val="42352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4775"/>
            <a:ext cx="12039600" cy="6740307"/>
          </a:xfrm>
          <a:prstGeom prst="rect">
            <a:avLst/>
          </a:prstGeom>
          <a:noFill/>
        </p:spPr>
        <p:txBody>
          <a:bodyPr wrap="square" rtlCol="0">
            <a:spAutoFit/>
          </a:bodyPr>
          <a:lstStyle/>
          <a:p>
            <a:r>
              <a:rPr lang="en-US" sz="2400" b="1" dirty="0" smtClean="0">
                <a:latin typeface="+mj-lt"/>
              </a:rPr>
              <a:t>KINGSHIP</a:t>
            </a:r>
          </a:p>
          <a:p>
            <a:r>
              <a:rPr lang="en-US" sz="2400" dirty="0" smtClean="0">
                <a:latin typeface="+mj-lt"/>
              </a:rPr>
              <a:t>“When thou art come unto the land… and shalt say, </a:t>
            </a:r>
          </a:p>
          <a:p>
            <a:r>
              <a:rPr lang="en-US" sz="2400" b="1" dirty="0" smtClean="0">
                <a:latin typeface="+mj-lt"/>
              </a:rPr>
              <a:t>I will set a king over me, like as all the nations </a:t>
            </a:r>
            <a:r>
              <a:rPr lang="en-US" sz="2400" dirty="0" smtClean="0">
                <a:latin typeface="+mj-lt"/>
              </a:rPr>
              <a:t>that </a:t>
            </a:r>
          </a:p>
          <a:p>
            <a:r>
              <a:rPr lang="en-US" sz="2400" dirty="0" smtClean="0">
                <a:latin typeface="+mj-lt"/>
              </a:rPr>
              <a:t>are about me; Thou shalt in any wise set him king </a:t>
            </a:r>
          </a:p>
          <a:p>
            <a:r>
              <a:rPr lang="en-US" sz="2400" dirty="0" smtClean="0">
                <a:latin typeface="+mj-lt"/>
              </a:rPr>
              <a:t>over thee, </a:t>
            </a:r>
            <a:r>
              <a:rPr lang="en-US" sz="2400" b="1" dirty="0" smtClean="0">
                <a:latin typeface="+mj-lt"/>
              </a:rPr>
              <a:t>whom the LORD thy God shall choose</a:t>
            </a:r>
            <a:r>
              <a:rPr lang="en-US" sz="2400" dirty="0" smtClean="0">
                <a:latin typeface="+mj-lt"/>
              </a:rPr>
              <a:t>:</a:t>
            </a:r>
            <a:r>
              <a:rPr lang="en-US" sz="2400" b="1" dirty="0" smtClean="0">
                <a:latin typeface="+mj-lt"/>
              </a:rPr>
              <a:t> </a:t>
            </a:r>
          </a:p>
          <a:p>
            <a:r>
              <a:rPr lang="en-US" sz="2400" dirty="0" smtClean="0">
                <a:latin typeface="+mj-lt"/>
              </a:rPr>
              <a:t>one from among thy brethren…” (17:14,15).</a:t>
            </a:r>
          </a:p>
          <a:p>
            <a:r>
              <a:rPr lang="en-US" sz="2400" dirty="0" smtClean="0">
                <a:latin typeface="+mj-lt"/>
              </a:rPr>
              <a:t>Christ wanted to be their invisible King to rule over </a:t>
            </a:r>
          </a:p>
          <a:p>
            <a:r>
              <a:rPr lang="en-US" sz="2400" dirty="0" smtClean="0">
                <a:latin typeface="+mj-lt"/>
              </a:rPr>
              <a:t>Israel from the most holy place in the tabernacle/</a:t>
            </a:r>
          </a:p>
          <a:p>
            <a:r>
              <a:rPr lang="en-US" sz="2400" dirty="0" smtClean="0">
                <a:latin typeface="+mj-lt"/>
              </a:rPr>
              <a:t>temple.  Visibly they were to be ruled by judges </a:t>
            </a:r>
          </a:p>
          <a:p>
            <a:r>
              <a:rPr lang="en-US" sz="2400" dirty="0" smtClean="0">
                <a:latin typeface="+mj-lt"/>
              </a:rPr>
              <a:t>and the priesthood, but Moses allowed for the </a:t>
            </a:r>
          </a:p>
          <a:p>
            <a:r>
              <a:rPr lang="en-US" sz="2400" dirty="0" smtClean="0">
                <a:latin typeface="+mj-lt"/>
              </a:rPr>
              <a:t>possibility that Israel might demand a literal king </a:t>
            </a:r>
          </a:p>
          <a:p>
            <a:r>
              <a:rPr lang="en-US" sz="2400" dirty="0" smtClean="0">
                <a:latin typeface="+mj-lt"/>
              </a:rPr>
              <a:t>[which she did], so he gave several qualifications:</a:t>
            </a:r>
          </a:p>
          <a:p>
            <a:pPr marL="342900" indent="-342900">
              <a:buFont typeface="Arial" panose="020B0604020202020204" pitchFamily="34" charset="0"/>
              <a:buChar char="•"/>
            </a:pPr>
            <a:r>
              <a:rPr lang="en-US" sz="2400" dirty="0" smtClean="0">
                <a:latin typeface="+mj-lt"/>
              </a:rPr>
              <a:t>Had to be chosen of God [if he failed, it </a:t>
            </a:r>
            <a:r>
              <a:rPr lang="en-US" sz="2400" dirty="0" smtClean="0">
                <a:latin typeface="+mj-lt"/>
              </a:rPr>
              <a:t>was </a:t>
            </a:r>
          </a:p>
          <a:p>
            <a:r>
              <a:rPr lang="en-US" sz="2400" dirty="0" smtClean="0">
                <a:latin typeface="+mj-lt"/>
              </a:rPr>
              <a:t>     because </a:t>
            </a:r>
            <a:r>
              <a:rPr lang="en-US" sz="2400" dirty="0" smtClean="0">
                <a:latin typeface="+mj-lt"/>
              </a:rPr>
              <a:t>he wasn’t qualified]</a:t>
            </a:r>
          </a:p>
          <a:p>
            <a:pPr marL="342900" indent="-342900">
              <a:buFont typeface="Arial" panose="020B0604020202020204" pitchFamily="34" charset="0"/>
              <a:buChar char="•"/>
            </a:pPr>
            <a:r>
              <a:rPr lang="en-US" sz="2400" dirty="0" smtClean="0">
                <a:latin typeface="+mj-lt"/>
              </a:rPr>
              <a:t>He must be an Israelite</a:t>
            </a:r>
          </a:p>
          <a:p>
            <a:pPr marL="342900" indent="-342900">
              <a:buFont typeface="Arial" panose="020B0604020202020204" pitchFamily="34" charset="0"/>
              <a:buChar char="•"/>
            </a:pPr>
            <a:r>
              <a:rPr lang="en-US" sz="2400" dirty="0" smtClean="0">
                <a:latin typeface="+mj-lt"/>
              </a:rPr>
              <a:t>He must not have the strongest military in the region, but depend on God for her might</a:t>
            </a:r>
          </a:p>
          <a:p>
            <a:pPr marL="342900" indent="-342900">
              <a:buFont typeface="Arial" panose="020B0604020202020204" pitchFamily="34" charset="0"/>
              <a:buChar char="•"/>
            </a:pPr>
            <a:r>
              <a:rPr lang="en-US" sz="2400" dirty="0" smtClean="0">
                <a:latin typeface="+mj-lt"/>
              </a:rPr>
              <a:t>Prohibition against many wives, i.e. foreign women to form allegiances, but induce idolatry</a:t>
            </a:r>
          </a:p>
          <a:p>
            <a:pPr marL="342900" indent="-342900">
              <a:buFont typeface="Arial" panose="020B0604020202020204" pitchFamily="34" charset="0"/>
              <a:buChar char="•"/>
            </a:pPr>
            <a:r>
              <a:rPr lang="en-US" sz="2400" dirty="0" smtClean="0">
                <a:latin typeface="+mj-lt"/>
              </a:rPr>
              <a:t>Not become obsessed with wealth    </a:t>
            </a:r>
            <a:endParaRPr lang="en-US" sz="2400" dirty="0">
              <a:latin typeface="+mj-lt"/>
            </a:endParaRPr>
          </a:p>
        </p:txBody>
      </p:sp>
      <p:pic>
        <p:nvPicPr>
          <p:cNvPr id="3" name="Picture 2" descr="HopsClasses - Period A &lt;strong&gt;King&lt;/strong&gt; Solom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725" y="-1"/>
            <a:ext cx="5629275" cy="5295901"/>
          </a:xfrm>
          <a:prstGeom prst="rect">
            <a:avLst/>
          </a:prstGeom>
        </p:spPr>
      </p:pic>
    </p:spTree>
    <p:extLst>
      <p:ext uri="{BB962C8B-B14F-4D97-AF65-F5344CB8AC3E}">
        <p14:creationId xmlns:p14="http://schemas.microsoft.com/office/powerpoint/2010/main" val="12705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fade">
                                      <p:cBhvr>
                                        <p:cTn id="19" dur="500"/>
                                        <p:tgtEl>
                                          <p:spTgt spid="2">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fade">
                                      <p:cBhvr>
                                        <p:cTn id="22" dur="500"/>
                                        <p:tgtEl>
                                          <p:spTgt spid="2">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3" end="13"/>
                                            </p:txEl>
                                          </p:spTgt>
                                        </p:tgtEl>
                                        <p:attrNameLst>
                                          <p:attrName>style.visibility</p:attrName>
                                        </p:attrNameLst>
                                      </p:cBhvr>
                                      <p:to>
                                        <p:strVal val="visible"/>
                                      </p:to>
                                    </p:set>
                                    <p:animEffect transition="in" filter="fade">
                                      <p:cBhvr>
                                        <p:cTn id="30" dur="500"/>
                                        <p:tgtEl>
                                          <p:spTgt spid="2">
                                            <p:txEl>
                                              <p:pRg st="13" end="1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500"/>
                                        <p:tgtEl>
                                          <p:spTgt spid="2">
                                            <p:txEl>
                                              <p:pRg st="14" end="1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5" end="15"/>
                                            </p:txEl>
                                          </p:spTgt>
                                        </p:tgtEl>
                                        <p:attrNameLst>
                                          <p:attrName>style.visibility</p:attrName>
                                        </p:attrNameLst>
                                      </p:cBhvr>
                                      <p:to>
                                        <p:strVal val="visible"/>
                                      </p:to>
                                    </p:set>
                                    <p:animEffect transition="in" filter="fade">
                                      <p:cBhvr>
                                        <p:cTn id="40" dur="500"/>
                                        <p:tgtEl>
                                          <p:spTgt spid="2">
                                            <p:txEl>
                                              <p:pRg st="15" end="1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6" end="16"/>
                                            </p:txEl>
                                          </p:spTgt>
                                        </p:tgtEl>
                                        <p:attrNameLst>
                                          <p:attrName>style.visibility</p:attrName>
                                        </p:attrNameLst>
                                      </p:cBhvr>
                                      <p:to>
                                        <p:strVal val="visible"/>
                                      </p:to>
                                    </p:set>
                                    <p:animEffect transition="in" filter="fade">
                                      <p:cBhvr>
                                        <p:cTn id="45" dur="500"/>
                                        <p:tgtEl>
                                          <p:spTgt spid="2">
                                            <p:txEl>
                                              <p:pRg st="16" end="1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17" end="17"/>
                                            </p:txEl>
                                          </p:spTgt>
                                        </p:tgtEl>
                                        <p:attrNameLst>
                                          <p:attrName>style.visibility</p:attrName>
                                        </p:attrNameLst>
                                      </p:cBhvr>
                                      <p:to>
                                        <p:strVal val="visible"/>
                                      </p:to>
                                    </p:set>
                                    <p:animEffect transition="in" filter="fade">
                                      <p:cBhvr>
                                        <p:cTn id="50"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20550" cy="6370975"/>
          </a:xfrm>
          <a:prstGeom prst="rect">
            <a:avLst/>
          </a:prstGeom>
          <a:noFill/>
        </p:spPr>
        <p:txBody>
          <a:bodyPr wrap="square" rtlCol="0">
            <a:spAutoFit/>
          </a:bodyPr>
          <a:lstStyle/>
          <a:p>
            <a:r>
              <a:rPr lang="en-US" sz="2400" b="1" dirty="0" smtClean="0">
                <a:latin typeface="+mj-lt"/>
              </a:rPr>
              <a:t>LEVITES</a:t>
            </a:r>
          </a:p>
          <a:p>
            <a:r>
              <a:rPr lang="en-US" sz="2400" dirty="0" smtClean="0">
                <a:latin typeface="+mj-lt"/>
              </a:rPr>
              <a:t>“The priests the Levites, and all the tribe of Levi, </a:t>
            </a:r>
          </a:p>
          <a:p>
            <a:r>
              <a:rPr lang="en-US" sz="2400" dirty="0" smtClean="0">
                <a:latin typeface="+mj-lt"/>
              </a:rPr>
              <a:t>shall have no part nor inheritance with Israel: </a:t>
            </a:r>
          </a:p>
          <a:p>
            <a:r>
              <a:rPr lang="en-US" sz="2400" dirty="0" smtClean="0">
                <a:latin typeface="+mj-lt"/>
              </a:rPr>
              <a:t>they shall eat the offerings of the LORD made by </a:t>
            </a:r>
          </a:p>
          <a:p>
            <a:r>
              <a:rPr lang="en-US" sz="2400" dirty="0" smtClean="0">
                <a:latin typeface="+mj-lt"/>
              </a:rPr>
              <a:t>fire, and his inheritance.  Therefore shall they </a:t>
            </a:r>
          </a:p>
          <a:p>
            <a:r>
              <a:rPr lang="en-US" sz="2400" dirty="0" smtClean="0">
                <a:latin typeface="+mj-lt"/>
              </a:rPr>
              <a:t>have no inheritance among their brethren: </a:t>
            </a:r>
            <a:r>
              <a:rPr lang="en-US" sz="2400" b="1" dirty="0" smtClean="0">
                <a:latin typeface="+mj-lt"/>
              </a:rPr>
              <a:t>the</a:t>
            </a:r>
            <a:r>
              <a:rPr lang="en-US" sz="2400" dirty="0" smtClean="0">
                <a:latin typeface="+mj-lt"/>
              </a:rPr>
              <a:t> </a:t>
            </a:r>
          </a:p>
          <a:p>
            <a:r>
              <a:rPr lang="en-US" sz="2400" b="1" dirty="0" smtClean="0">
                <a:latin typeface="+mj-lt"/>
              </a:rPr>
              <a:t>LORD is their inheritance</a:t>
            </a:r>
            <a:r>
              <a:rPr lang="en-US" sz="2400" dirty="0" smtClean="0">
                <a:latin typeface="+mj-lt"/>
              </a:rPr>
              <a:t>, as he hath said unto </a:t>
            </a:r>
          </a:p>
          <a:p>
            <a:r>
              <a:rPr lang="en-US" sz="2400" dirty="0" smtClean="0">
                <a:latin typeface="+mj-lt"/>
              </a:rPr>
              <a:t>them” (18:1,2).</a:t>
            </a:r>
          </a:p>
          <a:p>
            <a:r>
              <a:rPr lang="en-US" sz="2400" dirty="0" smtClean="0">
                <a:latin typeface="+mj-lt"/>
              </a:rPr>
              <a:t>Levi was one of the sons of Jacob [Leah].  He had </a:t>
            </a:r>
          </a:p>
          <a:p>
            <a:r>
              <a:rPr lang="en-US" sz="2400" dirty="0" smtClean="0">
                <a:latin typeface="+mj-lt"/>
              </a:rPr>
              <a:t>three sons:  Gershom [curtains, coverings], Kohath </a:t>
            </a:r>
          </a:p>
          <a:p>
            <a:r>
              <a:rPr lang="en-US" sz="2400" dirty="0" smtClean="0">
                <a:latin typeface="+mj-lt"/>
              </a:rPr>
              <a:t>[sacred objects], Merari [wood framing];  Aaron </a:t>
            </a:r>
          </a:p>
          <a:p>
            <a:r>
              <a:rPr lang="en-US" sz="2400" dirty="0" smtClean="0">
                <a:latin typeface="+mj-lt"/>
              </a:rPr>
              <a:t>was the grandson of Kohath and only his kin could </a:t>
            </a:r>
          </a:p>
          <a:p>
            <a:r>
              <a:rPr lang="en-US" sz="2400" dirty="0" smtClean="0">
                <a:latin typeface="+mj-lt"/>
              </a:rPr>
              <a:t>be priests (Num. 3:10), known as sons of Aaron.  </a:t>
            </a:r>
            <a:endParaRPr lang="en-US" sz="2400" dirty="0" smtClean="0">
              <a:latin typeface="+mj-lt"/>
            </a:endParaRPr>
          </a:p>
          <a:p>
            <a:r>
              <a:rPr lang="en-US" sz="2400" dirty="0" smtClean="0">
                <a:latin typeface="+mj-lt"/>
              </a:rPr>
              <a:t>Those </a:t>
            </a:r>
            <a:r>
              <a:rPr lang="en-US" sz="2400" dirty="0" smtClean="0">
                <a:latin typeface="+mj-lt"/>
              </a:rPr>
              <a:t>of the other 2-sons were ministers or </a:t>
            </a:r>
            <a:endParaRPr lang="en-US" sz="2400" dirty="0" smtClean="0">
              <a:latin typeface="+mj-lt"/>
            </a:endParaRPr>
          </a:p>
          <a:p>
            <a:r>
              <a:rPr lang="en-US" sz="2400" dirty="0" smtClean="0">
                <a:latin typeface="+mj-lt"/>
              </a:rPr>
              <a:t>assistants </a:t>
            </a:r>
            <a:r>
              <a:rPr lang="en-US" sz="2400" dirty="0" smtClean="0">
                <a:latin typeface="+mj-lt"/>
              </a:rPr>
              <a:t>to the priests (Num. 18:1-7), and became teachers of the Law (Deut. 33:10).</a:t>
            </a:r>
          </a:p>
          <a:p>
            <a:r>
              <a:rPr lang="en-US" sz="2400" dirty="0" smtClean="0">
                <a:latin typeface="+mj-lt"/>
              </a:rPr>
              <a:t>Because of their total dedication to the tabernacle, they did not receive an allocation of land, but were supported by the required 1/10</a:t>
            </a:r>
            <a:r>
              <a:rPr lang="en-US" sz="2400" baseline="30000" dirty="0" smtClean="0">
                <a:latin typeface="+mj-lt"/>
              </a:rPr>
              <a:t>th</a:t>
            </a:r>
            <a:r>
              <a:rPr lang="en-US" sz="2400" dirty="0" smtClean="0">
                <a:latin typeface="+mj-lt"/>
              </a:rPr>
              <a:t> (Num. 18:21) giving of the other 11 tribes.  </a:t>
            </a:r>
            <a:endParaRPr lang="en-US" sz="2400" dirty="0">
              <a:latin typeface="+mj-lt"/>
            </a:endParaRPr>
          </a:p>
        </p:txBody>
      </p:sp>
      <p:pic>
        <p:nvPicPr>
          <p:cNvPr id="4" name="Picture 3" descr="File:Foster Bible Pictures 0072-2 Priests of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00" y="95249"/>
            <a:ext cx="5829300" cy="5029201"/>
          </a:xfrm>
          <a:prstGeom prst="rect">
            <a:avLst/>
          </a:prstGeom>
        </p:spPr>
      </p:pic>
    </p:spTree>
    <p:extLst>
      <p:ext uri="{BB962C8B-B14F-4D97-AF65-F5344CB8AC3E}">
        <p14:creationId xmlns:p14="http://schemas.microsoft.com/office/powerpoint/2010/main" val="346625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fade">
                                      <p:cBhvr>
                                        <p:cTn id="16" dur="500"/>
                                        <p:tgtEl>
                                          <p:spTgt spid="2">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animEffect transition="in" filter="fade">
                                      <p:cBhvr>
                                        <p:cTn id="19" dur="500"/>
                                        <p:tgtEl>
                                          <p:spTgt spid="2">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3" end="13"/>
                                            </p:txEl>
                                          </p:spTgt>
                                        </p:tgtEl>
                                        <p:attrNameLst>
                                          <p:attrName>style.visibility</p:attrName>
                                        </p:attrNameLst>
                                      </p:cBhvr>
                                      <p:to>
                                        <p:strVal val="visible"/>
                                      </p:to>
                                    </p:set>
                                    <p:animEffect transition="in" filter="fade">
                                      <p:cBhvr>
                                        <p:cTn id="22" dur="500"/>
                                        <p:tgtEl>
                                          <p:spTgt spid="2">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animEffect transition="in" filter="fade">
                                      <p:cBhvr>
                                        <p:cTn id="25" dur="500"/>
                                        <p:tgtEl>
                                          <p:spTgt spid="2">
                                            <p:txEl>
                                              <p:pRg st="14" end="1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5" end="15"/>
                                            </p:txEl>
                                          </p:spTgt>
                                        </p:tgtEl>
                                        <p:attrNameLst>
                                          <p:attrName>style.visibility</p:attrName>
                                        </p:attrNameLst>
                                      </p:cBhvr>
                                      <p:to>
                                        <p:strVal val="visible"/>
                                      </p:to>
                                    </p:set>
                                    <p:animEffect transition="in" filter="fade">
                                      <p:cBhvr>
                                        <p:cTn id="30"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7972425" cy="6617196"/>
          </a:xfrm>
          <a:prstGeom prst="rect">
            <a:avLst/>
          </a:prstGeom>
          <a:noFill/>
        </p:spPr>
        <p:txBody>
          <a:bodyPr wrap="square" rtlCol="0">
            <a:spAutoFit/>
          </a:bodyPr>
          <a:lstStyle/>
          <a:p>
            <a:r>
              <a:rPr lang="en-US" sz="2400" b="1" dirty="0" smtClean="0">
                <a:latin typeface="+mj-lt"/>
              </a:rPr>
              <a:t>BOUNDARY STONE</a:t>
            </a:r>
          </a:p>
          <a:p>
            <a:r>
              <a:rPr lang="en-US" sz="2400" dirty="0" smtClean="0">
                <a:latin typeface="+mj-lt"/>
              </a:rPr>
              <a:t>“Thou shalt not remove thy neighbor’s landmark, which they of old time have set in thine inheritance, which thou shalt inherit </a:t>
            </a:r>
          </a:p>
          <a:p>
            <a:r>
              <a:rPr lang="en-US" sz="2400" dirty="0" smtClean="0">
                <a:latin typeface="+mj-lt"/>
              </a:rPr>
              <a:t>in the land that the LORD thy God giveth thee to possess” (19:14).</a:t>
            </a:r>
          </a:p>
          <a:p>
            <a:r>
              <a:rPr lang="en-US" sz="2400" dirty="0" smtClean="0">
                <a:latin typeface="+mj-lt"/>
              </a:rPr>
              <a:t>After Israel was given possession of the land, property was marked by a boundary stone, and moving such stone was tantamount to stealing one’s property.  It was a cursed thing </a:t>
            </a:r>
          </a:p>
          <a:p>
            <a:r>
              <a:rPr lang="en-US" sz="2400" dirty="0" smtClean="0">
                <a:latin typeface="+mj-lt"/>
              </a:rPr>
              <a:t>to do so –</a:t>
            </a:r>
          </a:p>
          <a:p>
            <a:endParaRPr lang="en-US" sz="800" dirty="0" smtClean="0">
              <a:latin typeface="+mj-lt"/>
            </a:endParaRPr>
          </a:p>
          <a:p>
            <a:r>
              <a:rPr lang="en-US" sz="2400" dirty="0" smtClean="0">
                <a:latin typeface="+mj-lt"/>
              </a:rPr>
              <a:t>“</a:t>
            </a:r>
            <a:r>
              <a:rPr lang="en-US" sz="2400" dirty="0" smtClean="0">
                <a:latin typeface="+mj-lt"/>
              </a:rPr>
              <a:t>Cursed be he that removeth his neighbor’s landmark.  And all the people shall say, Amen” (Deut. 27:17).</a:t>
            </a:r>
          </a:p>
          <a:p>
            <a:endParaRPr lang="en-US" sz="800" b="1" dirty="0" smtClean="0">
              <a:latin typeface="+mj-lt"/>
            </a:endParaRPr>
          </a:p>
          <a:p>
            <a:r>
              <a:rPr lang="en-US" sz="2400" b="1" dirty="0" smtClean="0">
                <a:latin typeface="+mj-lt"/>
              </a:rPr>
              <a:t>LAW OF RETRIBUTION </a:t>
            </a:r>
          </a:p>
          <a:p>
            <a:r>
              <a:rPr lang="en-US" sz="2400" dirty="0" smtClean="0">
                <a:latin typeface="+mj-lt"/>
              </a:rPr>
              <a:t>“And thine eye shall not pity; but life shall go for life, eye for eye, tooth for tooth, hand for hand, foot for foot” (19:21; 25:12).</a:t>
            </a:r>
          </a:p>
          <a:p>
            <a:r>
              <a:rPr lang="en-US" sz="2400" dirty="0" smtClean="0">
                <a:latin typeface="+mj-lt"/>
              </a:rPr>
              <a:t>This part of the Law was meant to regulate the degree of punishment so that </a:t>
            </a:r>
            <a:r>
              <a:rPr lang="en-US" sz="2400" i="1" dirty="0" smtClean="0">
                <a:latin typeface="+mj-lt"/>
              </a:rPr>
              <a:t>‘the punishment fit the crime.’   </a:t>
            </a:r>
            <a:endParaRPr lang="en-US" sz="2400" i="1" dirty="0">
              <a:latin typeface="+mj-lt"/>
            </a:endParaRPr>
          </a:p>
        </p:txBody>
      </p:sp>
      <p:pic>
        <p:nvPicPr>
          <p:cNvPr id="3" name="Picture 2" descr="File:Hameldon &lt;strong&gt;boundary stone&lt;/strong&gt;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6725" y="0"/>
            <a:ext cx="4105274" cy="6531471"/>
          </a:xfrm>
          <a:prstGeom prst="rect">
            <a:avLst/>
          </a:prstGeom>
        </p:spPr>
      </p:pic>
      <p:pic>
        <p:nvPicPr>
          <p:cNvPr id="5" name="Picture 4" descr="Free photo: &lt;strong&gt;Justice&lt;/strong&gt;, Scales, Court, &lt;strong&gt;Law&lt;/strong&gt;, Hammer - Fre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725" y="-1"/>
            <a:ext cx="4105274" cy="6531471"/>
          </a:xfrm>
          <a:prstGeom prst="rect">
            <a:avLst/>
          </a:prstGeom>
        </p:spPr>
      </p:pic>
    </p:spTree>
    <p:extLst>
      <p:ext uri="{BB962C8B-B14F-4D97-AF65-F5344CB8AC3E}">
        <p14:creationId xmlns:p14="http://schemas.microsoft.com/office/powerpoint/2010/main" val="265531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12191999" cy="6863417"/>
          </a:xfrm>
          <a:prstGeom prst="rect">
            <a:avLst/>
          </a:prstGeom>
          <a:noFill/>
        </p:spPr>
        <p:txBody>
          <a:bodyPr wrap="square" rtlCol="0">
            <a:spAutoFit/>
          </a:bodyPr>
          <a:lstStyle/>
          <a:p>
            <a:r>
              <a:rPr lang="en-US" sz="2400" b="1" dirty="0" smtClean="0">
                <a:latin typeface="+mj-lt"/>
              </a:rPr>
              <a:t>LAW OF WARFARE</a:t>
            </a:r>
          </a:p>
          <a:p>
            <a:r>
              <a:rPr lang="en-US" sz="2400" dirty="0" smtClean="0">
                <a:latin typeface="+mj-lt"/>
              </a:rPr>
              <a:t>“When thou goest out to battle against thine </a:t>
            </a:r>
            <a:endParaRPr lang="en-US" sz="2400" dirty="0" smtClean="0">
              <a:latin typeface="+mj-lt"/>
            </a:endParaRPr>
          </a:p>
          <a:p>
            <a:r>
              <a:rPr lang="en-US" sz="2400" dirty="0" smtClean="0">
                <a:latin typeface="+mj-lt"/>
              </a:rPr>
              <a:t>enemies</a:t>
            </a:r>
            <a:r>
              <a:rPr lang="en-US" sz="2400" dirty="0" smtClean="0">
                <a:latin typeface="+mj-lt"/>
              </a:rPr>
              <a:t>, </a:t>
            </a:r>
            <a:r>
              <a:rPr lang="en-US" sz="2400" dirty="0" smtClean="0">
                <a:latin typeface="+mj-lt"/>
              </a:rPr>
              <a:t>and </a:t>
            </a:r>
            <a:r>
              <a:rPr lang="en-US" sz="2400" dirty="0" smtClean="0">
                <a:latin typeface="+mj-lt"/>
              </a:rPr>
              <a:t>seest horses, and chariots, and a </a:t>
            </a:r>
            <a:endParaRPr lang="en-US" sz="2400" dirty="0" smtClean="0">
              <a:latin typeface="+mj-lt"/>
            </a:endParaRPr>
          </a:p>
          <a:p>
            <a:r>
              <a:rPr lang="en-US" sz="2400" dirty="0" smtClean="0">
                <a:latin typeface="+mj-lt"/>
              </a:rPr>
              <a:t>people </a:t>
            </a:r>
            <a:r>
              <a:rPr lang="en-US" sz="2400" dirty="0" smtClean="0">
                <a:latin typeface="+mj-lt"/>
              </a:rPr>
              <a:t>more </a:t>
            </a:r>
            <a:r>
              <a:rPr lang="en-US" sz="2400" dirty="0" smtClean="0">
                <a:latin typeface="+mj-lt"/>
              </a:rPr>
              <a:t>than thou</a:t>
            </a:r>
            <a:r>
              <a:rPr lang="en-US" sz="2400" dirty="0" smtClean="0">
                <a:latin typeface="+mj-lt"/>
              </a:rPr>
              <a:t>, be not afraid of them: </a:t>
            </a:r>
            <a:endParaRPr lang="en-US" sz="2400" dirty="0" smtClean="0">
              <a:latin typeface="+mj-lt"/>
            </a:endParaRPr>
          </a:p>
          <a:p>
            <a:r>
              <a:rPr lang="en-US" sz="2400" dirty="0" smtClean="0">
                <a:latin typeface="+mj-lt"/>
              </a:rPr>
              <a:t>for </a:t>
            </a:r>
            <a:r>
              <a:rPr lang="en-US" sz="2400" b="1" dirty="0" smtClean="0">
                <a:latin typeface="+mj-lt"/>
              </a:rPr>
              <a:t>the LORD thy </a:t>
            </a:r>
            <a:r>
              <a:rPr lang="en-US" sz="2400" b="1" dirty="0" smtClean="0">
                <a:latin typeface="+mj-lt"/>
              </a:rPr>
              <a:t>God </a:t>
            </a:r>
            <a:r>
              <a:rPr lang="en-US" sz="2400" b="1" dirty="0" smtClean="0">
                <a:latin typeface="+mj-lt"/>
              </a:rPr>
              <a:t>is </a:t>
            </a:r>
            <a:r>
              <a:rPr lang="en-US" sz="2400" b="1" dirty="0" smtClean="0">
                <a:latin typeface="+mj-lt"/>
              </a:rPr>
              <a:t>with </a:t>
            </a:r>
            <a:r>
              <a:rPr lang="en-US" sz="2400" b="1" dirty="0" smtClean="0">
                <a:latin typeface="+mj-lt"/>
              </a:rPr>
              <a:t>thee</a:t>
            </a:r>
            <a:r>
              <a:rPr lang="en-US" sz="2400" dirty="0" smtClean="0">
                <a:latin typeface="+mj-lt"/>
              </a:rPr>
              <a:t>, which brought </a:t>
            </a:r>
            <a:endParaRPr lang="en-US" sz="2400" dirty="0" smtClean="0">
              <a:latin typeface="+mj-lt"/>
            </a:endParaRPr>
          </a:p>
          <a:p>
            <a:r>
              <a:rPr lang="en-US" sz="2400" dirty="0" smtClean="0">
                <a:latin typeface="+mj-lt"/>
              </a:rPr>
              <a:t>thee </a:t>
            </a:r>
            <a:r>
              <a:rPr lang="en-US" sz="2400" dirty="0" smtClean="0">
                <a:latin typeface="+mj-lt"/>
              </a:rPr>
              <a:t>up out of the </a:t>
            </a:r>
            <a:r>
              <a:rPr lang="en-US" sz="2400" dirty="0" smtClean="0">
                <a:latin typeface="+mj-lt"/>
              </a:rPr>
              <a:t>land </a:t>
            </a:r>
            <a:r>
              <a:rPr lang="en-US" sz="2400" dirty="0" smtClean="0">
                <a:latin typeface="+mj-lt"/>
              </a:rPr>
              <a:t>of </a:t>
            </a:r>
            <a:r>
              <a:rPr lang="en-US" sz="2400" dirty="0" smtClean="0">
                <a:latin typeface="+mj-lt"/>
              </a:rPr>
              <a:t>Egypt</a:t>
            </a:r>
            <a:r>
              <a:rPr lang="en-US" sz="2400" dirty="0" smtClean="0">
                <a:latin typeface="+mj-lt"/>
              </a:rPr>
              <a:t>” (20:1).</a:t>
            </a:r>
          </a:p>
          <a:p>
            <a:r>
              <a:rPr lang="en-US" sz="2400" dirty="0" smtClean="0">
                <a:latin typeface="+mj-lt"/>
              </a:rPr>
              <a:t>Israel should have never feared the appearance of </a:t>
            </a:r>
            <a:endParaRPr lang="en-US" sz="2400" dirty="0" smtClean="0">
              <a:latin typeface="+mj-lt"/>
            </a:endParaRPr>
          </a:p>
          <a:p>
            <a:r>
              <a:rPr lang="en-US" sz="2400" dirty="0" smtClean="0">
                <a:latin typeface="+mj-lt"/>
              </a:rPr>
              <a:t>her enemies</a:t>
            </a:r>
            <a:r>
              <a:rPr lang="en-US" sz="2400" dirty="0" smtClean="0">
                <a:latin typeface="+mj-lt"/>
              </a:rPr>
              <a:t>' might, even when outnumbered, </a:t>
            </a:r>
            <a:endParaRPr lang="en-US" sz="2400" dirty="0" smtClean="0">
              <a:latin typeface="+mj-lt"/>
            </a:endParaRPr>
          </a:p>
          <a:p>
            <a:r>
              <a:rPr lang="en-US" sz="2400" dirty="0" smtClean="0">
                <a:latin typeface="+mj-lt"/>
              </a:rPr>
              <a:t>because God </a:t>
            </a:r>
            <a:r>
              <a:rPr lang="en-US" sz="2400" dirty="0" smtClean="0">
                <a:latin typeface="+mj-lt"/>
              </a:rPr>
              <a:t>had proved in the Exodus from Egypt </a:t>
            </a:r>
            <a:endParaRPr lang="en-US" sz="2400" dirty="0" smtClean="0">
              <a:latin typeface="+mj-lt"/>
            </a:endParaRPr>
          </a:p>
          <a:p>
            <a:r>
              <a:rPr lang="en-US" sz="2400" dirty="0" smtClean="0">
                <a:latin typeface="+mj-lt"/>
              </a:rPr>
              <a:t>that </a:t>
            </a:r>
            <a:r>
              <a:rPr lang="en-US" sz="2400" dirty="0" smtClean="0">
                <a:latin typeface="+mj-lt"/>
              </a:rPr>
              <a:t>He </a:t>
            </a:r>
            <a:r>
              <a:rPr lang="en-US" sz="2400" i="1" dirty="0" smtClean="0">
                <a:latin typeface="+mj-lt"/>
              </a:rPr>
              <a:t>could </a:t>
            </a:r>
            <a:r>
              <a:rPr lang="en-US" sz="2400" dirty="0" smtClean="0">
                <a:latin typeface="+mj-lt"/>
              </a:rPr>
              <a:t>and </a:t>
            </a:r>
            <a:r>
              <a:rPr lang="en-US" sz="2400" i="1" dirty="0" smtClean="0">
                <a:latin typeface="+mj-lt"/>
              </a:rPr>
              <a:t>would</a:t>
            </a:r>
            <a:r>
              <a:rPr lang="en-US" sz="2400" dirty="0" smtClean="0">
                <a:latin typeface="+mj-lt"/>
              </a:rPr>
              <a:t> destroy even the largest </a:t>
            </a:r>
            <a:endParaRPr lang="en-US" sz="2400" dirty="0" smtClean="0">
              <a:latin typeface="+mj-lt"/>
            </a:endParaRPr>
          </a:p>
          <a:p>
            <a:r>
              <a:rPr lang="en-US" sz="2400" dirty="0" smtClean="0">
                <a:latin typeface="+mj-lt"/>
              </a:rPr>
              <a:t>of armies</a:t>
            </a:r>
            <a:r>
              <a:rPr lang="en-US" sz="2400" dirty="0" smtClean="0">
                <a:latin typeface="+mj-lt"/>
              </a:rPr>
              <a:t>.  </a:t>
            </a:r>
          </a:p>
          <a:p>
            <a:endParaRPr lang="en-US" sz="800" dirty="0" smtClean="0">
              <a:latin typeface="+mj-lt"/>
            </a:endParaRPr>
          </a:p>
          <a:p>
            <a:r>
              <a:rPr lang="en-US" sz="2400" dirty="0" smtClean="0">
                <a:latin typeface="+mj-lt"/>
              </a:rPr>
              <a:t>“When thou comest nigh unto a city to fight against </a:t>
            </a:r>
            <a:endParaRPr lang="en-US" sz="2400" dirty="0" smtClean="0">
              <a:latin typeface="+mj-lt"/>
            </a:endParaRPr>
          </a:p>
          <a:p>
            <a:r>
              <a:rPr lang="en-US" sz="2400" dirty="0" smtClean="0">
                <a:latin typeface="+mj-lt"/>
              </a:rPr>
              <a:t>it</a:t>
            </a:r>
            <a:r>
              <a:rPr lang="en-US" sz="2400" dirty="0" smtClean="0">
                <a:latin typeface="+mj-lt"/>
              </a:rPr>
              <a:t>, </a:t>
            </a:r>
            <a:r>
              <a:rPr lang="en-US" sz="2400" dirty="0" smtClean="0">
                <a:latin typeface="+mj-lt"/>
              </a:rPr>
              <a:t>then </a:t>
            </a:r>
            <a:r>
              <a:rPr lang="en-US" sz="2400" dirty="0" smtClean="0">
                <a:latin typeface="+mj-lt"/>
              </a:rPr>
              <a:t>proclaim peace… all the people that is found </a:t>
            </a:r>
            <a:endParaRPr lang="en-US" sz="2400" dirty="0" smtClean="0">
              <a:latin typeface="+mj-lt"/>
            </a:endParaRPr>
          </a:p>
          <a:p>
            <a:r>
              <a:rPr lang="en-US" sz="2400" dirty="0" smtClean="0">
                <a:latin typeface="+mj-lt"/>
              </a:rPr>
              <a:t>therein </a:t>
            </a:r>
            <a:r>
              <a:rPr lang="en-US" sz="2400" dirty="0" smtClean="0">
                <a:latin typeface="+mj-lt"/>
              </a:rPr>
              <a:t>shall be tributaries unto thee, and they shall serve thee.  And if it will make no peace with thee, but will make war against thee, </a:t>
            </a:r>
            <a:r>
              <a:rPr lang="en-US" sz="2400" b="1" dirty="0" smtClean="0">
                <a:latin typeface="+mj-lt"/>
              </a:rPr>
              <a:t>then thou shalt besiege it</a:t>
            </a:r>
            <a:r>
              <a:rPr lang="en-US" sz="2400" dirty="0" smtClean="0">
                <a:latin typeface="+mj-lt"/>
              </a:rPr>
              <a:t>… smite every male thereof with the edge of the sword.  But the women, … the little ones… cattle… even all the spoil thereof, shalt thou take unto thyself…”(20:10-14).</a:t>
            </a:r>
          </a:p>
          <a:p>
            <a:r>
              <a:rPr lang="en-US" sz="2400" dirty="0" smtClean="0">
                <a:latin typeface="+mj-lt"/>
              </a:rPr>
              <a:t>A peaceful resolution should first be sought, but if rejected, then attack with the power of God.    </a:t>
            </a:r>
            <a:endParaRPr lang="en-US" sz="2400" dirty="0">
              <a:latin typeface="+mj-lt"/>
            </a:endParaRPr>
          </a:p>
        </p:txBody>
      </p:sp>
      <p:pic>
        <p:nvPicPr>
          <p:cNvPr id="3" name="Picture 2" descr="Slutsk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0"/>
            <a:ext cx="5486399" cy="4791075"/>
          </a:xfrm>
          <a:prstGeom prst="rect">
            <a:avLst/>
          </a:prstGeom>
        </p:spPr>
      </p:pic>
    </p:spTree>
    <p:extLst>
      <p:ext uri="{BB962C8B-B14F-4D97-AF65-F5344CB8AC3E}">
        <p14:creationId xmlns:p14="http://schemas.microsoft.com/office/powerpoint/2010/main" val="28662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fade">
                                      <p:cBhvr>
                                        <p:cTn id="19" dur="500"/>
                                        <p:tgtEl>
                                          <p:spTgt spid="2">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2" end="12"/>
                                            </p:txEl>
                                          </p:spTgt>
                                        </p:tgtEl>
                                        <p:attrNameLst>
                                          <p:attrName>style.visibility</p:attrName>
                                        </p:attrNameLst>
                                      </p:cBhvr>
                                      <p:to>
                                        <p:strVal val="visible"/>
                                      </p:to>
                                    </p:set>
                                    <p:animEffect transition="in" filter="fade">
                                      <p:cBhvr>
                                        <p:cTn id="24" dur="500"/>
                                        <p:tgtEl>
                                          <p:spTgt spid="2">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fade">
                                      <p:cBhvr>
                                        <p:cTn id="27" dur="500"/>
                                        <p:tgtEl>
                                          <p:spTgt spid="2">
                                            <p:txEl>
                                              <p:pRg st="13" end="1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4" end="14"/>
                                            </p:txEl>
                                          </p:spTgt>
                                        </p:tgtEl>
                                        <p:attrNameLst>
                                          <p:attrName>style.visibility</p:attrName>
                                        </p:attrNameLst>
                                      </p:cBhvr>
                                      <p:to>
                                        <p:strVal val="visible"/>
                                      </p:to>
                                    </p:set>
                                    <p:animEffect transition="in" filter="fade">
                                      <p:cBhvr>
                                        <p:cTn id="30" dur="500"/>
                                        <p:tgtEl>
                                          <p:spTgt spid="2">
                                            <p:txEl>
                                              <p:pRg st="14" end="1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animEffect transition="in" filter="fade">
                                      <p:cBhvr>
                                        <p:cTn id="35"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96749" cy="6494085"/>
          </a:xfrm>
          <a:prstGeom prst="rect">
            <a:avLst/>
          </a:prstGeom>
          <a:noFill/>
        </p:spPr>
        <p:txBody>
          <a:bodyPr wrap="square" rtlCol="0">
            <a:spAutoFit/>
          </a:bodyPr>
          <a:lstStyle/>
          <a:p>
            <a:r>
              <a:rPr lang="en-US" sz="2400" b="1" dirty="0">
                <a:latin typeface="+mj-lt"/>
              </a:rPr>
              <a:t>LAW OF </a:t>
            </a:r>
            <a:r>
              <a:rPr lang="en-US" sz="2400" b="1" dirty="0" smtClean="0">
                <a:latin typeface="+mj-lt"/>
              </a:rPr>
              <a:t>WARFARE </a:t>
            </a:r>
            <a:r>
              <a:rPr lang="en-US" sz="2400" dirty="0" smtClean="0">
                <a:latin typeface="+mj-lt"/>
              </a:rPr>
              <a:t>(cont’d)</a:t>
            </a:r>
          </a:p>
          <a:p>
            <a:r>
              <a:rPr lang="en-US" sz="2400" dirty="0" smtClean="0">
                <a:latin typeface="+mj-lt"/>
              </a:rPr>
              <a:t>When Israel faced an enemy outside of </a:t>
            </a:r>
            <a:r>
              <a:rPr lang="en-US" sz="2400" dirty="0" smtClean="0">
                <a:latin typeface="+mj-lt"/>
              </a:rPr>
              <a:t>Canaan </a:t>
            </a:r>
          </a:p>
          <a:p>
            <a:r>
              <a:rPr lang="en-US" sz="2400" dirty="0" smtClean="0">
                <a:latin typeface="+mj-lt"/>
              </a:rPr>
              <a:t>(20:15) but </a:t>
            </a:r>
            <a:r>
              <a:rPr lang="en-US" sz="2400" dirty="0" smtClean="0">
                <a:latin typeface="+mj-lt"/>
              </a:rPr>
              <a:t>still within the territory promised </a:t>
            </a:r>
            <a:r>
              <a:rPr lang="en-US" sz="2400" dirty="0" smtClean="0">
                <a:latin typeface="+mj-lt"/>
              </a:rPr>
              <a:t>them</a:t>
            </a:r>
            <a:r>
              <a:rPr lang="en-US" sz="2400" dirty="0" smtClean="0">
                <a:latin typeface="+mj-lt"/>
              </a:rPr>
              <a:t>, </a:t>
            </a:r>
            <a:endParaRPr lang="en-US" sz="2400" dirty="0" smtClean="0">
              <a:latin typeface="+mj-lt"/>
            </a:endParaRPr>
          </a:p>
          <a:p>
            <a:r>
              <a:rPr lang="en-US" sz="2400" dirty="0" smtClean="0">
                <a:latin typeface="+mj-lt"/>
              </a:rPr>
              <a:t>they could </a:t>
            </a:r>
            <a:r>
              <a:rPr lang="en-US" sz="2400" dirty="0" smtClean="0">
                <a:latin typeface="+mj-lt"/>
              </a:rPr>
              <a:t>offer that nation peace at </a:t>
            </a:r>
            <a:r>
              <a:rPr lang="en-US" sz="2400" dirty="0" smtClean="0">
                <a:latin typeface="+mj-lt"/>
              </a:rPr>
              <a:t>which </a:t>
            </a:r>
            <a:r>
              <a:rPr lang="en-US" sz="2400" dirty="0" smtClean="0">
                <a:latin typeface="+mj-lt"/>
              </a:rPr>
              <a:t>time </a:t>
            </a:r>
            <a:endParaRPr lang="en-US" sz="2400" dirty="0" smtClean="0">
              <a:latin typeface="+mj-lt"/>
            </a:endParaRPr>
          </a:p>
          <a:p>
            <a:r>
              <a:rPr lang="en-US" sz="2400" dirty="0" smtClean="0">
                <a:latin typeface="+mj-lt"/>
              </a:rPr>
              <a:t>that nation </a:t>
            </a:r>
            <a:r>
              <a:rPr lang="en-US" sz="2400" dirty="0" smtClean="0">
                <a:latin typeface="+mj-lt"/>
              </a:rPr>
              <a:t>would become the </a:t>
            </a:r>
            <a:r>
              <a:rPr lang="en-US" sz="2400" dirty="0" smtClean="0">
                <a:latin typeface="+mj-lt"/>
              </a:rPr>
              <a:t>servants </a:t>
            </a:r>
            <a:r>
              <a:rPr lang="en-US" sz="2400" dirty="0" smtClean="0">
                <a:latin typeface="+mj-lt"/>
              </a:rPr>
              <a:t>of Israel.  </a:t>
            </a:r>
            <a:endParaRPr lang="en-US" sz="2400" dirty="0" smtClean="0">
              <a:latin typeface="+mj-lt"/>
            </a:endParaRPr>
          </a:p>
          <a:p>
            <a:r>
              <a:rPr lang="en-US" sz="2400" dirty="0" smtClean="0">
                <a:latin typeface="+mj-lt"/>
              </a:rPr>
              <a:t>They were </a:t>
            </a:r>
            <a:r>
              <a:rPr lang="en-US" sz="2400" dirty="0" smtClean="0">
                <a:latin typeface="+mj-lt"/>
              </a:rPr>
              <a:t>to slay the men </a:t>
            </a:r>
            <a:r>
              <a:rPr lang="en-US" sz="2400" dirty="0" smtClean="0">
                <a:latin typeface="+mj-lt"/>
              </a:rPr>
              <a:t>but </a:t>
            </a:r>
            <a:r>
              <a:rPr lang="en-US" sz="2400" dirty="0" smtClean="0">
                <a:latin typeface="+mj-lt"/>
              </a:rPr>
              <a:t>allow the women, </a:t>
            </a:r>
            <a:endParaRPr lang="en-US" sz="2400" dirty="0" smtClean="0">
              <a:latin typeface="+mj-lt"/>
            </a:endParaRPr>
          </a:p>
          <a:p>
            <a:r>
              <a:rPr lang="en-US" sz="2400" dirty="0" smtClean="0">
                <a:latin typeface="+mj-lt"/>
              </a:rPr>
              <a:t>children</a:t>
            </a:r>
            <a:r>
              <a:rPr lang="en-US" sz="2400" dirty="0" smtClean="0">
                <a:latin typeface="+mj-lt"/>
              </a:rPr>
              <a:t>, </a:t>
            </a:r>
            <a:r>
              <a:rPr lang="en-US" sz="2400" dirty="0" smtClean="0">
                <a:latin typeface="+mj-lt"/>
              </a:rPr>
              <a:t>livestock </a:t>
            </a:r>
            <a:r>
              <a:rPr lang="en-US" sz="2400" dirty="0" smtClean="0">
                <a:latin typeface="+mj-lt"/>
              </a:rPr>
              <a:t>to </a:t>
            </a:r>
            <a:r>
              <a:rPr lang="en-US" sz="2400" dirty="0" smtClean="0">
                <a:latin typeface="+mj-lt"/>
              </a:rPr>
              <a:t>live—all </a:t>
            </a:r>
            <a:r>
              <a:rPr lang="en-US" sz="2400" dirty="0" smtClean="0">
                <a:latin typeface="+mj-lt"/>
              </a:rPr>
              <a:t>acceptable as the </a:t>
            </a:r>
            <a:endParaRPr lang="en-US" sz="2400" dirty="0" smtClean="0">
              <a:latin typeface="+mj-lt"/>
            </a:endParaRPr>
          </a:p>
          <a:p>
            <a:r>
              <a:rPr lang="en-US" sz="2400" dirty="0" smtClean="0">
                <a:latin typeface="+mj-lt"/>
              </a:rPr>
              <a:t>spoils </a:t>
            </a:r>
            <a:r>
              <a:rPr lang="en-US" sz="2400" dirty="0" smtClean="0">
                <a:latin typeface="+mj-lt"/>
              </a:rPr>
              <a:t>of war.</a:t>
            </a:r>
          </a:p>
          <a:p>
            <a:endParaRPr lang="en-US" sz="800" dirty="0" smtClean="0">
              <a:latin typeface="+mj-lt"/>
            </a:endParaRPr>
          </a:p>
          <a:p>
            <a:r>
              <a:rPr lang="en-US" sz="2400" dirty="0" smtClean="0">
                <a:latin typeface="+mj-lt"/>
              </a:rPr>
              <a:t>“But of the cities of these people… thou shalt </a:t>
            </a:r>
            <a:r>
              <a:rPr lang="en-US" sz="2400" dirty="0" smtClean="0">
                <a:latin typeface="+mj-lt"/>
              </a:rPr>
              <a:t>save </a:t>
            </a:r>
          </a:p>
          <a:p>
            <a:r>
              <a:rPr lang="en-US" sz="2400" dirty="0" smtClean="0">
                <a:latin typeface="+mj-lt"/>
              </a:rPr>
              <a:t>alive </a:t>
            </a:r>
            <a:r>
              <a:rPr lang="en-US" sz="2400" dirty="0" smtClean="0">
                <a:latin typeface="+mj-lt"/>
              </a:rPr>
              <a:t>nothing that breatheth.  But </a:t>
            </a:r>
            <a:r>
              <a:rPr lang="en-US" sz="2400" b="1" dirty="0" smtClean="0">
                <a:latin typeface="+mj-lt"/>
              </a:rPr>
              <a:t>thou</a:t>
            </a:r>
            <a:r>
              <a:rPr lang="en-US" sz="2400" dirty="0" smtClean="0">
                <a:latin typeface="+mj-lt"/>
              </a:rPr>
              <a:t> </a:t>
            </a:r>
            <a:r>
              <a:rPr lang="en-US" sz="2400" b="1" dirty="0" smtClean="0">
                <a:latin typeface="+mj-lt"/>
              </a:rPr>
              <a:t>shall </a:t>
            </a:r>
            <a:r>
              <a:rPr lang="en-US" sz="2400" b="1" dirty="0" smtClean="0">
                <a:latin typeface="+mj-lt"/>
              </a:rPr>
              <a:t>utterly </a:t>
            </a:r>
            <a:endParaRPr lang="en-US" sz="2400" b="1" dirty="0" smtClean="0">
              <a:latin typeface="+mj-lt"/>
            </a:endParaRPr>
          </a:p>
          <a:p>
            <a:r>
              <a:rPr lang="en-US" sz="2400" b="1" dirty="0" smtClean="0">
                <a:latin typeface="+mj-lt"/>
              </a:rPr>
              <a:t>destroy </a:t>
            </a:r>
            <a:r>
              <a:rPr lang="en-US" sz="2400" b="1" dirty="0" smtClean="0">
                <a:latin typeface="+mj-lt"/>
              </a:rPr>
              <a:t>them</a:t>
            </a:r>
            <a:r>
              <a:rPr lang="en-US" sz="2400" dirty="0" smtClean="0">
                <a:latin typeface="+mj-lt"/>
              </a:rPr>
              <a:t>; namely the Hittites, </a:t>
            </a:r>
            <a:r>
              <a:rPr lang="en-US" sz="2400" dirty="0" smtClean="0">
                <a:latin typeface="+mj-lt"/>
              </a:rPr>
              <a:t>Amorites</a:t>
            </a:r>
            <a:r>
              <a:rPr lang="en-US" sz="2400" dirty="0" smtClean="0">
                <a:latin typeface="+mj-lt"/>
              </a:rPr>
              <a:t>, </a:t>
            </a:r>
            <a:endParaRPr lang="en-US" sz="2400" dirty="0" smtClean="0">
              <a:latin typeface="+mj-lt"/>
            </a:endParaRPr>
          </a:p>
          <a:p>
            <a:r>
              <a:rPr lang="en-US" sz="2400" dirty="0" smtClean="0">
                <a:latin typeface="+mj-lt"/>
              </a:rPr>
              <a:t>Canaanites</a:t>
            </a:r>
            <a:r>
              <a:rPr lang="en-US" sz="2400" dirty="0" smtClean="0">
                <a:latin typeface="+mj-lt"/>
              </a:rPr>
              <a:t>, Perizzites, Hivites, and </a:t>
            </a:r>
            <a:r>
              <a:rPr lang="en-US" sz="2400" dirty="0" smtClean="0">
                <a:latin typeface="+mj-lt"/>
              </a:rPr>
              <a:t>the </a:t>
            </a:r>
            <a:r>
              <a:rPr lang="en-US" sz="2400" dirty="0" smtClean="0">
                <a:latin typeface="+mj-lt"/>
              </a:rPr>
              <a:t>Jebusites; as </a:t>
            </a:r>
            <a:endParaRPr lang="en-US" sz="2400" dirty="0" smtClean="0">
              <a:latin typeface="+mj-lt"/>
            </a:endParaRPr>
          </a:p>
          <a:p>
            <a:r>
              <a:rPr lang="en-US" sz="2400" dirty="0" smtClean="0">
                <a:latin typeface="+mj-lt"/>
              </a:rPr>
              <a:t>the </a:t>
            </a:r>
            <a:r>
              <a:rPr lang="en-US" sz="2400" dirty="0" smtClean="0">
                <a:latin typeface="+mj-lt"/>
              </a:rPr>
              <a:t>LORD thy God hath commanded thee” </a:t>
            </a:r>
            <a:endParaRPr lang="en-US" sz="2400" dirty="0" smtClean="0">
              <a:latin typeface="+mj-lt"/>
            </a:endParaRPr>
          </a:p>
          <a:p>
            <a:r>
              <a:rPr lang="en-US" sz="2400" dirty="0" smtClean="0">
                <a:latin typeface="+mj-lt"/>
              </a:rPr>
              <a:t>(</a:t>
            </a:r>
            <a:r>
              <a:rPr lang="en-US" sz="2400" dirty="0" smtClean="0">
                <a:latin typeface="+mj-lt"/>
              </a:rPr>
              <a:t>20:16,17</a:t>
            </a:r>
            <a:r>
              <a:rPr lang="en-US" sz="2400" dirty="0" smtClean="0">
                <a:latin typeface="+mj-lt"/>
              </a:rPr>
              <a:t>).</a:t>
            </a:r>
            <a:endParaRPr lang="en-US" sz="2400" dirty="0" smtClean="0">
              <a:latin typeface="+mj-lt"/>
            </a:endParaRPr>
          </a:p>
          <a:p>
            <a:r>
              <a:rPr lang="en-US" sz="2400" dirty="0" smtClean="0">
                <a:latin typeface="+mj-lt"/>
              </a:rPr>
              <a:t>But, those within Canaan, they were to utterly </a:t>
            </a:r>
            <a:r>
              <a:rPr lang="en-US" sz="2400" dirty="0" smtClean="0">
                <a:latin typeface="+mj-lt"/>
              </a:rPr>
              <a:t>destroy—every </a:t>
            </a:r>
            <a:r>
              <a:rPr lang="en-US" sz="2400" dirty="0" smtClean="0">
                <a:latin typeface="+mj-lt"/>
              </a:rPr>
              <a:t>man, woman, child, beast, and take no spoils of war.  Why?  “That they teach </a:t>
            </a:r>
            <a:r>
              <a:rPr lang="en-US" sz="2400" b="1" u="sng" dirty="0" smtClean="0">
                <a:latin typeface="+mj-lt"/>
              </a:rPr>
              <a:t>you not to do after all their abominations</a:t>
            </a:r>
            <a:r>
              <a:rPr lang="en-US" sz="2400" dirty="0" smtClean="0">
                <a:latin typeface="+mj-lt"/>
              </a:rPr>
              <a:t>, which </a:t>
            </a:r>
            <a:r>
              <a:rPr lang="en-US" sz="2400" b="1" u="sng" dirty="0" smtClean="0">
                <a:latin typeface="+mj-lt"/>
              </a:rPr>
              <a:t>they have done unto their gods</a:t>
            </a:r>
            <a:r>
              <a:rPr lang="en-US" sz="2400" dirty="0" smtClean="0">
                <a:latin typeface="+mj-lt"/>
              </a:rPr>
              <a:t>; so should ye sin against the LORD your God” (20:18).   </a:t>
            </a:r>
            <a:endParaRPr lang="en-US" sz="2400" dirty="0">
              <a:latin typeface="+mj-lt"/>
            </a:endParaRPr>
          </a:p>
        </p:txBody>
      </p:sp>
      <p:pic>
        <p:nvPicPr>
          <p:cNvPr id="4" name="Picture 3" descr="Slutsk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0"/>
            <a:ext cx="5486399" cy="4791075"/>
          </a:xfrm>
          <a:prstGeom prst="rect">
            <a:avLst/>
          </a:prstGeom>
        </p:spPr>
      </p:pic>
    </p:spTree>
    <p:extLst>
      <p:ext uri="{BB962C8B-B14F-4D97-AF65-F5344CB8AC3E}">
        <p14:creationId xmlns:p14="http://schemas.microsoft.com/office/powerpoint/2010/main" val="393234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0" end="10"/>
                                            </p:txEl>
                                          </p:spTgt>
                                        </p:tgtEl>
                                        <p:attrNameLst>
                                          <p:attrName>style.visibility</p:attrName>
                                        </p:attrNameLst>
                                      </p:cBhvr>
                                      <p:to>
                                        <p:strVal val="visible"/>
                                      </p:to>
                                    </p:set>
                                    <p:animEffect transition="in" filter="fade">
                                      <p:cBhvr>
                                        <p:cTn id="10" dur="500"/>
                                        <p:tgtEl>
                                          <p:spTgt spid="2">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animEffect transition="in" filter="fade">
                                      <p:cBhvr>
                                        <p:cTn id="13" dur="500"/>
                                        <p:tgtEl>
                                          <p:spTgt spid="2">
                                            <p:txEl>
                                              <p:pRg st="11" end="1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2" end="12"/>
                                            </p:txEl>
                                          </p:spTgt>
                                        </p:tgtEl>
                                        <p:attrNameLst>
                                          <p:attrName>style.visibility</p:attrName>
                                        </p:attrNameLst>
                                      </p:cBhvr>
                                      <p:to>
                                        <p:strVal val="visible"/>
                                      </p:to>
                                    </p:set>
                                    <p:animEffect transition="in" filter="fade">
                                      <p:cBhvr>
                                        <p:cTn id="16" dur="500"/>
                                        <p:tgtEl>
                                          <p:spTgt spid="2">
                                            <p:txEl>
                                              <p:pRg st="12" end="1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animEffect transition="in" filter="fade">
                                      <p:cBhvr>
                                        <p:cTn id="19" dur="500"/>
                                        <p:tgtEl>
                                          <p:spTgt spid="2">
                                            <p:txEl>
                                              <p:pRg st="13" end="1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4" end="14"/>
                                            </p:txEl>
                                          </p:spTgt>
                                        </p:tgtEl>
                                        <p:attrNameLst>
                                          <p:attrName>style.visibility</p:attrName>
                                        </p:attrNameLst>
                                      </p:cBhvr>
                                      <p:to>
                                        <p:strVal val="visible"/>
                                      </p:to>
                                    </p:set>
                                    <p:animEffect transition="in" filter="fade">
                                      <p:cBhvr>
                                        <p:cTn id="22" dur="500"/>
                                        <p:tgtEl>
                                          <p:spTgt spid="2">
                                            <p:txEl>
                                              <p:pRg st="14" end="1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4" y="-66675"/>
            <a:ext cx="7277102" cy="6370975"/>
          </a:xfrm>
          <a:prstGeom prst="rect">
            <a:avLst/>
          </a:prstGeom>
          <a:noFill/>
        </p:spPr>
        <p:txBody>
          <a:bodyPr wrap="square" rtlCol="0">
            <a:spAutoFit/>
          </a:bodyPr>
          <a:lstStyle/>
          <a:p>
            <a:r>
              <a:rPr lang="en-US" sz="2400" b="1" dirty="0" smtClean="0">
                <a:latin typeface="+mj-lt"/>
              </a:rPr>
              <a:t>WAR BRIDE</a:t>
            </a:r>
          </a:p>
          <a:p>
            <a:r>
              <a:rPr lang="en-US" sz="2400" dirty="0" smtClean="0">
                <a:latin typeface="+mj-lt"/>
              </a:rPr>
              <a:t>“When thou goest forth to war against thine enemies, and the LORD thy God hath delivered them into thine hands, and thou hast taken them captive, and seest among the captives a beautiful woman, and hast a desire unto her, that thou wouldest have her to thy wife…” (21:10-14).</a:t>
            </a:r>
          </a:p>
          <a:p>
            <a:r>
              <a:rPr lang="en-US" sz="2400" dirty="0" smtClean="0">
                <a:latin typeface="+mj-lt"/>
              </a:rPr>
              <a:t>If an Israelite soldier happened to capture a ‘beautiful woman’ from a battle with a distant nation [not a Canaanite], then he could have her as his wife, if he…</a:t>
            </a:r>
          </a:p>
          <a:p>
            <a:pPr marL="342900" indent="-342900">
              <a:buFont typeface="Arial" panose="020B0604020202020204" pitchFamily="34" charset="0"/>
              <a:buChar char="•"/>
            </a:pPr>
            <a:r>
              <a:rPr lang="en-US" sz="2400" dirty="0">
                <a:latin typeface="+mj-lt"/>
              </a:rPr>
              <a:t>S</a:t>
            </a:r>
            <a:r>
              <a:rPr lang="en-US" sz="2400" dirty="0" smtClean="0">
                <a:latin typeface="+mj-lt"/>
              </a:rPr>
              <a:t>haved her head</a:t>
            </a:r>
          </a:p>
          <a:p>
            <a:pPr marL="342900" indent="-342900">
              <a:buFont typeface="Arial" panose="020B0604020202020204" pitchFamily="34" charset="0"/>
              <a:buChar char="•"/>
            </a:pPr>
            <a:r>
              <a:rPr lang="en-US" sz="2400" dirty="0" smtClean="0">
                <a:latin typeface="+mj-lt"/>
              </a:rPr>
              <a:t>Cut her fingernails</a:t>
            </a:r>
          </a:p>
          <a:p>
            <a:pPr marL="342900" indent="-342900">
              <a:buFont typeface="Arial" panose="020B0604020202020204" pitchFamily="34" charset="0"/>
              <a:buChar char="•"/>
            </a:pPr>
            <a:r>
              <a:rPr lang="en-US" sz="2400" dirty="0" smtClean="0">
                <a:latin typeface="+mj-lt"/>
              </a:rPr>
              <a:t>Bought her new clothes</a:t>
            </a:r>
          </a:p>
          <a:p>
            <a:pPr marL="342900" indent="-342900">
              <a:buFont typeface="Arial" panose="020B0604020202020204" pitchFamily="34" charset="0"/>
              <a:buChar char="•"/>
            </a:pPr>
            <a:r>
              <a:rPr lang="en-US" sz="2400" dirty="0" smtClean="0">
                <a:latin typeface="+mj-lt"/>
              </a:rPr>
              <a:t>Mourned her separation from her parents for 1-mo.</a:t>
            </a:r>
          </a:p>
          <a:p>
            <a:pPr marL="342900" indent="-342900">
              <a:buFont typeface="Arial" panose="020B0604020202020204" pitchFamily="34" charset="0"/>
              <a:buChar char="•"/>
            </a:pPr>
            <a:r>
              <a:rPr lang="en-US" sz="2400" dirty="0" smtClean="0">
                <a:latin typeface="+mj-lt"/>
              </a:rPr>
              <a:t>Got married</a:t>
            </a:r>
          </a:p>
          <a:p>
            <a:pPr marL="342900" indent="-342900">
              <a:buFont typeface="Arial" panose="020B0604020202020204" pitchFamily="34" charset="0"/>
              <a:buChar char="•"/>
            </a:pPr>
            <a:r>
              <a:rPr lang="en-US" sz="2400" dirty="0" smtClean="0">
                <a:latin typeface="+mj-lt"/>
              </a:rPr>
              <a:t>If he changed his mind, he couldn’t sell her, but, had to let her go free</a:t>
            </a:r>
          </a:p>
        </p:txBody>
      </p:sp>
      <p:pic>
        <p:nvPicPr>
          <p:cNvPr id="5" name="Picture 4" descr="&lt;strong&gt;Clipart&lt;/strong&gt; - &lt;strong&gt;Beautiful&lt;/strong&gt; &lt;strong&gt;Woman&lt;/strong&gt;'s Portrai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8503" y="118436"/>
            <a:ext cx="4983497" cy="6185863"/>
          </a:xfrm>
          <a:prstGeom prst="rect">
            <a:avLst/>
          </a:prstGeom>
        </p:spPr>
      </p:pic>
    </p:spTree>
    <p:extLst>
      <p:ext uri="{BB962C8B-B14F-4D97-AF65-F5344CB8AC3E}">
        <p14:creationId xmlns:p14="http://schemas.microsoft.com/office/powerpoint/2010/main" val="399881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11382375" cy="6001643"/>
          </a:xfrm>
          <a:prstGeom prst="rect">
            <a:avLst/>
          </a:prstGeom>
          <a:noFill/>
        </p:spPr>
        <p:txBody>
          <a:bodyPr wrap="square" rtlCol="0">
            <a:spAutoFit/>
          </a:bodyPr>
          <a:lstStyle/>
          <a:p>
            <a:r>
              <a:rPr lang="en-US" sz="2400" b="1" dirty="0" smtClean="0">
                <a:latin typeface="+mj-lt"/>
              </a:rPr>
              <a:t>MISCELLANEOUS LAWS</a:t>
            </a:r>
          </a:p>
          <a:p>
            <a:pPr marL="457200" indent="-457200">
              <a:buAutoNum type="arabicPeriod"/>
            </a:pPr>
            <a:r>
              <a:rPr lang="en-US" sz="2400" dirty="0" smtClean="0">
                <a:latin typeface="+mj-lt"/>
              </a:rPr>
              <a:t>A persistently rebellious son was to be brought before the rulers and stoned (21:18-21).  </a:t>
            </a:r>
          </a:p>
          <a:p>
            <a:r>
              <a:rPr lang="en-US" sz="2400" dirty="0">
                <a:latin typeface="+mj-lt"/>
              </a:rPr>
              <a:t> </a:t>
            </a:r>
            <a:r>
              <a:rPr lang="en-US" sz="2400" dirty="0" smtClean="0">
                <a:latin typeface="+mj-lt"/>
              </a:rPr>
              <a:t>     “And thou shalt stone him [a false prophet] with stones, that he die; because he </a:t>
            </a:r>
            <a:r>
              <a:rPr lang="en-US" sz="2400" dirty="0" smtClean="0">
                <a:latin typeface="+mj-lt"/>
              </a:rPr>
              <a:t>hath</a:t>
            </a:r>
          </a:p>
          <a:p>
            <a:r>
              <a:rPr lang="en-US" sz="2400" dirty="0">
                <a:latin typeface="+mj-lt"/>
              </a:rPr>
              <a:t> </a:t>
            </a:r>
            <a:r>
              <a:rPr lang="en-US" sz="2400" dirty="0" smtClean="0">
                <a:latin typeface="+mj-lt"/>
              </a:rPr>
              <a:t>     </a:t>
            </a:r>
            <a:r>
              <a:rPr lang="en-US" sz="2400" dirty="0" smtClean="0">
                <a:latin typeface="+mj-lt"/>
              </a:rPr>
              <a:t>sought to </a:t>
            </a:r>
            <a:r>
              <a:rPr lang="en-US" sz="2400" dirty="0" smtClean="0">
                <a:latin typeface="+mj-lt"/>
              </a:rPr>
              <a:t>thrust thee away from the LORD thy God…</a:t>
            </a:r>
            <a:r>
              <a:rPr lang="en-US" sz="2400" b="1" dirty="0" smtClean="0">
                <a:latin typeface="+mj-lt"/>
              </a:rPr>
              <a:t> And all Israel shall hear, and fear</a:t>
            </a:r>
            <a:r>
              <a:rPr lang="en-US" sz="2400" b="1" dirty="0" smtClean="0">
                <a:latin typeface="+mj-lt"/>
              </a:rPr>
              <a:t>,</a:t>
            </a:r>
          </a:p>
          <a:p>
            <a:r>
              <a:rPr lang="en-US" sz="2400" b="1" dirty="0">
                <a:latin typeface="+mj-lt"/>
              </a:rPr>
              <a:t> </a:t>
            </a:r>
            <a:r>
              <a:rPr lang="en-US" sz="2400" b="1" dirty="0" smtClean="0">
                <a:latin typeface="+mj-lt"/>
              </a:rPr>
              <a:t>     </a:t>
            </a:r>
            <a:r>
              <a:rPr lang="en-US" sz="2400" b="1" dirty="0" smtClean="0">
                <a:latin typeface="+mj-lt"/>
              </a:rPr>
              <a:t>and </a:t>
            </a:r>
            <a:r>
              <a:rPr lang="en-US" sz="2400" b="1" dirty="0" smtClean="0">
                <a:latin typeface="+mj-lt"/>
              </a:rPr>
              <a:t>shall do no </a:t>
            </a:r>
            <a:r>
              <a:rPr lang="en-US" sz="2400" b="1" dirty="0" smtClean="0">
                <a:latin typeface="+mj-lt"/>
              </a:rPr>
              <a:t>more </a:t>
            </a:r>
            <a:r>
              <a:rPr lang="en-US" sz="2400" b="1" dirty="0" smtClean="0">
                <a:latin typeface="+mj-lt"/>
              </a:rPr>
              <a:t>any such wickedness as this is among you</a:t>
            </a:r>
            <a:r>
              <a:rPr lang="en-US" sz="2400" dirty="0" smtClean="0">
                <a:latin typeface="+mj-lt"/>
              </a:rPr>
              <a:t>” (13:10,11) – </a:t>
            </a:r>
            <a:r>
              <a:rPr lang="en-US" sz="2400" dirty="0" smtClean="0">
                <a:latin typeface="+mj-lt"/>
              </a:rPr>
              <a:t>capital</a:t>
            </a:r>
          </a:p>
          <a:p>
            <a:r>
              <a:rPr lang="en-US" sz="2400" dirty="0">
                <a:latin typeface="+mj-lt"/>
              </a:rPr>
              <a:t> </a:t>
            </a:r>
            <a:r>
              <a:rPr lang="en-US" sz="2400" dirty="0" smtClean="0">
                <a:latin typeface="+mj-lt"/>
              </a:rPr>
              <a:t>     </a:t>
            </a:r>
            <a:r>
              <a:rPr lang="en-US" sz="2400" dirty="0" smtClean="0">
                <a:latin typeface="+mj-lt"/>
              </a:rPr>
              <a:t>punishment </a:t>
            </a:r>
            <a:r>
              <a:rPr lang="en-US" sz="2400" i="1" dirty="0" smtClean="0">
                <a:latin typeface="+mj-lt"/>
              </a:rPr>
              <a:t>was</a:t>
            </a:r>
            <a:r>
              <a:rPr lang="en-US" sz="2400" dirty="0" smtClean="0">
                <a:latin typeface="+mj-lt"/>
              </a:rPr>
              <a:t> </a:t>
            </a:r>
            <a:r>
              <a:rPr lang="en-US" sz="2400" dirty="0" smtClean="0">
                <a:latin typeface="+mj-lt"/>
              </a:rPr>
              <a:t>meant to </a:t>
            </a:r>
            <a:r>
              <a:rPr lang="en-US" sz="2400" dirty="0" smtClean="0">
                <a:latin typeface="+mj-lt"/>
              </a:rPr>
              <a:t>be a deterrent.</a:t>
            </a:r>
          </a:p>
          <a:p>
            <a:r>
              <a:rPr lang="en-US" sz="2400" dirty="0" smtClean="0">
                <a:latin typeface="+mj-lt"/>
              </a:rPr>
              <a:t>2.  Someone who committed a crime worthy of death shall have his corpse hanged on a </a:t>
            </a:r>
          </a:p>
          <a:p>
            <a:r>
              <a:rPr lang="en-US" sz="2400" dirty="0">
                <a:latin typeface="+mj-lt"/>
              </a:rPr>
              <a:t> </a:t>
            </a:r>
            <a:r>
              <a:rPr lang="en-US" sz="2400" dirty="0" smtClean="0">
                <a:latin typeface="+mj-lt"/>
              </a:rPr>
              <a:t>     tree to deter others from committing the same offense (21:22,23).  Paul used this </a:t>
            </a:r>
            <a:r>
              <a:rPr lang="en-US" sz="2400" dirty="0" smtClean="0">
                <a:latin typeface="+mj-lt"/>
              </a:rPr>
              <a:t>verse</a:t>
            </a:r>
          </a:p>
          <a:p>
            <a:r>
              <a:rPr lang="en-US" sz="2400" dirty="0">
                <a:latin typeface="+mj-lt"/>
              </a:rPr>
              <a:t> </a:t>
            </a:r>
            <a:r>
              <a:rPr lang="en-US" sz="2400" dirty="0" smtClean="0">
                <a:latin typeface="+mj-lt"/>
              </a:rPr>
              <a:t>    </a:t>
            </a:r>
            <a:r>
              <a:rPr lang="en-US" sz="2400" dirty="0" smtClean="0">
                <a:latin typeface="+mj-lt"/>
              </a:rPr>
              <a:t> in referencing </a:t>
            </a:r>
            <a:r>
              <a:rPr lang="en-US" sz="2400" dirty="0" smtClean="0">
                <a:latin typeface="+mj-lt"/>
              </a:rPr>
              <a:t>Christ’s substitutionary death for sinners – “Christ hath redeemed us </a:t>
            </a:r>
            <a:r>
              <a:rPr lang="en-US" sz="2400" dirty="0" smtClean="0">
                <a:latin typeface="+mj-lt"/>
              </a:rPr>
              <a:t>from</a:t>
            </a:r>
          </a:p>
          <a:p>
            <a:r>
              <a:rPr lang="en-US" sz="2400" dirty="0">
                <a:latin typeface="+mj-lt"/>
              </a:rPr>
              <a:t> </a:t>
            </a:r>
            <a:r>
              <a:rPr lang="en-US" sz="2400" dirty="0" smtClean="0">
                <a:latin typeface="+mj-lt"/>
              </a:rPr>
              <a:t>    </a:t>
            </a:r>
            <a:r>
              <a:rPr lang="en-US" sz="2400" dirty="0" smtClean="0">
                <a:latin typeface="+mj-lt"/>
              </a:rPr>
              <a:t> the curse </a:t>
            </a:r>
            <a:r>
              <a:rPr lang="en-US" sz="2400" dirty="0" smtClean="0">
                <a:latin typeface="+mj-lt"/>
              </a:rPr>
              <a:t>of the law, being made a curse for us: for it is written, </a:t>
            </a:r>
            <a:r>
              <a:rPr lang="en-US" sz="2400" b="1" dirty="0" smtClean="0">
                <a:latin typeface="+mj-lt"/>
              </a:rPr>
              <a:t>Cursed is every one </a:t>
            </a:r>
            <a:r>
              <a:rPr lang="en-US" sz="2400" b="1" dirty="0" smtClean="0">
                <a:latin typeface="+mj-lt"/>
              </a:rPr>
              <a:t>that</a:t>
            </a:r>
          </a:p>
          <a:p>
            <a:r>
              <a:rPr lang="en-US" sz="2400" b="1" dirty="0">
                <a:latin typeface="+mj-lt"/>
              </a:rPr>
              <a:t> </a:t>
            </a:r>
            <a:r>
              <a:rPr lang="en-US" sz="2400" b="1" dirty="0" smtClean="0">
                <a:latin typeface="+mj-lt"/>
              </a:rPr>
              <a:t>    </a:t>
            </a:r>
            <a:r>
              <a:rPr lang="en-US" sz="2400" b="1" dirty="0" smtClean="0">
                <a:latin typeface="+mj-lt"/>
              </a:rPr>
              <a:t> </a:t>
            </a:r>
            <a:r>
              <a:rPr lang="en-US" sz="2400" b="1" dirty="0" err="1" smtClean="0">
                <a:latin typeface="+mj-lt"/>
              </a:rPr>
              <a:t>hangeth</a:t>
            </a:r>
            <a:r>
              <a:rPr lang="en-US" sz="2400" b="1" dirty="0" smtClean="0">
                <a:latin typeface="+mj-lt"/>
              </a:rPr>
              <a:t> </a:t>
            </a:r>
            <a:r>
              <a:rPr lang="en-US" sz="2400" b="1" dirty="0" smtClean="0">
                <a:latin typeface="+mj-lt"/>
              </a:rPr>
              <a:t>on </a:t>
            </a:r>
            <a:r>
              <a:rPr lang="en-US" sz="2400" b="1" dirty="0" smtClean="0">
                <a:latin typeface="+mj-lt"/>
              </a:rPr>
              <a:t>a tree</a:t>
            </a:r>
            <a:r>
              <a:rPr lang="en-US" sz="2400" dirty="0" smtClean="0">
                <a:latin typeface="+mj-lt"/>
              </a:rPr>
              <a:t>” </a:t>
            </a:r>
            <a:r>
              <a:rPr lang="en-US" sz="2400" dirty="0">
                <a:latin typeface="+mj-lt"/>
              </a:rPr>
              <a:t>(</a:t>
            </a:r>
            <a:r>
              <a:rPr lang="en-US" sz="2400" dirty="0" smtClean="0">
                <a:latin typeface="+mj-lt"/>
              </a:rPr>
              <a:t>Gal. 3:13).</a:t>
            </a:r>
          </a:p>
          <a:p>
            <a:r>
              <a:rPr lang="en-US" sz="2400" dirty="0" smtClean="0">
                <a:latin typeface="+mj-lt"/>
              </a:rPr>
              <a:t>3.   If </a:t>
            </a:r>
            <a:r>
              <a:rPr lang="en-US" sz="2400" dirty="0" smtClean="0">
                <a:latin typeface="+mj-lt"/>
              </a:rPr>
              <a:t>you recovered a stray animal [livestock] you were obligated to try to restore it to </a:t>
            </a:r>
            <a:r>
              <a:rPr lang="en-US" sz="2400" dirty="0" smtClean="0">
                <a:latin typeface="+mj-lt"/>
              </a:rPr>
              <a:t>its</a:t>
            </a:r>
          </a:p>
          <a:p>
            <a:r>
              <a:rPr lang="en-US" sz="2400" dirty="0">
                <a:latin typeface="+mj-lt"/>
              </a:rPr>
              <a:t> </a:t>
            </a:r>
            <a:r>
              <a:rPr lang="en-US" sz="2400" dirty="0" smtClean="0">
                <a:latin typeface="+mj-lt"/>
              </a:rPr>
              <a:t>    </a:t>
            </a:r>
            <a:r>
              <a:rPr lang="en-US" sz="2400" dirty="0" smtClean="0">
                <a:latin typeface="+mj-lt"/>
              </a:rPr>
              <a:t> </a:t>
            </a:r>
            <a:r>
              <a:rPr lang="en-US" sz="2400" dirty="0" smtClean="0">
                <a:latin typeface="+mj-lt"/>
              </a:rPr>
              <a:t>given </a:t>
            </a:r>
            <a:r>
              <a:rPr lang="en-US" sz="2400" dirty="0" smtClean="0">
                <a:latin typeface="+mj-lt"/>
              </a:rPr>
              <a:t>owner </a:t>
            </a:r>
            <a:r>
              <a:rPr lang="en-US" sz="2400" dirty="0" smtClean="0">
                <a:latin typeface="+mj-lt"/>
              </a:rPr>
              <a:t>(22:1-4).</a:t>
            </a:r>
          </a:p>
          <a:p>
            <a:r>
              <a:rPr lang="en-US" sz="2400" dirty="0" smtClean="0">
                <a:latin typeface="+mj-lt"/>
              </a:rPr>
              <a:t>4.  </a:t>
            </a:r>
            <a:r>
              <a:rPr lang="en-US" sz="2400" dirty="0" smtClean="0">
                <a:latin typeface="+mj-lt"/>
              </a:rPr>
              <a:t> Cross </a:t>
            </a:r>
            <a:r>
              <a:rPr lang="en-US" sz="2400" dirty="0" smtClean="0">
                <a:latin typeface="+mj-lt"/>
              </a:rPr>
              <a:t>dressing was forbidden in that it could lead to homosexuality (22:5).</a:t>
            </a:r>
          </a:p>
          <a:p>
            <a:r>
              <a:rPr lang="en-US" sz="2400" dirty="0" smtClean="0">
                <a:latin typeface="+mj-lt"/>
              </a:rPr>
              <a:t>5.  </a:t>
            </a:r>
            <a:r>
              <a:rPr lang="en-US" sz="2400" dirty="0" smtClean="0">
                <a:latin typeface="+mj-lt"/>
              </a:rPr>
              <a:t> Pre-marital </a:t>
            </a:r>
            <a:r>
              <a:rPr lang="en-US" sz="2400" dirty="0" smtClean="0">
                <a:latin typeface="+mj-lt"/>
              </a:rPr>
              <a:t>and marital purity emphasized (22:13-19).</a:t>
            </a:r>
          </a:p>
          <a:p>
            <a:r>
              <a:rPr lang="en-US" sz="2400" dirty="0" smtClean="0">
                <a:latin typeface="+mj-lt"/>
              </a:rPr>
              <a:t>6.  </a:t>
            </a:r>
            <a:r>
              <a:rPr lang="en-US" sz="2400" dirty="0" smtClean="0">
                <a:latin typeface="+mj-lt"/>
              </a:rPr>
              <a:t> Infidelity </a:t>
            </a:r>
            <a:r>
              <a:rPr lang="en-US" sz="2400" dirty="0" smtClean="0">
                <a:latin typeface="+mj-lt"/>
              </a:rPr>
              <a:t>and lying about one’s virginity punishable by death (22:20-29).</a:t>
            </a:r>
          </a:p>
        </p:txBody>
      </p:sp>
    </p:spTree>
    <p:extLst>
      <p:ext uri="{BB962C8B-B14F-4D97-AF65-F5344CB8AC3E}">
        <p14:creationId xmlns:p14="http://schemas.microsoft.com/office/powerpoint/2010/main" val="263100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fade">
                                      <p:cBhvr>
                                        <p:cTn id="19" dur="500"/>
                                        <p:tgtEl>
                                          <p:spTgt spid="2">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animEffect transition="in" filter="fade">
                                      <p:cBhvr>
                                        <p:cTn id="24" dur="500"/>
                                        <p:tgtEl>
                                          <p:spTgt spid="2">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3" end="13"/>
                                            </p:txEl>
                                          </p:spTgt>
                                        </p:tgtEl>
                                        <p:attrNameLst>
                                          <p:attrName>style.visibility</p:attrName>
                                        </p:attrNameLst>
                                      </p:cBhvr>
                                      <p:to>
                                        <p:strVal val="visible"/>
                                      </p:to>
                                    </p:set>
                                    <p:animEffect transition="in" filter="fade">
                                      <p:cBhvr>
                                        <p:cTn id="32" dur="500"/>
                                        <p:tgtEl>
                                          <p:spTgt spid="2">
                                            <p:txEl>
                                              <p:pRg st="13" end="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fade">
                                      <p:cBhvr>
                                        <p:cTn id="37" dur="500"/>
                                        <p:tgtEl>
                                          <p:spTgt spid="2">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5" end="15"/>
                                            </p:txEl>
                                          </p:spTgt>
                                        </p:tgtEl>
                                        <p:attrNameLst>
                                          <p:attrName>style.visibility</p:attrName>
                                        </p:attrNameLst>
                                      </p:cBhvr>
                                      <p:to>
                                        <p:strVal val="visible"/>
                                      </p:to>
                                    </p:set>
                                    <p:animEffect transition="in" filter="fade">
                                      <p:cBhvr>
                                        <p:cTn id="4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4" y="0"/>
            <a:ext cx="11791951" cy="6617196"/>
          </a:xfrm>
          <a:prstGeom prst="rect">
            <a:avLst/>
          </a:prstGeom>
          <a:noFill/>
        </p:spPr>
        <p:txBody>
          <a:bodyPr wrap="square" rtlCol="0">
            <a:spAutoFit/>
          </a:bodyPr>
          <a:lstStyle/>
          <a:p>
            <a:r>
              <a:rPr lang="en-US" sz="2400" dirty="0" smtClean="0">
                <a:latin typeface="+mj-lt"/>
              </a:rPr>
              <a:t>Moses reiterated all that God had done at Sinai—how</a:t>
            </a:r>
          </a:p>
          <a:p>
            <a:r>
              <a:rPr lang="en-US" sz="2400" dirty="0" smtClean="0">
                <a:latin typeface="+mj-lt"/>
              </a:rPr>
              <a:t>He had taken them out of Egypt to commune with them </a:t>
            </a:r>
          </a:p>
          <a:p>
            <a:r>
              <a:rPr lang="en-US" sz="2400" dirty="0" smtClean="0">
                <a:latin typeface="+mj-lt"/>
              </a:rPr>
              <a:t>in the wilderness, but they had disobeyed Him even </a:t>
            </a:r>
          </a:p>
          <a:p>
            <a:r>
              <a:rPr lang="en-US" sz="2400" dirty="0" smtClean="0">
                <a:latin typeface="+mj-lt"/>
              </a:rPr>
              <a:t>Moses &amp; Aaron – </a:t>
            </a:r>
          </a:p>
          <a:p>
            <a:endParaRPr lang="en-US" sz="800" dirty="0" smtClean="0">
              <a:latin typeface="+mj-lt"/>
            </a:endParaRPr>
          </a:p>
          <a:p>
            <a:r>
              <a:rPr lang="en-US" sz="2400" dirty="0" smtClean="0">
                <a:latin typeface="+mj-lt"/>
              </a:rPr>
              <a:t>“Furthermore </a:t>
            </a:r>
            <a:r>
              <a:rPr lang="en-US" sz="2400" b="1" dirty="0" smtClean="0">
                <a:latin typeface="+mj-lt"/>
              </a:rPr>
              <a:t>the LORD was angry with me</a:t>
            </a:r>
            <a:r>
              <a:rPr lang="en-US" sz="2400" dirty="0" smtClean="0">
                <a:latin typeface="+mj-lt"/>
              </a:rPr>
              <a:t>… and sware </a:t>
            </a:r>
          </a:p>
          <a:p>
            <a:r>
              <a:rPr lang="en-US" sz="2400" dirty="0" smtClean="0">
                <a:latin typeface="+mj-lt"/>
              </a:rPr>
              <a:t>that I should not go into Jordan… not go in unto the good </a:t>
            </a:r>
          </a:p>
          <a:p>
            <a:r>
              <a:rPr lang="en-US" sz="2400" dirty="0" smtClean="0">
                <a:latin typeface="+mj-lt"/>
              </a:rPr>
              <a:t>land… </a:t>
            </a:r>
            <a:r>
              <a:rPr lang="en-US" sz="2400" b="1" dirty="0" smtClean="0">
                <a:latin typeface="+mj-lt"/>
              </a:rPr>
              <a:t>But I must die in this land </a:t>
            </a:r>
            <a:r>
              <a:rPr lang="en-US" sz="2400" dirty="0" smtClean="0">
                <a:latin typeface="+mj-lt"/>
              </a:rPr>
              <a:t>[Moab]… Take heed unto </a:t>
            </a:r>
          </a:p>
          <a:p>
            <a:r>
              <a:rPr lang="en-US" sz="2400" dirty="0" smtClean="0">
                <a:latin typeface="+mj-lt"/>
              </a:rPr>
              <a:t>yourselves, lest ye forget the covenant of the LORD your </a:t>
            </a:r>
          </a:p>
          <a:p>
            <a:r>
              <a:rPr lang="en-US" sz="2400" dirty="0" smtClean="0">
                <a:latin typeface="+mj-lt"/>
              </a:rPr>
              <a:t>God, which he made with you…” (4:21-23)… “And </a:t>
            </a:r>
            <a:r>
              <a:rPr lang="en-US" sz="2400" b="1" dirty="0" smtClean="0">
                <a:latin typeface="+mj-lt"/>
              </a:rPr>
              <a:t>the </a:t>
            </a:r>
          </a:p>
          <a:p>
            <a:r>
              <a:rPr lang="en-US" sz="2400" b="1" dirty="0" smtClean="0">
                <a:latin typeface="+mj-lt"/>
              </a:rPr>
              <a:t>LORD was</a:t>
            </a:r>
            <a:r>
              <a:rPr lang="en-US" sz="2400" dirty="0" smtClean="0">
                <a:latin typeface="+mj-lt"/>
              </a:rPr>
              <a:t> </a:t>
            </a:r>
            <a:r>
              <a:rPr lang="en-US" sz="2400" b="1" dirty="0" smtClean="0">
                <a:latin typeface="+mj-lt"/>
              </a:rPr>
              <a:t>very angry with Aaron to have destroyed him</a:t>
            </a:r>
            <a:r>
              <a:rPr lang="en-US" sz="2400" dirty="0" smtClean="0">
                <a:latin typeface="+mj-lt"/>
              </a:rPr>
              <a:t>: </a:t>
            </a:r>
          </a:p>
          <a:p>
            <a:r>
              <a:rPr lang="en-US" sz="2400" dirty="0" smtClean="0">
                <a:latin typeface="+mj-lt"/>
              </a:rPr>
              <a:t>and I prayed for Aaron also the same time” (9:20).</a:t>
            </a:r>
          </a:p>
          <a:p>
            <a:r>
              <a:rPr lang="en-US" sz="2400" dirty="0" smtClean="0">
                <a:latin typeface="+mj-lt"/>
              </a:rPr>
              <a:t>Moses knew Israel would likely forget and repeat the </a:t>
            </a:r>
            <a:endParaRPr lang="en-US" sz="2400" dirty="0" smtClean="0">
              <a:latin typeface="+mj-lt"/>
            </a:endParaRPr>
          </a:p>
          <a:p>
            <a:r>
              <a:rPr lang="en-US" sz="2400" dirty="0" smtClean="0">
                <a:latin typeface="+mj-lt"/>
              </a:rPr>
              <a:t>same </a:t>
            </a:r>
            <a:r>
              <a:rPr lang="en-US" sz="2400" dirty="0" smtClean="0">
                <a:latin typeface="+mj-lt"/>
              </a:rPr>
              <a:t>sin [idolatry] they committed at Sinai –</a:t>
            </a:r>
          </a:p>
          <a:p>
            <a:endParaRPr lang="en-US" sz="800" dirty="0" smtClean="0">
              <a:latin typeface="+mj-lt"/>
            </a:endParaRPr>
          </a:p>
          <a:p>
            <a:r>
              <a:rPr lang="en-US" sz="2400" dirty="0" smtClean="0">
                <a:latin typeface="+mj-lt"/>
              </a:rPr>
              <a:t>“… a jealous God.  When ye shalt begat children, and children’s children, and ye shall have remained long in the land, and </a:t>
            </a:r>
            <a:r>
              <a:rPr lang="en-US" sz="2400" b="1" dirty="0" smtClean="0">
                <a:latin typeface="+mj-lt"/>
              </a:rPr>
              <a:t>corrupt yourselves</a:t>
            </a:r>
            <a:r>
              <a:rPr lang="en-US" sz="2400" dirty="0" smtClean="0">
                <a:latin typeface="+mj-lt"/>
              </a:rPr>
              <a:t>, and </a:t>
            </a:r>
            <a:r>
              <a:rPr lang="en-US" sz="2400" b="1" dirty="0" smtClean="0">
                <a:latin typeface="+mj-lt"/>
              </a:rPr>
              <a:t>make a graven image</a:t>
            </a:r>
            <a:r>
              <a:rPr lang="en-US" sz="2400" dirty="0" smtClean="0">
                <a:latin typeface="+mj-lt"/>
              </a:rPr>
              <a:t>… </a:t>
            </a:r>
            <a:r>
              <a:rPr lang="en-US" sz="2400" b="1" dirty="0" smtClean="0">
                <a:latin typeface="+mj-lt"/>
              </a:rPr>
              <a:t>do evil in the </a:t>
            </a:r>
          </a:p>
          <a:p>
            <a:r>
              <a:rPr lang="en-US" sz="2400" b="1" dirty="0" smtClean="0">
                <a:latin typeface="+mj-lt"/>
              </a:rPr>
              <a:t>sight of the LORD thy God</a:t>
            </a:r>
            <a:r>
              <a:rPr lang="en-US" sz="2400" dirty="0" smtClean="0">
                <a:latin typeface="+mj-lt"/>
              </a:rPr>
              <a:t>, to provoke him to </a:t>
            </a:r>
            <a:r>
              <a:rPr lang="en-US" sz="2400" b="1" dirty="0" smtClean="0">
                <a:latin typeface="+mj-lt"/>
              </a:rPr>
              <a:t>anger</a:t>
            </a:r>
            <a:r>
              <a:rPr lang="en-US" sz="2400" dirty="0" smtClean="0">
                <a:latin typeface="+mj-lt"/>
              </a:rPr>
              <a:t>…</a:t>
            </a:r>
            <a:r>
              <a:rPr lang="en-US" sz="2400" b="1" dirty="0" smtClean="0">
                <a:latin typeface="+mj-lt"/>
              </a:rPr>
              <a:t> scatter </a:t>
            </a:r>
            <a:r>
              <a:rPr lang="en-US" sz="2400" dirty="0" smtClean="0">
                <a:latin typeface="+mj-lt"/>
              </a:rPr>
              <a:t>you among the nations, and ye </a:t>
            </a:r>
          </a:p>
          <a:p>
            <a:r>
              <a:rPr lang="en-US" sz="2400" dirty="0" smtClean="0">
                <a:latin typeface="+mj-lt"/>
              </a:rPr>
              <a:t>shall be left </a:t>
            </a:r>
            <a:r>
              <a:rPr lang="en-US" sz="2400" b="1" dirty="0" smtClean="0">
                <a:latin typeface="+mj-lt"/>
              </a:rPr>
              <a:t>few in number among the heathen</a:t>
            </a:r>
            <a:r>
              <a:rPr lang="en-US" sz="2400" dirty="0" smtClean="0">
                <a:latin typeface="+mj-lt"/>
              </a:rPr>
              <a:t>, whither the LORD shall send you…” (4:24-28).  </a:t>
            </a:r>
            <a:endParaRPr lang="en-US" sz="2400" dirty="0">
              <a:latin typeface="+mj-lt"/>
            </a:endParaRPr>
          </a:p>
        </p:txBody>
      </p:sp>
      <p:pic>
        <p:nvPicPr>
          <p:cNvPr id="4" name="Picture 3"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525" y="0"/>
            <a:ext cx="4943475" cy="4981575"/>
          </a:xfrm>
          <a:prstGeom prst="rect">
            <a:avLst/>
          </a:prstGeom>
        </p:spPr>
      </p:pic>
    </p:spTree>
    <p:extLst>
      <p:ext uri="{BB962C8B-B14F-4D97-AF65-F5344CB8AC3E}">
        <p14:creationId xmlns:p14="http://schemas.microsoft.com/office/powerpoint/2010/main" val="200793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500"/>
                                        <p:tgtEl>
                                          <p:spTgt spid="2">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fade">
                                      <p:cBhvr>
                                        <p:cTn id="30" dur="500"/>
                                        <p:tgtEl>
                                          <p:spTgt spid="2">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animEffect transition="in" filter="fade">
                                      <p:cBhvr>
                                        <p:cTn id="33" dur="500"/>
                                        <p:tgtEl>
                                          <p:spTgt spid="2">
                                            <p:txEl>
                                              <p:pRg st="13" end="1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5" end="15"/>
                                            </p:txEl>
                                          </p:spTgt>
                                        </p:tgtEl>
                                        <p:attrNameLst>
                                          <p:attrName>style.visibility</p:attrName>
                                        </p:attrNameLst>
                                      </p:cBhvr>
                                      <p:to>
                                        <p:strVal val="visible"/>
                                      </p:to>
                                    </p:set>
                                    <p:animEffect transition="in" filter="fade">
                                      <p:cBhvr>
                                        <p:cTn id="38" dur="500"/>
                                        <p:tgtEl>
                                          <p:spTgt spid="2">
                                            <p:txEl>
                                              <p:pRg st="15" end="1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6" end="16"/>
                                            </p:txEl>
                                          </p:spTgt>
                                        </p:tgtEl>
                                        <p:attrNameLst>
                                          <p:attrName>style.visibility</p:attrName>
                                        </p:attrNameLst>
                                      </p:cBhvr>
                                      <p:to>
                                        <p:strVal val="visible"/>
                                      </p:to>
                                    </p:set>
                                    <p:animEffect transition="in" filter="fade">
                                      <p:cBhvr>
                                        <p:cTn id="41" dur="500"/>
                                        <p:tgtEl>
                                          <p:spTgt spid="2">
                                            <p:txEl>
                                              <p:pRg st="16" end="1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7" end="17"/>
                                            </p:txEl>
                                          </p:spTgt>
                                        </p:tgtEl>
                                        <p:attrNameLst>
                                          <p:attrName>style.visibility</p:attrName>
                                        </p:attrNameLst>
                                      </p:cBhvr>
                                      <p:to>
                                        <p:strVal val="visible"/>
                                      </p:to>
                                    </p:set>
                                    <p:animEffect transition="in" filter="fade">
                                      <p:cBhvr>
                                        <p:cTn id="44"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 y="161925"/>
            <a:ext cx="11977253" cy="6124754"/>
          </a:xfrm>
          <a:prstGeom prst="rect">
            <a:avLst/>
          </a:prstGeom>
          <a:noFill/>
        </p:spPr>
        <p:txBody>
          <a:bodyPr wrap="none" rtlCol="0">
            <a:spAutoFit/>
          </a:bodyPr>
          <a:lstStyle/>
          <a:p>
            <a:r>
              <a:rPr lang="en-US" sz="2400" dirty="0">
                <a:latin typeface="+mj-lt"/>
              </a:rPr>
              <a:t>7.  Prohibition on  marrying his step-mother as that constituted an incestuous relationship </a:t>
            </a:r>
          </a:p>
          <a:p>
            <a:r>
              <a:rPr lang="en-US" sz="2400" dirty="0">
                <a:latin typeface="+mj-lt"/>
              </a:rPr>
              <a:t>     (22:30).</a:t>
            </a:r>
          </a:p>
          <a:p>
            <a:r>
              <a:rPr lang="en-US" sz="2400" dirty="0">
                <a:latin typeface="+mj-lt"/>
              </a:rPr>
              <a:t>8.  Castration was often performed in pagan rituals, so that person was not to be part of Israel’s</a:t>
            </a:r>
          </a:p>
          <a:p>
            <a:r>
              <a:rPr lang="en-US" sz="2400" dirty="0">
                <a:latin typeface="+mj-lt"/>
              </a:rPr>
              <a:t>     worship service (23:1</a:t>
            </a:r>
            <a:r>
              <a:rPr lang="en-US" sz="2400" dirty="0" smtClean="0">
                <a:latin typeface="+mj-lt"/>
              </a:rPr>
              <a:t>).</a:t>
            </a:r>
          </a:p>
          <a:p>
            <a:r>
              <a:rPr lang="en-US" sz="2400" dirty="0" smtClean="0">
                <a:latin typeface="+mj-lt"/>
              </a:rPr>
              <a:t>9.  One </a:t>
            </a:r>
            <a:r>
              <a:rPr lang="en-US" sz="2400" dirty="0">
                <a:latin typeface="+mj-lt"/>
              </a:rPr>
              <a:t>who was born of an Israelite and a foreign idol worshipper was not permitted to partake</a:t>
            </a:r>
          </a:p>
          <a:p>
            <a:r>
              <a:rPr lang="en-US" sz="2400" dirty="0">
                <a:latin typeface="+mj-lt"/>
              </a:rPr>
              <a:t>     in the solemn assembly to discourage others from doing so (23:2,3).</a:t>
            </a:r>
          </a:p>
          <a:p>
            <a:r>
              <a:rPr lang="en-US" sz="2400" dirty="0">
                <a:latin typeface="+mj-lt"/>
              </a:rPr>
              <a:t>10. </a:t>
            </a:r>
            <a:r>
              <a:rPr lang="en-US" sz="2400" dirty="0" smtClean="0">
                <a:latin typeface="+mj-lt"/>
              </a:rPr>
              <a:t>Israel </a:t>
            </a:r>
            <a:r>
              <a:rPr lang="en-US" sz="2400" dirty="0">
                <a:latin typeface="+mj-lt"/>
              </a:rPr>
              <a:t>was not to treat Edom &amp; Egypt as enemies, but neither were they to make peace </a:t>
            </a:r>
            <a:r>
              <a:rPr lang="en-US" sz="2400" dirty="0" smtClean="0">
                <a:latin typeface="+mj-lt"/>
              </a:rPr>
              <a:t>with </a:t>
            </a:r>
          </a:p>
          <a:p>
            <a:r>
              <a:rPr lang="en-US" sz="2400" dirty="0">
                <a:latin typeface="+mj-lt"/>
              </a:rPr>
              <a:t> </a:t>
            </a:r>
            <a:r>
              <a:rPr lang="en-US" sz="2400" dirty="0" smtClean="0">
                <a:latin typeface="+mj-lt"/>
              </a:rPr>
              <a:t>     them (23:7</a:t>
            </a:r>
            <a:r>
              <a:rPr lang="en-US" sz="2400" dirty="0">
                <a:latin typeface="+mj-lt"/>
              </a:rPr>
              <a:t>).  </a:t>
            </a:r>
            <a:endParaRPr lang="en-US" sz="2400" dirty="0" smtClean="0">
              <a:latin typeface="+mj-lt"/>
            </a:endParaRPr>
          </a:p>
          <a:p>
            <a:pPr marL="457200" indent="-457200">
              <a:buAutoNum type="arabicPeriod" startAt="11"/>
            </a:pPr>
            <a:r>
              <a:rPr lang="en-US" sz="2400" dirty="0" smtClean="0">
                <a:latin typeface="+mj-lt"/>
              </a:rPr>
              <a:t>Escaped slaves [non-Israelites] could be provided sanctuary until their case decided </a:t>
            </a:r>
          </a:p>
          <a:p>
            <a:r>
              <a:rPr lang="en-US" sz="2400" dirty="0">
                <a:latin typeface="+mj-lt"/>
              </a:rPr>
              <a:t> </a:t>
            </a:r>
            <a:r>
              <a:rPr lang="en-US" sz="2400" dirty="0" smtClean="0">
                <a:latin typeface="+mj-lt"/>
              </a:rPr>
              <a:t>      (23:15,16).</a:t>
            </a:r>
          </a:p>
          <a:p>
            <a:pPr marL="457200" indent="-457200">
              <a:buAutoNum type="arabicPeriod" startAt="11"/>
            </a:pPr>
            <a:r>
              <a:rPr lang="en-US" sz="2400" dirty="0" smtClean="0">
                <a:latin typeface="+mj-lt"/>
              </a:rPr>
              <a:t>Temple prostitutes forbidden (23:17,18).</a:t>
            </a:r>
          </a:p>
          <a:p>
            <a:pPr marL="457200" indent="-457200">
              <a:buAutoNum type="arabicPeriod" startAt="11"/>
            </a:pPr>
            <a:r>
              <a:rPr lang="en-US" sz="2400" dirty="0" smtClean="0">
                <a:latin typeface="+mj-lt"/>
              </a:rPr>
              <a:t>Israelites who had become poor were not to be charged interest (23:19).</a:t>
            </a:r>
          </a:p>
          <a:p>
            <a:pPr marL="457200" indent="-457200">
              <a:buAutoNum type="arabicPeriod" startAt="11"/>
            </a:pPr>
            <a:r>
              <a:rPr lang="en-US" sz="2400" dirty="0" smtClean="0">
                <a:latin typeface="+mj-lt"/>
              </a:rPr>
              <a:t>Israelites could charge interest when loaning money to foreigners (23:20).</a:t>
            </a:r>
          </a:p>
          <a:p>
            <a:pPr marL="457200" indent="-457200">
              <a:buAutoNum type="arabicPeriod" startAt="11"/>
            </a:pPr>
            <a:r>
              <a:rPr lang="en-US" sz="2400" dirty="0" smtClean="0">
                <a:latin typeface="+mj-lt"/>
              </a:rPr>
              <a:t>Where we get the oath that we swear on the Bible (23:21-23).</a:t>
            </a:r>
          </a:p>
          <a:p>
            <a:pPr marL="457200" indent="-457200">
              <a:buAutoNum type="arabicPeriod" startAt="11"/>
            </a:pPr>
            <a:r>
              <a:rPr lang="en-US" sz="2400" dirty="0" smtClean="0">
                <a:latin typeface="+mj-lt"/>
              </a:rPr>
              <a:t>One could stop and eat of the field or vineyard, but no carry out (23:24,25).</a:t>
            </a:r>
          </a:p>
          <a:p>
            <a:endParaRPr lang="en-US" sz="800" dirty="0">
              <a:latin typeface="+mj-lt"/>
            </a:endParaRPr>
          </a:p>
          <a:p>
            <a:r>
              <a:rPr lang="en-US" sz="2400" dirty="0" smtClean="0">
                <a:latin typeface="+mj-lt"/>
              </a:rPr>
              <a:t>Next time – (Deut. 24 – Joshua 11) – Moses dies; Joshua leads Israel into Canaan.</a:t>
            </a:r>
          </a:p>
        </p:txBody>
      </p:sp>
    </p:spTree>
    <p:extLst>
      <p:ext uri="{BB962C8B-B14F-4D97-AF65-F5344CB8AC3E}">
        <p14:creationId xmlns:p14="http://schemas.microsoft.com/office/powerpoint/2010/main" val="30890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500"/>
                                        <p:tgtEl>
                                          <p:spTgt spid="2">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fade">
                                      <p:cBhvr>
                                        <p:cTn id="49" dur="500"/>
                                        <p:tgtEl>
                                          <p:spTgt spid="2">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3" end="13"/>
                                            </p:txEl>
                                          </p:spTgt>
                                        </p:tgtEl>
                                        <p:attrNameLst>
                                          <p:attrName>style.visibility</p:attrName>
                                        </p:attrNameLst>
                                      </p:cBhvr>
                                      <p:to>
                                        <p:strVal val="visible"/>
                                      </p:to>
                                    </p:set>
                                    <p:animEffect transition="in" filter="fade">
                                      <p:cBhvr>
                                        <p:cTn id="54" dur="500"/>
                                        <p:tgtEl>
                                          <p:spTgt spid="2">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14" end="14"/>
                                            </p:txEl>
                                          </p:spTgt>
                                        </p:tgtEl>
                                        <p:attrNameLst>
                                          <p:attrName>style.visibility</p:attrName>
                                        </p:attrNameLst>
                                      </p:cBhvr>
                                      <p:to>
                                        <p:strVal val="visible"/>
                                      </p:to>
                                    </p:set>
                                    <p:animEffect transition="in" filter="fade">
                                      <p:cBhvr>
                                        <p:cTn id="59" dur="500"/>
                                        <p:tgtEl>
                                          <p:spTgt spid="2">
                                            <p:txEl>
                                              <p:pRg st="14" end="1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xEl>
                                              <p:pRg st="16" end="16"/>
                                            </p:txEl>
                                          </p:spTgt>
                                        </p:tgtEl>
                                        <p:attrNameLst>
                                          <p:attrName>style.visibility</p:attrName>
                                        </p:attrNameLst>
                                      </p:cBhvr>
                                      <p:to>
                                        <p:strVal val="visible"/>
                                      </p:to>
                                    </p:set>
                                    <p:animEffect transition="in" filter="fade">
                                      <p:cBhvr>
                                        <p:cTn id="64"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 y="-2"/>
            <a:ext cx="11925299" cy="6247864"/>
          </a:xfrm>
          <a:prstGeom prst="rect">
            <a:avLst/>
          </a:prstGeom>
          <a:noFill/>
        </p:spPr>
        <p:txBody>
          <a:bodyPr wrap="square" rtlCol="0">
            <a:spAutoFit/>
          </a:bodyPr>
          <a:lstStyle/>
          <a:p>
            <a:r>
              <a:rPr lang="en-US" sz="2400" dirty="0" smtClean="0">
                <a:latin typeface="+mj-lt"/>
              </a:rPr>
              <a:t>Moses painted a very bleak picture in Israel’s future: the </a:t>
            </a:r>
          </a:p>
          <a:p>
            <a:r>
              <a:rPr lang="en-US" sz="2400" dirty="0" smtClean="0">
                <a:latin typeface="+mj-lt"/>
              </a:rPr>
              <a:t>Assyrian/Babylonian captivity and the ‘end time’ –</a:t>
            </a:r>
          </a:p>
          <a:p>
            <a:endParaRPr lang="en-US" sz="800" dirty="0" smtClean="0">
              <a:latin typeface="+mj-lt"/>
            </a:endParaRPr>
          </a:p>
          <a:p>
            <a:r>
              <a:rPr lang="en-US" sz="2400" dirty="0" smtClean="0">
                <a:latin typeface="+mj-lt"/>
              </a:rPr>
              <a:t>“When thou art in </a:t>
            </a:r>
            <a:r>
              <a:rPr lang="en-US" sz="2400" b="1" dirty="0" smtClean="0">
                <a:latin typeface="+mj-lt"/>
              </a:rPr>
              <a:t>tribulation</a:t>
            </a:r>
            <a:r>
              <a:rPr lang="en-US" sz="2400" dirty="0" smtClean="0">
                <a:latin typeface="+mj-lt"/>
              </a:rPr>
              <a:t>, and all these things are </a:t>
            </a:r>
          </a:p>
          <a:p>
            <a:r>
              <a:rPr lang="en-US" sz="2400" dirty="0" smtClean="0">
                <a:latin typeface="+mj-lt"/>
              </a:rPr>
              <a:t>come upon thee, even in the </a:t>
            </a:r>
            <a:r>
              <a:rPr lang="en-US" sz="2400" b="1" dirty="0" smtClean="0">
                <a:latin typeface="+mj-lt"/>
              </a:rPr>
              <a:t>latter days</a:t>
            </a:r>
            <a:r>
              <a:rPr lang="en-US" sz="2400" dirty="0" smtClean="0">
                <a:latin typeface="+mj-lt"/>
              </a:rPr>
              <a:t>, if thou turn to </a:t>
            </a:r>
          </a:p>
          <a:p>
            <a:r>
              <a:rPr lang="en-US" sz="2400" dirty="0" smtClean="0">
                <a:latin typeface="+mj-lt"/>
              </a:rPr>
              <a:t>the LORD thy God, and shalt be obedient unto his voice…</a:t>
            </a:r>
          </a:p>
          <a:p>
            <a:r>
              <a:rPr lang="en-US" sz="2400" dirty="0" smtClean="0">
                <a:latin typeface="+mj-lt"/>
              </a:rPr>
              <a:t>is a merciful God; he will not forsake thee, neither </a:t>
            </a:r>
          </a:p>
          <a:p>
            <a:r>
              <a:rPr lang="en-US" sz="2400" dirty="0" smtClean="0">
                <a:latin typeface="+mj-lt"/>
              </a:rPr>
              <a:t>destroy thee, nor forget the covenant of thy fathers…” </a:t>
            </a:r>
          </a:p>
          <a:p>
            <a:r>
              <a:rPr lang="en-US" sz="2400" dirty="0" smtClean="0">
                <a:latin typeface="+mj-lt"/>
              </a:rPr>
              <a:t>(4:30,31).</a:t>
            </a:r>
          </a:p>
          <a:p>
            <a:r>
              <a:rPr lang="en-US" sz="2400" dirty="0" smtClean="0">
                <a:latin typeface="+mj-lt"/>
              </a:rPr>
              <a:t>On several occasions, Israel </a:t>
            </a:r>
            <a:r>
              <a:rPr lang="en-US" sz="2400" i="1" dirty="0" smtClean="0">
                <a:latin typeface="+mj-lt"/>
              </a:rPr>
              <a:t>would</a:t>
            </a:r>
            <a:r>
              <a:rPr lang="en-US" sz="2400" dirty="0" smtClean="0">
                <a:latin typeface="+mj-lt"/>
              </a:rPr>
              <a:t> forget what Moses </a:t>
            </a:r>
          </a:p>
          <a:p>
            <a:r>
              <a:rPr lang="en-US" sz="2400" dirty="0" smtClean="0">
                <a:latin typeface="+mj-lt"/>
              </a:rPr>
              <a:t>told them, but God would never forget the promises He </a:t>
            </a:r>
          </a:p>
          <a:p>
            <a:r>
              <a:rPr lang="en-US" sz="2400" dirty="0" smtClean="0">
                <a:latin typeface="+mj-lt"/>
              </a:rPr>
              <a:t>made to Abraham, Isaac, and Jacob.  He would punish </a:t>
            </a:r>
          </a:p>
          <a:p>
            <a:r>
              <a:rPr lang="en-US" sz="2400" dirty="0" smtClean="0">
                <a:latin typeface="+mj-lt"/>
              </a:rPr>
              <a:t>His people for their disobedience, but He would always </a:t>
            </a:r>
          </a:p>
          <a:p>
            <a:r>
              <a:rPr lang="en-US" sz="2400" dirty="0" smtClean="0">
                <a:latin typeface="+mj-lt"/>
              </a:rPr>
              <a:t>take them back when they showed repentance.</a:t>
            </a:r>
          </a:p>
          <a:p>
            <a:endParaRPr lang="en-US" sz="800" dirty="0" smtClean="0">
              <a:latin typeface="+mj-lt"/>
            </a:endParaRPr>
          </a:p>
          <a:p>
            <a:r>
              <a:rPr lang="en-US" sz="2400" dirty="0" smtClean="0">
                <a:latin typeface="+mj-lt"/>
              </a:rPr>
              <a:t>After reviewing these things, Moses then began the 2</a:t>
            </a:r>
            <a:r>
              <a:rPr lang="en-US" sz="2400" baseline="30000" dirty="0" smtClean="0">
                <a:latin typeface="+mj-lt"/>
              </a:rPr>
              <a:t>nd</a:t>
            </a:r>
            <a:r>
              <a:rPr lang="en-US" sz="2400" dirty="0" smtClean="0">
                <a:latin typeface="+mj-lt"/>
              </a:rPr>
              <a:t> </a:t>
            </a:r>
          </a:p>
          <a:p>
            <a:r>
              <a:rPr lang="en-US" sz="2400" dirty="0" smtClean="0">
                <a:latin typeface="+mj-lt"/>
              </a:rPr>
              <a:t>reading of the Law to Israel – “</a:t>
            </a:r>
            <a:r>
              <a:rPr lang="en-US" sz="2400" b="1" dirty="0" smtClean="0">
                <a:latin typeface="+mj-lt"/>
              </a:rPr>
              <a:t>And this is the law which Moses set before the children of Israel</a:t>
            </a:r>
            <a:r>
              <a:rPr lang="en-US" sz="2400" dirty="0" smtClean="0">
                <a:latin typeface="+mj-lt"/>
              </a:rPr>
              <a:t>… after they came forth out of Egypt” (4:44). </a:t>
            </a:r>
            <a:endParaRPr lang="en-US" sz="2400" dirty="0">
              <a:latin typeface="+mj-lt"/>
            </a:endParaRPr>
          </a:p>
        </p:txBody>
      </p:sp>
      <p:pic>
        <p:nvPicPr>
          <p:cNvPr id="3" name="Picture 2" descr="Togo : Associer la &lt;strong&gt;diaspora&lt;/strong&gt; aux questions de développemen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5175" y="-1"/>
            <a:ext cx="5076825" cy="4836217"/>
          </a:xfrm>
          <a:prstGeom prst="rect">
            <a:avLst/>
          </a:prstGeom>
        </p:spPr>
      </p:pic>
      <p:pic>
        <p:nvPicPr>
          <p:cNvPr id="4" name="Picture 3" descr="Qué es un Profeta - NEOATIER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25" y="0"/>
            <a:ext cx="4943475" cy="5314950"/>
          </a:xfrm>
          <a:prstGeom prst="rect">
            <a:avLst/>
          </a:prstGeom>
        </p:spPr>
      </p:pic>
    </p:spTree>
    <p:extLst>
      <p:ext uri="{BB962C8B-B14F-4D97-AF65-F5344CB8AC3E}">
        <p14:creationId xmlns:p14="http://schemas.microsoft.com/office/powerpoint/2010/main" val="235231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2" end="12"/>
                                            </p:txEl>
                                          </p:spTgt>
                                        </p:tgtEl>
                                        <p:attrNameLst>
                                          <p:attrName>style.visibility</p:attrName>
                                        </p:attrNameLst>
                                      </p:cBhvr>
                                      <p:to>
                                        <p:strVal val="visible"/>
                                      </p:to>
                                    </p:set>
                                    <p:animEffect transition="in" filter="fade">
                                      <p:cBhvr>
                                        <p:cTn id="36" dur="500"/>
                                        <p:tgtEl>
                                          <p:spTgt spid="2">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animEffect transition="in" filter="fade">
                                      <p:cBhvr>
                                        <p:cTn id="39" dur="500"/>
                                        <p:tgtEl>
                                          <p:spTgt spid="2">
                                            <p:txEl>
                                              <p:pRg st="13" end="1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fade">
                                      <p:cBhvr>
                                        <p:cTn id="49" dur="500"/>
                                        <p:tgtEl>
                                          <p:spTgt spid="2">
                                            <p:txEl>
                                              <p:pRg st="15" end="1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6" end="16"/>
                                            </p:txEl>
                                          </p:spTgt>
                                        </p:tgtEl>
                                        <p:attrNameLst>
                                          <p:attrName>style.visibility</p:attrName>
                                        </p:attrNameLst>
                                      </p:cBhvr>
                                      <p:to>
                                        <p:strVal val="visible"/>
                                      </p:to>
                                    </p:set>
                                    <p:animEffect transition="in" filter="fade">
                                      <p:cBhvr>
                                        <p:cTn id="5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4" y="0"/>
            <a:ext cx="7058026" cy="6124754"/>
          </a:xfrm>
          <a:prstGeom prst="rect">
            <a:avLst/>
          </a:prstGeom>
          <a:noFill/>
        </p:spPr>
        <p:txBody>
          <a:bodyPr wrap="square" rtlCol="0">
            <a:spAutoFit/>
          </a:bodyPr>
          <a:lstStyle/>
          <a:p>
            <a:r>
              <a:rPr lang="en-US" sz="2400" dirty="0" smtClean="0">
                <a:latin typeface="+mj-lt"/>
              </a:rPr>
              <a:t>“… </a:t>
            </a:r>
            <a:r>
              <a:rPr lang="en-US" sz="2400" b="1" dirty="0" smtClean="0">
                <a:latin typeface="+mj-lt"/>
              </a:rPr>
              <a:t>Hear O Israel</a:t>
            </a:r>
            <a:r>
              <a:rPr lang="en-US" sz="2400" dirty="0" smtClean="0">
                <a:latin typeface="+mj-lt"/>
              </a:rPr>
              <a:t>, the statues and judgments which I speak in your ears this day, that ye may </a:t>
            </a:r>
            <a:r>
              <a:rPr lang="en-US" sz="2400" b="1" dirty="0" smtClean="0">
                <a:latin typeface="+mj-lt"/>
              </a:rPr>
              <a:t>learn them</a:t>
            </a:r>
            <a:r>
              <a:rPr lang="en-US" sz="2400" dirty="0" smtClean="0">
                <a:latin typeface="+mj-lt"/>
              </a:rPr>
              <a:t>, and </a:t>
            </a:r>
            <a:r>
              <a:rPr lang="en-US" sz="2400" b="1" dirty="0" smtClean="0">
                <a:latin typeface="+mj-lt"/>
              </a:rPr>
              <a:t>keep</a:t>
            </a:r>
            <a:r>
              <a:rPr lang="en-US" sz="2400" dirty="0" smtClean="0">
                <a:latin typeface="+mj-lt"/>
              </a:rPr>
              <a:t> and </a:t>
            </a:r>
            <a:r>
              <a:rPr lang="en-US" sz="2400" b="1" dirty="0" smtClean="0">
                <a:latin typeface="+mj-lt"/>
              </a:rPr>
              <a:t>do them</a:t>
            </a:r>
            <a:r>
              <a:rPr lang="en-US" sz="2400" dirty="0" smtClean="0">
                <a:latin typeface="+mj-lt"/>
              </a:rPr>
              <a:t>… The LORD made not this covenant with our fathers, but with us… who are all of us here alive this day” (5:1-3).</a:t>
            </a:r>
          </a:p>
          <a:p>
            <a:r>
              <a:rPr lang="en-US" sz="2400" dirty="0" smtClean="0">
                <a:latin typeface="+mj-lt"/>
              </a:rPr>
              <a:t>Though God had made the original promises of a mighty nation, a land of promise, and many blessings to the fathers, Moses wanted this present generation to know </a:t>
            </a:r>
            <a:r>
              <a:rPr lang="en-US" sz="2400" u="sng" dirty="0" smtClean="0">
                <a:latin typeface="+mj-lt"/>
              </a:rPr>
              <a:t>it was now up to them to carry it out</a:t>
            </a:r>
            <a:r>
              <a:rPr lang="en-US" sz="2400" dirty="0" smtClean="0">
                <a:latin typeface="+mj-lt"/>
              </a:rPr>
              <a:t>.  It was being given to those who</a:t>
            </a:r>
            <a:r>
              <a:rPr lang="en-US" sz="2400" b="1" dirty="0" smtClean="0">
                <a:latin typeface="+mj-lt"/>
              </a:rPr>
              <a:t> LIVE</a:t>
            </a:r>
            <a:r>
              <a:rPr lang="en-US" sz="2400" dirty="0" smtClean="0">
                <a:latin typeface="+mj-lt"/>
              </a:rPr>
              <a:t>, not to those who were </a:t>
            </a:r>
            <a:r>
              <a:rPr lang="en-US" sz="2400" b="1" dirty="0" smtClean="0">
                <a:latin typeface="+mj-lt"/>
              </a:rPr>
              <a:t>DEAD</a:t>
            </a:r>
            <a:r>
              <a:rPr lang="en-US" sz="2400" dirty="0" smtClean="0">
                <a:latin typeface="+mj-lt"/>
              </a:rPr>
              <a:t>.</a:t>
            </a:r>
          </a:p>
          <a:p>
            <a:r>
              <a:rPr lang="en-US" sz="2400" dirty="0" smtClean="0">
                <a:latin typeface="+mj-lt"/>
              </a:rPr>
              <a:t>Next Moses repeated the 10 Commandments (5:7-21) –</a:t>
            </a:r>
          </a:p>
          <a:p>
            <a:endParaRPr lang="en-US" sz="800" dirty="0" smtClean="0">
              <a:latin typeface="+mj-lt"/>
            </a:endParaRPr>
          </a:p>
          <a:p>
            <a:r>
              <a:rPr lang="en-US" sz="2400" dirty="0" smtClean="0">
                <a:latin typeface="+mj-lt"/>
              </a:rPr>
              <a:t>“These words the LORD spake unto all your assembly in the mount out of the midst of the fire, of the cloud, and of the thick darkness, with a great voice… </a:t>
            </a:r>
            <a:r>
              <a:rPr lang="en-US" sz="2400" b="1" dirty="0" smtClean="0">
                <a:latin typeface="+mj-lt"/>
              </a:rPr>
              <a:t>he wrote them in two tablets of stone, and delivered them unto me</a:t>
            </a:r>
            <a:r>
              <a:rPr lang="en-US" sz="2400" dirty="0" smtClean="0">
                <a:latin typeface="+mj-lt"/>
              </a:rPr>
              <a:t>” (5:22,23).  </a:t>
            </a:r>
            <a:endParaRPr lang="en-US" sz="2400" dirty="0">
              <a:latin typeface="+mj-lt"/>
            </a:endParaRPr>
          </a:p>
        </p:txBody>
      </p:sp>
      <p:pic>
        <p:nvPicPr>
          <p:cNvPr id="3" name="Picture 2"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525" y="0"/>
            <a:ext cx="4943475" cy="5314950"/>
          </a:xfrm>
          <a:prstGeom prst="rect">
            <a:avLst/>
          </a:prstGeom>
        </p:spPr>
      </p:pic>
    </p:spTree>
    <p:extLst>
      <p:ext uri="{BB962C8B-B14F-4D97-AF65-F5344CB8AC3E}">
        <p14:creationId xmlns:p14="http://schemas.microsoft.com/office/powerpoint/2010/main" val="340257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85725"/>
            <a:ext cx="11296650" cy="6494085"/>
          </a:xfrm>
          <a:prstGeom prst="rect">
            <a:avLst/>
          </a:prstGeom>
          <a:noFill/>
        </p:spPr>
        <p:txBody>
          <a:bodyPr wrap="square" rtlCol="0">
            <a:spAutoFit/>
          </a:bodyPr>
          <a:lstStyle/>
          <a:p>
            <a:r>
              <a:rPr lang="en-US" sz="2400" b="1" dirty="0" smtClean="0">
                <a:latin typeface="+mj-lt"/>
              </a:rPr>
              <a:t>THE SHEMA</a:t>
            </a:r>
          </a:p>
          <a:p>
            <a:r>
              <a:rPr lang="en-US" sz="2400" dirty="0" smtClean="0">
                <a:latin typeface="+mj-lt"/>
              </a:rPr>
              <a:t>“</a:t>
            </a:r>
            <a:r>
              <a:rPr lang="en-US" sz="2400" b="1" dirty="0" smtClean="0">
                <a:latin typeface="+mj-lt"/>
              </a:rPr>
              <a:t>Hear, O Israel</a:t>
            </a:r>
            <a:r>
              <a:rPr lang="en-US" sz="2400" dirty="0" smtClean="0">
                <a:latin typeface="+mj-lt"/>
              </a:rPr>
              <a:t>; the LORD our God is </a:t>
            </a:r>
            <a:r>
              <a:rPr lang="en-US" sz="2400" u="sng" dirty="0" smtClean="0">
                <a:latin typeface="+mj-lt"/>
              </a:rPr>
              <a:t>one</a:t>
            </a:r>
            <a:r>
              <a:rPr lang="en-US" sz="2400" dirty="0" smtClean="0">
                <a:latin typeface="+mj-lt"/>
              </a:rPr>
              <a:t> </a:t>
            </a:r>
            <a:r>
              <a:rPr lang="en-US" sz="2400" b="1" dirty="0" smtClean="0">
                <a:latin typeface="+mj-lt"/>
              </a:rPr>
              <a:t>LORD</a:t>
            </a:r>
            <a:r>
              <a:rPr lang="en-US" sz="2400" dirty="0" smtClean="0">
                <a:latin typeface="+mj-lt"/>
              </a:rPr>
              <a:t>; and thou </a:t>
            </a:r>
          </a:p>
          <a:p>
            <a:r>
              <a:rPr lang="en-US" sz="2400" dirty="0" smtClean="0">
                <a:latin typeface="+mj-lt"/>
              </a:rPr>
              <a:t>shalt love thy </a:t>
            </a:r>
            <a:r>
              <a:rPr lang="en-US" sz="2400" b="1" dirty="0" smtClean="0">
                <a:latin typeface="+mj-lt"/>
              </a:rPr>
              <a:t>LORD thy God </a:t>
            </a:r>
            <a:r>
              <a:rPr lang="en-US" sz="2400" dirty="0" smtClean="0">
                <a:latin typeface="+mj-lt"/>
              </a:rPr>
              <a:t>with all thine heart, and with </a:t>
            </a:r>
          </a:p>
          <a:p>
            <a:r>
              <a:rPr lang="en-US" sz="2400" dirty="0" smtClean="0">
                <a:latin typeface="+mj-lt"/>
              </a:rPr>
              <a:t>all thy soul, and with all thy might” (6:4,5).</a:t>
            </a:r>
          </a:p>
          <a:p>
            <a:r>
              <a:rPr lang="en-US" sz="2400" dirty="0" smtClean="0">
                <a:latin typeface="+mj-lt"/>
              </a:rPr>
              <a:t>This is the foundational principle of Judaism and the 1</a:t>
            </a:r>
            <a:r>
              <a:rPr lang="en-US" sz="2400" baseline="30000" dirty="0" smtClean="0">
                <a:latin typeface="+mj-lt"/>
              </a:rPr>
              <a:t>st</a:t>
            </a:r>
            <a:r>
              <a:rPr lang="en-US" sz="2400" dirty="0" smtClean="0">
                <a:latin typeface="+mj-lt"/>
              </a:rPr>
              <a:t> </a:t>
            </a:r>
          </a:p>
          <a:p>
            <a:r>
              <a:rPr lang="en-US" sz="2400" dirty="0" smtClean="0">
                <a:latin typeface="+mj-lt"/>
              </a:rPr>
              <a:t>commandment set Israel’s God apart from every other </a:t>
            </a:r>
          </a:p>
          <a:p>
            <a:r>
              <a:rPr lang="en-US" sz="2400" dirty="0" smtClean="0">
                <a:latin typeface="+mj-lt"/>
              </a:rPr>
              <a:t>god.  The Hebrews were to have the closest personal </a:t>
            </a:r>
          </a:p>
          <a:p>
            <a:r>
              <a:rPr lang="en-US" sz="2400" dirty="0" smtClean="0">
                <a:latin typeface="+mj-lt"/>
              </a:rPr>
              <a:t>relationship with God and the expression of Israel’s faith </a:t>
            </a:r>
          </a:p>
          <a:p>
            <a:r>
              <a:rPr lang="en-US" sz="2400" dirty="0" smtClean="0">
                <a:latin typeface="+mj-lt"/>
              </a:rPr>
              <a:t>was to love God with all their being and that was to be </a:t>
            </a:r>
          </a:p>
          <a:p>
            <a:r>
              <a:rPr lang="en-US" sz="2400" dirty="0" smtClean="0">
                <a:latin typeface="+mj-lt"/>
              </a:rPr>
              <a:t>manifested by the keeping of His laws.  </a:t>
            </a:r>
          </a:p>
          <a:p>
            <a:endParaRPr lang="en-US" sz="800" dirty="0" smtClean="0">
              <a:latin typeface="+mj-lt"/>
            </a:endParaRPr>
          </a:p>
          <a:p>
            <a:r>
              <a:rPr lang="en-US" sz="2400" dirty="0" smtClean="0">
                <a:latin typeface="+mj-lt"/>
              </a:rPr>
              <a:t>“And these words, which I command thee this day, shall </a:t>
            </a:r>
          </a:p>
          <a:p>
            <a:r>
              <a:rPr lang="en-US" sz="2400" dirty="0" smtClean="0">
                <a:latin typeface="+mj-lt"/>
              </a:rPr>
              <a:t>be in thine heart: And </a:t>
            </a:r>
            <a:r>
              <a:rPr lang="en-US" sz="2400" b="1" dirty="0" smtClean="0">
                <a:latin typeface="+mj-lt"/>
              </a:rPr>
              <a:t>thou shalt teach them diligently </a:t>
            </a:r>
          </a:p>
          <a:p>
            <a:r>
              <a:rPr lang="en-US" sz="2400" b="1" dirty="0" smtClean="0">
                <a:latin typeface="+mj-lt"/>
              </a:rPr>
              <a:t>unto thy children</a:t>
            </a:r>
            <a:r>
              <a:rPr lang="en-US" sz="2400" dirty="0" smtClean="0">
                <a:latin typeface="+mj-lt"/>
              </a:rPr>
              <a:t>, and shalt talk of them when thou </a:t>
            </a:r>
          </a:p>
          <a:p>
            <a:r>
              <a:rPr lang="en-US" sz="2400" dirty="0" smtClean="0">
                <a:latin typeface="+mj-lt"/>
              </a:rPr>
              <a:t>sittest in thine house.. </a:t>
            </a:r>
            <a:r>
              <a:rPr lang="en-US" sz="2400" dirty="0">
                <a:latin typeface="+mj-lt"/>
              </a:rPr>
              <a:t>w</a:t>
            </a:r>
            <a:r>
              <a:rPr lang="en-US" sz="2400" dirty="0" smtClean="0">
                <a:latin typeface="+mj-lt"/>
              </a:rPr>
              <a:t>alkest by the way… liest down… </a:t>
            </a:r>
            <a:endParaRPr lang="en-US" sz="2400" dirty="0" smtClean="0">
              <a:latin typeface="+mj-lt"/>
            </a:endParaRPr>
          </a:p>
          <a:p>
            <a:r>
              <a:rPr lang="en-US" sz="2400" dirty="0" smtClean="0">
                <a:latin typeface="+mj-lt"/>
              </a:rPr>
              <a:t>thou </a:t>
            </a:r>
            <a:r>
              <a:rPr lang="en-US" sz="2400" dirty="0" smtClean="0">
                <a:latin typeface="+mj-lt"/>
              </a:rPr>
              <a:t>risest up” (6:6-9).</a:t>
            </a:r>
          </a:p>
          <a:p>
            <a:r>
              <a:rPr lang="en-US" sz="2400" dirty="0" smtClean="0">
                <a:latin typeface="+mj-lt"/>
              </a:rPr>
              <a:t>Nothing in the Jewish culture was more important than teaching their children of the importance of their God.  </a:t>
            </a:r>
            <a:r>
              <a:rPr lang="en-US" sz="2400" i="1" dirty="0" smtClean="0">
                <a:latin typeface="+mj-lt"/>
              </a:rPr>
              <a:t>Can we say the same today concerning our children and Christ?  </a:t>
            </a:r>
            <a:endParaRPr lang="en-US" sz="2400" i="1" dirty="0">
              <a:latin typeface="+mj-lt"/>
            </a:endParaRPr>
          </a:p>
        </p:txBody>
      </p:sp>
      <p:pic>
        <p:nvPicPr>
          <p:cNvPr id="3" name="Picture 2" descr="The Seal Of The Living Elohim | Echo Of Restoration Truth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924" y="0"/>
            <a:ext cx="4791075" cy="5391150"/>
          </a:xfrm>
          <a:prstGeom prst="rect">
            <a:avLst/>
          </a:prstGeom>
        </p:spPr>
      </p:pic>
      <p:pic>
        <p:nvPicPr>
          <p:cNvPr id="5" name="Picture 4" descr="File:&lt;strong&gt;Jewish&lt;/strong&gt; &lt;strong&gt;Children&lt;/strong&gt; with their Teacher in Samarkan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925" y="0"/>
            <a:ext cx="4791076" cy="5391150"/>
          </a:xfrm>
          <a:prstGeom prst="rect">
            <a:avLst/>
          </a:prstGeom>
        </p:spPr>
      </p:pic>
    </p:spTree>
    <p:extLst>
      <p:ext uri="{BB962C8B-B14F-4D97-AF65-F5344CB8AC3E}">
        <p14:creationId xmlns:p14="http://schemas.microsoft.com/office/powerpoint/2010/main" val="253232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3" end="13"/>
                                            </p:txEl>
                                          </p:spTgt>
                                        </p:tgtEl>
                                        <p:attrNameLst>
                                          <p:attrName>style.visibility</p:attrName>
                                        </p:attrNameLst>
                                      </p:cBhvr>
                                      <p:to>
                                        <p:strVal val="visible"/>
                                      </p:to>
                                    </p:set>
                                    <p:animEffect transition="in" filter="fade">
                                      <p:cBhvr>
                                        <p:cTn id="38" dur="500"/>
                                        <p:tgtEl>
                                          <p:spTgt spid="2">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animEffect transition="in" filter="fade">
                                      <p:cBhvr>
                                        <p:cTn id="41" dur="500"/>
                                        <p:tgtEl>
                                          <p:spTgt spid="2">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5" end="15"/>
                                            </p:txEl>
                                          </p:spTgt>
                                        </p:tgtEl>
                                        <p:attrNameLst>
                                          <p:attrName>style.visibility</p:attrName>
                                        </p:attrNameLst>
                                      </p:cBhvr>
                                      <p:to>
                                        <p:strVal val="visible"/>
                                      </p:to>
                                    </p:set>
                                    <p:animEffect transition="in" filter="fade">
                                      <p:cBhvr>
                                        <p:cTn id="44" dur="500"/>
                                        <p:tgtEl>
                                          <p:spTgt spid="2">
                                            <p:txEl>
                                              <p:pRg st="15" end="1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Effect transition="in" filter="fade">
                                      <p:cBhvr>
                                        <p:cTn id="49"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Tefillin shel yad klaf.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5762" y="0"/>
            <a:ext cx="5456238" cy="6247864"/>
          </a:xfrm>
          <a:prstGeom prst="rect">
            <a:avLst/>
          </a:prstGeom>
        </p:spPr>
      </p:pic>
      <p:sp>
        <p:nvSpPr>
          <p:cNvPr id="3" name="TextBox 2"/>
          <p:cNvSpPr txBox="1"/>
          <p:nvPr/>
        </p:nvSpPr>
        <p:spPr>
          <a:xfrm>
            <a:off x="66674" y="0"/>
            <a:ext cx="6543676" cy="6247864"/>
          </a:xfrm>
          <a:prstGeom prst="rect">
            <a:avLst/>
          </a:prstGeom>
          <a:noFill/>
        </p:spPr>
        <p:txBody>
          <a:bodyPr wrap="square" rtlCol="0">
            <a:spAutoFit/>
          </a:bodyPr>
          <a:lstStyle/>
          <a:p>
            <a:r>
              <a:rPr lang="en-US" sz="2400" dirty="0" smtClean="0">
                <a:latin typeface="+mj-lt"/>
              </a:rPr>
              <a:t>“And thou shalt bind them for a sign upon thine hand, and they shall be as frontlets between thine eyes” (6:8).</a:t>
            </a:r>
          </a:p>
          <a:p>
            <a:r>
              <a:rPr lang="en-US" sz="2400" dirty="0">
                <a:latin typeface="+mj-lt"/>
              </a:rPr>
              <a:t>P</a:t>
            </a:r>
            <a:r>
              <a:rPr lang="en-US" sz="2400" dirty="0" smtClean="0">
                <a:latin typeface="+mj-lt"/>
              </a:rPr>
              <a:t>resent day Orthodox Jews take this passage literally by placing Scripture in these containers </a:t>
            </a:r>
          </a:p>
          <a:p>
            <a:r>
              <a:rPr lang="en-US" sz="2400" dirty="0" smtClean="0">
                <a:latin typeface="+mj-lt"/>
              </a:rPr>
              <a:t>[phylacteries] and wearing them as a constant reminder of their importance.</a:t>
            </a:r>
          </a:p>
          <a:p>
            <a:endParaRPr lang="en-US" sz="800" dirty="0" smtClean="0">
              <a:latin typeface="+mj-lt"/>
            </a:endParaRPr>
          </a:p>
          <a:p>
            <a:r>
              <a:rPr lang="en-US" sz="2400" b="1" dirty="0" smtClean="0">
                <a:latin typeface="+mj-lt"/>
              </a:rPr>
              <a:t>GOD FIGHTS</a:t>
            </a:r>
          </a:p>
          <a:p>
            <a:r>
              <a:rPr lang="en-US" sz="2400" dirty="0" smtClean="0">
                <a:latin typeface="+mj-lt"/>
              </a:rPr>
              <a:t>“When the LORD thy God shall bring thee into the land… and hath cast out many nations before thee, the Hittites… Girgashites… Amorites… Canaanites… Perizzites… Hivites… Jebusites, seven nations greater and mightier than thou… </a:t>
            </a:r>
            <a:r>
              <a:rPr lang="en-US" sz="2400" b="1" u="sng" dirty="0" smtClean="0">
                <a:latin typeface="+mj-lt"/>
              </a:rPr>
              <a:t>though shalt smite them, and utterly destroy them; make no covenant with them, nor shew mercy unto them</a:t>
            </a:r>
            <a:r>
              <a:rPr lang="en-US" sz="2400" dirty="0" smtClean="0">
                <a:latin typeface="+mj-lt"/>
              </a:rPr>
              <a:t>” (7:1,2).  </a:t>
            </a:r>
            <a:endParaRPr lang="en-US" sz="800" dirty="0" smtClean="0">
              <a:latin typeface="+mj-lt"/>
            </a:endParaRPr>
          </a:p>
          <a:p>
            <a:endParaRPr lang="en-US" sz="800" dirty="0">
              <a:latin typeface="+mj-lt"/>
            </a:endParaRPr>
          </a:p>
          <a:p>
            <a:r>
              <a:rPr lang="en-US" sz="2400" dirty="0" smtClean="0">
                <a:latin typeface="+mj-lt"/>
              </a:rPr>
              <a:t>Israel was to show the squatter nations no mercy.    </a:t>
            </a:r>
            <a:endParaRPr lang="en-US" sz="2400" dirty="0">
              <a:latin typeface="+mj-lt"/>
            </a:endParaRPr>
          </a:p>
        </p:txBody>
      </p:sp>
      <p:pic>
        <p:nvPicPr>
          <p:cNvPr id="5" name="Picture 4" descr="Taking time to answer questions_1846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762" y="0"/>
            <a:ext cx="5456238" cy="6247864"/>
          </a:xfrm>
          <a:prstGeom prst="rect">
            <a:avLst/>
          </a:prstGeom>
        </p:spPr>
      </p:pic>
      <p:pic>
        <p:nvPicPr>
          <p:cNvPr id="11" name="Picture 10" descr="[jerpel.fr] Rapport Broussy : ou comment adapter les vieux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762" y="0"/>
            <a:ext cx="5456238" cy="6247864"/>
          </a:xfrm>
          <a:prstGeom prst="rect">
            <a:avLst/>
          </a:prstGeom>
        </p:spPr>
      </p:pic>
    </p:spTree>
    <p:extLst>
      <p:ext uri="{BB962C8B-B14F-4D97-AF65-F5344CB8AC3E}">
        <p14:creationId xmlns:p14="http://schemas.microsoft.com/office/powerpoint/2010/main" val="17796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9" y="0"/>
            <a:ext cx="12077701" cy="6494085"/>
          </a:xfrm>
          <a:prstGeom prst="rect">
            <a:avLst/>
          </a:prstGeom>
          <a:noFill/>
        </p:spPr>
        <p:txBody>
          <a:bodyPr wrap="square" rtlCol="0">
            <a:spAutoFit/>
          </a:bodyPr>
          <a:lstStyle/>
          <a:p>
            <a:r>
              <a:rPr lang="en-US" sz="2400" dirty="0" smtClean="0">
                <a:latin typeface="+mj-lt"/>
              </a:rPr>
              <a:t>Why was Israel to utterly destroy the Gentile nations who inhabited the land of Canaan?</a:t>
            </a:r>
          </a:p>
          <a:p>
            <a:endParaRPr lang="en-US" sz="800" dirty="0" smtClean="0">
              <a:latin typeface="+mj-lt"/>
            </a:endParaRPr>
          </a:p>
          <a:p>
            <a:r>
              <a:rPr lang="en-US" sz="2400" dirty="0" smtClean="0">
                <a:latin typeface="+mj-lt"/>
              </a:rPr>
              <a:t>“The LORD did not set his love upon you, nor choose you, because ye were more in number than any people for ye were the fewest of all people.  But </a:t>
            </a:r>
          </a:p>
          <a:p>
            <a:r>
              <a:rPr lang="en-US" sz="2400" dirty="0" smtClean="0">
                <a:latin typeface="+mj-lt"/>
              </a:rPr>
              <a:t>because </a:t>
            </a:r>
            <a:r>
              <a:rPr lang="en-US" sz="2400" b="1" u="sng" dirty="0" smtClean="0">
                <a:latin typeface="+mj-lt"/>
              </a:rPr>
              <a:t>the</a:t>
            </a:r>
            <a:r>
              <a:rPr lang="en-US" sz="2400" u="sng" dirty="0" smtClean="0">
                <a:latin typeface="+mj-lt"/>
              </a:rPr>
              <a:t> </a:t>
            </a:r>
            <a:r>
              <a:rPr lang="en-US" sz="2400" b="1" u="sng" dirty="0" smtClean="0">
                <a:latin typeface="+mj-lt"/>
              </a:rPr>
              <a:t>LORD loved you</a:t>
            </a:r>
            <a:r>
              <a:rPr lang="en-US" sz="2400" dirty="0" smtClean="0">
                <a:latin typeface="+mj-lt"/>
              </a:rPr>
              <a:t>, and because </a:t>
            </a:r>
            <a:r>
              <a:rPr lang="en-US" sz="2400" b="1" u="sng" dirty="0" smtClean="0">
                <a:latin typeface="+mj-lt"/>
              </a:rPr>
              <a:t>he would </a:t>
            </a:r>
          </a:p>
          <a:p>
            <a:r>
              <a:rPr lang="en-US" sz="2400" b="1" u="sng" dirty="0" smtClean="0">
                <a:latin typeface="+mj-lt"/>
              </a:rPr>
              <a:t>keep the oath which he had sworn unto your fathers</a:t>
            </a:r>
            <a:r>
              <a:rPr lang="en-US" sz="2400" dirty="0" smtClean="0">
                <a:latin typeface="+mj-lt"/>
              </a:rPr>
              <a:t>… </a:t>
            </a:r>
          </a:p>
          <a:p>
            <a:r>
              <a:rPr lang="en-US" sz="2400" dirty="0" smtClean="0">
                <a:latin typeface="+mj-lt"/>
              </a:rPr>
              <a:t>he is God, the faithful God, which keepeth covenant </a:t>
            </a:r>
          </a:p>
          <a:p>
            <a:r>
              <a:rPr lang="en-US" sz="2400" dirty="0" smtClean="0">
                <a:latin typeface="+mj-lt"/>
              </a:rPr>
              <a:t>and mercy </a:t>
            </a:r>
            <a:r>
              <a:rPr lang="en-US" sz="2400" b="1" u="sng" dirty="0" smtClean="0">
                <a:latin typeface="+mj-lt"/>
              </a:rPr>
              <a:t>WITH THEM THAT LOVE HIM</a:t>
            </a:r>
            <a:r>
              <a:rPr lang="en-US" sz="2400" dirty="0" smtClean="0">
                <a:latin typeface="+mj-lt"/>
              </a:rPr>
              <a:t>, and </a:t>
            </a:r>
            <a:r>
              <a:rPr lang="en-US" sz="2400" b="1" u="sng" dirty="0" smtClean="0">
                <a:latin typeface="+mj-lt"/>
              </a:rPr>
              <a:t>keep his </a:t>
            </a:r>
          </a:p>
          <a:p>
            <a:r>
              <a:rPr lang="en-US" sz="2400" b="1" u="sng" dirty="0" smtClean="0">
                <a:latin typeface="+mj-lt"/>
              </a:rPr>
              <a:t>laws</a:t>
            </a:r>
            <a:r>
              <a:rPr lang="en-US" sz="2400" dirty="0" smtClean="0">
                <a:latin typeface="+mj-lt"/>
              </a:rPr>
              <a:t> to a thousand generations.  And </a:t>
            </a:r>
            <a:r>
              <a:rPr lang="en-US" sz="2400" i="1" dirty="0" smtClean="0">
                <a:latin typeface="+mj-lt"/>
              </a:rPr>
              <a:t>repayeth them </a:t>
            </a:r>
          </a:p>
          <a:p>
            <a:r>
              <a:rPr lang="en-US" sz="2400" i="1" dirty="0" smtClean="0">
                <a:latin typeface="+mj-lt"/>
              </a:rPr>
              <a:t>that hate him to their face, to destroy them</a:t>
            </a:r>
            <a:r>
              <a:rPr lang="en-US" sz="2400" dirty="0" smtClean="0">
                <a:latin typeface="+mj-lt"/>
              </a:rPr>
              <a:t>” (7:7-10).</a:t>
            </a:r>
          </a:p>
          <a:p>
            <a:r>
              <a:rPr lang="en-US" sz="2400" dirty="0" smtClean="0">
                <a:latin typeface="+mj-lt"/>
              </a:rPr>
              <a:t>Moses gave several reasons why He dealt with pagan </a:t>
            </a:r>
            <a:endParaRPr lang="en-US" sz="2400" dirty="0" smtClean="0">
              <a:latin typeface="+mj-lt"/>
            </a:endParaRPr>
          </a:p>
          <a:p>
            <a:r>
              <a:rPr lang="en-US" sz="2400" dirty="0" smtClean="0">
                <a:latin typeface="+mj-lt"/>
              </a:rPr>
              <a:t>nations </a:t>
            </a:r>
            <a:r>
              <a:rPr lang="en-US" sz="2400" dirty="0" smtClean="0">
                <a:latin typeface="+mj-lt"/>
              </a:rPr>
              <a:t>as He did:  </a:t>
            </a:r>
          </a:p>
          <a:p>
            <a:pPr marL="342900" indent="-342900">
              <a:buFont typeface="Arial" panose="020B0604020202020204" pitchFamily="34" charset="0"/>
              <a:buChar char="•"/>
            </a:pPr>
            <a:r>
              <a:rPr lang="en-US" sz="2400" dirty="0">
                <a:latin typeface="+mj-lt"/>
              </a:rPr>
              <a:t>T</a:t>
            </a:r>
            <a:r>
              <a:rPr lang="en-US" sz="2400" dirty="0" smtClean="0">
                <a:latin typeface="+mj-lt"/>
              </a:rPr>
              <a:t>heir hatred of God brought forth unbridled wickedness, which because He is God of all nations, demanded His judgment (just like His judgment upon Israel when needed) </a:t>
            </a:r>
          </a:p>
          <a:p>
            <a:pPr marL="342900" indent="-342900">
              <a:buFont typeface="Arial" panose="020B0604020202020204" pitchFamily="34" charset="0"/>
              <a:buChar char="•"/>
            </a:pPr>
            <a:r>
              <a:rPr lang="en-US" sz="2400" dirty="0">
                <a:latin typeface="+mj-lt"/>
              </a:rPr>
              <a:t>B</a:t>
            </a:r>
            <a:r>
              <a:rPr lang="en-US" sz="2400" dirty="0" smtClean="0">
                <a:latin typeface="+mj-lt"/>
              </a:rPr>
              <a:t>ecause He had sworn an oath to the patriarchs that He must fulfill—He was not blessing Israel for their sake, but for </a:t>
            </a:r>
            <a:r>
              <a:rPr lang="en-US" sz="2400" u="sng" dirty="0" smtClean="0">
                <a:latin typeface="+mj-lt"/>
              </a:rPr>
              <a:t>HIS SAKE</a:t>
            </a:r>
          </a:p>
          <a:p>
            <a:pPr marL="342900" indent="-342900">
              <a:buFont typeface="Arial" panose="020B0604020202020204" pitchFamily="34" charset="0"/>
              <a:buChar char="•"/>
            </a:pPr>
            <a:r>
              <a:rPr lang="en-US" sz="2400" dirty="0" smtClean="0">
                <a:latin typeface="+mj-lt"/>
              </a:rPr>
              <a:t>The land was a gift to fulfill His eternal plan [heaven on earth]—not because they deserved it – “… </a:t>
            </a:r>
            <a:r>
              <a:rPr lang="en-US" sz="2400" b="1" dirty="0" smtClean="0">
                <a:latin typeface="+mj-lt"/>
              </a:rPr>
              <a:t>giveth thee not this land… for thy righteousness; for thou art a stiffnecked people</a:t>
            </a:r>
            <a:r>
              <a:rPr lang="en-US" sz="2400" dirty="0" smtClean="0">
                <a:latin typeface="+mj-lt"/>
              </a:rPr>
              <a:t>” (9:5,6)  </a:t>
            </a:r>
            <a:endParaRPr lang="en-US" sz="2400" dirty="0">
              <a:latin typeface="+mj-lt"/>
            </a:endParaRPr>
          </a:p>
        </p:txBody>
      </p:sp>
      <p:pic>
        <p:nvPicPr>
          <p:cNvPr id="4" name="Picture 3" descr="Qué es un Profeta - NEOATIERRA"/>
          <p:cNvPicPr>
            <a:picLocks noChangeAspect="1"/>
          </p:cNvPicPr>
          <p:nvPr/>
        </p:nvPicPr>
        <p:blipFill rotWithShape="1">
          <a:blip r:embed="rId2">
            <a:extLst>
              <a:ext uri="{28A0092B-C50C-407E-A947-70E740481C1C}">
                <a14:useLocalDpi xmlns:a14="http://schemas.microsoft.com/office/drawing/2010/main" val="0"/>
              </a:ext>
            </a:extLst>
          </a:blip>
          <a:srcRect r="15607"/>
          <a:stretch/>
        </p:blipFill>
        <p:spPr>
          <a:xfrm>
            <a:off x="7115175" y="962025"/>
            <a:ext cx="5076825" cy="3124200"/>
          </a:xfrm>
          <a:prstGeom prst="rect">
            <a:avLst/>
          </a:prstGeom>
        </p:spPr>
      </p:pic>
    </p:spTree>
    <p:extLst>
      <p:ext uri="{BB962C8B-B14F-4D97-AF65-F5344CB8AC3E}">
        <p14:creationId xmlns:p14="http://schemas.microsoft.com/office/powerpoint/2010/main" val="188015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6" y="0"/>
            <a:ext cx="7086600" cy="6370975"/>
          </a:xfrm>
          <a:prstGeom prst="rect">
            <a:avLst/>
          </a:prstGeom>
          <a:noFill/>
        </p:spPr>
        <p:txBody>
          <a:bodyPr wrap="square" rtlCol="0">
            <a:spAutoFit/>
          </a:bodyPr>
          <a:lstStyle/>
          <a:p>
            <a:r>
              <a:rPr lang="en-US" sz="2400" dirty="0" smtClean="0">
                <a:latin typeface="+mj-lt"/>
              </a:rPr>
              <a:t>In chapters 10,11, Moses repeated the same message </a:t>
            </a:r>
          </a:p>
          <a:p>
            <a:r>
              <a:rPr lang="en-US" sz="2400" dirty="0" smtClean="0">
                <a:latin typeface="+mj-lt"/>
              </a:rPr>
              <a:t>given to the former generation of Israelites – “And it </a:t>
            </a:r>
          </a:p>
          <a:p>
            <a:r>
              <a:rPr lang="en-US" sz="2400" dirty="0" smtClean="0">
                <a:latin typeface="+mj-lt"/>
              </a:rPr>
              <a:t>shall come to pass, if ye shall hearken diligently unto my </a:t>
            </a:r>
          </a:p>
          <a:p>
            <a:r>
              <a:rPr lang="en-US" sz="2400" dirty="0" smtClean="0">
                <a:latin typeface="+mj-lt"/>
              </a:rPr>
              <a:t>commandments which I command you this day, to love </a:t>
            </a:r>
          </a:p>
          <a:p>
            <a:r>
              <a:rPr lang="en-US" sz="2400" dirty="0" smtClean="0">
                <a:latin typeface="+mj-lt"/>
              </a:rPr>
              <a:t>the LORD your God and to serve him with all your heart </a:t>
            </a:r>
          </a:p>
          <a:p>
            <a:r>
              <a:rPr lang="en-US" sz="2400" dirty="0" smtClean="0">
                <a:latin typeface="+mj-lt"/>
              </a:rPr>
              <a:t>and with all your soul, that I will give you… the first rain </a:t>
            </a:r>
          </a:p>
          <a:p>
            <a:r>
              <a:rPr lang="en-US" sz="2400" dirty="0" smtClean="0">
                <a:latin typeface="+mj-lt"/>
              </a:rPr>
              <a:t>and the latter rain, that thou mayest gather in thy corn, </a:t>
            </a:r>
          </a:p>
          <a:p>
            <a:r>
              <a:rPr lang="en-US" sz="2400" dirty="0" smtClean="0">
                <a:latin typeface="+mj-lt"/>
              </a:rPr>
              <a:t>and thy wine, and thine oil.  And I will send grass in thy </a:t>
            </a:r>
          </a:p>
          <a:p>
            <a:r>
              <a:rPr lang="en-US" sz="2400" dirty="0" smtClean="0">
                <a:latin typeface="+mj-lt"/>
              </a:rPr>
              <a:t>fields for thy cattle, that thou mayest eat and be full… </a:t>
            </a:r>
          </a:p>
          <a:p>
            <a:r>
              <a:rPr lang="en-US" sz="2400" dirty="0" smtClean="0">
                <a:latin typeface="+mj-lt"/>
              </a:rPr>
              <a:t>Take heed that your heart not be deceived, and ye turn </a:t>
            </a:r>
          </a:p>
          <a:p>
            <a:r>
              <a:rPr lang="en-US" sz="2400" dirty="0" smtClean="0">
                <a:latin typeface="+mj-lt"/>
              </a:rPr>
              <a:t>aside, and serve other gods, and worship them.  And </a:t>
            </a:r>
          </a:p>
          <a:p>
            <a:r>
              <a:rPr lang="en-US" sz="2400" dirty="0" smtClean="0">
                <a:latin typeface="+mj-lt"/>
              </a:rPr>
              <a:t>then </a:t>
            </a:r>
            <a:r>
              <a:rPr lang="en-US" sz="2400" b="1" dirty="0" smtClean="0">
                <a:latin typeface="+mj-lt"/>
              </a:rPr>
              <a:t>the LORD’s wrath be kindled against you</a:t>
            </a:r>
            <a:r>
              <a:rPr lang="en-US" sz="2400" dirty="0" smtClean="0">
                <a:latin typeface="+mj-lt"/>
              </a:rPr>
              <a:t>… </a:t>
            </a:r>
            <a:r>
              <a:rPr lang="en-US" sz="2400" b="1" dirty="0" smtClean="0">
                <a:latin typeface="+mj-lt"/>
              </a:rPr>
              <a:t>no rain</a:t>
            </a:r>
            <a:r>
              <a:rPr lang="en-US" sz="2400" dirty="0" smtClean="0">
                <a:latin typeface="+mj-lt"/>
              </a:rPr>
              <a:t>… </a:t>
            </a:r>
          </a:p>
          <a:p>
            <a:r>
              <a:rPr lang="en-US" sz="2400" b="1" dirty="0" smtClean="0">
                <a:latin typeface="+mj-lt"/>
              </a:rPr>
              <a:t>no fruit</a:t>
            </a:r>
            <a:r>
              <a:rPr lang="en-US" sz="2400" dirty="0" smtClean="0">
                <a:latin typeface="+mj-lt"/>
              </a:rPr>
              <a:t>…” (11:13-17).</a:t>
            </a:r>
          </a:p>
          <a:p>
            <a:r>
              <a:rPr lang="en-US" sz="2400" dirty="0" smtClean="0">
                <a:latin typeface="+mj-lt"/>
              </a:rPr>
              <a:t>It was a straight forward message—If Israel did what God </a:t>
            </a:r>
            <a:r>
              <a:rPr lang="en-US" sz="2400" dirty="0" smtClean="0">
                <a:latin typeface="+mj-lt"/>
              </a:rPr>
              <a:t>said</a:t>
            </a:r>
            <a:r>
              <a:rPr lang="en-US" sz="2400" dirty="0" smtClean="0">
                <a:latin typeface="+mj-lt"/>
              </a:rPr>
              <a:t>,  they would be the most blessed and prosperous nation on earth—if they disobeyed God, they would suffer the consequences.   </a:t>
            </a:r>
            <a:endParaRPr lang="en-US" sz="2400" dirty="0">
              <a:latin typeface="+mj-lt"/>
            </a:endParaRPr>
          </a:p>
        </p:txBody>
      </p:sp>
      <p:pic>
        <p:nvPicPr>
          <p:cNvPr id="4" name="Picture 3"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525" y="-1"/>
            <a:ext cx="4943475" cy="6370975"/>
          </a:xfrm>
          <a:prstGeom prst="rect">
            <a:avLst/>
          </a:prstGeom>
        </p:spPr>
      </p:pic>
    </p:spTree>
    <p:extLst>
      <p:ext uri="{BB962C8B-B14F-4D97-AF65-F5344CB8AC3E}">
        <p14:creationId xmlns:p14="http://schemas.microsoft.com/office/powerpoint/2010/main" val="118234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fade">
                                      <p:cBhvr>
                                        <p:cTn id="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6675"/>
            <a:ext cx="12096751" cy="6740307"/>
          </a:xfrm>
          <a:prstGeom prst="rect">
            <a:avLst/>
          </a:prstGeom>
          <a:noFill/>
        </p:spPr>
        <p:txBody>
          <a:bodyPr wrap="square" rtlCol="0">
            <a:spAutoFit/>
          </a:bodyPr>
          <a:lstStyle/>
          <a:p>
            <a:r>
              <a:rPr lang="en-US" sz="2400" b="1" dirty="0" smtClean="0">
                <a:latin typeface="+mj-lt"/>
              </a:rPr>
              <a:t>RELICS OF PAGANISM</a:t>
            </a:r>
          </a:p>
          <a:p>
            <a:r>
              <a:rPr lang="en-US" sz="2400" dirty="0" smtClean="0">
                <a:latin typeface="+mj-lt"/>
              </a:rPr>
              <a:t>“Ye shall utterly destroy all the places, wherein the nations </a:t>
            </a:r>
          </a:p>
          <a:p>
            <a:r>
              <a:rPr lang="en-US" sz="2400" dirty="0" smtClean="0">
                <a:latin typeface="+mj-lt"/>
              </a:rPr>
              <a:t>which ye shall possess served their gods, upon the high </a:t>
            </a:r>
          </a:p>
          <a:p>
            <a:r>
              <a:rPr lang="en-US" sz="2400" dirty="0" smtClean="0">
                <a:latin typeface="+mj-lt"/>
              </a:rPr>
              <a:t>mountains, and upon the hills, and under every green tree.  </a:t>
            </a:r>
          </a:p>
          <a:p>
            <a:r>
              <a:rPr lang="en-US" sz="2400" dirty="0" smtClean="0">
                <a:latin typeface="+mj-lt"/>
              </a:rPr>
              <a:t>And ye shall overthrow their altars, and break their pillars, </a:t>
            </a:r>
          </a:p>
          <a:p>
            <a:r>
              <a:rPr lang="en-US" sz="2400" dirty="0" smtClean="0">
                <a:latin typeface="+mj-lt"/>
              </a:rPr>
              <a:t>and burn their groves with fire; and ye shall hew down the </a:t>
            </a:r>
          </a:p>
          <a:p>
            <a:r>
              <a:rPr lang="en-US" sz="2400" dirty="0" smtClean="0">
                <a:latin typeface="+mj-lt"/>
              </a:rPr>
              <a:t>grave images of the gods, and destroy the names of them </a:t>
            </a:r>
          </a:p>
          <a:p>
            <a:r>
              <a:rPr lang="en-US" sz="2400" dirty="0" smtClean="0">
                <a:latin typeface="+mj-lt"/>
              </a:rPr>
              <a:t>out of that place” (12:1-3)… “</a:t>
            </a:r>
            <a:r>
              <a:rPr lang="en-US" sz="2400" b="1" dirty="0" smtClean="0">
                <a:latin typeface="+mj-lt"/>
              </a:rPr>
              <a:t>Take heed to thyself that thou </a:t>
            </a:r>
          </a:p>
          <a:p>
            <a:r>
              <a:rPr lang="en-US" sz="2400" b="1" dirty="0" smtClean="0">
                <a:latin typeface="+mj-lt"/>
              </a:rPr>
              <a:t>be not snared by following them</a:t>
            </a:r>
            <a:r>
              <a:rPr lang="en-US" sz="2400" dirty="0" smtClean="0">
                <a:latin typeface="+mj-lt"/>
              </a:rPr>
              <a:t>, after that they be destroyed </a:t>
            </a:r>
          </a:p>
          <a:p>
            <a:r>
              <a:rPr lang="en-US" sz="2400" dirty="0" smtClean="0">
                <a:latin typeface="+mj-lt"/>
              </a:rPr>
              <a:t>before thee; and that </a:t>
            </a:r>
            <a:r>
              <a:rPr lang="en-US" sz="2400" b="1" dirty="0" smtClean="0">
                <a:latin typeface="+mj-lt"/>
              </a:rPr>
              <a:t>thou enquire not after their gods</a:t>
            </a:r>
            <a:r>
              <a:rPr lang="en-US" sz="2400" dirty="0" smtClean="0">
                <a:latin typeface="+mj-lt"/>
              </a:rPr>
              <a:t>, </a:t>
            </a:r>
          </a:p>
          <a:p>
            <a:r>
              <a:rPr lang="en-US" sz="2400" dirty="0" smtClean="0">
                <a:latin typeface="+mj-lt"/>
              </a:rPr>
              <a:t>saying, How did these nations serve their gods… for every </a:t>
            </a:r>
          </a:p>
          <a:p>
            <a:r>
              <a:rPr lang="en-US" sz="2400" dirty="0" smtClean="0">
                <a:latin typeface="+mj-lt"/>
              </a:rPr>
              <a:t>abomination to the LORD, which he hateth, have they done </a:t>
            </a:r>
          </a:p>
          <a:p>
            <a:r>
              <a:rPr lang="en-US" sz="2400" dirty="0" smtClean="0">
                <a:latin typeface="+mj-lt"/>
              </a:rPr>
              <a:t>unto their gods; </a:t>
            </a:r>
            <a:r>
              <a:rPr lang="en-US" sz="2400" b="1" u="sng" dirty="0" smtClean="0">
                <a:latin typeface="+mj-lt"/>
              </a:rPr>
              <a:t>for even their sons and their daughters they </a:t>
            </a:r>
          </a:p>
          <a:p>
            <a:r>
              <a:rPr lang="en-US" sz="2400" b="1" u="sng" dirty="0" smtClean="0">
                <a:latin typeface="+mj-lt"/>
              </a:rPr>
              <a:t>have burnt in the fire to their gods</a:t>
            </a:r>
            <a:r>
              <a:rPr lang="en-US" sz="2400" dirty="0" smtClean="0">
                <a:latin typeface="+mj-lt"/>
              </a:rPr>
              <a:t>” (12:30,31). </a:t>
            </a:r>
          </a:p>
          <a:p>
            <a:r>
              <a:rPr lang="en-US" sz="2400" dirty="0" smtClean="0">
                <a:latin typeface="+mj-lt"/>
              </a:rPr>
              <a:t>God knew what the Israelites would find when they entered </a:t>
            </a:r>
          </a:p>
          <a:p>
            <a:r>
              <a:rPr lang="en-US" sz="2400" dirty="0" smtClean="0">
                <a:latin typeface="+mj-lt"/>
              </a:rPr>
              <a:t>the land—when they encountered them they were to be </a:t>
            </a:r>
            <a:endParaRPr lang="en-US" sz="2400" dirty="0" smtClean="0">
              <a:latin typeface="+mj-lt"/>
            </a:endParaRPr>
          </a:p>
          <a:p>
            <a:r>
              <a:rPr lang="en-US" sz="2400" dirty="0" smtClean="0">
                <a:latin typeface="+mj-lt"/>
              </a:rPr>
              <a:t>obliterated </a:t>
            </a:r>
            <a:r>
              <a:rPr lang="en-US" sz="2400" dirty="0" smtClean="0">
                <a:latin typeface="+mj-lt"/>
              </a:rPr>
              <a:t>so that not even a memory of them was left.  The worst atrocity of pagan worship to God was infanticide or human sacrifices.    </a:t>
            </a:r>
            <a:endParaRPr lang="en-US" sz="2400" dirty="0">
              <a:latin typeface="+mj-lt"/>
            </a:endParaRPr>
          </a:p>
        </p:txBody>
      </p:sp>
      <p:pic>
        <p:nvPicPr>
          <p:cNvPr id="5" name="Picture 4" descr="APWorldRHS12 - 1.3.2- Geography of First Wave Civ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775" y="0"/>
            <a:ext cx="4467225" cy="5762625"/>
          </a:xfrm>
          <a:prstGeom prst="rect">
            <a:avLst/>
          </a:prstGeom>
        </p:spPr>
      </p:pic>
    </p:spTree>
    <p:extLst>
      <p:ext uri="{BB962C8B-B14F-4D97-AF65-F5344CB8AC3E}">
        <p14:creationId xmlns:p14="http://schemas.microsoft.com/office/powerpoint/2010/main" val="260528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4" end="14"/>
                                            </p:txEl>
                                          </p:spTgt>
                                        </p:tgtEl>
                                        <p:attrNameLst>
                                          <p:attrName>style.visibility</p:attrName>
                                        </p:attrNameLst>
                                      </p:cBhvr>
                                      <p:to>
                                        <p:strVal val="visible"/>
                                      </p:to>
                                    </p:set>
                                    <p:animEffect transition="in" filter="fade">
                                      <p:cBhvr>
                                        <p:cTn id="7" dur="500"/>
                                        <p:tgtEl>
                                          <p:spTgt spid="2">
                                            <p:txEl>
                                              <p:pRg st="14" end="1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5" end="15"/>
                                            </p:txEl>
                                          </p:spTgt>
                                        </p:tgtEl>
                                        <p:attrNameLst>
                                          <p:attrName>style.visibility</p:attrName>
                                        </p:attrNameLst>
                                      </p:cBhvr>
                                      <p:to>
                                        <p:strVal val="visible"/>
                                      </p:to>
                                    </p:set>
                                    <p:animEffect transition="in" filter="fade">
                                      <p:cBhvr>
                                        <p:cTn id="10" dur="500"/>
                                        <p:tgtEl>
                                          <p:spTgt spid="2">
                                            <p:txEl>
                                              <p:pRg st="15" end="1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6" end="16"/>
                                            </p:txEl>
                                          </p:spTgt>
                                        </p:tgtEl>
                                        <p:attrNameLst>
                                          <p:attrName>style.visibility</p:attrName>
                                        </p:attrNameLst>
                                      </p:cBhvr>
                                      <p:to>
                                        <p:strVal val="visible"/>
                                      </p:to>
                                    </p:set>
                                    <p:animEffect transition="in" filter="fade">
                                      <p:cBhvr>
                                        <p:cTn id="13"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2293</TotalTime>
  <Words>3679</Words>
  <Application>Microsoft Office PowerPoint</Application>
  <PresentationFormat>Widescreen</PresentationFormat>
  <Paragraphs>261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111</cp:revision>
  <dcterms:created xsi:type="dcterms:W3CDTF">2018-02-19T12:55:27Z</dcterms:created>
  <dcterms:modified xsi:type="dcterms:W3CDTF">2018-07-18T15:35:16Z</dcterms:modified>
</cp:coreProperties>
</file>