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ink/ink1.xml" ContentType="application/inkml+xml"/>
  <Override PartName="/ppt/ink/ink2.xml" ContentType="application/inkml+xml"/>
  <Override PartName="/ppt/ink/ink3.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9" r:id="rId3"/>
    <p:sldId id="260" r:id="rId4"/>
    <p:sldId id="258" r:id="rId5"/>
    <p:sldId id="261" r:id="rId6"/>
    <p:sldId id="263" r:id="rId7"/>
    <p:sldId id="278" r:id="rId8"/>
    <p:sldId id="267" r:id="rId9"/>
    <p:sldId id="265" r:id="rId10"/>
    <p:sldId id="262" r:id="rId11"/>
    <p:sldId id="266" r:id="rId12"/>
    <p:sldId id="264" r:id="rId13"/>
    <p:sldId id="268" r:id="rId14"/>
    <p:sldId id="269" r:id="rId15"/>
    <p:sldId id="270" r:id="rId16"/>
    <p:sldId id="271" r:id="rId17"/>
    <p:sldId id="272" r:id="rId18"/>
    <p:sldId id="273" r:id="rId19"/>
    <p:sldId id="274" r:id="rId20"/>
    <p:sldId id="275" r:id="rId21"/>
    <p:sldId id="276" r:id="rId22"/>
    <p:sldId id="277"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4660"/>
  </p:normalViewPr>
  <p:slideViewPr>
    <p:cSldViewPr snapToGrid="0">
      <p:cViewPr varScale="1">
        <p:scale>
          <a:sx n="91" d="100"/>
          <a:sy n="91" d="100"/>
        </p:scale>
        <p:origin x="534"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ink/ink1.xml><?xml version="1.0" encoding="utf-8"?>
<inkml:ink xmlns:inkml="http://www.w3.org/2003/InkML">
  <inkml:definitions>
    <inkml:context xml:id="ctx0">
      <inkml:inkSource xml:id="inkSrc0">
        <inkml:traceFormat>
          <inkml:channel name="X" type="integer" max="1600" units="cm"/>
          <inkml:channel name="Y" type="integer" max="900" units="cm"/>
          <inkml:channel name="T" type="integer" min="-2.14748E9" max="2.14748E9" units="dev"/>
        </inkml:traceFormat>
        <inkml:channelProperties>
          <inkml:channelProperty channel="X" name="resolution" value="41.88482" units="1/cm"/>
          <inkml:channelProperty channel="Y" name="resolution" value="41.86047" units="1/cm"/>
          <inkml:channelProperty channel="T" name="resolution" value="1" units="1/dev"/>
        </inkml:channelProperties>
      </inkml:inkSource>
      <inkml:timestamp xml:id="ts0" timeString="2018-11-28T10:59:45.033"/>
    </inkml:context>
    <inkml:brush xml:id="br0">
      <inkml:brushProperty name="width" value="0.05292" units="cm"/>
      <inkml:brushProperty name="height" value="0.05292" units="cm"/>
      <inkml:brushProperty name="color" value="#FF0000"/>
    </inkml:brush>
  </inkml:definitions>
  <inkml:trace contextRef="#ctx0" brushRef="#br0">5741 746 0,'-21'-21'297,"21"0"-297,-42 0 15,42-1-15,-22 1 16,-20 0-1,42 0 1,0 0 15,-21 21-31,21-21 16,-21-1 15,21 1-15,0 0-16,-21 21 15,-1-21 1,22 0 31,-21 0-31,21-1-16,-42 1 15,21 0 1,-43-21-1,1-1 1,42 43 0,-1-21-1,1 21-15,0 0 16,21-21 0,-21 21-1,21-42 1,-64 21-1,1-1 1,-1 1 0,-105-21-1,84 42 1,1-21 0,63 21-1,-43 0 1,-21-21-1,-20-1 1,83 22 0,1 0-1,-21 0-15,0 0 0,20 0 16,1 0 0,0 0 374,21 22-374,0-1-16,-21-21 15,21 21 1,-42-21-16,20 0 16,-20 0-1,21 0-15,-21 0 0,-1 21 16,1 0 0,-22-21-1,1 21 1,42-21-1,0 0 1,-1 0 0,1 22-1,0-22 1,-42 21 0,-1 0-1,43 0 1,-21-21-1,20 21 1,1 22 15,-21-22-15,42 0 0,-42 0-1,-43 21 1,43 1-1,-1-1 1,1 0 0,-43 22-1,64-22 1,0-42 0,0 43-1,0-22 1,-22 21-1,1-21 1,21 0 0,0 1-1,21-1 204,0 0-203,0 0-16,-22-21 15,-41 64 1,-106 20 0,20 1-1,22-22 1,43-41-1,63-1 1,-1 21 0,1-21-1,-21 0 1,21 22 0,0-43-1,-22 21 1,43 0 15,-21-21-31,0 42 31,0-20-31,0 41 16,-1-63-16,-20 42 16,-21 22-1,-1-1 1,22-20-1,21 20 1,21-20 0,-22 41-1,1-63 17,0 1-17,-42-1 1,20 21-1,-20 22 314,20-1-329,1 43 15,21-43 1,21-20-1,0 20 1,0-42 0,0 64-1,0-21 1,-21-1 0,21-42-1,-21 22 1,21-22-1,0 0 17,0 0-17,0 0 1,0 0 203,0 22-204,0-22-15,0 0 16,-43 106 0,-84-21-1,-21 42 1,0-21-1,63-21 1,43-64 0,21 1-16,-43 41 15,43-63 1,21 1-16,-21 20 16,-21 21-1,42-20 1,0-22-1,-22 0 1,22 0 0,-21 64 234,21 0-235,0-22-15,-21 22 16,-21 105 0,-22-20-1,22-43 1,0-22-1,20 1 1,22-21 0,-21-43-16,0 43 15,21-43 1,0 1-16,0 41 16,0 1-1,0 21 1,-21-64-1,21-21 1,0 22 250,-21-1-266,21-21 15,0 21 1,0 1-16,0 63 16,0-64-16,-21 21 15,21 43 1,-22-21-1,1-22 1,21 1 0,0 42-1,0-43 1,-21-20 0,21 20-1,0 1 1,-21-43-1,21 21 1,0-21 0,0 0-1,0 1 1,0 20 203,-21 43-219,21-1 15,0-20 1,-21-1-16,21 107 16,-22-65-16,22-41 15,-21 105 1,21-42-1,0-42 1,0 0 0,-21 20-1,21-62-15,0 63 16,0-64 0,0 21-16,64 1 15,-43-43 1,-21 21 234,0 43-250,0 0 15,0 21-15,0 105 16,21 1 0,-21-170-1,42 43 1,-21-22-16,1 1 0,-1-22 16,0 1-1,0 20 1,0 1-1,-21-22 1,64 85 0,-43-64-1,0-63-15,21 22 16,-20-1 0,-22 0 187,0 0-188,0 0 1,0 43 0,0-22-16,0 64 15,0 0 1,0 0-1,0 21 1,0 21 0,0-85-1,0-20 1,0-22-16,0 0 0,0 42 16,21-20-1,-21 20 1,21 1-1,-21-1 1,42 1 0,-42-43-1,21-21-15,1 0 16,-1 0 0,-21 42 171,0 22-187,0-22 16,-21 0-16,21 22 15,-22 63 1,22-64-16,0 43 16,43 21-1,20 43 1,-20-43-1,-1-22 1,-21-62 0,-21-22-1,21 21-15,-21-21 0,21 43 32,22 21-17,-1-64 1,-21-21-1,-21 21 157,0 0-140,21 43-17,64-1 1,106 1-1,-22-1 1,-42-21 0,-85-20-1,-42 20-15,21-42 16,-21 21-16,22-21 16,-1 0-16,0 21 15,64 0 1,42-21-1,0 22 1,-64-1 0,-42-21-1,22 0 63,-1 21-78,21-21 16,22 21 0,-64-21-1,0 0 1,1 0-16,-1 0 16,-21 21 187,42-21-141,22 0-46,20 0-16,86-42 15,-65 42 1,-83 0 0,-1 0-1,0 0 1,21 0-16,85-42 16,0 20-1,-42 22 1,-43-21-1,-21 21 1,22-21 0,20 0-1,-42 21-15,43-21 16,-43 0 0,0-22 265,22 1-281,-1 21 15,0-22-15,43-20 16,-43 42 0,-21 0 15,1 21-31,-1-64 16,-21 43-16,21-21 15,-21-43 1,0-84-1,21 84 1,-21 64 0,0 0-1,21-1 1,22-20 312,-1-43-328,0 64 16,1-21-16,20 0 31,-63-1-31,21 1 16,-21 0-16,21-1 15,-21-20 1,22-85-1,-1 63 1,-21-42 0,0 63-1,0 43-15,0 0 32,0-21 264,0-1-280,0 1-16,0-43 31,0 22-31,0 21 16,0 20-16,0-41 0,0-1 16,-21-20-1,-22-1 1,22 0-1,-21-42 1,21 0 0,-1 85-16,22-21 15,0 20-15,0 1 16,0 0-16,0-1 16,0 22-1,0-64 266,0 64-281,0-42 16,0-1-16,0-105 16,-42 21-1,21-43 17,21 149-32,-21-64 15,21 43-15,0 20 16,0-41-1,0-22 1,0 42 0,0 22 281,0-22-297,-43 1 15,1-1-15,-43-84 16,43-21-1,-21 0 1,-22-64 0,21 85-1,43 21 17,0 63-32,21-42 15,0 64-15,0 21 16,0-22 281,0-20-297,0-1 15,0 1-15,0-22 16,0 1-16,0-43 16,0 42-16,-21-148 15,0 0 1,0 64-1,21 105 1,0 43 265,0-42-265,0-1-16,0 22 16,0-43-1,0 22 1,42-64-1,-42 42 1,0-42 0,0-85-1,0 22 1,0 169-16,21 21 16,-21-43 249,0-20-265,0-22 16,0 22-16,0-85 15,0-43 1,42-21 0,-42 64-1,22 21 17,-22 64-17,21-1 266,42-20-265,1-22-16,-22 21 16,43 0-1,-22 22 1,-63 42-16,21-22 16,1 1-16,-1 21 15,-21-21-15,0-22 16,21-42-1,0-21 1,-21 85 0,0 0 249,21-22-265,-21 22 16,21-43 0,43 22-1,-1-1 1,-20 43-1,20-21 1,22-22 0,-22 43-1,-41 21 1,-22-42 0,0-22 218,21 22-218,0-22-16,0 1 15,0 42 1,0-1-1,64-20 1,42 0 0,0-1-1,-63 1 1,-64 0 15,21-1 266,21 1-281,-21 21-16,0-43 15,43 22 1,-22 0-16,-21 21 16,1-22-16,-1 22 15,-21 0-15,21-21 16,-21 20-1,0 1 1,0 0 0,0 0-1,21 21 220,0-21-235,22 0 15,-1 21-15,-21-22 32,-21 1-32,42 21 15,-42-21 16,22 21 1,-22-21-1,21 21 31,-21-21 48,21 21-95,0 0 1,-21-21 0,21 21-1,0 0 32,-21-22-16,22 22-15,-1 0 15,-21-21 94,0 0-15,21 21-110,-21-21 15,0 0 1,0 0 15,0-1 47,21 1-62,-21 0 15,0 0 94,0 0-15,0 0-64,0-1-30,0 1 187,0 0-47,-21 21-156,0-21 297,0 21-281,21-21 0,-22 21-16,1 0 140,0 0 438,0 0-578,21 21 16,-42 0 0,20-21-16</inkml:trace>
</inkml:ink>
</file>

<file path=ppt/ink/ink2.xml><?xml version="1.0" encoding="utf-8"?>
<inkml:ink xmlns:inkml="http://www.w3.org/2003/InkML">
  <inkml:definitions>
    <inkml:context xml:id="ctx0">
      <inkml:inkSource xml:id="inkSrc0">
        <inkml:traceFormat>
          <inkml:channel name="X" type="integer" max="1600" units="cm"/>
          <inkml:channel name="Y" type="integer" max="900" units="cm"/>
          <inkml:channel name="T" type="integer" min="-2.14748E9" max="2.14748E9" units="dev"/>
        </inkml:traceFormat>
        <inkml:channelProperties>
          <inkml:channelProperty channel="X" name="resolution" value="41.88482" units="1/cm"/>
          <inkml:channelProperty channel="Y" name="resolution" value="41.86047" units="1/cm"/>
          <inkml:channelProperty channel="T" name="resolution" value="1" units="1/dev"/>
        </inkml:channelProperties>
      </inkml:inkSource>
      <inkml:timestamp xml:id="ts0" timeString="2018-11-28T10:58:47.020"/>
    </inkml:context>
    <inkml:brush xml:id="br0">
      <inkml:brushProperty name="width" value="0.05292" units="cm"/>
      <inkml:brushProperty name="height" value="0.05292" units="cm"/>
      <inkml:brushProperty name="color" value="#FF0000"/>
    </inkml:brush>
  </inkml:definitions>
  <inkml:trace contextRef="#ctx0" brushRef="#br0">2542 977 0,'-21'0'391,"21"-21"-391,-22 0 15,1 21 17,21-21-32,-21 21 15,0-21 1,0 0-1,0 21 1,21-22 0,-43 22-1,43-21 1,-21 21 15,0-21-15,0 0-1,0 0-15,-1 0 32,1-1-17,0 1 17,0 0-17,0 21 1,21-21-1,-21 21-15,0-21 16,0 21 0,0-43-1,-21 43 1,-1-21 0,1 21 15,42-21-16,-21 0-15,0 21 32,0 0-17,-1-21 1,-20 0 0,0-1-1,-1 1-15,22 21 16,0-21-16,-21 21 15,-1-21-15,1 1 16,21-1 0,0 21-1,0-43 1,-1 43 0,1-21 15,0-21-16,21 21-15,-21-1 16,21-20-16,-21 42 16,21-21-1,0 0 1,-21 21 437,-1 0-422,1 0-15,0 0 0,0 0-1,1 0 1,-1 0-16,-22-21 15,22 21 1,0 0 0,0 0-1,0 0 1,-1 0 0,1 0 15,0-22-16,0 22 1,0 0-16,-22 0 16,22 0-16,0 0 15,21-21 1,-21 21 0,0 0-1,-22 0 1,22-21-16,-21 21 15,21 0-15,-22 0 16,22 0-16,-21 0 16,21-21-1,-43 21 1,22 0 0,21 0 15,0 0-16,-1 0 1,1 0 15,1 0-15,-1 0 0,0 0-1,0 0 1,-1 0-1,1 0 32,0 0-31,0 0 15,21 21-15,-21-21-1,0 0 1,-1 0 0,22 21-1,-21-21 1,0 0 0,21 21-1,0 1 1,0-1 15,0 0-15,0 0 15,0 0-31,0 0 31,-21 1 0,21-1 1,0 0-17,-21 0 1,21 0 0,0 0 15,0 1-16,0-1-15,0 20 32,0-20-17,0 0 1,0 1 0,0-1-1,0 0 1,0 0 15,0 21-15,0-20-1,0 20 1,-21 0 0,21-21-1,0 1 1,0-1-1,0 0 1,0 0 0,0 0-1,0 22 1,-22-22 0,22 21 15,0-21-16,-21 22 1,21-1 0,0-21-1,0 0 1,0 0 0,0 21-1,0-21 1,-21 0-16,21 21 15,0-20 1,0 20 0,-21-21-1,21 0 1,0 0 0,0 22 15,0-1-16,0 22 1,0-1 0,0-21-1,0-20 1,0-1 0,0 0-1,0 0 16,0 0-15,0 0 0,42 22-1,1-22 1,-22 0 0,0-21 15,0 20-16,0-20 1,0 0 15,1 21-15,-22 1 0,42-1-1,0 0 1,-21-21-1,1 0-15,-1 21 32,0 0-17,0-21 1,-1 21-16,1 1 16,22-1 15,-1 0-16,64 21 1,-64-42 0,-42 21-1,21-21 1,-21 22 15,22-1-15,-1-21-16,0 0 15,85 42 1,21-42 0,-64 0-1,-42 0 1,1 0 0,-1 0 77,0 0-77,21 0-16,1 0 16,-2 0-1,1 0 63,1-21-62,-22 21-16,42-21 16,-42 0 15,22 21-16,-22 0 1,0 0 15,21-22-15,107-20 0,-65 21-1,-41 0 1,-43 0-1,21 21 79,0 0-94,-21-22 16,21 22-1,-21-21 1,21 21 0,0-21 77,1 0-93,-1 0 94,-21 0-78,0-1 15,0 1-15,0 1 15,0-1-15,0 0-1,0 0 1,0-1-1,0 1-15,0 0 32,21 21-32,-21-42 15,21-1 1,0 22 0,-21 0 15,21-21-16,0 21 1,-21-1 31,0 1-31,21 21-16,-21-21 15,0 0 1,0 0-1,0 0-15,21-1 79,-21 1-48,0 0-16,0 0 32,21 21 0,-21-21-31,21 21-1,0 0-15,-21-21 32,0-1 30,22 22-62,-22-21 16,0 0 31,21 21-16,-21-21-15,21 21-16,0 0 15,-21-21 1,21 21-16,-21-21 62,0 0 63,21 21-78,-21-21 0,22 21 47,-1-21-47,-21 0 156,0 0-172,21 21-15,-21-21 62,0-1 16,0 1 15,0 0-93,0 0-1,0 0 220,-21 21-220,0 0 157,21-21-156,-22 21 202</inkml:trace>
</inkml:ink>
</file>

<file path=ppt/ink/ink3.xml><?xml version="1.0" encoding="utf-8"?>
<inkml:ink xmlns:inkml="http://www.w3.org/2003/InkML">
  <inkml:definitions>
    <inkml:context xml:id="ctx0">
      <inkml:inkSource xml:id="inkSrc0">
        <inkml:traceFormat>
          <inkml:channel name="X" type="integer" max="1600" units="cm"/>
          <inkml:channel name="Y" type="integer" max="900" units="cm"/>
          <inkml:channel name="T" type="integer" max="2.14748E9" units="dev"/>
        </inkml:traceFormat>
        <inkml:channelProperties>
          <inkml:channelProperty channel="X" name="resolution" value="41.88482" units="1/cm"/>
          <inkml:channelProperty channel="Y" name="resolution" value="41.86047" units="1/cm"/>
          <inkml:channelProperty channel="T" name="resolution" value="1" units="1/dev"/>
        </inkml:channelProperties>
      </inkml:inkSource>
      <inkml:timestamp xml:id="ts0" timeString="2018-09-19T11:30:21.361"/>
    </inkml:context>
    <inkml:brush xml:id="br0">
      <inkml:brushProperty name="width" value="0.05292" units="cm"/>
      <inkml:brushProperty name="height" value="0.05292" units="cm"/>
      <inkml:brushProperty name="color" value="#FF0000"/>
    </inkml:brush>
  </inkml:definitions>
  <inkml:trace contextRef="#ctx0" brushRef="#br0">23580 3641 0,'-43'0'328,"-20"0"-312,42 0-1,-85 0 1,63 0 0,1 0-16,0 0 15,21 0-15,-1-21 0,-20-1 16,21 22-1,21-21 1,-21 21 47,0 0-63,-43 0 15,22-21 16,-1 21-15,-20 0 0,42 0-1,0 0 1,-1 0 0,1 0-1,-127 0 1,-64 42-1,43-20 1,148-1 0,0-21-1,0 0 32,-1 0-47,-41 21 16,-43 0-1,21-21 1,1 0 0,41 0-1,1 21 48,21 0-63,0-21 15,0 22 1,-43-22 0,1 21-1,-1-21 1,22 0 0,21 0 15,21 21-16,-22-21 17,1 0 15,21 21 171,0 0-202,0 22-16,0-1 16,-21-21-1,0 0-15,-64 22 16,64-43-16,0 42 15,-21 0 1,20-21 0,1 22-1,21-1 1,-42-21 0,21-21-1,0 21 1,-1-21-1,1 22 1,0-22 0,0 21-1,21 0 17,0 0-32,0 0 15,-21-21-15,21 21 16,0 1-1,-21-1 1,-1 0 0,22 0-16,-42 21 31,0 22-15,-22-1-1,-20 1 1,20 21-1,-21-43 1,22 21 0,42 1-1,21-1 1,-21 1 0,21-43-16,0 0 15,0 0 235,-22 43-234,-20-22-16,42 1 15,-85 41 1,43-41 0,21-1-1,0 0 1,21 43 0,-21-43-1,21-21 1,0 1-1,0-1 1,0 0 0,0 21-1,-22-42 17,22 21 249,0 1-250,0 20-15,-42 85-1,0-85 17,-22 22-17,43-43-15,21 21 31,-21 1-31,0-1 32,21 0-17,-21-21 1,-1 1-16,22-1 16,-21 0 30,21 21 204,-21 1-250,0-1 16,0 21 0,-22 107-1,1-64 1,0 21 0,21-64-16,21 64 15,0-106-15,0 0 16,0 22-1,0 20 1,0-20 15,-22 41-15,22-63 0,0 22-16,-21-22 15,21 0-15,0 21 0,0-20 375,0 20-375,0 0 16,-21-21-16,21 22 15,0-22 1,0 0 0,0 0 46,-21-21-62,21 43 16,0-22-1,0 0 1,0 0 0,0 0-1,0 43 1,0-22 0,-21-42-16,21 21 15,-21-21 1,21 21-16,-22 85 219,22-21-219,0-43 15,0 64 1,-21 21-1,21 0 1,-21-21 0,21-43-1,0-20 1,0-22 0,0 0 30,-21 0-46,21 0 16,0 22 0,0-1-1,0 0 1,0-20 218,0-1-234,0 21 16,0 43 0,0-43-16,-42 64 15,42-64 1,0 22-1,21 20 1,42-41 0,-20 20-1,-1-20 1,0-1 0,1 21-1,-22-20-15,0-1 16,21 0-16,1-20 15,-1-22-15,21 42 16,-20-21 0,-22 0-1,21 0 1,1 22 0,20-22-1,22-21 1,-43 21-16,0-21 15,1 21 1,-22-21 0,64 43-1,-22 20 1,43 1 0,-43-22-1,1-21-15,-43-21 16,0 21-16,22-21 0,-22 0 15,0 0 17,0 0 249,106 43-265,-21-1-16,190 43 15,-84-43 16,-106 0-15,-43-21 0,22 22-1,63-43 1,43 21 0,-43 0-1,-85 0-15,1 0 16,-22-21-16,-21 0 0,0 22 15,85-22 329,106 21-344,-106-21 16,-22 0-16,1 0 31,-64 0-15,-21 21 15,21-21 16,22 0-47,20 0 15,-42 0 1,1 0 218,20 21-234,43-21 16,169 0 0,-43 0-1,-41 0 1,-107 0 0,-42 0-16,22 0 15,-22 0 1,0 0-1,0 0 1,21 0 0,1 0-1,-1 0 298,22-21-298,41 21-15,-62 0 16,20-21 0,-42 0-1,22-1 32,-22 22-47,21-21 31,-21 0-15,1 21-16,-22-21 31,0 0 16,0 0-31,21 21-16,-21-22 15,0 1 1,0 0 0,0 0-1,0 0 1,0 0 0,0-1-1,0-20 1,0 21-1,21-21 1,-21-1 0,0 22-1,0 0 1,0-21 0,0 20 15,0-20-16,0 0 1,0-1 0,0-20-1,0-1 1,0 22 0,0-21-16,-21 41 15,21-41 1,0 42-1,0 0 17,0-22-17,0 22 1,0 0 0,0-21 296,0-22-296,0 22-16,0 21 15,0-64 1,0-21 0,0 43-16,0-1 15,0 22-15,0-22 16,0 1-16,-43-43 15,22-63 1,0-64 15,0-85-15,21 234 0,0 62 312,0-41-313,0 21-15,-21-1 16,0-41 0,-1-22-1,22 42-15,0-42 16,0 64-1,-21-21-15,-21-64 16,-22-106 15,64 0-15,0 169 0,-21 43 327,0 0-343,21 0 16,-21 0 15,-21-22-15,20 1-16,1 0 15,21 21-15,-21-22 0,0-20 16,0-1 0,0-20-1,-22-65 1,43 1 0,-21 21-1,21 43 1,0-43-1,0 105 282,-21-62-297,0 20 16,21 22-16,-43-106 16,1 42-1,42 42 1,-21 1-1,0 21-15,0 20 0,-1-41 16,-20-43 0,42-21-1,-21-21 1,21 106 0,0 20 296,0-20-312,-21 0 16,0-64-1,21 21 1,-43 43 0,1-85-1,21 85-15,21-1 16,0 1-1,0 21 298,0 0-297,0-22-1,0 22 1,-21-21-1,21 21 1,-43-1 0,43 1-1,0 0 17,-21 21 14,21-21-30,-21 0 31,21 0-16,-21 21-15,0-22-1,21 1 1,-22 21 0,22-42 124,0 21-124,0 0 15,-21 21-31,0 0 625,0 0-297,21 21-156</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A11DFCE-FCA9-429A-912E-E807F69D75F2}" type="datetimeFigureOut">
              <a:rPr lang="en-US" smtClean="0"/>
              <a:t>6/28/2019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ADEA788-351B-4431-909C-D55DBBF222A4}" type="slidenum">
              <a:rPr lang="en-US" smtClean="0"/>
              <a:t>‹#›</a:t>
            </a:fld>
            <a:endParaRPr lang="en-US" dirty="0"/>
          </a:p>
        </p:txBody>
      </p:sp>
    </p:spTree>
    <p:extLst>
      <p:ext uri="{BB962C8B-B14F-4D97-AF65-F5344CB8AC3E}">
        <p14:creationId xmlns:p14="http://schemas.microsoft.com/office/powerpoint/2010/main" val="17187361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A11DFCE-FCA9-429A-912E-E807F69D75F2}" type="datetimeFigureOut">
              <a:rPr lang="en-US" smtClean="0"/>
              <a:t>6/28/2019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ADEA788-351B-4431-909C-D55DBBF222A4}" type="slidenum">
              <a:rPr lang="en-US" smtClean="0"/>
              <a:t>‹#›</a:t>
            </a:fld>
            <a:endParaRPr lang="en-US" dirty="0"/>
          </a:p>
        </p:txBody>
      </p:sp>
    </p:spTree>
    <p:extLst>
      <p:ext uri="{BB962C8B-B14F-4D97-AF65-F5344CB8AC3E}">
        <p14:creationId xmlns:p14="http://schemas.microsoft.com/office/powerpoint/2010/main" val="31562476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A11DFCE-FCA9-429A-912E-E807F69D75F2}" type="datetimeFigureOut">
              <a:rPr lang="en-US" smtClean="0"/>
              <a:t>6/28/2019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ADEA788-351B-4431-909C-D55DBBF222A4}" type="slidenum">
              <a:rPr lang="en-US" smtClean="0"/>
              <a:t>‹#›</a:t>
            </a:fld>
            <a:endParaRPr lang="en-US" dirty="0"/>
          </a:p>
        </p:txBody>
      </p:sp>
    </p:spTree>
    <p:extLst>
      <p:ext uri="{BB962C8B-B14F-4D97-AF65-F5344CB8AC3E}">
        <p14:creationId xmlns:p14="http://schemas.microsoft.com/office/powerpoint/2010/main" val="19084659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A11DFCE-FCA9-429A-912E-E807F69D75F2}" type="datetimeFigureOut">
              <a:rPr lang="en-US" smtClean="0"/>
              <a:t>6/28/2019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ADEA788-351B-4431-909C-D55DBBF222A4}" type="slidenum">
              <a:rPr lang="en-US" smtClean="0"/>
              <a:t>‹#›</a:t>
            </a:fld>
            <a:endParaRPr lang="en-US" dirty="0"/>
          </a:p>
        </p:txBody>
      </p:sp>
    </p:spTree>
    <p:extLst>
      <p:ext uri="{BB962C8B-B14F-4D97-AF65-F5344CB8AC3E}">
        <p14:creationId xmlns:p14="http://schemas.microsoft.com/office/powerpoint/2010/main" val="36720387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0A11DFCE-FCA9-429A-912E-E807F69D75F2}" type="datetimeFigureOut">
              <a:rPr lang="en-US" smtClean="0"/>
              <a:t>6/28/2019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ADEA788-351B-4431-909C-D55DBBF222A4}" type="slidenum">
              <a:rPr lang="en-US" smtClean="0"/>
              <a:t>‹#›</a:t>
            </a:fld>
            <a:endParaRPr lang="en-US" dirty="0"/>
          </a:p>
        </p:txBody>
      </p:sp>
    </p:spTree>
    <p:extLst>
      <p:ext uri="{BB962C8B-B14F-4D97-AF65-F5344CB8AC3E}">
        <p14:creationId xmlns:p14="http://schemas.microsoft.com/office/powerpoint/2010/main" val="30877032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A11DFCE-FCA9-429A-912E-E807F69D75F2}" type="datetimeFigureOut">
              <a:rPr lang="en-US" smtClean="0"/>
              <a:t>6/28/2019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ADEA788-351B-4431-909C-D55DBBF222A4}" type="slidenum">
              <a:rPr lang="en-US" smtClean="0"/>
              <a:t>‹#›</a:t>
            </a:fld>
            <a:endParaRPr lang="en-US" dirty="0"/>
          </a:p>
        </p:txBody>
      </p:sp>
    </p:spTree>
    <p:extLst>
      <p:ext uri="{BB962C8B-B14F-4D97-AF65-F5344CB8AC3E}">
        <p14:creationId xmlns:p14="http://schemas.microsoft.com/office/powerpoint/2010/main" val="16373006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A11DFCE-FCA9-429A-912E-E807F69D75F2}" type="datetimeFigureOut">
              <a:rPr lang="en-US" smtClean="0"/>
              <a:t>6/28/2019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ADEA788-351B-4431-909C-D55DBBF222A4}" type="slidenum">
              <a:rPr lang="en-US" smtClean="0"/>
              <a:t>‹#›</a:t>
            </a:fld>
            <a:endParaRPr lang="en-US" dirty="0"/>
          </a:p>
        </p:txBody>
      </p:sp>
    </p:spTree>
    <p:extLst>
      <p:ext uri="{BB962C8B-B14F-4D97-AF65-F5344CB8AC3E}">
        <p14:creationId xmlns:p14="http://schemas.microsoft.com/office/powerpoint/2010/main" val="33825623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A11DFCE-FCA9-429A-912E-E807F69D75F2}" type="datetimeFigureOut">
              <a:rPr lang="en-US" smtClean="0"/>
              <a:t>6/28/2019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ADEA788-351B-4431-909C-D55DBBF222A4}" type="slidenum">
              <a:rPr lang="en-US" smtClean="0"/>
              <a:t>‹#›</a:t>
            </a:fld>
            <a:endParaRPr lang="en-US" dirty="0"/>
          </a:p>
        </p:txBody>
      </p:sp>
    </p:spTree>
    <p:extLst>
      <p:ext uri="{BB962C8B-B14F-4D97-AF65-F5344CB8AC3E}">
        <p14:creationId xmlns:p14="http://schemas.microsoft.com/office/powerpoint/2010/main" val="36960226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A11DFCE-FCA9-429A-912E-E807F69D75F2}" type="datetimeFigureOut">
              <a:rPr lang="en-US" smtClean="0"/>
              <a:t>6/28/2019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ADEA788-351B-4431-909C-D55DBBF222A4}" type="slidenum">
              <a:rPr lang="en-US" smtClean="0"/>
              <a:t>‹#›</a:t>
            </a:fld>
            <a:endParaRPr lang="en-US" dirty="0"/>
          </a:p>
        </p:txBody>
      </p:sp>
    </p:spTree>
    <p:extLst>
      <p:ext uri="{BB962C8B-B14F-4D97-AF65-F5344CB8AC3E}">
        <p14:creationId xmlns:p14="http://schemas.microsoft.com/office/powerpoint/2010/main" val="33738110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0A11DFCE-FCA9-429A-912E-E807F69D75F2}" type="datetimeFigureOut">
              <a:rPr lang="en-US" smtClean="0"/>
              <a:t>6/28/2019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ADEA788-351B-4431-909C-D55DBBF222A4}" type="slidenum">
              <a:rPr lang="en-US" smtClean="0"/>
              <a:t>‹#›</a:t>
            </a:fld>
            <a:endParaRPr lang="en-US" dirty="0"/>
          </a:p>
        </p:txBody>
      </p:sp>
    </p:spTree>
    <p:extLst>
      <p:ext uri="{BB962C8B-B14F-4D97-AF65-F5344CB8AC3E}">
        <p14:creationId xmlns:p14="http://schemas.microsoft.com/office/powerpoint/2010/main" val="9640813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0A11DFCE-FCA9-429A-912E-E807F69D75F2}" type="datetimeFigureOut">
              <a:rPr lang="en-US" smtClean="0"/>
              <a:t>6/28/2019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ADEA788-351B-4431-909C-D55DBBF222A4}" type="slidenum">
              <a:rPr lang="en-US" smtClean="0"/>
              <a:t>‹#›</a:t>
            </a:fld>
            <a:endParaRPr lang="en-US" dirty="0"/>
          </a:p>
        </p:txBody>
      </p:sp>
    </p:spTree>
    <p:extLst>
      <p:ext uri="{BB962C8B-B14F-4D97-AF65-F5344CB8AC3E}">
        <p14:creationId xmlns:p14="http://schemas.microsoft.com/office/powerpoint/2010/main" val="7139679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11DFCE-FCA9-429A-912E-E807F69D75F2}" type="datetimeFigureOut">
              <a:rPr lang="en-US" smtClean="0"/>
              <a:t>6/28/2019</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ADEA788-351B-4431-909C-D55DBBF222A4}" type="slidenum">
              <a:rPr lang="en-US" smtClean="0"/>
              <a:t>‹#›</a:t>
            </a:fld>
            <a:endParaRPr lang="en-US" dirty="0"/>
          </a:p>
        </p:txBody>
      </p:sp>
    </p:spTree>
    <p:extLst>
      <p:ext uri="{BB962C8B-B14F-4D97-AF65-F5344CB8AC3E}">
        <p14:creationId xmlns:p14="http://schemas.microsoft.com/office/powerpoint/2010/main" val="14904210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19.jp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Layout" Target="../slideLayouts/slideLayout7.xml"/><Relationship Id="rId5" Type="http://schemas.openxmlformats.org/officeDocument/2006/relationships/image" Target="../media/image26.jpg"/><Relationship Id="rId4" Type="http://schemas.openxmlformats.org/officeDocument/2006/relationships/image" Target="../media/image25.jpg"/></Relationships>
</file>

<file path=ppt/slides/_rels/slide14.xml.rels><?xml version="1.0" encoding="UTF-8" standalone="yes"?>
<Relationships xmlns="http://schemas.openxmlformats.org/package/2006/relationships"><Relationship Id="rId3" Type="http://schemas.openxmlformats.org/officeDocument/2006/relationships/image" Target="../media/image28.jpg"/><Relationship Id="rId7" Type="http://schemas.openxmlformats.org/officeDocument/2006/relationships/image" Target="../media/image32.jpeg"/><Relationship Id="rId2" Type="http://schemas.openxmlformats.org/officeDocument/2006/relationships/image" Target="../media/image27.jpg"/><Relationship Id="rId1" Type="http://schemas.openxmlformats.org/officeDocument/2006/relationships/slideLayout" Target="../slideLayouts/slideLayout7.xml"/><Relationship Id="rId6" Type="http://schemas.openxmlformats.org/officeDocument/2006/relationships/image" Target="../media/image31.jpeg"/><Relationship Id="rId5" Type="http://schemas.openxmlformats.org/officeDocument/2006/relationships/image" Target="../media/image30.jpg"/><Relationship Id="rId4" Type="http://schemas.openxmlformats.org/officeDocument/2006/relationships/image" Target="../media/image29.jpg"/></Relationships>
</file>

<file path=ppt/slides/_rels/slide1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g"/><Relationship Id="rId1" Type="http://schemas.openxmlformats.org/officeDocument/2006/relationships/slideLayout" Target="../slideLayouts/slideLayout7.xml"/><Relationship Id="rId4" Type="http://schemas.openxmlformats.org/officeDocument/2006/relationships/image" Target="../media/image37.jpg"/></Relationships>
</file>

<file path=ppt/slides/_rels/slide1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g"/><Relationship Id="rId1" Type="http://schemas.openxmlformats.org/officeDocument/2006/relationships/slideLayout" Target="../slideLayouts/slideLayout7.xml"/><Relationship Id="rId4" Type="http://schemas.openxmlformats.org/officeDocument/2006/relationships/image" Target="../media/image40.jpg"/></Relationships>
</file>

<file path=ppt/slides/_rels/slide1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7.xml"/><Relationship Id="rId5" Type="http://schemas.openxmlformats.org/officeDocument/2006/relationships/image" Target="../media/image40.emf"/><Relationship Id="rId4" Type="http://schemas.openxmlformats.org/officeDocument/2006/relationships/customXml" Target="../ink/ink3.xml"/></Relationships>
</file>

<file path=ppt/slides/_rels/slide22.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9.jpeg"/><Relationship Id="rId1" Type="http://schemas.openxmlformats.org/officeDocument/2006/relationships/slideLayout" Target="../slideLayouts/slideLayout7.xml"/><Relationship Id="rId6" Type="http://schemas.openxmlformats.org/officeDocument/2006/relationships/image" Target="../media/image11.emf"/><Relationship Id="rId5" Type="http://schemas.openxmlformats.org/officeDocument/2006/relationships/customXml" Target="../ink/ink2.xml"/><Relationship Id="rId4" Type="http://schemas.openxmlformats.org/officeDocument/2006/relationships/image" Target="../media/image10.emf"/></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7.xml"/><Relationship Id="rId4" Type="http://schemas.openxmlformats.org/officeDocument/2006/relationships/image" Target="../media/image16.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917983" y="0"/>
            <a:ext cx="6356035" cy="707886"/>
          </a:xfrm>
          <a:prstGeom prst="rect">
            <a:avLst/>
          </a:prstGeom>
          <a:noFill/>
        </p:spPr>
        <p:txBody>
          <a:bodyPr wrap="none" rtlCol="0">
            <a:spAutoFit/>
          </a:bodyPr>
          <a:lstStyle/>
          <a:p>
            <a:pPr algn="ctr"/>
            <a:r>
              <a:rPr lang="en-US" sz="4000" b="1" u="sng"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THROUGH THE BIBLE IN 2018</a:t>
            </a:r>
            <a:endParaRPr lang="en-US" sz="4000" b="1" u="sng"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3" name="TextBox 2"/>
          <p:cNvSpPr txBox="1"/>
          <p:nvPr/>
        </p:nvSpPr>
        <p:spPr>
          <a:xfrm>
            <a:off x="-1" y="0"/>
            <a:ext cx="2974429" cy="1938992"/>
          </a:xfrm>
          <a:prstGeom prst="rect">
            <a:avLst/>
          </a:prstGeom>
          <a:noFill/>
        </p:spPr>
        <p:txBody>
          <a:bodyPr wrap="square" rtlCol="0">
            <a:spAutoFit/>
          </a:bodyPr>
          <a:lstStyle/>
          <a:p>
            <a:r>
              <a:rPr lang="en-US" sz="2400" dirty="0" smtClean="0">
                <a:latin typeface="+mj-lt"/>
              </a:rPr>
              <a:t>LESSON 46</a:t>
            </a:r>
            <a:endParaRPr lang="en-US" sz="2400" dirty="0">
              <a:latin typeface="+mj-lt"/>
            </a:endParaRPr>
          </a:p>
          <a:p>
            <a:r>
              <a:rPr lang="en-US" sz="2400" dirty="0" smtClean="0">
                <a:latin typeface="+mj-lt"/>
              </a:rPr>
              <a:t>WEEK 46 </a:t>
            </a:r>
            <a:r>
              <a:rPr lang="en-US" sz="2400" dirty="0">
                <a:latin typeface="+mj-lt"/>
              </a:rPr>
              <a:t>OF </a:t>
            </a:r>
            <a:r>
              <a:rPr lang="en-US" sz="2400" dirty="0" smtClean="0">
                <a:latin typeface="+mj-lt"/>
              </a:rPr>
              <a:t>52</a:t>
            </a:r>
          </a:p>
          <a:p>
            <a:r>
              <a:rPr lang="en-US" sz="2400" dirty="0" smtClean="0">
                <a:latin typeface="+mj-lt"/>
              </a:rPr>
              <a:t>(Mt. 27,28; Mk. 15,</a:t>
            </a:r>
          </a:p>
          <a:p>
            <a:r>
              <a:rPr lang="en-US" sz="2400" dirty="0" smtClean="0">
                <a:latin typeface="+mj-lt"/>
              </a:rPr>
              <a:t>16; Lk. 23,24; Jn. 18- 21; Acts 1-8)</a:t>
            </a:r>
            <a:endParaRPr lang="en-US" sz="2400" dirty="0">
              <a:latin typeface="+mj-lt"/>
            </a:endParaRPr>
          </a:p>
        </p:txBody>
      </p:sp>
      <p:sp>
        <p:nvSpPr>
          <p:cNvPr id="4" name="Rectangle 3"/>
          <p:cNvSpPr/>
          <p:nvPr/>
        </p:nvSpPr>
        <p:spPr>
          <a:xfrm>
            <a:off x="2974428" y="673230"/>
            <a:ext cx="4330262" cy="830997"/>
          </a:xfrm>
          <a:prstGeom prst="rect">
            <a:avLst/>
          </a:prstGeom>
        </p:spPr>
        <p:txBody>
          <a:bodyPr wrap="square">
            <a:spAutoFit/>
          </a:bodyPr>
          <a:lstStyle/>
          <a:p>
            <a:r>
              <a:rPr lang="en-US" sz="2400" dirty="0" smtClean="0">
                <a:latin typeface="+mj-lt"/>
              </a:rPr>
              <a:t>Jesus’ Death, burial, resurrection, Pentecost, stoning of Stephen. </a:t>
            </a:r>
            <a:endParaRPr lang="en-US" sz="2400" dirty="0">
              <a:latin typeface="+mj-lt"/>
            </a:endParaRPr>
          </a:p>
        </p:txBody>
      </p:sp>
      <p:sp>
        <p:nvSpPr>
          <p:cNvPr id="5" name="TextBox 4"/>
          <p:cNvSpPr txBox="1"/>
          <p:nvPr/>
        </p:nvSpPr>
        <p:spPr>
          <a:xfrm>
            <a:off x="0" y="1885168"/>
            <a:ext cx="7798676" cy="4893647"/>
          </a:xfrm>
          <a:prstGeom prst="rect">
            <a:avLst/>
          </a:prstGeom>
          <a:noFill/>
        </p:spPr>
        <p:txBody>
          <a:bodyPr wrap="square" rtlCol="0">
            <a:spAutoFit/>
          </a:bodyPr>
          <a:lstStyle/>
          <a:p>
            <a:r>
              <a:rPr lang="en-US" sz="2400" b="1" dirty="0" smtClean="0">
                <a:latin typeface="+mj-lt"/>
              </a:rPr>
              <a:t>JESUS TAKEN TO PILATE</a:t>
            </a:r>
          </a:p>
          <a:p>
            <a:r>
              <a:rPr lang="en-US" sz="2400" dirty="0" smtClean="0">
                <a:latin typeface="+mj-lt"/>
              </a:rPr>
              <a:t>“When the mourning was come, all the chief priests and elders of the people took counsel against Jesus to put him to death: And when they had bound him, they led him away, and </a:t>
            </a:r>
            <a:r>
              <a:rPr lang="en-US" sz="2400" b="1" dirty="0" smtClean="0">
                <a:latin typeface="+mj-lt"/>
              </a:rPr>
              <a:t>delivered him to Pontius Pilate the governor</a:t>
            </a:r>
            <a:r>
              <a:rPr lang="en-US" sz="2400" dirty="0" smtClean="0">
                <a:latin typeface="+mj-lt"/>
              </a:rPr>
              <a:t>” (Mt. 27:1,2).</a:t>
            </a:r>
          </a:p>
          <a:p>
            <a:r>
              <a:rPr lang="en-US" sz="2400" dirty="0" smtClean="0">
                <a:latin typeface="+mj-lt"/>
              </a:rPr>
              <a:t>The Sanhedrin [70 Jewish elders] having met during the night [illegal], now brought Jesus to the Roman governor to  invoke the death sentence which they had no power to do – “Then said Pilate unto them, Take ye him, and judge him according to your law.  The Jews said unto him, </a:t>
            </a:r>
            <a:r>
              <a:rPr lang="en-US" sz="2400" b="1" dirty="0" smtClean="0">
                <a:latin typeface="+mj-lt"/>
              </a:rPr>
              <a:t>It is not lawful for us to put any man to death</a:t>
            </a:r>
            <a:r>
              <a:rPr lang="en-US" sz="2400" dirty="0" smtClean="0">
                <a:latin typeface="+mj-lt"/>
              </a:rPr>
              <a:t>” (Jn. 18:31).</a:t>
            </a:r>
          </a:p>
          <a:p>
            <a:r>
              <a:rPr lang="en-US" sz="2400" dirty="0" smtClean="0">
                <a:latin typeface="+mj-lt"/>
              </a:rPr>
              <a:t>The Gospel of Luke give us an additional account of the trials of Jesus.   </a:t>
            </a:r>
            <a:endParaRPr lang="en-US" sz="2400" dirty="0">
              <a:latin typeface="+mj-lt"/>
            </a:endParaRPr>
          </a:p>
        </p:txBody>
      </p:sp>
      <p:pic>
        <p:nvPicPr>
          <p:cNvPr id="6" name="Picture 5" descr="File:Mihaly Munkacsy - Le Christ devant Pilate - 1881.png ..."/>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98675" y="707886"/>
            <a:ext cx="4449771" cy="5993886"/>
          </a:xfrm>
          <a:prstGeom prst="rect">
            <a:avLst/>
          </a:prstGeom>
        </p:spPr>
      </p:pic>
    </p:spTree>
    <p:extLst>
      <p:ext uri="{BB962C8B-B14F-4D97-AF65-F5344CB8AC3E}">
        <p14:creationId xmlns:p14="http://schemas.microsoft.com/office/powerpoint/2010/main" val="938064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animEffect transition="in" filter="fade">
                                      <p:cBhvr>
                                        <p:cTn id="15" dur="500"/>
                                        <p:tgtEl>
                                          <p:spTgt spid="5">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5">
                                            <p:txEl>
                                              <p:pRg st="2" end="2"/>
                                            </p:txEl>
                                          </p:spTgt>
                                        </p:tgtEl>
                                        <p:attrNameLst>
                                          <p:attrName>style.visibility</p:attrName>
                                        </p:attrNameLst>
                                      </p:cBhvr>
                                      <p:to>
                                        <p:strVal val="visible"/>
                                      </p:to>
                                    </p:set>
                                    <p:animEffect transition="in" filter="fade">
                                      <p:cBhvr>
                                        <p:cTn id="20" dur="500"/>
                                        <p:tgtEl>
                                          <p:spTgt spid="5">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Effect transition="in" filter="fade">
                                      <p:cBhvr>
                                        <p:cTn id="25"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 y="-73573"/>
            <a:ext cx="7987861" cy="6740307"/>
          </a:xfrm>
          <a:prstGeom prst="rect">
            <a:avLst/>
          </a:prstGeom>
          <a:noFill/>
        </p:spPr>
        <p:txBody>
          <a:bodyPr wrap="square" rtlCol="0">
            <a:spAutoFit/>
          </a:bodyPr>
          <a:lstStyle/>
          <a:p>
            <a:r>
              <a:rPr lang="en-US" sz="2400" b="1" dirty="0" smtClean="0">
                <a:latin typeface="+mj-lt"/>
              </a:rPr>
              <a:t>JUDAS’ SUICIDE</a:t>
            </a:r>
          </a:p>
          <a:p>
            <a:r>
              <a:rPr lang="en-US" sz="2400" dirty="0" smtClean="0">
                <a:latin typeface="+mj-lt"/>
              </a:rPr>
              <a:t>“Then Judas, which betrayed him, when he saw that he was condemned, repented himself, and brought again the 30 pieces of silver to the chief priests and elders, Saying, I have sinned in that I have betrayed the innocent blood… What is that to us?  And he cast down the pieces of silver in the temple, </a:t>
            </a:r>
            <a:r>
              <a:rPr lang="en-US" sz="2400" b="1" dirty="0" smtClean="0">
                <a:latin typeface="+mj-lt"/>
              </a:rPr>
              <a:t>and</a:t>
            </a:r>
            <a:r>
              <a:rPr lang="en-US" sz="2400" dirty="0" smtClean="0">
                <a:latin typeface="+mj-lt"/>
              </a:rPr>
              <a:t> </a:t>
            </a:r>
            <a:r>
              <a:rPr lang="en-US" sz="2400" b="1" dirty="0" smtClean="0">
                <a:latin typeface="+mj-lt"/>
              </a:rPr>
              <a:t>departed, and went and hanged himself</a:t>
            </a:r>
            <a:r>
              <a:rPr lang="en-US" sz="2400" dirty="0" smtClean="0">
                <a:latin typeface="+mj-lt"/>
              </a:rPr>
              <a:t>” (Mt. 27:3-5).</a:t>
            </a:r>
          </a:p>
          <a:p>
            <a:r>
              <a:rPr lang="en-US" sz="2400" dirty="0" smtClean="0">
                <a:latin typeface="+mj-lt"/>
              </a:rPr>
              <a:t>Was Judas sorry he betrayed Jesus?  Yes.</a:t>
            </a:r>
          </a:p>
          <a:p>
            <a:r>
              <a:rPr lang="en-US" sz="2400" dirty="0" smtClean="0">
                <a:latin typeface="+mj-lt"/>
              </a:rPr>
              <a:t>Did Judas’ repentance result in his salvation?</a:t>
            </a:r>
          </a:p>
          <a:p>
            <a:r>
              <a:rPr lang="en-US" sz="2400" dirty="0" smtClean="0">
                <a:latin typeface="+mj-lt"/>
              </a:rPr>
              <a:t>Probably not.  Judas became disenchanted with Christ’s</a:t>
            </a:r>
          </a:p>
          <a:p>
            <a:r>
              <a:rPr lang="en-US" sz="2400" dirty="0">
                <a:latin typeface="+mj-lt"/>
              </a:rPr>
              <a:t>e</a:t>
            </a:r>
            <a:r>
              <a:rPr lang="en-US" sz="2400" dirty="0" smtClean="0">
                <a:latin typeface="+mj-lt"/>
              </a:rPr>
              <a:t>arthly ministry because he thought the kingdom should have been established, but he was wrong.  Christ’s 1</a:t>
            </a:r>
            <a:r>
              <a:rPr lang="en-US" sz="2400" baseline="30000" dirty="0" smtClean="0">
                <a:latin typeface="+mj-lt"/>
              </a:rPr>
              <a:t>st</a:t>
            </a:r>
            <a:r>
              <a:rPr lang="en-US" sz="2400" dirty="0" smtClean="0">
                <a:latin typeface="+mj-lt"/>
              </a:rPr>
              <a:t> coming was to pay for man’s sin </a:t>
            </a:r>
            <a:r>
              <a:rPr lang="en-US" sz="2400" dirty="0" smtClean="0">
                <a:latin typeface="+mj-lt"/>
              </a:rPr>
              <a:t>[Cross</a:t>
            </a:r>
            <a:r>
              <a:rPr lang="en-US" sz="2400" dirty="0" smtClean="0">
                <a:latin typeface="+mj-lt"/>
              </a:rPr>
              <a:t>]; the 2</a:t>
            </a:r>
            <a:r>
              <a:rPr lang="en-US" sz="2400" baseline="30000" dirty="0" smtClean="0">
                <a:latin typeface="+mj-lt"/>
              </a:rPr>
              <a:t>nd</a:t>
            </a:r>
            <a:r>
              <a:rPr lang="en-US" sz="2400" dirty="0" smtClean="0">
                <a:latin typeface="+mj-lt"/>
              </a:rPr>
              <a:t> coming will be to bring the kingdom of heaven to earth </a:t>
            </a:r>
            <a:r>
              <a:rPr lang="en-US" sz="2400" dirty="0" smtClean="0">
                <a:latin typeface="+mj-lt"/>
              </a:rPr>
              <a:t>[King</a:t>
            </a:r>
            <a:r>
              <a:rPr lang="en-US" sz="2400" dirty="0" smtClean="0">
                <a:latin typeface="+mj-lt"/>
              </a:rPr>
              <a:t>].</a:t>
            </a:r>
          </a:p>
          <a:p>
            <a:r>
              <a:rPr lang="en-US" sz="2400" dirty="0" smtClean="0">
                <a:latin typeface="+mj-lt"/>
              </a:rPr>
              <a:t>Many believe suicide is the unforgiveable sin because of Judas.  Judas was not, NOT SAVED because of suicide; he was not saved because of his failure to believe in the ministry the Father had sent His son to carry out </a:t>
            </a:r>
            <a:r>
              <a:rPr lang="en-US" sz="2400" dirty="0" smtClean="0">
                <a:latin typeface="+mj-lt"/>
              </a:rPr>
              <a:t>[Cross</a:t>
            </a:r>
            <a:r>
              <a:rPr lang="en-US" sz="2400" dirty="0" smtClean="0">
                <a:latin typeface="+mj-lt"/>
              </a:rPr>
              <a:t>]. </a:t>
            </a:r>
            <a:endParaRPr lang="en-US" sz="2400" dirty="0">
              <a:latin typeface="+mj-lt"/>
            </a:endParaRPr>
          </a:p>
        </p:txBody>
      </p:sp>
      <p:pic>
        <p:nvPicPr>
          <p:cNvPr id="2" name="Picture 1" descr="Thirty pieces of &lt;strong&gt;silver&lt;/strong&gt; | willowdot2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87861" y="-1"/>
            <a:ext cx="4204139" cy="3352801"/>
          </a:xfrm>
          <a:prstGeom prst="rect">
            <a:avLst/>
          </a:prstGeom>
        </p:spPr>
      </p:pic>
      <p:pic>
        <p:nvPicPr>
          <p:cNvPr id="3" name="Picture 2" descr="&lt;strong&gt;Judas&lt;/strong&gt; Iscariot - Wikipedi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87861" y="0"/>
            <a:ext cx="4204139" cy="6666734"/>
          </a:xfrm>
          <a:prstGeom prst="rect">
            <a:avLst/>
          </a:prstGeom>
        </p:spPr>
      </p:pic>
    </p:spTree>
    <p:extLst>
      <p:ext uri="{BB962C8B-B14F-4D97-AF65-F5344CB8AC3E}">
        <p14:creationId xmlns:p14="http://schemas.microsoft.com/office/powerpoint/2010/main" val="1686215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Effect transition="in" filter="fade">
                                      <p:cBhvr>
                                        <p:cTn id="17" dur="500"/>
                                        <p:tgtEl>
                                          <p:spTgt spid="4">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4" end="4"/>
                                            </p:txEl>
                                          </p:spTgt>
                                        </p:tgtEl>
                                        <p:attrNameLst>
                                          <p:attrName>style.visibility</p:attrName>
                                        </p:attrNameLst>
                                      </p:cBhvr>
                                      <p:to>
                                        <p:strVal val="visible"/>
                                      </p:to>
                                    </p:set>
                                    <p:animEffect transition="in" filter="fade">
                                      <p:cBhvr>
                                        <p:cTn id="22" dur="500"/>
                                        <p:tgtEl>
                                          <p:spTgt spid="4">
                                            <p:txEl>
                                              <p:pRg st="4" end="4"/>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4">
                                            <p:txEl>
                                              <p:pRg st="5" end="5"/>
                                            </p:txEl>
                                          </p:spTgt>
                                        </p:tgtEl>
                                        <p:attrNameLst>
                                          <p:attrName>style.visibility</p:attrName>
                                        </p:attrNameLst>
                                      </p:cBhvr>
                                      <p:to>
                                        <p:strVal val="visible"/>
                                      </p:to>
                                    </p:set>
                                    <p:animEffect transition="in" filter="fade">
                                      <p:cBhvr>
                                        <p:cTn id="25" dur="500"/>
                                        <p:tgtEl>
                                          <p:spTgt spid="4">
                                            <p:txEl>
                                              <p:pRg st="5" end="5"/>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4">
                                            <p:txEl>
                                              <p:pRg st="6" end="6"/>
                                            </p:txEl>
                                          </p:spTgt>
                                        </p:tgtEl>
                                        <p:attrNameLst>
                                          <p:attrName>style.visibility</p:attrName>
                                        </p:attrNameLst>
                                      </p:cBhvr>
                                      <p:to>
                                        <p:strVal val="visible"/>
                                      </p:to>
                                    </p:set>
                                    <p:animEffect transition="in" filter="fade">
                                      <p:cBhvr>
                                        <p:cTn id="30"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73572"/>
            <a:ext cx="7031421" cy="7232749"/>
          </a:xfrm>
          <a:prstGeom prst="rect">
            <a:avLst/>
          </a:prstGeom>
        </p:spPr>
        <p:txBody>
          <a:bodyPr wrap="square">
            <a:spAutoFit/>
          </a:bodyPr>
          <a:lstStyle/>
          <a:p>
            <a:r>
              <a:rPr lang="en-US" sz="2400" b="1" dirty="0" smtClean="0">
                <a:latin typeface="+mj-lt"/>
              </a:rPr>
              <a:t>GOLGOTHA</a:t>
            </a:r>
          </a:p>
          <a:p>
            <a:r>
              <a:rPr lang="en-US" sz="2400" dirty="0" smtClean="0">
                <a:latin typeface="+mj-lt"/>
              </a:rPr>
              <a:t>“… </a:t>
            </a:r>
            <a:r>
              <a:rPr lang="en-US" sz="2400" b="1" dirty="0">
                <a:latin typeface="+mj-lt"/>
              </a:rPr>
              <a:t>went forth into a place called the place of a skull, </a:t>
            </a:r>
            <a:endParaRPr lang="en-US" sz="2400" b="1" dirty="0" smtClean="0">
              <a:latin typeface="+mj-lt"/>
            </a:endParaRPr>
          </a:p>
          <a:p>
            <a:r>
              <a:rPr lang="en-US" sz="2400" b="1" dirty="0" smtClean="0">
                <a:latin typeface="+mj-lt"/>
              </a:rPr>
              <a:t>which </a:t>
            </a:r>
            <a:r>
              <a:rPr lang="en-US" sz="2400" b="1" dirty="0">
                <a:latin typeface="+mj-lt"/>
              </a:rPr>
              <a:t>is called in the Hebrew </a:t>
            </a:r>
            <a:r>
              <a:rPr lang="en-US" sz="2400" b="1" dirty="0" smtClean="0">
                <a:latin typeface="+mj-lt"/>
              </a:rPr>
              <a:t>Golgotha</a:t>
            </a:r>
            <a:r>
              <a:rPr lang="en-US" sz="2400" dirty="0" smtClean="0">
                <a:latin typeface="+mj-lt"/>
              </a:rPr>
              <a:t>: Where they crucified him, and two other with him, on either side </a:t>
            </a:r>
          </a:p>
          <a:p>
            <a:r>
              <a:rPr lang="en-US" sz="2400" dirty="0" smtClean="0">
                <a:latin typeface="+mj-lt"/>
              </a:rPr>
              <a:t>one, and Jesus in the midst.  And Pilate wrote a title, </a:t>
            </a:r>
          </a:p>
          <a:p>
            <a:r>
              <a:rPr lang="en-US" sz="2400" dirty="0" smtClean="0">
                <a:latin typeface="+mj-lt"/>
              </a:rPr>
              <a:t>and put it on the cross… JESUS OF NAZARETH THE</a:t>
            </a:r>
          </a:p>
          <a:p>
            <a:r>
              <a:rPr lang="en-US" sz="2400" dirty="0" smtClean="0">
                <a:latin typeface="+mj-lt"/>
              </a:rPr>
              <a:t> KING OF THE JEWS” (</a:t>
            </a:r>
            <a:r>
              <a:rPr lang="en-US" sz="2400" dirty="0">
                <a:latin typeface="+mj-lt"/>
              </a:rPr>
              <a:t>Jn. 19:17</a:t>
            </a:r>
            <a:r>
              <a:rPr lang="en-US" sz="2400" dirty="0" smtClean="0">
                <a:latin typeface="+mj-lt"/>
              </a:rPr>
              <a:t>).</a:t>
            </a:r>
          </a:p>
          <a:p>
            <a:r>
              <a:rPr lang="en-US" sz="2400" dirty="0" smtClean="0">
                <a:latin typeface="+mj-lt"/>
              </a:rPr>
              <a:t>In the 1800’s, a British officer visiting Jerusalem, pointed out that this rock face looked very much like ‘the place of a  skull,’ making it a popular visitors site ever since.</a:t>
            </a:r>
          </a:p>
          <a:p>
            <a:r>
              <a:rPr lang="en-US" sz="2400" dirty="0" smtClean="0">
                <a:latin typeface="+mj-lt"/>
              </a:rPr>
              <a:t>The Book of Luke gives us more information on the </a:t>
            </a:r>
          </a:p>
          <a:p>
            <a:r>
              <a:rPr lang="en-US" sz="2400" dirty="0">
                <a:latin typeface="+mj-lt"/>
              </a:rPr>
              <a:t>o</a:t>
            </a:r>
            <a:r>
              <a:rPr lang="en-US" sz="2400" dirty="0" smtClean="0">
                <a:latin typeface="+mj-lt"/>
              </a:rPr>
              <a:t>thers who were crucified with Christ –</a:t>
            </a:r>
          </a:p>
          <a:p>
            <a:endParaRPr lang="en-US" sz="800" dirty="0" smtClean="0">
              <a:latin typeface="+mj-lt"/>
            </a:endParaRPr>
          </a:p>
          <a:p>
            <a:r>
              <a:rPr lang="en-US" sz="2400" dirty="0" smtClean="0">
                <a:latin typeface="+mj-lt"/>
              </a:rPr>
              <a:t>“And one of the malefactors which were hanged railed </a:t>
            </a:r>
          </a:p>
          <a:p>
            <a:r>
              <a:rPr lang="en-US" sz="2400" dirty="0" smtClean="0">
                <a:latin typeface="+mj-lt"/>
              </a:rPr>
              <a:t>on him, saying, If thou be Christ, save thyself and us.  </a:t>
            </a:r>
          </a:p>
          <a:p>
            <a:r>
              <a:rPr lang="en-US" sz="2400" dirty="0" smtClean="0">
                <a:latin typeface="+mj-lt"/>
              </a:rPr>
              <a:t>But the other rebuked him, saying, Dost not thou fear God, seeing thou art in the same condemnation?... And he said unto Jesus… </a:t>
            </a:r>
          </a:p>
          <a:p>
            <a:endParaRPr lang="en-US" sz="2400" dirty="0">
              <a:latin typeface="+mj-lt"/>
            </a:endParaRPr>
          </a:p>
        </p:txBody>
      </p:sp>
      <p:pic>
        <p:nvPicPr>
          <p:cNvPr id="5" name="Picture 4" descr="English: Open Bible Stories - 40.html"/>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31422" y="0"/>
            <a:ext cx="5176344" cy="6705600"/>
          </a:xfrm>
          <a:prstGeom prst="rect">
            <a:avLst/>
          </a:prstGeom>
        </p:spPr>
      </p:pic>
      <p:pic>
        <p:nvPicPr>
          <p:cNvPr id="4" name="Picture 3" descr="File:&lt;strong&gt;Golgotha&lt;/strong&gt; hill2.jpg - Wikimedia Common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31421" y="0"/>
            <a:ext cx="5176343" cy="6705600"/>
          </a:xfrm>
          <a:prstGeom prst="rect">
            <a:avLst/>
          </a:prstGeom>
        </p:spPr>
      </p:pic>
      <p:pic>
        <p:nvPicPr>
          <p:cNvPr id="6" name="Picture 5" descr="English: Open Bible Stories - 40.html"/>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31419" y="-1"/>
            <a:ext cx="5176343" cy="6705601"/>
          </a:xfrm>
          <a:prstGeom prst="rect">
            <a:avLst/>
          </a:prstGeom>
        </p:spPr>
      </p:pic>
    </p:spTree>
    <p:extLst>
      <p:ext uri="{BB962C8B-B14F-4D97-AF65-F5344CB8AC3E}">
        <p14:creationId xmlns:p14="http://schemas.microsoft.com/office/powerpoint/2010/main" val="1434305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6" end="6"/>
                                            </p:txEl>
                                          </p:spTgt>
                                        </p:tgtEl>
                                        <p:attrNameLst>
                                          <p:attrName>style.visibility</p:attrName>
                                        </p:attrNameLst>
                                      </p:cBhvr>
                                      <p:to>
                                        <p:strVal val="visible"/>
                                      </p:to>
                                    </p:set>
                                    <p:animEffect transition="in" filter="fade">
                                      <p:cBhvr>
                                        <p:cTn id="7" dur="500"/>
                                        <p:tgtEl>
                                          <p:spTgt spid="2">
                                            <p:txEl>
                                              <p:pRg st="6" end="6"/>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7" end="7"/>
                                            </p:txEl>
                                          </p:spTgt>
                                        </p:tgtEl>
                                        <p:attrNameLst>
                                          <p:attrName>style.visibility</p:attrName>
                                        </p:attrNameLst>
                                      </p:cBhvr>
                                      <p:to>
                                        <p:strVal val="visible"/>
                                      </p:to>
                                    </p:set>
                                    <p:animEffect transition="in" filter="fade">
                                      <p:cBhvr>
                                        <p:cTn id="17" dur="500"/>
                                        <p:tgtEl>
                                          <p:spTgt spid="2">
                                            <p:txEl>
                                              <p:pRg st="7" end="7"/>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2">
                                            <p:txEl>
                                              <p:pRg st="8" end="8"/>
                                            </p:txEl>
                                          </p:spTgt>
                                        </p:tgtEl>
                                        <p:attrNameLst>
                                          <p:attrName>style.visibility</p:attrName>
                                        </p:attrNameLst>
                                      </p:cBhvr>
                                      <p:to>
                                        <p:strVal val="visible"/>
                                      </p:to>
                                    </p:set>
                                    <p:animEffect transition="in" filter="fade">
                                      <p:cBhvr>
                                        <p:cTn id="20" dur="500"/>
                                        <p:tgtEl>
                                          <p:spTgt spid="2">
                                            <p:txEl>
                                              <p:pRg st="8" end="8"/>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
                                            <p:txEl>
                                              <p:pRg st="10" end="10"/>
                                            </p:txEl>
                                          </p:spTgt>
                                        </p:tgtEl>
                                        <p:attrNameLst>
                                          <p:attrName>style.visibility</p:attrName>
                                        </p:attrNameLst>
                                      </p:cBhvr>
                                      <p:to>
                                        <p:strVal val="visible"/>
                                      </p:to>
                                    </p:set>
                                    <p:animEffect transition="in" filter="fade">
                                      <p:cBhvr>
                                        <p:cTn id="30" dur="500"/>
                                        <p:tgtEl>
                                          <p:spTgt spid="2">
                                            <p:txEl>
                                              <p:pRg st="10" end="10"/>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2">
                                            <p:txEl>
                                              <p:pRg st="11" end="11"/>
                                            </p:txEl>
                                          </p:spTgt>
                                        </p:tgtEl>
                                        <p:attrNameLst>
                                          <p:attrName>style.visibility</p:attrName>
                                        </p:attrNameLst>
                                      </p:cBhvr>
                                      <p:to>
                                        <p:strVal val="visible"/>
                                      </p:to>
                                    </p:set>
                                    <p:animEffect transition="in" filter="fade">
                                      <p:cBhvr>
                                        <p:cTn id="33" dur="500"/>
                                        <p:tgtEl>
                                          <p:spTgt spid="2">
                                            <p:txEl>
                                              <p:pRg st="11" end="11"/>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2">
                                            <p:txEl>
                                              <p:pRg st="12" end="12"/>
                                            </p:txEl>
                                          </p:spTgt>
                                        </p:tgtEl>
                                        <p:attrNameLst>
                                          <p:attrName>style.visibility</p:attrName>
                                        </p:attrNameLst>
                                      </p:cBhvr>
                                      <p:to>
                                        <p:strVal val="visible"/>
                                      </p:to>
                                    </p:set>
                                    <p:animEffect transition="in" filter="fade">
                                      <p:cBhvr>
                                        <p:cTn id="36" dur="500"/>
                                        <p:tgtEl>
                                          <p:spTgt spid="2">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6516414" cy="6124754"/>
          </a:xfrm>
          <a:prstGeom prst="rect">
            <a:avLst/>
          </a:prstGeom>
        </p:spPr>
        <p:txBody>
          <a:bodyPr wrap="square">
            <a:spAutoFit/>
          </a:bodyPr>
          <a:lstStyle/>
          <a:p>
            <a:r>
              <a:rPr lang="en-US" sz="2400" dirty="0" smtClean="0">
                <a:latin typeface="+mj-lt"/>
              </a:rPr>
              <a:t>…said </a:t>
            </a:r>
            <a:r>
              <a:rPr lang="en-US" sz="2400" dirty="0">
                <a:latin typeface="+mj-lt"/>
              </a:rPr>
              <a:t>unto Jesus, Lord, remember me when thou comest into thy </a:t>
            </a:r>
            <a:r>
              <a:rPr lang="en-US" sz="2400" dirty="0" smtClean="0">
                <a:latin typeface="+mj-lt"/>
              </a:rPr>
              <a:t>kingdom.  And Jesus said unto him, Verily I say unto thee, </a:t>
            </a:r>
            <a:r>
              <a:rPr lang="en-US" sz="2400" b="1" u="sng" dirty="0" smtClean="0">
                <a:latin typeface="+mj-lt"/>
              </a:rPr>
              <a:t>To day shalt thou be with me in paradise</a:t>
            </a:r>
            <a:r>
              <a:rPr lang="en-US" sz="2400" dirty="0" smtClean="0">
                <a:latin typeface="+mj-lt"/>
              </a:rPr>
              <a:t>” (23:39-43).</a:t>
            </a:r>
          </a:p>
          <a:p>
            <a:r>
              <a:rPr lang="en-US" sz="2400" dirty="0" smtClean="0">
                <a:latin typeface="+mj-lt"/>
              </a:rPr>
              <a:t>Two men crucified with Jesus, one on His right and one on His left—one mocked Him; one trusted Him.  </a:t>
            </a:r>
          </a:p>
          <a:p>
            <a:endParaRPr lang="en-US" sz="800" dirty="0" smtClean="0">
              <a:latin typeface="+mj-lt"/>
            </a:endParaRPr>
          </a:p>
          <a:p>
            <a:r>
              <a:rPr lang="en-US" sz="2400" dirty="0" smtClean="0">
                <a:latin typeface="+mj-lt"/>
              </a:rPr>
              <a:t>“And it was about the 6</a:t>
            </a:r>
            <a:r>
              <a:rPr lang="en-US" sz="2400" baseline="30000" dirty="0" smtClean="0">
                <a:latin typeface="+mj-lt"/>
              </a:rPr>
              <a:t>th</a:t>
            </a:r>
            <a:r>
              <a:rPr lang="en-US" sz="2400" dirty="0" smtClean="0">
                <a:latin typeface="+mj-lt"/>
              </a:rPr>
              <a:t> hour [12 noon], and there was a darkness over all the earth until the 9</a:t>
            </a:r>
            <a:r>
              <a:rPr lang="en-US" sz="2400" baseline="30000" dirty="0" smtClean="0">
                <a:latin typeface="+mj-lt"/>
              </a:rPr>
              <a:t>th</a:t>
            </a:r>
            <a:r>
              <a:rPr lang="en-US" sz="2400" dirty="0" smtClean="0">
                <a:latin typeface="+mj-lt"/>
              </a:rPr>
              <a:t> hour [3 P.M.].  And the sun was darkened, and the veil of the temple was rent in the midst” (23:44,45).</a:t>
            </a:r>
          </a:p>
          <a:p>
            <a:r>
              <a:rPr lang="en-US" sz="2400" dirty="0" smtClean="0">
                <a:latin typeface="+mj-lt"/>
              </a:rPr>
              <a:t>During that 3-hours of darkness, God had turned His face away—the man who hung on that cross had become the embodiment of all sin for all time.</a:t>
            </a:r>
          </a:p>
          <a:p>
            <a:r>
              <a:rPr lang="en-US" sz="2400" dirty="0" smtClean="0">
                <a:latin typeface="+mj-lt"/>
              </a:rPr>
              <a:t>The veil in the temple was rent from top to bottom, something only God could do.  The separation from God and man had been removed.      </a:t>
            </a:r>
            <a:endParaRPr lang="en-US" sz="2400" dirty="0">
              <a:latin typeface="+mj-lt"/>
            </a:endParaRPr>
          </a:p>
        </p:txBody>
      </p:sp>
      <p:pic>
        <p:nvPicPr>
          <p:cNvPr id="5" name="Picture 4" descr="English: Open Bible Stories - 40.html"/>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31421" y="0"/>
            <a:ext cx="5176343" cy="6705601"/>
          </a:xfrm>
          <a:prstGeom prst="rect">
            <a:avLst/>
          </a:prstGeom>
        </p:spPr>
      </p:pic>
      <p:pic>
        <p:nvPicPr>
          <p:cNvPr id="6" name="Picture 5" descr="DIESE ERSTAUNLICHE ENTDECKU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31421" y="0"/>
            <a:ext cx="5152677" cy="6705601"/>
          </a:xfrm>
          <a:prstGeom prst="rect">
            <a:avLst/>
          </a:prstGeom>
        </p:spPr>
      </p:pic>
      <p:pic>
        <p:nvPicPr>
          <p:cNvPr id="7" name="Picture 6" descr="Bible Bite: Matthew 27:51-54 | Watch Your Life and ..."/>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55088" y="-14344"/>
            <a:ext cx="5152676" cy="6705602"/>
          </a:xfrm>
          <a:prstGeom prst="rect">
            <a:avLst/>
          </a:prstGeom>
        </p:spPr>
      </p:pic>
    </p:spTree>
    <p:extLst>
      <p:ext uri="{BB962C8B-B14F-4D97-AF65-F5344CB8AC3E}">
        <p14:creationId xmlns:p14="http://schemas.microsoft.com/office/powerpoint/2010/main" val="2040227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3" end="3"/>
                                            </p:txEl>
                                          </p:spTgt>
                                        </p:tgtEl>
                                        <p:attrNameLst>
                                          <p:attrName>style.visibility</p:attrName>
                                        </p:attrNameLst>
                                      </p:cBhvr>
                                      <p:to>
                                        <p:strVal val="visible"/>
                                      </p:to>
                                    </p:set>
                                    <p:animEffect transition="in" filter="fade">
                                      <p:cBhvr>
                                        <p:cTn id="12" dur="500"/>
                                        <p:tgtEl>
                                          <p:spTgt spid="4">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4" end="4"/>
                                            </p:txEl>
                                          </p:spTgt>
                                        </p:tgtEl>
                                        <p:attrNameLst>
                                          <p:attrName>style.visibility</p:attrName>
                                        </p:attrNameLst>
                                      </p:cBhvr>
                                      <p:to>
                                        <p:strVal val="visible"/>
                                      </p:to>
                                    </p:set>
                                    <p:animEffect transition="in" filter="fade">
                                      <p:cBhvr>
                                        <p:cTn id="22" dur="500"/>
                                        <p:tgtEl>
                                          <p:spTgt spid="4">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animEffect transition="in" filter="fade">
                                      <p:cBhvr>
                                        <p:cTn id="27" dur="500"/>
                                        <p:tgtEl>
                                          <p:spTgt spid="4">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6800193" cy="6617196"/>
          </a:xfrm>
          <a:prstGeom prst="rect">
            <a:avLst/>
          </a:prstGeom>
          <a:noFill/>
        </p:spPr>
        <p:txBody>
          <a:bodyPr wrap="square" rtlCol="0">
            <a:spAutoFit/>
          </a:bodyPr>
          <a:lstStyle/>
          <a:p>
            <a:r>
              <a:rPr lang="en-US" sz="2400" b="1" dirty="0" smtClean="0">
                <a:latin typeface="+mj-lt"/>
              </a:rPr>
              <a:t>SERIES OF EVENTS</a:t>
            </a:r>
          </a:p>
          <a:p>
            <a:r>
              <a:rPr lang="en-US" sz="2400" dirty="0" smtClean="0">
                <a:latin typeface="+mj-lt"/>
              </a:rPr>
              <a:t>“And when they were come unto a place called Golgotha… They gave him vinegar to drink mingled with gall… he would not drink” (Mt. 27:33,34).</a:t>
            </a:r>
          </a:p>
          <a:p>
            <a:r>
              <a:rPr lang="en-US" sz="2400" dirty="0" smtClean="0">
                <a:latin typeface="+mj-lt"/>
              </a:rPr>
              <a:t>Upon arrival, Jesus refused a drink to dull His senses.  Next they parted his garments by lot, also fulfilling prophesy (27:35 c.f. Psa. 22:18).</a:t>
            </a:r>
          </a:p>
          <a:p>
            <a:r>
              <a:rPr lang="en-US" sz="2400" dirty="0" smtClean="0">
                <a:latin typeface="+mj-lt"/>
              </a:rPr>
              <a:t>His 1</a:t>
            </a:r>
            <a:r>
              <a:rPr lang="en-US" sz="2400" baseline="30000" dirty="0" smtClean="0">
                <a:latin typeface="+mj-lt"/>
              </a:rPr>
              <a:t>st</a:t>
            </a:r>
            <a:r>
              <a:rPr lang="en-US" sz="2400" dirty="0" smtClean="0">
                <a:latin typeface="+mj-lt"/>
              </a:rPr>
              <a:t> cry from the cross –</a:t>
            </a:r>
          </a:p>
          <a:p>
            <a:endParaRPr lang="en-US" sz="800" dirty="0" smtClean="0">
              <a:latin typeface="+mj-lt"/>
            </a:endParaRPr>
          </a:p>
          <a:p>
            <a:r>
              <a:rPr lang="en-US" sz="2400" b="1" dirty="0" smtClean="0">
                <a:latin typeface="+mj-lt"/>
              </a:rPr>
              <a:t>“Then said Jesus, Father, forgive them; for they know not what they do” </a:t>
            </a:r>
            <a:r>
              <a:rPr lang="en-US" sz="2400" dirty="0" smtClean="0">
                <a:latin typeface="+mj-lt"/>
              </a:rPr>
              <a:t>(Lk. 23:34).</a:t>
            </a:r>
          </a:p>
          <a:p>
            <a:r>
              <a:rPr lang="en-US" sz="2400" dirty="0" smtClean="0">
                <a:latin typeface="+mj-lt"/>
              </a:rPr>
              <a:t>Israel was crucifying Him in unbelief; at Pentecost they would be given full understanding of their deed.</a:t>
            </a:r>
          </a:p>
          <a:p>
            <a:endParaRPr lang="en-US" sz="800" dirty="0" smtClean="0">
              <a:latin typeface="+mj-lt"/>
            </a:endParaRPr>
          </a:p>
          <a:p>
            <a:r>
              <a:rPr lang="en-US" sz="2400" dirty="0" smtClean="0">
                <a:latin typeface="+mj-lt"/>
              </a:rPr>
              <a:t>“And the people stood beholding… He saved others; let him save himself, if he be Christ…” (23:35).</a:t>
            </a:r>
          </a:p>
          <a:p>
            <a:r>
              <a:rPr lang="en-US" sz="2400" dirty="0" smtClean="0">
                <a:latin typeface="+mj-lt"/>
              </a:rPr>
              <a:t>They mocked Him.  They offered Him vinegar (23:36); He gave His mother to John (Jn. 19:26,27); and, then Jesus uttered the most heart wrenching petition…    </a:t>
            </a:r>
          </a:p>
        </p:txBody>
      </p:sp>
      <p:pic>
        <p:nvPicPr>
          <p:cNvPr id="3" name="Picture 2" descr="HERBERT RUDEEN | Flickr - Photo Shar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84276" y="0"/>
            <a:ext cx="5307724" cy="6568966"/>
          </a:xfrm>
          <a:prstGeom prst="rect">
            <a:avLst/>
          </a:prstGeom>
        </p:spPr>
      </p:pic>
      <p:pic>
        <p:nvPicPr>
          <p:cNvPr id="4" name="Picture 3" descr="7 Quick Takes – Vol. 53: Jesus | A Drop in the Ocea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94058" y="0"/>
            <a:ext cx="5307724" cy="6568966"/>
          </a:xfrm>
          <a:prstGeom prst="rect">
            <a:avLst/>
          </a:prstGeom>
        </p:spPr>
      </p:pic>
      <p:pic>
        <p:nvPicPr>
          <p:cNvPr id="5" name="Picture 4" descr="Road to Calvary 24: &lt;strong&gt;Jesus&lt;/strong&gt; is Crucified ..."/>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13622" y="0"/>
            <a:ext cx="5297942" cy="6568966"/>
          </a:xfrm>
          <a:prstGeom prst="rect">
            <a:avLst/>
          </a:prstGeom>
        </p:spPr>
      </p:pic>
      <p:pic>
        <p:nvPicPr>
          <p:cNvPr id="6" name="Picture 5" descr="Daily Catholic Mass Readings: Catholic Readings For Good ..."/>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03840" y="-24115"/>
            <a:ext cx="5307724" cy="6593081"/>
          </a:xfrm>
          <a:prstGeom prst="rect">
            <a:avLst/>
          </a:prstGeom>
        </p:spPr>
      </p:pic>
    </p:spTree>
    <p:extLst>
      <p:ext uri="{BB962C8B-B14F-4D97-AF65-F5344CB8AC3E}">
        <p14:creationId xmlns:p14="http://schemas.microsoft.com/office/powerpoint/2010/main" val="181157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500"/>
                                        <p:tgtEl>
                                          <p:spTgt spid="2">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3" end="3"/>
                                            </p:txEl>
                                          </p:spTgt>
                                        </p:tgtEl>
                                        <p:attrNameLst>
                                          <p:attrName>style.visibility</p:attrName>
                                        </p:attrNameLst>
                                      </p:cBhvr>
                                      <p:to>
                                        <p:strVal val="visible"/>
                                      </p:to>
                                    </p:set>
                                    <p:animEffect transition="in" filter="fade">
                                      <p:cBhvr>
                                        <p:cTn id="12" dur="500"/>
                                        <p:tgtEl>
                                          <p:spTgt spid="2">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5" end="5"/>
                                            </p:txEl>
                                          </p:spTgt>
                                        </p:tgtEl>
                                        <p:attrNameLst>
                                          <p:attrName>style.visibility</p:attrName>
                                        </p:attrNameLst>
                                      </p:cBhvr>
                                      <p:to>
                                        <p:strVal val="visible"/>
                                      </p:to>
                                    </p:set>
                                    <p:animEffect transition="in" filter="fade">
                                      <p:cBhvr>
                                        <p:cTn id="22" dur="500"/>
                                        <p:tgtEl>
                                          <p:spTgt spid="2">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6" end="6"/>
                                            </p:txEl>
                                          </p:spTgt>
                                        </p:tgtEl>
                                        <p:attrNameLst>
                                          <p:attrName>style.visibility</p:attrName>
                                        </p:attrNameLst>
                                      </p:cBhvr>
                                      <p:to>
                                        <p:strVal val="visible"/>
                                      </p:to>
                                    </p:set>
                                    <p:animEffect transition="in" filter="fade">
                                      <p:cBhvr>
                                        <p:cTn id="27" dur="500"/>
                                        <p:tgtEl>
                                          <p:spTgt spid="2">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
                                            <p:txEl>
                                              <p:pRg st="8" end="8"/>
                                            </p:txEl>
                                          </p:spTgt>
                                        </p:tgtEl>
                                        <p:attrNameLst>
                                          <p:attrName>style.visibility</p:attrName>
                                        </p:attrNameLst>
                                      </p:cBhvr>
                                      <p:to>
                                        <p:strVal val="visible"/>
                                      </p:to>
                                    </p:set>
                                    <p:animEffect transition="in" filter="fade">
                                      <p:cBhvr>
                                        <p:cTn id="32" dur="500"/>
                                        <p:tgtEl>
                                          <p:spTgt spid="2">
                                            <p:txEl>
                                              <p:pRg st="8" end="8"/>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500"/>
                                        <p:tgtEl>
                                          <p:spTgt spid="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
                                            <p:txEl>
                                              <p:pRg st="9" end="9"/>
                                            </p:txEl>
                                          </p:spTgt>
                                        </p:tgtEl>
                                        <p:attrNameLst>
                                          <p:attrName>style.visibility</p:attrName>
                                        </p:attrNameLst>
                                      </p:cBhvr>
                                      <p:to>
                                        <p:strVal val="visible"/>
                                      </p:to>
                                    </p:set>
                                    <p:animEffect transition="in" filter="fade">
                                      <p:cBhvr>
                                        <p:cTn id="42" dur="500"/>
                                        <p:tgtEl>
                                          <p:spTgt spid="2">
                                            <p:txEl>
                                              <p:pRg st="9" end="9"/>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6"/>
                                        </p:tgtEl>
                                        <p:attrNameLst>
                                          <p:attrName>style.visibility</p:attrName>
                                        </p:attrNameLst>
                                      </p:cBhvr>
                                      <p:to>
                                        <p:strVal val="visible"/>
                                      </p:to>
                                    </p:set>
                                    <p:animEffect transition="in" filter="fade">
                                      <p:cBhvr>
                                        <p:cTn id="4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105102"/>
            <a:ext cx="6905293" cy="6740307"/>
          </a:xfrm>
          <a:prstGeom prst="rect">
            <a:avLst/>
          </a:prstGeom>
          <a:noFill/>
        </p:spPr>
        <p:txBody>
          <a:bodyPr wrap="square" rtlCol="0">
            <a:spAutoFit/>
          </a:bodyPr>
          <a:lstStyle/>
          <a:p>
            <a:r>
              <a:rPr lang="en-US" sz="2400" b="1" dirty="0" smtClean="0">
                <a:latin typeface="+mj-lt"/>
              </a:rPr>
              <a:t>FORSAKEN</a:t>
            </a:r>
          </a:p>
          <a:p>
            <a:r>
              <a:rPr lang="en-US" sz="2400" dirty="0" smtClean="0">
                <a:latin typeface="+mj-lt"/>
              </a:rPr>
              <a:t>“… My God, my God, why hast thou forsaken me? </a:t>
            </a:r>
          </a:p>
          <a:p>
            <a:r>
              <a:rPr lang="en-US" sz="2400" dirty="0" smtClean="0">
                <a:latin typeface="+mj-lt"/>
              </a:rPr>
              <a:t>(Mt. 27:45).</a:t>
            </a:r>
          </a:p>
          <a:p>
            <a:r>
              <a:rPr lang="en-US" sz="2400" dirty="0" smtClean="0">
                <a:latin typeface="+mj-lt"/>
              </a:rPr>
              <a:t>In their humanity, both David (Psa. 22:1) and Jesus felt forsaken, but in the spiritual realm neither were.</a:t>
            </a:r>
          </a:p>
          <a:p>
            <a:r>
              <a:rPr lang="en-US" sz="2400" dirty="0" smtClean="0">
                <a:latin typeface="+mj-lt"/>
              </a:rPr>
              <a:t>Nearing cardiovascular collapse secondary to severe dehydration from the scourging and fluid depletion, Jesus said, “</a:t>
            </a:r>
            <a:r>
              <a:rPr lang="en-US" sz="2400" b="1" dirty="0" smtClean="0">
                <a:latin typeface="+mj-lt"/>
              </a:rPr>
              <a:t>I thirst</a:t>
            </a:r>
            <a:r>
              <a:rPr lang="en-US" sz="2400" dirty="0" smtClean="0">
                <a:latin typeface="+mj-lt"/>
              </a:rPr>
              <a:t>” (Jn. 19:28); Not a bone was broken, fulfilling another prophecy (Jn. 19:36; Psa. 34:20).  Having completed the Father’s plan of payment for man’s sin, He said, “</a:t>
            </a:r>
            <a:r>
              <a:rPr lang="en-US" sz="2400" b="1" dirty="0" smtClean="0">
                <a:latin typeface="+mj-lt"/>
              </a:rPr>
              <a:t>It is finished </a:t>
            </a:r>
            <a:r>
              <a:rPr lang="en-US" sz="2400" dirty="0" smtClean="0">
                <a:latin typeface="+mj-lt"/>
              </a:rPr>
              <a:t>(19:29)… And when Jesus had cried with a loud voice, he said, </a:t>
            </a:r>
            <a:r>
              <a:rPr lang="en-US" sz="2400" b="1" dirty="0" smtClean="0">
                <a:latin typeface="+mj-lt"/>
              </a:rPr>
              <a:t>Father, into thy hands I commend my spirit</a:t>
            </a:r>
            <a:r>
              <a:rPr lang="en-US" sz="2400" dirty="0" smtClean="0">
                <a:latin typeface="+mj-lt"/>
              </a:rPr>
              <a:t>: and having said thus, he gave up the ghost” (Lk. 23:46).</a:t>
            </a:r>
          </a:p>
          <a:p>
            <a:r>
              <a:rPr lang="en-US" sz="2400" dirty="0" smtClean="0">
                <a:latin typeface="+mj-lt"/>
              </a:rPr>
              <a:t>He had come to earth to give His life a ransom for many (Mt. 20:28), and that He did!</a:t>
            </a:r>
          </a:p>
          <a:p>
            <a:r>
              <a:rPr lang="en-US" sz="2400" dirty="0" smtClean="0">
                <a:latin typeface="+mj-lt"/>
              </a:rPr>
              <a:t>Joseph of Arimathea and Nicodemus asked Pilate for His body, which was laid in a new tomb (Mt. 27:58-60). </a:t>
            </a:r>
          </a:p>
        </p:txBody>
      </p:sp>
      <p:pic>
        <p:nvPicPr>
          <p:cNvPr id="4" name="Picture 3" descr="The &lt;strong&gt;Cross&lt;/strong&gt; of &lt;strong&gt;Christ&lt;/strong&gt; - What Did God Require? on Vimeo"/>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05296" y="0"/>
            <a:ext cx="5286703" cy="6568966"/>
          </a:xfrm>
          <a:prstGeom prst="rect">
            <a:avLst/>
          </a:prstGeom>
        </p:spPr>
      </p:pic>
      <p:pic>
        <p:nvPicPr>
          <p:cNvPr id="5" name="Picture 4" descr="Swoon of the Virgin - Wikipedia"/>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05290" y="-44078"/>
            <a:ext cx="5286703" cy="6613044"/>
          </a:xfrm>
          <a:prstGeom prst="rect">
            <a:avLst/>
          </a:prstGeom>
        </p:spPr>
      </p:pic>
      <p:pic>
        <p:nvPicPr>
          <p:cNvPr id="6" name="Picture 5" descr="File:Antonio Ciseri - Il trasporto di Cristo al sepolcro ..."/>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05296" y="-33059"/>
            <a:ext cx="5286704" cy="6591005"/>
          </a:xfrm>
          <a:prstGeom prst="rect">
            <a:avLst/>
          </a:prstGeom>
        </p:spPr>
      </p:pic>
      <p:pic>
        <p:nvPicPr>
          <p:cNvPr id="7" name="Picture 6" descr="JALABERT | MATTHEW 27:57 57 When it was evening, there ..."/>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0"/>
            <a:ext cx="12191997" cy="6954335"/>
          </a:xfrm>
          <a:prstGeom prst="rect">
            <a:avLst/>
          </a:prstGeom>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33059"/>
            <a:ext cx="12234042" cy="6954335"/>
          </a:xfrm>
          <a:prstGeom prst="rect">
            <a:avLst/>
          </a:prstGeom>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44079"/>
            <a:ext cx="12234042" cy="6998413"/>
          </a:xfrm>
          <a:prstGeom prst="rect">
            <a:avLst/>
          </a:prstGeom>
        </p:spPr>
      </p:pic>
      <p:sp>
        <p:nvSpPr>
          <p:cNvPr id="10" name="TextBox 9"/>
          <p:cNvSpPr txBox="1"/>
          <p:nvPr/>
        </p:nvSpPr>
        <p:spPr>
          <a:xfrm>
            <a:off x="3149136" y="231228"/>
            <a:ext cx="5837624" cy="707886"/>
          </a:xfrm>
          <a:prstGeom prst="rect">
            <a:avLst/>
          </a:prstGeom>
          <a:noFill/>
        </p:spPr>
        <p:txBody>
          <a:bodyPr wrap="none" rtlCol="0">
            <a:spAutoFit/>
          </a:bodyPr>
          <a:lstStyle/>
          <a:p>
            <a:r>
              <a:rPr lang="en-US" sz="4000" dirty="0" smtClean="0">
                <a:solidFill>
                  <a:schemeClr val="bg1"/>
                </a:solidFill>
                <a:latin typeface="+mj-lt"/>
              </a:rPr>
              <a:t>1</a:t>
            </a:r>
            <a:r>
              <a:rPr lang="en-US" sz="4000" baseline="30000" dirty="0" smtClean="0">
                <a:solidFill>
                  <a:schemeClr val="bg1"/>
                </a:solidFill>
                <a:latin typeface="+mj-lt"/>
              </a:rPr>
              <a:t>st</a:t>
            </a:r>
            <a:r>
              <a:rPr lang="en-US" sz="4000" dirty="0" smtClean="0">
                <a:solidFill>
                  <a:schemeClr val="bg1"/>
                </a:solidFill>
                <a:latin typeface="+mj-lt"/>
              </a:rPr>
              <a:t> century A.D. burial tomb</a:t>
            </a:r>
            <a:endParaRPr lang="en-US" sz="4000" dirty="0">
              <a:solidFill>
                <a:schemeClr val="bg1"/>
              </a:solidFill>
              <a:latin typeface="+mj-lt"/>
            </a:endParaRPr>
          </a:p>
        </p:txBody>
      </p:sp>
    </p:spTree>
    <p:extLst>
      <p:ext uri="{BB962C8B-B14F-4D97-AF65-F5344CB8AC3E}">
        <p14:creationId xmlns:p14="http://schemas.microsoft.com/office/powerpoint/2010/main" val="266503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animEffect transition="in" filter="fade">
                                      <p:cBhvr>
                                        <p:cTn id="7" dur="500"/>
                                        <p:tgtEl>
                                          <p:spTgt spid="2">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4" end="4"/>
                                            </p:txEl>
                                          </p:spTgt>
                                        </p:tgtEl>
                                        <p:attrNameLst>
                                          <p:attrName>style.visibility</p:attrName>
                                        </p:attrNameLst>
                                      </p:cBhvr>
                                      <p:to>
                                        <p:strVal val="visible"/>
                                      </p:to>
                                    </p:set>
                                    <p:animEffect transition="in" filter="fade">
                                      <p:cBhvr>
                                        <p:cTn id="10" dur="500"/>
                                        <p:tgtEl>
                                          <p:spTgt spid="2">
                                            <p:txEl>
                                              <p:pRg st="4" end="4"/>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
                                            <p:txEl>
                                              <p:pRg st="5" end="5"/>
                                            </p:txEl>
                                          </p:spTgt>
                                        </p:tgtEl>
                                        <p:attrNameLst>
                                          <p:attrName>style.visibility</p:attrName>
                                        </p:attrNameLst>
                                      </p:cBhvr>
                                      <p:to>
                                        <p:strVal val="visible"/>
                                      </p:to>
                                    </p:set>
                                    <p:animEffect transition="in" filter="fade">
                                      <p:cBhvr>
                                        <p:cTn id="20" dur="500"/>
                                        <p:tgtEl>
                                          <p:spTgt spid="2">
                                            <p:txEl>
                                              <p:pRg st="5" end="5"/>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
                                            <p:txEl>
                                              <p:pRg st="6" end="6"/>
                                            </p:txEl>
                                          </p:spTgt>
                                        </p:tgtEl>
                                        <p:attrNameLst>
                                          <p:attrName>style.visibility</p:attrName>
                                        </p:attrNameLst>
                                      </p:cBhvr>
                                      <p:to>
                                        <p:strVal val="visible"/>
                                      </p:to>
                                    </p:set>
                                    <p:animEffect transition="in" filter="fade">
                                      <p:cBhvr>
                                        <p:cTn id="25" dur="500"/>
                                        <p:tgtEl>
                                          <p:spTgt spid="2">
                                            <p:txEl>
                                              <p:pRg st="6" end="6"/>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5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3"/>
                                        </p:tgtEl>
                                        <p:attrNameLst>
                                          <p:attrName>style.visibility</p:attrName>
                                        </p:attrNameLst>
                                      </p:cBhvr>
                                      <p:to>
                                        <p:strVal val="visible"/>
                                      </p:to>
                                    </p:set>
                                    <p:animEffect transition="in" filter="fade">
                                      <p:cBhvr>
                                        <p:cTn id="40" dur="500"/>
                                        <p:tgtEl>
                                          <p:spTgt spid="3"/>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fade">
                                      <p:cBhvr>
                                        <p:cTn id="45" dur="500"/>
                                        <p:tgtEl>
                                          <p:spTgt spid="9"/>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10"/>
                                        </p:tgtEl>
                                        <p:attrNameLst>
                                          <p:attrName>style.visibility</p:attrName>
                                        </p:attrNameLst>
                                      </p:cBhvr>
                                      <p:to>
                                        <p:strVal val="visible"/>
                                      </p:to>
                                    </p:set>
                                    <p:animEffect transition="in" filter="fade">
                                      <p:cBhvr>
                                        <p:cTn id="5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 y="-84083"/>
            <a:ext cx="6777992" cy="6740307"/>
          </a:xfrm>
          <a:prstGeom prst="rect">
            <a:avLst/>
          </a:prstGeom>
          <a:noFill/>
        </p:spPr>
        <p:txBody>
          <a:bodyPr wrap="square" rtlCol="0">
            <a:spAutoFit/>
          </a:bodyPr>
          <a:lstStyle/>
          <a:p>
            <a:r>
              <a:rPr lang="en-US" sz="2400" b="1" dirty="0" smtClean="0">
                <a:latin typeface="+mj-lt"/>
              </a:rPr>
              <a:t>BURIAL</a:t>
            </a:r>
          </a:p>
          <a:p>
            <a:r>
              <a:rPr lang="en-US" sz="2400" dirty="0" smtClean="0">
                <a:latin typeface="+mj-lt"/>
              </a:rPr>
              <a:t>“When the evening was come, there came a rich man of Arimathea, named Joseph, who also himself was Jesus’ disciple… And when Joseph had taken the body, he wrapped it in a clean linen cloth, and laid it in his own new tomb, which he had hewn out in the rock (Mt. 27:57-60)… Now in the place where he was crucified there was a garden; and in the garden a new sepulcher, wherein was never man yet laid” </a:t>
            </a:r>
          </a:p>
          <a:p>
            <a:r>
              <a:rPr lang="en-US" sz="2400" dirty="0" smtClean="0">
                <a:latin typeface="+mj-lt"/>
              </a:rPr>
              <a:t>(Jn. 19:41).</a:t>
            </a:r>
          </a:p>
          <a:p>
            <a:r>
              <a:rPr lang="en-US" sz="2400" dirty="0" smtClean="0">
                <a:latin typeface="+mj-lt"/>
              </a:rPr>
              <a:t>Joseph carefully and lovingly laid His Lord’s body in </a:t>
            </a:r>
          </a:p>
          <a:p>
            <a:r>
              <a:rPr lang="en-US" sz="2400" dirty="0" smtClean="0">
                <a:latin typeface="+mj-lt"/>
              </a:rPr>
              <a:t>his own recently hewn tomb, His burial fulfilled yet another prophesy, of himself, “… and he made his grave with the rich in his death” (Isa 53:9).</a:t>
            </a:r>
          </a:p>
          <a:p>
            <a:r>
              <a:rPr lang="en-US" sz="2400" dirty="0" smtClean="0">
                <a:latin typeface="+mj-lt"/>
              </a:rPr>
              <a:t>Worried that someone might steal the body and claim Jesus had been resurrected from the dead, Pilate permitted a guard to watch the tomb until the 3-days were past (Mt. 27:63-66).   </a:t>
            </a:r>
            <a:endParaRPr lang="en-US" sz="2400" dirty="0">
              <a:latin typeface="+mj-lt"/>
            </a:endParaRPr>
          </a:p>
        </p:txBody>
      </p:sp>
      <p:pic>
        <p:nvPicPr>
          <p:cNvPr id="4" name="Picture 3" descr="Pieta - Death of &lt;strong&gt;Christ&lt;/strong&gt; 12 | Flickr - Photo Shar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77991" y="0"/>
            <a:ext cx="5414010" cy="6656224"/>
          </a:xfrm>
          <a:prstGeom prst="rect">
            <a:avLst/>
          </a:prstGeom>
        </p:spPr>
      </p:pic>
      <p:pic>
        <p:nvPicPr>
          <p:cNvPr id="5" name="Picture 4" descr="ANG DAKILANG PANGAKO (The Great Promise): Ang Sabado de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77991" y="0"/>
            <a:ext cx="5414009" cy="6656224"/>
          </a:xfrm>
          <a:prstGeom prst="rect">
            <a:avLst/>
          </a:prstGeom>
        </p:spPr>
      </p:pic>
    </p:spTree>
    <p:extLst>
      <p:ext uri="{BB962C8B-B14F-4D97-AF65-F5344CB8AC3E}">
        <p14:creationId xmlns:p14="http://schemas.microsoft.com/office/powerpoint/2010/main" val="3121100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4" end="4"/>
                                            </p:txEl>
                                          </p:spTgt>
                                        </p:tgtEl>
                                        <p:attrNameLst>
                                          <p:attrName>style.visibility</p:attrName>
                                        </p:attrNameLst>
                                      </p:cBhvr>
                                      <p:to>
                                        <p:strVal val="visible"/>
                                      </p:to>
                                    </p:set>
                                    <p:animEffect transition="in" filter="fade">
                                      <p:cBhvr>
                                        <p:cTn id="10" dur="500"/>
                                        <p:tgtEl>
                                          <p:spTgt spid="3">
                                            <p:txEl>
                                              <p:pRg st="4" end="4"/>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5" end="5"/>
                                            </p:txEl>
                                          </p:spTgt>
                                        </p:tgtEl>
                                        <p:attrNameLst>
                                          <p:attrName>style.visibility</p:attrName>
                                        </p:attrNameLst>
                                      </p:cBhvr>
                                      <p:to>
                                        <p:strVal val="visible"/>
                                      </p:to>
                                    </p:set>
                                    <p:animEffect transition="in" filter="fade">
                                      <p:cBhvr>
                                        <p:cTn id="20"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90468"/>
            <a:ext cx="6960870" cy="6617196"/>
          </a:xfrm>
          <a:prstGeom prst="rect">
            <a:avLst/>
          </a:prstGeom>
          <a:noFill/>
        </p:spPr>
        <p:txBody>
          <a:bodyPr wrap="square" rtlCol="0">
            <a:spAutoFit/>
          </a:bodyPr>
          <a:lstStyle/>
          <a:p>
            <a:r>
              <a:rPr lang="en-US" sz="2400" b="1" dirty="0" smtClean="0">
                <a:latin typeface="+mj-lt"/>
              </a:rPr>
              <a:t>RESURRECTION</a:t>
            </a:r>
          </a:p>
          <a:p>
            <a:r>
              <a:rPr lang="en-US" sz="2400" dirty="0" smtClean="0">
                <a:latin typeface="+mj-lt"/>
              </a:rPr>
              <a:t>“The 1</a:t>
            </a:r>
            <a:r>
              <a:rPr lang="en-US" sz="2400" baseline="30000" dirty="0" smtClean="0">
                <a:latin typeface="+mj-lt"/>
              </a:rPr>
              <a:t>st</a:t>
            </a:r>
            <a:r>
              <a:rPr lang="en-US" sz="2400" dirty="0" smtClean="0">
                <a:latin typeface="+mj-lt"/>
              </a:rPr>
              <a:t> day of the week cometh Mary Magdalene early, when it was yet dark, unto the sepulcher, and seeth the stone taken away… they have taken away </a:t>
            </a:r>
          </a:p>
          <a:p>
            <a:r>
              <a:rPr lang="en-US" sz="2400" dirty="0" smtClean="0">
                <a:latin typeface="+mj-lt"/>
              </a:rPr>
              <a:t>the Lord…” (Jn. 20:1,2).  Peter and John were the </a:t>
            </a:r>
          </a:p>
          <a:p>
            <a:r>
              <a:rPr lang="en-US" sz="2400" dirty="0" smtClean="0">
                <a:latin typeface="+mj-lt"/>
              </a:rPr>
              <a:t>next to reach the empty tomb –</a:t>
            </a:r>
          </a:p>
          <a:p>
            <a:endParaRPr lang="en-US" sz="800" dirty="0">
              <a:latin typeface="+mj-lt"/>
            </a:endParaRPr>
          </a:p>
          <a:p>
            <a:r>
              <a:rPr lang="en-US" sz="2400" dirty="0" smtClean="0">
                <a:latin typeface="+mj-lt"/>
              </a:rPr>
              <a:t>“… looking in, saw the linen clothes lying… saw, and </a:t>
            </a:r>
            <a:r>
              <a:rPr lang="en-US" sz="2400" i="1" dirty="0" smtClean="0">
                <a:latin typeface="+mj-lt"/>
              </a:rPr>
              <a:t>believed</a:t>
            </a:r>
            <a:r>
              <a:rPr lang="en-US" sz="2400" dirty="0" smtClean="0">
                <a:latin typeface="+mj-lt"/>
              </a:rPr>
              <a:t>.  For as yet </a:t>
            </a:r>
            <a:r>
              <a:rPr lang="en-US" sz="2400" b="1" u="sng" dirty="0" smtClean="0">
                <a:latin typeface="+mj-lt"/>
              </a:rPr>
              <a:t>they knew not the scripture, that he must rise again from the dead</a:t>
            </a:r>
            <a:r>
              <a:rPr lang="en-US" sz="2400" dirty="0" smtClean="0">
                <a:latin typeface="+mj-lt"/>
              </a:rPr>
              <a:t>” (Jn. 29:5-9).</a:t>
            </a:r>
          </a:p>
          <a:p>
            <a:r>
              <a:rPr lang="en-US" sz="2400" dirty="0" smtClean="0">
                <a:latin typeface="+mj-lt"/>
              </a:rPr>
              <a:t>How could the disciples preach the gospel of the death, burial, and resurrection of Christ [our gospel], when they had not been given understanding of it until they saw the empty tomb?  </a:t>
            </a:r>
            <a:r>
              <a:rPr lang="en-US" sz="2400" b="1" i="1" u="sng" dirty="0" smtClean="0">
                <a:latin typeface="+mj-lt"/>
              </a:rPr>
              <a:t>THEY COULD NOT HAVE</a:t>
            </a:r>
            <a:r>
              <a:rPr lang="en-US" sz="2400" b="1" i="1" dirty="0" smtClean="0">
                <a:latin typeface="+mj-lt"/>
              </a:rPr>
              <a:t>!  </a:t>
            </a:r>
          </a:p>
          <a:p>
            <a:endParaRPr lang="en-US" sz="800" dirty="0" smtClean="0">
              <a:latin typeface="+mj-lt"/>
            </a:endParaRPr>
          </a:p>
          <a:p>
            <a:r>
              <a:rPr lang="en-US" sz="2400" dirty="0" smtClean="0">
                <a:latin typeface="+mj-lt"/>
              </a:rPr>
              <a:t>“But Mary stood without… weeping… Jesus saith unto her, Woman, why weepest thou?... Jesus saith… Mary… Touch me not for I am not yet ascended to my Father” (Jn. 20:11-17).  Christ had one more thing to do. </a:t>
            </a:r>
            <a:endParaRPr lang="en-US" sz="2400" dirty="0">
              <a:latin typeface="+mj-lt"/>
            </a:endParaRPr>
          </a:p>
        </p:txBody>
      </p:sp>
      <p:pic>
        <p:nvPicPr>
          <p:cNvPr id="4" name="Picture 3" descr="83 - &lt;strong&gt;Jesus&lt;/strong&gt;' Appearance to &lt;strong&gt;Mary&lt;/strong&gt; &lt;strong&gt;Magdalene&lt;/strong&gt; on Vimeo"/>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60870" y="0"/>
            <a:ext cx="5231130" cy="6526728"/>
          </a:xfrm>
          <a:prstGeom prst="rect">
            <a:avLst/>
          </a:prstGeom>
        </p:spPr>
      </p:pic>
      <p:pic>
        <p:nvPicPr>
          <p:cNvPr id="5" name="Picture 4" descr="Easter Morning 10 | When &lt;strong&gt;John&lt;/strong&gt; and &lt;strong&gt;Peter&lt;/strong&gt; heard what Mary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60870" y="0"/>
            <a:ext cx="5231130" cy="6526727"/>
          </a:xfrm>
          <a:prstGeom prst="rect">
            <a:avLst/>
          </a:prstGeom>
        </p:spPr>
      </p:pic>
      <p:pic>
        <p:nvPicPr>
          <p:cNvPr id="6" name="Picture 5" descr="Easter Morning 11 | When &lt;strong&gt;Jesus&lt;/strong&gt; rose early on the first day ..."/>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7075170"/>
          </a:xfrm>
          <a:prstGeom prst="rect">
            <a:avLst/>
          </a:prstGeom>
        </p:spPr>
      </p:pic>
    </p:spTree>
    <p:extLst>
      <p:ext uri="{BB962C8B-B14F-4D97-AF65-F5344CB8AC3E}">
        <p14:creationId xmlns:p14="http://schemas.microsoft.com/office/powerpoint/2010/main" val="1650052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5" end="5"/>
                                            </p:txEl>
                                          </p:spTgt>
                                        </p:tgtEl>
                                        <p:attrNameLst>
                                          <p:attrName>style.visibility</p:attrName>
                                        </p:attrNameLst>
                                      </p:cBhvr>
                                      <p:to>
                                        <p:strVal val="visible"/>
                                      </p:to>
                                    </p:set>
                                    <p:animEffect transition="in" filter="fade">
                                      <p:cBhvr>
                                        <p:cTn id="12" dur="500"/>
                                        <p:tgtEl>
                                          <p:spTgt spid="2">
                                            <p:txEl>
                                              <p:pRg st="5" end="5"/>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6" end="6"/>
                                            </p:txEl>
                                          </p:spTgt>
                                        </p:tgtEl>
                                        <p:attrNameLst>
                                          <p:attrName>style.visibility</p:attrName>
                                        </p:attrNameLst>
                                      </p:cBhvr>
                                      <p:to>
                                        <p:strVal val="visible"/>
                                      </p:to>
                                    </p:set>
                                    <p:animEffect transition="in" filter="fade">
                                      <p:cBhvr>
                                        <p:cTn id="17" dur="500"/>
                                        <p:tgtEl>
                                          <p:spTgt spid="2">
                                            <p:txEl>
                                              <p:pRg st="6" end="6"/>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8" end="8"/>
                                            </p:txEl>
                                          </p:spTgt>
                                        </p:tgtEl>
                                        <p:attrNameLst>
                                          <p:attrName>style.visibility</p:attrName>
                                        </p:attrNameLst>
                                      </p:cBhvr>
                                      <p:to>
                                        <p:strVal val="visible"/>
                                      </p:to>
                                    </p:set>
                                    <p:animEffect transition="in" filter="fade">
                                      <p:cBhvr>
                                        <p:cTn id="22" dur="500"/>
                                        <p:tgtEl>
                                          <p:spTgt spid="2">
                                            <p:txEl>
                                              <p:pRg st="8" end="8"/>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80010"/>
            <a:ext cx="6640829" cy="6863417"/>
          </a:xfrm>
          <a:prstGeom prst="rect">
            <a:avLst/>
          </a:prstGeom>
          <a:noFill/>
        </p:spPr>
        <p:txBody>
          <a:bodyPr wrap="square" rtlCol="0">
            <a:spAutoFit/>
          </a:bodyPr>
          <a:lstStyle/>
          <a:p>
            <a:r>
              <a:rPr lang="en-US" sz="2400" b="1" dirty="0" smtClean="0">
                <a:latin typeface="+mj-lt"/>
              </a:rPr>
              <a:t>POST RESURRECTION</a:t>
            </a:r>
          </a:p>
          <a:p>
            <a:r>
              <a:rPr lang="en-US" sz="2400" dirty="0" smtClean="0">
                <a:latin typeface="+mj-lt"/>
              </a:rPr>
              <a:t>After His resurrection, Christ spent time teaching the disciples what they didn’t learn earlier – </a:t>
            </a:r>
          </a:p>
          <a:p>
            <a:endParaRPr lang="en-US" sz="800" dirty="0">
              <a:latin typeface="+mj-lt"/>
            </a:endParaRPr>
          </a:p>
          <a:p>
            <a:r>
              <a:rPr lang="en-US" sz="2400" dirty="0" smtClean="0">
                <a:latin typeface="+mj-lt"/>
              </a:rPr>
              <a:t>“To whom also he shewed himself alive after his passion by many infallible proofs, being seen of them 40-days, and </a:t>
            </a:r>
            <a:r>
              <a:rPr lang="en-US" sz="2400" b="1" u="sng" dirty="0" smtClean="0">
                <a:latin typeface="+mj-lt"/>
              </a:rPr>
              <a:t>speaking of things pertaining to</a:t>
            </a:r>
            <a:r>
              <a:rPr lang="en-US" sz="2400" dirty="0" smtClean="0">
                <a:latin typeface="+mj-lt"/>
              </a:rPr>
              <a:t> </a:t>
            </a:r>
            <a:r>
              <a:rPr lang="en-US" sz="2400" b="1" u="sng" dirty="0" smtClean="0">
                <a:latin typeface="+mj-lt"/>
              </a:rPr>
              <a:t>the kingdom of God</a:t>
            </a:r>
            <a:r>
              <a:rPr lang="en-US" sz="2400" dirty="0" smtClean="0">
                <a:latin typeface="+mj-lt"/>
              </a:rPr>
              <a:t>” (Acts 1:3).</a:t>
            </a:r>
          </a:p>
          <a:p>
            <a:r>
              <a:rPr lang="en-US" sz="2400" dirty="0" smtClean="0">
                <a:latin typeface="+mj-lt"/>
              </a:rPr>
              <a:t>He told them to wait for the baptism with the Holy Spirit (1:5).  They asked Christ only one question (1:6), </a:t>
            </a:r>
            <a:r>
              <a:rPr lang="en-US" sz="2400" i="1" u="sng" dirty="0" smtClean="0">
                <a:latin typeface="+mj-lt"/>
              </a:rPr>
              <a:t>Would He now restore the kingdom to Israel</a:t>
            </a:r>
            <a:r>
              <a:rPr lang="en-US" sz="2400" i="1" dirty="0" smtClean="0">
                <a:latin typeface="+mj-lt"/>
              </a:rPr>
              <a:t>?</a:t>
            </a:r>
          </a:p>
          <a:p>
            <a:r>
              <a:rPr lang="en-US" sz="2400" dirty="0" smtClean="0">
                <a:latin typeface="+mj-lt"/>
              </a:rPr>
              <a:t>He did not give them an answer (1:7) because they wouldn’t have liked it!  The answer would have been, NO.  Little did they know [He did!] that Israel would continue to reject Him and the kingdom so that it would be delayed another 2,000-years.  With that, Christ ascended back to the Father (1:10,11), but promised the 2</a:t>
            </a:r>
            <a:r>
              <a:rPr lang="en-US" sz="2400" baseline="30000" dirty="0" smtClean="0">
                <a:latin typeface="+mj-lt"/>
              </a:rPr>
              <a:t>nd</a:t>
            </a:r>
            <a:r>
              <a:rPr lang="en-US" sz="2400" dirty="0" smtClean="0">
                <a:latin typeface="+mj-lt"/>
              </a:rPr>
              <a:t> coming would take place here—at the mount of Olives.  </a:t>
            </a:r>
            <a:endParaRPr lang="en-US" sz="2400" dirty="0">
              <a:latin typeface="+mj-lt"/>
            </a:endParaRPr>
          </a:p>
        </p:txBody>
      </p:sp>
      <p:pic>
        <p:nvPicPr>
          <p:cNvPr id="4" name="Picture 3" descr="&lt;strong&gt;Jesus&lt;/strong&gt; &lt;strong&gt;Ascension&lt;/strong&gt; to Heaven 69 | Forty days after the ..."/>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66560" y="0"/>
            <a:ext cx="5425440" cy="6783407"/>
          </a:xfrm>
          <a:prstGeom prst="rect">
            <a:avLst/>
          </a:prstGeom>
        </p:spPr>
      </p:pic>
      <p:pic>
        <p:nvPicPr>
          <p:cNvPr id="5" name="Picture 4" descr="File:&lt;strong&gt;Ascension&lt;/strong&gt; - &lt;strong&gt;Jesus&lt;/strong&gt; Ascending to His Heavenly Home.jpg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66560" y="-1"/>
            <a:ext cx="5425440" cy="6783407"/>
          </a:xfrm>
          <a:prstGeom prst="rect">
            <a:avLst/>
          </a:prstGeom>
        </p:spPr>
      </p:pic>
      <p:pic>
        <p:nvPicPr>
          <p:cNvPr id="2" name="Picture 1" descr="Jerusalem | Felsendom | Maria Magdalena Kirche | Himmelfah ..."/>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66559" y="0"/>
            <a:ext cx="5423731" cy="6783406"/>
          </a:xfrm>
          <a:prstGeom prst="rect">
            <a:avLst/>
          </a:prstGeom>
        </p:spPr>
      </p:pic>
    </p:spTree>
    <p:extLst>
      <p:ext uri="{BB962C8B-B14F-4D97-AF65-F5344CB8AC3E}">
        <p14:creationId xmlns:p14="http://schemas.microsoft.com/office/powerpoint/2010/main" val="631383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500"/>
                                        <p:tgtEl>
                                          <p:spTgt spid="3">
                                            <p:txEl>
                                              <p:pRg st="4" end="4"/>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animEffect transition="in" filter="fade">
                                      <p:cBhvr>
                                        <p:cTn id="15" dur="500"/>
                                        <p:tgtEl>
                                          <p:spTgt spid="3">
                                            <p:txEl>
                                              <p:pRg st="5" end="5"/>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73572"/>
            <a:ext cx="6894786" cy="7232749"/>
          </a:xfrm>
          <a:prstGeom prst="rect">
            <a:avLst/>
          </a:prstGeom>
          <a:noFill/>
        </p:spPr>
        <p:txBody>
          <a:bodyPr wrap="square" rtlCol="0">
            <a:spAutoFit/>
          </a:bodyPr>
          <a:lstStyle/>
          <a:p>
            <a:r>
              <a:rPr lang="en-US" sz="2400" b="1" dirty="0" smtClean="0">
                <a:latin typeface="+mj-lt"/>
              </a:rPr>
              <a:t>PENTECOST</a:t>
            </a:r>
            <a:endParaRPr lang="en-US" sz="800" dirty="0" smtClean="0">
              <a:latin typeface="+mj-lt"/>
            </a:endParaRPr>
          </a:p>
          <a:p>
            <a:r>
              <a:rPr lang="en-US" sz="2400" dirty="0" smtClean="0">
                <a:latin typeface="+mj-lt"/>
              </a:rPr>
              <a:t>“And when the day of Pentecost was fully come, they were all with one accord in one place.  And suddenly there came a sound from heaven as a rushing mighty wind, and it filled all the house where they were sitting… and sat upon each of them.  And they were all filled with the Holy Ghost, and began to speak with other tongues [</a:t>
            </a:r>
            <a:r>
              <a:rPr lang="en-US" sz="2400" i="1" dirty="0" smtClean="0">
                <a:latin typeface="+mj-lt"/>
              </a:rPr>
              <a:t>known languages</a:t>
            </a:r>
            <a:r>
              <a:rPr lang="en-US" sz="2400" dirty="0" smtClean="0">
                <a:latin typeface="+mj-lt"/>
              </a:rPr>
              <a:t>], as the Spirit gave them utterance” (Acts 2:1-4).</a:t>
            </a:r>
          </a:p>
          <a:p>
            <a:r>
              <a:rPr lang="en-US" sz="2400" dirty="0">
                <a:latin typeface="+mj-lt"/>
              </a:rPr>
              <a:t>Christ ascended back to heaven 40-days after His resurrection.  On day 50, He poured out the Holy Spirit as He said He would do </a:t>
            </a:r>
            <a:r>
              <a:rPr lang="en-US" sz="2400" dirty="0" smtClean="0">
                <a:latin typeface="+mj-lt"/>
              </a:rPr>
              <a:t>(1:5).   Why?</a:t>
            </a:r>
          </a:p>
          <a:p>
            <a:endParaRPr lang="en-US" sz="800" dirty="0">
              <a:latin typeface="+mj-lt"/>
            </a:endParaRPr>
          </a:p>
          <a:p>
            <a:r>
              <a:rPr lang="en-US" sz="2400" dirty="0" smtClean="0">
                <a:latin typeface="+mj-lt"/>
              </a:rPr>
              <a:t>“But </a:t>
            </a:r>
            <a:r>
              <a:rPr lang="en-US" sz="2400" b="1" dirty="0" smtClean="0">
                <a:latin typeface="+mj-lt"/>
              </a:rPr>
              <a:t>ye shall receive power</a:t>
            </a:r>
            <a:r>
              <a:rPr lang="en-US" sz="2400" dirty="0" smtClean="0">
                <a:latin typeface="+mj-lt"/>
              </a:rPr>
              <a:t>, after the Holy Spirit is come upon you: and </a:t>
            </a:r>
            <a:r>
              <a:rPr lang="en-US" sz="2400" b="1" dirty="0" smtClean="0">
                <a:latin typeface="+mj-lt"/>
              </a:rPr>
              <a:t>ye shall be witnesses unto me </a:t>
            </a:r>
            <a:r>
              <a:rPr lang="en-US" sz="2400" dirty="0" smtClean="0">
                <a:latin typeface="+mj-lt"/>
              </a:rPr>
              <a:t>in Jerusalem… Judea… Samaria… uttermost part of the earth”  (1:8).</a:t>
            </a:r>
          </a:p>
          <a:p>
            <a:r>
              <a:rPr lang="en-US" sz="2400" dirty="0" smtClean="0">
                <a:latin typeface="+mj-lt"/>
              </a:rPr>
              <a:t>Without Christ, they would need the H.S. for their commission to witness for Christ to the world. </a:t>
            </a:r>
            <a:endParaRPr lang="en-US" sz="2400" dirty="0">
              <a:latin typeface="+mj-lt"/>
            </a:endParaRPr>
          </a:p>
          <a:p>
            <a:r>
              <a:rPr lang="en-US" sz="2400" dirty="0" smtClean="0">
                <a:latin typeface="+mj-lt"/>
              </a:rPr>
              <a:t>  </a:t>
            </a:r>
            <a:endParaRPr lang="en-US" sz="2400" dirty="0">
              <a:latin typeface="+mj-lt"/>
            </a:endParaRPr>
          </a:p>
        </p:txBody>
      </p:sp>
      <p:pic>
        <p:nvPicPr>
          <p:cNvPr id="6" name="Picture 5" descr="File:Tongues of fire descend on the apostles at Pentecost ..."/>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26014" y="0"/>
            <a:ext cx="5065985" cy="6779172"/>
          </a:xfrm>
          <a:prstGeom prst="rect">
            <a:avLst/>
          </a:prstGeom>
        </p:spPr>
      </p:pic>
    </p:spTree>
    <p:extLst>
      <p:ext uri="{BB962C8B-B14F-4D97-AF65-F5344CB8AC3E}">
        <p14:creationId xmlns:p14="http://schemas.microsoft.com/office/powerpoint/2010/main" val="3431964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500"/>
                                        <p:tgtEl>
                                          <p:spTgt spid="3">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fade">
                                      <p:cBhvr>
                                        <p:cTn id="1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1"/>
            <a:ext cx="6611007" cy="6617196"/>
          </a:xfrm>
          <a:prstGeom prst="rect">
            <a:avLst/>
          </a:prstGeom>
          <a:noFill/>
        </p:spPr>
        <p:txBody>
          <a:bodyPr wrap="square" rtlCol="0">
            <a:spAutoFit/>
          </a:bodyPr>
          <a:lstStyle/>
          <a:p>
            <a:r>
              <a:rPr lang="en-US" sz="2400" b="1" dirty="0" smtClean="0">
                <a:latin typeface="+mj-lt"/>
              </a:rPr>
              <a:t>WITNESS TO ISRAEL</a:t>
            </a:r>
          </a:p>
          <a:p>
            <a:r>
              <a:rPr lang="en-US" sz="2400" dirty="0" smtClean="0">
                <a:latin typeface="+mj-lt"/>
              </a:rPr>
              <a:t>They were to begin their commission to witness for Christ in Jerusalem, but to whom?</a:t>
            </a:r>
          </a:p>
          <a:p>
            <a:endParaRPr lang="en-US" sz="800" dirty="0" smtClean="0">
              <a:latin typeface="+mj-lt"/>
            </a:endParaRPr>
          </a:p>
          <a:p>
            <a:r>
              <a:rPr lang="en-US" sz="2400" dirty="0" smtClean="0">
                <a:latin typeface="+mj-lt"/>
              </a:rPr>
              <a:t>“And there were dwelling at Jerusalem </a:t>
            </a:r>
            <a:r>
              <a:rPr lang="en-US" sz="2400" b="1" dirty="0" smtClean="0">
                <a:latin typeface="+mj-lt"/>
              </a:rPr>
              <a:t>Jews</a:t>
            </a:r>
            <a:r>
              <a:rPr lang="en-US" sz="2400" dirty="0" smtClean="0">
                <a:latin typeface="+mj-lt"/>
              </a:rPr>
              <a:t>… out of every nation under heaven (2:5)… </a:t>
            </a:r>
            <a:r>
              <a:rPr lang="en-US" sz="2400" b="1" dirty="0" smtClean="0">
                <a:latin typeface="+mj-lt"/>
              </a:rPr>
              <a:t>Jews</a:t>
            </a:r>
            <a:r>
              <a:rPr lang="en-US" sz="2400" dirty="0" smtClean="0">
                <a:latin typeface="+mj-lt"/>
              </a:rPr>
              <a:t> and proselytes [converts to Judaism] (2:10)… </a:t>
            </a:r>
            <a:r>
              <a:rPr lang="en-US" sz="2400" b="1" dirty="0" smtClean="0">
                <a:latin typeface="+mj-lt"/>
              </a:rPr>
              <a:t>Ye men of Judea</a:t>
            </a:r>
            <a:r>
              <a:rPr lang="en-US" sz="2400" dirty="0" smtClean="0">
                <a:latin typeface="+mj-lt"/>
              </a:rPr>
              <a:t>, and </a:t>
            </a:r>
            <a:r>
              <a:rPr lang="en-US" sz="2400" b="1" dirty="0" smtClean="0">
                <a:latin typeface="+mj-lt"/>
              </a:rPr>
              <a:t>all ye </a:t>
            </a:r>
            <a:r>
              <a:rPr lang="en-US" sz="2400" dirty="0" smtClean="0">
                <a:latin typeface="+mj-lt"/>
              </a:rPr>
              <a:t>[Jews] </a:t>
            </a:r>
            <a:r>
              <a:rPr lang="en-US" sz="2400" b="1" dirty="0" smtClean="0">
                <a:latin typeface="+mj-lt"/>
              </a:rPr>
              <a:t>that dwell in Jerusalem</a:t>
            </a:r>
            <a:r>
              <a:rPr lang="en-US" sz="2400" dirty="0" smtClean="0">
                <a:latin typeface="+mj-lt"/>
              </a:rPr>
              <a:t>, hearken to my words” (2:14).</a:t>
            </a:r>
          </a:p>
          <a:p>
            <a:r>
              <a:rPr lang="en-US" sz="2400" dirty="0" smtClean="0">
                <a:latin typeface="+mj-lt"/>
              </a:rPr>
              <a:t>Jesus told them when the Comforter is come, “</a:t>
            </a:r>
            <a:r>
              <a:rPr lang="en-US" sz="2400" b="1" dirty="0" smtClean="0">
                <a:latin typeface="+mj-lt"/>
              </a:rPr>
              <a:t>he</a:t>
            </a:r>
            <a:r>
              <a:rPr lang="en-US" sz="2400" dirty="0" smtClean="0">
                <a:latin typeface="+mj-lt"/>
              </a:rPr>
              <a:t> </a:t>
            </a:r>
            <a:r>
              <a:rPr lang="en-US" sz="2400" b="1" dirty="0" smtClean="0">
                <a:latin typeface="+mj-lt"/>
              </a:rPr>
              <a:t>will guide you to all truth</a:t>
            </a:r>
            <a:r>
              <a:rPr lang="en-US" sz="2400" dirty="0" smtClean="0">
                <a:latin typeface="+mj-lt"/>
              </a:rPr>
              <a:t>” (Jn. 16:13).  What truth?</a:t>
            </a:r>
          </a:p>
          <a:p>
            <a:r>
              <a:rPr lang="en-US" sz="2400" dirty="0" smtClean="0">
                <a:latin typeface="+mj-lt"/>
              </a:rPr>
              <a:t>That they had killed their Messiah!  He forgave them from the cross (Lk. 23:34) because they didn’t know, but now the H.S. had given them full knowledge –</a:t>
            </a:r>
          </a:p>
          <a:p>
            <a:endParaRPr lang="en-US" sz="800" dirty="0" smtClean="0">
              <a:latin typeface="+mj-lt"/>
            </a:endParaRPr>
          </a:p>
          <a:p>
            <a:r>
              <a:rPr lang="en-US" sz="2400" b="1" dirty="0" smtClean="0">
                <a:latin typeface="+mj-lt"/>
              </a:rPr>
              <a:t>“Therefore let all the house of Israel know assuredly, that God hath made that same Jesus ye have crucified, both Lord and Christ” </a:t>
            </a:r>
            <a:r>
              <a:rPr lang="en-US" sz="2400" dirty="0" smtClean="0">
                <a:latin typeface="+mj-lt"/>
              </a:rPr>
              <a:t>(2:36).</a:t>
            </a:r>
          </a:p>
          <a:p>
            <a:r>
              <a:rPr lang="en-US" sz="2400" dirty="0" smtClean="0">
                <a:latin typeface="+mj-lt"/>
              </a:rPr>
              <a:t>How many </a:t>
            </a:r>
            <a:r>
              <a:rPr lang="en-US" sz="2400" i="1" dirty="0" smtClean="0">
                <a:latin typeface="+mj-lt"/>
              </a:rPr>
              <a:t>now</a:t>
            </a:r>
            <a:r>
              <a:rPr lang="en-US" sz="2400" dirty="0" smtClean="0">
                <a:latin typeface="+mj-lt"/>
              </a:rPr>
              <a:t> believed it? &lt;1/10</a:t>
            </a:r>
            <a:r>
              <a:rPr lang="en-US" sz="2400" baseline="30000" dirty="0" smtClean="0">
                <a:latin typeface="+mj-lt"/>
              </a:rPr>
              <a:t>th</a:t>
            </a:r>
            <a:r>
              <a:rPr lang="en-US" sz="2400" dirty="0" smtClean="0">
                <a:latin typeface="+mj-lt"/>
              </a:rPr>
              <a:t> of 1% (2:41).  </a:t>
            </a:r>
            <a:endParaRPr lang="en-US" sz="2400" dirty="0">
              <a:latin typeface="+mj-lt"/>
            </a:endParaRPr>
          </a:p>
        </p:txBody>
      </p:sp>
      <p:pic>
        <p:nvPicPr>
          <p:cNvPr id="3" name="Picture 2" descr="File:Acts of the Apostles Chapter 2-3 (Bible Illustrations ..."/>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04905" y="-1"/>
            <a:ext cx="5687095" cy="6716111"/>
          </a:xfrm>
          <a:prstGeom prst="rect">
            <a:avLst/>
          </a:prstGeom>
        </p:spPr>
      </p:pic>
    </p:spTree>
    <p:extLst>
      <p:ext uri="{BB962C8B-B14F-4D97-AF65-F5344CB8AC3E}">
        <p14:creationId xmlns:p14="http://schemas.microsoft.com/office/powerpoint/2010/main" val="1396700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animEffect transition="in" filter="fade">
                                      <p:cBhvr>
                                        <p:cTn id="7" dur="500"/>
                                        <p:tgtEl>
                                          <p:spTgt spid="2">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4" end="4"/>
                                            </p:txEl>
                                          </p:spTgt>
                                        </p:tgtEl>
                                        <p:attrNameLst>
                                          <p:attrName>style.visibility</p:attrName>
                                        </p:attrNameLst>
                                      </p:cBhvr>
                                      <p:to>
                                        <p:strVal val="visible"/>
                                      </p:to>
                                    </p:set>
                                    <p:animEffect transition="in" filter="fade">
                                      <p:cBhvr>
                                        <p:cTn id="12" dur="500"/>
                                        <p:tgtEl>
                                          <p:spTgt spid="2">
                                            <p:txEl>
                                              <p:pRg st="4" end="4"/>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2">
                                            <p:txEl>
                                              <p:pRg st="5" end="5"/>
                                            </p:txEl>
                                          </p:spTgt>
                                        </p:tgtEl>
                                        <p:attrNameLst>
                                          <p:attrName>style.visibility</p:attrName>
                                        </p:attrNameLst>
                                      </p:cBhvr>
                                      <p:to>
                                        <p:strVal val="visible"/>
                                      </p:to>
                                    </p:set>
                                    <p:animEffect transition="in" filter="fade">
                                      <p:cBhvr>
                                        <p:cTn id="15" dur="500"/>
                                        <p:tgtEl>
                                          <p:spTgt spid="2">
                                            <p:txEl>
                                              <p:pRg st="5" end="5"/>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
                                            <p:txEl>
                                              <p:pRg st="7" end="7"/>
                                            </p:txEl>
                                          </p:spTgt>
                                        </p:tgtEl>
                                        <p:attrNameLst>
                                          <p:attrName>style.visibility</p:attrName>
                                        </p:attrNameLst>
                                      </p:cBhvr>
                                      <p:to>
                                        <p:strVal val="visible"/>
                                      </p:to>
                                    </p:set>
                                    <p:animEffect transition="in" filter="fade">
                                      <p:cBhvr>
                                        <p:cTn id="20" dur="500"/>
                                        <p:tgtEl>
                                          <p:spTgt spid="2">
                                            <p:txEl>
                                              <p:pRg st="7" end="7"/>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
                                            <p:txEl>
                                              <p:pRg st="8" end="8"/>
                                            </p:txEl>
                                          </p:spTgt>
                                        </p:tgtEl>
                                        <p:attrNameLst>
                                          <p:attrName>style.visibility</p:attrName>
                                        </p:attrNameLst>
                                      </p:cBhvr>
                                      <p:to>
                                        <p:strVal val="visible"/>
                                      </p:to>
                                    </p:set>
                                    <p:animEffect transition="in" filter="fade">
                                      <p:cBhvr>
                                        <p:cTn id="25" dur="500"/>
                                        <p:tgtEl>
                                          <p:spTgt spid="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73573"/>
            <a:ext cx="12444248" cy="6863417"/>
          </a:xfrm>
          <a:prstGeom prst="rect">
            <a:avLst/>
          </a:prstGeom>
          <a:noFill/>
        </p:spPr>
        <p:txBody>
          <a:bodyPr wrap="square" rtlCol="0">
            <a:spAutoFit/>
          </a:bodyPr>
          <a:lstStyle/>
          <a:p>
            <a:r>
              <a:rPr lang="en-US" sz="2400" b="1" dirty="0" smtClean="0">
                <a:latin typeface="+mj-lt"/>
              </a:rPr>
              <a:t>JESUS BEFORE PILATE </a:t>
            </a:r>
            <a:r>
              <a:rPr lang="en-US" sz="2400" dirty="0" smtClean="0">
                <a:latin typeface="+mj-lt"/>
              </a:rPr>
              <a:t>(Cont’d)</a:t>
            </a:r>
          </a:p>
          <a:p>
            <a:r>
              <a:rPr lang="en-US" sz="2400" dirty="0" smtClean="0">
                <a:latin typeface="+mj-lt"/>
              </a:rPr>
              <a:t>“And the whole multitude of them arose, and led him unto Pilate. And they began to accuse him, saying, We found this fellow perverting the nation, and </a:t>
            </a:r>
          </a:p>
          <a:p>
            <a:r>
              <a:rPr lang="en-US" sz="2400" dirty="0" smtClean="0">
                <a:latin typeface="+mj-lt"/>
              </a:rPr>
              <a:t>forbidding to give tribute to Caesar, saying that he himself is </a:t>
            </a:r>
          </a:p>
          <a:p>
            <a:r>
              <a:rPr lang="en-US" sz="2400" dirty="0" smtClean="0">
                <a:latin typeface="+mj-lt"/>
              </a:rPr>
              <a:t>Christ [Messiah] a King.  And Pilate asked him, saying, Art </a:t>
            </a:r>
          </a:p>
          <a:p>
            <a:r>
              <a:rPr lang="en-US" sz="2400" dirty="0" smtClean="0">
                <a:latin typeface="+mj-lt"/>
              </a:rPr>
              <a:t>thou King of the Jews?... Thou sayest it” (Lk. 23:1-3).</a:t>
            </a:r>
          </a:p>
          <a:p>
            <a:r>
              <a:rPr lang="en-US" sz="2400" dirty="0">
                <a:latin typeface="+mj-lt"/>
              </a:rPr>
              <a:t>Pilate’s main concern was whether Jesus was a king, because </a:t>
            </a:r>
            <a:endParaRPr lang="en-US" sz="2400" dirty="0" smtClean="0">
              <a:latin typeface="+mj-lt"/>
            </a:endParaRPr>
          </a:p>
          <a:p>
            <a:r>
              <a:rPr lang="en-US" sz="2400" dirty="0" smtClean="0">
                <a:latin typeface="+mj-lt"/>
              </a:rPr>
              <a:t>that </a:t>
            </a:r>
            <a:r>
              <a:rPr lang="en-US" sz="2400" dirty="0">
                <a:latin typeface="+mj-lt"/>
              </a:rPr>
              <a:t>would be subversive to the Roman </a:t>
            </a:r>
            <a:r>
              <a:rPr lang="en-US" sz="2400" dirty="0" smtClean="0">
                <a:latin typeface="+mj-lt"/>
              </a:rPr>
              <a:t>Emperor.  Jesus </a:t>
            </a:r>
          </a:p>
          <a:p>
            <a:r>
              <a:rPr lang="en-US" sz="2400" dirty="0" smtClean="0">
                <a:latin typeface="+mj-lt"/>
              </a:rPr>
              <a:t>confirmed </a:t>
            </a:r>
            <a:r>
              <a:rPr lang="en-US" sz="2400" dirty="0">
                <a:latin typeface="+mj-lt"/>
              </a:rPr>
              <a:t>that He </a:t>
            </a:r>
            <a:r>
              <a:rPr lang="en-US" sz="2400" dirty="0" smtClean="0">
                <a:latin typeface="+mj-lt"/>
              </a:rPr>
              <a:t>was; </a:t>
            </a:r>
            <a:r>
              <a:rPr lang="en-US" sz="2400" dirty="0">
                <a:latin typeface="+mj-lt"/>
              </a:rPr>
              <a:t>His </a:t>
            </a:r>
            <a:r>
              <a:rPr lang="en-US" sz="2400" dirty="0" smtClean="0">
                <a:latin typeface="+mj-lt"/>
              </a:rPr>
              <a:t>was </a:t>
            </a:r>
            <a:r>
              <a:rPr lang="en-US" sz="2400" dirty="0">
                <a:latin typeface="+mj-lt"/>
              </a:rPr>
              <a:t>a different kind </a:t>
            </a:r>
            <a:r>
              <a:rPr lang="en-US" sz="2400" dirty="0" smtClean="0">
                <a:latin typeface="+mj-lt"/>
              </a:rPr>
              <a:t>of </a:t>
            </a:r>
            <a:r>
              <a:rPr lang="en-US" sz="2400" dirty="0">
                <a:latin typeface="+mj-lt"/>
              </a:rPr>
              <a:t>kingship </a:t>
            </a:r>
            <a:r>
              <a:rPr lang="en-US" sz="2400" dirty="0" smtClean="0">
                <a:latin typeface="+mj-lt"/>
              </a:rPr>
              <a:t>–</a:t>
            </a:r>
          </a:p>
          <a:p>
            <a:endParaRPr lang="en-US" sz="800" dirty="0" smtClean="0">
              <a:latin typeface="+mj-lt"/>
            </a:endParaRPr>
          </a:p>
          <a:p>
            <a:r>
              <a:rPr lang="en-US" sz="2400" dirty="0" smtClean="0">
                <a:latin typeface="+mj-lt"/>
              </a:rPr>
              <a:t>“Jesus answered, </a:t>
            </a:r>
            <a:r>
              <a:rPr lang="en-US" sz="2400" b="1" u="sng" dirty="0" smtClean="0">
                <a:latin typeface="+mj-lt"/>
              </a:rPr>
              <a:t>My kingdom is not of this world</a:t>
            </a:r>
            <a:r>
              <a:rPr lang="en-US" sz="2400" b="1" dirty="0" smtClean="0">
                <a:latin typeface="+mj-lt"/>
              </a:rPr>
              <a:t> </a:t>
            </a:r>
            <a:r>
              <a:rPr lang="en-US" sz="2400" dirty="0" smtClean="0">
                <a:latin typeface="+mj-lt"/>
              </a:rPr>
              <a:t>[</a:t>
            </a:r>
            <a:r>
              <a:rPr lang="en-US" sz="2400" i="1" dirty="0" smtClean="0">
                <a:latin typeface="+mj-lt"/>
              </a:rPr>
              <a:t>1</a:t>
            </a:r>
            <a:r>
              <a:rPr lang="en-US" sz="2400" i="1" baseline="30000" dirty="0" smtClean="0">
                <a:latin typeface="+mj-lt"/>
              </a:rPr>
              <a:t>st</a:t>
            </a:r>
            <a:r>
              <a:rPr lang="en-US" sz="2400" i="1" dirty="0" smtClean="0">
                <a:latin typeface="+mj-lt"/>
              </a:rPr>
              <a:t> coming</a:t>
            </a:r>
            <a:r>
              <a:rPr lang="en-US" sz="2400" dirty="0" smtClean="0">
                <a:latin typeface="+mj-lt"/>
              </a:rPr>
              <a:t>]: </a:t>
            </a:r>
          </a:p>
          <a:p>
            <a:r>
              <a:rPr lang="en-US" sz="2400" b="1" u="sng" dirty="0" smtClean="0">
                <a:latin typeface="+mj-lt"/>
              </a:rPr>
              <a:t>if my kingdom were of this world</a:t>
            </a:r>
            <a:r>
              <a:rPr lang="en-US" sz="2400" b="1" dirty="0" smtClean="0">
                <a:latin typeface="+mj-lt"/>
              </a:rPr>
              <a:t> </a:t>
            </a:r>
            <a:r>
              <a:rPr lang="en-US" sz="2400" dirty="0" smtClean="0">
                <a:latin typeface="+mj-lt"/>
              </a:rPr>
              <a:t>[</a:t>
            </a:r>
            <a:r>
              <a:rPr lang="en-US" sz="2400" i="1" dirty="0" smtClean="0">
                <a:latin typeface="+mj-lt"/>
              </a:rPr>
              <a:t>2</a:t>
            </a:r>
            <a:r>
              <a:rPr lang="en-US" sz="2400" i="1" baseline="30000" dirty="0" smtClean="0">
                <a:latin typeface="+mj-lt"/>
              </a:rPr>
              <a:t>nd</a:t>
            </a:r>
            <a:r>
              <a:rPr lang="en-US" sz="2400" i="1" dirty="0" smtClean="0">
                <a:latin typeface="+mj-lt"/>
              </a:rPr>
              <a:t> coming</a:t>
            </a:r>
            <a:r>
              <a:rPr lang="en-US" sz="2400" dirty="0" smtClean="0">
                <a:latin typeface="+mj-lt"/>
              </a:rPr>
              <a:t>], </a:t>
            </a:r>
            <a:r>
              <a:rPr lang="en-US" sz="2400" b="1" u="sng" dirty="0" smtClean="0">
                <a:latin typeface="+mj-lt"/>
              </a:rPr>
              <a:t>then would my </a:t>
            </a:r>
          </a:p>
          <a:p>
            <a:r>
              <a:rPr lang="en-US" sz="2400" b="1" u="sng" dirty="0" smtClean="0">
                <a:latin typeface="+mj-lt"/>
              </a:rPr>
              <a:t>servants </a:t>
            </a:r>
            <a:r>
              <a:rPr lang="en-US" sz="2400" b="1" u="sng" dirty="0" smtClean="0">
                <a:latin typeface="+mj-lt"/>
              </a:rPr>
              <a:t>fight</a:t>
            </a:r>
            <a:r>
              <a:rPr lang="en-US" sz="2400" b="1" dirty="0" smtClean="0">
                <a:latin typeface="+mj-lt"/>
              </a:rPr>
              <a:t> </a:t>
            </a:r>
            <a:r>
              <a:rPr lang="en-US" sz="2400" dirty="0" smtClean="0">
                <a:latin typeface="+mj-lt"/>
              </a:rPr>
              <a:t>[</a:t>
            </a:r>
            <a:r>
              <a:rPr lang="en-US" sz="2400" i="1" dirty="0" smtClean="0">
                <a:latin typeface="+mj-lt"/>
              </a:rPr>
              <a:t>battle of Armageddon</a:t>
            </a:r>
            <a:r>
              <a:rPr lang="en-US" sz="2400" dirty="0" smtClean="0">
                <a:latin typeface="+mj-lt"/>
              </a:rPr>
              <a:t>], </a:t>
            </a:r>
            <a:r>
              <a:rPr lang="en-US" sz="2400" dirty="0" smtClean="0">
                <a:latin typeface="+mj-lt"/>
              </a:rPr>
              <a:t>that I should not be </a:t>
            </a:r>
            <a:endParaRPr lang="en-US" sz="2400" dirty="0" smtClean="0">
              <a:latin typeface="+mj-lt"/>
            </a:endParaRPr>
          </a:p>
          <a:p>
            <a:r>
              <a:rPr lang="en-US" sz="2400" dirty="0" smtClean="0">
                <a:latin typeface="+mj-lt"/>
              </a:rPr>
              <a:t>delivered </a:t>
            </a:r>
            <a:r>
              <a:rPr lang="en-US" sz="2400" dirty="0" smtClean="0">
                <a:latin typeface="+mj-lt"/>
              </a:rPr>
              <a:t>to the </a:t>
            </a:r>
            <a:r>
              <a:rPr lang="en-US" sz="2400" dirty="0" smtClean="0">
                <a:latin typeface="+mj-lt"/>
              </a:rPr>
              <a:t>Jews…Thou </a:t>
            </a:r>
            <a:r>
              <a:rPr lang="en-US" sz="2400" dirty="0" smtClean="0">
                <a:latin typeface="+mj-lt"/>
              </a:rPr>
              <a:t>sayest I am a king.  To this end </a:t>
            </a:r>
            <a:endParaRPr lang="en-US" sz="2400" dirty="0" smtClean="0">
              <a:latin typeface="+mj-lt"/>
            </a:endParaRPr>
          </a:p>
          <a:p>
            <a:r>
              <a:rPr lang="en-US" sz="2400" dirty="0" smtClean="0">
                <a:latin typeface="+mj-lt"/>
              </a:rPr>
              <a:t>was </a:t>
            </a:r>
            <a:r>
              <a:rPr lang="en-US" sz="2400" dirty="0" smtClean="0">
                <a:latin typeface="+mj-lt"/>
              </a:rPr>
              <a:t>I born [He was the </a:t>
            </a:r>
            <a:r>
              <a:rPr lang="en-US" sz="2400" dirty="0" smtClean="0">
                <a:latin typeface="+mj-lt"/>
              </a:rPr>
              <a:t>rightful </a:t>
            </a:r>
            <a:r>
              <a:rPr lang="en-US" sz="2400" dirty="0" smtClean="0">
                <a:latin typeface="+mj-lt"/>
              </a:rPr>
              <a:t>King, but Israel rejected His </a:t>
            </a:r>
            <a:endParaRPr lang="en-US" sz="2400" dirty="0" smtClean="0">
              <a:latin typeface="+mj-lt"/>
            </a:endParaRPr>
          </a:p>
          <a:p>
            <a:r>
              <a:rPr lang="en-US" sz="2400" dirty="0" smtClean="0">
                <a:latin typeface="+mj-lt"/>
              </a:rPr>
              <a:t>kingship </a:t>
            </a:r>
            <a:r>
              <a:rPr lang="en-US" sz="2400" dirty="0" smtClean="0">
                <a:latin typeface="+mj-lt"/>
              </a:rPr>
              <a:t>and </a:t>
            </a:r>
            <a:r>
              <a:rPr lang="en-US" sz="2400" dirty="0">
                <a:latin typeface="+mj-lt"/>
              </a:rPr>
              <a:t>k</a:t>
            </a:r>
            <a:r>
              <a:rPr lang="en-US" sz="2400" dirty="0" smtClean="0">
                <a:latin typeface="+mj-lt"/>
              </a:rPr>
              <a:t>ingdom], </a:t>
            </a:r>
            <a:r>
              <a:rPr lang="en-US" sz="2400" dirty="0" smtClean="0">
                <a:latin typeface="+mj-lt"/>
              </a:rPr>
              <a:t>and </a:t>
            </a:r>
            <a:r>
              <a:rPr lang="en-US" sz="2400" dirty="0" smtClean="0">
                <a:latin typeface="+mj-lt"/>
              </a:rPr>
              <a:t>for this cause came I into the </a:t>
            </a:r>
            <a:endParaRPr lang="en-US" sz="2400" dirty="0" smtClean="0">
              <a:latin typeface="+mj-lt"/>
            </a:endParaRPr>
          </a:p>
          <a:p>
            <a:r>
              <a:rPr lang="en-US" sz="2400" dirty="0" smtClean="0">
                <a:latin typeface="+mj-lt"/>
              </a:rPr>
              <a:t>world</a:t>
            </a:r>
            <a:r>
              <a:rPr lang="en-US" sz="2400" dirty="0" smtClean="0">
                <a:latin typeface="+mj-lt"/>
              </a:rPr>
              <a:t>, that I should bear </a:t>
            </a:r>
            <a:r>
              <a:rPr lang="en-US" sz="2400" dirty="0" smtClean="0">
                <a:latin typeface="+mj-lt"/>
              </a:rPr>
              <a:t>witness </a:t>
            </a:r>
            <a:r>
              <a:rPr lang="en-US" sz="2400" dirty="0" smtClean="0">
                <a:latin typeface="+mj-lt"/>
              </a:rPr>
              <a:t>unto the truth [cross]… </a:t>
            </a:r>
            <a:endParaRPr lang="en-US" sz="2400" dirty="0" smtClean="0">
              <a:latin typeface="+mj-lt"/>
            </a:endParaRPr>
          </a:p>
          <a:p>
            <a:r>
              <a:rPr lang="en-US" sz="2400" dirty="0" smtClean="0">
                <a:latin typeface="+mj-lt"/>
              </a:rPr>
              <a:t>[</a:t>
            </a:r>
            <a:r>
              <a:rPr lang="en-US" sz="2400" dirty="0" smtClean="0">
                <a:latin typeface="+mj-lt"/>
              </a:rPr>
              <a:t>Pilate said] I find in him no </a:t>
            </a:r>
            <a:r>
              <a:rPr lang="en-US" sz="2400" dirty="0" smtClean="0">
                <a:latin typeface="+mj-lt"/>
              </a:rPr>
              <a:t>fault </a:t>
            </a:r>
            <a:r>
              <a:rPr lang="en-US" sz="2400" dirty="0" smtClean="0">
                <a:latin typeface="+mj-lt"/>
              </a:rPr>
              <a:t>at all” (Jn. 18:36-38). </a:t>
            </a:r>
          </a:p>
          <a:p>
            <a:r>
              <a:rPr lang="en-US" sz="2400" dirty="0" smtClean="0">
                <a:latin typeface="+mj-lt"/>
              </a:rPr>
              <a:t>To Pilate, this man posed no threat to him or the empire.  </a:t>
            </a:r>
            <a:endParaRPr lang="en-US" sz="2400" dirty="0">
              <a:latin typeface="+mj-lt"/>
            </a:endParaRPr>
          </a:p>
        </p:txBody>
      </p:sp>
      <p:pic>
        <p:nvPicPr>
          <p:cNvPr id="5" name="Picture 4" descr="File:Mihaly Munkacsy - Le Christ devant Pilate - 1881.png ..."/>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98675" y="707886"/>
            <a:ext cx="4449771" cy="5993886"/>
          </a:xfrm>
          <a:prstGeom prst="rect">
            <a:avLst/>
          </a:prstGeom>
        </p:spPr>
      </p:pic>
    </p:spTree>
    <p:extLst>
      <p:ext uri="{BB962C8B-B14F-4D97-AF65-F5344CB8AC3E}">
        <p14:creationId xmlns:p14="http://schemas.microsoft.com/office/powerpoint/2010/main" val="3617015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5" end="5"/>
                                            </p:txEl>
                                          </p:spTgt>
                                        </p:tgtEl>
                                        <p:attrNameLst>
                                          <p:attrName>style.visibility</p:attrName>
                                        </p:attrNameLst>
                                      </p:cBhvr>
                                      <p:to>
                                        <p:strVal val="visible"/>
                                      </p:to>
                                    </p:set>
                                    <p:animEffect transition="in" filter="fade">
                                      <p:cBhvr>
                                        <p:cTn id="7" dur="500"/>
                                        <p:tgtEl>
                                          <p:spTgt spid="2">
                                            <p:txEl>
                                              <p:pRg st="5" end="5"/>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6" end="6"/>
                                            </p:txEl>
                                          </p:spTgt>
                                        </p:tgtEl>
                                        <p:attrNameLst>
                                          <p:attrName>style.visibility</p:attrName>
                                        </p:attrNameLst>
                                      </p:cBhvr>
                                      <p:to>
                                        <p:strVal val="visible"/>
                                      </p:to>
                                    </p:set>
                                    <p:animEffect transition="in" filter="fade">
                                      <p:cBhvr>
                                        <p:cTn id="10" dur="500"/>
                                        <p:tgtEl>
                                          <p:spTgt spid="2">
                                            <p:txEl>
                                              <p:pRg st="6" end="6"/>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
                                            <p:txEl>
                                              <p:pRg st="7" end="7"/>
                                            </p:txEl>
                                          </p:spTgt>
                                        </p:tgtEl>
                                        <p:attrNameLst>
                                          <p:attrName>style.visibility</p:attrName>
                                        </p:attrNameLst>
                                      </p:cBhvr>
                                      <p:to>
                                        <p:strVal val="visible"/>
                                      </p:to>
                                    </p:set>
                                    <p:animEffect transition="in" filter="fade">
                                      <p:cBhvr>
                                        <p:cTn id="13" dur="500"/>
                                        <p:tgtEl>
                                          <p:spTgt spid="2">
                                            <p:txEl>
                                              <p:pRg st="7" end="7"/>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
                                            <p:txEl>
                                              <p:pRg st="9" end="9"/>
                                            </p:txEl>
                                          </p:spTgt>
                                        </p:tgtEl>
                                        <p:attrNameLst>
                                          <p:attrName>style.visibility</p:attrName>
                                        </p:attrNameLst>
                                      </p:cBhvr>
                                      <p:to>
                                        <p:strVal val="visible"/>
                                      </p:to>
                                    </p:set>
                                    <p:animEffect transition="in" filter="fade">
                                      <p:cBhvr>
                                        <p:cTn id="18" dur="500"/>
                                        <p:tgtEl>
                                          <p:spTgt spid="2">
                                            <p:txEl>
                                              <p:pRg st="9" end="9"/>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2">
                                            <p:txEl>
                                              <p:pRg st="10" end="10"/>
                                            </p:txEl>
                                          </p:spTgt>
                                        </p:tgtEl>
                                        <p:attrNameLst>
                                          <p:attrName>style.visibility</p:attrName>
                                        </p:attrNameLst>
                                      </p:cBhvr>
                                      <p:to>
                                        <p:strVal val="visible"/>
                                      </p:to>
                                    </p:set>
                                    <p:animEffect transition="in" filter="fade">
                                      <p:cBhvr>
                                        <p:cTn id="21" dur="500"/>
                                        <p:tgtEl>
                                          <p:spTgt spid="2">
                                            <p:txEl>
                                              <p:pRg st="10" end="10"/>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2">
                                            <p:txEl>
                                              <p:pRg st="11" end="11"/>
                                            </p:txEl>
                                          </p:spTgt>
                                        </p:tgtEl>
                                        <p:attrNameLst>
                                          <p:attrName>style.visibility</p:attrName>
                                        </p:attrNameLst>
                                      </p:cBhvr>
                                      <p:to>
                                        <p:strVal val="visible"/>
                                      </p:to>
                                    </p:set>
                                    <p:animEffect transition="in" filter="fade">
                                      <p:cBhvr>
                                        <p:cTn id="24" dur="500"/>
                                        <p:tgtEl>
                                          <p:spTgt spid="2">
                                            <p:txEl>
                                              <p:pRg st="11" end="11"/>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2">
                                            <p:txEl>
                                              <p:pRg st="12" end="12"/>
                                            </p:txEl>
                                          </p:spTgt>
                                        </p:tgtEl>
                                        <p:attrNameLst>
                                          <p:attrName>style.visibility</p:attrName>
                                        </p:attrNameLst>
                                      </p:cBhvr>
                                      <p:to>
                                        <p:strVal val="visible"/>
                                      </p:to>
                                    </p:set>
                                    <p:animEffect transition="in" filter="fade">
                                      <p:cBhvr>
                                        <p:cTn id="27" dur="500"/>
                                        <p:tgtEl>
                                          <p:spTgt spid="2">
                                            <p:txEl>
                                              <p:pRg st="12" end="12"/>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2">
                                            <p:txEl>
                                              <p:pRg st="13" end="13"/>
                                            </p:txEl>
                                          </p:spTgt>
                                        </p:tgtEl>
                                        <p:attrNameLst>
                                          <p:attrName>style.visibility</p:attrName>
                                        </p:attrNameLst>
                                      </p:cBhvr>
                                      <p:to>
                                        <p:strVal val="visible"/>
                                      </p:to>
                                    </p:set>
                                    <p:animEffect transition="in" filter="fade">
                                      <p:cBhvr>
                                        <p:cTn id="30" dur="500"/>
                                        <p:tgtEl>
                                          <p:spTgt spid="2">
                                            <p:txEl>
                                              <p:pRg st="13" end="13"/>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2">
                                            <p:txEl>
                                              <p:pRg st="14" end="14"/>
                                            </p:txEl>
                                          </p:spTgt>
                                        </p:tgtEl>
                                        <p:attrNameLst>
                                          <p:attrName>style.visibility</p:attrName>
                                        </p:attrNameLst>
                                      </p:cBhvr>
                                      <p:to>
                                        <p:strVal val="visible"/>
                                      </p:to>
                                    </p:set>
                                    <p:animEffect transition="in" filter="fade">
                                      <p:cBhvr>
                                        <p:cTn id="33" dur="500"/>
                                        <p:tgtEl>
                                          <p:spTgt spid="2">
                                            <p:txEl>
                                              <p:pRg st="14" end="14"/>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2">
                                            <p:txEl>
                                              <p:pRg st="15" end="15"/>
                                            </p:txEl>
                                          </p:spTgt>
                                        </p:tgtEl>
                                        <p:attrNameLst>
                                          <p:attrName>style.visibility</p:attrName>
                                        </p:attrNameLst>
                                      </p:cBhvr>
                                      <p:to>
                                        <p:strVal val="visible"/>
                                      </p:to>
                                    </p:set>
                                    <p:animEffect transition="in" filter="fade">
                                      <p:cBhvr>
                                        <p:cTn id="36" dur="500"/>
                                        <p:tgtEl>
                                          <p:spTgt spid="2">
                                            <p:txEl>
                                              <p:pRg st="15" end="15"/>
                                            </p:txEl>
                                          </p:spTgt>
                                        </p:tgtEl>
                                      </p:cBhvr>
                                    </p:animEffect>
                                  </p:childTnLst>
                                </p:cTn>
                              </p:par>
                              <p:par>
                                <p:cTn id="37" presetID="10" presetClass="entr" presetSubtype="0" fill="hold" nodeType="withEffect">
                                  <p:stCondLst>
                                    <p:cond delay="0"/>
                                  </p:stCondLst>
                                  <p:childTnLst>
                                    <p:set>
                                      <p:cBhvr>
                                        <p:cTn id="38" dur="1" fill="hold">
                                          <p:stCondLst>
                                            <p:cond delay="0"/>
                                          </p:stCondLst>
                                        </p:cTn>
                                        <p:tgtEl>
                                          <p:spTgt spid="2">
                                            <p:txEl>
                                              <p:pRg st="16" end="16"/>
                                            </p:txEl>
                                          </p:spTgt>
                                        </p:tgtEl>
                                        <p:attrNameLst>
                                          <p:attrName>style.visibility</p:attrName>
                                        </p:attrNameLst>
                                      </p:cBhvr>
                                      <p:to>
                                        <p:strVal val="visible"/>
                                      </p:to>
                                    </p:set>
                                    <p:animEffect transition="in" filter="fade">
                                      <p:cBhvr>
                                        <p:cTn id="39" dur="500"/>
                                        <p:tgtEl>
                                          <p:spTgt spid="2">
                                            <p:txEl>
                                              <p:pRg st="16" end="16"/>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2">
                                            <p:txEl>
                                              <p:pRg st="17" end="17"/>
                                            </p:txEl>
                                          </p:spTgt>
                                        </p:tgtEl>
                                        <p:attrNameLst>
                                          <p:attrName>style.visibility</p:attrName>
                                        </p:attrNameLst>
                                      </p:cBhvr>
                                      <p:to>
                                        <p:strVal val="visible"/>
                                      </p:to>
                                    </p:set>
                                    <p:animEffect transition="in" filter="fade">
                                      <p:cBhvr>
                                        <p:cTn id="44" dur="500"/>
                                        <p:tgtEl>
                                          <p:spTgt spid="2">
                                            <p:txEl>
                                              <p:pRg st="17" end="1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11971284" cy="6494085"/>
          </a:xfrm>
          <a:prstGeom prst="rect">
            <a:avLst/>
          </a:prstGeom>
          <a:noFill/>
        </p:spPr>
        <p:txBody>
          <a:bodyPr wrap="square" rtlCol="0">
            <a:spAutoFit/>
          </a:bodyPr>
          <a:lstStyle/>
          <a:p>
            <a:r>
              <a:rPr lang="en-US" sz="2400" dirty="0" smtClean="0">
                <a:latin typeface="+mj-lt"/>
              </a:rPr>
              <a:t>The witness for Christ couldn’t go forward to all </a:t>
            </a:r>
          </a:p>
          <a:p>
            <a:r>
              <a:rPr lang="en-US" sz="2400" dirty="0" smtClean="0">
                <a:latin typeface="+mj-lt"/>
              </a:rPr>
              <a:t>the world with such meager results as that so </a:t>
            </a:r>
          </a:p>
          <a:p>
            <a:r>
              <a:rPr lang="en-US" sz="2400" dirty="0" smtClean="0">
                <a:latin typeface="+mj-lt"/>
              </a:rPr>
              <a:t>Peter tried again –</a:t>
            </a:r>
          </a:p>
          <a:p>
            <a:endParaRPr lang="en-US" sz="800" dirty="0" smtClean="0">
              <a:latin typeface="+mj-lt"/>
            </a:endParaRPr>
          </a:p>
          <a:p>
            <a:r>
              <a:rPr lang="en-US" sz="2400" dirty="0" smtClean="0">
                <a:latin typeface="+mj-lt"/>
              </a:rPr>
              <a:t>“Repent ye therefore, and be converted, that your </a:t>
            </a:r>
          </a:p>
          <a:p>
            <a:r>
              <a:rPr lang="en-US" sz="2400" dirty="0" smtClean="0">
                <a:latin typeface="+mj-lt"/>
              </a:rPr>
              <a:t>sins may be blotted out, when the times of </a:t>
            </a:r>
          </a:p>
          <a:p>
            <a:r>
              <a:rPr lang="en-US" sz="2400" dirty="0" smtClean="0">
                <a:latin typeface="+mj-lt"/>
              </a:rPr>
              <a:t>refreshing shall come from the presence of the </a:t>
            </a:r>
          </a:p>
          <a:p>
            <a:r>
              <a:rPr lang="en-US" sz="2400" dirty="0" smtClean="0">
                <a:latin typeface="+mj-lt"/>
              </a:rPr>
              <a:t>Lord; And </a:t>
            </a:r>
            <a:r>
              <a:rPr lang="en-US" sz="2400" b="1" dirty="0" smtClean="0">
                <a:latin typeface="+mj-lt"/>
              </a:rPr>
              <a:t>he shall send Jesus, which was before </a:t>
            </a:r>
          </a:p>
          <a:p>
            <a:r>
              <a:rPr lang="en-US" sz="2400" b="1" dirty="0" smtClean="0">
                <a:latin typeface="+mj-lt"/>
              </a:rPr>
              <a:t>preached unto you</a:t>
            </a:r>
            <a:r>
              <a:rPr lang="en-US" sz="2400" dirty="0" smtClean="0">
                <a:latin typeface="+mj-lt"/>
              </a:rPr>
              <a:t>: Whom the heaven must </a:t>
            </a:r>
          </a:p>
          <a:p>
            <a:r>
              <a:rPr lang="en-US" sz="2400" dirty="0" smtClean="0">
                <a:latin typeface="+mj-lt"/>
              </a:rPr>
              <a:t>receive until the times of restitution of all things, </a:t>
            </a:r>
          </a:p>
          <a:p>
            <a:r>
              <a:rPr lang="en-US" sz="2400" dirty="0" smtClean="0">
                <a:latin typeface="+mj-lt"/>
              </a:rPr>
              <a:t>which God hath spoke by the mouth of all his holy </a:t>
            </a:r>
          </a:p>
          <a:p>
            <a:r>
              <a:rPr lang="en-US" sz="2400" dirty="0" smtClean="0">
                <a:latin typeface="+mj-lt"/>
              </a:rPr>
              <a:t>prophets since the world began” (3:19-21).</a:t>
            </a:r>
          </a:p>
          <a:p>
            <a:r>
              <a:rPr lang="en-US" sz="2400" dirty="0" smtClean="0">
                <a:latin typeface="+mj-lt"/>
              </a:rPr>
              <a:t>Peter told Israel that Christ went back to heaven, </a:t>
            </a:r>
          </a:p>
          <a:p>
            <a:r>
              <a:rPr lang="en-US" sz="2400" dirty="0" smtClean="0">
                <a:latin typeface="+mj-lt"/>
              </a:rPr>
              <a:t>but if they would repent, He would return with </a:t>
            </a:r>
          </a:p>
          <a:p>
            <a:r>
              <a:rPr lang="en-US" sz="2400" dirty="0" smtClean="0">
                <a:latin typeface="+mj-lt"/>
              </a:rPr>
              <a:t>their long awaited kingdom of heaven on earth.  Did they?  About 5,000 did, still less than 1% of the nation (4:4).  Until the nation converted, “Unto you 1</a:t>
            </a:r>
            <a:r>
              <a:rPr lang="en-US" sz="2400" baseline="30000" dirty="0" smtClean="0">
                <a:latin typeface="+mj-lt"/>
              </a:rPr>
              <a:t>st</a:t>
            </a:r>
            <a:r>
              <a:rPr lang="en-US" sz="2400" dirty="0" smtClean="0">
                <a:latin typeface="+mj-lt"/>
              </a:rPr>
              <a:t> God, having raised up his Son Jesus, sent him to bless you, </a:t>
            </a:r>
            <a:r>
              <a:rPr lang="en-US" sz="2400" b="1" u="sng" dirty="0" smtClean="0">
                <a:latin typeface="+mj-lt"/>
              </a:rPr>
              <a:t>in turning away everyone of you from his iniquities</a:t>
            </a:r>
            <a:r>
              <a:rPr lang="en-US" sz="2400" dirty="0" smtClean="0">
                <a:latin typeface="+mj-lt"/>
              </a:rPr>
              <a:t>” (3:26), the kingdom was on hold.  Now what?  Maybe they would listen to someone else… </a:t>
            </a:r>
            <a:endParaRPr lang="en-US" sz="2400" dirty="0">
              <a:latin typeface="+mj-lt"/>
            </a:endParaRPr>
          </a:p>
        </p:txBody>
      </p:sp>
      <p:pic>
        <p:nvPicPr>
          <p:cNvPr id="3" name="Picture 2" descr="Mike's Place on the Web"/>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48248" y="0"/>
            <a:ext cx="5843752" cy="4855779"/>
          </a:xfrm>
          <a:prstGeom prst="rect">
            <a:avLst/>
          </a:prstGeom>
        </p:spPr>
      </p:pic>
    </p:spTree>
    <p:extLst>
      <p:ext uri="{BB962C8B-B14F-4D97-AF65-F5344CB8AC3E}">
        <p14:creationId xmlns:p14="http://schemas.microsoft.com/office/powerpoint/2010/main" val="1340995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animEffect transition="in" filter="fade">
                                      <p:cBhvr>
                                        <p:cTn id="7" dur="500"/>
                                        <p:tgtEl>
                                          <p:spTgt spid="2">
                                            <p:txEl>
                                              <p:pRg st="4" end="4"/>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5" end="5"/>
                                            </p:txEl>
                                          </p:spTgt>
                                        </p:tgtEl>
                                        <p:attrNameLst>
                                          <p:attrName>style.visibility</p:attrName>
                                        </p:attrNameLst>
                                      </p:cBhvr>
                                      <p:to>
                                        <p:strVal val="visible"/>
                                      </p:to>
                                    </p:set>
                                    <p:animEffect transition="in" filter="fade">
                                      <p:cBhvr>
                                        <p:cTn id="10" dur="500"/>
                                        <p:tgtEl>
                                          <p:spTgt spid="2">
                                            <p:txEl>
                                              <p:pRg st="5" end="5"/>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
                                            <p:txEl>
                                              <p:pRg st="6" end="6"/>
                                            </p:txEl>
                                          </p:spTgt>
                                        </p:tgtEl>
                                        <p:attrNameLst>
                                          <p:attrName>style.visibility</p:attrName>
                                        </p:attrNameLst>
                                      </p:cBhvr>
                                      <p:to>
                                        <p:strVal val="visible"/>
                                      </p:to>
                                    </p:set>
                                    <p:animEffect transition="in" filter="fade">
                                      <p:cBhvr>
                                        <p:cTn id="13" dur="500"/>
                                        <p:tgtEl>
                                          <p:spTgt spid="2">
                                            <p:txEl>
                                              <p:pRg st="6" end="6"/>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2">
                                            <p:txEl>
                                              <p:pRg st="7" end="7"/>
                                            </p:txEl>
                                          </p:spTgt>
                                        </p:tgtEl>
                                        <p:attrNameLst>
                                          <p:attrName>style.visibility</p:attrName>
                                        </p:attrNameLst>
                                      </p:cBhvr>
                                      <p:to>
                                        <p:strVal val="visible"/>
                                      </p:to>
                                    </p:set>
                                    <p:animEffect transition="in" filter="fade">
                                      <p:cBhvr>
                                        <p:cTn id="16" dur="500"/>
                                        <p:tgtEl>
                                          <p:spTgt spid="2">
                                            <p:txEl>
                                              <p:pRg st="7" end="7"/>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2">
                                            <p:txEl>
                                              <p:pRg st="8" end="8"/>
                                            </p:txEl>
                                          </p:spTgt>
                                        </p:tgtEl>
                                        <p:attrNameLst>
                                          <p:attrName>style.visibility</p:attrName>
                                        </p:attrNameLst>
                                      </p:cBhvr>
                                      <p:to>
                                        <p:strVal val="visible"/>
                                      </p:to>
                                    </p:set>
                                    <p:animEffect transition="in" filter="fade">
                                      <p:cBhvr>
                                        <p:cTn id="19" dur="500"/>
                                        <p:tgtEl>
                                          <p:spTgt spid="2">
                                            <p:txEl>
                                              <p:pRg st="8" end="8"/>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2">
                                            <p:txEl>
                                              <p:pRg st="9" end="9"/>
                                            </p:txEl>
                                          </p:spTgt>
                                        </p:tgtEl>
                                        <p:attrNameLst>
                                          <p:attrName>style.visibility</p:attrName>
                                        </p:attrNameLst>
                                      </p:cBhvr>
                                      <p:to>
                                        <p:strVal val="visible"/>
                                      </p:to>
                                    </p:set>
                                    <p:animEffect transition="in" filter="fade">
                                      <p:cBhvr>
                                        <p:cTn id="22" dur="500"/>
                                        <p:tgtEl>
                                          <p:spTgt spid="2">
                                            <p:txEl>
                                              <p:pRg st="9" end="9"/>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2">
                                            <p:txEl>
                                              <p:pRg st="10" end="10"/>
                                            </p:txEl>
                                          </p:spTgt>
                                        </p:tgtEl>
                                        <p:attrNameLst>
                                          <p:attrName>style.visibility</p:attrName>
                                        </p:attrNameLst>
                                      </p:cBhvr>
                                      <p:to>
                                        <p:strVal val="visible"/>
                                      </p:to>
                                    </p:set>
                                    <p:animEffect transition="in" filter="fade">
                                      <p:cBhvr>
                                        <p:cTn id="25" dur="500"/>
                                        <p:tgtEl>
                                          <p:spTgt spid="2">
                                            <p:txEl>
                                              <p:pRg st="10" end="10"/>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2">
                                            <p:txEl>
                                              <p:pRg st="11" end="11"/>
                                            </p:txEl>
                                          </p:spTgt>
                                        </p:tgtEl>
                                        <p:attrNameLst>
                                          <p:attrName>style.visibility</p:attrName>
                                        </p:attrNameLst>
                                      </p:cBhvr>
                                      <p:to>
                                        <p:strVal val="visible"/>
                                      </p:to>
                                    </p:set>
                                    <p:animEffect transition="in" filter="fade">
                                      <p:cBhvr>
                                        <p:cTn id="28" dur="500"/>
                                        <p:tgtEl>
                                          <p:spTgt spid="2">
                                            <p:txEl>
                                              <p:pRg st="11" end="1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
                                            <p:txEl>
                                              <p:pRg st="12" end="12"/>
                                            </p:txEl>
                                          </p:spTgt>
                                        </p:tgtEl>
                                        <p:attrNameLst>
                                          <p:attrName>style.visibility</p:attrName>
                                        </p:attrNameLst>
                                      </p:cBhvr>
                                      <p:to>
                                        <p:strVal val="visible"/>
                                      </p:to>
                                    </p:set>
                                    <p:animEffect transition="in" filter="fade">
                                      <p:cBhvr>
                                        <p:cTn id="33" dur="500"/>
                                        <p:tgtEl>
                                          <p:spTgt spid="2">
                                            <p:txEl>
                                              <p:pRg st="12" end="12"/>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2">
                                            <p:txEl>
                                              <p:pRg st="13" end="13"/>
                                            </p:txEl>
                                          </p:spTgt>
                                        </p:tgtEl>
                                        <p:attrNameLst>
                                          <p:attrName>style.visibility</p:attrName>
                                        </p:attrNameLst>
                                      </p:cBhvr>
                                      <p:to>
                                        <p:strVal val="visible"/>
                                      </p:to>
                                    </p:set>
                                    <p:animEffect transition="in" filter="fade">
                                      <p:cBhvr>
                                        <p:cTn id="36" dur="500"/>
                                        <p:tgtEl>
                                          <p:spTgt spid="2">
                                            <p:txEl>
                                              <p:pRg st="13" end="13"/>
                                            </p:txEl>
                                          </p:spTgt>
                                        </p:tgtEl>
                                      </p:cBhvr>
                                    </p:animEffect>
                                  </p:childTnLst>
                                </p:cTn>
                              </p:par>
                              <p:par>
                                <p:cTn id="37" presetID="10" presetClass="entr" presetSubtype="0" fill="hold" nodeType="withEffect">
                                  <p:stCondLst>
                                    <p:cond delay="0"/>
                                  </p:stCondLst>
                                  <p:childTnLst>
                                    <p:set>
                                      <p:cBhvr>
                                        <p:cTn id="38" dur="1" fill="hold">
                                          <p:stCondLst>
                                            <p:cond delay="0"/>
                                          </p:stCondLst>
                                        </p:cTn>
                                        <p:tgtEl>
                                          <p:spTgt spid="2">
                                            <p:txEl>
                                              <p:pRg st="14" end="14"/>
                                            </p:txEl>
                                          </p:spTgt>
                                        </p:tgtEl>
                                        <p:attrNameLst>
                                          <p:attrName>style.visibility</p:attrName>
                                        </p:attrNameLst>
                                      </p:cBhvr>
                                      <p:to>
                                        <p:strVal val="visible"/>
                                      </p:to>
                                    </p:set>
                                    <p:animEffect transition="in" filter="fade">
                                      <p:cBhvr>
                                        <p:cTn id="39" dur="500"/>
                                        <p:tgtEl>
                                          <p:spTgt spid="2">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6768662" cy="6740307"/>
          </a:xfrm>
          <a:prstGeom prst="rect">
            <a:avLst/>
          </a:prstGeom>
          <a:noFill/>
        </p:spPr>
        <p:txBody>
          <a:bodyPr wrap="square" rtlCol="0">
            <a:spAutoFit/>
          </a:bodyPr>
          <a:lstStyle/>
          <a:p>
            <a:r>
              <a:rPr lang="en-US" sz="2400" b="1" dirty="0" smtClean="0">
                <a:latin typeface="+mj-lt"/>
              </a:rPr>
              <a:t>STEPHEN</a:t>
            </a:r>
          </a:p>
          <a:p>
            <a:r>
              <a:rPr lang="en-US" sz="2400" dirty="0" smtClean="0">
                <a:latin typeface="+mj-lt"/>
              </a:rPr>
              <a:t>“And Stephen, full of faith and power, did great wonders and miracles among the people… all that sat in the council… saw his face as it had been the face of an angel… Men, brethren… The God of glory appeared unto our father Abraham…” (6:8; 7:2).  </a:t>
            </a:r>
            <a:endParaRPr lang="en-US" sz="2400" dirty="0">
              <a:latin typeface="+mj-lt"/>
            </a:endParaRPr>
          </a:p>
          <a:p>
            <a:r>
              <a:rPr lang="en-US" sz="2400" dirty="0" smtClean="0">
                <a:latin typeface="+mj-lt"/>
              </a:rPr>
              <a:t>Stephen, a deacon, stood before the Sanhedrin, showing them God’s goodness to their nation, but how they were “…s</a:t>
            </a:r>
            <a:r>
              <a:rPr lang="en-US" sz="2400" b="1" dirty="0" smtClean="0">
                <a:latin typeface="+mj-lt"/>
              </a:rPr>
              <a:t>tiffnecked…. always resist the Holy Spirit: as your fathers did, so do ye</a:t>
            </a:r>
            <a:r>
              <a:rPr lang="en-US" sz="2400" dirty="0" smtClean="0">
                <a:latin typeface="+mj-lt"/>
              </a:rPr>
              <a:t> (7:51)…. Which of your prophets have not </a:t>
            </a:r>
            <a:r>
              <a:rPr lang="en-US" sz="2400" b="1" dirty="0" smtClean="0">
                <a:latin typeface="+mj-lt"/>
              </a:rPr>
              <a:t>your fathers persecuted</a:t>
            </a:r>
            <a:r>
              <a:rPr lang="en-US" sz="2400" dirty="0" smtClean="0">
                <a:latin typeface="+mj-lt"/>
              </a:rPr>
              <a:t>?  And they have slain them which shewed before of</a:t>
            </a:r>
            <a:r>
              <a:rPr lang="en-US" sz="2400" b="1" dirty="0" smtClean="0">
                <a:latin typeface="+mj-lt"/>
              </a:rPr>
              <a:t> the coming of the Just One</a:t>
            </a:r>
            <a:r>
              <a:rPr lang="en-US" sz="2400" dirty="0" smtClean="0">
                <a:latin typeface="+mj-lt"/>
              </a:rPr>
              <a:t>; of whom </a:t>
            </a:r>
            <a:r>
              <a:rPr lang="en-US" sz="2400" b="1" u="sng" dirty="0" smtClean="0">
                <a:latin typeface="+mj-lt"/>
              </a:rPr>
              <a:t>ye have been now the betrayers and murderers</a:t>
            </a:r>
            <a:r>
              <a:rPr lang="en-US" sz="2400" dirty="0" smtClean="0">
                <a:latin typeface="+mj-lt"/>
              </a:rPr>
              <a:t>” (7:52).  </a:t>
            </a:r>
          </a:p>
          <a:p>
            <a:r>
              <a:rPr lang="en-US" sz="2400" dirty="0" smtClean="0">
                <a:latin typeface="+mj-lt"/>
              </a:rPr>
              <a:t>He called them murderers.  Their response?  They stoned Stephen to death (7:59,60).  Strike 3!  At that moment, God began setting Israel aside in unbelief, choosing an unlikely man to usher in a new program.</a:t>
            </a:r>
            <a:endParaRPr lang="en-US" sz="2400" dirty="0">
              <a:latin typeface="+mj-lt"/>
            </a:endParaRPr>
          </a:p>
        </p:txBody>
      </p:sp>
      <p:pic>
        <p:nvPicPr>
          <p:cNvPr id="4" name="Picture 3" descr="File:&lt;strong&gt;St&lt;/strong&gt;. &lt;strong&gt;Stephen&lt;/strong&gt; &lt;strong&gt;before&lt;/strong&gt; th... - Google Art Project.jpg ..."/>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68662" y="-1"/>
            <a:ext cx="5423338" cy="6666735"/>
          </a:xfrm>
          <a:prstGeom prst="rect">
            <a:avLst/>
          </a:prstGeom>
        </p:spPr>
      </p:pic>
      <p:pic>
        <p:nvPicPr>
          <p:cNvPr id="5" name="Picture 4" descr="Bible Drive-Thru: October 20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68662" y="-1"/>
            <a:ext cx="5423337" cy="6666735"/>
          </a:xfrm>
          <a:prstGeom prst="rect">
            <a:avLst/>
          </a:prstGeom>
        </p:spPr>
      </p:pic>
      <mc:AlternateContent xmlns:mc="http://schemas.openxmlformats.org/markup-compatibility/2006" xmlns:p14="http://schemas.microsoft.com/office/powerpoint/2010/main">
        <mc:Choice Requires="p14">
          <p:contentPart p14:bwMode="auto" r:id="rId4">
            <p14:nvContentPartPr>
              <p14:cNvPr id="7" name="Ink 6"/>
              <p14:cNvContentPartPr/>
              <p14:nvPr/>
            </p14:nvContentPartPr>
            <p14:xfrm>
              <a:off x="6980040" y="1280160"/>
              <a:ext cx="1981440" cy="2652120"/>
            </p14:xfrm>
          </p:contentPart>
        </mc:Choice>
        <mc:Fallback xmlns="">
          <p:pic>
            <p:nvPicPr>
              <p:cNvPr id="7" name="Ink 6"/>
              <p:cNvPicPr/>
              <p:nvPr/>
            </p:nvPicPr>
            <p:blipFill>
              <a:blip r:embed="rId5"/>
              <a:stretch>
                <a:fillRect/>
              </a:stretch>
            </p:blipFill>
            <p:spPr>
              <a:xfrm>
                <a:off x="6970680" y="1270800"/>
                <a:ext cx="2000160" cy="2670840"/>
              </a:xfrm>
              <a:prstGeom prst="rect">
                <a:avLst/>
              </a:prstGeom>
            </p:spPr>
          </p:pic>
        </mc:Fallback>
      </mc:AlternateContent>
    </p:spTree>
    <p:extLst>
      <p:ext uri="{BB962C8B-B14F-4D97-AF65-F5344CB8AC3E}">
        <p14:creationId xmlns:p14="http://schemas.microsoft.com/office/powerpoint/2010/main" val="1252019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500"/>
                                        <p:tgtEl>
                                          <p:spTgt spid="2">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3" end="3"/>
                                            </p:txEl>
                                          </p:spTgt>
                                        </p:tgtEl>
                                        <p:attrNameLst>
                                          <p:attrName>style.visibility</p:attrName>
                                        </p:attrNameLst>
                                      </p:cBhvr>
                                      <p:to>
                                        <p:strVal val="visible"/>
                                      </p:to>
                                    </p:set>
                                    <p:animEffect transition="in" filter="fade">
                                      <p:cBhvr>
                                        <p:cTn id="12" dur="500"/>
                                        <p:tgtEl>
                                          <p:spTgt spid="2">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t;strong&gt;Conversion&lt;/strong&gt; of Paul"/>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0" y="94593"/>
            <a:ext cx="6253956" cy="646331"/>
          </a:xfrm>
          <a:prstGeom prst="rect">
            <a:avLst/>
          </a:prstGeom>
          <a:noFill/>
        </p:spPr>
        <p:txBody>
          <a:bodyPr wrap="none" rtlCol="0">
            <a:spAutoFit/>
          </a:bodyPr>
          <a:lstStyle/>
          <a:p>
            <a:r>
              <a:rPr lang="en-US" sz="3600" dirty="0" smtClean="0">
                <a:solidFill>
                  <a:schemeClr val="bg1"/>
                </a:solidFill>
                <a:latin typeface="+mj-lt"/>
              </a:rPr>
              <a:t>Next time – SAUL’S CONVERSION</a:t>
            </a:r>
            <a:endParaRPr lang="en-US" sz="3600" dirty="0">
              <a:solidFill>
                <a:schemeClr val="bg1"/>
              </a:solidFill>
              <a:latin typeface="+mj-lt"/>
            </a:endParaRPr>
          </a:p>
        </p:txBody>
      </p:sp>
    </p:spTree>
    <p:extLst>
      <p:ext uri="{BB962C8B-B14F-4D97-AF65-F5344CB8AC3E}">
        <p14:creationId xmlns:p14="http://schemas.microsoft.com/office/powerpoint/2010/main" val="584760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73573"/>
            <a:ext cx="7430814" cy="6863417"/>
          </a:xfrm>
          <a:prstGeom prst="rect">
            <a:avLst/>
          </a:prstGeom>
        </p:spPr>
        <p:txBody>
          <a:bodyPr wrap="square">
            <a:spAutoFit/>
          </a:bodyPr>
          <a:lstStyle/>
          <a:p>
            <a:r>
              <a:rPr lang="en-US" sz="2400" b="1" dirty="0" smtClean="0">
                <a:latin typeface="+mj-lt"/>
              </a:rPr>
              <a:t>JESUS BEFORE HEROD</a:t>
            </a:r>
          </a:p>
          <a:p>
            <a:r>
              <a:rPr lang="en-US" sz="2400" dirty="0" smtClean="0">
                <a:latin typeface="+mj-lt"/>
              </a:rPr>
              <a:t>“Then </a:t>
            </a:r>
            <a:r>
              <a:rPr lang="en-US" sz="2400" dirty="0">
                <a:latin typeface="+mj-lt"/>
              </a:rPr>
              <a:t>said Pilate… </a:t>
            </a:r>
            <a:r>
              <a:rPr lang="en-US" sz="2400" b="1" u="sng" dirty="0">
                <a:latin typeface="+mj-lt"/>
              </a:rPr>
              <a:t>I find no fault in </a:t>
            </a:r>
            <a:r>
              <a:rPr lang="en-US" sz="2400" b="1" u="sng" dirty="0" smtClean="0">
                <a:latin typeface="+mj-lt"/>
              </a:rPr>
              <a:t>him</a:t>
            </a:r>
            <a:r>
              <a:rPr lang="en-US" sz="2400" dirty="0" smtClean="0">
                <a:latin typeface="+mj-lt"/>
              </a:rPr>
              <a:t>.  And they [Jews] were the more fierce, saying, He </a:t>
            </a:r>
            <a:r>
              <a:rPr lang="en-US" sz="2400" dirty="0">
                <a:latin typeface="+mj-lt"/>
              </a:rPr>
              <a:t>stirreth up the people, teaching throughout all Jewry, beginning from Galilee… When Pilate heard Galilee… he sent him to Herod, who himself was in Jerusalem at that time” (Lk. 23:1-7</a:t>
            </a:r>
            <a:r>
              <a:rPr lang="en-US" sz="2400" dirty="0" smtClean="0">
                <a:latin typeface="+mj-lt"/>
              </a:rPr>
              <a:t>).</a:t>
            </a:r>
          </a:p>
          <a:p>
            <a:r>
              <a:rPr lang="en-US" sz="2400" dirty="0" smtClean="0">
                <a:latin typeface="+mj-lt"/>
              </a:rPr>
              <a:t>Having found no fault in Him, when he heard Galilee, he passed Him off to Herod whose jurisdiction was Galilee –</a:t>
            </a:r>
          </a:p>
          <a:p>
            <a:endParaRPr lang="en-US" sz="800" dirty="0" smtClean="0">
              <a:latin typeface="+mj-lt"/>
            </a:endParaRPr>
          </a:p>
          <a:p>
            <a:r>
              <a:rPr lang="en-US" sz="2400" dirty="0" smtClean="0">
                <a:latin typeface="+mj-lt"/>
              </a:rPr>
              <a:t>“And when Herod saw Jesus, he was exceeding glad… he had heard many things of him; and he hoped to have seen some miracle done by him… he [Jesus] answered him nothing… Herod… mocked him, and arrayed him in a gorgeous robe, and </a:t>
            </a:r>
            <a:r>
              <a:rPr lang="en-US" sz="2400" b="1" u="sng" dirty="0" smtClean="0">
                <a:latin typeface="+mj-lt"/>
              </a:rPr>
              <a:t>sent him again to Pilate</a:t>
            </a:r>
            <a:r>
              <a:rPr lang="en-US" sz="2400" dirty="0" smtClean="0">
                <a:latin typeface="+mj-lt"/>
              </a:rPr>
              <a:t>” (Lk. 23:8-12).</a:t>
            </a:r>
          </a:p>
          <a:p>
            <a:r>
              <a:rPr lang="en-US" sz="2400" dirty="0" smtClean="0">
                <a:latin typeface="+mj-lt"/>
              </a:rPr>
              <a:t>Herod got nowhere with Him, so he mocked Him and sent Jesus back to Pilate who reiterated that he found nothing worthy of death, nor did Herod, so his decision was –</a:t>
            </a:r>
          </a:p>
          <a:p>
            <a:endParaRPr lang="en-US" sz="800" dirty="0" smtClean="0">
              <a:latin typeface="+mj-lt"/>
            </a:endParaRPr>
          </a:p>
          <a:p>
            <a:r>
              <a:rPr lang="en-US" sz="2400" dirty="0" smtClean="0">
                <a:latin typeface="+mj-lt"/>
              </a:rPr>
              <a:t>“I will therefore chastise him, and </a:t>
            </a:r>
            <a:r>
              <a:rPr lang="en-US" sz="2400" b="1" u="sng" dirty="0" smtClean="0">
                <a:latin typeface="+mj-lt"/>
              </a:rPr>
              <a:t>release him</a:t>
            </a:r>
            <a:r>
              <a:rPr lang="en-US" sz="2400" dirty="0" smtClean="0">
                <a:latin typeface="+mj-lt"/>
              </a:rPr>
              <a:t>” (Lk. 23:16).    </a:t>
            </a:r>
            <a:endParaRPr lang="en-US" sz="2400" dirty="0">
              <a:latin typeface="+mj-lt"/>
            </a:endParaRPr>
          </a:p>
        </p:txBody>
      </p:sp>
      <p:pic>
        <p:nvPicPr>
          <p:cNvPr id="3" name="Picture 2" descr="File:Nicolaes Knüpfer - Christ before Herod Antipas ..."/>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04082" y="-1"/>
            <a:ext cx="4487917" cy="6621517"/>
          </a:xfrm>
          <a:prstGeom prst="rect">
            <a:avLst/>
          </a:prstGeom>
        </p:spPr>
      </p:pic>
      <p:pic>
        <p:nvPicPr>
          <p:cNvPr id="4" name="Picture 3" descr="File:Mihaly Munkacsy - Le Christ devant Pilate - 1881.png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04082" y="0"/>
            <a:ext cx="4487917" cy="6621516"/>
          </a:xfrm>
          <a:prstGeom prst="rect">
            <a:avLst/>
          </a:prstGeom>
        </p:spPr>
      </p:pic>
    </p:spTree>
    <p:extLst>
      <p:ext uri="{BB962C8B-B14F-4D97-AF65-F5344CB8AC3E}">
        <p14:creationId xmlns:p14="http://schemas.microsoft.com/office/powerpoint/2010/main" val="701511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500"/>
                                        <p:tgtEl>
                                          <p:spTgt spid="2">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4" end="4"/>
                                            </p:txEl>
                                          </p:spTgt>
                                        </p:tgtEl>
                                        <p:attrNameLst>
                                          <p:attrName>style.visibility</p:attrName>
                                        </p:attrNameLst>
                                      </p:cBhvr>
                                      <p:to>
                                        <p:strVal val="visible"/>
                                      </p:to>
                                    </p:set>
                                    <p:animEffect transition="in" filter="fade">
                                      <p:cBhvr>
                                        <p:cTn id="12" dur="500"/>
                                        <p:tgtEl>
                                          <p:spTgt spid="2">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5" end="5"/>
                                            </p:txEl>
                                          </p:spTgt>
                                        </p:tgtEl>
                                        <p:attrNameLst>
                                          <p:attrName>style.visibility</p:attrName>
                                        </p:attrNameLst>
                                      </p:cBhvr>
                                      <p:to>
                                        <p:strVal val="visible"/>
                                      </p:to>
                                    </p:set>
                                    <p:animEffect transition="in" filter="fade">
                                      <p:cBhvr>
                                        <p:cTn id="22" dur="500"/>
                                        <p:tgtEl>
                                          <p:spTgt spid="2">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7" end="7"/>
                                            </p:txEl>
                                          </p:spTgt>
                                        </p:tgtEl>
                                        <p:attrNameLst>
                                          <p:attrName>style.visibility</p:attrName>
                                        </p:attrNameLst>
                                      </p:cBhvr>
                                      <p:to>
                                        <p:strVal val="visible"/>
                                      </p:to>
                                    </p:set>
                                    <p:animEffect transition="in" filter="fade">
                                      <p:cBhvr>
                                        <p:cTn id="27"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 y="-73572"/>
            <a:ext cx="7462345" cy="7232749"/>
          </a:xfrm>
          <a:prstGeom prst="rect">
            <a:avLst/>
          </a:prstGeom>
          <a:noFill/>
        </p:spPr>
        <p:txBody>
          <a:bodyPr wrap="square" rtlCol="0">
            <a:spAutoFit/>
          </a:bodyPr>
          <a:lstStyle/>
          <a:p>
            <a:r>
              <a:rPr lang="en-US" sz="2400" b="1" dirty="0" smtClean="0">
                <a:latin typeface="+mj-lt"/>
              </a:rPr>
              <a:t>BARABBAS</a:t>
            </a:r>
          </a:p>
          <a:p>
            <a:r>
              <a:rPr lang="en-US" sz="2400" dirty="0" smtClean="0">
                <a:latin typeface="+mj-lt"/>
              </a:rPr>
              <a:t>“But ye have a custom, that I should release unto you one at the Passover: will ye therefore that I release unto you the King of the Jews?  Then cried they all again, saying, </a:t>
            </a:r>
            <a:r>
              <a:rPr lang="en-US" sz="2400" b="1" u="sng" dirty="0" smtClean="0">
                <a:latin typeface="+mj-lt"/>
              </a:rPr>
              <a:t>Not this man, but Barabbas</a:t>
            </a:r>
            <a:r>
              <a:rPr lang="en-US" sz="2400" dirty="0" smtClean="0">
                <a:latin typeface="+mj-lt"/>
              </a:rPr>
              <a:t>.  Now Barabbas was a robber” </a:t>
            </a:r>
          </a:p>
          <a:p>
            <a:r>
              <a:rPr lang="en-US" sz="2400" dirty="0" smtClean="0">
                <a:latin typeface="+mj-lt"/>
              </a:rPr>
              <a:t>(Jn. 18:39,40).</a:t>
            </a:r>
          </a:p>
          <a:p>
            <a:r>
              <a:rPr lang="en-US" sz="2400" dirty="0" smtClean="0">
                <a:latin typeface="+mj-lt"/>
              </a:rPr>
              <a:t>Pilate had previously indulged the Jews on their spring holy day of Passover by releasing one of their own.  Pilate asked who they wanted released – </a:t>
            </a:r>
          </a:p>
          <a:p>
            <a:endParaRPr lang="en-US" sz="800" dirty="0" smtClean="0">
              <a:latin typeface="+mj-lt"/>
            </a:endParaRPr>
          </a:p>
          <a:p>
            <a:r>
              <a:rPr lang="en-US" sz="2400" dirty="0" smtClean="0">
                <a:latin typeface="+mj-lt"/>
              </a:rPr>
              <a:t>“And they cried out all at once, saying, </a:t>
            </a:r>
            <a:r>
              <a:rPr lang="en-US" sz="2400" b="1" u="sng" dirty="0" smtClean="0">
                <a:latin typeface="+mj-lt"/>
              </a:rPr>
              <a:t>Away with this man</a:t>
            </a:r>
            <a:r>
              <a:rPr lang="en-US" sz="2400" dirty="0" smtClean="0">
                <a:latin typeface="+mj-lt"/>
              </a:rPr>
              <a:t>, and release unto us Barabbas (Who for a certain sedition made in the city, and for murder, was cast into prison)” </a:t>
            </a:r>
          </a:p>
          <a:p>
            <a:r>
              <a:rPr lang="en-US" sz="2400" dirty="0" smtClean="0">
                <a:latin typeface="+mj-lt"/>
              </a:rPr>
              <a:t>(Lk. 23:18,19).</a:t>
            </a:r>
          </a:p>
          <a:p>
            <a:r>
              <a:rPr lang="en-US" sz="2400" dirty="0" smtClean="0">
                <a:latin typeface="+mj-lt"/>
              </a:rPr>
              <a:t>The crowds in Jerusalem made perhaps the worst decision in history—they shouted for the release a man who had a mile long rap sheet over that of their Messiah who had been sent from God to save them, but it was the will of the Father that it be so.   </a:t>
            </a:r>
          </a:p>
          <a:p>
            <a:endParaRPr lang="en-US" sz="2400" dirty="0">
              <a:latin typeface="+mj-lt"/>
            </a:endParaRPr>
          </a:p>
        </p:txBody>
      </p:sp>
      <p:pic>
        <p:nvPicPr>
          <p:cNvPr id="5" name="Picture 4" descr="ANTONIO CISERI | Flickr - Photo Shar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67448" y="-1"/>
            <a:ext cx="4624552" cy="6505903"/>
          </a:xfrm>
          <a:prstGeom prst="rect">
            <a:avLst/>
          </a:prstGeom>
        </p:spPr>
      </p:pic>
      <p:pic>
        <p:nvPicPr>
          <p:cNvPr id="7" name="Picture 6" descr="TARAZONA | Explore Waiting For The Word's photos on Flickr ..."/>
          <p:cNvPicPr>
            <a:picLocks noChangeAspect="1"/>
          </p:cNvPicPr>
          <p:nvPr/>
        </p:nvPicPr>
        <p:blipFill rotWithShape="1">
          <a:blip r:embed="rId3">
            <a:extLst>
              <a:ext uri="{28A0092B-C50C-407E-A947-70E740481C1C}">
                <a14:useLocalDpi xmlns:a14="http://schemas.microsoft.com/office/drawing/2010/main" val="0"/>
              </a:ext>
            </a:extLst>
          </a:blip>
          <a:srcRect b="3634"/>
          <a:stretch/>
        </p:blipFill>
        <p:spPr>
          <a:xfrm>
            <a:off x="7567448" y="0"/>
            <a:ext cx="4624552" cy="6505901"/>
          </a:xfrm>
          <a:prstGeom prst="rect">
            <a:avLst/>
          </a:prstGeom>
        </p:spPr>
      </p:pic>
    </p:spTree>
    <p:extLst>
      <p:ext uri="{BB962C8B-B14F-4D97-AF65-F5344CB8AC3E}">
        <p14:creationId xmlns:p14="http://schemas.microsoft.com/office/powerpoint/2010/main" val="3990008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animEffect transition="in" filter="fade">
                                      <p:cBhvr>
                                        <p:cTn id="7" dur="500"/>
                                        <p:tgtEl>
                                          <p:spTgt spid="4">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5" end="5"/>
                                            </p:txEl>
                                          </p:spTgt>
                                        </p:tgtEl>
                                        <p:attrNameLst>
                                          <p:attrName>style.visibility</p:attrName>
                                        </p:attrNameLst>
                                      </p:cBhvr>
                                      <p:to>
                                        <p:strVal val="visible"/>
                                      </p:to>
                                    </p:set>
                                    <p:animEffect transition="in" filter="fade">
                                      <p:cBhvr>
                                        <p:cTn id="12" dur="500"/>
                                        <p:tgtEl>
                                          <p:spTgt spid="4">
                                            <p:txEl>
                                              <p:pRg st="5" end="5"/>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4">
                                            <p:txEl>
                                              <p:pRg st="6" end="6"/>
                                            </p:txEl>
                                          </p:spTgt>
                                        </p:tgtEl>
                                        <p:attrNameLst>
                                          <p:attrName>style.visibility</p:attrName>
                                        </p:attrNameLst>
                                      </p:cBhvr>
                                      <p:to>
                                        <p:strVal val="visible"/>
                                      </p:to>
                                    </p:set>
                                    <p:animEffect transition="in" filter="fade">
                                      <p:cBhvr>
                                        <p:cTn id="15" dur="500"/>
                                        <p:tgtEl>
                                          <p:spTgt spid="4">
                                            <p:txEl>
                                              <p:pRg st="6" end="6"/>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4">
                                            <p:txEl>
                                              <p:pRg st="7" end="7"/>
                                            </p:txEl>
                                          </p:spTgt>
                                        </p:tgtEl>
                                        <p:attrNameLst>
                                          <p:attrName>style.visibility</p:attrName>
                                        </p:attrNameLst>
                                      </p:cBhvr>
                                      <p:to>
                                        <p:strVal val="visible"/>
                                      </p:to>
                                    </p:set>
                                    <p:animEffect transition="in" filter="fade">
                                      <p:cBhvr>
                                        <p:cTn id="25" dur="500"/>
                                        <p:tgtEl>
                                          <p:spTgt spid="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84083"/>
            <a:ext cx="7672552" cy="6986528"/>
          </a:xfrm>
          <a:prstGeom prst="rect">
            <a:avLst/>
          </a:prstGeom>
          <a:noFill/>
        </p:spPr>
        <p:txBody>
          <a:bodyPr wrap="square" rtlCol="0">
            <a:spAutoFit/>
          </a:bodyPr>
          <a:lstStyle/>
          <a:p>
            <a:r>
              <a:rPr lang="en-US" sz="2400" dirty="0" smtClean="0">
                <a:latin typeface="+mj-lt"/>
              </a:rPr>
              <a:t>“Pilate therefore, willing to release Jesus, spake again to them.  But they cried, saying, </a:t>
            </a:r>
            <a:r>
              <a:rPr lang="en-US" sz="2400" b="1" u="sng" dirty="0" smtClean="0">
                <a:latin typeface="+mj-lt"/>
              </a:rPr>
              <a:t>Crucify him</a:t>
            </a:r>
            <a:r>
              <a:rPr lang="en-US" sz="2400" dirty="0" smtClean="0">
                <a:latin typeface="+mj-lt"/>
              </a:rPr>
              <a:t>…” (Lk. 23:20,21).</a:t>
            </a:r>
          </a:p>
          <a:p>
            <a:r>
              <a:rPr lang="en-US" sz="2400" dirty="0" smtClean="0">
                <a:latin typeface="+mj-lt"/>
              </a:rPr>
              <a:t>Pilate was dumbfounded by the Jews hatred of this man –</a:t>
            </a:r>
          </a:p>
          <a:p>
            <a:endParaRPr lang="en-US" sz="800" dirty="0" smtClean="0">
              <a:latin typeface="+mj-lt"/>
            </a:endParaRPr>
          </a:p>
          <a:p>
            <a:r>
              <a:rPr lang="en-US" sz="2400" dirty="0" smtClean="0">
                <a:latin typeface="+mj-lt"/>
              </a:rPr>
              <a:t>“And he [Pilate] said unto them the 3</a:t>
            </a:r>
            <a:r>
              <a:rPr lang="en-US" sz="2400" baseline="30000" dirty="0" smtClean="0">
                <a:latin typeface="+mj-lt"/>
              </a:rPr>
              <a:t>rd</a:t>
            </a:r>
            <a:r>
              <a:rPr lang="en-US" sz="2400" dirty="0" smtClean="0">
                <a:latin typeface="+mj-lt"/>
              </a:rPr>
              <a:t> time, Why, what evil hath he done?  I have found no cause of death in him:  I will therefore chastise him, and let him go.  And they were instant with loud voices… </a:t>
            </a:r>
            <a:r>
              <a:rPr lang="en-US" sz="2400" b="1" u="sng" dirty="0" smtClean="0">
                <a:latin typeface="+mj-lt"/>
              </a:rPr>
              <a:t>he might be crucified</a:t>
            </a:r>
            <a:r>
              <a:rPr lang="en-US" sz="2400" dirty="0" smtClean="0">
                <a:latin typeface="+mj-lt"/>
              </a:rPr>
              <a:t>.  And the voices of them… prevailed…” (Lk. 23:22-25).</a:t>
            </a:r>
          </a:p>
          <a:p>
            <a:r>
              <a:rPr lang="en-US" sz="2400" i="1" dirty="0" smtClean="0">
                <a:latin typeface="+mj-lt"/>
              </a:rPr>
              <a:t>Louder they yelled! </a:t>
            </a:r>
            <a:r>
              <a:rPr lang="en-US" sz="2400" b="1" i="1" dirty="0" smtClean="0">
                <a:latin typeface="+mj-lt"/>
              </a:rPr>
              <a:t>Crucify Him!</a:t>
            </a:r>
          </a:p>
          <a:p>
            <a:endParaRPr lang="en-US" sz="800" dirty="0" smtClean="0">
              <a:latin typeface="+mj-lt"/>
            </a:endParaRPr>
          </a:p>
          <a:p>
            <a:r>
              <a:rPr lang="en-US" sz="2400" dirty="0" smtClean="0">
                <a:latin typeface="+mj-lt"/>
              </a:rPr>
              <a:t>“When Pilate saw that he could prevail nothing, but that rather a tumult was made, he took water, and washed his hands… I am innocent of the blood of this just person… </a:t>
            </a:r>
          </a:p>
          <a:p>
            <a:r>
              <a:rPr lang="en-US" sz="2400" dirty="0" smtClean="0">
                <a:latin typeface="+mj-lt"/>
              </a:rPr>
              <a:t>Then answered all the people… </a:t>
            </a:r>
            <a:r>
              <a:rPr lang="en-US" sz="2400" b="1" u="sng" dirty="0" smtClean="0">
                <a:latin typeface="+mj-lt"/>
              </a:rPr>
              <a:t>His blood be on us, and on</a:t>
            </a:r>
            <a:r>
              <a:rPr lang="en-US" sz="2400" u="sng" dirty="0" smtClean="0">
                <a:latin typeface="+mj-lt"/>
              </a:rPr>
              <a:t> </a:t>
            </a:r>
            <a:r>
              <a:rPr lang="en-US" sz="2400" b="1" u="sng" dirty="0" smtClean="0">
                <a:latin typeface="+mj-lt"/>
              </a:rPr>
              <a:t>our children</a:t>
            </a:r>
            <a:r>
              <a:rPr lang="en-US" sz="2400" dirty="0" smtClean="0">
                <a:latin typeface="+mj-lt"/>
              </a:rPr>
              <a:t>” (Mt. 27:24,25).</a:t>
            </a:r>
          </a:p>
          <a:p>
            <a:r>
              <a:rPr lang="en-US" sz="2400" i="1" dirty="0" smtClean="0">
                <a:latin typeface="+mj-lt"/>
              </a:rPr>
              <a:t>Jews have been persecuted for the past 2,000 years for having killed Jesus; those who have done so—anti-Semitic. </a:t>
            </a:r>
          </a:p>
          <a:p>
            <a:r>
              <a:rPr lang="en-US" sz="2400" dirty="0">
                <a:latin typeface="+mj-lt"/>
              </a:rPr>
              <a:t>Pilate finally </a:t>
            </a:r>
            <a:r>
              <a:rPr lang="en-US" sz="2400" dirty="0" smtClean="0">
                <a:latin typeface="+mj-lt"/>
              </a:rPr>
              <a:t>relented, </a:t>
            </a:r>
            <a:r>
              <a:rPr lang="en-US" sz="2400" dirty="0">
                <a:latin typeface="+mj-lt"/>
              </a:rPr>
              <a:t>released the murderer, and ordered the itinerate preacher to be </a:t>
            </a:r>
            <a:r>
              <a:rPr lang="en-US" sz="2400" dirty="0" smtClean="0">
                <a:latin typeface="+mj-lt"/>
              </a:rPr>
              <a:t>executed (Lk. 23:25). </a:t>
            </a:r>
            <a:endParaRPr lang="en-US" sz="2400" dirty="0">
              <a:latin typeface="+mj-lt"/>
            </a:endParaRPr>
          </a:p>
        </p:txBody>
      </p:sp>
      <p:pic>
        <p:nvPicPr>
          <p:cNvPr id="3" name="Picture 2" descr="Road to Calvary 23: Jesus is put on trial ..."/>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72552" y="-1"/>
            <a:ext cx="4519447" cy="6747641"/>
          </a:xfrm>
          <a:prstGeom prst="rect">
            <a:avLst/>
          </a:prstGeom>
        </p:spPr>
      </p:pic>
      <p:pic>
        <p:nvPicPr>
          <p:cNvPr id="4" name="Picture 3" descr="&lt;strong&gt;Pilate washes his hands&lt;/strong&gt; of killing Jesu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72552" y="0"/>
            <a:ext cx="4519447" cy="6747640"/>
          </a:xfrm>
          <a:prstGeom prst="rect">
            <a:avLst/>
          </a:prstGeom>
        </p:spPr>
      </p:pic>
    </p:spTree>
    <p:extLst>
      <p:ext uri="{BB962C8B-B14F-4D97-AF65-F5344CB8AC3E}">
        <p14:creationId xmlns:p14="http://schemas.microsoft.com/office/powerpoint/2010/main" val="3518033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3" end="3"/>
                                            </p:txEl>
                                          </p:spTgt>
                                        </p:tgtEl>
                                        <p:attrNameLst>
                                          <p:attrName>style.visibility</p:attrName>
                                        </p:attrNameLst>
                                      </p:cBhvr>
                                      <p:to>
                                        <p:strVal val="visible"/>
                                      </p:to>
                                    </p:set>
                                    <p:animEffect transition="in" filter="fade">
                                      <p:cBhvr>
                                        <p:cTn id="12" dur="500"/>
                                        <p:tgtEl>
                                          <p:spTgt spid="2">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animEffect transition="in" filter="fade">
                                      <p:cBhvr>
                                        <p:cTn id="17" dur="500"/>
                                        <p:tgtEl>
                                          <p:spTgt spid="2">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6" end="6"/>
                                            </p:txEl>
                                          </p:spTgt>
                                        </p:tgtEl>
                                        <p:attrNameLst>
                                          <p:attrName>style.visibility</p:attrName>
                                        </p:attrNameLst>
                                      </p:cBhvr>
                                      <p:to>
                                        <p:strVal val="visible"/>
                                      </p:to>
                                    </p:set>
                                    <p:animEffect transition="in" filter="fade">
                                      <p:cBhvr>
                                        <p:cTn id="27" dur="500"/>
                                        <p:tgtEl>
                                          <p:spTgt spid="2">
                                            <p:txEl>
                                              <p:pRg st="6" end="6"/>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2">
                                            <p:txEl>
                                              <p:pRg st="7" end="7"/>
                                            </p:txEl>
                                          </p:spTgt>
                                        </p:tgtEl>
                                        <p:attrNameLst>
                                          <p:attrName>style.visibility</p:attrName>
                                        </p:attrNameLst>
                                      </p:cBhvr>
                                      <p:to>
                                        <p:strVal val="visible"/>
                                      </p:to>
                                    </p:set>
                                    <p:animEffect transition="in" filter="fade">
                                      <p:cBhvr>
                                        <p:cTn id="30" dur="500"/>
                                        <p:tgtEl>
                                          <p:spTgt spid="2">
                                            <p:txEl>
                                              <p:pRg st="7" end="7"/>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
                                            <p:txEl>
                                              <p:pRg st="8" end="8"/>
                                            </p:txEl>
                                          </p:spTgt>
                                        </p:tgtEl>
                                        <p:attrNameLst>
                                          <p:attrName>style.visibility</p:attrName>
                                        </p:attrNameLst>
                                      </p:cBhvr>
                                      <p:to>
                                        <p:strVal val="visible"/>
                                      </p:to>
                                    </p:set>
                                    <p:animEffect transition="in" filter="fade">
                                      <p:cBhvr>
                                        <p:cTn id="35" dur="500"/>
                                        <p:tgtEl>
                                          <p:spTgt spid="2">
                                            <p:txEl>
                                              <p:pRg st="8" end="8"/>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2">
                                            <p:txEl>
                                              <p:pRg st="9" end="9"/>
                                            </p:txEl>
                                          </p:spTgt>
                                        </p:tgtEl>
                                        <p:attrNameLst>
                                          <p:attrName>style.visibility</p:attrName>
                                        </p:attrNameLst>
                                      </p:cBhvr>
                                      <p:to>
                                        <p:strVal val="visible"/>
                                      </p:to>
                                    </p:set>
                                    <p:animEffect transition="in" filter="fade">
                                      <p:cBhvr>
                                        <p:cTn id="40" dur="500"/>
                                        <p:tgtEl>
                                          <p:spTgt spid="2">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84083"/>
            <a:ext cx="7262648" cy="6617196"/>
          </a:xfrm>
          <a:prstGeom prst="rect">
            <a:avLst/>
          </a:prstGeom>
          <a:noFill/>
        </p:spPr>
        <p:txBody>
          <a:bodyPr wrap="square" rtlCol="0">
            <a:spAutoFit/>
          </a:bodyPr>
          <a:lstStyle/>
          <a:p>
            <a:r>
              <a:rPr lang="en-US" sz="2400" b="1" dirty="0" smtClean="0">
                <a:latin typeface="+mj-lt"/>
              </a:rPr>
              <a:t>CROWN OF THORNS</a:t>
            </a:r>
          </a:p>
          <a:p>
            <a:r>
              <a:rPr lang="en-US" sz="2400" dirty="0" smtClean="0">
                <a:latin typeface="+mj-lt"/>
              </a:rPr>
              <a:t>“Then the soldiers… took Jesus into the common hall… stripped him, and put on a scarlet robe… platted a crown of thorns, they put it upon his head… bowed the knee before him, and mocked him, saying, </a:t>
            </a:r>
            <a:r>
              <a:rPr lang="en-US" sz="2400" b="1" u="sng" dirty="0" smtClean="0">
                <a:latin typeface="+mj-lt"/>
              </a:rPr>
              <a:t>Hail, King of the Jews</a:t>
            </a:r>
            <a:r>
              <a:rPr lang="en-US" sz="2400" b="1" dirty="0" smtClean="0">
                <a:latin typeface="+mj-lt"/>
              </a:rPr>
              <a:t>!</a:t>
            </a:r>
            <a:r>
              <a:rPr lang="en-US" sz="2400" dirty="0" smtClean="0">
                <a:latin typeface="+mj-lt"/>
              </a:rPr>
              <a:t>... spit on him… smote him on the head…” </a:t>
            </a:r>
          </a:p>
          <a:p>
            <a:r>
              <a:rPr lang="en-US" sz="2400" dirty="0" smtClean="0">
                <a:latin typeface="+mj-lt"/>
              </a:rPr>
              <a:t>(27:27-31).</a:t>
            </a:r>
          </a:p>
          <a:p>
            <a:r>
              <a:rPr lang="en-US" sz="2400" dirty="0" smtClean="0">
                <a:latin typeface="+mj-lt"/>
              </a:rPr>
              <a:t>Another prophesy fulfilled – </a:t>
            </a:r>
          </a:p>
          <a:p>
            <a:endParaRPr lang="en-US" sz="800" dirty="0">
              <a:latin typeface="+mj-lt"/>
            </a:endParaRPr>
          </a:p>
          <a:p>
            <a:r>
              <a:rPr lang="en-US" sz="2400" dirty="0" smtClean="0">
                <a:latin typeface="+mj-lt"/>
              </a:rPr>
              <a:t>“Behold,  we go up to Jerusalem, and all things written </a:t>
            </a:r>
          </a:p>
          <a:p>
            <a:r>
              <a:rPr lang="en-US" sz="2400" dirty="0" smtClean="0">
                <a:latin typeface="+mj-lt"/>
              </a:rPr>
              <a:t>by the prophets… shall be accomplished.  For </a:t>
            </a:r>
            <a:r>
              <a:rPr lang="en-US" sz="2400" b="1" dirty="0" smtClean="0">
                <a:latin typeface="+mj-lt"/>
              </a:rPr>
              <a:t>he </a:t>
            </a:r>
            <a:r>
              <a:rPr lang="en-US" sz="2400" dirty="0" smtClean="0">
                <a:latin typeface="+mj-lt"/>
              </a:rPr>
              <a:t>[Christ] shall be </a:t>
            </a:r>
            <a:r>
              <a:rPr lang="en-US" sz="2400" b="1" dirty="0" smtClean="0">
                <a:latin typeface="+mj-lt"/>
              </a:rPr>
              <a:t>delivered to the Gentiles</a:t>
            </a:r>
            <a:r>
              <a:rPr lang="en-US" sz="2400" dirty="0" smtClean="0">
                <a:latin typeface="+mj-lt"/>
              </a:rPr>
              <a:t>, and shall be </a:t>
            </a:r>
            <a:r>
              <a:rPr lang="en-US" sz="2400" b="1" dirty="0" smtClean="0">
                <a:latin typeface="+mj-lt"/>
              </a:rPr>
              <a:t>mocked</a:t>
            </a:r>
            <a:r>
              <a:rPr lang="en-US" sz="2400" dirty="0" smtClean="0">
                <a:latin typeface="+mj-lt"/>
              </a:rPr>
              <a:t>, and </a:t>
            </a:r>
            <a:r>
              <a:rPr lang="en-US" sz="2400" b="1" dirty="0" smtClean="0">
                <a:latin typeface="+mj-lt"/>
              </a:rPr>
              <a:t>spitefully entreated</a:t>
            </a:r>
            <a:r>
              <a:rPr lang="en-US" sz="2400" dirty="0" smtClean="0">
                <a:latin typeface="+mj-lt"/>
              </a:rPr>
              <a:t>, and </a:t>
            </a:r>
            <a:r>
              <a:rPr lang="en-US" sz="2400" b="1" dirty="0" smtClean="0">
                <a:latin typeface="+mj-lt"/>
              </a:rPr>
              <a:t>spitted on</a:t>
            </a:r>
            <a:r>
              <a:rPr lang="en-US" sz="2400" dirty="0" smtClean="0">
                <a:latin typeface="+mj-lt"/>
              </a:rPr>
              <a:t>” (Lk. 18:32 c.f. </a:t>
            </a:r>
          </a:p>
          <a:p>
            <a:r>
              <a:rPr lang="en-US" sz="2400" dirty="0" smtClean="0">
                <a:latin typeface="+mj-lt"/>
              </a:rPr>
              <a:t>Isa. 53, Psa. 22).</a:t>
            </a:r>
          </a:p>
          <a:p>
            <a:endParaRPr lang="en-US" sz="800" dirty="0" smtClean="0">
              <a:latin typeface="+mj-lt"/>
            </a:endParaRPr>
          </a:p>
          <a:p>
            <a:r>
              <a:rPr lang="en-US" sz="2400" dirty="0" smtClean="0">
                <a:latin typeface="+mj-lt"/>
              </a:rPr>
              <a:t>“… and he [Pilate] said unto the Jews, Behold your King!... [the crowds yelled] </a:t>
            </a:r>
            <a:r>
              <a:rPr lang="en-US" sz="2400" b="1" dirty="0" smtClean="0">
                <a:latin typeface="+mj-lt"/>
              </a:rPr>
              <a:t>We have no king but Caesar</a:t>
            </a:r>
            <a:r>
              <a:rPr lang="en-US" sz="2400" dirty="0" smtClean="0">
                <a:latin typeface="+mj-lt"/>
              </a:rPr>
              <a:t>” </a:t>
            </a:r>
          </a:p>
          <a:p>
            <a:r>
              <a:rPr lang="en-US" sz="2400" dirty="0" smtClean="0">
                <a:latin typeface="+mj-lt"/>
              </a:rPr>
              <a:t>(Jn. 19:14,15).</a:t>
            </a:r>
          </a:p>
          <a:p>
            <a:r>
              <a:rPr lang="en-US" sz="2400" dirty="0" smtClean="0">
                <a:latin typeface="+mj-lt"/>
              </a:rPr>
              <a:t>The trial over, Christ was condemned to die by crucifixion. </a:t>
            </a:r>
          </a:p>
        </p:txBody>
      </p:sp>
      <p:pic>
        <p:nvPicPr>
          <p:cNvPr id="3" name="Picture 2" descr="English: Open Bible Stories - 39.html"/>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67752" y="-1"/>
            <a:ext cx="4824248" cy="6533113"/>
          </a:xfrm>
          <a:prstGeom prst="rect">
            <a:avLst/>
          </a:prstGeom>
        </p:spPr>
      </p:pic>
      <p:pic>
        <p:nvPicPr>
          <p:cNvPr id="6" name="Picture 5" descr="LEINWEBER | Flickr - Photo Sharing!"/>
          <p:cNvPicPr>
            <a:picLocks noChangeAspect="1"/>
          </p:cNvPicPr>
          <p:nvPr/>
        </p:nvPicPr>
        <p:blipFill rotWithShape="1">
          <a:blip r:embed="rId3">
            <a:extLst>
              <a:ext uri="{28A0092B-C50C-407E-A947-70E740481C1C}">
                <a14:useLocalDpi xmlns:a14="http://schemas.microsoft.com/office/drawing/2010/main" val="0"/>
              </a:ext>
            </a:extLst>
          </a:blip>
          <a:srcRect b="8044"/>
          <a:stretch/>
        </p:blipFill>
        <p:spPr>
          <a:xfrm>
            <a:off x="7377294" y="1"/>
            <a:ext cx="4824248" cy="6533111"/>
          </a:xfrm>
          <a:prstGeom prst="rect">
            <a:avLst/>
          </a:prstGeom>
        </p:spPr>
      </p:pic>
    </p:spTree>
    <p:extLst>
      <p:ext uri="{BB962C8B-B14F-4D97-AF65-F5344CB8AC3E}">
        <p14:creationId xmlns:p14="http://schemas.microsoft.com/office/powerpoint/2010/main" val="4003573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animEffect transition="in" filter="fade">
                                      <p:cBhvr>
                                        <p:cTn id="7" dur="500"/>
                                        <p:tgtEl>
                                          <p:spTgt spid="2">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5" end="5"/>
                                            </p:txEl>
                                          </p:spTgt>
                                        </p:tgtEl>
                                        <p:attrNameLst>
                                          <p:attrName>style.visibility</p:attrName>
                                        </p:attrNameLst>
                                      </p:cBhvr>
                                      <p:to>
                                        <p:strVal val="visible"/>
                                      </p:to>
                                    </p:set>
                                    <p:animEffect transition="in" filter="fade">
                                      <p:cBhvr>
                                        <p:cTn id="12" dur="500"/>
                                        <p:tgtEl>
                                          <p:spTgt spid="2">
                                            <p:txEl>
                                              <p:pRg st="5" end="5"/>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2">
                                            <p:txEl>
                                              <p:pRg st="6" end="6"/>
                                            </p:txEl>
                                          </p:spTgt>
                                        </p:tgtEl>
                                        <p:attrNameLst>
                                          <p:attrName>style.visibility</p:attrName>
                                        </p:attrNameLst>
                                      </p:cBhvr>
                                      <p:to>
                                        <p:strVal val="visible"/>
                                      </p:to>
                                    </p:set>
                                    <p:animEffect transition="in" filter="fade">
                                      <p:cBhvr>
                                        <p:cTn id="15" dur="500"/>
                                        <p:tgtEl>
                                          <p:spTgt spid="2">
                                            <p:txEl>
                                              <p:pRg st="6" end="6"/>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2">
                                            <p:txEl>
                                              <p:pRg st="7" end="7"/>
                                            </p:txEl>
                                          </p:spTgt>
                                        </p:tgtEl>
                                        <p:attrNameLst>
                                          <p:attrName>style.visibility</p:attrName>
                                        </p:attrNameLst>
                                      </p:cBhvr>
                                      <p:to>
                                        <p:strVal val="visible"/>
                                      </p:to>
                                    </p:set>
                                    <p:animEffect transition="in" filter="fade">
                                      <p:cBhvr>
                                        <p:cTn id="18" dur="500"/>
                                        <p:tgtEl>
                                          <p:spTgt spid="2">
                                            <p:txEl>
                                              <p:pRg st="7" end="7"/>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
                                            <p:txEl>
                                              <p:pRg st="9" end="9"/>
                                            </p:txEl>
                                          </p:spTgt>
                                        </p:tgtEl>
                                        <p:attrNameLst>
                                          <p:attrName>style.visibility</p:attrName>
                                        </p:attrNameLst>
                                      </p:cBhvr>
                                      <p:to>
                                        <p:strVal val="visible"/>
                                      </p:to>
                                    </p:set>
                                    <p:animEffect transition="in" filter="fade">
                                      <p:cBhvr>
                                        <p:cTn id="28" dur="500"/>
                                        <p:tgtEl>
                                          <p:spTgt spid="2">
                                            <p:txEl>
                                              <p:pRg st="9" end="9"/>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2">
                                            <p:txEl>
                                              <p:pRg st="10" end="10"/>
                                            </p:txEl>
                                          </p:spTgt>
                                        </p:tgtEl>
                                        <p:attrNameLst>
                                          <p:attrName>style.visibility</p:attrName>
                                        </p:attrNameLst>
                                      </p:cBhvr>
                                      <p:to>
                                        <p:strVal val="visible"/>
                                      </p:to>
                                    </p:set>
                                    <p:animEffect transition="in" filter="fade">
                                      <p:cBhvr>
                                        <p:cTn id="31" dur="500"/>
                                        <p:tgtEl>
                                          <p:spTgt spid="2">
                                            <p:txEl>
                                              <p:pRg st="10" end="1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2">
                                            <p:txEl>
                                              <p:pRg st="11" end="11"/>
                                            </p:txEl>
                                          </p:spTgt>
                                        </p:tgtEl>
                                        <p:attrNameLst>
                                          <p:attrName>style.visibility</p:attrName>
                                        </p:attrNameLst>
                                      </p:cBhvr>
                                      <p:to>
                                        <p:strVal val="visible"/>
                                      </p:to>
                                    </p:set>
                                    <p:animEffect transition="in" filter="fade">
                                      <p:cBhvr>
                                        <p:cTn id="36" dur="500"/>
                                        <p:tgtEl>
                                          <p:spTgt spid="2">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201542" cy="6863368"/>
          </a:xfrm>
          <a:prstGeom prst="rect">
            <a:avLst/>
          </a:prstGeom>
        </p:spPr>
      </p:pic>
      <mc:AlternateContent xmlns:mc="http://schemas.openxmlformats.org/markup-compatibility/2006">
        <mc:Choice xmlns:p14="http://schemas.microsoft.com/office/powerpoint/2010/main" Requires="p14">
          <p:contentPart p14:bwMode="auto" r:id="rId3">
            <p14:nvContentPartPr>
              <p14:cNvPr id="3" name="Ink 2"/>
              <p14:cNvContentPartPr/>
              <p14:nvPr/>
            </p14:nvContentPartPr>
            <p14:xfrm>
              <a:off x="2218997" y="1897720"/>
              <a:ext cx="2057400" cy="4702175"/>
            </p14:xfrm>
          </p:contentPart>
        </mc:Choice>
        <mc:Fallback>
          <p:pic>
            <p:nvPicPr>
              <p:cNvPr id="3" name="Ink 2"/>
              <p:cNvPicPr/>
              <p:nvPr/>
            </p:nvPicPr>
            <p:blipFill>
              <a:blip r:embed="rId4"/>
              <a:stretch>
                <a:fillRect/>
              </a:stretch>
            </p:blipFill>
            <p:spPr>
              <a:xfrm>
                <a:off x="2209639" y="1888360"/>
                <a:ext cx="2076117" cy="4720896"/>
              </a:xfrm>
              <a:prstGeom prst="rect">
                <a:avLst/>
              </a:prstGeom>
            </p:spPr>
          </p:pic>
        </mc:Fallback>
      </mc:AlternateContent>
      <mc:AlternateContent xmlns:mc="http://schemas.openxmlformats.org/markup-compatibility/2006">
        <mc:Choice xmlns:p14="http://schemas.microsoft.com/office/powerpoint/2010/main" Requires="p14">
          <p:contentPart p14:bwMode="auto" r:id="rId5">
            <p14:nvContentPartPr>
              <p14:cNvPr id="4" name="Ink 3"/>
              <p14:cNvContentPartPr/>
              <p14:nvPr/>
            </p14:nvContentPartPr>
            <p14:xfrm>
              <a:off x="8458748" y="4928750"/>
              <a:ext cx="906463" cy="784225"/>
            </p14:xfrm>
          </p:contentPart>
        </mc:Choice>
        <mc:Fallback>
          <p:pic>
            <p:nvPicPr>
              <p:cNvPr id="4" name="Ink 3"/>
              <p:cNvPicPr/>
              <p:nvPr/>
            </p:nvPicPr>
            <p:blipFill>
              <a:blip r:embed="rId6"/>
              <a:stretch>
                <a:fillRect/>
              </a:stretch>
            </p:blipFill>
            <p:spPr>
              <a:xfrm>
                <a:off x="8449384" y="4919388"/>
                <a:ext cx="925190" cy="802948"/>
              </a:xfrm>
              <a:prstGeom prst="rect">
                <a:avLst/>
              </a:prstGeom>
            </p:spPr>
          </p:pic>
        </mc:Fallback>
      </mc:AlternateContent>
      <p:sp>
        <p:nvSpPr>
          <p:cNvPr id="5" name="TextBox 4"/>
          <p:cNvSpPr txBox="1"/>
          <p:nvPr/>
        </p:nvSpPr>
        <p:spPr>
          <a:xfrm>
            <a:off x="4861571" y="2171988"/>
            <a:ext cx="4531112" cy="1323439"/>
          </a:xfrm>
          <a:prstGeom prst="rect">
            <a:avLst/>
          </a:prstGeom>
          <a:noFill/>
        </p:spPr>
        <p:txBody>
          <a:bodyPr wrap="none" rtlCol="0">
            <a:spAutoFit/>
          </a:bodyPr>
          <a:lstStyle/>
          <a:p>
            <a:pPr algn="ctr"/>
            <a:r>
              <a:rPr lang="en-US" sz="4000" dirty="0" smtClean="0">
                <a:solidFill>
                  <a:schemeClr val="bg1"/>
                </a:solidFill>
                <a:latin typeface="+mj-lt"/>
              </a:rPr>
              <a:t>Tree of thorns (2018)</a:t>
            </a:r>
          </a:p>
          <a:p>
            <a:pPr algn="ctr"/>
            <a:r>
              <a:rPr lang="en-US" sz="4000" dirty="0" smtClean="0">
                <a:solidFill>
                  <a:schemeClr val="bg1"/>
                </a:solidFill>
                <a:latin typeface="+mj-lt"/>
              </a:rPr>
              <a:t>Israel</a:t>
            </a:r>
            <a:endParaRPr lang="en-US" sz="4000" dirty="0">
              <a:solidFill>
                <a:schemeClr val="bg1"/>
              </a:solidFill>
              <a:latin typeface="+mj-lt"/>
            </a:endParaRPr>
          </a:p>
        </p:txBody>
      </p:sp>
    </p:spTree>
    <p:extLst>
      <p:ext uri="{BB962C8B-B14F-4D97-AF65-F5344CB8AC3E}">
        <p14:creationId xmlns:p14="http://schemas.microsoft.com/office/powerpoint/2010/main" val="576549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73572"/>
            <a:ext cx="4162098" cy="6863417"/>
          </a:xfrm>
          <a:prstGeom prst="rect">
            <a:avLst/>
          </a:prstGeom>
          <a:noFill/>
        </p:spPr>
        <p:txBody>
          <a:bodyPr wrap="square" rtlCol="0">
            <a:spAutoFit/>
          </a:bodyPr>
          <a:lstStyle/>
          <a:p>
            <a:r>
              <a:rPr lang="en-US" sz="2400" b="1" dirty="0" smtClean="0">
                <a:latin typeface="+mj-lt"/>
              </a:rPr>
              <a:t>THE SCOURGING</a:t>
            </a:r>
          </a:p>
          <a:p>
            <a:r>
              <a:rPr lang="en-US" sz="2400" dirty="0" smtClean="0">
                <a:latin typeface="+mj-lt"/>
              </a:rPr>
              <a:t>“… and when he had scourged Jesus, he [Pilate] delivered him to be crucified” (Mt. 27:26b).</a:t>
            </a:r>
          </a:p>
          <a:p>
            <a:r>
              <a:rPr lang="en-US" sz="2400" dirty="0" smtClean="0">
                <a:latin typeface="+mj-lt"/>
              </a:rPr>
              <a:t>The Romans took cruelty to another level.  The flogging Jesus received would have been a death sentence for most, but He must not die at the end of a whip.  Little did they know, the soldiers were fulfilling yet another prophesy –</a:t>
            </a:r>
          </a:p>
          <a:p>
            <a:endParaRPr lang="en-US" sz="800" dirty="0" smtClean="0">
              <a:latin typeface="+mj-lt"/>
            </a:endParaRPr>
          </a:p>
          <a:p>
            <a:r>
              <a:rPr lang="en-US" sz="2400" dirty="0" smtClean="0">
                <a:latin typeface="+mj-lt"/>
              </a:rPr>
              <a:t>“As many were astonished at thee; </a:t>
            </a:r>
            <a:r>
              <a:rPr lang="en-US" sz="2400" b="1" dirty="0" smtClean="0">
                <a:latin typeface="+mj-lt"/>
              </a:rPr>
              <a:t>his visage was so marred more than any man</a:t>
            </a:r>
            <a:r>
              <a:rPr lang="en-US" sz="2400" dirty="0" smtClean="0">
                <a:latin typeface="+mj-lt"/>
              </a:rPr>
              <a:t>, and his form more than the sons of men” (Isa. 52:14).</a:t>
            </a:r>
          </a:p>
          <a:p>
            <a:r>
              <a:rPr lang="en-US" sz="2400" dirty="0" smtClean="0">
                <a:latin typeface="+mj-lt"/>
              </a:rPr>
              <a:t>  </a:t>
            </a:r>
            <a:endParaRPr lang="en-US" sz="2400" dirty="0">
              <a:latin typeface="+mj-lt"/>
            </a:endParaRPr>
          </a:p>
        </p:txBody>
      </p:sp>
      <p:pic>
        <p:nvPicPr>
          <p:cNvPr id="3" name="Picture 2" descr="WILLIAM HOLE - &lt;strong&gt;Jesus_scourged&lt;/strong&gt; | JOHN 19:1-16 1 Pilate then ..."/>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62099" y="0"/>
            <a:ext cx="8029902" cy="6858000"/>
          </a:xfrm>
          <a:prstGeom prst="rect">
            <a:avLst/>
          </a:prstGeom>
        </p:spPr>
      </p:pic>
      <p:pic>
        <p:nvPicPr>
          <p:cNvPr id="6" name="Picture 5" descr="Which &lt;strong&gt;Jesus&lt;/strong&gt;' &lt;strong&gt;movie&lt;/strong&gt; is shown in this image? - Christianity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1" cy="6858000"/>
          </a:xfrm>
          <a:prstGeom prst="rect">
            <a:avLst/>
          </a:prstGeom>
        </p:spPr>
      </p:pic>
    </p:spTree>
    <p:extLst>
      <p:ext uri="{BB962C8B-B14F-4D97-AF65-F5344CB8AC3E}">
        <p14:creationId xmlns:p14="http://schemas.microsoft.com/office/powerpoint/2010/main" val="3666092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500"/>
                                        <p:tgtEl>
                                          <p:spTgt spid="2">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4" end="4"/>
                                            </p:txEl>
                                          </p:spTgt>
                                        </p:tgtEl>
                                        <p:attrNameLst>
                                          <p:attrName>style.visibility</p:attrName>
                                        </p:attrNameLst>
                                      </p:cBhvr>
                                      <p:to>
                                        <p:strVal val="visible"/>
                                      </p:to>
                                    </p:set>
                                    <p:animEffect transition="in" filter="fade">
                                      <p:cBhvr>
                                        <p:cTn id="12" dur="500"/>
                                        <p:tgtEl>
                                          <p:spTgt spid="2">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61754"/>
            <a:ext cx="7220603" cy="6494085"/>
          </a:xfrm>
          <a:prstGeom prst="rect">
            <a:avLst/>
          </a:prstGeom>
        </p:spPr>
        <p:txBody>
          <a:bodyPr wrap="square">
            <a:spAutoFit/>
          </a:bodyPr>
          <a:lstStyle/>
          <a:p>
            <a:r>
              <a:rPr lang="en-US" sz="2400" b="1" dirty="0" smtClean="0">
                <a:latin typeface="+mj-lt"/>
              </a:rPr>
              <a:t>JESUS SPEAKS TO THE CROWD</a:t>
            </a:r>
          </a:p>
          <a:p>
            <a:r>
              <a:rPr lang="en-US" sz="2400" dirty="0" smtClean="0">
                <a:latin typeface="+mj-lt"/>
              </a:rPr>
              <a:t>“</a:t>
            </a:r>
            <a:r>
              <a:rPr lang="en-US" sz="2400" dirty="0">
                <a:latin typeface="+mj-lt"/>
              </a:rPr>
              <a:t>But Jesus turned and said, Daughters of Jerusalem, weep not for me, but weep for </a:t>
            </a:r>
            <a:r>
              <a:rPr lang="en-US" sz="2400" dirty="0" smtClean="0">
                <a:latin typeface="+mj-lt"/>
              </a:rPr>
              <a:t>yourselves, and </a:t>
            </a:r>
            <a:r>
              <a:rPr lang="en-US" sz="2400" dirty="0">
                <a:latin typeface="+mj-lt"/>
              </a:rPr>
              <a:t>for your </a:t>
            </a:r>
            <a:r>
              <a:rPr lang="en-US" sz="2400" dirty="0" smtClean="0">
                <a:latin typeface="+mj-lt"/>
              </a:rPr>
              <a:t>children.  For, behold, the days are coming, in which </a:t>
            </a:r>
          </a:p>
          <a:p>
            <a:r>
              <a:rPr lang="en-US" sz="2400" dirty="0" smtClean="0">
                <a:latin typeface="+mj-lt"/>
              </a:rPr>
              <a:t>they shall say, Blessed are the barren, and the wombs that never bare… </a:t>
            </a:r>
            <a:r>
              <a:rPr lang="en-US" sz="2400" b="1" dirty="0">
                <a:latin typeface="+mj-lt"/>
              </a:rPr>
              <a:t>They shall they say to the mountains</a:t>
            </a:r>
            <a:r>
              <a:rPr lang="en-US" sz="2400" dirty="0">
                <a:latin typeface="+mj-lt"/>
              </a:rPr>
              <a:t>, </a:t>
            </a:r>
            <a:r>
              <a:rPr lang="en-US" sz="2400" b="1" dirty="0">
                <a:latin typeface="+mj-lt"/>
              </a:rPr>
              <a:t>F</a:t>
            </a:r>
            <a:r>
              <a:rPr lang="en-US" sz="2400" b="1" dirty="0" smtClean="0">
                <a:latin typeface="+mj-lt"/>
              </a:rPr>
              <a:t>all </a:t>
            </a:r>
            <a:r>
              <a:rPr lang="en-US" sz="2400" b="1" dirty="0">
                <a:latin typeface="+mj-lt"/>
              </a:rPr>
              <a:t>on </a:t>
            </a:r>
            <a:r>
              <a:rPr lang="en-US" sz="2400" b="1" dirty="0" smtClean="0">
                <a:latin typeface="+mj-lt"/>
              </a:rPr>
              <a:t>us; and to the hills, Cover us</a:t>
            </a:r>
            <a:r>
              <a:rPr lang="en-US" sz="2400" dirty="0" smtClean="0">
                <a:latin typeface="+mj-lt"/>
              </a:rPr>
              <a:t>” (Lk. 23:28-30</a:t>
            </a:r>
            <a:r>
              <a:rPr lang="en-US" sz="2400" dirty="0">
                <a:latin typeface="+mj-lt"/>
              </a:rPr>
              <a:t>).</a:t>
            </a:r>
          </a:p>
          <a:p>
            <a:r>
              <a:rPr lang="en-US" sz="2400" dirty="0">
                <a:latin typeface="+mj-lt"/>
              </a:rPr>
              <a:t>The descendants of these same Jews who live during </a:t>
            </a:r>
            <a:endParaRPr lang="en-US" sz="2400" dirty="0" smtClean="0">
              <a:latin typeface="+mj-lt"/>
            </a:endParaRPr>
          </a:p>
          <a:p>
            <a:r>
              <a:rPr lang="en-US" sz="2400" dirty="0" smtClean="0">
                <a:latin typeface="+mj-lt"/>
              </a:rPr>
              <a:t>the </a:t>
            </a:r>
            <a:r>
              <a:rPr lang="en-US" sz="2400" dirty="0">
                <a:latin typeface="+mj-lt"/>
              </a:rPr>
              <a:t>tribulation, will suffer the wrath of </a:t>
            </a:r>
            <a:r>
              <a:rPr lang="en-US" sz="2400" dirty="0" smtClean="0">
                <a:latin typeface="+mj-lt"/>
              </a:rPr>
              <a:t>God for their continued rejection of Christ.</a:t>
            </a:r>
          </a:p>
          <a:p>
            <a:endParaRPr lang="en-US" sz="800" dirty="0" smtClean="0">
              <a:latin typeface="+mj-lt"/>
            </a:endParaRPr>
          </a:p>
          <a:p>
            <a:r>
              <a:rPr lang="en-US" sz="2400" dirty="0" smtClean="0">
                <a:latin typeface="+mj-lt"/>
              </a:rPr>
              <a:t>“And he bearing his cross (Jn. 19:17a)… they found a </a:t>
            </a:r>
          </a:p>
          <a:p>
            <a:r>
              <a:rPr lang="en-US" sz="2400" dirty="0" smtClean="0">
                <a:latin typeface="+mj-lt"/>
              </a:rPr>
              <a:t>man of Cyrene, Simon by name: him they compelled </a:t>
            </a:r>
          </a:p>
          <a:p>
            <a:r>
              <a:rPr lang="en-US" sz="2400" dirty="0" smtClean="0">
                <a:latin typeface="+mj-lt"/>
              </a:rPr>
              <a:t>to bear his cross” (Mt. 27:32). </a:t>
            </a:r>
          </a:p>
          <a:p>
            <a:r>
              <a:rPr lang="en-US" sz="2400" dirty="0" smtClean="0">
                <a:latin typeface="+mj-lt"/>
              </a:rPr>
              <a:t>Because of the tremendous beating He endured, it is likely Jesus fell under the weight of His cross and was relieved of it by a bystander, one Simon of Cyrene. The Book of John has no one bearing His cross but Himself.        </a:t>
            </a:r>
            <a:endParaRPr lang="en-US" sz="2400" dirty="0">
              <a:latin typeface="+mj-lt"/>
            </a:endParaRPr>
          </a:p>
        </p:txBody>
      </p:sp>
      <p:pic>
        <p:nvPicPr>
          <p:cNvPr id="4" name="Picture 3" descr="Women of Jerusalem: don't weep for me | Flickr - Photo ..."/>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20607" y="0"/>
            <a:ext cx="4971393" cy="6463862"/>
          </a:xfrm>
          <a:prstGeom prst="rect">
            <a:avLst/>
          </a:prstGeom>
        </p:spPr>
      </p:pic>
      <p:pic>
        <p:nvPicPr>
          <p:cNvPr id="6" name="Picture 5" descr="DONNISON | Flickr - Photo Sharing!"/>
          <p:cNvPicPr>
            <a:picLocks noChangeAspect="1"/>
          </p:cNvPicPr>
          <p:nvPr/>
        </p:nvPicPr>
        <p:blipFill rotWithShape="1">
          <a:blip r:embed="rId3">
            <a:extLst>
              <a:ext uri="{28A0092B-C50C-407E-A947-70E740481C1C}">
                <a14:useLocalDpi xmlns:a14="http://schemas.microsoft.com/office/drawing/2010/main" val="0"/>
              </a:ext>
            </a:extLst>
          </a:blip>
          <a:srcRect b="3935"/>
          <a:stretch/>
        </p:blipFill>
        <p:spPr>
          <a:xfrm>
            <a:off x="7220603" y="0"/>
            <a:ext cx="4971392" cy="6463862"/>
          </a:xfrm>
          <a:prstGeom prst="rect">
            <a:avLst/>
          </a:prstGeom>
        </p:spPr>
      </p:pic>
      <p:pic>
        <p:nvPicPr>
          <p:cNvPr id="7" name="Picture 6" descr="Why was &lt;strong&gt;Simon&lt;/strong&gt; Called to Bear Jesus' Cross? - Plain Bible ..."/>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20598" y="0"/>
            <a:ext cx="4971393" cy="6463862"/>
          </a:xfrm>
          <a:prstGeom prst="rect">
            <a:avLst/>
          </a:prstGeom>
        </p:spPr>
      </p:pic>
    </p:spTree>
    <p:extLst>
      <p:ext uri="{BB962C8B-B14F-4D97-AF65-F5344CB8AC3E}">
        <p14:creationId xmlns:p14="http://schemas.microsoft.com/office/powerpoint/2010/main" val="3857552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animEffect transition="in" filter="fade">
                                      <p:cBhvr>
                                        <p:cTn id="7" dur="500"/>
                                        <p:tgtEl>
                                          <p:spTgt spid="2">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4" end="4"/>
                                            </p:txEl>
                                          </p:spTgt>
                                        </p:tgtEl>
                                        <p:attrNameLst>
                                          <p:attrName>style.visibility</p:attrName>
                                        </p:attrNameLst>
                                      </p:cBhvr>
                                      <p:to>
                                        <p:strVal val="visible"/>
                                      </p:to>
                                    </p:set>
                                    <p:animEffect transition="in" filter="fade">
                                      <p:cBhvr>
                                        <p:cTn id="10" dur="500"/>
                                        <p:tgtEl>
                                          <p:spTgt spid="2">
                                            <p:txEl>
                                              <p:pRg st="4" end="4"/>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
                                            <p:txEl>
                                              <p:pRg st="6" end="6"/>
                                            </p:txEl>
                                          </p:spTgt>
                                        </p:tgtEl>
                                        <p:attrNameLst>
                                          <p:attrName>style.visibility</p:attrName>
                                        </p:attrNameLst>
                                      </p:cBhvr>
                                      <p:to>
                                        <p:strVal val="visible"/>
                                      </p:to>
                                    </p:set>
                                    <p:animEffect transition="in" filter="fade">
                                      <p:cBhvr>
                                        <p:cTn id="20" dur="500"/>
                                        <p:tgtEl>
                                          <p:spTgt spid="2">
                                            <p:txEl>
                                              <p:pRg st="6" end="6"/>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2">
                                            <p:txEl>
                                              <p:pRg st="7" end="7"/>
                                            </p:txEl>
                                          </p:spTgt>
                                        </p:tgtEl>
                                        <p:attrNameLst>
                                          <p:attrName>style.visibility</p:attrName>
                                        </p:attrNameLst>
                                      </p:cBhvr>
                                      <p:to>
                                        <p:strVal val="visible"/>
                                      </p:to>
                                    </p:set>
                                    <p:animEffect transition="in" filter="fade">
                                      <p:cBhvr>
                                        <p:cTn id="23" dur="500"/>
                                        <p:tgtEl>
                                          <p:spTgt spid="2">
                                            <p:txEl>
                                              <p:pRg st="7" end="7"/>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2">
                                            <p:txEl>
                                              <p:pRg st="8" end="8"/>
                                            </p:txEl>
                                          </p:spTgt>
                                        </p:tgtEl>
                                        <p:attrNameLst>
                                          <p:attrName>style.visibility</p:attrName>
                                        </p:attrNameLst>
                                      </p:cBhvr>
                                      <p:to>
                                        <p:strVal val="visible"/>
                                      </p:to>
                                    </p:set>
                                    <p:animEffect transition="in" filter="fade">
                                      <p:cBhvr>
                                        <p:cTn id="26" dur="500"/>
                                        <p:tgtEl>
                                          <p:spTgt spid="2">
                                            <p:txEl>
                                              <p:pRg st="8" end="8"/>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5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2">
                                            <p:txEl>
                                              <p:pRg st="9" end="9"/>
                                            </p:txEl>
                                          </p:spTgt>
                                        </p:tgtEl>
                                        <p:attrNameLst>
                                          <p:attrName>style.visibility</p:attrName>
                                        </p:attrNameLst>
                                      </p:cBhvr>
                                      <p:to>
                                        <p:strVal val="visible"/>
                                      </p:to>
                                    </p:set>
                                    <p:animEffect transition="in" filter="fade">
                                      <p:cBhvr>
                                        <p:cTn id="36" dur="500"/>
                                        <p:tgtEl>
                                          <p:spTgt spid="2">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3003</TotalTime>
  <Words>3709</Words>
  <Application>Microsoft Office PowerPoint</Application>
  <PresentationFormat>Widescreen</PresentationFormat>
  <Paragraphs>185</Paragraphs>
  <Slides>22</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22</vt:i4>
      </vt:variant>
    </vt:vector>
  </HeadingPairs>
  <TitlesOfParts>
    <vt:vector size="26"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User</cp:lastModifiedBy>
  <cp:revision>105</cp:revision>
  <dcterms:created xsi:type="dcterms:W3CDTF">2018-09-17T11:19:29Z</dcterms:created>
  <dcterms:modified xsi:type="dcterms:W3CDTF">2019-06-28T20:05:25Z</dcterms:modified>
</cp:coreProperties>
</file>