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4"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13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5-12T13:16:29.218"/>
    </inkml:context>
    <inkml:brush xml:id="br0">
      <inkml:brushProperty name="width" value="0.05292" units="cm"/>
      <inkml:brushProperty name="height" value="0.05292" units="cm"/>
      <inkml:brushProperty name="color" value="#FF0000"/>
    </inkml:brush>
  </inkml:definitions>
  <inkml:trace contextRef="#ctx0" brushRef="#br0">23664 16447 0,'0'-22'1203,"0"1"-1062,0 0-110,0 0 31,0 0-46,0 0 31,0-1-32,0 1 17,0 0 30,0 0-31,0 0 79,21 0-95,-21-1 298,22 22-219,-1-21-79,0 0 48,-21 0-48,0 0 48,21 21-32,-21-21-15,0-1-1,0 1 95,0 0-79,0 0 422,0 0-422,0 0-15,0-1-16,0 1 31,42 21-15,-20 0 0,-1-21-16,0 21 15,-21-21 48,21 21-48,-21-21-15,21 21 16,-21-21 46,21 21-46,-21-22 47,22 22-48,-22-21 1,21 0-1,-21 0 1,0 0 47,21 21-63,0-21 31,0-1-31,0 1 15,-21-21 1,43 0 0,-43 20-1,21 22-15,-21-21 47,0 0-31,0 0-16,0 0 15,0-22 1,0 1 15,21 42 297,0-21-312,22 0-16,-22 0 16,21-1-1,0 1 1,-20 0 0,20 0-1,-21 0 16,-21 0-15,0-1 0,0-20-1,42 0 1,-20 42-16,41-21 16,-42-1-16,0 1 15,1 21 1,-22-21-1,0 0 1,0 0 0,21 0-1,-21-1 1,0 1 15,0 0-15,21-42-1,-21 41 1,0 1 281,0-21-297,42 0 16,22-22-1,-1 22 1,-42 42-1,-21-43 1,22 22 15,20 21-15,-21-21 0,-21 0-16,21 0 15,-21 0-15,21-1 16,-21 1 109,0 0-78,0 0-47,22 21 31,-22-21-15,0 0-1,21-1 266,0 1-281,21 21 16,-21-21 0,-21-21-1,0 21 1,22-1 0,-22-20-1,21 21 1,-21 0-1,21 0 1,-21-1 0,21 22 31,21-21-32,-20 0 1,-22 0 31,0 0-32,0 0 1,0-1-16,21 22 234,0-21-218,21 0-16,-21 0 16,1-21-1,-22 20 1,0-20-1,0 0 1,0-1 0,0 22 15,0 0-15,21 0-1,-21-21 16,0 20-15,0 1-16,21 21 297,-21-21-266,21 0-15,-21 0-1,42 21 1,-42-21-16,22 21 31,-22-43-15,0 1 0,0 21-16,0 0 15,21 21 1,-21-43 218,21-20-234,21 42 16,-21-22-1,22-20 1,-43-1 0,0 22-1,21 0 1,-21 20 15,0 1-15,0 0-1,0 0 1,0 0 250,21 21-266,0-21 15,0-1 1,1-20 0,-1 0-1,-21 21 1,0-1 62,0 1-62,0 0-1,0 0-15,0 0 16,0 0 15,21-1-15,0 1 202,0 21-202,0-21 0,22-21-1,-22 42 32,-21-21-31,21 21-16,-21-22 15,21 1 1,0-42 0,-21-22-1,22 22-15,20 20 266,0 1-266,1 21 16,20 0-16,-42-1 15,22 1 1,-43 0 31,0 0-16,0-21-15,21-1-1,-21 22 1,21 0 281,0 0-235,0 21-62,0 0 16,-21-21-1,0-1 142,0 1-142,22 21 204,-1 0-219,0-21 125,0 21-109,-21-21-1,21 21 126,0 0-125,-21-21-16,0 0 15,0-1 1,22 22 78,-1-21-63,0 0-31,0 0 15,-21 0 1,21 0 0,-21-1-1,0 1 17,0 0-32,21 21 31,1 0-16,-22-21 1,21 0 0,-21-22-1,0-62 17,0 83 296,0 1-313,21 0-15,-21 0 16,21 0 0,0 0 62,0 21-63,-21-22 1,0 1 62,0 0-62,22 21-1,-22-21-15,21 0 16,-21 0 0,0-22-1,0 1 1,21 42 249,-21-21-265,0 0 16,21 21 0,0-43-1,0 22 1,-21 0 0,0 0-1,0 0 1,0-22-1,0 22 1,0 0 297,0 0-282,22 21-16,-22-21 17,0-1 46,21 22-63,-21-21 298,0 0-282,0 0-15,0 0-1</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4-16T19:03:15.594"/>
    </inkml:context>
    <inkml:brush xml:id="br0">
      <inkml:brushProperty name="width" value="0.05292" units="cm"/>
      <inkml:brushProperty name="height" value="0.05292" units="cm"/>
      <inkml:brushProperty name="color" value="#FF0000"/>
    </inkml:brush>
  </inkml:definitions>
  <inkml:trace contextRef="#ctx0" brushRef="#br0">32300 3387 0,'0'-21'313,"21"-1"-298,-21 1-15,0-21 16,0 21 0,0-43-1,0 22 1,0 21 0,0-22-1,0 1 1,0-21 15,0 20-15,0-41-1,-21 62 1,21-20 0,0 21-1,-21 21 1,21-21-1,0 0 17,0-1-17,0 1 17,-21 21-17,21-21 1,0 0-1,-21 21 1,21-21 0,0 0-1,-21-1 1,-1 1 15,1 21-15,21-21-1,-21-21 1,-21 21 0,21 21-1,-1 0 1,22-22 0,-21 22-1,21-21 1,-42 0-1,21 21 1,0 0 0,-1 0-1,1-21 1,0 21 15,0 0-15,21-21-1,-42 21 1,-22 0 0,43 0-1,-21-21 1,20-1 0,-20 22-1,0 0 1,21-21-1,-1 21 1,1 0 0,-21-21-1,42-21 1,0 21 0,-21 21 359,0 0-375,-1 0 15,-126 0 1,-42 0-1,105 0 17,43 21-17,21-21 1,-1 0 0,1 0-1,0 0 1,-21 0-16,-1 0 15,22 0-15,-42 0 0,20 0 16,-41 0 0,41 0-1,22 0 1,0 0 15,0 0-31,-43 0 16,1 21-1,-1-21 17,1 0-17,-43 0 1,-42 0 0,21 21-1,42-21 1,64 0-1,-21 21-15,-43-21 16,43 0-16,-1 21 16,-62-21-1,41 0 1,22 0 0,-1 0-1,1 0 345,0 0-345,-22 0-15,-42 0 16,1 22-16,-65-22 15,107 0 1,-1 0 0,-42 21-1,22-21 1,41 0 0,1 0-1,0 0 1,-22 0-16,-42 0 15,64 0-15,0 0 32,-43 0-17,64-21 1,0-1 0,0 22 421,-1 0-421,1 0-1,-21 0 1,-43 0 0,-42 0-1,-42 22 1,-43-1-1,128-21-15,-43 0 16,84 0-16,22 0 16,0 0-1,0 0 1,-43 0 0,-42 0-1,-63 0 1,106 0-1,41 0 1,1 0 15,0 0-15,0 0 265,-21 21-281,20 0 16,-41 0-1,42-21-15,-85 0 16,64 21 0,20-21-16,-83 22 15,20-22 1,64 21 0,0-21-1,-1 0-15,1 0 16,0 0-16,0 21 15,-21-21 1,20 0 0,1 21 249,-21 0-265,-22 22 16,-41-22 0,-1 21-1,0 0 1,64-20-16,-22-22 15,22 21-15,-1 0 16,22-21-16,-42 21 31,42 0-15,-1 0 0,-20 22 265,-21 20-266,-22-42-15,43 43 16,-1-1 0,22 22-1,0-21 1,21 20 0,0-41-1,-21-43 1,21 21-1,0 0 314,-21-21-314,-1 21-15,-20 0 16,0 0-1,-1 22 17,22-22-32,0 42 15,0-41 1,21 20 0,-42-21 249,-1 21-249,1 1-16,-22-22 31,22 0-31,-43 21 16,43-20-1,0-22-15,-1 42 16,-20-21 0,21 21-1,-1-20 1,22-22-1,0 21 1,21 0 297,-21-21-313,0 0 15,-43 0 1,22 0-1,-22 0 1,1 21 0,20-21-1,-20 21 1,-1 0 0,43-21-1,0 43 1,0-43-1,0 0 17,21 21 202,-43 21-234,1 22 16,0-22-16,-64 85 15,-63 21 1,63-21 15,85 0-15,-22 0-1,43-21 1,0-42-16,0 20 16,-21-41-16,21-1 15,0 0 1,0 1 0,0-22 296,-21 21-296,21 0-1,0 22 1,-21 42 0,-22 42-1,22-42 1,0-22-1,21 1 1,0 0 0,-21-43-1,21 22 1,0-22 0,0 0-1,0 1 235,0-1-234,0 21-16,0 1 15,-21 126 1,21 1 0,-21 21-1,-1-43 1,22-42 15,0-21-15,0-43-1,22 22 1,20-43 0,-42 1 234,0-1-235,0 0-15,0 22 16,0 42 0,0-1-1,0-62 1,0 63-1,0-64 1,21 43 0,0-43-16,-21 0 15,43-21 1,-22 43 0,21-43-1,-21 21 1,-21 1 249,0-1-265,0 22 16,0 84 0,0-42-1,0-1 1,0-20 0,43 0-1,-22-43 1,21 64-1,-21-64-15,22 22 16,-1-43-16,-21 21 16,21-42 15,-42 43 235,0-1-266,0 0 15,0 22 1,0 42-1,43 63 1,-22-42 0,64 21-1,-22-63 1,-21-43 0,1 0-1,-43-20 1,0-1 218,0 0-218,0 21-1,21-21-15,42 64 16,1-43-16,-1 1 16,128 20-1,-43 22 1,-63-43 0,-43 1 15,22 20-16,-22 22 1,43-43-16,-1 0 31,-63-42-15,-21 64 218,0-43-218,0 21 0,0 22-1,85 42 1,84 0-1,-63-64-15,-21 0 16,0 1-16,-1-1 0,-20 0 16,20 1-1,-20 20 1,-1-21 15,22-20-15,-21-22-1,-43 0 220,127 42-220,-42 0 1,42-21-16,85 1 16,-106 20-1,-21-42 1,-22 21 0,22-21-1,0 0 1,-64 21 218,1 0-218,41 22-16,-20-1 15,-1 0 1,22 1-16,-22 20 16,-20-42-16,-22 22 31,42-1-15,1-42-1,-22 21 1,1 0-1,-1-21 1,-42 22 250,21-22-251,-21 21-15,42-21 16,43 0 0,-64 0-16,22 0 15,62 0 1,22 21-1,0-21 1,-84 21-16,84 0 16,-85 0-16,22-21 15,20 0 1,-20 0 0,-43 0 202,21-21-202,1 0-16,41 21 16,149-21-1,-21 0 1,105-22 15,-147 22-15,-86 0-1,-20 21 1,-64-21 0,21 0 187,0-22-188,0 22-15,22 0 16,41-64 0,-20 43-1,-1-21 1,22 20-1,0-20 1,-43 42-16,21-1 16,-41 1-1,20-21-15,-21 0 16,-21 20 0,0 1 187,21 0-188,0-21-15,43-43 16,42-21 0,-22 22-1,22-22 1,-42 0-1,-43 42 1,0-41 0,-21 83-16,0-41 15,21-22 1,-21 43 0,0 0 202,21-22-218,1-21 16,-1-42 0,21 22-1,43 20 1,-22-42-1,1 0 1,-43 21-16,-21 21 16,0 1-16,21-43 15,-21 42-15,0 22 16,0 41 203,0-20-204,0-21-15,0-22 32,0-42-17,21 0 1,22-85-1,-43 1 1,21 62-16,0 44 16,-21-22-16,21 63 15,-21 22-15,0 21 16,0-1 218,0-20-234,0 0 16,-21-1-16,-21-62 16,-1-65-1,1 22 1,0-21-1,-22-149 1,22-20 0,42 253-16,0 43 15,0 20 188,0 1-187,-21-21-16,21 0 16,0-43-1,-22-21 1,-20-21 0,21 21-1,0-42 1,21 127 15,-21 0 172,-22-22-187,1 22-1,-22-63 1,43 41-16,-63 1 16,62 42-16,1 0 15,21-21 1,-42 0 0,0-22-1,42 22 1,-22-21-1,-20 21 1,0-128 0,42 65-16,0-1 15,0 64 220,0-43-220,0 22-15,0 0 16,0-43 0,0 0-1,0 1 1,0-1 15,0 43-31,0-1 16,0 1-16,0 21 0,0-21 15,21-1 1,-21 22 0,0 0 249,0 0-265,0-22 16,0-41-1,0 41 1,0 22 0,0 0-16,0 0 15,0 0 1,21 0 15,-21-1-15,0 1-1,21 21 204,0-42-203,22 42-1,-22-42 1,0 42-16,-21-22 16,0 1-16,21 0 15,0 0 1,1 21 0,20-21-1,0-22 1,-42 1-1,0 0 1,0 21 0,21 21 218,22 0-234,-22-22 16,42 1-1,-63 0 1,22 21 0,-1-21-1,0 21 1,0 0 15,0-21-15,22 0-1,-1-22 1,-42 22 0,0 0-1,0 0 1,21 21 203,0 0-219,0 0 15,1-21-15,20-1 31,21 22-15,-41 0 0,-22-21 46,21 21-62,0 0 16,21 0-1,-21 0 1,-21-21 62,22 21-47,-1 0 1,0 0-17,0 0 1,0 0 0,0 0-1,-21-21 1,22 21 15,-1 0-31,42-21 16,1 21 15,-22-21-15,-42-1 77,21 22-77,0 0-16,1 0 391,-1 0-391,0 0 15,0 0 1,-21-21-1,21 21 1,0 0 31,1 0-31,-1 0-1,-21-21 16,21 21-15,0 0 93,0 0-62,0 0-31,1 0 62,-1 0-78,0 0 16,42 0-1,-41 0 1,-1 0 15,0 0 79,0 0 108,0 0-186,0 0-1,1 0 0,-22-21 16,21 21 62,0 0-93,-21-21 78,21 21-79,0 0 1,0-21 156,1 21-125,-22-22 140,21 22-46,-21-21-141,21 21 15,0 0 1,0 0 218,-21-21-171,21 21 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F3AA19-CF78-4D6D-8DFD-B8F94BB36128}"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6EDE9F-3CEC-42AE-9B24-BBD43AEA08E8}" type="slidenum">
              <a:rPr lang="en-US" smtClean="0"/>
              <a:t>‹#›</a:t>
            </a:fld>
            <a:endParaRPr lang="en-US" dirty="0"/>
          </a:p>
        </p:txBody>
      </p:sp>
    </p:spTree>
    <p:extLst>
      <p:ext uri="{BB962C8B-B14F-4D97-AF65-F5344CB8AC3E}">
        <p14:creationId xmlns:p14="http://schemas.microsoft.com/office/powerpoint/2010/main" val="314875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3AA19-CF78-4D6D-8DFD-B8F94BB36128}"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6EDE9F-3CEC-42AE-9B24-BBD43AEA08E8}" type="slidenum">
              <a:rPr lang="en-US" smtClean="0"/>
              <a:t>‹#›</a:t>
            </a:fld>
            <a:endParaRPr lang="en-US" dirty="0"/>
          </a:p>
        </p:txBody>
      </p:sp>
    </p:spTree>
    <p:extLst>
      <p:ext uri="{BB962C8B-B14F-4D97-AF65-F5344CB8AC3E}">
        <p14:creationId xmlns:p14="http://schemas.microsoft.com/office/powerpoint/2010/main" val="2932779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3AA19-CF78-4D6D-8DFD-B8F94BB36128}"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6EDE9F-3CEC-42AE-9B24-BBD43AEA08E8}" type="slidenum">
              <a:rPr lang="en-US" smtClean="0"/>
              <a:t>‹#›</a:t>
            </a:fld>
            <a:endParaRPr lang="en-US" dirty="0"/>
          </a:p>
        </p:txBody>
      </p:sp>
    </p:spTree>
    <p:extLst>
      <p:ext uri="{BB962C8B-B14F-4D97-AF65-F5344CB8AC3E}">
        <p14:creationId xmlns:p14="http://schemas.microsoft.com/office/powerpoint/2010/main" val="337991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3AA19-CF78-4D6D-8DFD-B8F94BB36128}"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6EDE9F-3CEC-42AE-9B24-BBD43AEA08E8}" type="slidenum">
              <a:rPr lang="en-US" smtClean="0"/>
              <a:t>‹#›</a:t>
            </a:fld>
            <a:endParaRPr lang="en-US" dirty="0"/>
          </a:p>
        </p:txBody>
      </p:sp>
    </p:spTree>
    <p:extLst>
      <p:ext uri="{BB962C8B-B14F-4D97-AF65-F5344CB8AC3E}">
        <p14:creationId xmlns:p14="http://schemas.microsoft.com/office/powerpoint/2010/main" val="258778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F3AA19-CF78-4D6D-8DFD-B8F94BB36128}"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6EDE9F-3CEC-42AE-9B24-BBD43AEA08E8}" type="slidenum">
              <a:rPr lang="en-US" smtClean="0"/>
              <a:t>‹#›</a:t>
            </a:fld>
            <a:endParaRPr lang="en-US" dirty="0"/>
          </a:p>
        </p:txBody>
      </p:sp>
    </p:spTree>
    <p:extLst>
      <p:ext uri="{BB962C8B-B14F-4D97-AF65-F5344CB8AC3E}">
        <p14:creationId xmlns:p14="http://schemas.microsoft.com/office/powerpoint/2010/main" val="145672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3AA19-CF78-4D6D-8DFD-B8F94BB36128}"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6EDE9F-3CEC-42AE-9B24-BBD43AEA08E8}" type="slidenum">
              <a:rPr lang="en-US" smtClean="0"/>
              <a:t>‹#›</a:t>
            </a:fld>
            <a:endParaRPr lang="en-US" dirty="0"/>
          </a:p>
        </p:txBody>
      </p:sp>
    </p:spTree>
    <p:extLst>
      <p:ext uri="{BB962C8B-B14F-4D97-AF65-F5344CB8AC3E}">
        <p14:creationId xmlns:p14="http://schemas.microsoft.com/office/powerpoint/2010/main" val="283666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F3AA19-CF78-4D6D-8DFD-B8F94BB36128}" type="datetimeFigureOut">
              <a:rPr lang="en-US" smtClean="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6EDE9F-3CEC-42AE-9B24-BBD43AEA08E8}" type="slidenum">
              <a:rPr lang="en-US" smtClean="0"/>
              <a:t>‹#›</a:t>
            </a:fld>
            <a:endParaRPr lang="en-US" dirty="0"/>
          </a:p>
        </p:txBody>
      </p:sp>
    </p:spTree>
    <p:extLst>
      <p:ext uri="{BB962C8B-B14F-4D97-AF65-F5344CB8AC3E}">
        <p14:creationId xmlns:p14="http://schemas.microsoft.com/office/powerpoint/2010/main" val="157819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3AA19-CF78-4D6D-8DFD-B8F94BB36128}" type="datetimeFigureOut">
              <a:rPr lang="en-US" smtClean="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6EDE9F-3CEC-42AE-9B24-BBD43AEA08E8}" type="slidenum">
              <a:rPr lang="en-US" smtClean="0"/>
              <a:t>‹#›</a:t>
            </a:fld>
            <a:endParaRPr lang="en-US" dirty="0"/>
          </a:p>
        </p:txBody>
      </p:sp>
    </p:spTree>
    <p:extLst>
      <p:ext uri="{BB962C8B-B14F-4D97-AF65-F5344CB8AC3E}">
        <p14:creationId xmlns:p14="http://schemas.microsoft.com/office/powerpoint/2010/main" val="157169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3AA19-CF78-4D6D-8DFD-B8F94BB36128}" type="datetimeFigureOut">
              <a:rPr lang="en-US" smtClean="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6EDE9F-3CEC-42AE-9B24-BBD43AEA08E8}" type="slidenum">
              <a:rPr lang="en-US" smtClean="0"/>
              <a:t>‹#›</a:t>
            </a:fld>
            <a:endParaRPr lang="en-US" dirty="0"/>
          </a:p>
        </p:txBody>
      </p:sp>
    </p:spTree>
    <p:extLst>
      <p:ext uri="{BB962C8B-B14F-4D97-AF65-F5344CB8AC3E}">
        <p14:creationId xmlns:p14="http://schemas.microsoft.com/office/powerpoint/2010/main" val="1966500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F3AA19-CF78-4D6D-8DFD-B8F94BB36128}"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6EDE9F-3CEC-42AE-9B24-BBD43AEA08E8}" type="slidenum">
              <a:rPr lang="en-US" smtClean="0"/>
              <a:t>‹#›</a:t>
            </a:fld>
            <a:endParaRPr lang="en-US" dirty="0"/>
          </a:p>
        </p:txBody>
      </p:sp>
    </p:spTree>
    <p:extLst>
      <p:ext uri="{BB962C8B-B14F-4D97-AF65-F5344CB8AC3E}">
        <p14:creationId xmlns:p14="http://schemas.microsoft.com/office/powerpoint/2010/main" val="279745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F3AA19-CF78-4D6D-8DFD-B8F94BB36128}"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6EDE9F-3CEC-42AE-9B24-BBD43AEA08E8}" type="slidenum">
              <a:rPr lang="en-US" smtClean="0"/>
              <a:t>‹#›</a:t>
            </a:fld>
            <a:endParaRPr lang="en-US" dirty="0"/>
          </a:p>
        </p:txBody>
      </p:sp>
    </p:spTree>
    <p:extLst>
      <p:ext uri="{BB962C8B-B14F-4D97-AF65-F5344CB8AC3E}">
        <p14:creationId xmlns:p14="http://schemas.microsoft.com/office/powerpoint/2010/main" val="30440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3AA19-CF78-4D6D-8DFD-B8F94BB36128}" type="datetimeFigureOut">
              <a:rPr lang="en-US" smtClean="0"/>
              <a:t>7/19/2018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EDE9F-3CEC-42AE-9B24-BBD43AEA08E8}" type="slidenum">
              <a:rPr lang="en-US" smtClean="0"/>
              <a:t>‹#›</a:t>
            </a:fld>
            <a:endParaRPr lang="en-US" dirty="0"/>
          </a:p>
        </p:txBody>
      </p:sp>
    </p:spTree>
    <p:extLst>
      <p:ext uri="{BB962C8B-B14F-4D97-AF65-F5344CB8AC3E}">
        <p14:creationId xmlns:p14="http://schemas.microsoft.com/office/powerpoint/2010/main" val="236784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0" y="158873"/>
            <a:ext cx="2276475" cy="1569660"/>
          </a:xfrm>
          <a:prstGeom prst="rect">
            <a:avLst/>
          </a:prstGeom>
          <a:noFill/>
        </p:spPr>
        <p:txBody>
          <a:bodyPr wrap="square" rtlCol="0">
            <a:spAutoFit/>
          </a:bodyPr>
          <a:lstStyle/>
          <a:p>
            <a:r>
              <a:rPr lang="en-US" sz="2400" dirty="0">
                <a:latin typeface="+mj-lt"/>
              </a:rPr>
              <a:t>LESSON </a:t>
            </a:r>
            <a:r>
              <a:rPr lang="en-US" sz="2400" dirty="0" smtClean="0">
                <a:latin typeface="+mj-lt"/>
              </a:rPr>
              <a:t>18</a:t>
            </a:r>
            <a:endParaRPr lang="en-US" sz="2400" dirty="0">
              <a:latin typeface="+mj-lt"/>
            </a:endParaRPr>
          </a:p>
          <a:p>
            <a:r>
              <a:rPr lang="en-US" sz="2400" dirty="0">
                <a:latin typeface="+mj-lt"/>
              </a:rPr>
              <a:t>WEEK </a:t>
            </a:r>
            <a:r>
              <a:rPr lang="en-US" sz="2400" dirty="0" smtClean="0">
                <a:latin typeface="+mj-lt"/>
              </a:rPr>
              <a:t>18 </a:t>
            </a:r>
            <a:r>
              <a:rPr lang="en-US" sz="2400" dirty="0">
                <a:latin typeface="+mj-lt"/>
              </a:rPr>
              <a:t>OF </a:t>
            </a:r>
            <a:r>
              <a:rPr lang="en-US" sz="2400" dirty="0" smtClean="0">
                <a:latin typeface="+mj-lt"/>
              </a:rPr>
              <a:t>52</a:t>
            </a:r>
          </a:p>
          <a:p>
            <a:r>
              <a:rPr lang="en-US" sz="2400" dirty="0" smtClean="0">
                <a:latin typeface="+mj-lt"/>
              </a:rPr>
              <a:t>(Psalms; 2Sam.5 </a:t>
            </a:r>
          </a:p>
          <a:p>
            <a:r>
              <a:rPr lang="en-US" sz="2400" dirty="0" smtClean="0">
                <a:latin typeface="+mj-lt"/>
              </a:rPr>
              <a:t>1Chron.11-16)</a:t>
            </a:r>
            <a:endParaRPr lang="en-US" sz="2400" dirty="0">
              <a:latin typeface="+mj-lt"/>
            </a:endParaRPr>
          </a:p>
        </p:txBody>
      </p:sp>
      <p:sp>
        <p:nvSpPr>
          <p:cNvPr id="4" name="Rectangle 3"/>
          <p:cNvSpPr/>
          <p:nvPr/>
        </p:nvSpPr>
        <p:spPr>
          <a:xfrm>
            <a:off x="2282904" y="733462"/>
            <a:ext cx="9207342" cy="830997"/>
          </a:xfrm>
          <a:prstGeom prst="rect">
            <a:avLst/>
          </a:prstGeom>
        </p:spPr>
        <p:txBody>
          <a:bodyPr wrap="square">
            <a:spAutoFit/>
          </a:bodyPr>
          <a:lstStyle/>
          <a:p>
            <a:r>
              <a:rPr lang="en-US" sz="2400" dirty="0" smtClean="0">
                <a:latin typeface="+mj-lt"/>
              </a:rPr>
              <a:t>Last time we saw the death of Saul; this time the coronation of Israel’s</a:t>
            </a:r>
          </a:p>
          <a:p>
            <a:r>
              <a:rPr lang="en-US" sz="2400" dirty="0">
                <a:latin typeface="+mj-lt"/>
              </a:rPr>
              <a:t>g</a:t>
            </a:r>
            <a:r>
              <a:rPr lang="en-US" sz="2400" dirty="0" smtClean="0">
                <a:latin typeface="+mj-lt"/>
              </a:rPr>
              <a:t>reatest king, David.</a:t>
            </a:r>
          </a:p>
        </p:txBody>
      </p:sp>
      <p:sp>
        <p:nvSpPr>
          <p:cNvPr id="5" name="TextBox 4"/>
          <p:cNvSpPr txBox="1"/>
          <p:nvPr/>
        </p:nvSpPr>
        <p:spPr>
          <a:xfrm>
            <a:off x="0" y="1779685"/>
            <a:ext cx="6753225" cy="4647426"/>
          </a:xfrm>
          <a:prstGeom prst="rect">
            <a:avLst/>
          </a:prstGeom>
          <a:noFill/>
        </p:spPr>
        <p:txBody>
          <a:bodyPr wrap="square" rtlCol="0">
            <a:spAutoFit/>
          </a:bodyPr>
          <a:lstStyle/>
          <a:p>
            <a:r>
              <a:rPr lang="en-US" sz="2400" dirty="0" smtClean="0">
                <a:latin typeface="+mj-lt"/>
              </a:rPr>
              <a:t>The Psalms written by David are a glimpse into the </a:t>
            </a:r>
          </a:p>
          <a:p>
            <a:r>
              <a:rPr lang="en-US" sz="2400" dirty="0" smtClean="0">
                <a:latin typeface="+mj-lt"/>
              </a:rPr>
              <a:t>man whose heart was after that of God.  He had fled Saul and many times escaped death only because of </a:t>
            </a:r>
          </a:p>
          <a:p>
            <a:r>
              <a:rPr lang="en-US" sz="2400" dirty="0" smtClean="0">
                <a:latin typeface="+mj-lt"/>
              </a:rPr>
              <a:t>the protective hand of God.  One can hear the pain in </a:t>
            </a:r>
          </a:p>
          <a:p>
            <a:r>
              <a:rPr lang="en-US" sz="2400" dirty="0" smtClean="0">
                <a:latin typeface="+mj-lt"/>
              </a:rPr>
              <a:t>his voice of one who is bearing insufferable burdens –</a:t>
            </a:r>
          </a:p>
          <a:p>
            <a:endParaRPr lang="en-US" sz="800" dirty="0" smtClean="0">
              <a:latin typeface="+mj-lt"/>
            </a:endParaRPr>
          </a:p>
          <a:p>
            <a:r>
              <a:rPr lang="en-US" sz="2400" dirty="0" smtClean="0">
                <a:latin typeface="+mj-lt"/>
              </a:rPr>
              <a:t>“Hear my prayer, O LORD, and let my cry come unto thee.  </a:t>
            </a:r>
            <a:r>
              <a:rPr lang="en-US" sz="2400" b="1" u="sng" dirty="0" smtClean="0">
                <a:latin typeface="+mj-lt"/>
              </a:rPr>
              <a:t>Hide not thy face from me in the day when I </a:t>
            </a:r>
          </a:p>
          <a:p>
            <a:r>
              <a:rPr lang="en-US" sz="2400" b="1" u="sng" dirty="0" smtClean="0">
                <a:latin typeface="+mj-lt"/>
              </a:rPr>
              <a:t>am in trouble</a:t>
            </a:r>
            <a:r>
              <a:rPr lang="en-US" sz="2400" dirty="0" smtClean="0">
                <a:latin typeface="+mj-lt"/>
              </a:rPr>
              <a:t>; incline thine ear unto me…” </a:t>
            </a:r>
          </a:p>
          <a:p>
            <a:r>
              <a:rPr lang="en-US" sz="2400" dirty="0" smtClean="0">
                <a:latin typeface="+mj-lt"/>
              </a:rPr>
              <a:t>(Psa. 102:1,2).</a:t>
            </a:r>
          </a:p>
          <a:p>
            <a:r>
              <a:rPr lang="en-US" sz="2400" dirty="0" smtClean="0">
                <a:latin typeface="+mj-lt"/>
              </a:rPr>
              <a:t>This is one of many Messianic psalms where David, unknowingly, illustrated the pain and sufferings of </a:t>
            </a:r>
          </a:p>
          <a:p>
            <a:r>
              <a:rPr lang="en-US" sz="2400" dirty="0" smtClean="0">
                <a:latin typeface="+mj-lt"/>
              </a:rPr>
              <a:t>Christ through events in his own life.  </a:t>
            </a:r>
            <a:endParaRPr lang="en-US" sz="2400" dirty="0">
              <a:latin typeface="+mj-lt"/>
            </a:endParaRPr>
          </a:p>
        </p:txBody>
      </p:sp>
      <p:pic>
        <p:nvPicPr>
          <p:cNvPr id="6" name="Picture 5" descr="File:Cross in sunse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576" y="1590035"/>
            <a:ext cx="4991100" cy="4837076"/>
          </a:xfrm>
          <a:prstGeom prst="rect">
            <a:avLst/>
          </a:prstGeom>
        </p:spPr>
      </p:pic>
    </p:spTree>
    <p:extLst>
      <p:ext uri="{BB962C8B-B14F-4D97-AF65-F5344CB8AC3E}">
        <p14:creationId xmlns:p14="http://schemas.microsoft.com/office/powerpoint/2010/main" val="275666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500"/>
                                        <p:tgtEl>
                                          <p:spTgt spid="5">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5725"/>
            <a:ext cx="7505701" cy="6494085"/>
          </a:xfrm>
          <a:prstGeom prst="rect">
            <a:avLst/>
          </a:prstGeom>
          <a:noFill/>
        </p:spPr>
        <p:txBody>
          <a:bodyPr wrap="square" rtlCol="0">
            <a:spAutoFit/>
          </a:bodyPr>
          <a:lstStyle/>
          <a:p>
            <a:r>
              <a:rPr lang="en-US" sz="2400" b="1" dirty="0" smtClean="0">
                <a:latin typeface="+mj-lt"/>
              </a:rPr>
              <a:t>PSALMS</a:t>
            </a:r>
          </a:p>
          <a:p>
            <a:r>
              <a:rPr lang="en-US" sz="2400" b="1" dirty="0" smtClean="0">
                <a:latin typeface="+mj-lt"/>
              </a:rPr>
              <a:t>“</a:t>
            </a:r>
            <a:r>
              <a:rPr lang="en-US" sz="2400" b="1" u="sng" dirty="0" smtClean="0">
                <a:latin typeface="+mj-lt"/>
              </a:rPr>
              <a:t>Behold, how good and how pleasant it is for brethren to dwell together in unity</a:t>
            </a:r>
            <a:r>
              <a:rPr lang="en-US" sz="2400" b="1" dirty="0" smtClean="0">
                <a:latin typeface="+mj-lt"/>
              </a:rPr>
              <a:t>!  </a:t>
            </a:r>
            <a:r>
              <a:rPr lang="en-US" sz="2400" dirty="0" smtClean="0">
                <a:latin typeface="+mj-lt"/>
              </a:rPr>
              <a:t>It is like the precious ointment upon the head, that ran down upon the beard, even Aaron’s beard: that went down to the skirts of his garments.  As the dew of [</a:t>
            </a:r>
            <a:r>
              <a:rPr lang="en-US" sz="2400" dirty="0">
                <a:latin typeface="+mj-lt"/>
              </a:rPr>
              <a:t>M</a:t>
            </a:r>
            <a:r>
              <a:rPr lang="en-US" sz="2400" dirty="0" smtClean="0">
                <a:latin typeface="+mj-lt"/>
              </a:rPr>
              <a:t>t.] Hermon, and as the dew that descended upon the mountains of Zion: for there the LORD commanded the blessing, even life for evermore” (Psa. 133:1-3).</a:t>
            </a:r>
          </a:p>
          <a:p>
            <a:r>
              <a:rPr lang="en-US" sz="2400" dirty="0" smtClean="0">
                <a:latin typeface="+mj-lt"/>
              </a:rPr>
              <a:t>Notice the change in David’s mood from one of fear and despair to one of joy and adulation now that he is king over Israel and has the blessings of God on his side.</a:t>
            </a:r>
          </a:p>
          <a:p>
            <a:endParaRPr lang="en-US" sz="800" dirty="0" smtClean="0">
              <a:latin typeface="+mj-lt"/>
            </a:endParaRPr>
          </a:p>
          <a:p>
            <a:r>
              <a:rPr lang="en-US" sz="2400" dirty="0" smtClean="0">
                <a:latin typeface="+mj-lt"/>
              </a:rPr>
              <a:t>“They did not destroy the nations, concerning whom the LORD commanded them: But were mingled among the heathen… served their idols…” (106:34,35).</a:t>
            </a:r>
          </a:p>
          <a:p>
            <a:r>
              <a:rPr lang="en-US" sz="2400" dirty="0" smtClean="0">
                <a:latin typeface="+mj-lt"/>
              </a:rPr>
              <a:t>David knew the past sins of Israel especially the worship of idols, and he would do his best to not let that happen again.   </a:t>
            </a:r>
            <a:endParaRPr lang="en-US" sz="2400" dirty="0">
              <a:latin typeface="+mj-lt"/>
            </a:endParaRPr>
          </a:p>
        </p:txBody>
      </p:sp>
      <p:pic>
        <p:nvPicPr>
          <p:cNvPr id="3" name="Picture 2" descr="tranzitia mea - printre cioburi, carti, culori, pasti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250" y="0"/>
            <a:ext cx="4476750" cy="6408360"/>
          </a:xfrm>
          <a:prstGeom prst="rect">
            <a:avLst/>
          </a:prstGeom>
        </p:spPr>
      </p:pic>
    </p:spTree>
    <p:extLst>
      <p:ext uri="{BB962C8B-B14F-4D97-AF65-F5344CB8AC3E}">
        <p14:creationId xmlns:p14="http://schemas.microsoft.com/office/powerpoint/2010/main" val="228749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381876" cy="6494085"/>
          </a:xfrm>
          <a:prstGeom prst="rect">
            <a:avLst/>
          </a:prstGeom>
          <a:noFill/>
        </p:spPr>
        <p:txBody>
          <a:bodyPr wrap="square" rtlCol="0">
            <a:spAutoFit/>
          </a:bodyPr>
          <a:lstStyle/>
          <a:p>
            <a:r>
              <a:rPr lang="en-US" sz="2400" b="1" dirty="0" smtClean="0">
                <a:latin typeface="+mj-lt"/>
              </a:rPr>
              <a:t>A HYMN OF PRAISE</a:t>
            </a:r>
          </a:p>
          <a:p>
            <a:r>
              <a:rPr lang="en-US" sz="2400" b="1" dirty="0" smtClean="0">
                <a:latin typeface="+mj-lt"/>
              </a:rPr>
              <a:t>“</a:t>
            </a:r>
            <a:r>
              <a:rPr lang="en-US" sz="2400" b="1" u="sng" dirty="0" smtClean="0">
                <a:latin typeface="+mj-lt"/>
              </a:rPr>
              <a:t>O give thanks unto the LORD, for he is good</a:t>
            </a:r>
            <a:r>
              <a:rPr lang="en-US" sz="2400" dirty="0" smtClean="0">
                <a:latin typeface="+mj-lt"/>
              </a:rPr>
              <a:t>… gathered </a:t>
            </a:r>
          </a:p>
          <a:p>
            <a:r>
              <a:rPr lang="en-US" sz="2400" dirty="0" smtClean="0">
                <a:latin typeface="+mj-lt"/>
              </a:rPr>
              <a:t>them out of the lands… they wandered in the wilderness…</a:t>
            </a:r>
          </a:p>
          <a:p>
            <a:r>
              <a:rPr lang="en-US" sz="2400" dirty="0" smtClean="0">
                <a:latin typeface="+mj-lt"/>
              </a:rPr>
              <a:t>hungry and thirsty… and he led them forth by the right </a:t>
            </a:r>
          </a:p>
          <a:p>
            <a:r>
              <a:rPr lang="en-US" sz="2400" dirty="0" smtClean="0">
                <a:latin typeface="+mj-lt"/>
              </a:rPr>
              <a:t>way, that they might go to a city of habitation…” (107:1-7).</a:t>
            </a:r>
          </a:p>
          <a:p>
            <a:r>
              <a:rPr lang="en-US" sz="2400" dirty="0" smtClean="0">
                <a:latin typeface="+mj-lt"/>
              </a:rPr>
              <a:t>A praise psalm thanking God for not giving up on them </a:t>
            </a:r>
          </a:p>
          <a:p>
            <a:r>
              <a:rPr lang="en-US" sz="2400" dirty="0" smtClean="0">
                <a:latin typeface="+mj-lt"/>
              </a:rPr>
              <a:t>despite their unfaithfulness, and finally getting them to a </a:t>
            </a:r>
          </a:p>
          <a:p>
            <a:r>
              <a:rPr lang="en-US" sz="2400" dirty="0" smtClean="0">
                <a:latin typeface="+mj-lt"/>
              </a:rPr>
              <a:t>land and a city [Jerusalem] that would be their own.</a:t>
            </a:r>
          </a:p>
          <a:p>
            <a:endParaRPr lang="en-US" sz="800" b="1" dirty="0" smtClean="0">
              <a:latin typeface="+mj-lt"/>
            </a:endParaRPr>
          </a:p>
          <a:p>
            <a:r>
              <a:rPr lang="en-US" sz="2400" b="1" dirty="0" smtClean="0">
                <a:latin typeface="+mj-lt"/>
              </a:rPr>
              <a:t>THE WORSHIP CENTER MOVED</a:t>
            </a:r>
          </a:p>
          <a:p>
            <a:r>
              <a:rPr lang="en-US" sz="2400" dirty="0" smtClean="0">
                <a:latin typeface="+mj-lt"/>
              </a:rPr>
              <a:t>“And David said unto all the congregation of Israel… also </a:t>
            </a:r>
          </a:p>
          <a:p>
            <a:r>
              <a:rPr lang="en-US" sz="2400" dirty="0" smtClean="0">
                <a:latin typeface="+mj-lt"/>
              </a:rPr>
              <a:t>the priests and Levites which are in the cities and suburbs,</a:t>
            </a:r>
          </a:p>
          <a:p>
            <a:r>
              <a:rPr lang="en-US" sz="2400" dirty="0" smtClean="0">
                <a:latin typeface="+mj-lt"/>
              </a:rPr>
              <a:t>that they may gather themselves unto us:  </a:t>
            </a:r>
            <a:r>
              <a:rPr lang="en-US" sz="2400" b="1" u="sng" dirty="0" smtClean="0">
                <a:latin typeface="+mj-lt"/>
              </a:rPr>
              <a:t>And let us bring</a:t>
            </a:r>
          </a:p>
          <a:p>
            <a:r>
              <a:rPr lang="en-US" sz="2400" b="1" u="sng" dirty="0" smtClean="0">
                <a:latin typeface="+mj-lt"/>
              </a:rPr>
              <a:t>the ark of our God to us</a:t>
            </a:r>
            <a:r>
              <a:rPr lang="en-US" sz="2400" dirty="0" smtClean="0">
                <a:latin typeface="+mj-lt"/>
              </a:rPr>
              <a:t>… And all the congregation said </a:t>
            </a:r>
          </a:p>
          <a:p>
            <a:r>
              <a:rPr lang="en-US" sz="2400" dirty="0" smtClean="0">
                <a:latin typeface="+mj-lt"/>
              </a:rPr>
              <a:t>that they would do so: for the thing was right in the eyes </a:t>
            </a:r>
          </a:p>
          <a:p>
            <a:r>
              <a:rPr lang="en-US" sz="2400" dirty="0" smtClean="0">
                <a:latin typeface="+mj-lt"/>
              </a:rPr>
              <a:t>of all the people” (1Chron. 13:1-4).</a:t>
            </a:r>
          </a:p>
          <a:p>
            <a:r>
              <a:rPr lang="en-US" sz="2400" dirty="0" smtClean="0">
                <a:latin typeface="+mj-lt"/>
              </a:rPr>
              <a:t>David believed it was time to make Jerusalem the worship center of Israel, and the people agreed.    </a:t>
            </a:r>
            <a:endParaRPr lang="en-US" sz="2400" dirty="0">
              <a:latin typeface="+mj-lt"/>
            </a:endParaRPr>
          </a:p>
        </p:txBody>
      </p:sp>
      <p:pic>
        <p:nvPicPr>
          <p:cNvPr id="3" name="Picture 2" descr="Free vector graphic: Choir, Joy, Praise, Sing, Voi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875" y="-1"/>
            <a:ext cx="4810125" cy="6494085"/>
          </a:xfrm>
          <a:prstGeom prst="rect">
            <a:avLst/>
          </a:prstGeom>
        </p:spPr>
      </p:pic>
    </p:spTree>
    <p:extLst>
      <p:ext uri="{BB962C8B-B14F-4D97-AF65-F5344CB8AC3E}">
        <p14:creationId xmlns:p14="http://schemas.microsoft.com/office/powerpoint/2010/main" val="413686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Effect transition="in" filter="fade">
                                      <p:cBhvr>
                                        <p:cTn id="21" dur="500"/>
                                        <p:tgtEl>
                                          <p:spTgt spid="2">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1" end="11"/>
                                            </p:txEl>
                                          </p:spTgt>
                                        </p:tgtEl>
                                        <p:attrNameLst>
                                          <p:attrName>style.visibility</p:attrName>
                                        </p:attrNameLst>
                                      </p:cBhvr>
                                      <p:to>
                                        <p:strVal val="visible"/>
                                      </p:to>
                                    </p:set>
                                    <p:animEffect transition="in" filter="fade">
                                      <p:cBhvr>
                                        <p:cTn id="24" dur="500"/>
                                        <p:tgtEl>
                                          <p:spTgt spid="2">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3" end="13"/>
                                            </p:txEl>
                                          </p:spTgt>
                                        </p:tgtEl>
                                        <p:attrNameLst>
                                          <p:attrName>style.visibility</p:attrName>
                                        </p:attrNameLst>
                                      </p:cBhvr>
                                      <p:to>
                                        <p:strVal val="visible"/>
                                      </p:to>
                                    </p:set>
                                    <p:animEffect transition="in" filter="fade">
                                      <p:cBhvr>
                                        <p:cTn id="30" dur="500"/>
                                        <p:tgtEl>
                                          <p:spTgt spid="2">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animEffect transition="in" filter="fade">
                                      <p:cBhvr>
                                        <p:cTn id="33" dur="500"/>
                                        <p:tgtEl>
                                          <p:spTgt spid="2">
                                            <p:txEl>
                                              <p:pRg st="14" end="1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5" end="15"/>
                                            </p:txEl>
                                          </p:spTgt>
                                        </p:tgtEl>
                                        <p:attrNameLst>
                                          <p:attrName>style.visibility</p:attrName>
                                        </p:attrNameLst>
                                      </p:cBhvr>
                                      <p:to>
                                        <p:strVal val="visible"/>
                                      </p:to>
                                    </p:set>
                                    <p:animEffect transition="in" filter="fade">
                                      <p:cBhvr>
                                        <p:cTn id="36" dur="500"/>
                                        <p:tgtEl>
                                          <p:spTgt spid="2">
                                            <p:txEl>
                                              <p:pRg st="15" end="1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6" end="16"/>
                                            </p:txEl>
                                          </p:spTgt>
                                        </p:tgtEl>
                                        <p:attrNameLst>
                                          <p:attrName>style.visibility</p:attrName>
                                        </p:attrNameLst>
                                      </p:cBhvr>
                                      <p:to>
                                        <p:strVal val="visible"/>
                                      </p:to>
                                    </p:set>
                                    <p:animEffect transition="in" filter="fade">
                                      <p:cBhvr>
                                        <p:cTn id="41"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657850" cy="6370975"/>
          </a:xfrm>
          <a:prstGeom prst="rect">
            <a:avLst/>
          </a:prstGeom>
          <a:noFill/>
        </p:spPr>
        <p:txBody>
          <a:bodyPr wrap="square" rtlCol="0">
            <a:spAutoFit/>
          </a:bodyPr>
          <a:lstStyle/>
          <a:p>
            <a:r>
              <a:rPr lang="en-US" sz="2400" b="1" dirty="0" smtClean="0">
                <a:latin typeface="+mj-lt"/>
              </a:rPr>
              <a:t>THE ARK MOVED </a:t>
            </a:r>
          </a:p>
          <a:p>
            <a:r>
              <a:rPr lang="en-US" sz="2400" dirty="0" smtClean="0">
                <a:latin typeface="+mj-lt"/>
              </a:rPr>
              <a:t>“So David gathered all Israel together… to bring the ark of God from Kirjath-jearim… which belonged to Judah… and </a:t>
            </a:r>
            <a:r>
              <a:rPr lang="en-US" sz="2400" b="1" u="sng" dirty="0" smtClean="0">
                <a:latin typeface="+mj-lt"/>
              </a:rPr>
              <a:t>they carried the ark of God in a new cart</a:t>
            </a:r>
            <a:r>
              <a:rPr lang="en-US" sz="2400" b="1" dirty="0" smtClean="0">
                <a:latin typeface="+mj-lt"/>
              </a:rPr>
              <a:t> </a:t>
            </a:r>
            <a:r>
              <a:rPr lang="en-US" sz="2400" dirty="0" smtClean="0">
                <a:latin typeface="+mj-lt"/>
              </a:rPr>
              <a:t>out of the house of Abinadab: and Uzza and Ahio drave the cart.  And David and all Israel played before God… with singing, and with harps… timbrels… cymbals… trumpets” (13:5-8).</a:t>
            </a:r>
          </a:p>
          <a:p>
            <a:r>
              <a:rPr lang="en-US" sz="2400" dirty="0" smtClean="0">
                <a:latin typeface="+mj-lt"/>
              </a:rPr>
              <a:t>David yearned to make Jerusalem the center of worship as well as the capital of Israel, so they went to Kirjath-jearim where the ark had been housed for the past 100 years [1104-1003 B.C.] after having had it returned from the Philistines — a distance of 1O miles.  It was a joyous occasion with David leading the procession.   </a:t>
            </a:r>
            <a:endParaRPr lang="en-US" sz="2400" dirty="0">
              <a:latin typeface="+mj-lt"/>
            </a:endParaRPr>
          </a:p>
        </p:txBody>
      </p:sp>
      <p:pic>
        <p:nvPicPr>
          <p:cNvPr id="4" name="Picture 3" descr="Quiriat-&lt;strong&gt;Jearim&lt;/strong&gt; - Viquipèdia, l'enciclopèdia lliure"/>
          <p:cNvPicPr>
            <a:picLocks noChangeAspect="1"/>
          </p:cNvPicPr>
          <p:nvPr/>
        </p:nvPicPr>
        <p:blipFill rotWithShape="1">
          <a:blip r:embed="rId2">
            <a:extLst>
              <a:ext uri="{28A0092B-C50C-407E-A947-70E740481C1C}">
                <a14:useLocalDpi xmlns:a14="http://schemas.microsoft.com/office/drawing/2010/main" val="0"/>
              </a:ext>
            </a:extLst>
          </a:blip>
          <a:srcRect l="28571"/>
          <a:stretch/>
        </p:blipFill>
        <p:spPr>
          <a:xfrm>
            <a:off x="5657851" y="0"/>
            <a:ext cx="6534150" cy="6370975"/>
          </a:xfrm>
          <a:prstGeom prst="rect">
            <a:avLst/>
          </a:prstGeom>
        </p:spPr>
      </p:pic>
      <p:pic>
        <p:nvPicPr>
          <p:cNvPr id="3" name="Picture 2" descr="Other Food: daily devos: November 20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850" y="0"/>
            <a:ext cx="6534150" cy="6924675"/>
          </a:xfrm>
          <a:prstGeom prst="rect">
            <a:avLst/>
          </a:prstGeom>
        </p:spPr>
      </p:pic>
    </p:spTree>
    <p:extLst>
      <p:ext uri="{BB962C8B-B14F-4D97-AF65-F5344CB8AC3E}">
        <p14:creationId xmlns:p14="http://schemas.microsoft.com/office/powerpoint/2010/main" val="298505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6505576" cy="6617196"/>
          </a:xfrm>
          <a:prstGeom prst="rect">
            <a:avLst/>
          </a:prstGeom>
          <a:noFill/>
        </p:spPr>
        <p:txBody>
          <a:bodyPr wrap="square" rtlCol="0">
            <a:spAutoFit/>
          </a:bodyPr>
          <a:lstStyle/>
          <a:p>
            <a:r>
              <a:rPr lang="en-US" sz="2400" b="1" dirty="0" smtClean="0">
                <a:latin typeface="+mj-lt"/>
              </a:rPr>
              <a:t>TRAGEDY</a:t>
            </a:r>
          </a:p>
          <a:p>
            <a:r>
              <a:rPr lang="en-US" sz="2400" dirty="0" smtClean="0">
                <a:latin typeface="+mj-lt"/>
              </a:rPr>
              <a:t>“And when they came unto… Chidon, </a:t>
            </a:r>
            <a:r>
              <a:rPr lang="en-US" sz="2400" dirty="0" err="1" smtClean="0">
                <a:latin typeface="+mj-lt"/>
              </a:rPr>
              <a:t>Uzza</a:t>
            </a:r>
            <a:r>
              <a:rPr lang="en-US" sz="2400" dirty="0" smtClean="0">
                <a:latin typeface="+mj-lt"/>
              </a:rPr>
              <a:t> put forth his hand to hold the ark; for the oxen stumbled. And the anger of the LORD was kindled against Uzza, and he smote him, because he put his hand to the ark: </a:t>
            </a:r>
            <a:r>
              <a:rPr lang="en-US" sz="2400" b="1" u="sng" dirty="0" smtClean="0">
                <a:latin typeface="+mj-lt"/>
              </a:rPr>
              <a:t>and there he died before God</a:t>
            </a:r>
            <a:r>
              <a:rPr lang="en-US" sz="2400" dirty="0" smtClean="0">
                <a:latin typeface="+mj-lt"/>
              </a:rPr>
              <a:t>” (13:9,10).</a:t>
            </a:r>
          </a:p>
          <a:p>
            <a:endParaRPr lang="en-US" sz="800" dirty="0" smtClean="0">
              <a:latin typeface="+mj-lt"/>
            </a:endParaRPr>
          </a:p>
          <a:p>
            <a:r>
              <a:rPr lang="en-US" sz="2400" dirty="0" smtClean="0">
                <a:latin typeface="+mj-lt"/>
              </a:rPr>
              <a:t>There were 2-problems:</a:t>
            </a:r>
          </a:p>
          <a:p>
            <a:r>
              <a:rPr lang="en-US" sz="2400" dirty="0" smtClean="0">
                <a:latin typeface="+mj-lt"/>
              </a:rPr>
              <a:t>1. The ark was not to be touched because of it’s holiness, but carried by staves through rings connected to the ark (</a:t>
            </a:r>
            <a:r>
              <a:rPr lang="en-US" sz="2400" dirty="0" err="1" smtClean="0">
                <a:latin typeface="+mj-lt"/>
              </a:rPr>
              <a:t>Exo</a:t>
            </a:r>
            <a:r>
              <a:rPr lang="en-US" sz="2400" dirty="0" smtClean="0">
                <a:latin typeface="+mj-lt"/>
              </a:rPr>
              <a:t>. 25:14,15)</a:t>
            </a:r>
          </a:p>
          <a:p>
            <a:r>
              <a:rPr lang="en-US" sz="2400" dirty="0" smtClean="0">
                <a:latin typeface="+mj-lt"/>
              </a:rPr>
              <a:t>2. The ark was being transported on a cart which made it susceptible to falling</a:t>
            </a:r>
          </a:p>
          <a:p>
            <a:endParaRPr lang="en-US" sz="800" dirty="0" smtClean="0">
              <a:latin typeface="+mj-lt"/>
            </a:endParaRPr>
          </a:p>
          <a:p>
            <a:r>
              <a:rPr lang="en-US" sz="2400" dirty="0" smtClean="0">
                <a:latin typeface="+mj-lt"/>
              </a:rPr>
              <a:t>David was angered at God (13:11) and feared moving the ark further (13:12).  He carried the ark to a nearby house, Obed-</a:t>
            </a:r>
            <a:r>
              <a:rPr lang="en-US" sz="2400" dirty="0" err="1" smtClean="0">
                <a:latin typeface="+mj-lt"/>
              </a:rPr>
              <a:t>edom</a:t>
            </a:r>
            <a:r>
              <a:rPr lang="en-US" sz="2400" dirty="0" smtClean="0">
                <a:latin typeface="+mj-lt"/>
              </a:rPr>
              <a:t>, where it remained 3-months (13:13,14). </a:t>
            </a:r>
            <a:endParaRPr lang="en-US" sz="2400" dirty="0">
              <a:latin typeface="+mj-lt"/>
            </a:endParaRPr>
          </a:p>
        </p:txBody>
      </p:sp>
      <p:pic>
        <p:nvPicPr>
          <p:cNvPr id="4" name="Picture 3" descr="File:The &lt;strong&gt;Ark&lt;/strong&gt; Brought &lt;strong&gt;to Jerusalem&lt;/strong&gt; 002.jpg - The Work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576" y="0"/>
            <a:ext cx="5686424" cy="6540995"/>
          </a:xfrm>
          <a:prstGeom prst="rect">
            <a:avLst/>
          </a:prstGeom>
        </p:spPr>
      </p:pic>
    </p:spTree>
    <p:extLst>
      <p:ext uri="{BB962C8B-B14F-4D97-AF65-F5344CB8AC3E}">
        <p14:creationId xmlns:p14="http://schemas.microsoft.com/office/powerpoint/2010/main" val="188486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477124" cy="6494085"/>
          </a:xfrm>
          <a:prstGeom prst="rect">
            <a:avLst/>
          </a:prstGeom>
          <a:noFill/>
        </p:spPr>
        <p:txBody>
          <a:bodyPr wrap="square" rtlCol="0">
            <a:spAutoFit/>
          </a:bodyPr>
          <a:lstStyle/>
          <a:p>
            <a:r>
              <a:rPr lang="en-US" sz="2400" b="1" dirty="0">
                <a:latin typeface="+mj-lt"/>
              </a:rPr>
              <a:t>DAVID’S </a:t>
            </a:r>
            <a:r>
              <a:rPr lang="en-US" sz="2400" b="1" dirty="0" smtClean="0">
                <a:latin typeface="+mj-lt"/>
              </a:rPr>
              <a:t>SUCCESS </a:t>
            </a:r>
            <a:endParaRPr lang="en-US" sz="2400" dirty="0" smtClean="0">
              <a:latin typeface="+mj-lt"/>
            </a:endParaRPr>
          </a:p>
          <a:p>
            <a:r>
              <a:rPr lang="en-US" sz="2400" dirty="0" smtClean="0">
                <a:latin typeface="+mj-lt"/>
              </a:rPr>
              <a:t>“… that thou shalt go out to battle: for God is gone before thee to smite the host of the Philistines.  David therefore did as God commanded him: and they smote the host of the Philistines from Gibeon even to Gazer.  And the fame of David went out into all lands; </a:t>
            </a:r>
            <a:r>
              <a:rPr lang="en-US" sz="2400" b="1" u="sng" dirty="0" smtClean="0">
                <a:latin typeface="+mj-lt"/>
              </a:rPr>
              <a:t>and the LORD brought the fear of him upon all nations</a:t>
            </a:r>
            <a:r>
              <a:rPr lang="en-US" sz="2400" dirty="0" smtClean="0">
                <a:latin typeface="+mj-lt"/>
              </a:rPr>
              <a:t>” (14:15,16).</a:t>
            </a:r>
          </a:p>
          <a:p>
            <a:r>
              <a:rPr lang="en-US" sz="2400" dirty="0" smtClean="0">
                <a:latin typeface="+mj-lt"/>
              </a:rPr>
              <a:t>God wanted the pagans to fear Israel and their king, which had not been the case since Joshua entered the land.</a:t>
            </a:r>
            <a:endParaRPr lang="en-US" sz="800" b="1" dirty="0" smtClean="0">
              <a:latin typeface="+mj-lt"/>
            </a:endParaRPr>
          </a:p>
          <a:p>
            <a:endParaRPr lang="en-US" sz="800" b="1" dirty="0" smtClean="0">
              <a:latin typeface="+mj-lt"/>
            </a:endParaRPr>
          </a:p>
          <a:p>
            <a:r>
              <a:rPr lang="en-US" sz="2400" b="1" dirty="0" smtClean="0">
                <a:latin typeface="+mj-lt"/>
              </a:rPr>
              <a:t>PROPER PROTOCAL </a:t>
            </a:r>
          </a:p>
          <a:p>
            <a:r>
              <a:rPr lang="en-US" sz="2400" dirty="0" smtClean="0">
                <a:latin typeface="+mj-lt"/>
              </a:rPr>
              <a:t>“And David made him houses in the city of David, and prepared a place for the ark of God… Then David said, </a:t>
            </a:r>
            <a:r>
              <a:rPr lang="en-US" sz="2400" b="1" u="sng" dirty="0" smtClean="0">
                <a:latin typeface="+mj-lt"/>
              </a:rPr>
              <a:t>None</a:t>
            </a:r>
            <a:r>
              <a:rPr lang="en-US" sz="2400" dirty="0" smtClean="0">
                <a:latin typeface="+mj-lt"/>
              </a:rPr>
              <a:t> </a:t>
            </a:r>
            <a:r>
              <a:rPr lang="en-US" sz="2400" b="1" u="sng" dirty="0" smtClean="0">
                <a:latin typeface="+mj-lt"/>
              </a:rPr>
              <a:t>ought to carry the ark of God but the Levites: for them hath the LORD chosen to carry the ark</a:t>
            </a:r>
            <a:r>
              <a:rPr lang="en-US" sz="2400" dirty="0" smtClean="0">
                <a:latin typeface="+mj-lt"/>
              </a:rPr>
              <a:t>… and David gathered all Israel together in Jerusalem, to bring up the ark of the LORD unto his place, which he had prepared for it” (15:1).</a:t>
            </a:r>
          </a:p>
          <a:p>
            <a:r>
              <a:rPr lang="en-US" sz="2400" dirty="0" smtClean="0">
                <a:latin typeface="+mj-lt"/>
              </a:rPr>
              <a:t>This time David followed the requirements of the Law. </a:t>
            </a:r>
          </a:p>
        </p:txBody>
      </p:sp>
      <p:pic>
        <p:nvPicPr>
          <p:cNvPr id="5" name="Picture 4" descr="Legend &lt;strong&gt;warrior&lt;/strong&gt; by RebecaSaray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250" y="-1"/>
            <a:ext cx="4476749" cy="6494085"/>
          </a:xfrm>
          <a:prstGeom prst="rect">
            <a:avLst/>
          </a:prstGeom>
        </p:spPr>
      </p:pic>
      <p:pic>
        <p:nvPicPr>
          <p:cNvPr id="6" name="Picture 5" descr="&lt;strong&gt;Ark&lt;/strong&gt; of the Covenan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250" y="0"/>
            <a:ext cx="4476750" cy="6494084"/>
          </a:xfrm>
          <a:prstGeom prst="rect">
            <a:avLst/>
          </a:prstGeom>
        </p:spPr>
      </p:pic>
    </p:spTree>
    <p:extLst>
      <p:ext uri="{BB962C8B-B14F-4D97-AF65-F5344CB8AC3E}">
        <p14:creationId xmlns:p14="http://schemas.microsoft.com/office/powerpoint/2010/main" val="15058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038850" cy="6494085"/>
          </a:xfrm>
          <a:prstGeom prst="rect">
            <a:avLst/>
          </a:prstGeom>
          <a:noFill/>
        </p:spPr>
        <p:txBody>
          <a:bodyPr wrap="square" rtlCol="0">
            <a:spAutoFit/>
          </a:bodyPr>
          <a:lstStyle/>
          <a:p>
            <a:r>
              <a:rPr lang="en-US" sz="2400" b="1" dirty="0" smtClean="0">
                <a:latin typeface="+mj-lt"/>
              </a:rPr>
              <a:t>THE ARK ARRIVES IN JERUSALEM</a:t>
            </a:r>
          </a:p>
          <a:p>
            <a:r>
              <a:rPr lang="en-US" sz="2400" dirty="0" smtClean="0">
                <a:latin typeface="+mj-lt"/>
              </a:rPr>
              <a:t>“So David, and the elders of Israel… went to bring up the ark… out of the house of Obed-</a:t>
            </a:r>
            <a:r>
              <a:rPr lang="en-US" sz="2400" dirty="0" err="1" smtClean="0">
                <a:latin typeface="+mj-lt"/>
              </a:rPr>
              <a:t>edom</a:t>
            </a:r>
            <a:r>
              <a:rPr lang="en-US" sz="2400" dirty="0" smtClean="0">
                <a:latin typeface="+mj-lt"/>
              </a:rPr>
              <a:t> with joy…” (15:25-28).</a:t>
            </a:r>
          </a:p>
          <a:p>
            <a:r>
              <a:rPr lang="en-US" sz="2400" dirty="0" smtClean="0">
                <a:latin typeface="+mj-lt"/>
              </a:rPr>
              <a:t>David again led the short processional and this time brought the ark to the holy city, but his wife, Michal, did not approve of his public show of emotion (15:29). </a:t>
            </a:r>
          </a:p>
          <a:p>
            <a:endParaRPr lang="en-US" sz="800" dirty="0" smtClean="0">
              <a:latin typeface="+mj-lt"/>
            </a:endParaRPr>
          </a:p>
          <a:p>
            <a:r>
              <a:rPr lang="en-US" sz="2400" b="1" dirty="0" smtClean="0">
                <a:latin typeface="+mj-lt"/>
              </a:rPr>
              <a:t>“</a:t>
            </a:r>
            <a:r>
              <a:rPr lang="en-US" sz="2400" b="1" u="sng" dirty="0" smtClean="0">
                <a:latin typeface="+mj-lt"/>
              </a:rPr>
              <a:t>So they brought the ark of God, and set it in the midst of the tent that David had pitched for it</a:t>
            </a:r>
            <a:r>
              <a:rPr lang="en-US" sz="2400" dirty="0" smtClean="0">
                <a:latin typeface="+mj-lt"/>
              </a:rPr>
              <a:t>: and they offered burnt-sacrifices and peace offerings before God” (16:1).</a:t>
            </a:r>
          </a:p>
          <a:p>
            <a:r>
              <a:rPr lang="en-US" sz="2400" dirty="0" smtClean="0">
                <a:latin typeface="+mj-lt"/>
              </a:rPr>
              <a:t>Finally, the ark had reached its final destination, Jerusalem.  They celebrated with sacrifices and offerings to God, but it had not quite reached its home, yet.  </a:t>
            </a:r>
            <a:endParaRPr lang="en-US" sz="2400" dirty="0" smtClean="0">
              <a:latin typeface="+mj-lt"/>
            </a:endParaRPr>
          </a:p>
          <a:p>
            <a:r>
              <a:rPr lang="en-US" sz="2400" dirty="0" smtClean="0">
                <a:latin typeface="+mj-lt"/>
              </a:rPr>
              <a:t>Stay </a:t>
            </a:r>
            <a:r>
              <a:rPr lang="en-US" sz="2400" dirty="0" smtClean="0">
                <a:latin typeface="+mj-lt"/>
              </a:rPr>
              <a:t>tuned for that. </a:t>
            </a:r>
          </a:p>
        </p:txBody>
      </p:sp>
      <p:pic>
        <p:nvPicPr>
          <p:cNvPr id="6" name="Picture 5" descr="יום הכיפורים בבית המקדש – ויקיפדיה"/>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851" y="-1"/>
            <a:ext cx="6153149" cy="6494085"/>
          </a:xfrm>
          <a:prstGeom prst="rect">
            <a:avLst/>
          </a:prstGeom>
        </p:spPr>
      </p:pic>
      <p:pic>
        <p:nvPicPr>
          <p:cNvPr id="8" name="Picture 7" descr="David Enthroned: 2 Samuel 5–6 | Lectio: Guided Bible Read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51" y="0"/>
            <a:ext cx="6153149" cy="6494084"/>
          </a:xfrm>
          <a:prstGeom prst="rect">
            <a:avLst/>
          </a:prstGeom>
        </p:spPr>
      </p:pic>
    </p:spTree>
    <p:extLst>
      <p:ext uri="{BB962C8B-B14F-4D97-AF65-F5344CB8AC3E}">
        <p14:creationId xmlns:p14="http://schemas.microsoft.com/office/powerpoint/2010/main" val="276088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5725"/>
            <a:ext cx="6191251" cy="6494085"/>
          </a:xfrm>
          <a:prstGeom prst="rect">
            <a:avLst/>
          </a:prstGeom>
          <a:noFill/>
        </p:spPr>
        <p:txBody>
          <a:bodyPr wrap="square" rtlCol="0">
            <a:spAutoFit/>
          </a:bodyPr>
          <a:lstStyle/>
          <a:p>
            <a:r>
              <a:rPr lang="en-US" sz="2400" b="1" dirty="0" smtClean="0">
                <a:latin typeface="+mj-lt"/>
              </a:rPr>
              <a:t>PSALMS</a:t>
            </a:r>
          </a:p>
          <a:p>
            <a:r>
              <a:rPr lang="en-US" sz="2400" dirty="0" smtClean="0">
                <a:latin typeface="+mj-lt"/>
              </a:rPr>
              <a:t>“Blessed is the man that </a:t>
            </a:r>
            <a:r>
              <a:rPr lang="en-US" sz="2400" dirty="0" err="1" smtClean="0">
                <a:latin typeface="+mj-lt"/>
              </a:rPr>
              <a:t>walketh</a:t>
            </a:r>
            <a:r>
              <a:rPr lang="en-US" sz="2400" dirty="0" smtClean="0">
                <a:latin typeface="+mj-lt"/>
              </a:rPr>
              <a:t> not in the counsel of the ungodly… But his delight is in the law of the LORD; and in his law doth he meditate day and night” (Psa. 1:1).</a:t>
            </a:r>
          </a:p>
          <a:p>
            <a:r>
              <a:rPr lang="en-US" sz="2400" dirty="0" smtClean="0">
                <a:latin typeface="+mj-lt"/>
              </a:rPr>
              <a:t>Israel was at peace, their king [David] sat on the </a:t>
            </a:r>
          </a:p>
          <a:p>
            <a:r>
              <a:rPr lang="en-US" sz="2400" dirty="0" smtClean="0">
                <a:latin typeface="+mj-lt"/>
              </a:rPr>
              <a:t>throne in Jerusalem, and the ark was there for people to worship God and to keep His Law. </a:t>
            </a:r>
          </a:p>
          <a:p>
            <a:endParaRPr lang="en-US" sz="800" dirty="0">
              <a:latin typeface="+mj-lt"/>
            </a:endParaRPr>
          </a:p>
          <a:p>
            <a:r>
              <a:rPr lang="en-US" sz="2400" dirty="0" smtClean="0">
                <a:latin typeface="+mj-lt"/>
              </a:rPr>
              <a:t>“Why do the heathen rage, and the people imagine a vain thing?  The kings of the earth set themselves, and the rulers take counsel together, against the LORD, and against his anointed, saying, Let us break their bands asunder, and cast away their cords from us” (1:2).</a:t>
            </a:r>
          </a:p>
          <a:p>
            <a:r>
              <a:rPr lang="en-US" sz="2400" dirty="0" smtClean="0">
                <a:latin typeface="+mj-lt"/>
              </a:rPr>
              <a:t>David was not naïve as he knew the Gentiles nations plotted and planned to overthrow the will of God. </a:t>
            </a:r>
            <a:endParaRPr lang="en-US" sz="2400" dirty="0">
              <a:latin typeface="+mj-lt"/>
            </a:endParaRPr>
          </a:p>
        </p:txBody>
      </p:sp>
      <p:pic>
        <p:nvPicPr>
          <p:cNvPr id="7" name="Picture 6" descr="HopsClasses - Period A &lt;strong&gt;King&lt;/strong&gt; Solom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925" y="-2"/>
            <a:ext cx="5934075" cy="6408361"/>
          </a:xfrm>
          <a:prstGeom prst="rect">
            <a:avLst/>
          </a:prstGeom>
        </p:spPr>
      </p:pic>
    </p:spTree>
    <p:extLst>
      <p:ext uri="{BB962C8B-B14F-4D97-AF65-F5344CB8AC3E}">
        <p14:creationId xmlns:p14="http://schemas.microsoft.com/office/powerpoint/2010/main" val="379798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038851" cy="6617196"/>
          </a:xfrm>
          <a:prstGeom prst="rect">
            <a:avLst/>
          </a:prstGeom>
          <a:noFill/>
        </p:spPr>
        <p:txBody>
          <a:bodyPr wrap="square" rtlCol="0">
            <a:spAutoFit/>
          </a:bodyPr>
          <a:lstStyle/>
          <a:p>
            <a:r>
              <a:rPr lang="en-US" sz="2400" dirty="0" smtClean="0">
                <a:latin typeface="+mj-lt"/>
              </a:rPr>
              <a:t>“</a:t>
            </a:r>
            <a:r>
              <a:rPr lang="en-US" sz="2400" b="1" dirty="0" smtClean="0">
                <a:latin typeface="+mj-lt"/>
              </a:rPr>
              <a:t>He that </a:t>
            </a:r>
            <a:r>
              <a:rPr lang="en-US" sz="2400" b="1" dirty="0" err="1" smtClean="0">
                <a:latin typeface="+mj-lt"/>
              </a:rPr>
              <a:t>sitteth</a:t>
            </a:r>
            <a:r>
              <a:rPr lang="en-US" sz="2400" b="1" dirty="0" smtClean="0">
                <a:latin typeface="+mj-lt"/>
              </a:rPr>
              <a:t> in the heavens shall laugh</a:t>
            </a:r>
            <a:r>
              <a:rPr lang="en-US" sz="2400" dirty="0" smtClean="0">
                <a:latin typeface="+mj-lt"/>
              </a:rPr>
              <a:t>: the LORD shall have them in derision.  Then shall he speak unto them in his wrath, and vex them in his sore displeasure.  Yet have I set my king upon my holy hill of Zion… Thou art my Son; </a:t>
            </a:r>
          </a:p>
          <a:p>
            <a:r>
              <a:rPr lang="en-US" sz="2400" dirty="0" smtClean="0">
                <a:latin typeface="+mj-lt"/>
              </a:rPr>
              <a:t>this day have I begotten thee” (2:4-7).</a:t>
            </a:r>
          </a:p>
          <a:p>
            <a:r>
              <a:rPr lang="en-US" sz="2400" dirty="0" smtClean="0">
                <a:latin typeface="+mj-lt"/>
              </a:rPr>
              <a:t>Next David gave the answer from God to the</a:t>
            </a:r>
          </a:p>
          <a:p>
            <a:r>
              <a:rPr lang="en-US" sz="2400" dirty="0">
                <a:latin typeface="+mj-lt"/>
              </a:rPr>
              <a:t>p</a:t>
            </a:r>
            <a:r>
              <a:rPr lang="en-US" sz="2400" dirty="0" smtClean="0">
                <a:latin typeface="+mj-lt"/>
              </a:rPr>
              <a:t>lotting of the evil nations… </a:t>
            </a:r>
            <a:r>
              <a:rPr lang="en-US" sz="2400" u="sng" dirty="0" smtClean="0">
                <a:latin typeface="+mj-lt"/>
              </a:rPr>
              <a:t>GOD LAUGHS AT IT</a:t>
            </a:r>
            <a:r>
              <a:rPr lang="en-US" sz="2400" dirty="0" smtClean="0">
                <a:latin typeface="+mj-lt"/>
              </a:rPr>
              <a:t>!</a:t>
            </a:r>
          </a:p>
          <a:p>
            <a:endParaRPr lang="en-US" sz="800" dirty="0" smtClean="0">
              <a:latin typeface="+mj-lt"/>
            </a:endParaRPr>
          </a:p>
          <a:p>
            <a:r>
              <a:rPr lang="en-US" sz="2400" dirty="0" smtClean="0">
                <a:latin typeface="+mj-lt"/>
              </a:rPr>
              <a:t>How foolish for man to think he can thwart the plans, purposes, and will of Almighty God!</a:t>
            </a:r>
          </a:p>
          <a:p>
            <a:endParaRPr lang="en-US" sz="800" dirty="0" smtClean="0">
              <a:latin typeface="+mj-lt"/>
            </a:endParaRPr>
          </a:p>
          <a:p>
            <a:r>
              <a:rPr lang="en-US" sz="2400" dirty="0" smtClean="0">
                <a:latin typeface="+mj-lt"/>
              </a:rPr>
              <a:t>Looking through the portal of time, David gives the reader a glimpse of what lies ahead… </a:t>
            </a:r>
          </a:p>
          <a:p>
            <a:r>
              <a:rPr lang="en-US" sz="2400" b="1" u="sng" dirty="0" smtClean="0">
                <a:latin typeface="+mj-lt"/>
              </a:rPr>
              <a:t>GOD WILL POUR OUT HIS WRATH UPON AN UNBELIEVING EARTH</a:t>
            </a:r>
            <a:r>
              <a:rPr lang="en-US" sz="2400" dirty="0" smtClean="0">
                <a:latin typeface="+mj-lt"/>
              </a:rPr>
              <a:t>!!  </a:t>
            </a:r>
            <a:r>
              <a:rPr lang="en-US" sz="2400" b="1" u="sng" dirty="0" smtClean="0">
                <a:latin typeface="+mj-lt"/>
              </a:rPr>
              <a:t>THE TRIBULATION</a:t>
            </a:r>
            <a:r>
              <a:rPr lang="en-US" sz="2400" dirty="0" smtClean="0">
                <a:latin typeface="+mj-lt"/>
              </a:rPr>
              <a:t>!!!</a:t>
            </a:r>
          </a:p>
          <a:p>
            <a:r>
              <a:rPr lang="en-US" sz="2400" dirty="0" smtClean="0">
                <a:latin typeface="+mj-lt"/>
              </a:rPr>
              <a:t>After 7-years of hell on earth, God will send His Son to usher in 1,000-years of kingdom peace. </a:t>
            </a:r>
            <a:endParaRPr lang="en-US" sz="2400" dirty="0">
              <a:latin typeface="+mj-lt"/>
            </a:endParaRPr>
          </a:p>
        </p:txBody>
      </p:sp>
      <p:pic>
        <p:nvPicPr>
          <p:cNvPr id="3" name="Picture 2" descr="Word for Today: Testing of Your Fai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850" y="20180"/>
            <a:ext cx="6153150" cy="6597016"/>
          </a:xfrm>
          <a:prstGeom prst="rect">
            <a:avLst/>
          </a:prstGeom>
        </p:spPr>
      </p:pic>
    </p:spTree>
    <p:extLst>
      <p:ext uri="{BB962C8B-B14F-4D97-AF65-F5344CB8AC3E}">
        <p14:creationId xmlns:p14="http://schemas.microsoft.com/office/powerpoint/2010/main" val="28083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p:cTn id="25"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5676900" cy="6863417"/>
          </a:xfrm>
          <a:prstGeom prst="rect">
            <a:avLst/>
          </a:prstGeom>
          <a:noFill/>
        </p:spPr>
        <p:txBody>
          <a:bodyPr wrap="square" rtlCol="0">
            <a:spAutoFit/>
          </a:bodyPr>
          <a:lstStyle/>
          <a:p>
            <a:r>
              <a:rPr lang="en-US" sz="2400" dirty="0" smtClean="0">
                <a:latin typeface="+mj-lt"/>
              </a:rPr>
              <a:t>“LORD, who shall abide in thy tabernacle?  Who shall dwell in thy holy hill?  </a:t>
            </a:r>
            <a:r>
              <a:rPr lang="en-US" sz="2400" b="1" dirty="0" smtClean="0">
                <a:latin typeface="+mj-lt"/>
              </a:rPr>
              <a:t>He that </a:t>
            </a:r>
            <a:r>
              <a:rPr lang="en-US" sz="2400" b="1" dirty="0" err="1" smtClean="0">
                <a:latin typeface="+mj-lt"/>
              </a:rPr>
              <a:t>walketh</a:t>
            </a:r>
            <a:r>
              <a:rPr lang="en-US" sz="2400" b="1" dirty="0" smtClean="0">
                <a:latin typeface="+mj-lt"/>
              </a:rPr>
              <a:t> uprightly, and </a:t>
            </a:r>
            <a:r>
              <a:rPr lang="en-US" sz="2400" b="1" dirty="0" err="1" smtClean="0">
                <a:latin typeface="+mj-lt"/>
              </a:rPr>
              <a:t>worketh</a:t>
            </a:r>
            <a:r>
              <a:rPr lang="en-US" sz="2400" b="1" dirty="0">
                <a:latin typeface="+mj-lt"/>
              </a:rPr>
              <a:t> </a:t>
            </a:r>
            <a:r>
              <a:rPr lang="en-US" sz="2400" b="1" dirty="0" smtClean="0">
                <a:latin typeface="+mj-lt"/>
              </a:rPr>
              <a:t>righteousness</a:t>
            </a:r>
            <a:r>
              <a:rPr lang="en-US" sz="2400" dirty="0" smtClean="0">
                <a:latin typeface="+mj-lt"/>
              </a:rPr>
              <a:t>, </a:t>
            </a:r>
            <a:r>
              <a:rPr lang="en-US" sz="2400" b="1" dirty="0" smtClean="0">
                <a:latin typeface="+mj-lt"/>
              </a:rPr>
              <a:t>and </a:t>
            </a:r>
            <a:r>
              <a:rPr lang="en-US" sz="2400" b="1" dirty="0" err="1" smtClean="0">
                <a:latin typeface="+mj-lt"/>
              </a:rPr>
              <a:t>speaketh</a:t>
            </a:r>
            <a:r>
              <a:rPr lang="en-US" sz="2400" b="1" dirty="0" smtClean="0">
                <a:latin typeface="+mj-lt"/>
              </a:rPr>
              <a:t> truth in his heart</a:t>
            </a:r>
            <a:r>
              <a:rPr lang="en-US" sz="2400" dirty="0" smtClean="0">
                <a:latin typeface="+mj-lt"/>
              </a:rPr>
              <a:t>” (15:1,2).</a:t>
            </a:r>
          </a:p>
          <a:p>
            <a:r>
              <a:rPr lang="en-US" sz="2400" dirty="0" smtClean="0">
                <a:latin typeface="+mj-lt"/>
              </a:rPr>
              <a:t>David asked the question, Who, LORD, will be part of the earthly kingdom promised to Israel?  The answer—</a:t>
            </a:r>
            <a:r>
              <a:rPr lang="en-US" sz="2400" b="1" u="sng" dirty="0" smtClean="0">
                <a:latin typeface="+mj-lt"/>
              </a:rPr>
              <a:t>the righteous</a:t>
            </a:r>
            <a:r>
              <a:rPr lang="en-US" sz="2400" dirty="0" smtClean="0">
                <a:latin typeface="+mj-lt"/>
              </a:rPr>
              <a:t>.  Those who believe the God of Israel [faith] and keep His Laws [works].  </a:t>
            </a:r>
          </a:p>
          <a:p>
            <a:endParaRPr lang="en-US" sz="800" dirty="0" smtClean="0">
              <a:latin typeface="+mj-lt"/>
            </a:endParaRPr>
          </a:p>
          <a:p>
            <a:r>
              <a:rPr lang="en-US" sz="2400" b="1" dirty="0" smtClean="0">
                <a:latin typeface="+mj-lt"/>
              </a:rPr>
              <a:t>“My God, my God, why hast thou forsaken me?... But I am a worm, and no man; a reproach of men, and despised of the </a:t>
            </a:r>
            <a:r>
              <a:rPr lang="en-US" sz="2400" b="1" dirty="0" smtClean="0">
                <a:latin typeface="+mj-lt"/>
              </a:rPr>
              <a:t>people… My </a:t>
            </a:r>
            <a:r>
              <a:rPr lang="en-US" sz="2400" b="1" dirty="0" smtClean="0">
                <a:latin typeface="+mj-lt"/>
              </a:rPr>
              <a:t>tongue </a:t>
            </a:r>
            <a:r>
              <a:rPr lang="en-US" sz="2400" b="1" dirty="0" err="1" smtClean="0">
                <a:latin typeface="+mj-lt"/>
              </a:rPr>
              <a:t>cleaveth</a:t>
            </a:r>
            <a:r>
              <a:rPr lang="en-US" sz="2400" b="1" dirty="0" smtClean="0">
                <a:latin typeface="+mj-lt"/>
              </a:rPr>
              <a:t> to my jaws… they pierced my hands and my feet… part </a:t>
            </a:r>
            <a:endParaRPr lang="en-US" sz="2400" b="1" dirty="0" smtClean="0">
              <a:latin typeface="+mj-lt"/>
            </a:endParaRPr>
          </a:p>
          <a:p>
            <a:r>
              <a:rPr lang="en-US" sz="2400" b="1" dirty="0" smtClean="0">
                <a:latin typeface="+mj-lt"/>
              </a:rPr>
              <a:t>my </a:t>
            </a:r>
            <a:r>
              <a:rPr lang="en-US" sz="2400" b="1" dirty="0" smtClean="0">
                <a:latin typeface="+mj-lt"/>
              </a:rPr>
              <a:t>garments… cast lots…” </a:t>
            </a:r>
            <a:r>
              <a:rPr lang="en-US" sz="2400" dirty="0" smtClean="0">
                <a:latin typeface="+mj-lt"/>
              </a:rPr>
              <a:t>(22:1-21).</a:t>
            </a:r>
          </a:p>
          <a:p>
            <a:r>
              <a:rPr lang="en-US" sz="2400" dirty="0" smtClean="0">
                <a:latin typeface="+mj-lt"/>
              </a:rPr>
              <a:t>The most graphic of all the Messianic psalms.  </a:t>
            </a:r>
            <a:endParaRPr lang="en-US" sz="2400" dirty="0">
              <a:latin typeface="+mj-lt"/>
            </a:endParaRPr>
          </a:p>
        </p:txBody>
      </p:sp>
      <p:pic>
        <p:nvPicPr>
          <p:cNvPr id="3" name="Picture 2" descr="Knighthood2012 - sean colm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900" y="0"/>
            <a:ext cx="6515100" cy="6777692"/>
          </a:xfrm>
          <a:prstGeom prst="rect">
            <a:avLst/>
          </a:prstGeom>
        </p:spPr>
      </p:pic>
      <p:pic>
        <p:nvPicPr>
          <p:cNvPr id="5" name="Picture 4" descr="Free photo: Cross, &lt;strong&gt;Christ&lt;/strong&gt;, Faith, God, &lt;strong&gt;Jesus&lt;/strong&gt; - Free Image ..."/>
          <p:cNvPicPr>
            <a:picLocks noChangeAspect="1"/>
          </p:cNvPicPr>
          <p:nvPr/>
        </p:nvPicPr>
        <p:blipFill rotWithShape="1">
          <a:blip r:embed="rId3" cstate="print">
            <a:extLst>
              <a:ext uri="{28A0092B-C50C-407E-A947-70E740481C1C}">
                <a14:useLocalDpi xmlns:a14="http://schemas.microsoft.com/office/drawing/2010/main" val="0"/>
              </a:ext>
            </a:extLst>
          </a:blip>
          <a:srcRect l="17217" t="16938" r="16526" b="16051"/>
          <a:stretch/>
        </p:blipFill>
        <p:spPr>
          <a:xfrm>
            <a:off x="5676901" y="0"/>
            <a:ext cx="6515100" cy="6777692"/>
          </a:xfrm>
          <a:prstGeom prst="rect">
            <a:avLst/>
          </a:prstGeom>
        </p:spPr>
      </p:pic>
    </p:spTree>
    <p:extLst>
      <p:ext uri="{BB962C8B-B14F-4D97-AF65-F5344CB8AC3E}">
        <p14:creationId xmlns:p14="http://schemas.microsoft.com/office/powerpoint/2010/main" val="427253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bservatório Cósmico: Julho 200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50" y="-1"/>
            <a:ext cx="5657850" cy="6494086"/>
          </a:xfrm>
          <a:prstGeom prst="rect">
            <a:avLst/>
          </a:prstGeom>
        </p:spPr>
      </p:pic>
      <p:sp>
        <p:nvSpPr>
          <p:cNvPr id="4" name="TextBox 3"/>
          <p:cNvSpPr txBox="1"/>
          <p:nvPr/>
        </p:nvSpPr>
        <p:spPr>
          <a:xfrm>
            <a:off x="0" y="0"/>
            <a:ext cx="6657975" cy="6494085"/>
          </a:xfrm>
          <a:prstGeom prst="rect">
            <a:avLst/>
          </a:prstGeom>
          <a:noFill/>
        </p:spPr>
        <p:txBody>
          <a:bodyPr wrap="square" rtlCol="0">
            <a:spAutoFit/>
          </a:bodyPr>
          <a:lstStyle/>
          <a:p>
            <a:r>
              <a:rPr lang="en-US" sz="2400" dirty="0" smtClean="0">
                <a:latin typeface="+mj-lt"/>
              </a:rPr>
              <a:t>“</a:t>
            </a:r>
            <a:r>
              <a:rPr lang="en-US" sz="2400" b="1" u="sng" dirty="0" smtClean="0">
                <a:latin typeface="+mj-lt"/>
              </a:rPr>
              <a:t>The LORD is my shepherd</a:t>
            </a:r>
            <a:r>
              <a:rPr lang="en-US" sz="2400" dirty="0" smtClean="0">
                <a:latin typeface="+mj-lt"/>
              </a:rPr>
              <a:t>; I shall not want… yea, </a:t>
            </a:r>
          </a:p>
          <a:p>
            <a:r>
              <a:rPr lang="en-US" sz="2400" dirty="0" smtClean="0">
                <a:latin typeface="+mj-lt"/>
              </a:rPr>
              <a:t>though I walk through the valley of the shadow </a:t>
            </a:r>
          </a:p>
          <a:p>
            <a:r>
              <a:rPr lang="en-US" sz="2400" dirty="0" smtClean="0">
                <a:latin typeface="+mj-lt"/>
              </a:rPr>
              <a:t>of death, I will fear no evil: for thou art with me…” </a:t>
            </a:r>
          </a:p>
          <a:p>
            <a:r>
              <a:rPr lang="en-US" sz="2400" dirty="0" smtClean="0">
                <a:latin typeface="+mj-lt"/>
              </a:rPr>
              <a:t>(23:1-6).</a:t>
            </a:r>
          </a:p>
          <a:p>
            <a:r>
              <a:rPr lang="en-US" sz="2400" dirty="0" smtClean="0">
                <a:latin typeface="+mj-lt"/>
              </a:rPr>
              <a:t>This most well-known prophetic psalm has many, </a:t>
            </a:r>
          </a:p>
          <a:p>
            <a:r>
              <a:rPr lang="en-US" sz="2400" dirty="0" smtClean="0">
                <a:latin typeface="+mj-lt"/>
              </a:rPr>
              <a:t>many applications—Christ’s own death; Israel </a:t>
            </a:r>
          </a:p>
          <a:p>
            <a:r>
              <a:rPr lang="en-US" sz="2400" dirty="0" smtClean="0">
                <a:latin typeface="+mj-lt"/>
              </a:rPr>
              <a:t>facing her many enemies that surrounded her; </a:t>
            </a:r>
          </a:p>
          <a:p>
            <a:r>
              <a:rPr lang="en-US" sz="2400" dirty="0" smtClean="0">
                <a:latin typeface="+mj-lt"/>
              </a:rPr>
              <a:t>the period of the tribulation, et. al.</a:t>
            </a:r>
          </a:p>
          <a:p>
            <a:endParaRPr lang="en-US" sz="800" dirty="0" smtClean="0">
              <a:latin typeface="+mj-lt"/>
            </a:endParaRPr>
          </a:p>
          <a:p>
            <a:r>
              <a:rPr lang="en-US" sz="2400" dirty="0" smtClean="0">
                <a:latin typeface="+mj-lt"/>
              </a:rPr>
              <a:t>“The earth is the LORD’S… Who shall ascend into </a:t>
            </a:r>
          </a:p>
          <a:p>
            <a:r>
              <a:rPr lang="en-US" sz="2400" dirty="0" smtClean="0">
                <a:latin typeface="+mj-lt"/>
              </a:rPr>
              <a:t>the hill of the LORD? Who shall stand in his holy </a:t>
            </a:r>
          </a:p>
          <a:p>
            <a:r>
              <a:rPr lang="en-US" sz="2400" dirty="0" smtClean="0">
                <a:latin typeface="+mj-lt"/>
              </a:rPr>
              <a:t>place?  He that hath clean hands, and a pure </a:t>
            </a:r>
          </a:p>
          <a:p>
            <a:r>
              <a:rPr lang="en-US" sz="2400" dirty="0" smtClean="0">
                <a:latin typeface="+mj-lt"/>
              </a:rPr>
              <a:t>heart… </a:t>
            </a:r>
            <a:r>
              <a:rPr lang="en-US" sz="2400" b="1" dirty="0" smtClean="0">
                <a:latin typeface="+mj-lt"/>
              </a:rPr>
              <a:t>the King of glory shall come in</a:t>
            </a:r>
            <a:r>
              <a:rPr lang="en-US" sz="2400" dirty="0" smtClean="0">
                <a:latin typeface="+mj-lt"/>
              </a:rPr>
              <a:t>… </a:t>
            </a:r>
            <a:r>
              <a:rPr lang="en-US" sz="2400" b="1" dirty="0" smtClean="0">
                <a:latin typeface="+mj-lt"/>
              </a:rPr>
              <a:t>Who is </a:t>
            </a:r>
          </a:p>
          <a:p>
            <a:r>
              <a:rPr lang="en-US" sz="2400" b="1" dirty="0" smtClean="0">
                <a:latin typeface="+mj-lt"/>
              </a:rPr>
              <a:t>this King of glory? The LORD of hosts, he is the </a:t>
            </a:r>
          </a:p>
          <a:p>
            <a:r>
              <a:rPr lang="en-US" sz="2400" b="1" dirty="0" smtClean="0">
                <a:latin typeface="+mj-lt"/>
              </a:rPr>
              <a:t>King of glory</a:t>
            </a:r>
            <a:r>
              <a:rPr lang="en-US" sz="2400" dirty="0" smtClean="0">
                <a:latin typeface="+mj-lt"/>
              </a:rPr>
              <a:t>” (24:1-10).</a:t>
            </a:r>
          </a:p>
          <a:p>
            <a:r>
              <a:rPr lang="en-US" sz="2400" dirty="0" smtClean="0">
                <a:latin typeface="+mj-lt"/>
              </a:rPr>
              <a:t>Psa. 22-24 – Who is the only worthy One?  </a:t>
            </a:r>
          </a:p>
          <a:p>
            <a:r>
              <a:rPr lang="en-US" sz="2400" b="1" u="sng" dirty="0" smtClean="0">
                <a:latin typeface="+mj-lt"/>
              </a:rPr>
              <a:t>The One who died an insufferable death but will return in glory to rule over the earth forever</a:t>
            </a:r>
            <a:r>
              <a:rPr lang="en-US" sz="2400" dirty="0" smtClean="0">
                <a:latin typeface="+mj-lt"/>
              </a:rPr>
              <a:t>! </a:t>
            </a:r>
            <a:endParaRPr lang="en-US" sz="2400" dirty="0">
              <a:latin typeface="+mj-lt"/>
            </a:endParaRPr>
          </a:p>
        </p:txBody>
      </p:sp>
      <p:pic>
        <p:nvPicPr>
          <p:cNvPr id="5" name="Picture 4" descr="THE RETURN OF THE 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150" y="1"/>
            <a:ext cx="5657850" cy="6494084"/>
          </a:xfrm>
          <a:prstGeom prst="rect">
            <a:avLst/>
          </a:prstGeom>
        </p:spPr>
      </p:pic>
    </p:spTree>
    <p:extLst>
      <p:ext uri="{BB962C8B-B14F-4D97-AF65-F5344CB8AC3E}">
        <p14:creationId xmlns:p14="http://schemas.microsoft.com/office/powerpoint/2010/main" val="263840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500"/>
                                        <p:tgtEl>
                                          <p:spTgt spid="4">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500"/>
                                        <p:tgtEl>
                                          <p:spTgt spid="4">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10" end="10"/>
                                            </p:txEl>
                                          </p:spTgt>
                                        </p:tgtEl>
                                        <p:attrNameLst>
                                          <p:attrName>style.visibility</p:attrName>
                                        </p:attrNameLst>
                                      </p:cBhvr>
                                      <p:to>
                                        <p:strVal val="visible"/>
                                      </p:to>
                                    </p:set>
                                    <p:animEffect transition="in" filter="fade">
                                      <p:cBhvr>
                                        <p:cTn id="24" dur="500"/>
                                        <p:tgtEl>
                                          <p:spTgt spid="4">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animEffect transition="in" filter="fade">
                                      <p:cBhvr>
                                        <p:cTn id="27" dur="500"/>
                                        <p:tgtEl>
                                          <p:spTgt spid="4">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2" end="12"/>
                                            </p:txEl>
                                          </p:spTgt>
                                        </p:tgtEl>
                                        <p:attrNameLst>
                                          <p:attrName>style.visibility</p:attrName>
                                        </p:attrNameLst>
                                      </p:cBhvr>
                                      <p:to>
                                        <p:strVal val="visible"/>
                                      </p:to>
                                    </p:set>
                                    <p:animEffect transition="in" filter="fade">
                                      <p:cBhvr>
                                        <p:cTn id="30" dur="500"/>
                                        <p:tgtEl>
                                          <p:spTgt spid="4">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animEffect transition="in" filter="fade">
                                      <p:cBhvr>
                                        <p:cTn id="33" dur="500"/>
                                        <p:tgtEl>
                                          <p:spTgt spid="4">
                                            <p:txEl>
                                              <p:pRg st="13" end="1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4" end="14"/>
                                            </p:txEl>
                                          </p:spTgt>
                                        </p:tgtEl>
                                        <p:attrNameLst>
                                          <p:attrName>style.visibility</p:attrName>
                                        </p:attrNameLst>
                                      </p:cBhvr>
                                      <p:to>
                                        <p:strVal val="visible"/>
                                      </p:to>
                                    </p:set>
                                    <p:animEffect transition="in" filter="fade">
                                      <p:cBhvr>
                                        <p:cTn id="36" dur="500"/>
                                        <p:tgtEl>
                                          <p:spTgt spid="4">
                                            <p:txEl>
                                              <p:pRg st="14" end="1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15" end="15"/>
                                            </p:txEl>
                                          </p:spTgt>
                                        </p:tgtEl>
                                        <p:attrNameLst>
                                          <p:attrName>style.visibility</p:attrName>
                                        </p:attrNameLst>
                                      </p:cBhvr>
                                      <p:to>
                                        <p:strVal val="visible"/>
                                      </p:to>
                                    </p:set>
                                    <p:animEffect transition="in" filter="fade">
                                      <p:cBhvr>
                                        <p:cTn id="41" dur="500"/>
                                        <p:tgtEl>
                                          <p:spTgt spid="4">
                                            <p:txEl>
                                              <p:pRg st="15" end="1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4">
                                            <p:txEl>
                                              <p:pRg st="16" end="16"/>
                                            </p:txEl>
                                          </p:spTgt>
                                        </p:tgtEl>
                                        <p:attrNameLst>
                                          <p:attrName>style.visibility</p:attrName>
                                        </p:attrNameLst>
                                      </p:cBhvr>
                                      <p:to>
                                        <p:strVal val="visible"/>
                                      </p:to>
                                    </p:set>
                                    <p:anim calcmode="lin" valueType="num">
                                      <p:cBhvr>
                                        <p:cTn id="53" dur="1000" fill="hold"/>
                                        <p:tgtEl>
                                          <p:spTgt spid="4">
                                            <p:txEl>
                                              <p:pRg st="16" end="16"/>
                                            </p:txEl>
                                          </p:spTgt>
                                        </p:tgtEl>
                                        <p:attrNameLst>
                                          <p:attrName>ppt_w</p:attrName>
                                        </p:attrNameLst>
                                      </p:cBhvr>
                                      <p:tavLst>
                                        <p:tav tm="0">
                                          <p:val>
                                            <p:fltVal val="0"/>
                                          </p:val>
                                        </p:tav>
                                        <p:tav tm="100000">
                                          <p:val>
                                            <p:strVal val="#ppt_w"/>
                                          </p:val>
                                        </p:tav>
                                      </p:tavLst>
                                    </p:anim>
                                    <p:anim calcmode="lin" valueType="num">
                                      <p:cBhvr>
                                        <p:cTn id="54" dur="1000" fill="hold"/>
                                        <p:tgtEl>
                                          <p:spTgt spid="4">
                                            <p:txEl>
                                              <p:pRg st="16" end="16"/>
                                            </p:txEl>
                                          </p:spTgt>
                                        </p:tgtEl>
                                        <p:attrNameLst>
                                          <p:attrName>ppt_h</p:attrName>
                                        </p:attrNameLst>
                                      </p:cBhvr>
                                      <p:tavLst>
                                        <p:tav tm="0">
                                          <p:val>
                                            <p:fltVal val="0"/>
                                          </p:val>
                                        </p:tav>
                                        <p:tav tm="100000">
                                          <p:val>
                                            <p:strVal val="#ppt_h"/>
                                          </p:val>
                                        </p:tav>
                                      </p:tavLst>
                                    </p:anim>
                                    <p:anim calcmode="lin" valueType="num">
                                      <p:cBhvr>
                                        <p:cTn id="55" dur="1000" fill="hold"/>
                                        <p:tgtEl>
                                          <p:spTgt spid="4">
                                            <p:txEl>
                                              <p:pRg st="16" end="16"/>
                                            </p:txEl>
                                          </p:spTgt>
                                        </p:tgtEl>
                                        <p:attrNameLst>
                                          <p:attrName>style.rotation</p:attrName>
                                        </p:attrNameLst>
                                      </p:cBhvr>
                                      <p:tavLst>
                                        <p:tav tm="0">
                                          <p:val>
                                            <p:fltVal val="90"/>
                                          </p:val>
                                        </p:tav>
                                        <p:tav tm="100000">
                                          <p:val>
                                            <p:fltVal val="0"/>
                                          </p:val>
                                        </p:tav>
                                      </p:tavLst>
                                    </p:anim>
                                    <p:animEffect transition="in" filter="fade">
                                      <p:cBhvr>
                                        <p:cTn id="56" dur="10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105525" cy="6863417"/>
          </a:xfrm>
          <a:prstGeom prst="rect">
            <a:avLst/>
          </a:prstGeom>
          <a:noFill/>
        </p:spPr>
        <p:txBody>
          <a:bodyPr wrap="square" rtlCol="0">
            <a:spAutoFit/>
          </a:bodyPr>
          <a:lstStyle/>
          <a:p>
            <a:r>
              <a:rPr lang="en-US" sz="2400" dirty="0" smtClean="0">
                <a:latin typeface="+mj-lt"/>
              </a:rPr>
              <a:t>“For he hath looked down from the height of his sanctuary; from heaven did the LORD behold the earth; To hear the groanings of the prisoner; to </a:t>
            </a:r>
            <a:r>
              <a:rPr lang="en-US" sz="2400" dirty="0" smtClean="0">
                <a:latin typeface="+mj-lt"/>
              </a:rPr>
              <a:t>loose </a:t>
            </a:r>
            <a:r>
              <a:rPr lang="en-US" sz="2400" dirty="0" smtClean="0">
                <a:latin typeface="+mj-lt"/>
              </a:rPr>
              <a:t>those that are appointed to death; to declare </a:t>
            </a:r>
            <a:r>
              <a:rPr lang="en-US" sz="2400" dirty="0" smtClean="0">
                <a:latin typeface="+mj-lt"/>
              </a:rPr>
              <a:t>the </a:t>
            </a:r>
            <a:r>
              <a:rPr lang="en-US" sz="2400" dirty="0" smtClean="0">
                <a:latin typeface="+mj-lt"/>
              </a:rPr>
              <a:t>name of the LORD in Zion, and his praise in </a:t>
            </a:r>
            <a:r>
              <a:rPr lang="en-US" sz="2400" dirty="0" smtClean="0">
                <a:latin typeface="+mj-lt"/>
              </a:rPr>
              <a:t>Jerusalem</a:t>
            </a:r>
            <a:r>
              <a:rPr lang="en-US" sz="2400" dirty="0" smtClean="0">
                <a:latin typeface="+mj-lt"/>
              </a:rPr>
              <a:t>… </a:t>
            </a:r>
            <a:r>
              <a:rPr lang="en-US" sz="2400" b="1" u="sng" dirty="0" smtClean="0">
                <a:latin typeface="+mj-lt"/>
              </a:rPr>
              <a:t>He weakened my strength in the </a:t>
            </a:r>
            <a:r>
              <a:rPr lang="en-US" sz="2400" b="1" u="sng" dirty="0" smtClean="0">
                <a:latin typeface="+mj-lt"/>
              </a:rPr>
              <a:t>way; he </a:t>
            </a:r>
            <a:r>
              <a:rPr lang="en-US" sz="2400" b="1" u="sng" dirty="0" smtClean="0">
                <a:latin typeface="+mj-lt"/>
              </a:rPr>
              <a:t>shortened my days</a:t>
            </a:r>
            <a:r>
              <a:rPr lang="en-US" sz="2400" dirty="0" smtClean="0">
                <a:latin typeface="+mj-lt"/>
              </a:rPr>
              <a:t>…” </a:t>
            </a:r>
            <a:endParaRPr lang="en-US" sz="2400" dirty="0" smtClean="0">
              <a:latin typeface="+mj-lt"/>
            </a:endParaRPr>
          </a:p>
          <a:p>
            <a:r>
              <a:rPr lang="en-US" sz="2400" dirty="0" smtClean="0">
                <a:latin typeface="+mj-lt"/>
              </a:rPr>
              <a:t>(</a:t>
            </a:r>
            <a:r>
              <a:rPr lang="en-US" sz="2400" dirty="0" smtClean="0">
                <a:latin typeface="+mj-lt"/>
              </a:rPr>
              <a:t>102:19-23).</a:t>
            </a:r>
          </a:p>
          <a:p>
            <a:r>
              <a:rPr lang="en-US" sz="2400" dirty="0" smtClean="0">
                <a:latin typeface="+mj-lt"/>
              </a:rPr>
              <a:t>The Messiah would become the prisoner for </a:t>
            </a:r>
            <a:r>
              <a:rPr lang="en-US" sz="2400" dirty="0" smtClean="0">
                <a:latin typeface="+mj-lt"/>
              </a:rPr>
              <a:t>mankind</a:t>
            </a:r>
            <a:r>
              <a:rPr lang="en-US" sz="2400" dirty="0" smtClean="0">
                <a:latin typeface="+mj-lt"/>
              </a:rPr>
              <a:t>, utter groanings from the Cross, become weakened unto death, His life shortened to carry </a:t>
            </a:r>
            <a:r>
              <a:rPr lang="en-US" sz="2400" dirty="0" smtClean="0">
                <a:latin typeface="+mj-lt"/>
              </a:rPr>
              <a:t>out </a:t>
            </a:r>
            <a:r>
              <a:rPr lang="en-US" sz="2400" dirty="0" smtClean="0">
                <a:latin typeface="+mj-lt"/>
              </a:rPr>
              <a:t>the Father’s plan of redemption –</a:t>
            </a:r>
          </a:p>
          <a:p>
            <a:endParaRPr lang="en-US" sz="800" dirty="0" smtClean="0">
              <a:latin typeface="+mj-lt"/>
            </a:endParaRPr>
          </a:p>
          <a:p>
            <a:r>
              <a:rPr lang="en-US" sz="2400" b="1" dirty="0" smtClean="0">
                <a:latin typeface="+mj-lt"/>
              </a:rPr>
              <a:t>“</a:t>
            </a:r>
            <a:r>
              <a:rPr lang="en-US" sz="2400" b="1" u="sng" dirty="0" smtClean="0">
                <a:latin typeface="+mj-lt"/>
              </a:rPr>
              <a:t>Who forgiveth all thine iniquities… who </a:t>
            </a:r>
            <a:r>
              <a:rPr lang="en-US" sz="2400" b="1" u="sng" dirty="0" err="1" smtClean="0">
                <a:latin typeface="+mj-lt"/>
              </a:rPr>
              <a:t>redeemeth</a:t>
            </a:r>
            <a:r>
              <a:rPr lang="en-US" sz="2400" b="1" u="sng" dirty="0">
                <a:latin typeface="+mj-lt"/>
              </a:rPr>
              <a:t> </a:t>
            </a:r>
            <a:r>
              <a:rPr lang="en-US" sz="2400" b="1" u="sng" dirty="0" smtClean="0">
                <a:latin typeface="+mj-lt"/>
              </a:rPr>
              <a:t>thy </a:t>
            </a:r>
            <a:r>
              <a:rPr lang="en-US" sz="2400" b="1" u="sng" dirty="0" smtClean="0">
                <a:latin typeface="+mj-lt"/>
              </a:rPr>
              <a:t>life from destruction</a:t>
            </a:r>
            <a:r>
              <a:rPr lang="en-US" sz="2400" b="1" dirty="0" smtClean="0">
                <a:latin typeface="+mj-lt"/>
              </a:rPr>
              <a:t>…” </a:t>
            </a:r>
            <a:r>
              <a:rPr lang="en-US" sz="2400" dirty="0" smtClean="0">
                <a:latin typeface="+mj-lt"/>
              </a:rPr>
              <a:t>(103:3,4).</a:t>
            </a:r>
          </a:p>
          <a:p>
            <a:r>
              <a:rPr lang="en-US" sz="2400" dirty="0" smtClean="0">
                <a:latin typeface="+mj-lt"/>
              </a:rPr>
              <a:t>David could not have possibly known that all of which he spoke would be accomplished by the Son of God </a:t>
            </a:r>
            <a:r>
              <a:rPr lang="en-US" sz="2400" dirty="0" smtClean="0">
                <a:latin typeface="+mj-lt"/>
              </a:rPr>
              <a:t>on </a:t>
            </a:r>
            <a:r>
              <a:rPr lang="en-US" sz="2400" dirty="0" smtClean="0">
                <a:latin typeface="+mj-lt"/>
              </a:rPr>
              <a:t>Mt. Calvary.   </a:t>
            </a:r>
            <a:endParaRPr lang="en-US" sz="2400" dirty="0">
              <a:latin typeface="+mj-lt"/>
            </a:endParaRPr>
          </a:p>
        </p:txBody>
      </p:sp>
      <p:pic>
        <p:nvPicPr>
          <p:cNvPr id="3" name="Picture 2" descr="File:Cross in sunse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525" y="0"/>
            <a:ext cx="5810251" cy="6724650"/>
          </a:xfrm>
          <a:prstGeom prst="rect">
            <a:avLst/>
          </a:prstGeom>
        </p:spPr>
      </p:pic>
    </p:spTree>
    <p:extLst>
      <p:ext uri="{BB962C8B-B14F-4D97-AF65-F5344CB8AC3E}">
        <p14:creationId xmlns:p14="http://schemas.microsoft.com/office/powerpoint/2010/main" val="195931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6200"/>
            <a:ext cx="11896725" cy="6494085"/>
          </a:xfrm>
          <a:prstGeom prst="rect">
            <a:avLst/>
          </a:prstGeom>
          <a:noFill/>
        </p:spPr>
        <p:txBody>
          <a:bodyPr wrap="square" rtlCol="0">
            <a:spAutoFit/>
          </a:bodyPr>
          <a:lstStyle/>
          <a:p>
            <a:r>
              <a:rPr lang="en-US" sz="2400" dirty="0" smtClean="0">
                <a:latin typeface="+mj-lt"/>
              </a:rPr>
              <a:t>“O clap your hands, all ye people; shout unto God with </a:t>
            </a:r>
          </a:p>
          <a:p>
            <a:r>
              <a:rPr lang="en-US" sz="2400" dirty="0" smtClean="0">
                <a:latin typeface="+mj-lt"/>
              </a:rPr>
              <a:t>the voice of triumph… </a:t>
            </a:r>
            <a:r>
              <a:rPr lang="en-US" sz="2400" b="1" u="sng" dirty="0" smtClean="0">
                <a:latin typeface="+mj-lt"/>
              </a:rPr>
              <a:t>he is a great King over all the earth</a:t>
            </a:r>
          </a:p>
          <a:p>
            <a:r>
              <a:rPr lang="en-US" sz="2400" dirty="0" smtClean="0">
                <a:latin typeface="+mj-lt"/>
              </a:rPr>
              <a:t>(47:1,2)… The earth shook, the heavens also dropped at </a:t>
            </a:r>
          </a:p>
          <a:p>
            <a:r>
              <a:rPr lang="en-US" sz="2400" dirty="0" smtClean="0">
                <a:latin typeface="+mj-lt"/>
              </a:rPr>
              <a:t>the presence of God… (68:8)… My covenant I will not </a:t>
            </a:r>
          </a:p>
          <a:p>
            <a:r>
              <a:rPr lang="en-US" sz="2400" dirty="0" smtClean="0">
                <a:latin typeface="+mj-lt"/>
              </a:rPr>
              <a:t>break… once I have sworn by my holiness… </a:t>
            </a:r>
            <a:r>
              <a:rPr lang="en-US" sz="2400" b="1" u="sng" dirty="0" smtClean="0">
                <a:latin typeface="+mj-lt"/>
              </a:rPr>
              <a:t>His seed shall </a:t>
            </a:r>
          </a:p>
          <a:p>
            <a:r>
              <a:rPr lang="en-US" sz="2400" b="1" u="sng" dirty="0" smtClean="0">
                <a:latin typeface="+mj-lt"/>
              </a:rPr>
              <a:t>endure for ever, and his throne</a:t>
            </a:r>
            <a:r>
              <a:rPr lang="en-US" sz="2400" b="1" dirty="0" smtClean="0">
                <a:latin typeface="+mj-lt"/>
              </a:rPr>
              <a:t> </a:t>
            </a:r>
            <a:r>
              <a:rPr lang="en-US" sz="2400" dirty="0" smtClean="0">
                <a:latin typeface="+mj-lt"/>
              </a:rPr>
              <a:t>as the sun before me... </a:t>
            </a:r>
          </a:p>
          <a:p>
            <a:r>
              <a:rPr lang="en-US" sz="2400" dirty="0" smtClean="0">
                <a:latin typeface="+mj-lt"/>
              </a:rPr>
              <a:t>(89:34-36)… Let the heavens rejoice, and let the earth be </a:t>
            </a:r>
          </a:p>
          <a:p>
            <a:r>
              <a:rPr lang="en-US" sz="2400" dirty="0" smtClean="0">
                <a:latin typeface="+mj-lt"/>
              </a:rPr>
              <a:t>glad… for </a:t>
            </a:r>
            <a:r>
              <a:rPr lang="en-US" sz="2400" b="1" u="sng" dirty="0" smtClean="0">
                <a:latin typeface="+mj-lt"/>
              </a:rPr>
              <a:t>he cometh to judge the earth</a:t>
            </a:r>
            <a:r>
              <a:rPr lang="en-US" sz="2400" dirty="0" smtClean="0">
                <a:latin typeface="+mj-lt"/>
              </a:rPr>
              <a:t>: he shall judge </a:t>
            </a:r>
          </a:p>
          <a:p>
            <a:r>
              <a:rPr lang="en-US" sz="2400" dirty="0" smtClean="0">
                <a:latin typeface="+mj-lt"/>
              </a:rPr>
              <a:t>the world with righteousness, and the people with his </a:t>
            </a:r>
          </a:p>
          <a:p>
            <a:r>
              <a:rPr lang="en-US" sz="2400" dirty="0" smtClean="0">
                <a:latin typeface="+mj-lt"/>
              </a:rPr>
              <a:t>truth (96:11-13)… For the LORD is good; his mercy is </a:t>
            </a:r>
          </a:p>
          <a:p>
            <a:r>
              <a:rPr lang="en-US" sz="2400" dirty="0" smtClean="0">
                <a:latin typeface="+mj-lt"/>
              </a:rPr>
              <a:t>everlasting; and his truth </a:t>
            </a:r>
            <a:r>
              <a:rPr lang="en-US" sz="2400" dirty="0" err="1" smtClean="0">
                <a:latin typeface="+mj-lt"/>
              </a:rPr>
              <a:t>endureth</a:t>
            </a:r>
            <a:r>
              <a:rPr lang="en-US" sz="2400" dirty="0" smtClean="0">
                <a:latin typeface="+mj-lt"/>
              </a:rPr>
              <a:t> to all generations </a:t>
            </a:r>
          </a:p>
          <a:p>
            <a:r>
              <a:rPr lang="en-US" sz="2400" dirty="0" smtClean="0">
                <a:latin typeface="+mj-lt"/>
              </a:rPr>
              <a:t>(100:5)… </a:t>
            </a:r>
            <a:r>
              <a:rPr lang="en-US" sz="2400" b="1" dirty="0" smtClean="0">
                <a:latin typeface="+mj-lt"/>
              </a:rPr>
              <a:t>I </a:t>
            </a:r>
            <a:r>
              <a:rPr lang="en-US" sz="2400" dirty="0" smtClean="0">
                <a:latin typeface="+mj-lt"/>
              </a:rPr>
              <a:t>[David] </a:t>
            </a:r>
            <a:r>
              <a:rPr lang="en-US" sz="2400" b="1" dirty="0" smtClean="0">
                <a:latin typeface="+mj-lt"/>
              </a:rPr>
              <a:t>will not give sleep to mine eyes, or </a:t>
            </a:r>
          </a:p>
          <a:p>
            <a:r>
              <a:rPr lang="en-US" sz="2400" b="1" dirty="0" smtClean="0">
                <a:latin typeface="+mj-lt"/>
              </a:rPr>
              <a:t>slumber to my eyelids, until I find a place for the LORD</a:t>
            </a:r>
            <a:r>
              <a:rPr lang="en-US" sz="2400" dirty="0" smtClean="0">
                <a:latin typeface="+mj-lt"/>
              </a:rPr>
              <a:t>…” </a:t>
            </a:r>
          </a:p>
          <a:p>
            <a:r>
              <a:rPr lang="en-US" sz="2400" dirty="0" smtClean="0">
                <a:latin typeface="+mj-lt"/>
              </a:rPr>
              <a:t>(132:4,5).</a:t>
            </a:r>
          </a:p>
          <a:p>
            <a:r>
              <a:rPr lang="en-US" sz="2400" u="sng" dirty="0" smtClean="0">
                <a:latin typeface="+mj-lt"/>
              </a:rPr>
              <a:t>David will not rest until he finds a suitable dwelling place </a:t>
            </a:r>
            <a:endParaRPr lang="en-US" sz="2400" u="sng" dirty="0" smtClean="0">
              <a:latin typeface="+mj-lt"/>
            </a:endParaRPr>
          </a:p>
          <a:p>
            <a:r>
              <a:rPr lang="en-US" sz="2400" u="sng" dirty="0" smtClean="0">
                <a:latin typeface="+mj-lt"/>
              </a:rPr>
              <a:t>for </a:t>
            </a:r>
            <a:r>
              <a:rPr lang="en-US" sz="2400" u="sng" dirty="0" smtClean="0">
                <a:latin typeface="+mj-lt"/>
              </a:rPr>
              <a:t>the GOD who will one day rule over the earth</a:t>
            </a:r>
            <a:r>
              <a:rPr lang="en-US" sz="2400" dirty="0" smtClean="0">
                <a:latin typeface="+mj-lt"/>
              </a:rPr>
              <a:t>!</a:t>
            </a:r>
          </a:p>
          <a:p>
            <a:endParaRPr lang="en-US" sz="800" dirty="0" smtClean="0">
              <a:latin typeface="+mj-lt"/>
            </a:endParaRPr>
          </a:p>
          <a:p>
            <a:r>
              <a:rPr lang="en-US" sz="2400" dirty="0" smtClean="0">
                <a:latin typeface="+mj-lt"/>
              </a:rPr>
              <a:t>Next time – David sins with Bathsheba</a:t>
            </a:r>
            <a:endParaRPr lang="en-US" sz="2400" dirty="0">
              <a:latin typeface="+mj-lt"/>
            </a:endParaRPr>
          </a:p>
        </p:txBody>
      </p:sp>
      <p:pic>
        <p:nvPicPr>
          <p:cNvPr id="3" name="Picture 2" descr="&lt;strong&gt;Solomon’s Temple&lt;/strong&gt;, Israel | Building the Worl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9475" y="-1"/>
            <a:ext cx="4962524" cy="6417886"/>
          </a:xfrm>
          <a:prstGeom prst="rect">
            <a:avLst/>
          </a:prstGeom>
        </p:spPr>
      </p:pic>
    </p:spTree>
    <p:extLst>
      <p:ext uri="{BB962C8B-B14F-4D97-AF65-F5344CB8AC3E}">
        <p14:creationId xmlns:p14="http://schemas.microsoft.com/office/powerpoint/2010/main" val="173328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4" end="14"/>
                                            </p:txEl>
                                          </p:spTgt>
                                        </p:tgtEl>
                                        <p:attrNameLst>
                                          <p:attrName>style.visibility</p:attrName>
                                        </p:attrNameLst>
                                      </p:cBhvr>
                                      <p:to>
                                        <p:strVal val="visible"/>
                                      </p:to>
                                    </p:set>
                                    <p:animEffect transition="in" filter="fade">
                                      <p:cBhvr>
                                        <p:cTn id="14" dur="500"/>
                                        <p:tgtEl>
                                          <p:spTgt spid="2">
                                            <p:txEl>
                                              <p:pRg st="14" end="14"/>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15" end="15"/>
                                            </p:txEl>
                                          </p:spTgt>
                                        </p:tgtEl>
                                        <p:attrNameLst>
                                          <p:attrName>style.visibility</p:attrName>
                                        </p:attrNameLst>
                                      </p:cBhvr>
                                      <p:to>
                                        <p:strVal val="visible"/>
                                      </p:to>
                                    </p:set>
                                    <p:animEffect transition="in" filter="fade">
                                      <p:cBhvr>
                                        <p:cTn id="17" dur="500"/>
                                        <p:tgtEl>
                                          <p:spTgt spid="2">
                                            <p:txEl>
                                              <p:pRg st="15" end="1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7" end="17"/>
                                            </p:txEl>
                                          </p:spTgt>
                                        </p:tgtEl>
                                        <p:attrNameLst>
                                          <p:attrName>style.visibility</p:attrName>
                                        </p:attrNameLst>
                                      </p:cBhvr>
                                      <p:to>
                                        <p:strVal val="visible"/>
                                      </p:to>
                                    </p:set>
                                    <p:animEffect transition="in" filter="fade">
                                      <p:cBhvr>
                                        <p:cTn id="22"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7029452" cy="6617196"/>
          </a:xfrm>
          <a:prstGeom prst="rect">
            <a:avLst/>
          </a:prstGeom>
          <a:noFill/>
        </p:spPr>
        <p:txBody>
          <a:bodyPr wrap="square" rtlCol="0">
            <a:spAutoFit/>
          </a:bodyPr>
          <a:lstStyle/>
          <a:p>
            <a:r>
              <a:rPr lang="en-US" sz="2400" dirty="0" smtClean="0">
                <a:latin typeface="+mj-lt"/>
              </a:rPr>
              <a:t>“As far as the east is from the west, so far hath </a:t>
            </a:r>
          </a:p>
          <a:p>
            <a:r>
              <a:rPr lang="en-US" sz="2400" b="1" u="sng" dirty="0" smtClean="0">
                <a:latin typeface="+mj-lt"/>
              </a:rPr>
              <a:t>he</a:t>
            </a:r>
            <a:r>
              <a:rPr lang="en-US" sz="2400" u="sng" dirty="0" smtClean="0">
                <a:latin typeface="+mj-lt"/>
              </a:rPr>
              <a:t> </a:t>
            </a:r>
            <a:r>
              <a:rPr lang="en-US" sz="2400" b="1" u="sng" dirty="0" smtClean="0">
                <a:latin typeface="+mj-lt"/>
              </a:rPr>
              <a:t>removed our transgressions from us</a:t>
            </a:r>
            <a:r>
              <a:rPr lang="en-US" sz="2400" dirty="0" smtClean="0">
                <a:latin typeface="+mj-lt"/>
              </a:rPr>
              <a:t>” (103:12).</a:t>
            </a:r>
          </a:p>
          <a:p>
            <a:r>
              <a:rPr lang="en-US" sz="2400" dirty="0" smtClean="0">
                <a:latin typeface="+mj-lt"/>
              </a:rPr>
              <a:t>Christ’s finished work totally separated </a:t>
            </a:r>
            <a:r>
              <a:rPr lang="en-US" sz="2400" i="1" dirty="0" smtClean="0">
                <a:latin typeface="+mj-lt"/>
              </a:rPr>
              <a:t>the-sin-from-</a:t>
            </a:r>
          </a:p>
          <a:p>
            <a:r>
              <a:rPr lang="en-US" sz="2400" i="1" dirty="0" smtClean="0">
                <a:latin typeface="+mj-lt"/>
              </a:rPr>
              <a:t>the-sinner</a:t>
            </a:r>
            <a:r>
              <a:rPr lang="en-US" sz="2400" dirty="0" smtClean="0">
                <a:latin typeface="+mj-lt"/>
              </a:rPr>
              <a:t>—man’s record of sin was expunged by the </a:t>
            </a:r>
          </a:p>
          <a:p>
            <a:r>
              <a:rPr lang="en-US" sz="2400" dirty="0" smtClean="0">
                <a:latin typeface="+mj-lt"/>
              </a:rPr>
              <a:t>selfless gift of Christ so much so that David said…</a:t>
            </a:r>
          </a:p>
          <a:p>
            <a:endParaRPr lang="en-US" sz="800" dirty="0" smtClean="0">
              <a:latin typeface="+mj-lt"/>
            </a:endParaRPr>
          </a:p>
          <a:p>
            <a:r>
              <a:rPr lang="en-US" sz="2400" dirty="0" smtClean="0">
                <a:latin typeface="+mj-lt"/>
              </a:rPr>
              <a:t>“… </a:t>
            </a:r>
            <a:r>
              <a:rPr lang="en-US" sz="2400" b="1" u="sng" dirty="0" smtClean="0">
                <a:latin typeface="+mj-lt"/>
              </a:rPr>
              <a:t>thou art very great; thou art clothed with honour </a:t>
            </a:r>
          </a:p>
          <a:p>
            <a:r>
              <a:rPr lang="en-US" sz="2400" b="1" u="sng" dirty="0" smtClean="0">
                <a:latin typeface="+mj-lt"/>
              </a:rPr>
              <a:t>and majesty</a:t>
            </a:r>
            <a:r>
              <a:rPr lang="en-US" sz="2400" dirty="0" smtClean="0">
                <a:latin typeface="+mj-lt"/>
              </a:rPr>
              <a:t>… who laid the foundations of the earth, </a:t>
            </a:r>
          </a:p>
          <a:p>
            <a:r>
              <a:rPr lang="en-US" sz="2400" dirty="0" smtClean="0">
                <a:latin typeface="+mj-lt"/>
              </a:rPr>
              <a:t>that it should not be removed for ever…” (104:1,5).</a:t>
            </a:r>
          </a:p>
          <a:p>
            <a:r>
              <a:rPr lang="en-US" sz="2400" dirty="0" smtClean="0">
                <a:latin typeface="+mj-lt"/>
              </a:rPr>
              <a:t>The Apostle Paul a thousand years later would add </a:t>
            </a:r>
          </a:p>
          <a:p>
            <a:r>
              <a:rPr lang="en-US" sz="2400" dirty="0" smtClean="0">
                <a:latin typeface="+mj-lt"/>
              </a:rPr>
              <a:t>to the importance of Christ –</a:t>
            </a:r>
          </a:p>
          <a:p>
            <a:endParaRPr lang="en-US" sz="800" dirty="0" smtClean="0">
              <a:latin typeface="+mj-lt"/>
            </a:endParaRPr>
          </a:p>
          <a:p>
            <a:r>
              <a:rPr lang="en-US" sz="2400" dirty="0" smtClean="0">
                <a:latin typeface="+mj-lt"/>
              </a:rPr>
              <a:t>“… </a:t>
            </a:r>
            <a:r>
              <a:rPr lang="en-US" sz="2400" b="1" u="sng" dirty="0" smtClean="0">
                <a:latin typeface="+mj-lt"/>
              </a:rPr>
              <a:t>we have redemption through his blood, even the </a:t>
            </a:r>
          </a:p>
          <a:p>
            <a:r>
              <a:rPr lang="en-US" sz="2400" b="1" u="sng" dirty="0" smtClean="0">
                <a:latin typeface="+mj-lt"/>
              </a:rPr>
              <a:t>forgiveness of sins</a:t>
            </a:r>
            <a:r>
              <a:rPr lang="en-US" sz="2400" dirty="0" smtClean="0">
                <a:latin typeface="+mj-lt"/>
              </a:rPr>
              <a:t>: [Christ] Who is the image of the </a:t>
            </a:r>
          </a:p>
          <a:p>
            <a:r>
              <a:rPr lang="en-US" sz="2400" dirty="0" smtClean="0">
                <a:latin typeface="+mj-lt"/>
              </a:rPr>
              <a:t>invisible God… for by him were all things created, </a:t>
            </a:r>
          </a:p>
          <a:p>
            <a:r>
              <a:rPr lang="en-US" sz="2400" dirty="0" smtClean="0">
                <a:latin typeface="+mj-lt"/>
              </a:rPr>
              <a:t>that are in heaven, and that are in earth, visible and </a:t>
            </a:r>
          </a:p>
          <a:p>
            <a:r>
              <a:rPr lang="en-US" sz="2400" dirty="0" smtClean="0">
                <a:latin typeface="+mj-lt"/>
              </a:rPr>
              <a:t>invisible… all things were created by him, and for </a:t>
            </a:r>
          </a:p>
          <a:p>
            <a:r>
              <a:rPr lang="en-US" sz="2400" dirty="0" smtClean="0">
                <a:latin typeface="+mj-lt"/>
              </a:rPr>
              <a:t>him…” (Col. 1:14-16).</a:t>
            </a:r>
            <a:r>
              <a:rPr lang="en-US" sz="2400" dirty="0">
                <a:latin typeface="+mj-lt"/>
              </a:rPr>
              <a:t> </a:t>
            </a:r>
            <a:r>
              <a:rPr lang="en-US" sz="2400" dirty="0" smtClean="0">
                <a:latin typeface="+mj-lt"/>
              </a:rPr>
              <a:t> The Creator of </a:t>
            </a:r>
            <a:r>
              <a:rPr lang="en-US" sz="2400" i="1" dirty="0" smtClean="0">
                <a:latin typeface="+mj-lt"/>
              </a:rPr>
              <a:t>everything</a:t>
            </a:r>
            <a:r>
              <a:rPr lang="en-US" sz="2400" dirty="0" smtClean="0">
                <a:latin typeface="+mj-lt"/>
              </a:rPr>
              <a:t> became the sin bearer for </a:t>
            </a:r>
            <a:r>
              <a:rPr lang="en-US" sz="2400" i="1" dirty="0" smtClean="0">
                <a:latin typeface="+mj-lt"/>
              </a:rPr>
              <a:t>everyone</a:t>
            </a:r>
            <a:r>
              <a:rPr lang="en-US" sz="2400" dirty="0" smtClean="0">
                <a:latin typeface="+mj-lt"/>
              </a:rPr>
              <a:t>.    </a:t>
            </a:r>
            <a:endParaRPr lang="en-US" sz="2400" dirty="0">
              <a:latin typeface="+mj-lt"/>
            </a:endParaRPr>
          </a:p>
        </p:txBody>
      </p:sp>
      <p:pic>
        <p:nvPicPr>
          <p:cNvPr id="5" name="Picture 4" descr="File:Cross in sunse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0"/>
            <a:ext cx="5210176" cy="6724650"/>
          </a:xfrm>
          <a:prstGeom prst="rect">
            <a:avLst/>
          </a:prstGeom>
        </p:spPr>
      </p:pic>
    </p:spTree>
    <p:extLst>
      <p:ext uri="{BB962C8B-B14F-4D97-AF65-F5344CB8AC3E}">
        <p14:creationId xmlns:p14="http://schemas.microsoft.com/office/powerpoint/2010/main" val="199051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500"/>
                                        <p:tgtEl>
                                          <p:spTgt spid="2">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3" end="13"/>
                                            </p:txEl>
                                          </p:spTgt>
                                        </p:tgtEl>
                                        <p:attrNameLst>
                                          <p:attrName>style.visibility</p:attrName>
                                        </p:attrNameLst>
                                      </p:cBhvr>
                                      <p:to>
                                        <p:strVal val="visible"/>
                                      </p:to>
                                    </p:set>
                                    <p:animEffect transition="in" filter="fade">
                                      <p:cBhvr>
                                        <p:cTn id="40" dur="500"/>
                                        <p:tgtEl>
                                          <p:spTgt spid="2">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Effect transition="in" filter="fade">
                                      <p:cBhvr>
                                        <p:cTn id="43" dur="500"/>
                                        <p:tgtEl>
                                          <p:spTgt spid="2">
                                            <p:txEl>
                                              <p:pRg st="14" end="1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5" end="15"/>
                                            </p:txEl>
                                          </p:spTgt>
                                        </p:tgtEl>
                                        <p:attrNameLst>
                                          <p:attrName>style.visibility</p:attrName>
                                        </p:attrNameLst>
                                      </p:cBhvr>
                                      <p:to>
                                        <p:strVal val="visible"/>
                                      </p:to>
                                    </p:set>
                                    <p:animEffect transition="in" filter="fade">
                                      <p:cBhvr>
                                        <p:cTn id="46" dur="500"/>
                                        <p:tgtEl>
                                          <p:spTgt spid="2">
                                            <p:txEl>
                                              <p:pRg st="15" end="1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animEffect transition="in" filter="fade">
                                      <p:cBhvr>
                                        <p:cTn id="49" dur="500"/>
                                        <p:tgtEl>
                                          <p:spTgt spid="2">
                                            <p:txEl>
                                              <p:pRg st="16" end="1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7" end="17"/>
                                            </p:txEl>
                                          </p:spTgt>
                                        </p:tgtEl>
                                        <p:attrNameLst>
                                          <p:attrName>style.visibility</p:attrName>
                                        </p:attrNameLst>
                                      </p:cBhvr>
                                      <p:to>
                                        <p:strVal val="visible"/>
                                      </p:to>
                                    </p:set>
                                    <p:animEffect transition="in" filter="fade">
                                      <p:cBhvr>
                                        <p:cTn id="52"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6848475" cy="6494085"/>
          </a:xfrm>
          <a:prstGeom prst="rect">
            <a:avLst/>
          </a:prstGeom>
          <a:noFill/>
        </p:spPr>
        <p:txBody>
          <a:bodyPr wrap="square" rtlCol="0">
            <a:spAutoFit/>
          </a:bodyPr>
          <a:lstStyle/>
          <a:p>
            <a:r>
              <a:rPr lang="en-US" sz="2400" b="1" dirty="0" smtClean="0">
                <a:latin typeface="+mj-lt"/>
              </a:rPr>
              <a:t>THE KING OF ISRAEL</a:t>
            </a:r>
          </a:p>
          <a:p>
            <a:r>
              <a:rPr lang="en-US" sz="2400" dirty="0" smtClean="0">
                <a:latin typeface="+mj-lt"/>
              </a:rPr>
              <a:t>“Then came all the tribes of Israel to David unto Hebron… and king David made a league with them in Hebron before the LORD: </a:t>
            </a:r>
            <a:r>
              <a:rPr lang="en-US" sz="2400" b="1" u="sng" dirty="0" smtClean="0">
                <a:latin typeface="+mj-lt"/>
              </a:rPr>
              <a:t>and they anointed David king over Israel</a:t>
            </a:r>
            <a:r>
              <a:rPr lang="en-US" sz="2400" dirty="0" smtClean="0">
                <a:latin typeface="+mj-lt"/>
              </a:rPr>
              <a:t>.  David was [30] years old when he began to reign, and reigned [40] years.  In Hebron he reigned over Judah [7 ½] years: and in Jerusalem he reigned [33] years over all Israel and Judah”(2Sam. 5:1-5).</a:t>
            </a:r>
          </a:p>
          <a:p>
            <a:r>
              <a:rPr lang="en-US" sz="2400" dirty="0" smtClean="0">
                <a:latin typeface="+mj-lt"/>
              </a:rPr>
              <a:t>The plan had now been carried out to make David the God-chosen king of all Israe</a:t>
            </a:r>
            <a:r>
              <a:rPr lang="en-US" sz="2400" dirty="0">
                <a:latin typeface="+mj-lt"/>
              </a:rPr>
              <a:t>l</a:t>
            </a:r>
            <a:r>
              <a:rPr lang="en-US" sz="2400" dirty="0" smtClean="0">
                <a:latin typeface="+mj-lt"/>
              </a:rPr>
              <a:t>.  The first capital was Hebron, but God made it possible for it to be moved </a:t>
            </a:r>
          </a:p>
          <a:p>
            <a:r>
              <a:rPr lang="en-US" sz="2400" dirty="0" smtClean="0">
                <a:latin typeface="+mj-lt"/>
              </a:rPr>
              <a:t>to where He wanted it, Jerusalem –</a:t>
            </a:r>
          </a:p>
          <a:p>
            <a:endParaRPr lang="en-US" sz="800" dirty="0" smtClean="0">
              <a:latin typeface="+mj-lt"/>
            </a:endParaRPr>
          </a:p>
          <a:p>
            <a:r>
              <a:rPr lang="en-US" sz="2400" dirty="0" smtClean="0">
                <a:latin typeface="+mj-lt"/>
              </a:rPr>
              <a:t>“And the king [David] and his men went to Jerusalem unto the Jebusites, the inhabitants of the land… saying, Except thou take away the blind and the lame, thou shalt not come in hither: thinking, David cannot come in hither” (5:6).  </a:t>
            </a:r>
            <a:endParaRPr lang="en-US" sz="2400" dirty="0">
              <a:latin typeface="+mj-lt"/>
            </a:endParaRPr>
          </a:p>
        </p:txBody>
      </p:sp>
      <p:pic>
        <p:nvPicPr>
          <p:cNvPr id="4" name="Picture 3" descr="&lt;strong&gt;David&lt;/strong&gt; Crowned &lt;strong&gt;King&lt;/strong&gt; in Hebr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775" y="-1"/>
            <a:ext cx="5229225" cy="6417886"/>
          </a:xfrm>
          <a:prstGeom prst="rect">
            <a:avLst/>
          </a:prstGeom>
        </p:spPr>
      </p:pic>
      <p:pic>
        <p:nvPicPr>
          <p:cNvPr id="3" name="Picture 2" descr="Tribe of Judah - Wikipedia"/>
          <p:cNvPicPr>
            <a:picLocks noChangeAspect="1"/>
          </p:cNvPicPr>
          <p:nvPr/>
        </p:nvPicPr>
        <p:blipFill rotWithShape="1">
          <a:blip r:embed="rId3" cstate="print">
            <a:extLst>
              <a:ext uri="{28A0092B-C50C-407E-A947-70E740481C1C}">
                <a14:useLocalDpi xmlns:a14="http://schemas.microsoft.com/office/drawing/2010/main" val="0"/>
              </a:ext>
            </a:extLst>
          </a:blip>
          <a:srcRect l="31415" t="45914" r="41972" b="31070"/>
          <a:stretch/>
        </p:blipFill>
        <p:spPr>
          <a:xfrm>
            <a:off x="6962776" y="-1"/>
            <a:ext cx="5229224" cy="6417885"/>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8519040" y="3779640"/>
              <a:ext cx="1166400" cy="2141640"/>
            </p14:xfrm>
          </p:contentPart>
        </mc:Choice>
        <mc:Fallback xmlns="">
          <p:pic>
            <p:nvPicPr>
              <p:cNvPr id="5" name="Ink 4"/>
              <p:cNvPicPr/>
              <p:nvPr/>
            </p:nvPicPr>
            <p:blipFill>
              <a:blip r:embed="rId5"/>
              <a:stretch>
                <a:fillRect/>
              </a:stretch>
            </p:blipFill>
            <p:spPr>
              <a:xfrm>
                <a:off x="8509680" y="3770280"/>
                <a:ext cx="1185120" cy="2160360"/>
              </a:xfrm>
              <a:prstGeom prst="rect">
                <a:avLst/>
              </a:prstGeom>
            </p:spPr>
          </p:pic>
        </mc:Fallback>
      </mc:AlternateContent>
    </p:spTree>
    <p:extLst>
      <p:ext uri="{BB962C8B-B14F-4D97-AF65-F5344CB8AC3E}">
        <p14:creationId xmlns:p14="http://schemas.microsoft.com/office/powerpoint/2010/main" val="367781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9655"/>
            <a:ext cx="6438900" cy="6740307"/>
          </a:xfrm>
          <a:prstGeom prst="rect">
            <a:avLst/>
          </a:prstGeom>
          <a:noFill/>
        </p:spPr>
        <p:txBody>
          <a:bodyPr wrap="square" rtlCol="0">
            <a:spAutoFit/>
          </a:bodyPr>
          <a:lstStyle/>
          <a:p>
            <a:r>
              <a:rPr lang="en-US" sz="2400" b="1" dirty="0" smtClean="0">
                <a:latin typeface="+mj-lt"/>
              </a:rPr>
              <a:t>DEFEAT OF THE JEBUSITES</a:t>
            </a:r>
          </a:p>
          <a:p>
            <a:r>
              <a:rPr lang="en-US" sz="2400" dirty="0" smtClean="0">
                <a:latin typeface="+mj-lt"/>
              </a:rPr>
              <a:t>The Jebusites mocked David because they believed their city was impenetrable.  In effect they said, </a:t>
            </a:r>
            <a:r>
              <a:rPr lang="en-US" sz="2400" i="1" dirty="0" smtClean="0">
                <a:latin typeface="+mj-lt"/>
              </a:rPr>
              <a:t>Even the blind and the lame can ward you off, David!</a:t>
            </a:r>
            <a:endParaRPr lang="en-US" sz="800" dirty="0" smtClean="0">
              <a:latin typeface="+mj-lt"/>
            </a:endParaRPr>
          </a:p>
          <a:p>
            <a:r>
              <a:rPr lang="en-US" sz="2400" dirty="0" smtClean="0">
                <a:latin typeface="+mj-lt"/>
              </a:rPr>
              <a:t>They underestimated David, and they certainly underestimated God’s power and plan to take ‘the city of God’ – </a:t>
            </a:r>
          </a:p>
          <a:p>
            <a:endParaRPr lang="en-US" sz="800" dirty="0">
              <a:latin typeface="+mj-lt"/>
            </a:endParaRPr>
          </a:p>
          <a:p>
            <a:r>
              <a:rPr lang="en-US" sz="2400" dirty="0" smtClean="0">
                <a:latin typeface="+mj-lt"/>
              </a:rPr>
              <a:t>“Great is the LORD, and greatly to be praised in </a:t>
            </a:r>
            <a:r>
              <a:rPr lang="en-US" sz="2400" b="1" u="sng" dirty="0" smtClean="0">
                <a:latin typeface="+mj-lt"/>
              </a:rPr>
              <a:t>the</a:t>
            </a:r>
            <a:r>
              <a:rPr lang="en-US" sz="2400" dirty="0" smtClean="0">
                <a:latin typeface="+mj-lt"/>
              </a:rPr>
              <a:t> </a:t>
            </a:r>
            <a:r>
              <a:rPr lang="en-US" sz="2400" b="1" u="sng" dirty="0" smtClean="0">
                <a:latin typeface="+mj-lt"/>
              </a:rPr>
              <a:t>city of our God</a:t>
            </a:r>
            <a:r>
              <a:rPr lang="en-US" sz="2400" dirty="0" smtClean="0">
                <a:latin typeface="+mj-lt"/>
              </a:rPr>
              <a:t>, in the mountain of his holiness… is mount Zion… the city of the great King” (Psa. 48:2). </a:t>
            </a:r>
          </a:p>
          <a:p>
            <a:endParaRPr lang="en-US" sz="800" dirty="0" smtClean="0">
              <a:latin typeface="+mj-lt"/>
            </a:endParaRPr>
          </a:p>
          <a:p>
            <a:r>
              <a:rPr lang="en-US" sz="2400" dirty="0" smtClean="0">
                <a:latin typeface="+mj-lt"/>
              </a:rPr>
              <a:t>“Nevertheless David took the strong hold of Zion…” (5:7).</a:t>
            </a:r>
          </a:p>
          <a:p>
            <a:r>
              <a:rPr lang="en-US" sz="2400" dirty="0" smtClean="0">
                <a:latin typeface="+mj-lt"/>
              </a:rPr>
              <a:t>Jerusalem had been held by the pagan </a:t>
            </a:r>
            <a:r>
              <a:rPr lang="en-US" sz="2400" dirty="0" err="1" smtClean="0">
                <a:latin typeface="+mj-lt"/>
              </a:rPr>
              <a:t>Jebusites</a:t>
            </a:r>
            <a:r>
              <a:rPr lang="en-US" sz="2400" dirty="0" smtClean="0">
                <a:latin typeface="+mj-lt"/>
              </a:rPr>
              <a:t> since the time of Joshua when Judah was unable to take it (Josh. 15:63).</a:t>
            </a:r>
          </a:p>
          <a:p>
            <a:endParaRPr lang="en-US" sz="800" dirty="0" smtClean="0">
              <a:latin typeface="+mj-lt"/>
            </a:endParaRPr>
          </a:p>
          <a:p>
            <a:r>
              <a:rPr lang="en-US" sz="2400" dirty="0" smtClean="0">
                <a:latin typeface="+mj-lt"/>
              </a:rPr>
              <a:t>How </a:t>
            </a:r>
            <a:r>
              <a:rPr lang="en-US" sz="2400" dirty="0">
                <a:latin typeface="+mj-lt"/>
              </a:rPr>
              <a:t>did David take it</a:t>
            </a:r>
            <a:r>
              <a:rPr lang="en-US" sz="2400" dirty="0" smtClean="0">
                <a:latin typeface="+mj-lt"/>
              </a:rPr>
              <a:t>?</a:t>
            </a:r>
            <a:endParaRPr lang="en-US" sz="2400" dirty="0">
              <a:latin typeface="+mj-lt"/>
            </a:endParaRPr>
          </a:p>
        </p:txBody>
      </p:sp>
      <p:pic>
        <p:nvPicPr>
          <p:cNvPr id="3" name="Picture 2" descr="File:&lt;strong&gt;David&lt;/strong&gt; &lt;strong&gt;King&lt;/strong&gt; Over All &lt;strong&gt;Israel&lt;/strong&gt; 001.jpg - The Work of Go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900" y="0"/>
            <a:ext cx="5753100" cy="6640652"/>
          </a:xfrm>
          <a:prstGeom prst="rect">
            <a:avLst/>
          </a:prstGeom>
        </p:spPr>
      </p:pic>
    </p:spTree>
    <p:extLst>
      <p:ext uri="{BB962C8B-B14F-4D97-AF65-F5344CB8AC3E}">
        <p14:creationId xmlns:p14="http://schemas.microsoft.com/office/powerpoint/2010/main" val="135878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lt;strong&gt;David&lt;/strong&gt; &lt;strong&gt;King&lt;/strong&gt; Over All &lt;strong&gt;Israel&lt;/strong&gt; 001.jpg - The Work of Go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424" y="0"/>
            <a:ext cx="5362576" cy="6286499"/>
          </a:xfrm>
          <a:prstGeom prst="rect">
            <a:avLst/>
          </a:prstGeom>
        </p:spPr>
      </p:pic>
      <p:pic>
        <p:nvPicPr>
          <p:cNvPr id="2" name="Picture 1" descr="Warren's &lt;strong&gt;Shaft&lt;/strong&g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425" y="-952500"/>
            <a:ext cx="5362575" cy="7379821"/>
          </a:xfrm>
          <a:prstGeom prst="rect">
            <a:avLst/>
          </a:prstGeom>
        </p:spPr>
      </p:pic>
      <p:sp>
        <p:nvSpPr>
          <p:cNvPr id="3" name="Rectangle 2"/>
          <p:cNvSpPr/>
          <p:nvPr/>
        </p:nvSpPr>
        <p:spPr>
          <a:xfrm>
            <a:off x="1" y="-66764"/>
            <a:ext cx="6153150" cy="6494085"/>
          </a:xfrm>
          <a:prstGeom prst="rect">
            <a:avLst/>
          </a:prstGeom>
        </p:spPr>
        <p:txBody>
          <a:bodyPr wrap="square">
            <a:spAutoFit/>
          </a:bodyPr>
          <a:lstStyle/>
          <a:p>
            <a:r>
              <a:rPr lang="en-US" sz="2400" dirty="0">
                <a:latin typeface="+mj-lt"/>
              </a:rPr>
              <a:t>“And David and all Israel went to Jerusalem, which is Jebus; where the Jebusites were… And the inhabitants of Jebus said to David, Thou shalt not come hither.  Nevertheless David took the castle of Zion, which is the city of David” </a:t>
            </a:r>
            <a:endParaRPr lang="en-US" sz="2400" dirty="0" smtClean="0">
              <a:latin typeface="+mj-lt"/>
            </a:endParaRPr>
          </a:p>
          <a:p>
            <a:r>
              <a:rPr lang="en-US" sz="2400" dirty="0" smtClean="0">
                <a:latin typeface="+mj-lt"/>
              </a:rPr>
              <a:t>(</a:t>
            </a:r>
            <a:r>
              <a:rPr lang="en-US" sz="2400" dirty="0">
                <a:latin typeface="+mj-lt"/>
              </a:rPr>
              <a:t>1Chron. 11:4,5</a:t>
            </a:r>
            <a:r>
              <a:rPr lang="en-US" sz="2400" dirty="0" smtClean="0">
                <a:latin typeface="+mj-lt"/>
              </a:rPr>
              <a:t>).</a:t>
            </a:r>
          </a:p>
          <a:p>
            <a:r>
              <a:rPr lang="en-US" sz="2400" dirty="0" smtClean="0">
                <a:latin typeface="+mj-lt"/>
              </a:rPr>
              <a:t>David </a:t>
            </a:r>
            <a:r>
              <a:rPr lang="en-US" sz="2400" dirty="0">
                <a:latin typeface="+mj-lt"/>
              </a:rPr>
              <a:t>offered the position of Commander-of-the-army to any soldier able to find an </a:t>
            </a:r>
            <a:r>
              <a:rPr lang="en-US" sz="2400" dirty="0" smtClean="0">
                <a:latin typeface="+mj-lt"/>
              </a:rPr>
              <a:t>entry way </a:t>
            </a:r>
            <a:r>
              <a:rPr lang="en-US" sz="2400" dirty="0">
                <a:latin typeface="+mj-lt"/>
              </a:rPr>
              <a:t>into the fortified city (5:8).  </a:t>
            </a:r>
            <a:r>
              <a:rPr lang="en-US" sz="2400" dirty="0" smtClean="0">
                <a:latin typeface="+mj-lt"/>
              </a:rPr>
              <a:t>Joab </a:t>
            </a:r>
            <a:r>
              <a:rPr lang="en-US" sz="2400" dirty="0">
                <a:latin typeface="+mj-lt"/>
              </a:rPr>
              <a:t>discovered a water shaft, which led him beyond the walls, and David and his </a:t>
            </a:r>
            <a:r>
              <a:rPr lang="en-US" sz="2400" dirty="0" smtClean="0">
                <a:latin typeface="+mj-lt"/>
              </a:rPr>
              <a:t>army then </a:t>
            </a:r>
            <a:r>
              <a:rPr lang="en-US" sz="2400" dirty="0">
                <a:latin typeface="+mj-lt"/>
              </a:rPr>
              <a:t>easily took </a:t>
            </a:r>
            <a:r>
              <a:rPr lang="en-US" sz="2400" dirty="0" smtClean="0">
                <a:latin typeface="+mj-lt"/>
              </a:rPr>
              <a:t>‘the city of </a:t>
            </a:r>
            <a:r>
              <a:rPr lang="en-US" sz="2400" dirty="0" smtClean="0">
                <a:latin typeface="+mj-lt"/>
              </a:rPr>
              <a:t>God</a:t>
            </a:r>
            <a:r>
              <a:rPr lang="en-US" sz="2400" dirty="0" smtClean="0">
                <a:latin typeface="+mj-lt"/>
              </a:rPr>
              <a:t>’ </a:t>
            </a:r>
            <a:r>
              <a:rPr lang="en-US" sz="2400" dirty="0" smtClean="0">
                <a:latin typeface="+mj-lt"/>
              </a:rPr>
              <a:t>(1Chron</a:t>
            </a:r>
            <a:r>
              <a:rPr lang="en-US" sz="2400" dirty="0" smtClean="0">
                <a:latin typeface="+mj-lt"/>
              </a:rPr>
              <a:t>. 11:6).</a:t>
            </a:r>
          </a:p>
          <a:p>
            <a:endParaRPr lang="en-US" sz="800" dirty="0" smtClean="0">
              <a:latin typeface="+mj-lt"/>
            </a:endParaRPr>
          </a:p>
          <a:p>
            <a:r>
              <a:rPr lang="en-US" sz="2400" dirty="0" smtClean="0">
                <a:latin typeface="+mj-lt"/>
              </a:rPr>
              <a:t>“</a:t>
            </a:r>
            <a:r>
              <a:rPr lang="en-US" sz="2400" dirty="0">
                <a:latin typeface="+mj-lt"/>
              </a:rPr>
              <a:t>So David dwelt in the fort, and called it </a:t>
            </a:r>
            <a:r>
              <a:rPr lang="en-US" sz="2400" b="1" u="sng" dirty="0">
                <a:latin typeface="+mj-lt"/>
              </a:rPr>
              <a:t>the city of David</a:t>
            </a:r>
            <a:r>
              <a:rPr lang="en-US" sz="2400" dirty="0">
                <a:latin typeface="+mj-lt"/>
              </a:rPr>
              <a:t>.  And David built round about from Millo and inward.  And David went on, and grew great, and the LORD God of hosts was with him” (5:9</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49702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7821"/>
            <a:ext cx="9820275" cy="6617196"/>
          </a:xfrm>
          <a:prstGeom prst="rect">
            <a:avLst/>
          </a:prstGeom>
          <a:noFill/>
        </p:spPr>
        <p:txBody>
          <a:bodyPr wrap="square" rtlCol="0">
            <a:spAutoFit/>
          </a:bodyPr>
          <a:lstStyle/>
          <a:p>
            <a:r>
              <a:rPr lang="en-US" sz="2400" b="1" dirty="0" smtClean="0">
                <a:latin typeface="+mj-lt"/>
              </a:rPr>
              <a:t>CITY OF DAVID</a:t>
            </a:r>
          </a:p>
          <a:p>
            <a:r>
              <a:rPr lang="en-US" sz="2400" dirty="0" smtClean="0">
                <a:latin typeface="+mj-lt"/>
              </a:rPr>
              <a:t>The original part of Jerusalem which he conquered, </a:t>
            </a:r>
          </a:p>
          <a:p>
            <a:r>
              <a:rPr lang="en-US" sz="2400" dirty="0" smtClean="0">
                <a:latin typeface="+mj-lt"/>
              </a:rPr>
              <a:t>he named ‘the city of David’ [not to be confused with </a:t>
            </a:r>
          </a:p>
          <a:p>
            <a:r>
              <a:rPr lang="en-US" sz="2400" dirty="0" smtClean="0">
                <a:latin typeface="+mj-lt"/>
              </a:rPr>
              <a:t>Bethlehem-Ephratah, the city of David’s birth – </a:t>
            </a:r>
            <a:endParaRPr lang="en-US" sz="800" dirty="0" smtClean="0">
              <a:latin typeface="+mj-lt"/>
            </a:endParaRPr>
          </a:p>
          <a:p>
            <a:endParaRPr lang="en-US" sz="800" dirty="0">
              <a:latin typeface="+mj-lt"/>
            </a:endParaRPr>
          </a:p>
          <a:p>
            <a:r>
              <a:rPr lang="en-US" sz="2400" dirty="0" smtClean="0">
                <a:latin typeface="+mj-lt"/>
              </a:rPr>
              <a:t>“And Joseph also went up from Galilee… unto Judaea, </a:t>
            </a:r>
          </a:p>
          <a:p>
            <a:r>
              <a:rPr lang="en-US" sz="2400" dirty="0" smtClean="0">
                <a:latin typeface="+mj-lt"/>
              </a:rPr>
              <a:t>unto </a:t>
            </a:r>
            <a:r>
              <a:rPr lang="en-US" sz="2400" u="sng" dirty="0" smtClean="0">
                <a:latin typeface="+mj-lt"/>
              </a:rPr>
              <a:t>the city of David</a:t>
            </a:r>
            <a:r>
              <a:rPr lang="en-US" sz="2400" dirty="0" smtClean="0">
                <a:latin typeface="+mj-lt"/>
              </a:rPr>
              <a:t>, which is called Bethlehem, </a:t>
            </a:r>
          </a:p>
          <a:p>
            <a:r>
              <a:rPr lang="en-US" sz="2400" dirty="0" smtClean="0">
                <a:latin typeface="+mj-lt"/>
              </a:rPr>
              <a:t>because he was of the house and lineage of David” </a:t>
            </a:r>
          </a:p>
          <a:p>
            <a:r>
              <a:rPr lang="en-US" sz="2400" dirty="0" smtClean="0">
                <a:latin typeface="+mj-lt"/>
              </a:rPr>
              <a:t>(Lk. 2:4).</a:t>
            </a:r>
          </a:p>
          <a:p>
            <a:r>
              <a:rPr lang="en-US" sz="2400" dirty="0" smtClean="0">
                <a:latin typeface="+mj-lt"/>
              </a:rPr>
              <a:t>Bethlehem was here referred to as ‘the city of David’ </a:t>
            </a:r>
          </a:p>
          <a:p>
            <a:r>
              <a:rPr lang="en-US" sz="2400" dirty="0" smtClean="0">
                <a:latin typeface="+mj-lt"/>
              </a:rPr>
              <a:t>only in that it was the place of David’s birth </a:t>
            </a:r>
            <a:r>
              <a:rPr lang="en-US" sz="2400" i="1" dirty="0" smtClean="0">
                <a:latin typeface="+mj-lt"/>
              </a:rPr>
              <a:t>and</a:t>
            </a:r>
            <a:r>
              <a:rPr lang="en-US" sz="2400" dirty="0" smtClean="0">
                <a:latin typeface="+mj-lt"/>
              </a:rPr>
              <a:t> that </a:t>
            </a:r>
          </a:p>
          <a:p>
            <a:r>
              <a:rPr lang="en-US" sz="2400" dirty="0" smtClean="0">
                <a:latin typeface="+mj-lt"/>
              </a:rPr>
              <a:t>of the baby Jesus who would be in his lineage.   </a:t>
            </a:r>
          </a:p>
          <a:p>
            <a:endParaRPr lang="en-US" sz="800" dirty="0" smtClean="0">
              <a:latin typeface="+mj-lt"/>
            </a:endParaRPr>
          </a:p>
          <a:p>
            <a:r>
              <a:rPr lang="en-US" sz="2400" dirty="0" smtClean="0">
                <a:latin typeface="+mj-lt"/>
              </a:rPr>
              <a:t>“And Hiram king of </a:t>
            </a:r>
            <a:r>
              <a:rPr lang="en-US" sz="2400" dirty="0" err="1" smtClean="0">
                <a:latin typeface="+mj-lt"/>
              </a:rPr>
              <a:t>Tyre</a:t>
            </a:r>
            <a:r>
              <a:rPr lang="en-US" sz="2400" dirty="0" smtClean="0">
                <a:latin typeface="+mj-lt"/>
              </a:rPr>
              <a:t> [Lebanon] sent messengers </a:t>
            </a:r>
            <a:endParaRPr lang="en-US" sz="2400" dirty="0" smtClean="0">
              <a:latin typeface="+mj-lt"/>
            </a:endParaRPr>
          </a:p>
          <a:p>
            <a:r>
              <a:rPr lang="en-US" sz="2400" dirty="0" smtClean="0">
                <a:latin typeface="+mj-lt"/>
              </a:rPr>
              <a:t>to David</a:t>
            </a:r>
            <a:r>
              <a:rPr lang="en-US" sz="2400" dirty="0" smtClean="0">
                <a:latin typeface="+mj-lt"/>
              </a:rPr>
              <a:t>, and cedar trees, and carpenters, and </a:t>
            </a:r>
            <a:endParaRPr lang="en-US" sz="2400" dirty="0" smtClean="0">
              <a:latin typeface="+mj-lt"/>
            </a:endParaRPr>
          </a:p>
          <a:p>
            <a:r>
              <a:rPr lang="en-US" sz="2400" dirty="0" smtClean="0">
                <a:latin typeface="+mj-lt"/>
              </a:rPr>
              <a:t>masons</a:t>
            </a:r>
            <a:r>
              <a:rPr lang="en-US" sz="2400" dirty="0" smtClean="0">
                <a:latin typeface="+mj-lt"/>
              </a:rPr>
              <a:t>: </a:t>
            </a:r>
            <a:r>
              <a:rPr lang="en-US" sz="2400" dirty="0" smtClean="0">
                <a:latin typeface="+mj-lt"/>
              </a:rPr>
              <a:t>and </a:t>
            </a:r>
            <a:r>
              <a:rPr lang="en-US" sz="2400" dirty="0" smtClean="0">
                <a:latin typeface="+mj-lt"/>
              </a:rPr>
              <a:t>they built David an house” (5:11).</a:t>
            </a:r>
          </a:p>
          <a:p>
            <a:r>
              <a:rPr lang="en-US" sz="2400" dirty="0" smtClean="0">
                <a:latin typeface="+mj-lt"/>
              </a:rPr>
              <a:t>The ascent to the throne over all Israel brought </a:t>
            </a:r>
            <a:endParaRPr lang="en-US" sz="2400" dirty="0" smtClean="0">
              <a:latin typeface="+mj-lt"/>
            </a:endParaRPr>
          </a:p>
          <a:p>
            <a:r>
              <a:rPr lang="en-US" sz="2400" dirty="0" smtClean="0">
                <a:latin typeface="+mj-lt"/>
              </a:rPr>
              <a:t>David </a:t>
            </a:r>
            <a:r>
              <a:rPr lang="en-US" sz="2400" dirty="0" smtClean="0">
                <a:latin typeface="+mj-lt"/>
              </a:rPr>
              <a:t>international fame recognized here by king </a:t>
            </a:r>
            <a:endParaRPr lang="en-US" sz="2400" dirty="0" smtClean="0">
              <a:latin typeface="+mj-lt"/>
            </a:endParaRPr>
          </a:p>
          <a:p>
            <a:r>
              <a:rPr lang="en-US" sz="2400" dirty="0" smtClean="0">
                <a:latin typeface="+mj-lt"/>
              </a:rPr>
              <a:t>Hiram </a:t>
            </a:r>
            <a:r>
              <a:rPr lang="en-US" sz="2400" dirty="0" smtClean="0">
                <a:latin typeface="+mj-lt"/>
              </a:rPr>
              <a:t>who supplied materials and craftsmen to build David a grand palace.    </a:t>
            </a:r>
            <a:endParaRPr lang="en-US" sz="2400" dirty="0">
              <a:latin typeface="+mj-lt"/>
            </a:endParaRPr>
          </a:p>
        </p:txBody>
      </p:sp>
      <p:pic>
        <p:nvPicPr>
          <p:cNvPr id="3" name="Picture 2" descr="לקובץ המקורי ‏ ( 1,073 × 1,192 פיקסלים, גודל הקובץ: 943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424" y="-1"/>
            <a:ext cx="5362576" cy="593407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8097975" y="562155"/>
              <a:ext cx="3566520" cy="3832920"/>
            </p14:xfrm>
          </p:contentPart>
        </mc:Choice>
        <mc:Fallback xmlns="">
          <p:pic>
            <p:nvPicPr>
              <p:cNvPr id="5" name="Ink 4"/>
              <p:cNvPicPr/>
              <p:nvPr/>
            </p:nvPicPr>
            <p:blipFill>
              <a:blip r:embed="rId4"/>
              <a:stretch>
                <a:fillRect/>
              </a:stretch>
            </p:blipFill>
            <p:spPr>
              <a:xfrm>
                <a:off x="8088615" y="552795"/>
                <a:ext cx="3585240" cy="3851640"/>
              </a:xfrm>
              <a:prstGeom prst="rect">
                <a:avLst/>
              </a:prstGeom>
            </p:spPr>
          </p:pic>
        </mc:Fallback>
      </mc:AlternateContent>
      <p:pic>
        <p:nvPicPr>
          <p:cNvPr id="6" name="Picture 5" descr="File:'The Visit of the Queen of Sheba to &lt;strong&gt;King&lt;/strong&gt; Solomon ..."/>
          <p:cNvPicPr>
            <a:picLocks noChangeAspect="1"/>
          </p:cNvPicPr>
          <p:nvPr/>
        </p:nvPicPr>
        <p:blipFill rotWithShape="1">
          <a:blip r:embed="rId5" cstate="print">
            <a:extLst>
              <a:ext uri="{28A0092B-C50C-407E-A947-70E740481C1C}">
                <a14:useLocalDpi xmlns:a14="http://schemas.microsoft.com/office/drawing/2010/main" val="0"/>
              </a:ext>
            </a:extLst>
          </a:blip>
          <a:srcRect l="43196"/>
          <a:stretch/>
        </p:blipFill>
        <p:spPr>
          <a:xfrm>
            <a:off x="6829424" y="0"/>
            <a:ext cx="5362576" cy="5934074"/>
          </a:xfrm>
          <a:prstGeom prst="rect">
            <a:avLst/>
          </a:prstGeom>
        </p:spPr>
      </p:pic>
    </p:spTree>
    <p:extLst>
      <p:ext uri="{BB962C8B-B14F-4D97-AF65-F5344CB8AC3E}">
        <p14:creationId xmlns:p14="http://schemas.microsoft.com/office/powerpoint/2010/main" val="371442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500"/>
                                        <p:tgtEl>
                                          <p:spTgt spid="2">
                                            <p:txEl>
                                              <p:pRg st="5" end="5"/>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500"/>
                                        <p:tgtEl>
                                          <p:spTgt spid="2">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500"/>
                                        <p:tgtEl>
                                          <p:spTgt spid="2">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1" end="11"/>
                                            </p:txEl>
                                          </p:spTgt>
                                        </p:tgtEl>
                                        <p:attrNameLst>
                                          <p:attrName>style.visibility</p:attrName>
                                        </p:attrNameLst>
                                      </p:cBhvr>
                                      <p:to>
                                        <p:strVal val="visible"/>
                                      </p:to>
                                    </p:set>
                                    <p:animEffect transition="in" filter="fade">
                                      <p:cBhvr>
                                        <p:cTn id="34" dur="500"/>
                                        <p:tgtEl>
                                          <p:spTgt spid="2">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fade">
                                      <p:cBhvr>
                                        <p:cTn id="44" dur="500"/>
                                        <p:tgtEl>
                                          <p:spTgt spid="2">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Effect transition="in" filter="fade">
                                      <p:cBhvr>
                                        <p:cTn id="47" dur="500"/>
                                        <p:tgtEl>
                                          <p:spTgt spid="2">
                                            <p:txEl>
                                              <p:pRg st="14" end="1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
                                            <p:txEl>
                                              <p:pRg st="15" end="15"/>
                                            </p:txEl>
                                          </p:spTgt>
                                        </p:tgtEl>
                                        <p:attrNameLst>
                                          <p:attrName>style.visibility</p:attrName>
                                        </p:attrNameLst>
                                      </p:cBhvr>
                                      <p:to>
                                        <p:strVal val="visible"/>
                                      </p:to>
                                    </p:set>
                                    <p:animEffect transition="in" filter="fade">
                                      <p:cBhvr>
                                        <p:cTn id="50" dur="500"/>
                                        <p:tgtEl>
                                          <p:spTgt spid="2">
                                            <p:txEl>
                                              <p:pRg st="15" end="1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fade">
                                      <p:cBhvr>
                                        <p:cTn id="55" dur="500"/>
                                        <p:tgtEl>
                                          <p:spTgt spid="2">
                                            <p:txEl>
                                              <p:pRg st="16" end="1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fade">
                                      <p:cBhvr>
                                        <p:cTn id="58" dur="500"/>
                                        <p:tgtEl>
                                          <p:spTgt spid="2">
                                            <p:txEl>
                                              <p:pRg st="17" end="17"/>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fade">
                                      <p:cBhvr>
                                        <p:cTn id="61"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6200"/>
            <a:ext cx="6953250" cy="6617196"/>
          </a:xfrm>
          <a:prstGeom prst="rect">
            <a:avLst/>
          </a:prstGeom>
          <a:noFill/>
        </p:spPr>
        <p:txBody>
          <a:bodyPr wrap="square" rtlCol="0">
            <a:spAutoFit/>
          </a:bodyPr>
          <a:lstStyle/>
          <a:p>
            <a:r>
              <a:rPr lang="en-US" sz="2400" b="1" dirty="0" smtClean="0">
                <a:latin typeface="+mj-lt"/>
              </a:rPr>
              <a:t>DAVID’S HAREM</a:t>
            </a:r>
          </a:p>
          <a:p>
            <a:r>
              <a:rPr lang="en-US" sz="2400" dirty="0" smtClean="0">
                <a:latin typeface="+mj-lt"/>
              </a:rPr>
              <a:t>“And David took him more concubines and wives out of Jerusalem, after he was come from Hebron: and there were yet sons and daughters born to David” (5:13).</a:t>
            </a:r>
          </a:p>
          <a:p>
            <a:r>
              <a:rPr lang="en-US" sz="2400" dirty="0" smtClean="0">
                <a:latin typeface="+mj-lt"/>
              </a:rPr>
              <a:t>In the ancient world, the leaders of nations often took wives + concubines, and David did the same.  However, no where in the Hebrew scriptures, did God condone such a practice (Gen. 2:24).</a:t>
            </a:r>
          </a:p>
          <a:p>
            <a:endParaRPr lang="en-US" sz="800" b="1" dirty="0" smtClean="0">
              <a:latin typeface="+mj-lt"/>
            </a:endParaRPr>
          </a:p>
          <a:p>
            <a:r>
              <a:rPr lang="en-US" sz="2400" b="1" dirty="0" smtClean="0">
                <a:latin typeface="+mj-lt"/>
              </a:rPr>
              <a:t>DAVID’S ARMY</a:t>
            </a:r>
          </a:p>
          <a:p>
            <a:r>
              <a:rPr lang="en-US" sz="2400" dirty="0" smtClean="0">
                <a:latin typeface="+mj-lt"/>
              </a:rPr>
              <a:t>Not only did David expand his own family, but he added to the army he commanded –</a:t>
            </a:r>
          </a:p>
          <a:p>
            <a:endParaRPr lang="en-US" sz="800" dirty="0" smtClean="0">
              <a:latin typeface="+mj-lt"/>
            </a:endParaRPr>
          </a:p>
          <a:p>
            <a:r>
              <a:rPr lang="en-US" sz="2400" dirty="0" smtClean="0">
                <a:latin typeface="+mj-lt"/>
              </a:rPr>
              <a:t>“Now these are they that came to David to Ziklag, while he kept himself close because of Saul… and they were among the mighty men, helpers of the war” (12:1).</a:t>
            </a:r>
          </a:p>
          <a:p>
            <a:r>
              <a:rPr lang="en-US" sz="2400" dirty="0" smtClean="0">
                <a:latin typeface="+mj-lt"/>
              </a:rPr>
              <a:t>Most of David’s early recruits were from his own tribe of Judah when he tried to escape the threats from Saul.   </a:t>
            </a:r>
            <a:endParaRPr lang="en-US" sz="2400" dirty="0">
              <a:latin typeface="+mj-lt"/>
            </a:endParaRPr>
          </a:p>
        </p:txBody>
      </p:sp>
      <p:pic>
        <p:nvPicPr>
          <p:cNvPr id="3" name="Picture 2" descr="Some of &lt;strong&gt;King David's family&lt;/strong&gt; | Chart showing relationship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251" y="0"/>
            <a:ext cx="5238749" cy="6540996"/>
          </a:xfrm>
          <a:prstGeom prst="rect">
            <a:avLst/>
          </a:prstGeom>
        </p:spPr>
      </p:pic>
    </p:spTree>
    <p:extLst>
      <p:ext uri="{BB962C8B-B14F-4D97-AF65-F5344CB8AC3E}">
        <p14:creationId xmlns:p14="http://schemas.microsoft.com/office/powerpoint/2010/main" val="97626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5495925" cy="6617196"/>
          </a:xfrm>
          <a:prstGeom prst="rect">
            <a:avLst/>
          </a:prstGeom>
          <a:noFill/>
        </p:spPr>
        <p:txBody>
          <a:bodyPr wrap="square" rtlCol="0">
            <a:spAutoFit/>
          </a:bodyPr>
          <a:lstStyle/>
          <a:p>
            <a:r>
              <a:rPr lang="en-US" sz="2400" dirty="0" smtClean="0">
                <a:latin typeface="+mj-lt"/>
              </a:rPr>
              <a:t>From the time David became king of Judah, many soldiers from the other tribes of Israel came to encourage him to extend his kingdom—a total of more than </a:t>
            </a:r>
            <a:r>
              <a:rPr lang="en-US" sz="2400" b="1" u="sng" dirty="0" smtClean="0">
                <a:latin typeface="+mj-lt"/>
              </a:rPr>
              <a:t>300,000 men</a:t>
            </a:r>
            <a:r>
              <a:rPr lang="en-US" sz="2400" dirty="0" smtClean="0">
                <a:latin typeface="+mj-lt"/>
              </a:rPr>
              <a:t>.   They were from Judah... Simeon… Levi… Benjamin… Ephraim… [west] Manasseh… Issachar… Zebulon… Naphtali… Dan… Reuben… Gad… [east] Manasseh…”  </a:t>
            </a:r>
          </a:p>
          <a:p>
            <a:r>
              <a:rPr lang="en-US" sz="2400" dirty="0" smtClean="0">
                <a:latin typeface="+mj-lt"/>
              </a:rPr>
              <a:t>(12:23-40).  </a:t>
            </a:r>
            <a:endParaRPr lang="en-US" sz="2400" dirty="0">
              <a:latin typeface="+mj-lt"/>
            </a:endParaRPr>
          </a:p>
          <a:p>
            <a:r>
              <a:rPr lang="en-US" sz="2400" dirty="0" smtClean="0">
                <a:latin typeface="+mj-lt"/>
              </a:rPr>
              <a:t>David expanded his army to include all 12 tribes thus consolidating his power and showing no partiality to specific tribes. </a:t>
            </a:r>
          </a:p>
          <a:p>
            <a:endParaRPr lang="en-US" sz="800" dirty="0" smtClean="0">
              <a:latin typeface="+mj-lt"/>
            </a:endParaRPr>
          </a:p>
          <a:p>
            <a:r>
              <a:rPr lang="en-US" sz="2400" dirty="0" smtClean="0">
                <a:latin typeface="+mj-lt"/>
              </a:rPr>
              <a:t>The nation’s reaction?</a:t>
            </a:r>
          </a:p>
          <a:p>
            <a:endParaRPr lang="en-US" sz="800" dirty="0" smtClean="0">
              <a:latin typeface="+mj-lt"/>
            </a:endParaRPr>
          </a:p>
          <a:p>
            <a:r>
              <a:rPr lang="en-US" sz="2400" dirty="0" smtClean="0">
                <a:latin typeface="+mj-lt"/>
              </a:rPr>
              <a:t>“… </a:t>
            </a:r>
            <a:r>
              <a:rPr lang="en-US" sz="2400" b="1" u="sng" dirty="0" smtClean="0">
                <a:latin typeface="+mj-lt"/>
              </a:rPr>
              <a:t>for there was joy in Israel</a:t>
            </a:r>
            <a:r>
              <a:rPr lang="en-US" sz="2400" dirty="0" smtClean="0">
                <a:latin typeface="+mj-lt"/>
              </a:rPr>
              <a:t>” (12:40).</a:t>
            </a:r>
          </a:p>
          <a:p>
            <a:r>
              <a:rPr lang="en-US" sz="2400" dirty="0" smtClean="0">
                <a:latin typeface="+mj-lt"/>
              </a:rPr>
              <a:t>For the moment, Israel under the rule of King David was where God wanted them to be. </a:t>
            </a:r>
            <a:endParaRPr lang="en-US" sz="2400" dirty="0">
              <a:latin typeface="+mj-lt"/>
            </a:endParaRPr>
          </a:p>
        </p:txBody>
      </p:sp>
      <p:pic>
        <p:nvPicPr>
          <p:cNvPr id="4" name="Picture 3" descr="Knighthood2012 - sean colm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925" y="-1"/>
            <a:ext cx="6696075" cy="6550521"/>
          </a:xfrm>
          <a:prstGeom prst="rect">
            <a:avLst/>
          </a:prstGeom>
        </p:spPr>
      </p:pic>
    </p:spTree>
    <p:extLst>
      <p:ext uri="{BB962C8B-B14F-4D97-AF65-F5344CB8AC3E}">
        <p14:creationId xmlns:p14="http://schemas.microsoft.com/office/powerpoint/2010/main" val="32423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2396</TotalTime>
  <Words>3215</Words>
  <Application>Microsoft Office PowerPoint</Application>
  <PresentationFormat>Widescreen</PresentationFormat>
  <Paragraphs>204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94</cp:revision>
  <dcterms:created xsi:type="dcterms:W3CDTF">2018-04-16T12:06:31Z</dcterms:created>
  <dcterms:modified xsi:type="dcterms:W3CDTF">2018-07-19T14:17:09Z</dcterms:modified>
</cp:coreProperties>
</file>