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7"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132"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31T12:01:36.128"/>
    </inkml:context>
    <inkml:brush xml:id="br0">
      <inkml:brushProperty name="width" value="0.05292" units="cm"/>
      <inkml:brushProperty name="height" value="0.05292" units="cm"/>
      <inkml:brushProperty name="color" value="#FF0000"/>
    </inkml:brush>
  </inkml:definitions>
  <inkml:trace contextRef="#ctx0" brushRef="#br0">29231 8890 0,'-21'0'359,"0"0"-343,0 0-16,-64 0 15,0 0 1,22 0 0,20 0-1,22 0 1,0 0 62,0 0-78,-21 21 16,20-21-1,1 0 1,0 0-16,-64 0 15,43 0-15,21 0 16,-43 0 0,1 0-1,-64 0 1,-42 0 0,63 0-1,0 0 1,64 0-1,-1 0 1,-20 0 0,-22 0 15,43 0-31,-1-21 16,22 21-1,0 0-15,0-21 16,21 0-1,0 0 1,0-1 0,0 44 249,-21-22-233,-43 0-32,1 0 15,-85 0 1,84 0-16,-21 0 15,64 0 1,0 0 47,0 0-48,0 0 1,0 0-16,-22-22 15,22 22 1,0 0 0,21-21-1,-21 21 17,-22 0-17,22 0 1,0 0-1,0 0 1,-21-21 0,20 21 359,1 0-375,0 0 15,-42-21 1,20 21 0,1-21-1,-43 0 16,64 21-15,21-22 78,-21 22-63,21-21-31,-42 0 16,20 21 109,1 0-110,0 0 1,0 0 0,21-21-1,-21 21 16,-22 0-15,1 0 0,21 0-1,0 0-15,0 0 125,-1 0-109,1 0 15,0 0 16,0 0-16,0 0-31,21 21 16,-43-21 0,1 0-1,21 21 1,0-21 15,0 0-15,21 21-1,-22 1 1,1-22 15,21 21-31,-21 0 16,0-21-1,21 21-15,-21 0 16,21 22 0,-21-43-1,21 42 1,0-21 0,-22 0-1,1 0 1,0-21-1,0 43 1,21-22 0,-21 0-16,21 0 15,0 0 1,0 1 0,0-1-1,-21-21 16,21 21-15,0 0 0,0 0-1,0 22 1,0-22 0,0 0 30,0 0-14,-22 0-17,22 0-15,0 22 16,0-22 0,0 21-1,0-21 16,0 22-15,-42-22 0,21 21-1,0 1 1,0-1 0,21-21-1,0 0 1,-22-21 328,22 43-344,-42-43 15,0 21-15,21 0 31,-1-21-31,1 21 16,0-21 0,0 0-1,0 21-15,0 0 16,-22 1 0,22-22-1,0 21 1,0 0-16,0 0 31,-1-21-31,1 0 47,21 21-47,-21-21 16,0 21-1,21 1 32,-21-22-47,21 21 16,-21 0-1,-1 21 1,1-21 0,0 22-1,-21-1 1,21-21-1,-22 0 17,22 22-17,21-22 1,-21 0 0,0-21-1,0 21 1,21 0-1,-22 1 1,1-1 31,21 0-16,-21-21-31,21 21 16,-21-21-1,21 21-15,0 0 16,-21-21-16,21 43 31,0-22-15,0 0 0,-21 0-1,21 0 1,0 1-1,0-1 1,0 0 0,0 0 15,0 0-15,0 0-1,-22 22 1,22 20-1,0-42 1,0 1 15,-21-1-31,21 0 16,0 0 0,0 0-1,0 0 32,0 1-31,0-1 15,0 0-15,21-21-16,43 21 15,-64 0 220,0 0-235,0 22 15,0-22 1,0 0-1,0 0 1,0 0 0,0 1 15,21 20-31,0-42 16,43 42-1,-43-21 1,0-21-1,0 0 1,22 0 0,-22 0-1,63 0 1,-41 0 0,63 0-1,-1-21 1,-62 21-16,-22-21 31,0 21-31,0-21 0,0 21 63,1 0-48,-1 0 1,0 0-16,-21-21 15,21 21-15,0 0 16,0 0-16,22 0 0,-1 0 0,0-21 31,-20 21 63,20-22-78,0 22-1,-21 0 1,1 0 15,-1 0-15,0 0-16,0 0 15,0 0 1,22 0 0,-22 0-1,63 0 1,1 0 0,-21 0-1,-43 0 79,0 0 218,21 0-296,106 0 0,-84 0-1,-1 0 1,-41 0 0,-1 0-1,0 0 1,0 0-1,0 0 1,22 0 0,84 0-1,42 0 1,-63 0 0,-85 0 30,21 0-30,-21 0 0,1 0 46,-1 0-46,0 0-16,21 0 297,1 0-297,20 0 15,1 0-15,63 0 16,-85 0 0,21 0-1,-20 0 1,41 0 15,-41 0-31,41 0 16,-41 0-16,20 0 15,-42-21 1,1 21 0,-1 0 234,0 0-235,21 0 1,22 0-16,-43 0 31,21 0-31,-21 0 0,1 0 16,-1 0-1,0 0 1,0 0 62,0 0 31,0-21-93,1 21 15,-1 0 16,0 0-31,0-21 15,0 21-15,0 0 93,1 0-109,-1 0 16,-21-21-1,21 21 95,0-21-95,0 21 1,-21-22 31,0 1-32,21 0 1,-21-21 0,0 21-1,0-1 1,0-20 0,0 21-1,-21-21 1,21 20-1,0 1 1,0 0 0,0 0-1,0 0 1,0 0 0,-42-22-1,21 1 1,21 0 15,0 20-31,0 1 359,0 0-359,0 0 16,0-21 0,0-85-1,0 63 1,0 43 0,0 0 30,0 0-30,0-1 0,21 1-1,-21-21 1,0 21 31,21 0-32,0 21 1,0-22 0,1 1-1,-22 0 1,0 0 0,0 0-1,0 0 1,21 21 15,0-22-15,-21-20-1,0 21 1,21 0 171,0 0-171,22-1-16,62-20 16,-62 0-1,-22 42 1,0-21-16,21-1 16,43 1 15,-64 21-16,-21-21 1,0 0 47,0 0-1,0 0-31,43-1 188,-43 1-219,0 0 47,21 21-47,-21-21 16,0 0 15,0 0-31,21 21 31,-21-22-15,21 22-1,-21-21 1,0 0 46,0 0-62,0 0 94,21 0-78,-21-1-1,0 1 1,0 0 0,21 21-1,-21-21 17,0 0 61,0 0-77,0-1 15,0 1-15,0 0 15,0 0-15,0 0-1,0 0 17,0-1 61,0 1-61,22 21-17,-22-21 1,0 0 124,0 0 157,0 0-172,0-1 0,-22 22-62,22-21-32,-21 21 63,0 0-63,21-21 719,0 0-734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198850-509B-4A5A-9830-B271627F5890}"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76FB9F-95B7-4464-9AF9-8098800CF335}" type="slidenum">
              <a:rPr lang="en-US" smtClean="0"/>
              <a:t>‹#›</a:t>
            </a:fld>
            <a:endParaRPr lang="en-US" dirty="0"/>
          </a:p>
        </p:txBody>
      </p:sp>
    </p:spTree>
    <p:extLst>
      <p:ext uri="{BB962C8B-B14F-4D97-AF65-F5344CB8AC3E}">
        <p14:creationId xmlns:p14="http://schemas.microsoft.com/office/powerpoint/2010/main" val="142366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98850-509B-4A5A-9830-B271627F5890}"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76FB9F-95B7-4464-9AF9-8098800CF335}" type="slidenum">
              <a:rPr lang="en-US" smtClean="0"/>
              <a:t>‹#›</a:t>
            </a:fld>
            <a:endParaRPr lang="en-US" dirty="0"/>
          </a:p>
        </p:txBody>
      </p:sp>
    </p:spTree>
    <p:extLst>
      <p:ext uri="{BB962C8B-B14F-4D97-AF65-F5344CB8AC3E}">
        <p14:creationId xmlns:p14="http://schemas.microsoft.com/office/powerpoint/2010/main" val="36854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98850-509B-4A5A-9830-B271627F5890}"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76FB9F-95B7-4464-9AF9-8098800CF335}" type="slidenum">
              <a:rPr lang="en-US" smtClean="0"/>
              <a:t>‹#›</a:t>
            </a:fld>
            <a:endParaRPr lang="en-US" dirty="0"/>
          </a:p>
        </p:txBody>
      </p:sp>
    </p:spTree>
    <p:extLst>
      <p:ext uri="{BB962C8B-B14F-4D97-AF65-F5344CB8AC3E}">
        <p14:creationId xmlns:p14="http://schemas.microsoft.com/office/powerpoint/2010/main" val="223435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98850-509B-4A5A-9830-B271627F5890}"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76FB9F-95B7-4464-9AF9-8098800CF335}" type="slidenum">
              <a:rPr lang="en-US" smtClean="0"/>
              <a:t>‹#›</a:t>
            </a:fld>
            <a:endParaRPr lang="en-US" dirty="0"/>
          </a:p>
        </p:txBody>
      </p:sp>
    </p:spTree>
    <p:extLst>
      <p:ext uri="{BB962C8B-B14F-4D97-AF65-F5344CB8AC3E}">
        <p14:creationId xmlns:p14="http://schemas.microsoft.com/office/powerpoint/2010/main" val="309064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198850-509B-4A5A-9830-B271627F5890}"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76FB9F-95B7-4464-9AF9-8098800CF335}" type="slidenum">
              <a:rPr lang="en-US" smtClean="0"/>
              <a:t>‹#›</a:t>
            </a:fld>
            <a:endParaRPr lang="en-US" dirty="0"/>
          </a:p>
        </p:txBody>
      </p:sp>
    </p:spTree>
    <p:extLst>
      <p:ext uri="{BB962C8B-B14F-4D97-AF65-F5344CB8AC3E}">
        <p14:creationId xmlns:p14="http://schemas.microsoft.com/office/powerpoint/2010/main" val="415798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198850-509B-4A5A-9830-B271627F5890}"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76FB9F-95B7-4464-9AF9-8098800CF335}" type="slidenum">
              <a:rPr lang="en-US" smtClean="0"/>
              <a:t>‹#›</a:t>
            </a:fld>
            <a:endParaRPr lang="en-US" dirty="0"/>
          </a:p>
        </p:txBody>
      </p:sp>
    </p:spTree>
    <p:extLst>
      <p:ext uri="{BB962C8B-B14F-4D97-AF65-F5344CB8AC3E}">
        <p14:creationId xmlns:p14="http://schemas.microsoft.com/office/powerpoint/2010/main" val="409312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198850-509B-4A5A-9830-B271627F5890}"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76FB9F-95B7-4464-9AF9-8098800CF335}" type="slidenum">
              <a:rPr lang="en-US" smtClean="0"/>
              <a:t>‹#›</a:t>
            </a:fld>
            <a:endParaRPr lang="en-US" dirty="0"/>
          </a:p>
        </p:txBody>
      </p:sp>
    </p:spTree>
    <p:extLst>
      <p:ext uri="{BB962C8B-B14F-4D97-AF65-F5344CB8AC3E}">
        <p14:creationId xmlns:p14="http://schemas.microsoft.com/office/powerpoint/2010/main" val="298465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198850-509B-4A5A-9830-B271627F5890}"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76FB9F-95B7-4464-9AF9-8098800CF335}" type="slidenum">
              <a:rPr lang="en-US" smtClean="0"/>
              <a:t>‹#›</a:t>
            </a:fld>
            <a:endParaRPr lang="en-US" dirty="0"/>
          </a:p>
        </p:txBody>
      </p:sp>
    </p:spTree>
    <p:extLst>
      <p:ext uri="{BB962C8B-B14F-4D97-AF65-F5344CB8AC3E}">
        <p14:creationId xmlns:p14="http://schemas.microsoft.com/office/powerpoint/2010/main" val="720526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98850-509B-4A5A-9830-B271627F5890}"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76FB9F-95B7-4464-9AF9-8098800CF335}" type="slidenum">
              <a:rPr lang="en-US" smtClean="0"/>
              <a:t>‹#›</a:t>
            </a:fld>
            <a:endParaRPr lang="en-US" dirty="0"/>
          </a:p>
        </p:txBody>
      </p:sp>
    </p:spTree>
    <p:extLst>
      <p:ext uri="{BB962C8B-B14F-4D97-AF65-F5344CB8AC3E}">
        <p14:creationId xmlns:p14="http://schemas.microsoft.com/office/powerpoint/2010/main" val="137623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198850-509B-4A5A-9830-B271627F5890}"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76FB9F-95B7-4464-9AF9-8098800CF335}" type="slidenum">
              <a:rPr lang="en-US" smtClean="0"/>
              <a:t>‹#›</a:t>
            </a:fld>
            <a:endParaRPr lang="en-US" dirty="0"/>
          </a:p>
        </p:txBody>
      </p:sp>
    </p:spTree>
    <p:extLst>
      <p:ext uri="{BB962C8B-B14F-4D97-AF65-F5344CB8AC3E}">
        <p14:creationId xmlns:p14="http://schemas.microsoft.com/office/powerpoint/2010/main" val="2826518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198850-509B-4A5A-9830-B271627F5890}"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76FB9F-95B7-4464-9AF9-8098800CF335}" type="slidenum">
              <a:rPr lang="en-US" smtClean="0"/>
              <a:t>‹#›</a:t>
            </a:fld>
            <a:endParaRPr lang="en-US" dirty="0"/>
          </a:p>
        </p:txBody>
      </p:sp>
    </p:spTree>
    <p:extLst>
      <p:ext uri="{BB962C8B-B14F-4D97-AF65-F5344CB8AC3E}">
        <p14:creationId xmlns:p14="http://schemas.microsoft.com/office/powerpoint/2010/main" val="354692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98850-509B-4A5A-9830-B271627F5890}" type="datetimeFigureOut">
              <a:rPr lang="en-US" smtClean="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6FB9F-95B7-4464-9AF9-8098800CF335}" type="slidenum">
              <a:rPr lang="en-US" smtClean="0"/>
              <a:t>‹#›</a:t>
            </a:fld>
            <a:endParaRPr lang="en-US" dirty="0"/>
          </a:p>
        </p:txBody>
      </p:sp>
    </p:spTree>
    <p:extLst>
      <p:ext uri="{BB962C8B-B14F-4D97-AF65-F5344CB8AC3E}">
        <p14:creationId xmlns:p14="http://schemas.microsoft.com/office/powerpoint/2010/main" val="1364157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0" y="338555"/>
            <a:ext cx="2362200" cy="1569660"/>
          </a:xfrm>
          <a:prstGeom prst="rect">
            <a:avLst/>
          </a:prstGeom>
          <a:noFill/>
        </p:spPr>
        <p:txBody>
          <a:bodyPr wrap="square" rtlCol="0">
            <a:spAutoFit/>
          </a:bodyPr>
          <a:lstStyle/>
          <a:p>
            <a:r>
              <a:rPr lang="en-US" sz="2400" dirty="0">
                <a:latin typeface="+mj-lt"/>
              </a:rPr>
              <a:t>LESSON </a:t>
            </a:r>
            <a:r>
              <a:rPr lang="en-US" sz="2400" dirty="0" smtClean="0">
                <a:latin typeface="+mj-lt"/>
              </a:rPr>
              <a:t>21</a:t>
            </a:r>
            <a:endParaRPr lang="en-US" sz="2400" dirty="0">
              <a:latin typeface="+mj-lt"/>
            </a:endParaRPr>
          </a:p>
          <a:p>
            <a:r>
              <a:rPr lang="en-US" sz="2400" dirty="0">
                <a:latin typeface="+mj-lt"/>
              </a:rPr>
              <a:t>WEEK </a:t>
            </a:r>
            <a:r>
              <a:rPr lang="en-US" sz="2400" dirty="0" smtClean="0">
                <a:latin typeface="+mj-lt"/>
              </a:rPr>
              <a:t>21 </a:t>
            </a:r>
            <a:r>
              <a:rPr lang="en-US" sz="2400" dirty="0">
                <a:latin typeface="+mj-lt"/>
              </a:rPr>
              <a:t>OF </a:t>
            </a:r>
            <a:r>
              <a:rPr lang="en-US" sz="2400" dirty="0" smtClean="0">
                <a:latin typeface="+mj-lt"/>
              </a:rPr>
              <a:t>52</a:t>
            </a:r>
          </a:p>
          <a:p>
            <a:r>
              <a:rPr lang="en-US" sz="2400" dirty="0" smtClean="0">
                <a:latin typeface="+mj-lt"/>
              </a:rPr>
              <a:t>(2Sam. 22-24;</a:t>
            </a:r>
          </a:p>
          <a:p>
            <a:r>
              <a:rPr lang="en-US" sz="2400" dirty="0">
                <a:latin typeface="+mj-lt"/>
              </a:rPr>
              <a:t>1</a:t>
            </a:r>
            <a:r>
              <a:rPr lang="en-US" sz="2400" dirty="0" smtClean="0">
                <a:latin typeface="+mj-lt"/>
              </a:rPr>
              <a:t>Chron.21-29)</a:t>
            </a:r>
            <a:endParaRPr lang="en-US" sz="2400" dirty="0">
              <a:latin typeface="+mj-lt"/>
            </a:endParaRPr>
          </a:p>
        </p:txBody>
      </p:sp>
      <p:sp>
        <p:nvSpPr>
          <p:cNvPr id="4" name="Rectangle 3"/>
          <p:cNvSpPr/>
          <p:nvPr/>
        </p:nvSpPr>
        <p:spPr>
          <a:xfrm>
            <a:off x="2917983" y="707886"/>
            <a:ext cx="9207342" cy="830997"/>
          </a:xfrm>
          <a:prstGeom prst="rect">
            <a:avLst/>
          </a:prstGeom>
        </p:spPr>
        <p:txBody>
          <a:bodyPr wrap="square">
            <a:spAutoFit/>
          </a:bodyPr>
          <a:lstStyle/>
          <a:p>
            <a:r>
              <a:rPr lang="en-US" sz="2400" dirty="0" smtClean="0">
                <a:latin typeface="+mj-lt"/>
              </a:rPr>
              <a:t>Though David’s sin with Bath-</a:t>
            </a:r>
            <a:r>
              <a:rPr lang="en-US" sz="2400" dirty="0" err="1" smtClean="0">
                <a:latin typeface="+mj-lt"/>
              </a:rPr>
              <a:t>sheba</a:t>
            </a:r>
            <a:r>
              <a:rPr lang="en-US" sz="2400" dirty="0" smtClean="0">
                <a:latin typeface="+mj-lt"/>
              </a:rPr>
              <a:t> would bring devastating results in his own family, at the end of his life his kingdom would be a model on earth.     </a:t>
            </a:r>
          </a:p>
        </p:txBody>
      </p:sp>
      <p:sp>
        <p:nvSpPr>
          <p:cNvPr id="5" name="TextBox 4"/>
          <p:cNvSpPr txBox="1"/>
          <p:nvPr/>
        </p:nvSpPr>
        <p:spPr>
          <a:xfrm>
            <a:off x="0" y="2168827"/>
            <a:ext cx="7239000" cy="4154984"/>
          </a:xfrm>
          <a:prstGeom prst="rect">
            <a:avLst/>
          </a:prstGeom>
          <a:noFill/>
        </p:spPr>
        <p:txBody>
          <a:bodyPr wrap="square" rtlCol="0">
            <a:spAutoFit/>
          </a:bodyPr>
          <a:lstStyle/>
          <a:p>
            <a:r>
              <a:rPr lang="en-US" sz="2400" dirty="0" smtClean="0">
                <a:latin typeface="+mj-lt"/>
              </a:rPr>
              <a:t>“And David spake unto the LORD the words of this song in the day the LORD delivered him out of the hand of all his enemies, and out of the hand of Saul:  And he said, The LORD is my </a:t>
            </a:r>
            <a:r>
              <a:rPr lang="en-US" sz="2400" b="1" dirty="0" smtClean="0">
                <a:latin typeface="+mj-lt"/>
              </a:rPr>
              <a:t>rock</a:t>
            </a:r>
            <a:r>
              <a:rPr lang="en-US" sz="2400" dirty="0" smtClean="0">
                <a:latin typeface="+mj-lt"/>
              </a:rPr>
              <a:t>… </a:t>
            </a:r>
            <a:r>
              <a:rPr lang="en-US" sz="2400" b="1" dirty="0" smtClean="0">
                <a:latin typeface="+mj-lt"/>
              </a:rPr>
              <a:t>fortress</a:t>
            </a:r>
            <a:r>
              <a:rPr lang="en-US" sz="2400" dirty="0" smtClean="0">
                <a:latin typeface="+mj-lt"/>
              </a:rPr>
              <a:t>… </a:t>
            </a:r>
            <a:r>
              <a:rPr lang="en-US" sz="2400" b="1" dirty="0" smtClean="0">
                <a:latin typeface="+mj-lt"/>
              </a:rPr>
              <a:t>deliverer</a:t>
            </a:r>
            <a:r>
              <a:rPr lang="en-US" sz="2400" dirty="0" smtClean="0">
                <a:latin typeface="+mj-lt"/>
              </a:rPr>
              <a:t>… </a:t>
            </a:r>
            <a:r>
              <a:rPr lang="en-US" sz="2400" b="1" dirty="0" smtClean="0">
                <a:latin typeface="+mj-lt"/>
              </a:rPr>
              <a:t>shield</a:t>
            </a:r>
            <a:r>
              <a:rPr lang="en-US" sz="2400" dirty="0" smtClean="0">
                <a:latin typeface="+mj-lt"/>
              </a:rPr>
              <a:t>… </a:t>
            </a:r>
            <a:r>
              <a:rPr lang="en-US" sz="2400" b="1" dirty="0" smtClean="0">
                <a:latin typeface="+mj-lt"/>
              </a:rPr>
              <a:t>horn</a:t>
            </a:r>
            <a:r>
              <a:rPr lang="en-US" sz="2400" dirty="0" smtClean="0">
                <a:latin typeface="+mj-lt"/>
              </a:rPr>
              <a:t> of my salvation… </a:t>
            </a:r>
            <a:r>
              <a:rPr lang="en-US" sz="2400" b="1" dirty="0" smtClean="0">
                <a:latin typeface="+mj-lt"/>
              </a:rPr>
              <a:t>high</a:t>
            </a:r>
            <a:r>
              <a:rPr lang="en-US" sz="2400" dirty="0" smtClean="0">
                <a:latin typeface="+mj-lt"/>
              </a:rPr>
              <a:t> </a:t>
            </a:r>
            <a:r>
              <a:rPr lang="en-US" sz="2400" b="1" dirty="0" smtClean="0">
                <a:latin typeface="+mj-lt"/>
              </a:rPr>
              <a:t>tower</a:t>
            </a:r>
            <a:r>
              <a:rPr lang="en-US" sz="2400" dirty="0" smtClean="0">
                <a:latin typeface="+mj-lt"/>
              </a:rPr>
              <a:t>… </a:t>
            </a:r>
            <a:r>
              <a:rPr lang="en-US" sz="2400" b="1" dirty="0" smtClean="0">
                <a:latin typeface="+mj-lt"/>
              </a:rPr>
              <a:t>refuge</a:t>
            </a:r>
            <a:r>
              <a:rPr lang="en-US" sz="2400" dirty="0" smtClean="0">
                <a:latin typeface="+mj-lt"/>
              </a:rPr>
              <a:t> …</a:t>
            </a:r>
            <a:r>
              <a:rPr lang="en-US" sz="2400" b="1" dirty="0" smtClean="0">
                <a:latin typeface="+mj-lt"/>
              </a:rPr>
              <a:t> savior</a:t>
            </a:r>
            <a:r>
              <a:rPr lang="en-US" sz="2400" dirty="0" smtClean="0">
                <a:latin typeface="+mj-lt"/>
              </a:rPr>
              <a:t>… I will call on the name of the LORD, who is worthy to be praised:  So shall I be saved from mine enemies” (2Sam. 22:1-3).</a:t>
            </a:r>
          </a:p>
          <a:p>
            <a:r>
              <a:rPr lang="en-US" sz="2400" dirty="0" smtClean="0">
                <a:latin typeface="+mj-lt"/>
              </a:rPr>
              <a:t>David hoped to live out his life praising the LORD for all that He had been to him.  Again David thanked God for delivering him from the enemies of Israel who would kill him and destroy his nation if possible. </a:t>
            </a:r>
            <a:endParaRPr lang="en-US" sz="2400" dirty="0">
              <a:latin typeface="+mj-lt"/>
            </a:endParaRPr>
          </a:p>
        </p:txBody>
      </p:sp>
      <p:pic>
        <p:nvPicPr>
          <p:cNvPr id="6" name="Picture 5" descr="ISRAEL TRUTH TIMES: POINTING THE FINGER AT AMALEK WITH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1619250"/>
            <a:ext cx="4952999" cy="4704562"/>
          </a:xfrm>
          <a:prstGeom prst="rect">
            <a:avLst/>
          </a:prstGeom>
        </p:spPr>
      </p:pic>
    </p:spTree>
    <p:extLst>
      <p:ext uri="{BB962C8B-B14F-4D97-AF65-F5344CB8AC3E}">
        <p14:creationId xmlns:p14="http://schemas.microsoft.com/office/powerpoint/2010/main" val="12339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193642" cy="6863417"/>
          </a:xfrm>
          <a:prstGeom prst="rect">
            <a:avLst/>
          </a:prstGeom>
          <a:noFill/>
        </p:spPr>
        <p:txBody>
          <a:bodyPr wrap="square" rtlCol="0">
            <a:spAutoFit/>
          </a:bodyPr>
          <a:lstStyle/>
          <a:p>
            <a:r>
              <a:rPr lang="en-US" sz="2400" dirty="0" smtClean="0">
                <a:latin typeface="+mj-lt"/>
              </a:rPr>
              <a:t>“And David built there an altar unto the LORD, and offered burnt-offerings and peace-offerings, and called upon the LORD; and he answered him from heaven by fire upon the altar of burnt-offering.  And the LORD commanded the angel; and he put his sword again into the sheath thereof.  </a:t>
            </a:r>
          </a:p>
          <a:p>
            <a:endParaRPr lang="en-US" sz="800" dirty="0" smtClean="0">
              <a:latin typeface="+mj-lt"/>
            </a:endParaRPr>
          </a:p>
          <a:p>
            <a:r>
              <a:rPr lang="en-US" sz="2400" dirty="0" smtClean="0">
                <a:latin typeface="+mj-lt"/>
              </a:rPr>
              <a:t>“At </a:t>
            </a:r>
            <a:r>
              <a:rPr lang="en-US" sz="2400" dirty="0" smtClean="0">
                <a:latin typeface="+mj-lt"/>
              </a:rPr>
              <a:t>that time when David saw the LORD had answered him in the threshing floor of </a:t>
            </a:r>
            <a:r>
              <a:rPr lang="en-US" sz="2400" dirty="0" err="1" smtClean="0">
                <a:latin typeface="+mj-lt"/>
              </a:rPr>
              <a:t>Ornan</a:t>
            </a:r>
            <a:r>
              <a:rPr lang="en-US" sz="2400" dirty="0" smtClean="0">
                <a:latin typeface="+mj-lt"/>
              </a:rPr>
              <a:t> [</a:t>
            </a:r>
            <a:r>
              <a:rPr lang="en-US" sz="2400" dirty="0" err="1" smtClean="0">
                <a:latin typeface="+mj-lt"/>
              </a:rPr>
              <a:t>Araunah</a:t>
            </a:r>
            <a:r>
              <a:rPr lang="en-US" sz="2400" dirty="0" smtClean="0">
                <a:latin typeface="+mj-lt"/>
              </a:rPr>
              <a:t>] the Jebusite, then he sacrificed there.</a:t>
            </a:r>
            <a:r>
              <a:rPr lang="en-US" sz="800" dirty="0">
                <a:latin typeface="+mj-lt"/>
              </a:rPr>
              <a:t> </a:t>
            </a:r>
            <a:r>
              <a:rPr lang="en-US" sz="800" dirty="0" smtClean="0">
                <a:latin typeface="+mj-lt"/>
              </a:rPr>
              <a:t>   </a:t>
            </a:r>
            <a:r>
              <a:rPr lang="en-US" sz="2400" b="1" dirty="0" smtClean="0">
                <a:latin typeface="+mj-lt"/>
              </a:rPr>
              <a:t>For the tabernacle of the LORD</a:t>
            </a:r>
            <a:r>
              <a:rPr lang="en-US" sz="2400" dirty="0" smtClean="0">
                <a:latin typeface="+mj-lt"/>
              </a:rPr>
              <a:t>, </a:t>
            </a:r>
            <a:r>
              <a:rPr lang="en-US" sz="2400" b="1" dirty="0" smtClean="0">
                <a:latin typeface="+mj-lt"/>
              </a:rPr>
              <a:t>which Moses made in the wilderness, and altar of the burnt-offering, were at that season in the high place at </a:t>
            </a:r>
            <a:r>
              <a:rPr lang="en-US" sz="2400" b="1" i="1" dirty="0" smtClean="0">
                <a:latin typeface="+mj-lt"/>
              </a:rPr>
              <a:t>Gibeon</a:t>
            </a:r>
            <a:r>
              <a:rPr lang="en-US" sz="2400" dirty="0" smtClean="0">
                <a:latin typeface="+mj-lt"/>
              </a:rPr>
              <a:t>.  But David could not go before it to enquire of God: </a:t>
            </a:r>
            <a:r>
              <a:rPr lang="en-US" sz="2400" b="1" u="sng" dirty="0" smtClean="0">
                <a:latin typeface="+mj-lt"/>
              </a:rPr>
              <a:t>for he was afraid because of the sword of the angel of the LORD</a:t>
            </a:r>
            <a:r>
              <a:rPr lang="en-US" sz="2400" dirty="0" smtClean="0">
                <a:latin typeface="+mj-lt"/>
              </a:rPr>
              <a:t>” (1Chron. 21:29,30).</a:t>
            </a:r>
          </a:p>
          <a:p>
            <a:r>
              <a:rPr lang="en-US" sz="2400" dirty="0" smtClean="0">
                <a:latin typeface="+mj-lt"/>
              </a:rPr>
              <a:t>David made this site his regular place of worship just north of the city walls, no longer going to the tabernacle in Gibeon, which he perceived by the angel’s sword not to do.  </a:t>
            </a:r>
            <a:endParaRPr lang="en-US" sz="2400" dirty="0">
              <a:latin typeface="+mj-lt"/>
            </a:endParaRPr>
          </a:p>
        </p:txBody>
      </p:sp>
      <p:pic>
        <p:nvPicPr>
          <p:cNvPr id="6" name="Picture 5" descr="File:&lt;strong&gt;King&lt;/strong&gt;-&lt;strong&gt;David&lt;/strong&gt;-purchasing-the-&lt;strong&gt;threshing-floor&lt;/strong&gt;-001.jp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642" y="0"/>
            <a:ext cx="4998357" cy="6740307"/>
          </a:xfrm>
          <a:prstGeom prst="rect">
            <a:avLst/>
          </a:prstGeom>
        </p:spPr>
      </p:pic>
      <p:pic>
        <p:nvPicPr>
          <p:cNvPr id="3" name="Picture 2" descr="&lt;strong&gt;Gibeon&lt;/strong&gt; – Wikipedia"/>
          <p:cNvPicPr>
            <a:picLocks noChangeAspect="1"/>
          </p:cNvPicPr>
          <p:nvPr/>
        </p:nvPicPr>
        <p:blipFill rotWithShape="1">
          <a:blip r:embed="rId3">
            <a:extLst>
              <a:ext uri="{28A0092B-C50C-407E-A947-70E740481C1C}">
                <a14:useLocalDpi xmlns:a14="http://schemas.microsoft.com/office/drawing/2010/main" val="0"/>
              </a:ext>
            </a:extLst>
          </a:blip>
          <a:srcRect l="25980" t="23337" r="20510" b="13149"/>
          <a:stretch/>
        </p:blipFill>
        <p:spPr>
          <a:xfrm>
            <a:off x="7193643" y="-13629"/>
            <a:ext cx="4998356" cy="675393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8572380" y="3539550"/>
              <a:ext cx="1707480" cy="983160"/>
            </p14:xfrm>
          </p:contentPart>
        </mc:Choice>
        <mc:Fallback>
          <p:pic>
            <p:nvPicPr>
              <p:cNvPr id="4" name="Ink 3"/>
              <p:cNvPicPr/>
              <p:nvPr/>
            </p:nvPicPr>
            <p:blipFill>
              <a:blip r:embed="rId5"/>
              <a:stretch>
                <a:fillRect/>
              </a:stretch>
            </p:blipFill>
            <p:spPr>
              <a:xfrm>
                <a:off x="8563020" y="3530190"/>
                <a:ext cx="1726200" cy="1001880"/>
              </a:xfrm>
              <a:prstGeom prst="rect">
                <a:avLst/>
              </a:prstGeom>
            </p:spPr>
          </p:pic>
        </mc:Fallback>
      </mc:AlternateContent>
    </p:spTree>
    <p:extLst>
      <p:ext uri="{BB962C8B-B14F-4D97-AF65-F5344CB8AC3E}">
        <p14:creationId xmlns:p14="http://schemas.microsoft.com/office/powerpoint/2010/main" val="31777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6" y="0"/>
            <a:ext cx="6629399" cy="6617196"/>
          </a:xfrm>
          <a:prstGeom prst="rect">
            <a:avLst/>
          </a:prstGeom>
          <a:noFill/>
        </p:spPr>
        <p:txBody>
          <a:bodyPr wrap="square" rtlCol="0">
            <a:spAutoFit/>
          </a:bodyPr>
          <a:lstStyle/>
          <a:p>
            <a:r>
              <a:rPr lang="en-US" sz="2400" b="1" dirty="0" smtClean="0">
                <a:latin typeface="+mj-lt"/>
              </a:rPr>
              <a:t>SITE OF THE FUTURE TEMPLE</a:t>
            </a:r>
          </a:p>
          <a:p>
            <a:r>
              <a:rPr lang="en-US" sz="2400" dirty="0" smtClean="0">
                <a:latin typeface="+mj-lt"/>
              </a:rPr>
              <a:t>“Then David said, </a:t>
            </a:r>
            <a:r>
              <a:rPr lang="en-US" sz="2400" b="1" u="sng" dirty="0" smtClean="0">
                <a:latin typeface="+mj-lt"/>
              </a:rPr>
              <a:t>This is the house of the LORD God</a:t>
            </a:r>
            <a:r>
              <a:rPr lang="en-US" sz="2400" dirty="0" smtClean="0">
                <a:latin typeface="+mj-lt"/>
              </a:rPr>
              <a:t>, </a:t>
            </a:r>
            <a:r>
              <a:rPr lang="en-US" sz="2400" b="1" u="sng" dirty="0" smtClean="0">
                <a:latin typeface="+mj-lt"/>
              </a:rPr>
              <a:t>and this is the altar of the burnt-offering for Israel</a:t>
            </a:r>
            <a:r>
              <a:rPr lang="en-US" sz="2400" dirty="0" smtClean="0">
                <a:latin typeface="+mj-lt"/>
              </a:rPr>
              <a:t>” (22:1).</a:t>
            </a:r>
          </a:p>
          <a:p>
            <a:r>
              <a:rPr lang="en-US" sz="2400" dirty="0" smtClean="0">
                <a:latin typeface="+mj-lt"/>
              </a:rPr>
              <a:t>Previously, David had desired to built a permanent place of worship in Jerusalem, but was not given permission to do so.  Now that God had chosen the site David prepared the blueprint, materials and workman to carry out the task –</a:t>
            </a:r>
          </a:p>
          <a:p>
            <a:endParaRPr lang="en-US" sz="800" dirty="0" smtClean="0">
              <a:latin typeface="+mj-lt"/>
            </a:endParaRPr>
          </a:p>
          <a:p>
            <a:r>
              <a:rPr lang="en-US" sz="2400" dirty="0" smtClean="0">
                <a:latin typeface="+mj-lt"/>
              </a:rPr>
              <a:t>“And David commanded to gather together… masons to hew wrought stones to build the house of God.   And David prepared iron in abundance for the nails for the doors of the gates, and for the joinings; and brass… Also cedar tress in abundance…” (22:2,3).</a:t>
            </a:r>
          </a:p>
          <a:p>
            <a:r>
              <a:rPr lang="en-US" sz="2400" dirty="0" smtClean="0">
                <a:latin typeface="+mj-lt"/>
              </a:rPr>
              <a:t>The best David could do was – </a:t>
            </a:r>
          </a:p>
          <a:p>
            <a:endParaRPr lang="en-US" sz="800" dirty="0" smtClean="0">
              <a:latin typeface="+mj-lt"/>
            </a:endParaRPr>
          </a:p>
          <a:p>
            <a:r>
              <a:rPr lang="en-US" sz="2400" dirty="0" smtClean="0">
                <a:latin typeface="+mj-lt"/>
              </a:rPr>
              <a:t>“… </a:t>
            </a:r>
            <a:r>
              <a:rPr lang="en-US" sz="2400" b="1" u="sng" dirty="0" smtClean="0">
                <a:latin typeface="+mj-lt"/>
              </a:rPr>
              <a:t>make preparation for it… before his death</a:t>
            </a:r>
            <a:r>
              <a:rPr lang="en-US" sz="2400" dirty="0" smtClean="0">
                <a:latin typeface="+mj-lt"/>
              </a:rPr>
              <a:t>” (22:5).   </a:t>
            </a:r>
            <a:endParaRPr lang="en-US" sz="2400" dirty="0">
              <a:latin typeface="+mj-lt"/>
            </a:endParaRPr>
          </a:p>
        </p:txBody>
      </p:sp>
      <p:pic>
        <p:nvPicPr>
          <p:cNvPr id="6" name="Picture 5" descr="솔로몬 - 리그베다위키"/>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0" y="0"/>
            <a:ext cx="5429250" cy="6617196"/>
          </a:xfrm>
          <a:prstGeom prst="rect">
            <a:avLst/>
          </a:prstGeom>
        </p:spPr>
      </p:pic>
    </p:spTree>
    <p:extLst>
      <p:ext uri="{BB962C8B-B14F-4D97-AF65-F5344CB8AC3E}">
        <p14:creationId xmlns:p14="http://schemas.microsoft.com/office/powerpoint/2010/main" val="398271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753225" cy="6863417"/>
          </a:xfrm>
          <a:prstGeom prst="rect">
            <a:avLst/>
          </a:prstGeom>
          <a:noFill/>
        </p:spPr>
        <p:txBody>
          <a:bodyPr wrap="square" rtlCol="0">
            <a:spAutoFit/>
          </a:bodyPr>
          <a:lstStyle/>
          <a:p>
            <a:r>
              <a:rPr lang="en-US" sz="2400" b="1" dirty="0" smtClean="0">
                <a:latin typeface="+mj-lt"/>
              </a:rPr>
              <a:t>SOLOMON CHOSEN TO BUILD THE TEMPLE</a:t>
            </a:r>
          </a:p>
          <a:p>
            <a:r>
              <a:rPr lang="en-US" sz="2400" dirty="0" smtClean="0">
                <a:latin typeface="+mj-lt"/>
              </a:rPr>
              <a:t>“Then he called for Solomon his son, and charged him to build an house for the LORD God of Israel” (22:6).</a:t>
            </a:r>
          </a:p>
          <a:p>
            <a:r>
              <a:rPr lang="en-US" sz="2400" dirty="0" smtClean="0">
                <a:latin typeface="+mj-lt"/>
              </a:rPr>
              <a:t>Though David had desperately wanted to build the temple, he had been told of God he wouldn’t.  Why? </a:t>
            </a:r>
          </a:p>
          <a:p>
            <a:endParaRPr lang="en-US" sz="800" dirty="0" smtClean="0">
              <a:latin typeface="+mj-lt"/>
            </a:endParaRPr>
          </a:p>
          <a:p>
            <a:r>
              <a:rPr lang="en-US" sz="2400" dirty="0" smtClean="0">
                <a:latin typeface="+mj-lt"/>
              </a:rPr>
              <a:t>“And David said to Solomon, My son, as for me, it was in my mind to build an house unto the name of the LORD… But the word came to me, saying, </a:t>
            </a:r>
            <a:r>
              <a:rPr lang="en-US" sz="2400" b="1" u="sng" dirty="0" smtClean="0">
                <a:latin typeface="+mj-lt"/>
              </a:rPr>
              <a:t>Thou has shed blood abundantly, and hast made great wars</a:t>
            </a:r>
            <a:r>
              <a:rPr lang="en-US" sz="2400" dirty="0" smtClean="0">
                <a:latin typeface="+mj-lt"/>
              </a:rPr>
              <a:t>: </a:t>
            </a:r>
          </a:p>
          <a:p>
            <a:r>
              <a:rPr lang="en-US" sz="2400" dirty="0" smtClean="0">
                <a:latin typeface="+mj-lt"/>
              </a:rPr>
              <a:t>thou shalt not build an house unto my name, because thou hast shed much blood upon the earth in my sight.  Behold, a son shall be born to thee, who shall be a man of rest; and I will give him rest from all his enemies round about: </a:t>
            </a:r>
            <a:r>
              <a:rPr lang="en-US" sz="2400" b="1" u="sng" dirty="0" smtClean="0">
                <a:latin typeface="+mj-lt"/>
              </a:rPr>
              <a:t>for his name shall be Solomon</a:t>
            </a:r>
            <a:r>
              <a:rPr lang="en-US" sz="2400" dirty="0" smtClean="0">
                <a:latin typeface="+mj-lt"/>
              </a:rPr>
              <a:t>, </a:t>
            </a:r>
            <a:r>
              <a:rPr lang="en-US" sz="2400" b="1" u="sng" dirty="0" smtClean="0">
                <a:latin typeface="+mj-lt"/>
              </a:rPr>
              <a:t>and I will give peace and quietness unto Israel in his days.  He shall build an house for my name</a:t>
            </a:r>
            <a:r>
              <a:rPr lang="en-US" sz="2400" dirty="0" smtClean="0">
                <a:latin typeface="+mj-lt"/>
              </a:rPr>
              <a:t>…” </a:t>
            </a:r>
            <a:endParaRPr lang="en-US" sz="2400" dirty="0" smtClean="0">
              <a:latin typeface="+mj-lt"/>
            </a:endParaRPr>
          </a:p>
          <a:p>
            <a:r>
              <a:rPr lang="en-US" sz="2400" dirty="0" smtClean="0">
                <a:latin typeface="+mj-lt"/>
              </a:rPr>
              <a:t>(</a:t>
            </a:r>
            <a:r>
              <a:rPr lang="en-US" sz="2400" dirty="0" smtClean="0">
                <a:latin typeface="+mj-lt"/>
              </a:rPr>
              <a:t>22:7-10). </a:t>
            </a:r>
            <a:endParaRPr lang="en-US" sz="2400" dirty="0">
              <a:latin typeface="+mj-lt"/>
            </a:endParaRPr>
          </a:p>
        </p:txBody>
      </p:sp>
      <p:pic>
        <p:nvPicPr>
          <p:cNvPr id="4" name="Picture 3" descr="&lt;strong&gt;David&lt;/strong&gt; gives &lt;strong&gt;Solomon&lt;/strong&gt; plans for the Tem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225" y="0"/>
            <a:ext cx="5438775" cy="6753225"/>
          </a:xfrm>
          <a:prstGeom prst="rect">
            <a:avLst/>
          </a:prstGeom>
        </p:spPr>
      </p:pic>
    </p:spTree>
    <p:extLst>
      <p:ext uri="{BB962C8B-B14F-4D97-AF65-F5344CB8AC3E}">
        <p14:creationId xmlns:p14="http://schemas.microsoft.com/office/powerpoint/2010/main" val="131655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7077075" cy="6632585"/>
          </a:xfrm>
          <a:prstGeom prst="rect">
            <a:avLst/>
          </a:prstGeom>
          <a:noFill/>
        </p:spPr>
        <p:txBody>
          <a:bodyPr wrap="square" rtlCol="0">
            <a:spAutoFit/>
          </a:bodyPr>
          <a:lstStyle/>
          <a:p>
            <a:r>
              <a:rPr lang="en-US" sz="2400" b="1" dirty="0" smtClean="0">
                <a:latin typeface="+mj-lt"/>
              </a:rPr>
              <a:t>SOLOMON’S CHARGE</a:t>
            </a:r>
          </a:p>
          <a:p>
            <a:r>
              <a:rPr lang="en-US" sz="2400" dirty="0" smtClean="0">
                <a:latin typeface="+mj-lt"/>
              </a:rPr>
              <a:t>“He shall build an house for my name… </a:t>
            </a:r>
            <a:r>
              <a:rPr lang="en-US" sz="2400" b="1" dirty="0" smtClean="0">
                <a:latin typeface="+mj-lt"/>
              </a:rPr>
              <a:t>I will establish </a:t>
            </a:r>
          </a:p>
          <a:p>
            <a:r>
              <a:rPr lang="en-US" sz="2400" b="1" dirty="0" smtClean="0">
                <a:latin typeface="+mj-lt"/>
              </a:rPr>
              <a:t>the throne of his kingdom over Israel forever</a:t>
            </a:r>
            <a:r>
              <a:rPr lang="en-US" sz="2400" dirty="0" smtClean="0">
                <a:latin typeface="+mj-lt"/>
              </a:rPr>
              <a:t>” (22:11).</a:t>
            </a:r>
          </a:p>
          <a:p>
            <a:r>
              <a:rPr lang="en-US" sz="2400" dirty="0" smtClean="0">
                <a:latin typeface="+mj-lt"/>
              </a:rPr>
              <a:t>Solomon would succeed David in God’s promise of an </a:t>
            </a:r>
          </a:p>
          <a:p>
            <a:r>
              <a:rPr lang="en-US" sz="2400" dirty="0" smtClean="0">
                <a:latin typeface="+mj-lt"/>
              </a:rPr>
              <a:t>eternal king and kingdom.  </a:t>
            </a:r>
          </a:p>
          <a:p>
            <a:endParaRPr lang="en-US" sz="900" dirty="0" smtClean="0">
              <a:latin typeface="+mj-lt"/>
            </a:endParaRPr>
          </a:p>
          <a:p>
            <a:r>
              <a:rPr lang="en-US" sz="2400" dirty="0" smtClean="0">
                <a:latin typeface="+mj-lt"/>
              </a:rPr>
              <a:t>“Only the LORD give thee </a:t>
            </a:r>
            <a:r>
              <a:rPr lang="en-US" sz="2400" u="sng" dirty="0" smtClean="0">
                <a:latin typeface="+mj-lt"/>
              </a:rPr>
              <a:t>wisdom</a:t>
            </a:r>
            <a:r>
              <a:rPr lang="en-US" sz="2400" dirty="0" smtClean="0">
                <a:latin typeface="+mj-lt"/>
              </a:rPr>
              <a:t> and </a:t>
            </a:r>
            <a:r>
              <a:rPr lang="en-US" sz="2400" u="sng" dirty="0" smtClean="0">
                <a:latin typeface="+mj-lt"/>
              </a:rPr>
              <a:t>understanding</a:t>
            </a:r>
            <a:r>
              <a:rPr lang="en-US" sz="2400" dirty="0" smtClean="0">
                <a:latin typeface="+mj-lt"/>
              </a:rPr>
              <a:t>, </a:t>
            </a:r>
          </a:p>
          <a:p>
            <a:r>
              <a:rPr lang="en-US" sz="2400" dirty="0" smtClean="0">
                <a:latin typeface="+mj-lt"/>
              </a:rPr>
              <a:t>and give thee charge over Israel, that thou </a:t>
            </a:r>
            <a:r>
              <a:rPr lang="en-US" sz="2400" dirty="0" err="1" smtClean="0">
                <a:latin typeface="+mj-lt"/>
              </a:rPr>
              <a:t>mayest</a:t>
            </a:r>
            <a:r>
              <a:rPr lang="en-US" sz="2400" dirty="0" smtClean="0">
                <a:latin typeface="+mj-lt"/>
              </a:rPr>
              <a:t> </a:t>
            </a:r>
            <a:endParaRPr lang="en-US" sz="2400" dirty="0" smtClean="0">
              <a:latin typeface="+mj-lt"/>
            </a:endParaRPr>
          </a:p>
          <a:p>
            <a:r>
              <a:rPr lang="en-US" sz="2400" dirty="0" smtClean="0">
                <a:latin typeface="+mj-lt"/>
              </a:rPr>
              <a:t>keep the </a:t>
            </a:r>
            <a:r>
              <a:rPr lang="en-US" sz="2400" dirty="0" smtClean="0">
                <a:latin typeface="+mj-lt"/>
              </a:rPr>
              <a:t>law of the LORD thy God” (22:12</a:t>
            </a:r>
            <a:r>
              <a:rPr lang="en-US" sz="2400" dirty="0" smtClean="0">
                <a:latin typeface="+mj-lt"/>
              </a:rPr>
              <a:t>). David </a:t>
            </a:r>
            <a:r>
              <a:rPr lang="en-US" sz="2400" dirty="0" smtClean="0">
                <a:latin typeface="+mj-lt"/>
              </a:rPr>
              <a:t>told Solomon what he had accrued for the </a:t>
            </a:r>
            <a:r>
              <a:rPr lang="en-US" sz="2400" dirty="0" smtClean="0">
                <a:latin typeface="+mj-lt"/>
              </a:rPr>
              <a:t>temple: </a:t>
            </a:r>
            <a:r>
              <a:rPr lang="en-US" sz="2400" b="1" dirty="0" smtClean="0">
                <a:latin typeface="+mj-lt"/>
              </a:rPr>
              <a:t>3,700 </a:t>
            </a:r>
            <a:r>
              <a:rPr lang="en-US" sz="2400" b="1" dirty="0" smtClean="0">
                <a:latin typeface="+mj-lt"/>
              </a:rPr>
              <a:t>tons of gold; 3,700 tons of silver = </a:t>
            </a:r>
            <a:r>
              <a:rPr lang="en-US" sz="2400" b="1" i="1" dirty="0" smtClean="0">
                <a:latin typeface="+mj-lt"/>
              </a:rPr>
              <a:t>7.4 tons!</a:t>
            </a:r>
          </a:p>
          <a:p>
            <a:endParaRPr lang="en-US" sz="800" dirty="0" smtClean="0">
              <a:latin typeface="+mj-lt"/>
            </a:endParaRPr>
          </a:p>
          <a:p>
            <a:r>
              <a:rPr lang="en-US" sz="2400" dirty="0" smtClean="0">
                <a:latin typeface="+mj-lt"/>
              </a:rPr>
              <a:t>“Now set your heart and your soul to seek the LORD </a:t>
            </a:r>
          </a:p>
          <a:p>
            <a:r>
              <a:rPr lang="en-US" sz="2400" dirty="0" smtClean="0">
                <a:latin typeface="+mj-lt"/>
              </a:rPr>
              <a:t>your God; arise therefore, and build ye the sanctuary </a:t>
            </a:r>
            <a:endParaRPr lang="en-US" sz="2400" dirty="0" smtClean="0">
              <a:latin typeface="+mj-lt"/>
            </a:endParaRPr>
          </a:p>
          <a:p>
            <a:r>
              <a:rPr lang="en-US" sz="2400" dirty="0" smtClean="0">
                <a:latin typeface="+mj-lt"/>
              </a:rPr>
              <a:t>of the </a:t>
            </a:r>
            <a:r>
              <a:rPr lang="en-US" sz="2400" dirty="0" smtClean="0">
                <a:latin typeface="+mj-lt"/>
              </a:rPr>
              <a:t>LORD God, to bring the ark of the covenant of </a:t>
            </a:r>
            <a:endParaRPr lang="en-US" sz="2400" dirty="0" smtClean="0">
              <a:latin typeface="+mj-lt"/>
            </a:endParaRPr>
          </a:p>
          <a:p>
            <a:r>
              <a:rPr lang="en-US" sz="2400" dirty="0" smtClean="0">
                <a:latin typeface="+mj-lt"/>
              </a:rPr>
              <a:t>the LORD</a:t>
            </a:r>
            <a:r>
              <a:rPr lang="en-US" sz="2400" dirty="0" smtClean="0">
                <a:latin typeface="+mj-lt"/>
              </a:rPr>
              <a:t>, and all the holy vessels of God, into the </a:t>
            </a:r>
            <a:endParaRPr lang="en-US" sz="2400" dirty="0" smtClean="0">
              <a:latin typeface="+mj-lt"/>
            </a:endParaRPr>
          </a:p>
          <a:p>
            <a:r>
              <a:rPr lang="en-US" sz="2400" dirty="0" smtClean="0">
                <a:latin typeface="+mj-lt"/>
              </a:rPr>
              <a:t>house that </a:t>
            </a:r>
            <a:r>
              <a:rPr lang="en-US" sz="2400" dirty="0" smtClean="0">
                <a:latin typeface="+mj-lt"/>
              </a:rPr>
              <a:t>is to be built to the name of the LORD (22:19)… So </a:t>
            </a:r>
            <a:r>
              <a:rPr lang="en-US" sz="2400" dirty="0" smtClean="0">
                <a:latin typeface="+mj-lt"/>
              </a:rPr>
              <a:t>when </a:t>
            </a:r>
            <a:r>
              <a:rPr lang="en-US" sz="2400" dirty="0" smtClean="0">
                <a:latin typeface="+mj-lt"/>
              </a:rPr>
              <a:t>David was old and full of days, </a:t>
            </a:r>
            <a:r>
              <a:rPr lang="en-US" sz="2400" b="1" u="sng" dirty="0" smtClean="0">
                <a:latin typeface="+mj-lt"/>
              </a:rPr>
              <a:t>he made Solomon his son king over Israel</a:t>
            </a:r>
            <a:r>
              <a:rPr lang="en-US" sz="2400" dirty="0" smtClean="0">
                <a:latin typeface="+mj-lt"/>
              </a:rPr>
              <a:t>” (23:1). </a:t>
            </a:r>
            <a:endParaRPr lang="en-US" sz="2400" dirty="0">
              <a:latin typeface="+mj-lt"/>
            </a:endParaRPr>
          </a:p>
        </p:txBody>
      </p:sp>
      <p:pic>
        <p:nvPicPr>
          <p:cNvPr id="5" name="Picture 4" descr="&lt;strong&gt;David&lt;/strong&gt; gives &lt;strong&gt;Solomon&lt;/strong&gt; plans for the Tem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225" y="0"/>
            <a:ext cx="5438775" cy="6753225"/>
          </a:xfrm>
          <a:prstGeom prst="rect">
            <a:avLst/>
          </a:prstGeom>
        </p:spPr>
      </p:pic>
    </p:spTree>
    <p:extLst>
      <p:ext uri="{BB962C8B-B14F-4D97-AF65-F5344CB8AC3E}">
        <p14:creationId xmlns:p14="http://schemas.microsoft.com/office/powerpoint/2010/main" val="227167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500"/>
                                        <p:tgtEl>
                                          <p:spTgt spid="2">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Effect transition="in" filter="fade">
                                      <p:cBhvr>
                                        <p:cTn id="29" dur="500"/>
                                        <p:tgtEl>
                                          <p:spTgt spid="2">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Effect transition="in" filter="fade">
                                      <p:cBhvr>
                                        <p:cTn id="35" dur="500"/>
                                        <p:tgtEl>
                                          <p:spTgt spid="2">
                                            <p:txEl>
                                              <p:pRg st="13" end="1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4" end="14"/>
                                            </p:txEl>
                                          </p:spTgt>
                                        </p:tgtEl>
                                        <p:attrNameLst>
                                          <p:attrName>style.visibility</p:attrName>
                                        </p:attrNameLst>
                                      </p:cBhvr>
                                      <p:to>
                                        <p:strVal val="visible"/>
                                      </p:to>
                                    </p:set>
                                    <p:animEffect transition="in" filter="fade">
                                      <p:cBhvr>
                                        <p:cTn id="38"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0"/>
            <a:ext cx="12222000" cy="6247864"/>
          </a:xfrm>
          <a:prstGeom prst="rect">
            <a:avLst/>
          </a:prstGeom>
          <a:noFill/>
        </p:spPr>
        <p:txBody>
          <a:bodyPr wrap="none" rtlCol="0">
            <a:spAutoFit/>
          </a:bodyPr>
          <a:lstStyle/>
          <a:p>
            <a:r>
              <a:rPr lang="en-US" dirty="0" smtClean="0"/>
              <a:t>                                                                                                                            </a:t>
            </a:r>
            <a:r>
              <a:rPr lang="en-US" sz="2400" dirty="0" smtClean="0">
                <a:latin typeface="+mj-lt"/>
              </a:rPr>
              <a:t>“Sing unto the LORD, O ye saints of his, and </a:t>
            </a:r>
          </a:p>
          <a:p>
            <a:r>
              <a:rPr lang="en-US" sz="2400" dirty="0">
                <a:latin typeface="+mj-lt"/>
              </a:rPr>
              <a:t> </a:t>
            </a:r>
            <a:r>
              <a:rPr lang="en-US" sz="2400" dirty="0" smtClean="0">
                <a:latin typeface="+mj-lt"/>
              </a:rPr>
              <a:t>                                                                                               give thanks at the remembrance of his </a:t>
            </a:r>
          </a:p>
          <a:p>
            <a:r>
              <a:rPr lang="en-US" sz="2400" dirty="0">
                <a:latin typeface="+mj-lt"/>
              </a:rPr>
              <a:t> </a:t>
            </a:r>
            <a:r>
              <a:rPr lang="en-US" sz="2400" dirty="0" smtClean="0">
                <a:latin typeface="+mj-lt"/>
              </a:rPr>
              <a:t>                                                                                               holiness.  For his anger endureth but a</a:t>
            </a:r>
          </a:p>
          <a:p>
            <a:r>
              <a:rPr lang="en-US" sz="2400" dirty="0">
                <a:latin typeface="+mj-lt"/>
              </a:rPr>
              <a:t> </a:t>
            </a:r>
            <a:r>
              <a:rPr lang="en-US" sz="2400" dirty="0" smtClean="0">
                <a:latin typeface="+mj-lt"/>
              </a:rPr>
              <a:t>                                                                                               moment; in his favour is life: weeping may </a:t>
            </a:r>
          </a:p>
          <a:p>
            <a:r>
              <a:rPr lang="en-US" sz="2400" dirty="0">
                <a:latin typeface="+mj-lt"/>
              </a:rPr>
              <a:t> </a:t>
            </a:r>
            <a:r>
              <a:rPr lang="en-US" sz="2400" dirty="0" smtClean="0">
                <a:latin typeface="+mj-lt"/>
              </a:rPr>
              <a:t>                                                                                               endure for a night, but joy cometh in the </a:t>
            </a:r>
          </a:p>
          <a:p>
            <a:r>
              <a:rPr lang="en-US" sz="2400" dirty="0">
                <a:latin typeface="+mj-lt"/>
              </a:rPr>
              <a:t> </a:t>
            </a:r>
            <a:r>
              <a:rPr lang="en-US" sz="2400" dirty="0" smtClean="0">
                <a:latin typeface="+mj-lt"/>
              </a:rPr>
              <a:t>                                                                                               morning” (Psa. 30:4,5).</a:t>
            </a:r>
          </a:p>
          <a:p>
            <a:endParaRPr lang="en-US" sz="800" dirty="0" smtClean="0"/>
          </a:p>
          <a:p>
            <a:r>
              <a:rPr lang="en-US" sz="2400" dirty="0" smtClean="0"/>
              <a:t>A </a:t>
            </a:r>
            <a:r>
              <a:rPr lang="en-US" sz="2400" dirty="0"/>
              <a:t>PSALM AND SONG AT THE DEDICATION </a:t>
            </a:r>
            <a:r>
              <a:rPr lang="en-US" sz="2400" dirty="0" smtClean="0"/>
              <a:t>[site] </a:t>
            </a:r>
            <a:r>
              <a:rPr lang="en-US" sz="2400" dirty="0"/>
              <a:t>FOR THE HOUSE OF DAVID</a:t>
            </a:r>
          </a:p>
          <a:p>
            <a:r>
              <a:rPr lang="en-US" sz="2400" dirty="0" smtClean="0">
                <a:latin typeface="+mj-lt"/>
              </a:rPr>
              <a:t>“I will praise  thee, O LORD, among the people: I will sing praises unto thee among the nations…</a:t>
            </a:r>
          </a:p>
          <a:p>
            <a:r>
              <a:rPr lang="en-US" sz="2400" dirty="0" smtClean="0">
                <a:latin typeface="+mj-lt"/>
              </a:rPr>
              <a:t>Gilead is mine; Manasseh is mine, Ephraim also is the strength of mine head; Judah is my law</a:t>
            </a:r>
          </a:p>
          <a:p>
            <a:r>
              <a:rPr lang="en-US" sz="2400" dirty="0">
                <a:latin typeface="+mj-lt"/>
              </a:rPr>
              <a:t>g</a:t>
            </a:r>
            <a:r>
              <a:rPr lang="en-US" sz="2400" dirty="0" smtClean="0">
                <a:latin typeface="+mj-lt"/>
              </a:rPr>
              <a:t>iver; Moab is my washpot; over Edom will I cast my shoe; over Philistia will I triumph” (108:3-10).</a:t>
            </a:r>
          </a:p>
          <a:p>
            <a:endParaRPr lang="en-US" sz="800" dirty="0" smtClean="0">
              <a:latin typeface="+mj-lt"/>
            </a:endParaRPr>
          </a:p>
          <a:p>
            <a:r>
              <a:rPr lang="en-US" sz="2400" dirty="0" smtClean="0">
                <a:latin typeface="+mj-lt"/>
              </a:rPr>
              <a:t>Another imprecatory/Messianic psalm  – ”For the mouth of the wicked and the mouth of the </a:t>
            </a:r>
          </a:p>
          <a:p>
            <a:r>
              <a:rPr lang="en-US" sz="2400" dirty="0">
                <a:latin typeface="+mj-lt"/>
              </a:rPr>
              <a:t>d</a:t>
            </a:r>
            <a:r>
              <a:rPr lang="en-US" sz="2400" dirty="0" smtClean="0">
                <a:latin typeface="+mj-lt"/>
              </a:rPr>
              <a:t>eceitful are opened against me: they have spoken against me with a lying tongue… Set thou a </a:t>
            </a:r>
          </a:p>
          <a:p>
            <a:r>
              <a:rPr lang="en-US" sz="2400" dirty="0" smtClean="0">
                <a:latin typeface="+mj-lt"/>
              </a:rPr>
              <a:t>wicked man over him: and let Satan stand at his right hand.  When he shall be judged, let him be </a:t>
            </a:r>
          </a:p>
          <a:p>
            <a:r>
              <a:rPr lang="en-US" sz="2400" dirty="0" smtClean="0">
                <a:latin typeface="+mj-lt"/>
              </a:rPr>
              <a:t>condemned: and let his prayer become sin.  </a:t>
            </a:r>
            <a:r>
              <a:rPr lang="en-US" sz="2400" b="1" u="sng" dirty="0" smtClean="0">
                <a:latin typeface="+mj-lt"/>
              </a:rPr>
              <a:t>Let his days be few; and let another take his office</a:t>
            </a:r>
            <a:r>
              <a:rPr lang="en-US" sz="2400" dirty="0" smtClean="0">
                <a:latin typeface="+mj-lt"/>
              </a:rPr>
              <a:t>” </a:t>
            </a:r>
          </a:p>
          <a:p>
            <a:r>
              <a:rPr lang="en-US" sz="2400" dirty="0" smtClean="0">
                <a:latin typeface="+mj-lt"/>
              </a:rPr>
              <a:t>(109:1-8).</a:t>
            </a:r>
          </a:p>
          <a:p>
            <a:r>
              <a:rPr lang="en-US" sz="2400" dirty="0" smtClean="0">
                <a:latin typeface="+mj-lt"/>
              </a:rPr>
              <a:t>This foreshadowed Judas’ betrayal of Jesus and replacement by Matthias (Acts 1:20).  </a:t>
            </a:r>
          </a:p>
        </p:txBody>
      </p:sp>
      <p:pic>
        <p:nvPicPr>
          <p:cNvPr id="4" name="Picture 3" descr="&lt;strong&gt;Psalm 30&lt;/strong&gt;:5 Weeping may remain for a night, but rejoicing c ..."/>
          <p:cNvPicPr>
            <a:picLocks noChangeAspect="1"/>
          </p:cNvPicPr>
          <p:nvPr/>
        </p:nvPicPr>
        <p:blipFill rotWithShape="1">
          <a:blip r:embed="rId2">
            <a:extLst>
              <a:ext uri="{28A0092B-C50C-407E-A947-70E740481C1C}">
                <a14:useLocalDpi xmlns:a14="http://schemas.microsoft.com/office/drawing/2010/main" val="0"/>
              </a:ext>
            </a:extLst>
          </a:blip>
          <a:srcRect t="24537" b="23611"/>
          <a:stretch/>
        </p:blipFill>
        <p:spPr>
          <a:xfrm>
            <a:off x="92075" y="87362"/>
            <a:ext cx="6350000" cy="2133600"/>
          </a:xfrm>
          <a:prstGeom prst="rect">
            <a:avLst/>
          </a:prstGeom>
        </p:spPr>
      </p:pic>
    </p:spTree>
    <p:extLst>
      <p:ext uri="{BB962C8B-B14F-4D97-AF65-F5344CB8AC3E}">
        <p14:creationId xmlns:p14="http://schemas.microsoft.com/office/powerpoint/2010/main" val="2476619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ategory:&lt;strong&gt;110&lt;/strong&gt; (number)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9550" y="-1"/>
            <a:ext cx="4362450" cy="6124755"/>
          </a:xfrm>
          <a:prstGeom prst="rect">
            <a:avLst/>
          </a:prstGeom>
        </p:spPr>
      </p:pic>
      <p:sp>
        <p:nvSpPr>
          <p:cNvPr id="5" name="TextBox 4"/>
          <p:cNvSpPr txBox="1"/>
          <p:nvPr/>
        </p:nvSpPr>
        <p:spPr>
          <a:xfrm>
            <a:off x="0" y="0"/>
            <a:ext cx="7734300" cy="6124754"/>
          </a:xfrm>
          <a:prstGeom prst="rect">
            <a:avLst/>
          </a:prstGeom>
          <a:noFill/>
        </p:spPr>
        <p:txBody>
          <a:bodyPr wrap="square" rtlCol="0">
            <a:spAutoFit/>
          </a:bodyPr>
          <a:lstStyle/>
          <a:p>
            <a:r>
              <a:rPr lang="en-US" sz="2400" dirty="0" smtClean="0">
                <a:latin typeface="+mj-lt"/>
              </a:rPr>
              <a:t>“The LORD said unto my Lord, Sit thou at my right hand, until I make thine enemies thy footstool” (Psa. 110:1).</a:t>
            </a:r>
          </a:p>
          <a:p>
            <a:r>
              <a:rPr lang="en-US" sz="2400" dirty="0" smtClean="0">
                <a:latin typeface="+mj-lt"/>
              </a:rPr>
              <a:t>Another prophetic, Messianic psalm where David was given a revelation of the Father speaking to His Son [Messiah].</a:t>
            </a:r>
          </a:p>
          <a:p>
            <a:r>
              <a:rPr lang="en-US" sz="2400" dirty="0" smtClean="0">
                <a:latin typeface="+mj-lt"/>
              </a:rPr>
              <a:t>After the Son’s earthly ministry, death, burial, resurrection, and ascension back to heaven, the Father tells the Son to sit at His right hand until such time that He [Messiah] is sent back to earth [2</a:t>
            </a:r>
            <a:r>
              <a:rPr lang="en-US" sz="2400" baseline="30000" dirty="0" smtClean="0">
                <a:latin typeface="+mj-lt"/>
              </a:rPr>
              <a:t>nd</a:t>
            </a:r>
            <a:r>
              <a:rPr lang="en-US" sz="2400" dirty="0" smtClean="0">
                <a:latin typeface="+mj-lt"/>
              </a:rPr>
              <a:t> coming] to subdue His enemies [end of tribulation] and usher in a 1,000 year kingdom of peace on earth.  At that time, Messiah will be King over the whole earth –</a:t>
            </a:r>
          </a:p>
          <a:p>
            <a:endParaRPr lang="en-US" sz="800" dirty="0" smtClean="0">
              <a:latin typeface="+mj-lt"/>
            </a:endParaRPr>
          </a:p>
          <a:p>
            <a:r>
              <a:rPr lang="en-US" sz="2400" dirty="0" smtClean="0">
                <a:latin typeface="+mj-lt"/>
              </a:rPr>
              <a:t>“The LORD hath sworn, and will not repent, Thou art a priest for ever after the order of Melchizedek” (110:4).</a:t>
            </a:r>
          </a:p>
          <a:p>
            <a:r>
              <a:rPr lang="en-US" sz="2400" dirty="0" smtClean="0">
                <a:latin typeface="+mj-lt"/>
              </a:rPr>
              <a:t>Christ will not only be King but also High Priest after the order of Melchizedek, providing redemption to those Gentiles born in the millennium who will seek Him to be saved.</a:t>
            </a:r>
          </a:p>
        </p:txBody>
      </p:sp>
    </p:spTree>
    <p:extLst>
      <p:ext uri="{BB962C8B-B14F-4D97-AF65-F5344CB8AC3E}">
        <p14:creationId xmlns:p14="http://schemas.microsoft.com/office/powerpoint/2010/main" val="275477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5725"/>
            <a:ext cx="6457949" cy="6617196"/>
          </a:xfrm>
          <a:prstGeom prst="rect">
            <a:avLst/>
          </a:prstGeom>
          <a:noFill/>
        </p:spPr>
        <p:txBody>
          <a:bodyPr wrap="square" rtlCol="0">
            <a:spAutoFit/>
          </a:bodyPr>
          <a:lstStyle/>
          <a:p>
            <a:r>
              <a:rPr lang="en-US" sz="2400" b="1" dirty="0" smtClean="0">
                <a:latin typeface="+mj-lt"/>
              </a:rPr>
              <a:t>ONE GOVERNMENT</a:t>
            </a:r>
          </a:p>
          <a:p>
            <a:r>
              <a:rPr lang="en-US" sz="2400" dirty="0" smtClean="0">
                <a:latin typeface="+mj-lt"/>
              </a:rPr>
              <a:t>One of David’s last acts before his death was to reorganize the system of government over Israel –</a:t>
            </a:r>
          </a:p>
          <a:p>
            <a:endParaRPr lang="en-US" sz="800" dirty="0" smtClean="0">
              <a:latin typeface="+mj-lt"/>
            </a:endParaRPr>
          </a:p>
          <a:p>
            <a:r>
              <a:rPr lang="en-US" sz="2400" dirty="0" smtClean="0">
                <a:latin typeface="+mj-lt"/>
              </a:rPr>
              <a:t>“And he gathered together all the princes of Israel, with the priests and the Levites” (1Chron. 23:1).</a:t>
            </a:r>
          </a:p>
          <a:p>
            <a:r>
              <a:rPr lang="en-US" sz="2400" dirty="0" smtClean="0">
                <a:latin typeface="+mj-lt"/>
              </a:rPr>
              <a:t>This foreshadowed a future prophetic promise –</a:t>
            </a:r>
          </a:p>
          <a:p>
            <a:endParaRPr lang="en-US" sz="800" dirty="0" smtClean="0">
              <a:latin typeface="+mj-lt"/>
            </a:endParaRPr>
          </a:p>
          <a:p>
            <a:r>
              <a:rPr lang="en-US" sz="2400" dirty="0" smtClean="0">
                <a:latin typeface="+mj-lt"/>
              </a:rPr>
              <a:t>“For unto us a </a:t>
            </a:r>
            <a:r>
              <a:rPr lang="en-US" sz="2400" i="1" dirty="0" smtClean="0">
                <a:latin typeface="+mj-lt"/>
              </a:rPr>
              <a:t>child</a:t>
            </a:r>
            <a:r>
              <a:rPr lang="en-US" sz="2400" dirty="0" smtClean="0">
                <a:latin typeface="+mj-lt"/>
              </a:rPr>
              <a:t> is given [1</a:t>
            </a:r>
            <a:r>
              <a:rPr lang="en-US" sz="2400" baseline="30000" dirty="0" smtClean="0">
                <a:latin typeface="+mj-lt"/>
              </a:rPr>
              <a:t>st</a:t>
            </a:r>
            <a:r>
              <a:rPr lang="en-US" sz="2400" dirty="0" smtClean="0">
                <a:latin typeface="+mj-lt"/>
              </a:rPr>
              <a:t> coming], unto us a son [</a:t>
            </a:r>
            <a:r>
              <a:rPr lang="en-US" sz="2400" i="1" dirty="0" smtClean="0">
                <a:latin typeface="+mj-lt"/>
              </a:rPr>
              <a:t>man</a:t>
            </a:r>
            <a:r>
              <a:rPr lang="en-US" sz="2400" dirty="0" smtClean="0">
                <a:latin typeface="+mj-lt"/>
              </a:rPr>
              <a:t>] is given [2</a:t>
            </a:r>
            <a:r>
              <a:rPr lang="en-US" sz="2400" baseline="30000" dirty="0" smtClean="0">
                <a:latin typeface="+mj-lt"/>
              </a:rPr>
              <a:t>nd</a:t>
            </a:r>
            <a:r>
              <a:rPr lang="en-US" sz="2400" dirty="0" smtClean="0">
                <a:latin typeface="+mj-lt"/>
              </a:rPr>
              <a:t> coming]: and </a:t>
            </a:r>
            <a:r>
              <a:rPr lang="en-US" sz="2400" b="1" u="sng" dirty="0" smtClean="0">
                <a:latin typeface="+mj-lt"/>
              </a:rPr>
              <a:t>the government shall be upon his</a:t>
            </a:r>
            <a:r>
              <a:rPr lang="en-US" sz="2400" b="1" dirty="0" smtClean="0">
                <a:latin typeface="+mj-lt"/>
              </a:rPr>
              <a:t> </a:t>
            </a:r>
            <a:r>
              <a:rPr lang="en-US" sz="2400" dirty="0" smtClean="0">
                <a:latin typeface="+mj-lt"/>
              </a:rPr>
              <a:t>[Christ’s] </a:t>
            </a:r>
            <a:r>
              <a:rPr lang="en-US" sz="2400" b="1" u="sng" dirty="0" smtClean="0">
                <a:latin typeface="+mj-lt"/>
              </a:rPr>
              <a:t>shoulder</a:t>
            </a:r>
            <a:r>
              <a:rPr lang="en-US" sz="2400" u="sng" dirty="0" smtClean="0">
                <a:latin typeface="+mj-lt"/>
              </a:rPr>
              <a:t>… </a:t>
            </a:r>
            <a:r>
              <a:rPr lang="en-US" sz="2400" b="1" u="sng" dirty="0" smtClean="0">
                <a:latin typeface="+mj-lt"/>
              </a:rPr>
              <a:t>Of the increase of his government</a:t>
            </a:r>
            <a:r>
              <a:rPr lang="en-US" sz="2400" u="sng" dirty="0" smtClean="0">
                <a:latin typeface="+mj-lt"/>
              </a:rPr>
              <a:t> </a:t>
            </a:r>
            <a:r>
              <a:rPr lang="en-US" sz="2400" b="1" u="sng" dirty="0" smtClean="0">
                <a:latin typeface="+mj-lt"/>
              </a:rPr>
              <a:t>and</a:t>
            </a:r>
            <a:r>
              <a:rPr lang="en-US" sz="2400" u="sng" dirty="0" smtClean="0">
                <a:latin typeface="+mj-lt"/>
              </a:rPr>
              <a:t> </a:t>
            </a:r>
            <a:r>
              <a:rPr lang="en-US" sz="2400" b="1" u="sng" dirty="0" smtClean="0">
                <a:latin typeface="+mj-lt"/>
              </a:rPr>
              <a:t>peace there shall be no end, upon the throne of David</a:t>
            </a:r>
            <a:r>
              <a:rPr lang="en-US" sz="2400" u="sng" dirty="0" smtClean="0">
                <a:latin typeface="+mj-lt"/>
              </a:rPr>
              <a:t>, </a:t>
            </a:r>
            <a:r>
              <a:rPr lang="en-US" sz="2400" b="1" u="sng" dirty="0" smtClean="0">
                <a:latin typeface="+mj-lt"/>
              </a:rPr>
              <a:t>and upon his kingdom… to establish it with judgment and with justice from henceforth even forever</a:t>
            </a:r>
            <a:r>
              <a:rPr lang="en-US" sz="2400" b="1" dirty="0" smtClean="0">
                <a:latin typeface="+mj-lt"/>
              </a:rPr>
              <a:t>” </a:t>
            </a:r>
            <a:r>
              <a:rPr lang="en-US" sz="2400" dirty="0" smtClean="0">
                <a:latin typeface="+mj-lt"/>
              </a:rPr>
              <a:t>(Isa. 9:6,7).</a:t>
            </a:r>
          </a:p>
          <a:p>
            <a:r>
              <a:rPr lang="en-US" sz="2400" dirty="0" smtClean="0">
                <a:latin typeface="+mj-lt"/>
              </a:rPr>
              <a:t>The kingdom, the government, the system of justice, that began under David’s reign will reach its zenith during the 1,000-year earthly reign of Messiah!  </a:t>
            </a:r>
            <a:endParaRPr lang="en-US" sz="2400" dirty="0">
              <a:latin typeface="+mj-lt"/>
            </a:endParaRPr>
          </a:p>
        </p:txBody>
      </p:sp>
      <p:pic>
        <p:nvPicPr>
          <p:cNvPr id="4" name="Picture 3" descr="Cristão Confuso: Minas de ouro da rainha de Sabá teriam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951" y="0"/>
            <a:ext cx="5734050" cy="6531471"/>
          </a:xfrm>
          <a:prstGeom prst="rect">
            <a:avLst/>
          </a:prstGeom>
        </p:spPr>
      </p:pic>
    </p:spTree>
    <p:extLst>
      <p:ext uri="{BB962C8B-B14F-4D97-AF65-F5344CB8AC3E}">
        <p14:creationId xmlns:p14="http://schemas.microsoft.com/office/powerpoint/2010/main" val="391006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086600" cy="6247864"/>
          </a:xfrm>
          <a:prstGeom prst="rect">
            <a:avLst/>
          </a:prstGeom>
          <a:noFill/>
        </p:spPr>
        <p:txBody>
          <a:bodyPr wrap="square" rtlCol="0">
            <a:spAutoFit/>
          </a:bodyPr>
          <a:lstStyle/>
          <a:p>
            <a:r>
              <a:rPr lang="en-US" sz="2400" dirty="0" smtClean="0">
                <a:latin typeface="+mj-lt"/>
              </a:rPr>
              <a:t>“Let Israel hope in the LORD from henceforth and forever” (Psa. 131:3).</a:t>
            </a:r>
          </a:p>
          <a:p>
            <a:r>
              <a:rPr lang="en-US" sz="2400" dirty="0" smtClean="0">
                <a:latin typeface="+mj-lt"/>
              </a:rPr>
              <a:t>David could not have known the magnitude of the words he wrote in the psalms, but were exactly what God wanted and David was given the inspiration to write them down for posterity. </a:t>
            </a:r>
          </a:p>
          <a:p>
            <a:endParaRPr lang="en-US" sz="800" dirty="0" smtClean="0">
              <a:latin typeface="+mj-lt"/>
            </a:endParaRPr>
          </a:p>
          <a:p>
            <a:r>
              <a:rPr lang="en-US" sz="2400" dirty="0" smtClean="0">
                <a:latin typeface="+mj-lt"/>
              </a:rPr>
              <a:t>“I will worship toward thy holy temple, and praise thy name for thy lovingkindness and for thy truth: for </a:t>
            </a:r>
            <a:r>
              <a:rPr lang="en-US" sz="2400" b="1" u="sng" dirty="0" smtClean="0">
                <a:latin typeface="+mj-lt"/>
              </a:rPr>
              <a:t>thou hast magnified thy word above thy name</a:t>
            </a:r>
            <a:r>
              <a:rPr lang="en-US" sz="2400" dirty="0" smtClean="0">
                <a:latin typeface="+mj-lt"/>
              </a:rPr>
              <a:t>” (138:2).</a:t>
            </a:r>
          </a:p>
          <a:p>
            <a:r>
              <a:rPr lang="en-US" sz="2400" dirty="0">
                <a:latin typeface="+mj-lt"/>
              </a:rPr>
              <a:t>O</a:t>
            </a:r>
            <a:r>
              <a:rPr lang="en-US" sz="2400" dirty="0" smtClean="0">
                <a:latin typeface="+mj-lt"/>
              </a:rPr>
              <a:t>ne of the most important verses in the Bible.  Paul tells us that Christ’s </a:t>
            </a:r>
            <a:r>
              <a:rPr lang="en-US" sz="2400" i="1" dirty="0" smtClean="0">
                <a:latin typeface="+mj-lt"/>
              </a:rPr>
              <a:t>name</a:t>
            </a:r>
            <a:r>
              <a:rPr lang="en-US" sz="2400" dirty="0" smtClean="0">
                <a:latin typeface="+mj-lt"/>
              </a:rPr>
              <a:t> is above every </a:t>
            </a:r>
            <a:r>
              <a:rPr lang="en-US" sz="2400" i="1" dirty="0" smtClean="0">
                <a:latin typeface="+mj-lt"/>
              </a:rPr>
              <a:t>name</a:t>
            </a:r>
            <a:r>
              <a:rPr lang="en-US" sz="2400" dirty="0" smtClean="0">
                <a:latin typeface="+mj-lt"/>
              </a:rPr>
              <a:t> there is – </a:t>
            </a:r>
            <a:endParaRPr lang="en-US" sz="800" dirty="0" smtClean="0">
              <a:latin typeface="+mj-lt"/>
            </a:endParaRPr>
          </a:p>
          <a:p>
            <a:endParaRPr lang="en-US" sz="800" dirty="0">
              <a:latin typeface="+mj-lt"/>
            </a:endParaRPr>
          </a:p>
          <a:p>
            <a:r>
              <a:rPr lang="en-US" sz="2400" dirty="0" smtClean="0">
                <a:latin typeface="+mj-lt"/>
              </a:rPr>
              <a:t>“Wherefore God [Father] also hath highly exalted him</a:t>
            </a:r>
          </a:p>
          <a:p>
            <a:r>
              <a:rPr lang="en-US" sz="2400" dirty="0" smtClean="0">
                <a:latin typeface="+mj-lt"/>
              </a:rPr>
              <a:t>[Christ], and given him a name which is above every name” (Phil. 2:9).</a:t>
            </a:r>
          </a:p>
          <a:p>
            <a:r>
              <a:rPr lang="en-US" sz="2400" dirty="0" smtClean="0">
                <a:latin typeface="+mj-lt"/>
              </a:rPr>
              <a:t>In this psalm, however, David wrote that </a:t>
            </a:r>
            <a:r>
              <a:rPr lang="en-US" sz="2400" u="sng" dirty="0" smtClean="0">
                <a:latin typeface="+mj-lt"/>
              </a:rPr>
              <a:t>the Holy Words given us in the Bible supersede even the name of Christ</a:t>
            </a:r>
            <a:r>
              <a:rPr lang="en-US" sz="2400" dirty="0" smtClean="0">
                <a:latin typeface="+mj-lt"/>
              </a:rPr>
              <a:t>.    </a:t>
            </a:r>
            <a:endParaRPr lang="en-US" sz="2400" dirty="0">
              <a:latin typeface="+mj-lt"/>
            </a:endParaRPr>
          </a:p>
        </p:txBody>
      </p:sp>
      <p:pic>
        <p:nvPicPr>
          <p:cNvPr id="3" name="Picture 2" descr="bearsenglishpage2011-2012 - &lt;strong&gt;King&lt;/strong&gt; Solomon, Keleah Molly a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1" y="0"/>
            <a:ext cx="5105400" cy="6247864"/>
          </a:xfrm>
          <a:prstGeom prst="rect">
            <a:avLst/>
          </a:prstGeom>
        </p:spPr>
      </p:pic>
    </p:spTree>
    <p:extLst>
      <p:ext uri="{BB962C8B-B14F-4D97-AF65-F5344CB8AC3E}">
        <p14:creationId xmlns:p14="http://schemas.microsoft.com/office/powerpoint/2010/main" val="8272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12325350" cy="6740307"/>
          </a:xfrm>
          <a:prstGeom prst="rect">
            <a:avLst/>
          </a:prstGeom>
          <a:noFill/>
        </p:spPr>
        <p:txBody>
          <a:bodyPr wrap="square" rtlCol="0">
            <a:spAutoFit/>
          </a:bodyPr>
          <a:lstStyle/>
          <a:p>
            <a:r>
              <a:rPr lang="en-US" sz="2400" b="1" dirty="0" smtClean="0">
                <a:latin typeface="+mj-lt"/>
              </a:rPr>
              <a:t>A SOLEMN ASSEMBLY</a:t>
            </a:r>
          </a:p>
          <a:p>
            <a:r>
              <a:rPr lang="en-US" sz="2400" dirty="0" smtClean="0">
                <a:latin typeface="+mj-lt"/>
              </a:rPr>
              <a:t>“And David assembled all the princes  of Israel… the </a:t>
            </a:r>
          </a:p>
          <a:p>
            <a:r>
              <a:rPr lang="en-US" sz="2400" dirty="0" smtClean="0">
                <a:latin typeface="+mj-lt"/>
              </a:rPr>
              <a:t>captains  of the companies… Then David Stood up </a:t>
            </a:r>
          </a:p>
          <a:p>
            <a:r>
              <a:rPr lang="en-US" sz="2400" dirty="0" smtClean="0">
                <a:latin typeface="+mj-lt"/>
              </a:rPr>
              <a:t>upon his feet, and said, Hear me, my brethren, and </a:t>
            </a:r>
          </a:p>
          <a:p>
            <a:r>
              <a:rPr lang="en-US" sz="2400" dirty="0" smtClean="0">
                <a:latin typeface="+mj-lt"/>
              </a:rPr>
              <a:t>my people…” (1Chron. 28:1,2).</a:t>
            </a:r>
          </a:p>
          <a:p>
            <a:r>
              <a:rPr lang="en-US" sz="2400" dirty="0" smtClean="0">
                <a:latin typeface="+mj-lt"/>
              </a:rPr>
              <a:t>In David’s last speech to the people of Israel, he tells </a:t>
            </a:r>
          </a:p>
          <a:p>
            <a:r>
              <a:rPr lang="en-US" sz="2400" dirty="0" smtClean="0">
                <a:latin typeface="+mj-lt"/>
              </a:rPr>
              <a:t>them that Solomon, not he, will build the temple </a:t>
            </a:r>
          </a:p>
          <a:p>
            <a:r>
              <a:rPr lang="en-US" sz="2400" dirty="0" smtClean="0">
                <a:latin typeface="+mj-lt"/>
              </a:rPr>
              <a:t>(28:3), and that Solomon will succeed him to the </a:t>
            </a:r>
          </a:p>
          <a:p>
            <a:r>
              <a:rPr lang="en-US" sz="2400" dirty="0" smtClean="0">
                <a:latin typeface="+mj-lt"/>
              </a:rPr>
              <a:t>throne (28:7).  David had made the preparations </a:t>
            </a:r>
          </a:p>
          <a:p>
            <a:r>
              <a:rPr lang="en-US" sz="2400" dirty="0" smtClean="0">
                <a:latin typeface="+mj-lt"/>
              </a:rPr>
              <a:t>including drawings of the temple – “All this, said </a:t>
            </a:r>
          </a:p>
          <a:p>
            <a:r>
              <a:rPr lang="en-US" sz="2400" dirty="0" smtClean="0">
                <a:latin typeface="+mj-lt"/>
              </a:rPr>
              <a:t>David, the LORD made me understand in writing by </a:t>
            </a:r>
          </a:p>
          <a:p>
            <a:r>
              <a:rPr lang="en-US" sz="2400" dirty="0" smtClean="0">
                <a:latin typeface="+mj-lt"/>
              </a:rPr>
              <a:t>his hand upon me, even all the works of this pattern” </a:t>
            </a:r>
          </a:p>
          <a:p>
            <a:r>
              <a:rPr lang="en-US" sz="2400" dirty="0" smtClean="0">
                <a:latin typeface="+mj-lt"/>
              </a:rPr>
              <a:t>(28:19).  The people responded by donating their </a:t>
            </a:r>
          </a:p>
          <a:p>
            <a:r>
              <a:rPr lang="en-US" sz="2400" dirty="0" smtClean="0">
                <a:latin typeface="+mj-lt"/>
              </a:rPr>
              <a:t>wealth toward the temple (29:7,8), “</a:t>
            </a:r>
            <a:r>
              <a:rPr lang="en-US" sz="2400" b="1" u="sng" dirty="0" smtClean="0">
                <a:latin typeface="+mj-lt"/>
              </a:rPr>
              <a:t>Then the people </a:t>
            </a:r>
          </a:p>
          <a:p>
            <a:r>
              <a:rPr lang="en-US" sz="2400" b="1" u="sng" dirty="0" smtClean="0">
                <a:latin typeface="+mj-lt"/>
              </a:rPr>
              <a:t>rejoiced, for that they offered willingly, because with </a:t>
            </a:r>
            <a:endParaRPr lang="en-US" sz="2400" b="1" u="sng" dirty="0" smtClean="0">
              <a:latin typeface="+mj-lt"/>
            </a:endParaRPr>
          </a:p>
          <a:p>
            <a:r>
              <a:rPr lang="en-US" sz="2400" b="1" u="sng" dirty="0" smtClean="0">
                <a:latin typeface="+mj-lt"/>
              </a:rPr>
              <a:t>perfect </a:t>
            </a:r>
            <a:r>
              <a:rPr lang="en-US" sz="2400" b="1" u="sng" dirty="0" smtClean="0">
                <a:latin typeface="+mj-lt"/>
              </a:rPr>
              <a:t>heart they offered willing to the LORD: and </a:t>
            </a:r>
            <a:endParaRPr lang="en-US" sz="2400" b="1" u="sng" dirty="0" smtClean="0">
              <a:latin typeface="+mj-lt"/>
            </a:endParaRPr>
          </a:p>
          <a:p>
            <a:r>
              <a:rPr lang="en-US" sz="2400" b="1" u="sng" dirty="0" smtClean="0">
                <a:latin typeface="+mj-lt"/>
              </a:rPr>
              <a:t>David </a:t>
            </a:r>
            <a:r>
              <a:rPr lang="en-US" sz="2400" b="1" u="sng" dirty="0" smtClean="0">
                <a:latin typeface="+mj-lt"/>
              </a:rPr>
              <a:t>the king also rejoiced with great joy</a:t>
            </a:r>
            <a:r>
              <a:rPr lang="en-US" sz="2400" dirty="0" smtClean="0">
                <a:latin typeface="+mj-lt"/>
              </a:rPr>
              <a:t>” (29:9).  </a:t>
            </a:r>
            <a:r>
              <a:rPr lang="en-US" sz="2400" i="1" dirty="0" smtClean="0">
                <a:latin typeface="+mj-lt"/>
              </a:rPr>
              <a:t>This moment was the closest Israel would get to the earthly kingdom of heaven—until Christ returns and establishes it Himself.    </a:t>
            </a:r>
            <a:endParaRPr lang="en-US" sz="2400" i="1" dirty="0">
              <a:latin typeface="+mj-lt"/>
            </a:endParaRPr>
          </a:p>
        </p:txBody>
      </p:sp>
      <p:pic>
        <p:nvPicPr>
          <p:cNvPr id="4" name="Picture 3" descr="Wilshire Boulevard Temple - &lt;strong&gt;King&lt;/strong&gt; &lt;strong&gt;David&lt;/strong&gt; and the Temple of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8104" y="0"/>
            <a:ext cx="5343896" cy="5724525"/>
          </a:xfrm>
          <a:prstGeom prst="rect">
            <a:avLst/>
          </a:prstGeom>
        </p:spPr>
      </p:pic>
    </p:spTree>
    <p:extLst>
      <p:ext uri="{BB962C8B-B14F-4D97-AF65-F5344CB8AC3E}">
        <p14:creationId xmlns:p14="http://schemas.microsoft.com/office/powerpoint/2010/main" val="226516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500"/>
                                        <p:tgtEl>
                                          <p:spTgt spid="2">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animEffect transition="in" filter="fade">
                                      <p:cBhvr>
                                        <p:cTn id="28" dur="500"/>
                                        <p:tgtEl>
                                          <p:spTgt spid="2">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Effect transition="in" filter="fade">
                                      <p:cBhvr>
                                        <p:cTn id="31" dur="500"/>
                                        <p:tgtEl>
                                          <p:spTgt spid="2">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4" end="14"/>
                                            </p:txEl>
                                          </p:spTgt>
                                        </p:tgtEl>
                                        <p:attrNameLst>
                                          <p:attrName>style.visibility</p:attrName>
                                        </p:attrNameLst>
                                      </p:cBhvr>
                                      <p:to>
                                        <p:strVal val="visible"/>
                                      </p:to>
                                    </p:set>
                                    <p:animEffect transition="in" filter="fade">
                                      <p:cBhvr>
                                        <p:cTn id="34" dur="500"/>
                                        <p:tgtEl>
                                          <p:spTgt spid="2">
                                            <p:txEl>
                                              <p:pRg st="14" end="1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animEffect transition="in" filter="fade">
                                      <p:cBhvr>
                                        <p:cTn id="37" dur="500"/>
                                        <p:tgtEl>
                                          <p:spTgt spid="2">
                                            <p:txEl>
                                              <p:pRg st="15" end="1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6" end="16"/>
                                            </p:txEl>
                                          </p:spTgt>
                                        </p:tgtEl>
                                        <p:attrNameLst>
                                          <p:attrName>style.visibility</p:attrName>
                                        </p:attrNameLst>
                                      </p:cBhvr>
                                      <p:to>
                                        <p:strVal val="visible"/>
                                      </p:to>
                                    </p:set>
                                    <p:animEffect transition="in" filter="fade">
                                      <p:cBhvr>
                                        <p:cTn id="40"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ville1 - adonijah israel n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50" y="-1"/>
            <a:ext cx="6305551" cy="6494085"/>
          </a:xfrm>
          <a:prstGeom prst="rect">
            <a:avLst/>
          </a:prstGeom>
        </p:spPr>
      </p:pic>
      <p:sp>
        <p:nvSpPr>
          <p:cNvPr id="3" name="Rectangle 2"/>
          <p:cNvSpPr/>
          <p:nvPr/>
        </p:nvSpPr>
        <p:spPr>
          <a:xfrm>
            <a:off x="0" y="0"/>
            <a:ext cx="5886450" cy="6494085"/>
          </a:xfrm>
          <a:prstGeom prst="rect">
            <a:avLst/>
          </a:prstGeom>
        </p:spPr>
        <p:txBody>
          <a:bodyPr wrap="square">
            <a:spAutoFit/>
          </a:bodyPr>
          <a:lstStyle/>
          <a:p>
            <a:r>
              <a:rPr lang="en-US" sz="2400" b="1" dirty="0" smtClean="0">
                <a:latin typeface="+mj-lt"/>
              </a:rPr>
              <a:t>SOLOMON BECOMES KING</a:t>
            </a:r>
          </a:p>
          <a:p>
            <a:r>
              <a:rPr lang="en-US" sz="2400" dirty="0" smtClean="0">
                <a:latin typeface="+mj-lt"/>
              </a:rPr>
              <a:t>Then </a:t>
            </a:r>
            <a:r>
              <a:rPr lang="en-US" sz="2400" dirty="0">
                <a:latin typeface="+mj-lt"/>
              </a:rPr>
              <a:t>Solomon sat on the throne of the LORD as king instead of David his father… And the LORD magnified Solomon exceedingly in the sight of all Israel, and bestowed upon him such royal majesty as had not been on any king before him in Israel” (29:20-25</a:t>
            </a:r>
            <a:r>
              <a:rPr lang="en-US" sz="2400" dirty="0" smtClean="0">
                <a:latin typeface="+mj-lt"/>
              </a:rPr>
              <a:t>).</a:t>
            </a:r>
          </a:p>
          <a:p>
            <a:r>
              <a:rPr lang="en-US" sz="2400" dirty="0" smtClean="0">
                <a:latin typeface="+mj-lt"/>
              </a:rPr>
              <a:t>Solomon sat on his father’s throne because the LORD had put him there.  Solomon would begin his reign as king with a greater blessing from God than even his father David had received.</a:t>
            </a:r>
          </a:p>
          <a:p>
            <a:endParaRPr lang="en-US" sz="800" dirty="0" smtClean="0">
              <a:latin typeface="+mj-lt"/>
            </a:endParaRPr>
          </a:p>
          <a:p>
            <a:r>
              <a:rPr lang="en-US" sz="2400" dirty="0" smtClean="0">
                <a:latin typeface="+mj-lt"/>
              </a:rPr>
              <a:t>“</a:t>
            </a:r>
            <a:r>
              <a:rPr lang="en-US" sz="2400" dirty="0">
                <a:latin typeface="+mj-lt"/>
              </a:rPr>
              <a:t>Except the </a:t>
            </a:r>
            <a:r>
              <a:rPr lang="en-US" sz="2400" b="1" u="sng" dirty="0">
                <a:latin typeface="+mj-lt"/>
              </a:rPr>
              <a:t>LORD build the house</a:t>
            </a:r>
            <a:r>
              <a:rPr lang="en-US" sz="2400" dirty="0">
                <a:latin typeface="+mj-lt"/>
              </a:rPr>
              <a:t>, they </a:t>
            </a:r>
            <a:r>
              <a:rPr lang="en-US" sz="2400" dirty="0" err="1">
                <a:latin typeface="+mj-lt"/>
              </a:rPr>
              <a:t>labour</a:t>
            </a:r>
            <a:r>
              <a:rPr lang="en-US" sz="2400" dirty="0">
                <a:latin typeface="+mj-lt"/>
              </a:rPr>
              <a:t> in vain that build it…” (Psa. 127:1</a:t>
            </a:r>
            <a:r>
              <a:rPr lang="en-US" sz="2400" dirty="0" smtClean="0">
                <a:latin typeface="+mj-lt"/>
              </a:rPr>
              <a:t>).</a:t>
            </a:r>
          </a:p>
          <a:p>
            <a:r>
              <a:rPr lang="en-US" sz="2400" dirty="0" smtClean="0">
                <a:latin typeface="+mj-lt"/>
              </a:rPr>
              <a:t>His first venture would be to build the temple, or rather, oversee the construction that would be done by CHRIST HIMSELF! </a:t>
            </a:r>
            <a:endParaRPr lang="en-US" sz="2400" dirty="0">
              <a:latin typeface="+mj-lt"/>
            </a:endParaRPr>
          </a:p>
        </p:txBody>
      </p:sp>
    </p:spTree>
    <p:extLst>
      <p:ext uri="{BB962C8B-B14F-4D97-AF65-F5344CB8AC3E}">
        <p14:creationId xmlns:p14="http://schemas.microsoft.com/office/powerpoint/2010/main" val="76486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12268200" cy="6247864"/>
          </a:xfrm>
          <a:prstGeom prst="rect">
            <a:avLst/>
          </a:prstGeom>
          <a:noFill/>
        </p:spPr>
        <p:txBody>
          <a:bodyPr wrap="square" rtlCol="0">
            <a:spAutoFit/>
          </a:bodyPr>
          <a:lstStyle/>
          <a:p>
            <a:r>
              <a:rPr lang="en-US" sz="2400" dirty="0" smtClean="0">
                <a:latin typeface="+mj-lt"/>
              </a:rPr>
              <a:t>Now in his advanced years, David wrote a poem of his life –</a:t>
            </a:r>
          </a:p>
          <a:p>
            <a:endParaRPr lang="en-US" sz="800" dirty="0" smtClean="0">
              <a:latin typeface="+mj-lt"/>
            </a:endParaRPr>
          </a:p>
          <a:p>
            <a:r>
              <a:rPr lang="en-US" sz="2400" dirty="0" smtClean="0">
                <a:latin typeface="+mj-lt"/>
              </a:rPr>
              <a:t>“</a:t>
            </a:r>
            <a:r>
              <a:rPr lang="en-US" sz="2400" u="sng" dirty="0" smtClean="0">
                <a:latin typeface="+mj-lt"/>
              </a:rPr>
              <a:t>Now these are the last words of David</a:t>
            </a:r>
            <a:r>
              <a:rPr lang="en-US" sz="2400" dirty="0" smtClean="0">
                <a:latin typeface="+mj-lt"/>
              </a:rPr>
              <a:t>… the son of Jesse… and the man who was raised up on high, the anointed of the God of Jacob, and the sweet psalmist of Israel, said, The Spirit of </a:t>
            </a:r>
            <a:r>
              <a:rPr lang="en-US" sz="2400" dirty="0" smtClean="0">
                <a:latin typeface="+mj-lt"/>
              </a:rPr>
              <a:t>the LORD </a:t>
            </a:r>
            <a:r>
              <a:rPr lang="en-US" sz="2400" dirty="0" smtClean="0">
                <a:latin typeface="+mj-lt"/>
              </a:rPr>
              <a:t>spake by me, and his word was in my tongue” (23:1,2).</a:t>
            </a:r>
          </a:p>
          <a:p>
            <a:r>
              <a:rPr lang="en-US" sz="2400" dirty="0" smtClean="0">
                <a:latin typeface="+mj-lt"/>
              </a:rPr>
              <a:t>From his humble beginning in Bethlehem, the son of </a:t>
            </a:r>
          </a:p>
          <a:p>
            <a:r>
              <a:rPr lang="en-US" sz="2400" dirty="0" smtClean="0">
                <a:latin typeface="+mj-lt"/>
              </a:rPr>
              <a:t>Jesse, and a lowly shepherd, David from a young age </a:t>
            </a:r>
          </a:p>
          <a:p>
            <a:r>
              <a:rPr lang="en-US" sz="2400" dirty="0" smtClean="0">
                <a:latin typeface="+mj-lt"/>
              </a:rPr>
              <a:t>knew he was destined to become God’s choice as king </a:t>
            </a:r>
          </a:p>
          <a:p>
            <a:r>
              <a:rPr lang="en-US" sz="2400" dirty="0" smtClean="0">
                <a:latin typeface="+mj-lt"/>
              </a:rPr>
              <a:t>of Israel.  But, he was more than a mighty warrior—he </a:t>
            </a:r>
          </a:p>
          <a:p>
            <a:r>
              <a:rPr lang="en-US" sz="2400" dirty="0" smtClean="0">
                <a:latin typeface="+mj-lt"/>
              </a:rPr>
              <a:t>was a writer of the praises of God [Psalms], an author </a:t>
            </a:r>
          </a:p>
          <a:p>
            <a:r>
              <a:rPr lang="en-US" sz="2400" dirty="0" smtClean="0">
                <a:latin typeface="+mj-lt"/>
              </a:rPr>
              <a:t>of Scripture, and revealer of thoughts and actions of </a:t>
            </a:r>
          </a:p>
          <a:p>
            <a:r>
              <a:rPr lang="en-US" sz="2400" dirty="0" smtClean="0">
                <a:latin typeface="+mj-lt"/>
              </a:rPr>
              <a:t>the God of the universe through the Holy Spirit.  And,</a:t>
            </a:r>
          </a:p>
          <a:p>
            <a:r>
              <a:rPr lang="en-US" sz="2400" dirty="0">
                <a:latin typeface="+mj-lt"/>
              </a:rPr>
              <a:t>t</a:t>
            </a:r>
            <a:r>
              <a:rPr lang="en-US" sz="2400" dirty="0" smtClean="0">
                <a:latin typeface="+mj-lt"/>
              </a:rPr>
              <a:t>hrough him had God given the DAVIDIC COVENANT –</a:t>
            </a:r>
          </a:p>
          <a:p>
            <a:endParaRPr lang="en-US" sz="800" dirty="0" smtClean="0">
              <a:latin typeface="+mj-lt"/>
            </a:endParaRPr>
          </a:p>
          <a:p>
            <a:r>
              <a:rPr lang="en-US" sz="2400" dirty="0" smtClean="0">
                <a:latin typeface="+mj-lt"/>
              </a:rPr>
              <a:t>“Although my house be not so with God: </a:t>
            </a:r>
            <a:r>
              <a:rPr lang="en-US" sz="2400" b="1" u="sng" dirty="0" smtClean="0">
                <a:latin typeface="+mj-lt"/>
              </a:rPr>
              <a:t>yet he hath</a:t>
            </a:r>
          </a:p>
          <a:p>
            <a:r>
              <a:rPr lang="en-US" sz="2400" b="1" u="sng" dirty="0">
                <a:latin typeface="+mj-lt"/>
              </a:rPr>
              <a:t>m</a:t>
            </a:r>
            <a:r>
              <a:rPr lang="en-US" sz="2400" b="1" u="sng" dirty="0" smtClean="0">
                <a:latin typeface="+mj-lt"/>
              </a:rPr>
              <a:t>ade with me an everlasting covenant</a:t>
            </a:r>
            <a:r>
              <a:rPr lang="en-US" sz="2400" dirty="0" smtClean="0">
                <a:latin typeface="+mj-lt"/>
              </a:rPr>
              <a:t>…” (23:5).</a:t>
            </a:r>
          </a:p>
          <a:p>
            <a:r>
              <a:rPr lang="en-US" sz="2400" dirty="0" smtClean="0">
                <a:latin typeface="+mj-lt"/>
              </a:rPr>
              <a:t>The house of David was not sinless, but God promised </a:t>
            </a:r>
          </a:p>
          <a:p>
            <a:r>
              <a:rPr lang="en-US" sz="2400" dirty="0" smtClean="0">
                <a:latin typeface="+mj-lt"/>
              </a:rPr>
              <a:t>future kings would sit on his throne and rule Israel.  </a:t>
            </a:r>
            <a:endParaRPr lang="en-US" sz="2400" dirty="0">
              <a:latin typeface="+mj-lt"/>
            </a:endParaRPr>
          </a:p>
        </p:txBody>
      </p:sp>
      <p:pic>
        <p:nvPicPr>
          <p:cNvPr id="5" name="Picture 4" descr="ISRAEL TRUTH TIMES: POINTING THE FINGER AT AMALEK WITH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1619250"/>
            <a:ext cx="4952999" cy="4704562"/>
          </a:xfrm>
          <a:prstGeom prst="rect">
            <a:avLst/>
          </a:prstGeom>
        </p:spPr>
      </p:pic>
    </p:spTree>
    <p:extLst>
      <p:ext uri="{BB962C8B-B14F-4D97-AF65-F5344CB8AC3E}">
        <p14:creationId xmlns:p14="http://schemas.microsoft.com/office/powerpoint/2010/main" val="22252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animEffect transition="in" filter="fade">
                                      <p:cBhvr>
                                        <p:cTn id="46" dur="500"/>
                                        <p:tgtEl>
                                          <p:spTgt spid="2">
                                            <p:txEl>
                                              <p:pRg st="14" end="1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fade">
                                      <p:cBhvr>
                                        <p:cTn id="49"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7258051" cy="6617196"/>
          </a:xfrm>
          <a:prstGeom prst="rect">
            <a:avLst/>
          </a:prstGeom>
          <a:noFill/>
        </p:spPr>
        <p:txBody>
          <a:bodyPr wrap="square" rtlCol="0">
            <a:spAutoFit/>
          </a:bodyPr>
          <a:lstStyle/>
          <a:p>
            <a:r>
              <a:rPr lang="en-US" sz="2400" b="1" dirty="0" smtClean="0">
                <a:latin typeface="+mj-lt"/>
              </a:rPr>
              <a:t>A GLIMPSE OF THE KINGDOM</a:t>
            </a:r>
          </a:p>
          <a:p>
            <a:r>
              <a:rPr lang="en-US" sz="2400" dirty="0" smtClean="0">
                <a:latin typeface="+mj-lt"/>
              </a:rPr>
              <a:t>“And David said to all the congregation, Now bless the LORD your God… all the congregation blessed the LORD</a:t>
            </a:r>
          </a:p>
          <a:p>
            <a:r>
              <a:rPr lang="en-US" sz="2400" dirty="0" smtClean="0">
                <a:latin typeface="+mj-lt"/>
              </a:rPr>
              <a:t>… bowed down their heads, and worshipped the LORD, and the King… And they offered sacrifices unto the LORD… And did eat and drink… with great gladness…” </a:t>
            </a:r>
          </a:p>
          <a:p>
            <a:r>
              <a:rPr lang="en-US" sz="2400" dirty="0" smtClean="0">
                <a:latin typeface="+mj-lt"/>
              </a:rPr>
              <a:t>(1Chron. 29:20-22). </a:t>
            </a:r>
          </a:p>
          <a:p>
            <a:r>
              <a:rPr lang="en-US" sz="2400" dirty="0" smtClean="0">
                <a:latin typeface="+mj-lt"/>
              </a:rPr>
              <a:t>This is what all Israel will do during the 1,000 year kingdom of heaven on earth.  Christ will be their God, </a:t>
            </a:r>
          </a:p>
          <a:p>
            <a:r>
              <a:rPr lang="en-US" sz="2400" dirty="0" smtClean="0">
                <a:latin typeface="+mj-lt"/>
              </a:rPr>
              <a:t>and they will be His people—</a:t>
            </a:r>
            <a:r>
              <a:rPr lang="en-US" sz="2400" u="sng" dirty="0" smtClean="0">
                <a:latin typeface="+mj-lt"/>
              </a:rPr>
              <a:t>the Covenants fulfilled</a:t>
            </a:r>
            <a:r>
              <a:rPr lang="en-US" sz="2400" dirty="0" smtClean="0">
                <a:latin typeface="+mj-lt"/>
              </a:rPr>
              <a:t>. </a:t>
            </a:r>
          </a:p>
          <a:p>
            <a:endParaRPr lang="en-US" sz="800" b="1" dirty="0" smtClean="0">
              <a:latin typeface="+mj-lt"/>
            </a:endParaRPr>
          </a:p>
          <a:p>
            <a:r>
              <a:rPr lang="en-US" sz="2400" b="1" dirty="0" smtClean="0">
                <a:latin typeface="+mj-lt"/>
              </a:rPr>
              <a:t>THE DEATH OF DAVID</a:t>
            </a:r>
          </a:p>
          <a:p>
            <a:r>
              <a:rPr lang="en-US" sz="2400" b="1" dirty="0" smtClean="0">
                <a:latin typeface="+mj-lt"/>
              </a:rPr>
              <a:t> </a:t>
            </a:r>
            <a:r>
              <a:rPr lang="en-US" sz="2400" dirty="0" smtClean="0">
                <a:latin typeface="+mj-lt"/>
              </a:rPr>
              <a:t>“Thus David son of Jesse reigned over all Israel.  And the time that he reigned over Israel was [40] years; [7] years reigned he in Hebron, and [33] years reigned he in Jerusalem.  And he died in a good old age, full of days, riches, and </a:t>
            </a:r>
            <a:r>
              <a:rPr lang="en-US" sz="2400" dirty="0" err="1" smtClean="0">
                <a:latin typeface="+mj-lt"/>
              </a:rPr>
              <a:t>honour</a:t>
            </a:r>
            <a:r>
              <a:rPr lang="en-US" sz="2400" dirty="0" smtClean="0">
                <a:latin typeface="+mj-lt"/>
              </a:rPr>
              <a:t>” (29:28).</a:t>
            </a:r>
          </a:p>
          <a:p>
            <a:endParaRPr lang="en-US" sz="800" dirty="0" smtClean="0">
              <a:latin typeface="+mj-lt"/>
            </a:endParaRPr>
          </a:p>
          <a:p>
            <a:r>
              <a:rPr lang="en-US" sz="2400" dirty="0" smtClean="0">
                <a:latin typeface="+mj-lt"/>
              </a:rPr>
              <a:t>Next time – Solomon prepares to build the temple</a:t>
            </a:r>
          </a:p>
        </p:txBody>
      </p:sp>
      <p:pic>
        <p:nvPicPr>
          <p:cNvPr id="12" name="Picture 11" descr="eng360summer2010 - Group 2 Rider Haggard, King &lt;strong&gt;Solomon&lt;/strong&gt;'s Min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1" y="-734402"/>
            <a:ext cx="4933950" cy="6804208"/>
          </a:xfrm>
          <a:prstGeom prst="rect">
            <a:avLst/>
          </a:prstGeom>
        </p:spPr>
      </p:pic>
      <p:pic>
        <p:nvPicPr>
          <p:cNvPr id="15" name="Picture 14" descr="File:Jerusalem &lt;strong&gt;Tomb&lt;/strong&gt; of &lt;strong&gt;David&lt;/strong&gt; BW 1.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8051" y="0"/>
            <a:ext cx="4933950" cy="6069806"/>
          </a:xfrm>
          <a:prstGeom prst="rect">
            <a:avLst/>
          </a:prstGeom>
        </p:spPr>
      </p:pic>
      <p:sp>
        <p:nvSpPr>
          <p:cNvPr id="3" name="TextBox 2"/>
          <p:cNvSpPr txBox="1"/>
          <p:nvPr/>
        </p:nvSpPr>
        <p:spPr>
          <a:xfrm>
            <a:off x="7395991" y="6069806"/>
            <a:ext cx="4658070" cy="461665"/>
          </a:xfrm>
          <a:prstGeom prst="rect">
            <a:avLst/>
          </a:prstGeom>
          <a:noFill/>
        </p:spPr>
        <p:txBody>
          <a:bodyPr wrap="none" rtlCol="0">
            <a:spAutoFit/>
          </a:bodyPr>
          <a:lstStyle/>
          <a:p>
            <a:r>
              <a:rPr lang="en-US" sz="2400" dirty="0" smtClean="0">
                <a:latin typeface="+mj-lt"/>
              </a:rPr>
              <a:t>David’s tomb on Mt. Zion, Jerusalem</a:t>
            </a:r>
            <a:endParaRPr lang="en-US" sz="2400" dirty="0">
              <a:latin typeface="+mj-lt"/>
            </a:endParaRPr>
          </a:p>
        </p:txBody>
      </p:sp>
    </p:spTree>
    <p:extLst>
      <p:ext uri="{BB962C8B-B14F-4D97-AF65-F5344CB8AC3E}">
        <p14:creationId xmlns:p14="http://schemas.microsoft.com/office/powerpoint/2010/main" val="158399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4951"/>
            <a:ext cx="6734175" cy="6494085"/>
          </a:xfrm>
          <a:prstGeom prst="rect">
            <a:avLst/>
          </a:prstGeom>
          <a:noFill/>
        </p:spPr>
        <p:txBody>
          <a:bodyPr wrap="square" rtlCol="0">
            <a:spAutoFit/>
          </a:bodyPr>
          <a:lstStyle/>
          <a:p>
            <a:r>
              <a:rPr lang="en-US" sz="2400" b="1" dirty="0" smtClean="0">
                <a:latin typeface="+mj-lt"/>
              </a:rPr>
              <a:t>DAVID’S MIGHTY MEN</a:t>
            </a:r>
          </a:p>
          <a:p>
            <a:r>
              <a:rPr lang="en-US" sz="2400" dirty="0" smtClean="0">
                <a:latin typeface="+mj-lt"/>
              </a:rPr>
              <a:t>After a brief poem extolling the accomplishments the LORD had placed on his life, David next recorded a list of 37 heroes with whom he had fought in his life –</a:t>
            </a:r>
          </a:p>
          <a:p>
            <a:endParaRPr lang="en-US" sz="800" dirty="0" smtClean="0">
              <a:latin typeface="+mj-lt"/>
            </a:endParaRPr>
          </a:p>
          <a:p>
            <a:r>
              <a:rPr lang="en-US" sz="2400" dirty="0" smtClean="0">
                <a:latin typeface="+mj-lt"/>
              </a:rPr>
              <a:t>“These be the names of the mighty men whom David had:  The </a:t>
            </a:r>
            <a:r>
              <a:rPr lang="en-US" sz="2400" b="1" dirty="0" smtClean="0">
                <a:latin typeface="+mj-lt"/>
              </a:rPr>
              <a:t>Tachmonite</a:t>
            </a:r>
            <a:r>
              <a:rPr lang="en-US" sz="2400" dirty="0" smtClean="0">
                <a:latin typeface="+mj-lt"/>
              </a:rPr>
              <a:t> that sat in the seat, chief among the captains; the same was </a:t>
            </a:r>
            <a:r>
              <a:rPr lang="en-US" sz="2400" b="1" dirty="0" smtClean="0">
                <a:latin typeface="+mj-lt"/>
              </a:rPr>
              <a:t>adino</a:t>
            </a:r>
            <a:r>
              <a:rPr lang="en-US" sz="2400" dirty="0" smtClean="0">
                <a:latin typeface="+mj-lt"/>
              </a:rPr>
              <a:t> the Eznite: he lift ups his spear against eight hundred, who he slew at one time.  And after him was </a:t>
            </a:r>
            <a:r>
              <a:rPr lang="en-US" sz="2400" b="1" dirty="0" smtClean="0">
                <a:latin typeface="+mj-lt"/>
              </a:rPr>
              <a:t>Eleazar</a:t>
            </a:r>
            <a:r>
              <a:rPr lang="en-US" sz="2400" dirty="0" smtClean="0">
                <a:latin typeface="+mj-lt"/>
              </a:rPr>
              <a:t> the son of Dodo the Ahohite, one of the three mighty men with David, when they defied the Philistines that were gathered together to battle, and the men of Israel were gone away; He arose, and smote the Philistines until his hand was weary, and his hand clave unto the sword: and the LORD wrought a great victory that day… </a:t>
            </a:r>
            <a:r>
              <a:rPr lang="en-US" sz="2400" b="1" dirty="0" smtClean="0">
                <a:latin typeface="+mj-lt"/>
              </a:rPr>
              <a:t>Uriah</a:t>
            </a:r>
            <a:r>
              <a:rPr lang="en-US" sz="2400" dirty="0" smtClean="0">
                <a:latin typeface="+mj-lt"/>
              </a:rPr>
              <a:t> the Hitite: [37] in all” </a:t>
            </a:r>
            <a:endParaRPr lang="en-US" sz="2400" dirty="0" smtClean="0">
              <a:latin typeface="+mj-lt"/>
            </a:endParaRPr>
          </a:p>
          <a:p>
            <a:r>
              <a:rPr lang="en-US" sz="2400" dirty="0" smtClean="0">
                <a:latin typeface="+mj-lt"/>
              </a:rPr>
              <a:t>(</a:t>
            </a:r>
            <a:r>
              <a:rPr lang="en-US" sz="2400" dirty="0" smtClean="0">
                <a:latin typeface="+mj-lt"/>
              </a:rPr>
              <a:t>23:8-39).</a:t>
            </a:r>
            <a:endParaRPr lang="en-US" sz="2400" dirty="0">
              <a:latin typeface="+mj-lt"/>
            </a:endParaRPr>
          </a:p>
        </p:txBody>
      </p:sp>
      <p:pic>
        <p:nvPicPr>
          <p:cNvPr id="3" name="Picture 2" descr="Poderosos guerreiros de Davi – Wikipédia, a enciclopédia liv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175" y="80962"/>
            <a:ext cx="5457826" cy="6338172"/>
          </a:xfrm>
          <a:prstGeom prst="rect">
            <a:avLst/>
          </a:prstGeom>
        </p:spPr>
      </p:pic>
    </p:spTree>
    <p:extLst>
      <p:ext uri="{BB962C8B-B14F-4D97-AF65-F5344CB8AC3E}">
        <p14:creationId xmlns:p14="http://schemas.microsoft.com/office/powerpoint/2010/main" val="352067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346"/>
            <a:ext cx="7524750" cy="6494085"/>
          </a:xfrm>
          <a:prstGeom prst="rect">
            <a:avLst/>
          </a:prstGeom>
          <a:noFill/>
        </p:spPr>
        <p:txBody>
          <a:bodyPr wrap="square" rtlCol="0">
            <a:spAutoFit/>
          </a:bodyPr>
          <a:lstStyle/>
          <a:p>
            <a:r>
              <a:rPr lang="en-US" sz="2400" dirty="0" smtClean="0">
                <a:latin typeface="+mj-lt"/>
              </a:rPr>
              <a:t>“My soul is among lions: and I lie even among them that are set on fire, even the sons of men, whose teeth are spears and arrows, and their tongue a sharp sword” (Psa. 57:4).</a:t>
            </a:r>
          </a:p>
          <a:p>
            <a:r>
              <a:rPr lang="en-US" sz="2400" dirty="0" smtClean="0">
                <a:latin typeface="+mj-lt"/>
              </a:rPr>
              <a:t>David lived an active life, but he was not alone as many others like him were God-driven, God-fearing men of action.</a:t>
            </a:r>
          </a:p>
          <a:p>
            <a:endParaRPr lang="en-US" sz="800" dirty="0" smtClean="0">
              <a:latin typeface="+mj-lt"/>
            </a:endParaRPr>
          </a:p>
          <a:p>
            <a:r>
              <a:rPr lang="en-US" sz="2400" dirty="0" smtClean="0">
                <a:latin typeface="+mj-lt"/>
              </a:rPr>
              <a:t>“For the LORD is a great God, and a great King  above all gods (95:3)… The LORD reigneth; let the earth rejoice; let the multitude of the isles be glad thereof (97:1)… The LORD hath made known his salvation…He hath remembered his mercy and his truth toward the house of Israel (98:2,3)… The LORD reigneth; let the people tremble… let the earth be moved… He is high above all the people” (99:1,2).</a:t>
            </a:r>
          </a:p>
          <a:p>
            <a:r>
              <a:rPr lang="en-US" sz="2400" dirty="0" smtClean="0">
                <a:latin typeface="+mj-lt"/>
              </a:rPr>
              <a:t>Though David was perhaps the greatest of all warriors and Israel’s mightiest king, he stood in awe of the God who had</a:t>
            </a:r>
          </a:p>
          <a:p>
            <a:r>
              <a:rPr lang="en-US" sz="2400" dirty="0">
                <a:latin typeface="+mj-lt"/>
              </a:rPr>
              <a:t>m</a:t>
            </a:r>
            <a:r>
              <a:rPr lang="en-US" sz="2400" dirty="0" smtClean="0">
                <a:latin typeface="+mj-lt"/>
              </a:rPr>
              <a:t>ade everything possible—</a:t>
            </a:r>
            <a:r>
              <a:rPr lang="en-US" sz="2400" u="sng" dirty="0" smtClean="0">
                <a:latin typeface="+mj-lt"/>
              </a:rPr>
              <a:t>he was humbled to be used to</a:t>
            </a:r>
          </a:p>
          <a:p>
            <a:r>
              <a:rPr lang="en-US" sz="2400" u="sng" dirty="0">
                <a:latin typeface="+mj-lt"/>
              </a:rPr>
              <a:t>c</a:t>
            </a:r>
            <a:r>
              <a:rPr lang="en-US" sz="2400" u="sng" dirty="0" smtClean="0">
                <a:latin typeface="+mj-lt"/>
              </a:rPr>
              <a:t>arryout His will, and he always gave God the credit</a:t>
            </a:r>
            <a:r>
              <a:rPr lang="en-US" sz="2400" dirty="0" smtClean="0">
                <a:latin typeface="+mj-lt"/>
              </a:rPr>
              <a:t>.     </a:t>
            </a:r>
            <a:endParaRPr lang="en-US" sz="2400" dirty="0">
              <a:latin typeface="+mj-lt"/>
            </a:endParaRPr>
          </a:p>
        </p:txBody>
      </p:sp>
      <p:pic>
        <p:nvPicPr>
          <p:cNvPr id="3" name="Picture 2" descr="17 | April | 2016 | Did Jesus have a Facebook Page?"/>
          <p:cNvPicPr>
            <a:picLocks noChangeAspect="1"/>
          </p:cNvPicPr>
          <p:nvPr/>
        </p:nvPicPr>
        <p:blipFill rotWithShape="1">
          <a:blip r:embed="rId2">
            <a:extLst>
              <a:ext uri="{28A0092B-C50C-407E-A947-70E740481C1C}">
                <a14:useLocalDpi xmlns:a14="http://schemas.microsoft.com/office/drawing/2010/main" val="0"/>
              </a:ext>
            </a:extLst>
          </a:blip>
          <a:srcRect t="4500" b="27500"/>
          <a:stretch/>
        </p:blipFill>
        <p:spPr>
          <a:xfrm>
            <a:off x="6677025" y="-1"/>
            <a:ext cx="6381750" cy="6484739"/>
          </a:xfrm>
          <a:prstGeom prst="rect">
            <a:avLst/>
          </a:prstGeom>
        </p:spPr>
      </p:pic>
    </p:spTree>
    <p:extLst>
      <p:ext uri="{BB962C8B-B14F-4D97-AF65-F5344CB8AC3E}">
        <p14:creationId xmlns:p14="http://schemas.microsoft.com/office/powerpoint/2010/main" val="113476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086600" cy="6494085"/>
          </a:xfrm>
          <a:prstGeom prst="rect">
            <a:avLst/>
          </a:prstGeom>
          <a:noFill/>
        </p:spPr>
        <p:txBody>
          <a:bodyPr wrap="square" rtlCol="0">
            <a:spAutoFit/>
          </a:bodyPr>
          <a:lstStyle/>
          <a:p>
            <a:r>
              <a:rPr lang="en-US" sz="2400" b="1" dirty="0" smtClean="0">
                <a:latin typeface="+mj-lt"/>
              </a:rPr>
              <a:t>DAVID ERR’S AGAIN</a:t>
            </a:r>
          </a:p>
          <a:p>
            <a:r>
              <a:rPr lang="en-US" sz="2400" dirty="0" smtClean="0">
                <a:latin typeface="+mj-lt"/>
              </a:rPr>
              <a:t>“And again the anger of the LORD was kindled against Israel, and he moved David against them to say, Go, number Israel and Judah” (2Sam. 24:1).</a:t>
            </a:r>
          </a:p>
          <a:p>
            <a:r>
              <a:rPr lang="en-US" sz="2400" dirty="0" smtClean="0">
                <a:latin typeface="+mj-lt"/>
              </a:rPr>
              <a:t>Though David was nearing the end of his life and had </a:t>
            </a:r>
            <a:r>
              <a:rPr lang="en-US" sz="2400" dirty="0" smtClean="0">
                <a:latin typeface="+mj-lt"/>
              </a:rPr>
              <a:t>the knowledge </a:t>
            </a:r>
            <a:r>
              <a:rPr lang="en-US" sz="2400" dirty="0" smtClean="0">
                <a:latin typeface="+mj-lt"/>
              </a:rPr>
              <a:t>of God’s power and presence with him which had brought peace against his enemies, he made a bad decision to allow his pride to number his military –</a:t>
            </a:r>
          </a:p>
          <a:p>
            <a:endParaRPr lang="en-US" sz="800" dirty="0" smtClean="0">
              <a:latin typeface="+mj-lt"/>
            </a:endParaRPr>
          </a:p>
          <a:p>
            <a:r>
              <a:rPr lang="en-US" sz="2400" dirty="0" smtClean="0">
                <a:latin typeface="+mj-lt"/>
              </a:rPr>
              <a:t>“For the king said to Joab the captain of the host… Go now through all the tribes of Israel, from Dan to Beer-sheba, and number ye the [soldiers]… And Joab gave up the sum of the [soldiers] unto the king: </a:t>
            </a:r>
            <a:r>
              <a:rPr lang="en-US" sz="2400" b="1" dirty="0" smtClean="0">
                <a:latin typeface="+mj-lt"/>
              </a:rPr>
              <a:t>and there were in Israel [800,000] valiant men that drew the sword; and the men of Judah were [500,000] men</a:t>
            </a:r>
            <a:r>
              <a:rPr lang="en-US" sz="2400" dirty="0" smtClean="0">
                <a:latin typeface="+mj-lt"/>
              </a:rPr>
              <a:t>” (24:1-9).</a:t>
            </a:r>
          </a:p>
          <a:p>
            <a:r>
              <a:rPr lang="en-US" sz="2400" dirty="0" smtClean="0">
                <a:latin typeface="+mj-lt"/>
              </a:rPr>
              <a:t>David’s census of his fighting force offended the LORD because it emphasized David’s army</a:t>
            </a:r>
            <a:r>
              <a:rPr lang="en-US" sz="2400" dirty="0" smtClean="0">
                <a:latin typeface="+mj-lt"/>
              </a:rPr>
              <a:t>—</a:t>
            </a:r>
          </a:p>
          <a:p>
            <a:r>
              <a:rPr lang="en-US" sz="2400" u="sng" dirty="0" smtClean="0">
                <a:latin typeface="+mj-lt"/>
              </a:rPr>
              <a:t>N0T </a:t>
            </a:r>
            <a:r>
              <a:rPr lang="en-US" sz="2400" u="sng" dirty="0" smtClean="0">
                <a:latin typeface="+mj-lt"/>
              </a:rPr>
              <a:t>THE LORD’S</a:t>
            </a:r>
            <a:r>
              <a:rPr lang="en-US" sz="2400" dirty="0" smtClean="0">
                <a:latin typeface="+mj-lt"/>
              </a:rPr>
              <a:t>!  </a:t>
            </a:r>
            <a:endParaRPr lang="en-US" sz="2400" dirty="0">
              <a:latin typeface="+mj-lt"/>
            </a:endParaRPr>
          </a:p>
        </p:txBody>
      </p:sp>
      <p:pic>
        <p:nvPicPr>
          <p:cNvPr id="3" name="Picture 2" descr="&lt;strong&gt;King&lt;/strong&gt; &lt;strong&gt;David&lt;/strong&gt; Handling the Letter to Uriah | Flickr - Phot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1" y="-1"/>
            <a:ext cx="5105400" cy="6494085"/>
          </a:xfrm>
          <a:prstGeom prst="rect">
            <a:avLst/>
          </a:prstGeom>
        </p:spPr>
      </p:pic>
    </p:spTree>
    <p:extLst>
      <p:ext uri="{BB962C8B-B14F-4D97-AF65-F5344CB8AC3E}">
        <p14:creationId xmlns:p14="http://schemas.microsoft.com/office/powerpoint/2010/main" val="75538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p:cTn id="22"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458076" cy="6632585"/>
          </a:xfrm>
          <a:prstGeom prst="rect">
            <a:avLst/>
          </a:prstGeom>
          <a:noFill/>
        </p:spPr>
        <p:txBody>
          <a:bodyPr wrap="square" rtlCol="0">
            <a:spAutoFit/>
          </a:bodyPr>
          <a:lstStyle/>
          <a:p>
            <a:r>
              <a:rPr lang="en-US" sz="2400" dirty="0" smtClean="0">
                <a:latin typeface="+mj-lt"/>
              </a:rPr>
              <a:t>“And David’s heart smote him after that he had numbered the people, And David said unto the LORD, I have sinned greatly in that I have done: and now, I beseech thee, O LORD, take away the iniquity of thy servant:</a:t>
            </a:r>
            <a:r>
              <a:rPr lang="en-US" sz="2400" b="1" dirty="0" smtClean="0">
                <a:latin typeface="+mj-lt"/>
              </a:rPr>
              <a:t> </a:t>
            </a:r>
            <a:r>
              <a:rPr lang="en-US" sz="2400" b="1" u="sng" dirty="0" smtClean="0">
                <a:latin typeface="+mj-lt"/>
              </a:rPr>
              <a:t>for I have done very foolishly</a:t>
            </a:r>
            <a:r>
              <a:rPr lang="en-US" sz="2400" dirty="0" smtClean="0">
                <a:latin typeface="+mj-lt"/>
              </a:rPr>
              <a:t>” (24:10).</a:t>
            </a:r>
          </a:p>
          <a:p>
            <a:r>
              <a:rPr lang="en-US" sz="2400" dirty="0" smtClean="0">
                <a:latin typeface="+mj-lt"/>
              </a:rPr>
              <a:t>To err is human—Just when it looked like David had become the great spiritual man of God that he wrote about in the psalms, he proved that he was just like each of us, which is being capable of making mistakes and using bad judgment. </a:t>
            </a:r>
          </a:p>
          <a:p>
            <a:endParaRPr lang="en-US" sz="900" dirty="0" smtClean="0">
              <a:latin typeface="+mj-lt"/>
            </a:endParaRPr>
          </a:p>
          <a:p>
            <a:r>
              <a:rPr lang="en-US" sz="2400" dirty="0" smtClean="0">
                <a:latin typeface="+mj-lt"/>
              </a:rPr>
              <a:t>So, what did God do?</a:t>
            </a:r>
          </a:p>
          <a:p>
            <a:endParaRPr lang="en-US" sz="800" dirty="0" smtClean="0">
              <a:latin typeface="+mj-lt"/>
            </a:endParaRPr>
          </a:p>
          <a:p>
            <a:r>
              <a:rPr lang="en-US" sz="2400" dirty="0" smtClean="0">
                <a:latin typeface="+mj-lt"/>
              </a:rPr>
              <a:t>“For when David was up in the morning, the word of the  LORD came unto the prophet Gad, David’s seer, saying, Go and say unto David… </a:t>
            </a:r>
            <a:r>
              <a:rPr lang="en-US" sz="2400" u="sng" dirty="0" smtClean="0">
                <a:latin typeface="+mj-lt"/>
              </a:rPr>
              <a:t>I offer thee three things</a:t>
            </a:r>
            <a:r>
              <a:rPr lang="en-US" sz="2400" dirty="0" smtClean="0">
                <a:latin typeface="+mj-lt"/>
              </a:rPr>
              <a:t>; choose thee one of them that I may do it unto thee” (24:11,12).</a:t>
            </a:r>
          </a:p>
          <a:p>
            <a:r>
              <a:rPr lang="en-US" sz="2400" dirty="0" smtClean="0">
                <a:latin typeface="+mj-lt"/>
              </a:rPr>
              <a:t>3 choices: </a:t>
            </a:r>
            <a:r>
              <a:rPr lang="en-US" sz="2400" dirty="0">
                <a:latin typeface="+mj-lt"/>
              </a:rPr>
              <a:t>7</a:t>
            </a:r>
            <a:r>
              <a:rPr lang="en-US" sz="2400" dirty="0" smtClean="0">
                <a:latin typeface="+mj-lt"/>
              </a:rPr>
              <a:t>-years of famine; flee 3-months from an enemy; 3 days of pestilence (24:13).  What would you choose?  </a:t>
            </a:r>
          </a:p>
        </p:txBody>
      </p:sp>
      <p:pic>
        <p:nvPicPr>
          <p:cNvPr id="3" name="Picture 2" descr="Igbo Mass Book - The Work of God's Childr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077" y="-1"/>
            <a:ext cx="4733924" cy="6632585"/>
          </a:xfrm>
          <a:prstGeom prst="rect">
            <a:avLst/>
          </a:prstGeom>
        </p:spPr>
      </p:pic>
    </p:spTree>
    <p:extLst>
      <p:ext uri="{BB962C8B-B14F-4D97-AF65-F5344CB8AC3E}">
        <p14:creationId xmlns:p14="http://schemas.microsoft.com/office/powerpoint/2010/main" val="40146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5725"/>
            <a:ext cx="7143751" cy="6863417"/>
          </a:xfrm>
          <a:prstGeom prst="rect">
            <a:avLst/>
          </a:prstGeom>
          <a:noFill/>
        </p:spPr>
        <p:txBody>
          <a:bodyPr wrap="square" rtlCol="0">
            <a:spAutoFit/>
          </a:bodyPr>
          <a:lstStyle/>
          <a:p>
            <a:r>
              <a:rPr lang="en-US" sz="2400" b="1" dirty="0" smtClean="0">
                <a:latin typeface="+mj-lt"/>
              </a:rPr>
              <a:t>DAVID’S CHOICE</a:t>
            </a:r>
          </a:p>
          <a:p>
            <a:r>
              <a:rPr lang="en-US" sz="2400" dirty="0" smtClean="0">
                <a:latin typeface="+mj-lt"/>
              </a:rPr>
              <a:t>“And David said unto Gad, I am in a great strait: let us fall now into the hand of the LORD; for his mercies are great: and let me not fall into the hand of man” (24:14).</a:t>
            </a:r>
          </a:p>
          <a:p>
            <a:r>
              <a:rPr lang="en-US" sz="2400" dirty="0" smtClean="0">
                <a:latin typeface="+mj-lt"/>
              </a:rPr>
              <a:t>David made the perfect choice.  He would rather place himself under the chastisement of God who might render mercy, than to do the same with man who would be much less likely to do so.</a:t>
            </a:r>
          </a:p>
          <a:p>
            <a:endParaRPr lang="en-US" sz="800" dirty="0" smtClean="0">
              <a:latin typeface="+mj-lt"/>
            </a:endParaRPr>
          </a:p>
          <a:p>
            <a:r>
              <a:rPr lang="en-US" sz="2400" dirty="0" smtClean="0">
                <a:latin typeface="+mj-lt"/>
              </a:rPr>
              <a:t>“So the LORD sent a pestilence [plague] upon Israel from the morning even to the time appointed [3-days]: and there died of the people from Dan even to Beer-sheba [70,000] men. And when the angel stretched out his hand upon Jerusalem to destroy it, the LORD repented him of the evil… It is enough; stay now thine hand…” (24:15,16).</a:t>
            </a:r>
          </a:p>
          <a:p>
            <a:r>
              <a:rPr lang="en-US" sz="2400" dirty="0" smtClean="0">
                <a:latin typeface="+mj-lt"/>
              </a:rPr>
              <a:t>Israel [David] was punished with the death of 70,000 souls, but God showed mercy and destroyed not Jerusalem.    </a:t>
            </a:r>
            <a:endParaRPr lang="en-US" sz="2400" dirty="0">
              <a:latin typeface="+mj-lt"/>
            </a:endParaRPr>
          </a:p>
        </p:txBody>
      </p:sp>
      <p:pic>
        <p:nvPicPr>
          <p:cNvPr id="3" name="Picture 2" descr="File:5201-&lt;strong&gt;king&lt;/strong&gt;-&lt;strong&gt;david&lt;/strong&gt;-in-prayer-pieter-de-grebber.jp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1" y="0"/>
            <a:ext cx="5048250" cy="6777692"/>
          </a:xfrm>
          <a:prstGeom prst="rect">
            <a:avLst/>
          </a:prstGeom>
        </p:spPr>
      </p:pic>
    </p:spTree>
    <p:extLst>
      <p:ext uri="{BB962C8B-B14F-4D97-AF65-F5344CB8AC3E}">
        <p14:creationId xmlns:p14="http://schemas.microsoft.com/office/powerpoint/2010/main" val="257488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76200"/>
            <a:ext cx="6810373" cy="6617196"/>
          </a:xfrm>
          <a:prstGeom prst="rect">
            <a:avLst/>
          </a:prstGeom>
          <a:noFill/>
        </p:spPr>
        <p:txBody>
          <a:bodyPr wrap="square" rtlCol="0">
            <a:spAutoFit/>
          </a:bodyPr>
          <a:lstStyle/>
          <a:p>
            <a:r>
              <a:rPr lang="en-US" sz="2400" b="1" dirty="0" smtClean="0">
                <a:latin typeface="+mj-lt"/>
              </a:rPr>
              <a:t>DAVID PURCHASES A THRESHING FLOOR</a:t>
            </a:r>
          </a:p>
          <a:p>
            <a:r>
              <a:rPr lang="en-US" sz="2400" dirty="0" smtClean="0">
                <a:latin typeface="+mj-lt"/>
              </a:rPr>
              <a:t>“And the angel of the LORD was by the threshing place of </a:t>
            </a:r>
            <a:r>
              <a:rPr lang="en-US" sz="2400" dirty="0" err="1" smtClean="0">
                <a:latin typeface="+mj-lt"/>
              </a:rPr>
              <a:t>Araunah</a:t>
            </a:r>
            <a:r>
              <a:rPr lang="en-US" sz="2400" dirty="0" smtClean="0">
                <a:latin typeface="+mj-lt"/>
              </a:rPr>
              <a:t> </a:t>
            </a:r>
            <a:r>
              <a:rPr lang="en-US" sz="2400" dirty="0" smtClean="0">
                <a:latin typeface="+mj-lt"/>
              </a:rPr>
              <a:t>the Jebusite” (24:16).</a:t>
            </a:r>
          </a:p>
          <a:p>
            <a:r>
              <a:rPr lang="en-US" sz="2400" dirty="0" smtClean="0">
                <a:latin typeface="+mj-lt"/>
              </a:rPr>
              <a:t>The scene took place in Jerusalem where the prophet Gad </a:t>
            </a:r>
            <a:r>
              <a:rPr lang="en-US" sz="2400" dirty="0" smtClean="0">
                <a:latin typeface="+mj-lt"/>
              </a:rPr>
              <a:t>instructed </a:t>
            </a:r>
            <a:r>
              <a:rPr lang="en-US" sz="2400" dirty="0" smtClean="0">
                <a:latin typeface="+mj-lt"/>
              </a:rPr>
              <a:t>David to buy a nearby threshing floor in order </a:t>
            </a:r>
            <a:r>
              <a:rPr lang="en-US" sz="2400" dirty="0" smtClean="0">
                <a:latin typeface="+mj-lt"/>
              </a:rPr>
              <a:t>to </a:t>
            </a:r>
            <a:r>
              <a:rPr lang="en-US" sz="2400" dirty="0" smtClean="0">
                <a:latin typeface="+mj-lt"/>
              </a:rPr>
              <a:t>pay homage to the LORD after He mercifully ended the </a:t>
            </a:r>
            <a:r>
              <a:rPr lang="en-US" sz="2400" dirty="0" smtClean="0">
                <a:latin typeface="+mj-lt"/>
              </a:rPr>
              <a:t>plague </a:t>
            </a:r>
            <a:r>
              <a:rPr lang="en-US" sz="2400" dirty="0" smtClean="0">
                <a:latin typeface="+mj-lt"/>
              </a:rPr>
              <a:t>and did not destroy Jerusalem –</a:t>
            </a:r>
          </a:p>
          <a:p>
            <a:endParaRPr lang="en-US" sz="800" dirty="0" smtClean="0">
              <a:latin typeface="+mj-lt"/>
            </a:endParaRPr>
          </a:p>
          <a:p>
            <a:r>
              <a:rPr lang="en-US" sz="2400" dirty="0" smtClean="0">
                <a:latin typeface="+mj-lt"/>
              </a:rPr>
              <a:t>“And Gad came that day to David, and said unto him, Go </a:t>
            </a:r>
            <a:r>
              <a:rPr lang="en-US" sz="2400" dirty="0" smtClean="0">
                <a:latin typeface="+mj-lt"/>
              </a:rPr>
              <a:t>up</a:t>
            </a:r>
            <a:r>
              <a:rPr lang="en-US" sz="2400" dirty="0" smtClean="0">
                <a:latin typeface="+mj-lt"/>
              </a:rPr>
              <a:t>, rear an altar unto the LORD in the threshing floor of </a:t>
            </a:r>
            <a:r>
              <a:rPr lang="en-US" sz="2400" dirty="0" err="1" smtClean="0">
                <a:latin typeface="+mj-lt"/>
              </a:rPr>
              <a:t>Araunah</a:t>
            </a:r>
            <a:r>
              <a:rPr lang="en-US" sz="2400" dirty="0" smtClean="0">
                <a:latin typeface="+mj-lt"/>
              </a:rPr>
              <a:t> </a:t>
            </a:r>
            <a:r>
              <a:rPr lang="en-US" sz="2400" dirty="0" smtClean="0">
                <a:latin typeface="+mj-lt"/>
              </a:rPr>
              <a:t>the Jebusite.  And David, according to the saying </a:t>
            </a:r>
            <a:r>
              <a:rPr lang="en-US" sz="2400" dirty="0" smtClean="0">
                <a:latin typeface="+mj-lt"/>
              </a:rPr>
              <a:t>of </a:t>
            </a:r>
            <a:r>
              <a:rPr lang="en-US" sz="2400" dirty="0" smtClean="0">
                <a:latin typeface="+mj-lt"/>
              </a:rPr>
              <a:t>God, went up as the LORD commanded.  And </a:t>
            </a:r>
            <a:r>
              <a:rPr lang="en-US" sz="2400" dirty="0" err="1" smtClean="0">
                <a:latin typeface="+mj-lt"/>
              </a:rPr>
              <a:t>Araunah</a:t>
            </a:r>
            <a:r>
              <a:rPr lang="en-US" sz="2400" dirty="0" smtClean="0">
                <a:latin typeface="+mj-lt"/>
              </a:rPr>
              <a:t> </a:t>
            </a:r>
            <a:r>
              <a:rPr lang="en-US" sz="2400" dirty="0" smtClean="0">
                <a:latin typeface="+mj-lt"/>
              </a:rPr>
              <a:t>looked </a:t>
            </a:r>
            <a:r>
              <a:rPr lang="en-US" sz="2400" dirty="0" smtClean="0">
                <a:latin typeface="+mj-lt"/>
              </a:rPr>
              <a:t>and saw the king and his servants coming toward </a:t>
            </a:r>
            <a:r>
              <a:rPr lang="en-US" sz="2400" dirty="0" smtClean="0">
                <a:latin typeface="+mj-lt"/>
              </a:rPr>
              <a:t>him</a:t>
            </a:r>
            <a:r>
              <a:rPr lang="en-US" sz="2400" dirty="0" smtClean="0">
                <a:latin typeface="+mj-lt"/>
              </a:rPr>
              <a:t>…” (24:18-20).  </a:t>
            </a:r>
          </a:p>
          <a:p>
            <a:r>
              <a:rPr lang="en-US" sz="2400" dirty="0" smtClean="0">
                <a:latin typeface="+mj-lt"/>
              </a:rPr>
              <a:t>When asked what he wanted, David replied – </a:t>
            </a:r>
          </a:p>
          <a:p>
            <a:endParaRPr lang="en-US" sz="800" dirty="0" smtClean="0">
              <a:latin typeface="+mj-lt"/>
            </a:endParaRPr>
          </a:p>
          <a:p>
            <a:r>
              <a:rPr lang="en-US" sz="2400" b="1" dirty="0" smtClean="0">
                <a:latin typeface="+mj-lt"/>
              </a:rPr>
              <a:t>“To buy the threshing floor of thee, </a:t>
            </a:r>
            <a:r>
              <a:rPr lang="en-US" sz="2400" b="1" u="sng" dirty="0" smtClean="0">
                <a:latin typeface="+mj-lt"/>
              </a:rPr>
              <a:t>to build an altar unto </a:t>
            </a:r>
            <a:r>
              <a:rPr lang="en-US" sz="2400" b="1" u="sng" dirty="0" smtClean="0">
                <a:latin typeface="+mj-lt"/>
              </a:rPr>
              <a:t>the </a:t>
            </a:r>
            <a:r>
              <a:rPr lang="en-US" sz="2400" b="1" u="sng" dirty="0" smtClean="0">
                <a:latin typeface="+mj-lt"/>
              </a:rPr>
              <a:t>LORD</a:t>
            </a:r>
            <a:r>
              <a:rPr lang="en-US" sz="2400" b="1" dirty="0" smtClean="0">
                <a:latin typeface="+mj-lt"/>
              </a:rPr>
              <a:t>” </a:t>
            </a:r>
            <a:r>
              <a:rPr lang="en-US" sz="2400" dirty="0" smtClean="0">
                <a:latin typeface="+mj-lt"/>
              </a:rPr>
              <a:t>(24:21).</a:t>
            </a:r>
          </a:p>
        </p:txBody>
      </p:sp>
      <p:pic>
        <p:nvPicPr>
          <p:cNvPr id="6" name="Picture 5" descr="File:5201-&lt;strong&gt;king&lt;/strong&gt;-&lt;strong&gt;david&lt;/strong&gt;-in-prayer-pieter-de-grebber.jp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1" y="0"/>
            <a:ext cx="5048250" cy="6777692"/>
          </a:xfrm>
          <a:prstGeom prst="rect">
            <a:avLst/>
          </a:prstGeom>
        </p:spPr>
      </p:pic>
      <p:pic>
        <p:nvPicPr>
          <p:cNvPr id="9" name="Picture 8" descr="File:&lt;strong&gt;King&lt;/strong&gt;-&lt;strong&gt;David&lt;/strong&gt;-purchasing-the-&lt;strong&gt;threshing-floor&lt;/strong&gt;-001.jp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752" y="0"/>
            <a:ext cx="5048250" cy="6791734"/>
          </a:xfrm>
          <a:prstGeom prst="rect">
            <a:avLst/>
          </a:prstGeom>
        </p:spPr>
      </p:pic>
    </p:spTree>
    <p:extLst>
      <p:ext uri="{BB962C8B-B14F-4D97-AF65-F5344CB8AC3E}">
        <p14:creationId xmlns:p14="http://schemas.microsoft.com/office/powerpoint/2010/main" val="146169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le:&lt;strong&gt;King&lt;/strong&gt;-&lt;strong&gt;David&lt;/strong&gt;-purchasing-the-&lt;strong&gt;threshing-floor&lt;/strong&gt;-001.jp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1" y="0"/>
            <a:ext cx="4762499" cy="6743700"/>
          </a:xfrm>
          <a:prstGeom prst="rect">
            <a:avLst/>
          </a:prstGeom>
        </p:spPr>
      </p:pic>
      <p:sp>
        <p:nvSpPr>
          <p:cNvPr id="2" name="Rectangle 1"/>
          <p:cNvSpPr/>
          <p:nvPr/>
        </p:nvSpPr>
        <p:spPr>
          <a:xfrm>
            <a:off x="1" y="0"/>
            <a:ext cx="7429500" cy="6863417"/>
          </a:xfrm>
          <a:prstGeom prst="rect">
            <a:avLst/>
          </a:prstGeom>
        </p:spPr>
        <p:txBody>
          <a:bodyPr wrap="square">
            <a:spAutoFit/>
          </a:bodyPr>
          <a:lstStyle/>
          <a:p>
            <a:r>
              <a:rPr lang="en-US" sz="2400" dirty="0">
                <a:latin typeface="+mj-lt"/>
              </a:rPr>
              <a:t>Araunah offered to give it to </a:t>
            </a:r>
            <a:r>
              <a:rPr lang="en-US" sz="2400" dirty="0" smtClean="0">
                <a:latin typeface="+mj-lt"/>
              </a:rPr>
              <a:t>him, but David </a:t>
            </a:r>
            <a:r>
              <a:rPr lang="en-US" sz="2400" dirty="0">
                <a:latin typeface="+mj-lt"/>
              </a:rPr>
              <a:t>resisted and willingly paid 50-shekels of silver for the land &amp; oxen for </a:t>
            </a:r>
            <a:r>
              <a:rPr lang="en-US" sz="2400" dirty="0" smtClean="0">
                <a:latin typeface="+mj-lt"/>
              </a:rPr>
              <a:t>the sacrifice [Who owned the land?  The king of Israel, </a:t>
            </a:r>
            <a:r>
              <a:rPr lang="en-US" sz="2400" dirty="0" smtClean="0">
                <a:latin typeface="+mj-lt"/>
              </a:rPr>
              <a:t>3,000 years </a:t>
            </a:r>
            <a:r>
              <a:rPr lang="en-US" sz="2400" dirty="0" smtClean="0">
                <a:latin typeface="+mj-lt"/>
              </a:rPr>
              <a:t>ago] </a:t>
            </a:r>
            <a:r>
              <a:rPr lang="en-US" sz="2400" dirty="0">
                <a:latin typeface="+mj-lt"/>
              </a:rPr>
              <a:t>(24:22-24</a:t>
            </a:r>
            <a:r>
              <a:rPr lang="en-US" sz="2400" dirty="0" smtClean="0">
                <a:latin typeface="+mj-lt"/>
              </a:rPr>
              <a:t>).  David did as the LORD commanded –</a:t>
            </a:r>
          </a:p>
          <a:p>
            <a:endParaRPr lang="en-US" sz="800" dirty="0" smtClean="0">
              <a:latin typeface="+mj-lt"/>
            </a:endParaRPr>
          </a:p>
          <a:p>
            <a:r>
              <a:rPr lang="en-US" sz="2400" dirty="0" smtClean="0">
                <a:latin typeface="+mj-lt"/>
              </a:rPr>
              <a:t>“And David built there an altar unto the LORD, and offered burnt-offerings and peace-offerings …” (24:25).</a:t>
            </a:r>
            <a:endParaRPr lang="en-US" sz="800" dirty="0" smtClean="0">
              <a:latin typeface="+mj-lt"/>
            </a:endParaRPr>
          </a:p>
          <a:p>
            <a:r>
              <a:rPr lang="en-US" sz="2400" dirty="0" smtClean="0">
                <a:latin typeface="+mj-lt"/>
              </a:rPr>
              <a:t>Of course there is much more to this story.  </a:t>
            </a:r>
          </a:p>
          <a:p>
            <a:endParaRPr lang="en-US" sz="800" dirty="0">
              <a:latin typeface="+mj-lt"/>
            </a:endParaRPr>
          </a:p>
          <a:p>
            <a:r>
              <a:rPr lang="en-US" sz="2400" dirty="0" smtClean="0">
                <a:latin typeface="+mj-lt"/>
              </a:rPr>
              <a:t>It was on this sight [Mt. Moriah] that God had 900-years</a:t>
            </a:r>
          </a:p>
          <a:p>
            <a:r>
              <a:rPr lang="en-US" sz="2400" dirty="0" smtClean="0">
                <a:latin typeface="+mj-lt"/>
              </a:rPr>
              <a:t>earlier called Abraham to offer his son Isaac as a sacrifice </a:t>
            </a:r>
          </a:p>
          <a:p>
            <a:r>
              <a:rPr lang="en-US" sz="2400" dirty="0" smtClean="0">
                <a:latin typeface="+mj-lt"/>
              </a:rPr>
              <a:t>(Gen. 22:2).</a:t>
            </a:r>
          </a:p>
          <a:p>
            <a:endParaRPr lang="en-US" sz="800" dirty="0" smtClean="0">
              <a:latin typeface="+mj-lt"/>
            </a:endParaRPr>
          </a:p>
          <a:p>
            <a:r>
              <a:rPr lang="en-US" sz="2400" dirty="0">
                <a:latin typeface="+mj-lt"/>
              </a:rPr>
              <a:t>I</a:t>
            </a:r>
            <a:r>
              <a:rPr lang="en-US" sz="2400" dirty="0" smtClean="0">
                <a:latin typeface="+mj-lt"/>
              </a:rPr>
              <a:t>n the future [6</a:t>
            </a:r>
            <a:r>
              <a:rPr lang="en-US" sz="2400" baseline="30000" dirty="0" smtClean="0">
                <a:latin typeface="+mj-lt"/>
              </a:rPr>
              <a:t>th</a:t>
            </a:r>
            <a:r>
              <a:rPr lang="en-US" sz="2400" dirty="0" smtClean="0">
                <a:latin typeface="+mj-lt"/>
              </a:rPr>
              <a:t> century A.D.], it would be the site where Mohammed would build the ‘Dome of the Rock,’ and regard it as the 2</a:t>
            </a:r>
            <a:r>
              <a:rPr lang="en-US" sz="2400" baseline="30000" dirty="0" smtClean="0">
                <a:latin typeface="+mj-lt"/>
              </a:rPr>
              <a:t>nd</a:t>
            </a:r>
            <a:r>
              <a:rPr lang="en-US" sz="2400" dirty="0" smtClean="0">
                <a:latin typeface="+mj-lt"/>
              </a:rPr>
              <a:t> most holy site of Islam.</a:t>
            </a:r>
          </a:p>
          <a:p>
            <a:endParaRPr lang="en-US" sz="800" dirty="0" smtClean="0">
              <a:latin typeface="+mj-lt"/>
            </a:endParaRPr>
          </a:p>
          <a:p>
            <a:r>
              <a:rPr lang="en-US" sz="2400" dirty="0" smtClean="0">
                <a:latin typeface="+mj-lt"/>
              </a:rPr>
              <a:t>Even further into the future, during the tribulation, it will </a:t>
            </a:r>
          </a:p>
          <a:p>
            <a:r>
              <a:rPr lang="en-US" sz="2400" dirty="0" smtClean="0">
                <a:latin typeface="+mj-lt"/>
              </a:rPr>
              <a:t>be where the Antichrist will sit in the rebuilt temple and </a:t>
            </a:r>
          </a:p>
          <a:p>
            <a:r>
              <a:rPr lang="en-US" sz="2400" dirty="0" smtClean="0">
                <a:latin typeface="+mj-lt"/>
              </a:rPr>
              <a:t>call himself God (2Thess. 2:4).       </a:t>
            </a:r>
            <a:endParaRPr lang="en-US" sz="2400" dirty="0">
              <a:latin typeface="+mj-lt"/>
            </a:endParaRPr>
          </a:p>
        </p:txBody>
      </p:sp>
      <p:pic>
        <p:nvPicPr>
          <p:cNvPr id="5" name="Picture 4" descr="eLimu | The Bi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1" y="0"/>
            <a:ext cx="4762499" cy="6743700"/>
          </a:xfrm>
          <a:prstGeom prst="rect">
            <a:avLst/>
          </a:prstGeom>
        </p:spPr>
      </p:pic>
      <p:pic>
        <p:nvPicPr>
          <p:cNvPr id="3" name="Picture 2" descr="File:The Sacred Rock, where the Temple Altar Stood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9500" y="0"/>
            <a:ext cx="4762499" cy="6743700"/>
          </a:xfrm>
          <a:prstGeom prst="rect">
            <a:avLst/>
          </a:prstGeom>
        </p:spPr>
      </p:pic>
      <p:pic>
        <p:nvPicPr>
          <p:cNvPr id="6" name="Picture 5" descr="Salomonischer Tempel – AnthroWik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501" y="1"/>
            <a:ext cx="4762499" cy="6743699"/>
          </a:xfrm>
          <a:prstGeom prst="rect">
            <a:avLst/>
          </a:prstGeom>
        </p:spPr>
      </p:pic>
    </p:spTree>
    <p:extLst>
      <p:ext uri="{BB962C8B-B14F-4D97-AF65-F5344CB8AC3E}">
        <p14:creationId xmlns:p14="http://schemas.microsoft.com/office/powerpoint/2010/main" val="62195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1" end="11"/>
                                            </p:txEl>
                                          </p:spTgt>
                                        </p:tgtEl>
                                        <p:attrNameLst>
                                          <p:attrName>style.visibility</p:attrName>
                                        </p:attrNameLst>
                                      </p:cBhvr>
                                      <p:to>
                                        <p:strVal val="visible"/>
                                      </p:to>
                                    </p:set>
                                    <p:animEffect transition="in" filter="fade">
                                      <p:cBhvr>
                                        <p:cTn id="48" dur="500"/>
                                        <p:tgtEl>
                                          <p:spTgt spid="2">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Effect transition="in" filter="fade">
                                      <p:cBhvr>
                                        <p:cTn id="51" dur="500"/>
                                        <p:tgtEl>
                                          <p:spTgt spid="2">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3" end="13"/>
                                            </p:txEl>
                                          </p:spTgt>
                                        </p:tgtEl>
                                        <p:attrNameLst>
                                          <p:attrName>style.visibility</p:attrName>
                                        </p:attrNameLst>
                                      </p:cBhvr>
                                      <p:to>
                                        <p:strVal val="visible"/>
                                      </p:to>
                                    </p:set>
                                    <p:animEffect transition="in" filter="fade">
                                      <p:cBhvr>
                                        <p:cTn id="5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3084</TotalTime>
  <Words>3619</Words>
  <Application>Microsoft Office PowerPoint</Application>
  <PresentationFormat>Widescreen</PresentationFormat>
  <Paragraphs>188</Paragraphs>
  <Slides>20</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92</cp:revision>
  <dcterms:created xsi:type="dcterms:W3CDTF">2018-05-07T10:58:35Z</dcterms:created>
  <dcterms:modified xsi:type="dcterms:W3CDTF">2018-07-19T16:06:13Z</dcterms:modified>
</cp:coreProperties>
</file>